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5"/>
  </p:notesMasterIdLst>
  <p:sldIdLst>
    <p:sldId id="830578187" r:id="rId2"/>
    <p:sldId id="264" r:id="rId3"/>
    <p:sldId id="830578379" r:id="rId4"/>
    <p:sldId id="830578375" r:id="rId5"/>
    <p:sldId id="830578373" r:id="rId6"/>
    <p:sldId id="830578275" r:id="rId7"/>
    <p:sldId id="830578369" r:id="rId8"/>
    <p:sldId id="830578190" r:id="rId9"/>
    <p:sldId id="830578304" r:id="rId10"/>
    <p:sldId id="830578357" r:id="rId11"/>
    <p:sldId id="830578366" r:id="rId12"/>
    <p:sldId id="830578367" r:id="rId13"/>
    <p:sldId id="830578368" r:id="rId14"/>
    <p:sldId id="830578370" r:id="rId15"/>
    <p:sldId id="830578288" r:id="rId16"/>
    <p:sldId id="830578206" r:id="rId17"/>
    <p:sldId id="830578374" r:id="rId18"/>
    <p:sldId id="830578343" r:id="rId19"/>
    <p:sldId id="830578211" r:id="rId20"/>
    <p:sldId id="830578376" r:id="rId21"/>
    <p:sldId id="830578235" r:id="rId22"/>
    <p:sldId id="830578276" r:id="rId23"/>
    <p:sldId id="8305783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A455F-934A-468D-AC0C-4116E2B17ECB}" v="8" dt="2026-05-25T23:33:05.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3" autoAdjust="0"/>
    <p:restoredTop sz="94660"/>
  </p:normalViewPr>
  <p:slideViewPr>
    <p:cSldViewPr snapToGrid="0">
      <p:cViewPr varScale="1">
        <p:scale>
          <a:sx n="105" d="100"/>
          <a:sy n="105" d="100"/>
        </p:scale>
        <p:origin x="942"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725A0-070F-443F-B9A4-8B24786287A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1671B91-D657-45A8-8448-AB80A814594D}">
      <dgm:prSet/>
      <dgm:spPr>
        <a:solidFill>
          <a:schemeClr val="accent4">
            <a:lumMod val="60000"/>
            <a:lumOff val="40000"/>
          </a:schemeClr>
        </a:solidFill>
      </dgm:spPr>
      <dgm:t>
        <a:bodyPr/>
        <a:lstStyle/>
        <a:p>
          <a:r>
            <a:rPr lang="en-US" b="1" dirty="0"/>
            <a:t>Oral, Non-incretin Approach to treat Metabolic Diseases</a:t>
          </a:r>
        </a:p>
      </dgm:t>
    </dgm:pt>
    <dgm:pt modelId="{CEA39638-8243-449F-814B-AC5C3FF768DA}" type="parTrans" cxnId="{09CFAE35-F49C-4F36-9719-429725E9A55C}">
      <dgm:prSet/>
      <dgm:spPr/>
      <dgm:t>
        <a:bodyPr/>
        <a:lstStyle/>
        <a:p>
          <a:endParaRPr lang="en-US"/>
        </a:p>
      </dgm:t>
    </dgm:pt>
    <dgm:pt modelId="{D44FFA12-300B-4ED6-B9A8-2F0660C6E7EB}" type="sibTrans" cxnId="{09CFAE35-F49C-4F36-9719-429725E9A55C}">
      <dgm:prSet/>
      <dgm:spPr/>
      <dgm:t>
        <a:bodyPr/>
        <a:lstStyle/>
        <a:p>
          <a:endParaRPr lang="en-US"/>
        </a:p>
      </dgm:t>
    </dgm:pt>
    <dgm:pt modelId="{75E6C040-23F6-4EEF-B992-1FCABA859CD0}">
      <dgm:prSet/>
      <dgm:spPr>
        <a:solidFill>
          <a:schemeClr val="accent4">
            <a:lumMod val="60000"/>
            <a:lumOff val="40000"/>
          </a:schemeClr>
        </a:solidFill>
      </dgm:spPr>
      <dgm:t>
        <a:bodyPr/>
        <a:lstStyle/>
        <a:p>
          <a:r>
            <a:rPr lang="en-US" b="1" dirty="0"/>
            <a:t>Opportunity Across </a:t>
          </a:r>
          <a:br>
            <a:rPr lang="en-US" b="1" dirty="0"/>
          </a:br>
          <a:r>
            <a:rPr lang="en-US" b="1" dirty="0"/>
            <a:t>3 Large Markets</a:t>
          </a:r>
        </a:p>
      </dgm:t>
    </dgm:pt>
    <dgm:pt modelId="{8AFA5A33-0DA0-46CB-BAE2-59BF6EDDD697}" type="parTrans" cxnId="{23670C2B-8073-44DA-8CE3-5DB89E14ABA0}">
      <dgm:prSet/>
      <dgm:spPr/>
      <dgm:t>
        <a:bodyPr/>
        <a:lstStyle/>
        <a:p>
          <a:endParaRPr lang="en-US"/>
        </a:p>
      </dgm:t>
    </dgm:pt>
    <dgm:pt modelId="{56D69483-95F9-4F82-8682-3EF1F4EE474D}" type="sibTrans" cxnId="{23670C2B-8073-44DA-8CE3-5DB89E14ABA0}">
      <dgm:prSet/>
      <dgm:spPr/>
      <dgm:t>
        <a:bodyPr/>
        <a:lstStyle/>
        <a:p>
          <a:endParaRPr lang="en-US"/>
        </a:p>
      </dgm:t>
    </dgm:pt>
    <dgm:pt modelId="{ABE38B06-36E4-4821-AEA6-F7E99CF2CE5A}">
      <dgm:prSet/>
      <dgm:spPr/>
      <dgm:t>
        <a:bodyPr/>
        <a:lstStyle/>
        <a:p>
          <a:r>
            <a:rPr lang="en-US" b="1" dirty="0"/>
            <a:t>Obesity: </a:t>
          </a:r>
          <a:r>
            <a:rPr lang="en-US" dirty="0"/>
            <a:t>Validated by GLP-1/GIP blockbusters, yet significant market share remains for next-gen therapies addressing high discontinuation rates, GI tolerability, and muscle mass loss.</a:t>
          </a:r>
        </a:p>
      </dgm:t>
    </dgm:pt>
    <dgm:pt modelId="{7F49B594-27E2-4174-B251-04E2264B3F0A}" type="parTrans" cxnId="{B2342D26-A387-4039-A075-B5BCAC1E91BF}">
      <dgm:prSet/>
      <dgm:spPr/>
      <dgm:t>
        <a:bodyPr/>
        <a:lstStyle/>
        <a:p>
          <a:endParaRPr lang="en-US"/>
        </a:p>
      </dgm:t>
    </dgm:pt>
    <dgm:pt modelId="{80B35DB4-6AEC-43AD-9AE4-7C2021FE6176}" type="sibTrans" cxnId="{B2342D26-A387-4039-A075-B5BCAC1E91BF}">
      <dgm:prSet/>
      <dgm:spPr/>
      <dgm:t>
        <a:bodyPr/>
        <a:lstStyle/>
        <a:p>
          <a:endParaRPr lang="en-US"/>
        </a:p>
      </dgm:t>
    </dgm:pt>
    <dgm:pt modelId="{576570B0-376D-4D78-BCD6-DF8A37733B82}">
      <dgm:prSet/>
      <dgm:spPr>
        <a:solidFill>
          <a:srgbClr val="0070C0"/>
        </a:solidFill>
      </dgm:spPr>
      <dgm:t>
        <a:bodyPr/>
        <a:lstStyle/>
        <a:p>
          <a:r>
            <a:rPr lang="en-US" b="1" dirty="0"/>
            <a:t>Near Term Path</a:t>
          </a:r>
          <a:br>
            <a:rPr lang="en-US" b="1" dirty="0"/>
          </a:br>
          <a:r>
            <a:rPr lang="en-US" b="1" dirty="0"/>
            <a:t>to IND Enabling Studies</a:t>
          </a:r>
        </a:p>
      </dgm:t>
    </dgm:pt>
    <dgm:pt modelId="{6DC28603-C1A1-4598-8E13-A0F8C63A4C6A}" type="parTrans" cxnId="{2879981F-911E-407B-B2E2-4BB3690C0AE0}">
      <dgm:prSet/>
      <dgm:spPr/>
      <dgm:t>
        <a:bodyPr/>
        <a:lstStyle/>
        <a:p>
          <a:endParaRPr lang="en-US"/>
        </a:p>
      </dgm:t>
    </dgm:pt>
    <dgm:pt modelId="{BA769C2E-372B-4DEB-95DC-3ACD7CE5AFCC}" type="sibTrans" cxnId="{2879981F-911E-407B-B2E2-4BB3690C0AE0}">
      <dgm:prSet/>
      <dgm:spPr/>
      <dgm:t>
        <a:bodyPr/>
        <a:lstStyle/>
        <a:p>
          <a:endParaRPr lang="en-US"/>
        </a:p>
      </dgm:t>
    </dgm:pt>
    <dgm:pt modelId="{CBF238F3-5765-4654-8CCC-BE9EE43E5A8D}">
      <dgm:prSet custT="1"/>
      <dgm:spPr/>
      <dgm:t>
        <a:bodyPr/>
        <a:lstStyle/>
        <a:p>
          <a:r>
            <a:rPr lang="en-US" sz="1400" dirty="0"/>
            <a:t>Preclinical and CMC activities to prepare for IND enabling studies - 2026</a:t>
          </a:r>
        </a:p>
      </dgm:t>
    </dgm:pt>
    <dgm:pt modelId="{7A368449-785C-4DFB-BA5A-FCAB493D172B}" type="parTrans" cxnId="{C5D44CDB-071F-4CF4-9491-B2AF4C2C0869}">
      <dgm:prSet/>
      <dgm:spPr/>
      <dgm:t>
        <a:bodyPr/>
        <a:lstStyle/>
        <a:p>
          <a:endParaRPr lang="en-US"/>
        </a:p>
      </dgm:t>
    </dgm:pt>
    <dgm:pt modelId="{57702F7A-2750-4DB9-8AB1-573BE2F93020}" type="sibTrans" cxnId="{C5D44CDB-071F-4CF4-9491-B2AF4C2C0869}">
      <dgm:prSet/>
      <dgm:spPr/>
      <dgm:t>
        <a:bodyPr/>
        <a:lstStyle/>
        <a:p>
          <a:endParaRPr lang="en-US"/>
        </a:p>
      </dgm:t>
    </dgm:pt>
    <dgm:pt modelId="{D1414728-86A7-4CF4-87F4-0E5DD64FBB8C}">
      <dgm:prSet custT="1"/>
      <dgm:spPr/>
      <dgm:t>
        <a:bodyPr/>
        <a:lstStyle/>
        <a:p>
          <a:r>
            <a:rPr lang="en-US" sz="1400" dirty="0"/>
            <a:t>IND enabling studies – 2027</a:t>
          </a:r>
        </a:p>
      </dgm:t>
    </dgm:pt>
    <dgm:pt modelId="{68211317-A95B-4528-BA47-2E834FAA1931}" type="parTrans" cxnId="{61942072-B230-4976-AF0E-6BC97271ACDC}">
      <dgm:prSet/>
      <dgm:spPr/>
      <dgm:t>
        <a:bodyPr/>
        <a:lstStyle/>
        <a:p>
          <a:endParaRPr lang="en-US"/>
        </a:p>
      </dgm:t>
    </dgm:pt>
    <dgm:pt modelId="{39BE471C-FF3D-4C8A-BD53-56AC6F37525D}" type="sibTrans" cxnId="{61942072-B230-4976-AF0E-6BC97271ACDC}">
      <dgm:prSet/>
      <dgm:spPr/>
      <dgm:t>
        <a:bodyPr/>
        <a:lstStyle/>
        <a:p>
          <a:endParaRPr lang="en-US"/>
        </a:p>
      </dgm:t>
    </dgm:pt>
    <dgm:pt modelId="{29955D18-92AD-43EF-9A57-03F85BB668B9}">
      <dgm:prSet custT="1"/>
      <dgm:spPr/>
      <dgm:t>
        <a:bodyPr/>
        <a:lstStyle/>
        <a:p>
          <a:r>
            <a:rPr lang="en-US" sz="1600" b="1" dirty="0">
              <a:solidFill>
                <a:srgbClr val="F05B2B"/>
              </a:solidFill>
            </a:rPr>
            <a:t>ALN1003</a:t>
          </a:r>
          <a:r>
            <a:rPr lang="en-US" sz="1600" dirty="0"/>
            <a:t> is a preclinical, non-incretin, oral candidate targeting metabolic dysfunction beyond weight loss that may address:</a:t>
          </a:r>
        </a:p>
      </dgm:t>
    </dgm:pt>
    <dgm:pt modelId="{052D285D-729E-4CC8-A44F-42F5BFB2D144}" type="parTrans" cxnId="{DC9C1D01-F375-4282-8462-59CE012F5579}">
      <dgm:prSet/>
      <dgm:spPr/>
      <dgm:t>
        <a:bodyPr/>
        <a:lstStyle/>
        <a:p>
          <a:endParaRPr lang="en-US"/>
        </a:p>
      </dgm:t>
    </dgm:pt>
    <dgm:pt modelId="{F8CC15B1-2F5C-4076-A3AA-1AAACEABAB6F}" type="sibTrans" cxnId="{DC9C1D01-F375-4282-8462-59CE012F5579}">
      <dgm:prSet/>
      <dgm:spPr/>
      <dgm:t>
        <a:bodyPr/>
        <a:lstStyle/>
        <a:p>
          <a:endParaRPr lang="en-US"/>
        </a:p>
      </dgm:t>
    </dgm:pt>
    <dgm:pt modelId="{DAC57441-7A0D-4C19-96B8-72B99824D51C}">
      <dgm:prSet/>
      <dgm:spPr/>
      <dgm:t>
        <a:bodyPr/>
        <a:lstStyle/>
        <a:p>
          <a:endParaRPr lang="en-US" sz="1200" dirty="0"/>
        </a:p>
      </dgm:t>
    </dgm:pt>
    <dgm:pt modelId="{E406B00B-2C74-4741-AA71-FE8B2F6D0ECD}" type="parTrans" cxnId="{907FCE06-12F7-4CC0-A3BB-5179055255FA}">
      <dgm:prSet/>
      <dgm:spPr/>
      <dgm:t>
        <a:bodyPr/>
        <a:lstStyle/>
        <a:p>
          <a:endParaRPr lang="en-US"/>
        </a:p>
      </dgm:t>
    </dgm:pt>
    <dgm:pt modelId="{1763C702-FD2A-4C02-A7F4-4E21C37E31C0}" type="sibTrans" cxnId="{907FCE06-12F7-4CC0-A3BB-5179055255FA}">
      <dgm:prSet/>
      <dgm:spPr/>
      <dgm:t>
        <a:bodyPr/>
        <a:lstStyle/>
        <a:p>
          <a:endParaRPr lang="en-US"/>
        </a:p>
      </dgm:t>
    </dgm:pt>
    <dgm:pt modelId="{BC9BC684-F7D5-41D8-BEA9-3C014531C07B}">
      <dgm:prSet/>
      <dgm:spPr/>
      <dgm:t>
        <a:bodyPr/>
        <a:lstStyle/>
        <a:p>
          <a:endParaRPr lang="en-US" sz="1200" dirty="0"/>
        </a:p>
      </dgm:t>
    </dgm:pt>
    <dgm:pt modelId="{801E4EEB-6AB8-4D8F-B113-EE47682C76CC}" type="parTrans" cxnId="{49556F43-E9E2-429C-BC79-3E7F618DDF95}">
      <dgm:prSet/>
      <dgm:spPr/>
      <dgm:t>
        <a:bodyPr/>
        <a:lstStyle/>
        <a:p>
          <a:endParaRPr lang="en-US"/>
        </a:p>
      </dgm:t>
    </dgm:pt>
    <dgm:pt modelId="{523E2CA9-D331-417E-B0CC-2245D152A6FF}" type="sibTrans" cxnId="{49556F43-E9E2-429C-BC79-3E7F618DDF95}">
      <dgm:prSet/>
      <dgm:spPr/>
      <dgm:t>
        <a:bodyPr/>
        <a:lstStyle/>
        <a:p>
          <a:endParaRPr lang="en-US"/>
        </a:p>
      </dgm:t>
    </dgm:pt>
    <dgm:pt modelId="{4E4CF0C0-3463-47D2-864F-44EDE3CF117F}">
      <dgm:prSet custT="1"/>
      <dgm:spPr/>
      <dgm:t>
        <a:bodyPr/>
        <a:lstStyle/>
        <a:p>
          <a:r>
            <a:rPr lang="en-US" sz="1600" dirty="0"/>
            <a:t>insulin resistance, </a:t>
          </a:r>
        </a:p>
      </dgm:t>
    </dgm:pt>
    <dgm:pt modelId="{25B7B9FE-6264-4B76-A158-03BF5D91BB91}" type="parTrans" cxnId="{4F8CB09C-3F68-4EC7-AF6B-BEA603D1CB42}">
      <dgm:prSet/>
      <dgm:spPr/>
      <dgm:t>
        <a:bodyPr/>
        <a:lstStyle/>
        <a:p>
          <a:endParaRPr lang="en-US"/>
        </a:p>
      </dgm:t>
    </dgm:pt>
    <dgm:pt modelId="{1680A846-52EE-4D5F-A2D8-E8DF325C1141}" type="sibTrans" cxnId="{4F8CB09C-3F68-4EC7-AF6B-BEA603D1CB42}">
      <dgm:prSet/>
      <dgm:spPr/>
      <dgm:t>
        <a:bodyPr/>
        <a:lstStyle/>
        <a:p>
          <a:endParaRPr lang="en-US"/>
        </a:p>
      </dgm:t>
    </dgm:pt>
    <dgm:pt modelId="{31D2C5BD-EADD-4BC2-825C-23E0B585DCB7}">
      <dgm:prSet custT="1"/>
      <dgm:spPr/>
      <dgm:t>
        <a:bodyPr/>
        <a:lstStyle/>
        <a:p>
          <a:r>
            <a:rPr lang="en-US" sz="1600" dirty="0"/>
            <a:t>adipose signaling, </a:t>
          </a:r>
        </a:p>
      </dgm:t>
    </dgm:pt>
    <dgm:pt modelId="{0D094F9D-7602-42AC-BA62-B81068F1C4B3}" type="parTrans" cxnId="{7FEDA37B-9EAA-437C-BA9A-D784A1871F94}">
      <dgm:prSet/>
      <dgm:spPr/>
      <dgm:t>
        <a:bodyPr/>
        <a:lstStyle/>
        <a:p>
          <a:endParaRPr lang="en-US"/>
        </a:p>
      </dgm:t>
    </dgm:pt>
    <dgm:pt modelId="{9E1088CE-A07F-41E2-9514-118198DCB2AE}" type="sibTrans" cxnId="{7FEDA37B-9EAA-437C-BA9A-D784A1871F94}">
      <dgm:prSet/>
      <dgm:spPr/>
      <dgm:t>
        <a:bodyPr/>
        <a:lstStyle/>
        <a:p>
          <a:endParaRPr lang="en-US"/>
        </a:p>
      </dgm:t>
    </dgm:pt>
    <dgm:pt modelId="{043227F5-5D8A-4D37-B3B2-989A56235989}">
      <dgm:prSet custT="1"/>
      <dgm:spPr/>
      <dgm:t>
        <a:bodyPr/>
        <a:lstStyle/>
        <a:p>
          <a:r>
            <a:rPr lang="en-US" sz="1600" dirty="0"/>
            <a:t>liver biology, and</a:t>
          </a:r>
        </a:p>
      </dgm:t>
    </dgm:pt>
    <dgm:pt modelId="{E65D6E44-4D74-4CDD-8899-E5B9F3DB17A1}" type="parTrans" cxnId="{46C9F9EF-7B67-47CC-96EC-1063B402700E}">
      <dgm:prSet/>
      <dgm:spPr/>
      <dgm:t>
        <a:bodyPr/>
        <a:lstStyle/>
        <a:p>
          <a:endParaRPr lang="en-US"/>
        </a:p>
      </dgm:t>
    </dgm:pt>
    <dgm:pt modelId="{DADBFBF2-BDB3-4356-B143-4FAF5E1A46F6}" type="sibTrans" cxnId="{46C9F9EF-7B67-47CC-96EC-1063B402700E}">
      <dgm:prSet/>
      <dgm:spPr/>
      <dgm:t>
        <a:bodyPr/>
        <a:lstStyle/>
        <a:p>
          <a:endParaRPr lang="en-US"/>
        </a:p>
      </dgm:t>
    </dgm:pt>
    <dgm:pt modelId="{7BB414B4-E33A-4F09-B54E-AA2835F776F1}">
      <dgm:prSet custT="1"/>
      <dgm:spPr/>
      <dgm:t>
        <a:bodyPr/>
        <a:lstStyle/>
        <a:p>
          <a:r>
            <a:rPr lang="en-US" sz="1600" dirty="0"/>
            <a:t>body composition</a:t>
          </a:r>
        </a:p>
      </dgm:t>
    </dgm:pt>
    <dgm:pt modelId="{A63170D3-3B74-478E-A7E1-885BF5AE99E4}" type="parTrans" cxnId="{9C16C6FA-ED85-489F-9AF8-22BA5D268241}">
      <dgm:prSet/>
      <dgm:spPr/>
      <dgm:t>
        <a:bodyPr/>
        <a:lstStyle/>
        <a:p>
          <a:endParaRPr lang="en-US"/>
        </a:p>
      </dgm:t>
    </dgm:pt>
    <dgm:pt modelId="{CEA6C389-9F94-4C98-9317-41013B208775}" type="sibTrans" cxnId="{9C16C6FA-ED85-489F-9AF8-22BA5D268241}">
      <dgm:prSet/>
      <dgm:spPr/>
      <dgm:t>
        <a:bodyPr/>
        <a:lstStyle/>
        <a:p>
          <a:endParaRPr lang="en-US"/>
        </a:p>
      </dgm:t>
    </dgm:pt>
    <dgm:pt modelId="{C0417608-4DED-4E88-806D-2CD2FEAF1F55}">
      <dgm:prSet/>
      <dgm:spPr/>
      <dgm:t>
        <a:bodyPr/>
        <a:lstStyle/>
        <a:p>
          <a:endParaRPr lang="en-US" dirty="0"/>
        </a:p>
      </dgm:t>
    </dgm:pt>
    <dgm:pt modelId="{B9E6ACD7-424D-4E47-8431-62C8F8F10135}" type="parTrans" cxnId="{FB9C5455-6B07-4F48-950F-8641C74E2E1C}">
      <dgm:prSet/>
      <dgm:spPr/>
      <dgm:t>
        <a:bodyPr/>
        <a:lstStyle/>
        <a:p>
          <a:endParaRPr lang="en-US"/>
        </a:p>
      </dgm:t>
    </dgm:pt>
    <dgm:pt modelId="{19D73F0B-B16E-47B6-A350-9B63B87C6CF1}" type="sibTrans" cxnId="{FB9C5455-6B07-4F48-950F-8641C74E2E1C}">
      <dgm:prSet/>
      <dgm:spPr/>
      <dgm:t>
        <a:bodyPr/>
        <a:lstStyle/>
        <a:p>
          <a:endParaRPr lang="en-US"/>
        </a:p>
      </dgm:t>
    </dgm:pt>
    <dgm:pt modelId="{C7C7444B-318D-4DB2-AB72-D15DD615796E}">
      <dgm:prSet/>
      <dgm:spPr/>
      <dgm:t>
        <a:bodyPr/>
        <a:lstStyle/>
        <a:p>
          <a:r>
            <a:rPr lang="en-US" b="1" dirty="0"/>
            <a:t>MASH:</a:t>
          </a:r>
          <a:r>
            <a:rPr lang="en-US" dirty="0"/>
            <a:t> A rapidly emerging therapeutic area associated with metabolic dysfunction and liver-related morbidity.</a:t>
          </a:r>
        </a:p>
      </dgm:t>
    </dgm:pt>
    <dgm:pt modelId="{CBEF2337-DC34-4A60-8D97-8A0ECC11F43E}" type="parTrans" cxnId="{5200A0CB-748A-4BE4-9015-BE5EA705FF1D}">
      <dgm:prSet/>
      <dgm:spPr/>
      <dgm:t>
        <a:bodyPr/>
        <a:lstStyle/>
        <a:p>
          <a:endParaRPr lang="en-US"/>
        </a:p>
      </dgm:t>
    </dgm:pt>
    <dgm:pt modelId="{B3F427F7-D932-4116-A743-FA0411D6EB1C}" type="sibTrans" cxnId="{5200A0CB-748A-4BE4-9015-BE5EA705FF1D}">
      <dgm:prSet/>
      <dgm:spPr/>
      <dgm:t>
        <a:bodyPr/>
        <a:lstStyle/>
        <a:p>
          <a:endParaRPr lang="en-US"/>
        </a:p>
      </dgm:t>
    </dgm:pt>
    <dgm:pt modelId="{714D0120-DA4E-4D38-BC7D-4FC0796A65EF}">
      <dgm:prSet/>
      <dgm:spPr/>
      <dgm:t>
        <a:bodyPr/>
        <a:lstStyle/>
        <a:p>
          <a:endParaRPr lang="en-US" dirty="0"/>
        </a:p>
      </dgm:t>
    </dgm:pt>
    <dgm:pt modelId="{6316B940-B495-489A-8B45-66AC631AA970}" type="parTrans" cxnId="{0E847406-E314-47FA-8769-6AF84178FD36}">
      <dgm:prSet/>
      <dgm:spPr/>
      <dgm:t>
        <a:bodyPr/>
        <a:lstStyle/>
        <a:p>
          <a:endParaRPr lang="en-US"/>
        </a:p>
      </dgm:t>
    </dgm:pt>
    <dgm:pt modelId="{24C69A91-A371-49A5-BD54-65F44CB8B440}" type="sibTrans" cxnId="{0E847406-E314-47FA-8769-6AF84178FD36}">
      <dgm:prSet/>
      <dgm:spPr/>
      <dgm:t>
        <a:bodyPr/>
        <a:lstStyle/>
        <a:p>
          <a:endParaRPr lang="en-US"/>
        </a:p>
      </dgm:t>
    </dgm:pt>
    <dgm:pt modelId="{43F945E9-FBD1-404B-82FF-A16101557A16}">
      <dgm:prSet/>
      <dgm:spPr/>
      <dgm:t>
        <a:bodyPr/>
        <a:lstStyle/>
        <a:p>
          <a:r>
            <a:rPr lang="en-US" b="1" dirty="0"/>
            <a:t>Insulin Resistance / Type 2 Diabetes: </a:t>
          </a:r>
          <a:r>
            <a:rPr lang="en-US" dirty="0"/>
            <a:t>Insulin resistance is a shared feature of obesity- and MASH-relevant metabolic dysfunction and may represent an important area for further therapeutic evaluation.</a:t>
          </a:r>
        </a:p>
      </dgm:t>
    </dgm:pt>
    <dgm:pt modelId="{B8B2C726-E6EA-48E1-AB1C-DAA7873C1A1A}" type="parTrans" cxnId="{7E3EC147-7D47-49DE-8B60-3CEEA43B4E66}">
      <dgm:prSet/>
      <dgm:spPr/>
      <dgm:t>
        <a:bodyPr/>
        <a:lstStyle/>
        <a:p>
          <a:endParaRPr lang="en-US"/>
        </a:p>
      </dgm:t>
    </dgm:pt>
    <dgm:pt modelId="{489CF8B4-E4B1-417C-9C16-94F1098C81B4}" type="sibTrans" cxnId="{7E3EC147-7D47-49DE-8B60-3CEEA43B4E66}">
      <dgm:prSet/>
      <dgm:spPr/>
      <dgm:t>
        <a:bodyPr/>
        <a:lstStyle/>
        <a:p>
          <a:endParaRPr lang="en-US"/>
        </a:p>
      </dgm:t>
    </dgm:pt>
    <dgm:pt modelId="{19FB094F-F42A-47D5-8D0D-32F67529E00C}">
      <dgm:prSet/>
      <dgm:spPr/>
      <dgm:t>
        <a:bodyPr/>
        <a:lstStyle/>
        <a:p>
          <a:endParaRPr lang="en-US" dirty="0"/>
        </a:p>
      </dgm:t>
    </dgm:pt>
    <dgm:pt modelId="{38C2AA14-2535-4894-BE73-5CC4A2D2B6FE}" type="parTrans" cxnId="{74208A09-B208-4C97-A359-96D85BAC9FA8}">
      <dgm:prSet/>
      <dgm:spPr/>
      <dgm:t>
        <a:bodyPr/>
        <a:lstStyle/>
        <a:p>
          <a:endParaRPr lang="en-US"/>
        </a:p>
      </dgm:t>
    </dgm:pt>
    <dgm:pt modelId="{BAB7A651-284A-44EC-A64A-D091A87802D2}" type="sibTrans" cxnId="{74208A09-B208-4C97-A359-96D85BAC9FA8}">
      <dgm:prSet/>
      <dgm:spPr/>
      <dgm:t>
        <a:bodyPr/>
        <a:lstStyle/>
        <a:p>
          <a:endParaRPr lang="en-US"/>
        </a:p>
      </dgm:t>
    </dgm:pt>
    <dgm:pt modelId="{753EE93F-5FC1-4673-BEEC-A2585FF1114E}">
      <dgm:prSet/>
      <dgm:spPr/>
      <dgm:t>
        <a:bodyPr/>
        <a:lstStyle/>
        <a:p>
          <a:endParaRPr lang="en-US" dirty="0"/>
        </a:p>
      </dgm:t>
    </dgm:pt>
    <dgm:pt modelId="{4DF50D73-6003-44B1-BEF5-EFFA7F2334FD}" type="parTrans" cxnId="{26E3D1C1-4EBC-48C8-827F-760C45303C86}">
      <dgm:prSet/>
      <dgm:spPr/>
      <dgm:t>
        <a:bodyPr/>
        <a:lstStyle/>
        <a:p>
          <a:endParaRPr lang="en-US"/>
        </a:p>
      </dgm:t>
    </dgm:pt>
    <dgm:pt modelId="{C9CB123E-48DC-4879-831F-DEB80CC4BFA7}" type="sibTrans" cxnId="{26E3D1C1-4EBC-48C8-827F-760C45303C86}">
      <dgm:prSet/>
      <dgm:spPr/>
      <dgm:t>
        <a:bodyPr/>
        <a:lstStyle/>
        <a:p>
          <a:endParaRPr lang="en-US"/>
        </a:p>
      </dgm:t>
    </dgm:pt>
    <dgm:pt modelId="{BE88F7C5-4662-4A16-A629-2ACF64E935B7}">
      <dgm:prSet custT="1"/>
      <dgm:spPr/>
      <dgm:t>
        <a:bodyPr/>
        <a:lstStyle/>
        <a:p>
          <a:endParaRPr lang="en-US" sz="1600" dirty="0"/>
        </a:p>
      </dgm:t>
    </dgm:pt>
    <dgm:pt modelId="{9EFA19C9-9D9C-478C-AE13-02DE90E78B39}" type="parTrans" cxnId="{E89D8761-C698-48DA-AF28-7D29CA05EB92}">
      <dgm:prSet/>
      <dgm:spPr/>
      <dgm:t>
        <a:bodyPr/>
        <a:lstStyle/>
        <a:p>
          <a:endParaRPr lang="en-US"/>
        </a:p>
      </dgm:t>
    </dgm:pt>
    <dgm:pt modelId="{CC485E6C-40B1-44B8-ACD0-FBB93579BF49}" type="sibTrans" cxnId="{E89D8761-C698-48DA-AF28-7D29CA05EB92}">
      <dgm:prSet/>
      <dgm:spPr/>
      <dgm:t>
        <a:bodyPr/>
        <a:lstStyle/>
        <a:p>
          <a:endParaRPr lang="en-US"/>
        </a:p>
      </dgm:t>
    </dgm:pt>
    <dgm:pt modelId="{F59D0D47-0990-4727-B904-7DD402222909}">
      <dgm:prSet custT="1"/>
      <dgm:spPr/>
      <dgm:t>
        <a:bodyPr/>
        <a:lstStyle/>
        <a:p>
          <a:endParaRPr lang="en-US" sz="1400" dirty="0"/>
        </a:p>
      </dgm:t>
    </dgm:pt>
    <dgm:pt modelId="{7A34E7A4-2311-44C5-B508-7BB115B75FF5}" type="parTrans" cxnId="{5F20A972-341B-410A-A41F-F3D149F752E5}">
      <dgm:prSet/>
      <dgm:spPr/>
      <dgm:t>
        <a:bodyPr/>
        <a:lstStyle/>
        <a:p>
          <a:endParaRPr lang="en-US"/>
        </a:p>
      </dgm:t>
    </dgm:pt>
    <dgm:pt modelId="{85AB93C0-E68A-4A63-B9AC-119BDFBB23DB}" type="sibTrans" cxnId="{5F20A972-341B-410A-A41F-F3D149F752E5}">
      <dgm:prSet/>
      <dgm:spPr/>
      <dgm:t>
        <a:bodyPr/>
        <a:lstStyle/>
        <a:p>
          <a:endParaRPr lang="en-US"/>
        </a:p>
      </dgm:t>
    </dgm:pt>
    <dgm:pt modelId="{6F64C4C4-A28C-4722-8D9D-98557FB5D366}">
      <dgm:prSet custT="1"/>
      <dgm:spPr/>
      <dgm:t>
        <a:bodyPr/>
        <a:lstStyle/>
        <a:p>
          <a:pPr>
            <a:buNone/>
          </a:pPr>
          <a:r>
            <a:rPr lang="en-US" sz="1400" dirty="0"/>
            <a:t>	Subject to available capital, technical feasibility, and completion of additional preclinical work</a:t>
          </a:r>
        </a:p>
      </dgm:t>
    </dgm:pt>
    <dgm:pt modelId="{00823805-1FCB-40D3-B151-0B7A679E5FD4}" type="parTrans" cxnId="{CEC8DEC4-A8FD-4C70-BF6B-D1560EF88944}">
      <dgm:prSet/>
      <dgm:spPr/>
      <dgm:t>
        <a:bodyPr/>
        <a:lstStyle/>
        <a:p>
          <a:endParaRPr lang="en-US"/>
        </a:p>
      </dgm:t>
    </dgm:pt>
    <dgm:pt modelId="{2722CD51-4EE9-4366-840D-83462D9D2A9C}" type="sibTrans" cxnId="{CEC8DEC4-A8FD-4C70-BF6B-D1560EF88944}">
      <dgm:prSet/>
      <dgm:spPr/>
      <dgm:t>
        <a:bodyPr/>
        <a:lstStyle/>
        <a:p>
          <a:endParaRPr lang="en-US"/>
        </a:p>
      </dgm:t>
    </dgm:pt>
    <dgm:pt modelId="{F861634E-7824-467D-8646-D6C1F61B653A}">
      <dgm:prSet custT="1"/>
      <dgm:spPr/>
      <dgm:t>
        <a:bodyPr/>
        <a:lstStyle/>
        <a:p>
          <a:endParaRPr lang="en-US" sz="1400" dirty="0"/>
        </a:p>
      </dgm:t>
    </dgm:pt>
    <dgm:pt modelId="{37522C53-EE26-4006-92C0-4E453709B6FD}" type="parTrans" cxnId="{E6C953AC-46FC-49C2-BB74-E5D3153E917F}">
      <dgm:prSet/>
      <dgm:spPr/>
      <dgm:t>
        <a:bodyPr/>
        <a:lstStyle/>
        <a:p>
          <a:endParaRPr lang="en-US"/>
        </a:p>
      </dgm:t>
    </dgm:pt>
    <dgm:pt modelId="{FF578DEE-6297-4921-A3FF-29D9499C70BA}" type="sibTrans" cxnId="{E6C953AC-46FC-49C2-BB74-E5D3153E917F}">
      <dgm:prSet/>
      <dgm:spPr/>
      <dgm:t>
        <a:bodyPr/>
        <a:lstStyle/>
        <a:p>
          <a:endParaRPr lang="en-US"/>
        </a:p>
      </dgm:t>
    </dgm:pt>
    <dgm:pt modelId="{4B04BDAA-2315-4C50-8282-2229A4FA0DEF}" type="pres">
      <dgm:prSet presAssocID="{CC3725A0-070F-443F-B9A4-8B24786287AA}" presName="Name0" presStyleCnt="0">
        <dgm:presLayoutVars>
          <dgm:dir/>
          <dgm:animLvl val="lvl"/>
          <dgm:resizeHandles val="exact"/>
        </dgm:presLayoutVars>
      </dgm:prSet>
      <dgm:spPr/>
    </dgm:pt>
    <dgm:pt modelId="{E772BE34-62E0-495B-8BB0-8B465E8EFB71}" type="pres">
      <dgm:prSet presAssocID="{91671B91-D657-45A8-8448-AB80A814594D}" presName="composite" presStyleCnt="0"/>
      <dgm:spPr/>
    </dgm:pt>
    <dgm:pt modelId="{3CD8DF49-34E8-4208-96C4-39FD2C701EC0}" type="pres">
      <dgm:prSet presAssocID="{91671B91-D657-45A8-8448-AB80A814594D}" presName="parTx" presStyleLbl="alignNode1" presStyleIdx="0" presStyleCnt="3">
        <dgm:presLayoutVars>
          <dgm:chMax val="0"/>
          <dgm:chPref val="0"/>
          <dgm:bulletEnabled val="1"/>
        </dgm:presLayoutVars>
      </dgm:prSet>
      <dgm:spPr/>
    </dgm:pt>
    <dgm:pt modelId="{DA65DF5C-715E-49A1-9944-19582689BA6F}" type="pres">
      <dgm:prSet presAssocID="{91671B91-D657-45A8-8448-AB80A814594D}" presName="desTx" presStyleLbl="alignAccFollowNode1" presStyleIdx="0" presStyleCnt="3">
        <dgm:presLayoutVars>
          <dgm:bulletEnabled val="1"/>
        </dgm:presLayoutVars>
      </dgm:prSet>
      <dgm:spPr/>
    </dgm:pt>
    <dgm:pt modelId="{627D6EC9-A249-44F2-A35C-308D10C8873C}" type="pres">
      <dgm:prSet presAssocID="{D44FFA12-300B-4ED6-B9A8-2F0660C6E7EB}" presName="space" presStyleCnt="0"/>
      <dgm:spPr/>
    </dgm:pt>
    <dgm:pt modelId="{E310D700-A278-4699-AAE3-0041D2C9A838}" type="pres">
      <dgm:prSet presAssocID="{75E6C040-23F6-4EEF-B992-1FCABA859CD0}" presName="composite" presStyleCnt="0"/>
      <dgm:spPr/>
    </dgm:pt>
    <dgm:pt modelId="{A066B58C-312D-4274-AF24-EBD148B593F8}" type="pres">
      <dgm:prSet presAssocID="{75E6C040-23F6-4EEF-B992-1FCABA859CD0}" presName="parTx" presStyleLbl="alignNode1" presStyleIdx="1" presStyleCnt="3">
        <dgm:presLayoutVars>
          <dgm:chMax val="0"/>
          <dgm:chPref val="0"/>
          <dgm:bulletEnabled val="1"/>
        </dgm:presLayoutVars>
      </dgm:prSet>
      <dgm:spPr/>
    </dgm:pt>
    <dgm:pt modelId="{73DCD524-DD35-4555-9BB5-523351437ECF}" type="pres">
      <dgm:prSet presAssocID="{75E6C040-23F6-4EEF-B992-1FCABA859CD0}" presName="desTx" presStyleLbl="alignAccFollowNode1" presStyleIdx="1" presStyleCnt="3">
        <dgm:presLayoutVars>
          <dgm:bulletEnabled val="1"/>
        </dgm:presLayoutVars>
      </dgm:prSet>
      <dgm:spPr/>
    </dgm:pt>
    <dgm:pt modelId="{1FD487DD-E8C9-4EE7-AB68-A71C01818EB6}" type="pres">
      <dgm:prSet presAssocID="{56D69483-95F9-4F82-8682-3EF1F4EE474D}" presName="space" presStyleCnt="0"/>
      <dgm:spPr/>
    </dgm:pt>
    <dgm:pt modelId="{B86F94C0-15AE-41CA-B8C8-D6CF8BD73397}" type="pres">
      <dgm:prSet presAssocID="{576570B0-376D-4D78-BCD6-DF8A37733B82}" presName="composite" presStyleCnt="0"/>
      <dgm:spPr/>
    </dgm:pt>
    <dgm:pt modelId="{7A1AF91F-B515-4324-89BE-4096375E6A3F}" type="pres">
      <dgm:prSet presAssocID="{576570B0-376D-4D78-BCD6-DF8A37733B82}" presName="parTx" presStyleLbl="alignNode1" presStyleIdx="2" presStyleCnt="3">
        <dgm:presLayoutVars>
          <dgm:chMax val="0"/>
          <dgm:chPref val="0"/>
          <dgm:bulletEnabled val="1"/>
        </dgm:presLayoutVars>
      </dgm:prSet>
      <dgm:spPr/>
    </dgm:pt>
    <dgm:pt modelId="{731D9F01-EAEC-44B4-923D-78324B1A83FC}" type="pres">
      <dgm:prSet presAssocID="{576570B0-376D-4D78-BCD6-DF8A37733B82}" presName="desTx" presStyleLbl="alignAccFollowNode1" presStyleIdx="2" presStyleCnt="3">
        <dgm:presLayoutVars>
          <dgm:bulletEnabled val="1"/>
        </dgm:presLayoutVars>
      </dgm:prSet>
      <dgm:spPr/>
    </dgm:pt>
  </dgm:ptLst>
  <dgm:cxnLst>
    <dgm:cxn modelId="{DC9C1D01-F375-4282-8462-59CE012F5579}" srcId="{91671B91-D657-45A8-8448-AB80A814594D}" destId="{29955D18-92AD-43EF-9A57-03F85BB668B9}" srcOrd="0" destOrd="0" parTransId="{052D285D-729E-4CC8-A44F-42F5BFB2D144}" sibTransId="{F8CC15B1-2F5C-4076-A3AA-1AAACEABAB6F}"/>
    <dgm:cxn modelId="{0E847406-E314-47FA-8769-6AF84178FD36}" srcId="{75E6C040-23F6-4EEF-B992-1FCABA859CD0}" destId="{714D0120-DA4E-4D38-BC7D-4FC0796A65EF}" srcOrd="3" destOrd="0" parTransId="{6316B940-B495-489A-8B45-66AC631AA970}" sibTransId="{24C69A91-A371-49A5-BD54-65F44CB8B440}"/>
    <dgm:cxn modelId="{907FCE06-12F7-4CC0-A3BB-5179055255FA}" srcId="{91671B91-D657-45A8-8448-AB80A814594D}" destId="{DAC57441-7A0D-4C19-96B8-72B99824D51C}" srcOrd="7" destOrd="0" parTransId="{E406B00B-2C74-4741-AA71-FE8B2F6D0ECD}" sibTransId="{1763C702-FD2A-4C02-A7F4-4E21C37E31C0}"/>
    <dgm:cxn modelId="{74208A09-B208-4C97-A359-96D85BAC9FA8}" srcId="{75E6C040-23F6-4EEF-B992-1FCABA859CD0}" destId="{19FB094F-F42A-47D5-8D0D-32F67529E00C}" srcOrd="5" destOrd="0" parTransId="{38C2AA14-2535-4894-BE73-5CC4A2D2B6FE}" sibTransId="{BAB7A651-284A-44EC-A64A-D091A87802D2}"/>
    <dgm:cxn modelId="{8C359F0F-19D3-4230-9A23-0205E57AE0B1}" type="presOf" srcId="{753EE93F-5FC1-4673-BEEC-A2585FF1114E}" destId="{73DCD524-DD35-4555-9BB5-523351437ECF}" srcOrd="0" destOrd="6" presId="urn:microsoft.com/office/officeart/2005/8/layout/hList1"/>
    <dgm:cxn modelId="{DB20AB15-3B41-4136-B137-278B7724F7B1}" type="presOf" srcId="{ABE38B06-36E4-4821-AEA6-F7E99CF2CE5A}" destId="{73DCD524-DD35-4555-9BB5-523351437ECF}" srcOrd="0" destOrd="0" presId="urn:microsoft.com/office/officeart/2005/8/layout/hList1"/>
    <dgm:cxn modelId="{2879981F-911E-407B-B2E2-4BB3690C0AE0}" srcId="{CC3725A0-070F-443F-B9A4-8B24786287AA}" destId="{576570B0-376D-4D78-BCD6-DF8A37733B82}" srcOrd="2" destOrd="0" parTransId="{6DC28603-C1A1-4598-8E13-A0F8C63A4C6A}" sibTransId="{BA769C2E-372B-4DEB-95DC-3ACD7CE5AFCC}"/>
    <dgm:cxn modelId="{B2342D26-A387-4039-A075-B5BCAC1E91BF}" srcId="{75E6C040-23F6-4EEF-B992-1FCABA859CD0}" destId="{ABE38B06-36E4-4821-AEA6-F7E99CF2CE5A}" srcOrd="0" destOrd="0" parTransId="{7F49B594-27E2-4174-B251-04E2264B3F0A}" sibTransId="{80B35DB4-6AEC-43AD-9AE4-7C2021FE6176}"/>
    <dgm:cxn modelId="{20A6F52A-87F4-4E19-A7BA-6FACABC343AB}" type="presOf" srcId="{43F945E9-FBD1-404B-82FF-A16101557A16}" destId="{73DCD524-DD35-4555-9BB5-523351437ECF}" srcOrd="0" destOrd="4" presId="urn:microsoft.com/office/officeart/2005/8/layout/hList1"/>
    <dgm:cxn modelId="{23670C2B-8073-44DA-8CE3-5DB89E14ABA0}" srcId="{CC3725A0-070F-443F-B9A4-8B24786287AA}" destId="{75E6C040-23F6-4EEF-B992-1FCABA859CD0}" srcOrd="1" destOrd="0" parTransId="{8AFA5A33-0DA0-46CB-BAE2-59BF6EDDD697}" sibTransId="{56D69483-95F9-4F82-8682-3EF1F4EE474D}"/>
    <dgm:cxn modelId="{FAB52431-419A-495D-872B-C848A5C0B430}" type="presOf" srcId="{31D2C5BD-EADD-4BC2-825C-23E0B585DCB7}" destId="{DA65DF5C-715E-49A1-9944-19582689BA6F}" srcOrd="0" destOrd="3" presId="urn:microsoft.com/office/officeart/2005/8/layout/hList1"/>
    <dgm:cxn modelId="{2E6C9931-DEBB-4B1A-81DD-DAB3610BC1E4}" type="presOf" srcId="{CBF238F3-5765-4654-8CCC-BE9EE43E5A8D}" destId="{731D9F01-EAEC-44B4-923D-78324B1A83FC}" srcOrd="0" destOrd="0" presId="urn:microsoft.com/office/officeart/2005/8/layout/hList1"/>
    <dgm:cxn modelId="{24655035-D5BB-41CD-A1D3-AE67C715567C}" type="presOf" srcId="{043227F5-5D8A-4D37-B3B2-989A56235989}" destId="{DA65DF5C-715E-49A1-9944-19582689BA6F}" srcOrd="0" destOrd="4" presId="urn:microsoft.com/office/officeart/2005/8/layout/hList1"/>
    <dgm:cxn modelId="{09CFAE35-F49C-4F36-9719-429725E9A55C}" srcId="{CC3725A0-070F-443F-B9A4-8B24786287AA}" destId="{91671B91-D657-45A8-8448-AB80A814594D}" srcOrd="0" destOrd="0" parTransId="{CEA39638-8243-449F-814B-AC5C3FF768DA}" sibTransId="{D44FFA12-300B-4ED6-B9A8-2F0660C6E7EB}"/>
    <dgm:cxn modelId="{C1BC193F-E26A-486A-8B00-C6FA264FB456}" type="presOf" srcId="{F861634E-7824-467D-8646-D6C1F61B653A}" destId="{731D9F01-EAEC-44B4-923D-78324B1A83FC}" srcOrd="0" destOrd="3" presId="urn:microsoft.com/office/officeart/2005/8/layout/hList1"/>
    <dgm:cxn modelId="{DBB4DB40-3E03-4DE3-ADB0-43F6FCB7CDAB}" type="presOf" srcId="{CC3725A0-070F-443F-B9A4-8B24786287AA}" destId="{4B04BDAA-2315-4C50-8282-2229A4FA0DEF}" srcOrd="0" destOrd="0" presId="urn:microsoft.com/office/officeart/2005/8/layout/hList1"/>
    <dgm:cxn modelId="{E89D8761-C698-48DA-AF28-7D29CA05EB92}" srcId="{91671B91-D657-45A8-8448-AB80A814594D}" destId="{BE88F7C5-4662-4A16-A629-2ACF64E935B7}" srcOrd="1" destOrd="0" parTransId="{9EFA19C9-9D9C-478C-AE13-02DE90E78B39}" sibTransId="{CC485E6C-40B1-44B8-ACD0-FBB93579BF49}"/>
    <dgm:cxn modelId="{EA2DFC41-BCC0-4BB8-9331-D04E86F84D9B}" type="presOf" srcId="{DAC57441-7A0D-4C19-96B8-72B99824D51C}" destId="{DA65DF5C-715E-49A1-9944-19582689BA6F}" srcOrd="0" destOrd="7" presId="urn:microsoft.com/office/officeart/2005/8/layout/hList1"/>
    <dgm:cxn modelId="{49556F43-E9E2-429C-BC79-3E7F618DDF95}" srcId="{91671B91-D657-45A8-8448-AB80A814594D}" destId="{BC9BC684-F7D5-41D8-BEA9-3C014531C07B}" srcOrd="6" destOrd="0" parTransId="{801E4EEB-6AB8-4D8F-B113-EE47682C76CC}" sibTransId="{523E2CA9-D331-417E-B0CC-2245D152A6FF}"/>
    <dgm:cxn modelId="{4FE65763-72C9-4244-9F47-07BA398EE770}" type="presOf" srcId="{7BB414B4-E33A-4F09-B54E-AA2835F776F1}" destId="{DA65DF5C-715E-49A1-9944-19582689BA6F}" srcOrd="0" destOrd="5" presId="urn:microsoft.com/office/officeart/2005/8/layout/hList1"/>
    <dgm:cxn modelId="{22C9B466-DA35-4950-9066-D7E9C8E156A6}" type="presOf" srcId="{C7C7444B-318D-4DB2-AB72-D15DD615796E}" destId="{73DCD524-DD35-4555-9BB5-523351437ECF}" srcOrd="0" destOrd="2" presId="urn:microsoft.com/office/officeart/2005/8/layout/hList1"/>
    <dgm:cxn modelId="{7E3EC147-7D47-49DE-8B60-3CEEA43B4E66}" srcId="{75E6C040-23F6-4EEF-B992-1FCABA859CD0}" destId="{43F945E9-FBD1-404B-82FF-A16101557A16}" srcOrd="4" destOrd="0" parTransId="{B8B2C726-E6EA-48E1-AB1C-DAA7873C1A1A}" sibTransId="{489CF8B4-E4B1-417C-9C16-94F1098C81B4}"/>
    <dgm:cxn modelId="{0BAD8F48-BDF3-4B1F-BB91-2BAA7C280D95}" type="presOf" srcId="{BE88F7C5-4662-4A16-A629-2ACF64E935B7}" destId="{DA65DF5C-715E-49A1-9944-19582689BA6F}" srcOrd="0" destOrd="1" presId="urn:microsoft.com/office/officeart/2005/8/layout/hList1"/>
    <dgm:cxn modelId="{898D8269-5AFA-4F19-B4FB-BED1621A3195}" type="presOf" srcId="{F59D0D47-0990-4727-B904-7DD402222909}" destId="{731D9F01-EAEC-44B4-923D-78324B1A83FC}" srcOrd="0" destOrd="2" presId="urn:microsoft.com/office/officeart/2005/8/layout/hList1"/>
    <dgm:cxn modelId="{ECF9396A-627B-400A-BDCA-4E6A94467D13}" type="presOf" srcId="{75E6C040-23F6-4EEF-B992-1FCABA859CD0}" destId="{A066B58C-312D-4274-AF24-EBD148B593F8}" srcOrd="0" destOrd="0" presId="urn:microsoft.com/office/officeart/2005/8/layout/hList1"/>
    <dgm:cxn modelId="{E816546A-8267-4727-B4D9-29FEAE270F76}" type="presOf" srcId="{C0417608-4DED-4E88-806D-2CD2FEAF1F55}" destId="{73DCD524-DD35-4555-9BB5-523351437ECF}" srcOrd="0" destOrd="1" presId="urn:microsoft.com/office/officeart/2005/8/layout/hList1"/>
    <dgm:cxn modelId="{61942072-B230-4976-AF0E-6BC97271ACDC}" srcId="{576570B0-376D-4D78-BCD6-DF8A37733B82}" destId="{D1414728-86A7-4CF4-87F4-0E5DD64FBB8C}" srcOrd="1" destOrd="0" parTransId="{68211317-A95B-4528-BA47-2E834FAA1931}" sibTransId="{39BE471C-FF3D-4C8A-BD53-56AC6F37525D}"/>
    <dgm:cxn modelId="{5F20A972-341B-410A-A41F-F3D149F752E5}" srcId="{576570B0-376D-4D78-BCD6-DF8A37733B82}" destId="{F59D0D47-0990-4727-B904-7DD402222909}" srcOrd="2" destOrd="0" parTransId="{7A34E7A4-2311-44C5-B508-7BB115B75FF5}" sibTransId="{85AB93C0-E68A-4A63-B9AC-119BDFBB23DB}"/>
    <dgm:cxn modelId="{FB9C5455-6B07-4F48-950F-8641C74E2E1C}" srcId="{75E6C040-23F6-4EEF-B992-1FCABA859CD0}" destId="{C0417608-4DED-4E88-806D-2CD2FEAF1F55}" srcOrd="1" destOrd="0" parTransId="{B9E6ACD7-424D-4E47-8431-62C8F8F10135}" sibTransId="{19D73F0B-B16E-47B6-A350-9B63B87C6CF1}"/>
    <dgm:cxn modelId="{B9DA5F79-D0F0-421F-A98B-3620310AB7BA}" type="presOf" srcId="{576570B0-376D-4D78-BCD6-DF8A37733B82}" destId="{7A1AF91F-B515-4324-89BE-4096375E6A3F}" srcOrd="0" destOrd="0" presId="urn:microsoft.com/office/officeart/2005/8/layout/hList1"/>
    <dgm:cxn modelId="{7FEDA37B-9EAA-437C-BA9A-D784A1871F94}" srcId="{91671B91-D657-45A8-8448-AB80A814594D}" destId="{31D2C5BD-EADD-4BC2-825C-23E0B585DCB7}" srcOrd="3" destOrd="0" parTransId="{0D094F9D-7602-42AC-BA62-B81068F1C4B3}" sibTransId="{9E1088CE-A07F-41E2-9514-118198DCB2AE}"/>
    <dgm:cxn modelId="{E7077B81-AD84-485E-A652-E84C3DEEBE41}" type="presOf" srcId="{91671B91-D657-45A8-8448-AB80A814594D}" destId="{3CD8DF49-34E8-4208-96C4-39FD2C701EC0}" srcOrd="0" destOrd="0" presId="urn:microsoft.com/office/officeart/2005/8/layout/hList1"/>
    <dgm:cxn modelId="{51B87386-86A4-46D1-A3A6-63A2B5F7B60D}" type="presOf" srcId="{6F64C4C4-A28C-4722-8D9D-98557FB5D366}" destId="{731D9F01-EAEC-44B4-923D-78324B1A83FC}" srcOrd="0" destOrd="4" presId="urn:microsoft.com/office/officeart/2005/8/layout/hList1"/>
    <dgm:cxn modelId="{C1E21E8A-2453-4D3C-BE57-4BEE5998F7A5}" type="presOf" srcId="{4E4CF0C0-3463-47D2-864F-44EDE3CF117F}" destId="{DA65DF5C-715E-49A1-9944-19582689BA6F}" srcOrd="0" destOrd="2" presId="urn:microsoft.com/office/officeart/2005/8/layout/hList1"/>
    <dgm:cxn modelId="{4F8CB09C-3F68-4EC7-AF6B-BEA603D1CB42}" srcId="{91671B91-D657-45A8-8448-AB80A814594D}" destId="{4E4CF0C0-3463-47D2-864F-44EDE3CF117F}" srcOrd="2" destOrd="0" parTransId="{25B7B9FE-6264-4B76-A158-03BF5D91BB91}" sibTransId="{1680A846-52EE-4D5F-A2D8-E8DF325C1141}"/>
    <dgm:cxn modelId="{E6C953AC-46FC-49C2-BB74-E5D3153E917F}" srcId="{576570B0-376D-4D78-BCD6-DF8A37733B82}" destId="{F861634E-7824-467D-8646-D6C1F61B653A}" srcOrd="3" destOrd="0" parTransId="{37522C53-EE26-4006-92C0-4E453709B6FD}" sibTransId="{FF578DEE-6297-4921-A3FF-29D9499C70BA}"/>
    <dgm:cxn modelId="{BD1E1AB7-1998-4C74-9396-C7AD4E3F3A41}" type="presOf" srcId="{714D0120-DA4E-4D38-BC7D-4FC0796A65EF}" destId="{73DCD524-DD35-4555-9BB5-523351437ECF}" srcOrd="0" destOrd="3" presId="urn:microsoft.com/office/officeart/2005/8/layout/hList1"/>
    <dgm:cxn modelId="{26E3D1C1-4EBC-48C8-827F-760C45303C86}" srcId="{75E6C040-23F6-4EEF-B992-1FCABA859CD0}" destId="{753EE93F-5FC1-4673-BEEC-A2585FF1114E}" srcOrd="6" destOrd="0" parTransId="{4DF50D73-6003-44B1-BEF5-EFFA7F2334FD}" sibTransId="{C9CB123E-48DC-4879-831F-DEB80CC4BFA7}"/>
    <dgm:cxn modelId="{CEC8DEC4-A8FD-4C70-BF6B-D1560EF88944}" srcId="{F861634E-7824-467D-8646-D6C1F61B653A}" destId="{6F64C4C4-A28C-4722-8D9D-98557FB5D366}" srcOrd="0" destOrd="0" parTransId="{00823805-1FCB-40D3-B151-0B7A679E5FD4}" sibTransId="{2722CD51-4EE9-4366-840D-83462D9D2A9C}"/>
    <dgm:cxn modelId="{5200A0CB-748A-4BE4-9015-BE5EA705FF1D}" srcId="{75E6C040-23F6-4EEF-B992-1FCABA859CD0}" destId="{C7C7444B-318D-4DB2-AB72-D15DD615796E}" srcOrd="2" destOrd="0" parTransId="{CBEF2337-DC34-4A60-8D97-8A0ECC11F43E}" sibTransId="{B3F427F7-D932-4116-A743-FA0411D6EB1C}"/>
    <dgm:cxn modelId="{8E45A0D1-8307-4D97-8BAD-85D54C56B0E9}" type="presOf" srcId="{29955D18-92AD-43EF-9A57-03F85BB668B9}" destId="{DA65DF5C-715E-49A1-9944-19582689BA6F}" srcOrd="0" destOrd="0" presId="urn:microsoft.com/office/officeart/2005/8/layout/hList1"/>
    <dgm:cxn modelId="{C5D44CDB-071F-4CF4-9491-B2AF4C2C0869}" srcId="{576570B0-376D-4D78-BCD6-DF8A37733B82}" destId="{CBF238F3-5765-4654-8CCC-BE9EE43E5A8D}" srcOrd="0" destOrd="0" parTransId="{7A368449-785C-4DFB-BA5A-FCAB493D172B}" sibTransId="{57702F7A-2750-4DB9-8AB1-573BE2F93020}"/>
    <dgm:cxn modelId="{46C9F9EF-7B67-47CC-96EC-1063B402700E}" srcId="{91671B91-D657-45A8-8448-AB80A814594D}" destId="{043227F5-5D8A-4D37-B3B2-989A56235989}" srcOrd="4" destOrd="0" parTransId="{E65D6E44-4D74-4CDD-8899-E5B9F3DB17A1}" sibTransId="{DADBFBF2-BDB3-4356-B143-4FAF5E1A46F6}"/>
    <dgm:cxn modelId="{67CCC1F3-87C1-4F41-B017-37F5654F8E14}" type="presOf" srcId="{BC9BC684-F7D5-41D8-BEA9-3C014531C07B}" destId="{DA65DF5C-715E-49A1-9944-19582689BA6F}" srcOrd="0" destOrd="6" presId="urn:microsoft.com/office/officeart/2005/8/layout/hList1"/>
    <dgm:cxn modelId="{D163F3F6-A827-49A2-B00F-8492D3602BF7}" type="presOf" srcId="{D1414728-86A7-4CF4-87F4-0E5DD64FBB8C}" destId="{731D9F01-EAEC-44B4-923D-78324B1A83FC}" srcOrd="0" destOrd="1" presId="urn:microsoft.com/office/officeart/2005/8/layout/hList1"/>
    <dgm:cxn modelId="{F90297F8-8CAE-4C93-A3E3-8BD92EF065A9}" type="presOf" srcId="{19FB094F-F42A-47D5-8D0D-32F67529E00C}" destId="{73DCD524-DD35-4555-9BB5-523351437ECF}" srcOrd="0" destOrd="5" presId="urn:microsoft.com/office/officeart/2005/8/layout/hList1"/>
    <dgm:cxn modelId="{9C16C6FA-ED85-489F-9AF8-22BA5D268241}" srcId="{91671B91-D657-45A8-8448-AB80A814594D}" destId="{7BB414B4-E33A-4F09-B54E-AA2835F776F1}" srcOrd="5" destOrd="0" parTransId="{A63170D3-3B74-478E-A7E1-885BF5AE99E4}" sibTransId="{CEA6C389-9F94-4C98-9317-41013B208775}"/>
    <dgm:cxn modelId="{812B3CF4-FC09-4CED-850E-A2BB7F1D2C3C}" type="presParOf" srcId="{4B04BDAA-2315-4C50-8282-2229A4FA0DEF}" destId="{E772BE34-62E0-495B-8BB0-8B465E8EFB71}" srcOrd="0" destOrd="0" presId="urn:microsoft.com/office/officeart/2005/8/layout/hList1"/>
    <dgm:cxn modelId="{D67C7EC7-D9BD-4505-A716-EB2500C57244}" type="presParOf" srcId="{E772BE34-62E0-495B-8BB0-8B465E8EFB71}" destId="{3CD8DF49-34E8-4208-96C4-39FD2C701EC0}" srcOrd="0" destOrd="0" presId="urn:microsoft.com/office/officeart/2005/8/layout/hList1"/>
    <dgm:cxn modelId="{45EDF2CC-337C-48E5-B78B-081ECBD00E4B}" type="presParOf" srcId="{E772BE34-62E0-495B-8BB0-8B465E8EFB71}" destId="{DA65DF5C-715E-49A1-9944-19582689BA6F}" srcOrd="1" destOrd="0" presId="urn:microsoft.com/office/officeart/2005/8/layout/hList1"/>
    <dgm:cxn modelId="{2D152B17-F4DE-4BF4-BCF8-3FEA17F908F3}" type="presParOf" srcId="{4B04BDAA-2315-4C50-8282-2229A4FA0DEF}" destId="{627D6EC9-A249-44F2-A35C-308D10C8873C}" srcOrd="1" destOrd="0" presId="urn:microsoft.com/office/officeart/2005/8/layout/hList1"/>
    <dgm:cxn modelId="{BDDA141F-DC03-40CC-93BF-8F3F34EBC3DE}" type="presParOf" srcId="{4B04BDAA-2315-4C50-8282-2229A4FA0DEF}" destId="{E310D700-A278-4699-AAE3-0041D2C9A838}" srcOrd="2" destOrd="0" presId="urn:microsoft.com/office/officeart/2005/8/layout/hList1"/>
    <dgm:cxn modelId="{49302D4C-9B75-4ED3-A5D8-BC15BE497C2F}" type="presParOf" srcId="{E310D700-A278-4699-AAE3-0041D2C9A838}" destId="{A066B58C-312D-4274-AF24-EBD148B593F8}" srcOrd="0" destOrd="0" presId="urn:microsoft.com/office/officeart/2005/8/layout/hList1"/>
    <dgm:cxn modelId="{A2462190-0289-4307-91E0-322AF912C65A}" type="presParOf" srcId="{E310D700-A278-4699-AAE3-0041D2C9A838}" destId="{73DCD524-DD35-4555-9BB5-523351437ECF}" srcOrd="1" destOrd="0" presId="urn:microsoft.com/office/officeart/2005/8/layout/hList1"/>
    <dgm:cxn modelId="{73CC9FD2-CC30-4A6F-A9AB-A0C89268F1E6}" type="presParOf" srcId="{4B04BDAA-2315-4C50-8282-2229A4FA0DEF}" destId="{1FD487DD-E8C9-4EE7-AB68-A71C01818EB6}" srcOrd="3" destOrd="0" presId="urn:microsoft.com/office/officeart/2005/8/layout/hList1"/>
    <dgm:cxn modelId="{F4E005CB-90EB-472D-B112-69EADA7059F4}" type="presParOf" srcId="{4B04BDAA-2315-4C50-8282-2229A4FA0DEF}" destId="{B86F94C0-15AE-41CA-B8C8-D6CF8BD73397}" srcOrd="4" destOrd="0" presId="urn:microsoft.com/office/officeart/2005/8/layout/hList1"/>
    <dgm:cxn modelId="{A7198A9C-739B-41F8-93EA-F484DF296253}" type="presParOf" srcId="{B86F94C0-15AE-41CA-B8C8-D6CF8BD73397}" destId="{7A1AF91F-B515-4324-89BE-4096375E6A3F}" srcOrd="0" destOrd="0" presId="urn:microsoft.com/office/officeart/2005/8/layout/hList1"/>
    <dgm:cxn modelId="{5FF2B0C1-C5D2-444F-8B8A-19D7F75F9FE4}" type="presParOf" srcId="{B86F94C0-15AE-41CA-B8C8-D6CF8BD73397}" destId="{731D9F01-EAEC-44B4-923D-78324B1A83F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3725A0-070F-443F-B9A4-8B24786287A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1671B91-D657-45A8-8448-AB80A814594D}">
      <dgm:prSet/>
      <dgm:spPr>
        <a:solidFill>
          <a:srgbClr val="F05B2B"/>
        </a:solidFill>
      </dgm:spPr>
      <dgm:t>
        <a:bodyPr/>
        <a:lstStyle/>
        <a:p>
          <a:r>
            <a:rPr lang="en-US" b="1" dirty="0"/>
            <a:t>Non-hormonal Approach to treat Metabolic Diseases</a:t>
          </a:r>
        </a:p>
      </dgm:t>
    </dgm:pt>
    <dgm:pt modelId="{CEA39638-8243-449F-814B-AC5C3FF768DA}" type="parTrans" cxnId="{09CFAE35-F49C-4F36-9719-429725E9A55C}">
      <dgm:prSet/>
      <dgm:spPr/>
      <dgm:t>
        <a:bodyPr/>
        <a:lstStyle/>
        <a:p>
          <a:endParaRPr lang="en-US"/>
        </a:p>
      </dgm:t>
    </dgm:pt>
    <dgm:pt modelId="{D44FFA12-300B-4ED6-B9A8-2F0660C6E7EB}" type="sibTrans" cxnId="{09CFAE35-F49C-4F36-9719-429725E9A55C}">
      <dgm:prSet/>
      <dgm:spPr/>
      <dgm:t>
        <a:bodyPr/>
        <a:lstStyle/>
        <a:p>
          <a:endParaRPr lang="en-US"/>
        </a:p>
      </dgm:t>
    </dgm:pt>
    <dgm:pt modelId="{75E6C040-23F6-4EEF-B992-1FCABA859CD0}">
      <dgm:prSet/>
      <dgm:spPr>
        <a:solidFill>
          <a:srgbClr val="F05B2B"/>
        </a:solidFill>
      </dgm:spPr>
      <dgm:t>
        <a:bodyPr/>
        <a:lstStyle/>
        <a:p>
          <a:r>
            <a:rPr lang="en-US" b="1" dirty="0"/>
            <a:t>Two non-GLP DIO studies demonstrate activity </a:t>
          </a:r>
        </a:p>
      </dgm:t>
    </dgm:pt>
    <dgm:pt modelId="{8AFA5A33-0DA0-46CB-BAE2-59BF6EDDD697}" type="parTrans" cxnId="{23670C2B-8073-44DA-8CE3-5DB89E14ABA0}">
      <dgm:prSet/>
      <dgm:spPr/>
      <dgm:t>
        <a:bodyPr/>
        <a:lstStyle/>
        <a:p>
          <a:endParaRPr lang="en-US"/>
        </a:p>
      </dgm:t>
    </dgm:pt>
    <dgm:pt modelId="{56D69483-95F9-4F82-8682-3EF1F4EE474D}" type="sibTrans" cxnId="{23670C2B-8073-44DA-8CE3-5DB89E14ABA0}">
      <dgm:prSet/>
      <dgm:spPr/>
      <dgm:t>
        <a:bodyPr/>
        <a:lstStyle/>
        <a:p>
          <a:endParaRPr lang="en-US"/>
        </a:p>
      </dgm:t>
    </dgm:pt>
    <dgm:pt modelId="{ABE38B06-36E4-4821-AEA6-F7E99CF2CE5A}">
      <dgm:prSet/>
      <dgm:spPr/>
      <dgm:t>
        <a:bodyPr/>
        <a:lstStyle/>
        <a:p>
          <a:r>
            <a:rPr lang="en-US" dirty="0"/>
            <a:t>Weight/Body composition</a:t>
          </a:r>
        </a:p>
      </dgm:t>
    </dgm:pt>
    <dgm:pt modelId="{7F49B594-27E2-4174-B251-04E2264B3F0A}" type="parTrans" cxnId="{B2342D26-A387-4039-A075-B5BCAC1E91BF}">
      <dgm:prSet/>
      <dgm:spPr/>
      <dgm:t>
        <a:bodyPr/>
        <a:lstStyle/>
        <a:p>
          <a:endParaRPr lang="en-US"/>
        </a:p>
      </dgm:t>
    </dgm:pt>
    <dgm:pt modelId="{80B35DB4-6AEC-43AD-9AE4-7C2021FE6176}" type="sibTrans" cxnId="{B2342D26-A387-4039-A075-B5BCAC1E91BF}">
      <dgm:prSet/>
      <dgm:spPr/>
      <dgm:t>
        <a:bodyPr/>
        <a:lstStyle/>
        <a:p>
          <a:endParaRPr lang="en-US"/>
        </a:p>
      </dgm:t>
    </dgm:pt>
    <dgm:pt modelId="{7AC9A138-565E-45DA-B2F9-02088A42DEF1}">
      <dgm:prSet/>
      <dgm:spPr/>
      <dgm:t>
        <a:bodyPr/>
        <a:lstStyle/>
        <a:p>
          <a:r>
            <a:rPr lang="en-US" dirty="0"/>
            <a:t>Insulin-resistance/Adipose signaling</a:t>
          </a:r>
        </a:p>
      </dgm:t>
    </dgm:pt>
    <dgm:pt modelId="{853C6865-0080-47AD-9DA3-6959E4418C4F}" type="parTrans" cxnId="{D1586EFC-94A6-4A7B-B8B0-D9D61021E137}">
      <dgm:prSet/>
      <dgm:spPr/>
      <dgm:t>
        <a:bodyPr/>
        <a:lstStyle/>
        <a:p>
          <a:endParaRPr lang="en-US"/>
        </a:p>
      </dgm:t>
    </dgm:pt>
    <dgm:pt modelId="{4D1883F2-7F05-44F5-9FF2-35ED02A62927}" type="sibTrans" cxnId="{D1586EFC-94A6-4A7B-B8B0-D9D61021E137}">
      <dgm:prSet/>
      <dgm:spPr/>
      <dgm:t>
        <a:bodyPr/>
        <a:lstStyle/>
        <a:p>
          <a:endParaRPr lang="en-US"/>
        </a:p>
      </dgm:t>
    </dgm:pt>
    <dgm:pt modelId="{576570B0-376D-4D78-BCD6-DF8A37733B82}">
      <dgm:prSet/>
      <dgm:spPr>
        <a:solidFill>
          <a:srgbClr val="F05B2B"/>
        </a:solidFill>
      </dgm:spPr>
      <dgm:t>
        <a:bodyPr/>
        <a:lstStyle/>
        <a:p>
          <a:r>
            <a:rPr lang="en-US" b="1" dirty="0"/>
            <a:t>Next Steps: Path to IND Enabling Studies</a:t>
          </a:r>
        </a:p>
      </dgm:t>
    </dgm:pt>
    <dgm:pt modelId="{6DC28603-C1A1-4598-8E13-A0F8C63A4C6A}" type="parTrans" cxnId="{2879981F-911E-407B-B2E2-4BB3690C0AE0}">
      <dgm:prSet/>
      <dgm:spPr/>
      <dgm:t>
        <a:bodyPr/>
        <a:lstStyle/>
        <a:p>
          <a:endParaRPr lang="en-US"/>
        </a:p>
      </dgm:t>
    </dgm:pt>
    <dgm:pt modelId="{BA769C2E-372B-4DEB-95DC-3ACD7CE5AFCC}" type="sibTrans" cxnId="{2879981F-911E-407B-B2E2-4BB3690C0AE0}">
      <dgm:prSet/>
      <dgm:spPr/>
      <dgm:t>
        <a:bodyPr/>
        <a:lstStyle/>
        <a:p>
          <a:endParaRPr lang="en-US"/>
        </a:p>
      </dgm:t>
    </dgm:pt>
    <dgm:pt modelId="{CBF238F3-5765-4654-8CCC-BE9EE43E5A8D}">
      <dgm:prSet/>
      <dgm:spPr/>
      <dgm:t>
        <a:bodyPr/>
        <a:lstStyle/>
        <a:p>
          <a:r>
            <a:rPr lang="en-US"/>
            <a:t>Additional preclinical development</a:t>
          </a:r>
          <a:endParaRPr lang="en-US" dirty="0"/>
        </a:p>
      </dgm:t>
    </dgm:pt>
    <dgm:pt modelId="{7A368449-785C-4DFB-BA5A-FCAB493D172B}" type="parTrans" cxnId="{C5D44CDB-071F-4CF4-9491-B2AF4C2C0869}">
      <dgm:prSet/>
      <dgm:spPr/>
      <dgm:t>
        <a:bodyPr/>
        <a:lstStyle/>
        <a:p>
          <a:endParaRPr lang="en-US"/>
        </a:p>
      </dgm:t>
    </dgm:pt>
    <dgm:pt modelId="{57702F7A-2750-4DB9-8AB1-573BE2F93020}" type="sibTrans" cxnId="{C5D44CDB-071F-4CF4-9491-B2AF4C2C0869}">
      <dgm:prSet/>
      <dgm:spPr/>
      <dgm:t>
        <a:bodyPr/>
        <a:lstStyle/>
        <a:p>
          <a:endParaRPr lang="en-US"/>
        </a:p>
      </dgm:t>
    </dgm:pt>
    <dgm:pt modelId="{38FD4AB3-6C06-4DDD-B707-5E21A351757E}">
      <dgm:prSet/>
      <dgm:spPr/>
      <dgm:t>
        <a:bodyPr/>
        <a:lstStyle/>
        <a:p>
          <a:r>
            <a:rPr lang="en-US" dirty="0"/>
            <a:t>IP expansion around ALN1003-related compounds</a:t>
          </a:r>
        </a:p>
      </dgm:t>
    </dgm:pt>
    <dgm:pt modelId="{9BA4364E-9A8B-4B66-9D5E-6250DD416457}" type="parTrans" cxnId="{84AEF5D4-BFDF-44AE-BE28-AE7E4CDAE422}">
      <dgm:prSet/>
      <dgm:spPr/>
      <dgm:t>
        <a:bodyPr/>
        <a:lstStyle/>
        <a:p>
          <a:endParaRPr lang="en-US"/>
        </a:p>
      </dgm:t>
    </dgm:pt>
    <dgm:pt modelId="{84CB5A42-C33C-4A37-9C0B-59E9886968A4}" type="sibTrans" cxnId="{84AEF5D4-BFDF-44AE-BE28-AE7E4CDAE422}">
      <dgm:prSet/>
      <dgm:spPr/>
      <dgm:t>
        <a:bodyPr/>
        <a:lstStyle/>
        <a:p>
          <a:endParaRPr lang="en-US"/>
        </a:p>
      </dgm:t>
    </dgm:pt>
    <dgm:pt modelId="{9478A2F2-A1E9-4C8E-BCB0-975AD639E59F}">
      <dgm:prSet/>
      <dgm:spPr/>
      <dgm:t>
        <a:bodyPr/>
        <a:lstStyle/>
        <a:p>
          <a:r>
            <a:rPr lang="en-US" dirty="0"/>
            <a:t>MASH-relevant histology</a:t>
          </a:r>
        </a:p>
      </dgm:t>
    </dgm:pt>
    <dgm:pt modelId="{EB5B823A-454A-4E34-9821-37476C0917E4}" type="parTrans" cxnId="{828A09A5-FB17-4F1B-9B68-3F87A6567FA9}">
      <dgm:prSet/>
      <dgm:spPr/>
      <dgm:t>
        <a:bodyPr/>
        <a:lstStyle/>
        <a:p>
          <a:endParaRPr lang="en-US"/>
        </a:p>
      </dgm:t>
    </dgm:pt>
    <dgm:pt modelId="{B2F50915-4737-4095-824B-F8E303C9FD22}" type="sibTrans" cxnId="{828A09A5-FB17-4F1B-9B68-3F87A6567FA9}">
      <dgm:prSet/>
      <dgm:spPr/>
      <dgm:t>
        <a:bodyPr/>
        <a:lstStyle/>
        <a:p>
          <a:endParaRPr lang="en-US"/>
        </a:p>
      </dgm:t>
    </dgm:pt>
    <dgm:pt modelId="{29955D18-92AD-43EF-9A57-03F85BB668B9}">
      <dgm:prSet/>
      <dgm:spPr/>
      <dgm:t>
        <a:bodyPr/>
        <a:lstStyle/>
        <a:p>
          <a:r>
            <a:rPr lang="en-US" b="1" dirty="0">
              <a:solidFill>
                <a:srgbClr val="F05B2B"/>
              </a:solidFill>
            </a:rPr>
            <a:t>ALN1003</a:t>
          </a:r>
          <a:r>
            <a:rPr lang="en-US" dirty="0"/>
            <a:t> is a preclinical, oral, non-hormonal metabolic therapeutic candidate</a:t>
          </a:r>
          <a:br>
            <a:rPr lang="en-US" dirty="0"/>
          </a:br>
          <a:br>
            <a:rPr lang="en-US" dirty="0"/>
          </a:br>
          <a:r>
            <a:rPr lang="en-US" dirty="0"/>
            <a:t>Being evaluated for:</a:t>
          </a:r>
        </a:p>
      </dgm:t>
    </dgm:pt>
    <dgm:pt modelId="{052D285D-729E-4CC8-A44F-42F5BFB2D144}" type="parTrans" cxnId="{DC9C1D01-F375-4282-8462-59CE012F5579}">
      <dgm:prSet/>
      <dgm:spPr/>
      <dgm:t>
        <a:bodyPr/>
        <a:lstStyle/>
        <a:p>
          <a:endParaRPr lang="en-US"/>
        </a:p>
      </dgm:t>
    </dgm:pt>
    <dgm:pt modelId="{F8CC15B1-2F5C-4076-A3AA-1AAACEABAB6F}" type="sibTrans" cxnId="{DC9C1D01-F375-4282-8462-59CE012F5579}">
      <dgm:prSet/>
      <dgm:spPr/>
      <dgm:t>
        <a:bodyPr/>
        <a:lstStyle/>
        <a:p>
          <a:endParaRPr lang="en-US"/>
        </a:p>
      </dgm:t>
    </dgm:pt>
    <dgm:pt modelId="{CD5C8E0F-BBD6-47B0-9081-D5B725F83331}">
      <dgm:prSet/>
      <dgm:spPr/>
      <dgm:t>
        <a:bodyPr/>
        <a:lstStyle/>
        <a:p>
          <a:r>
            <a:rPr lang="en-US" dirty="0"/>
            <a:t>Liver/lipid biology</a:t>
          </a:r>
        </a:p>
      </dgm:t>
    </dgm:pt>
    <dgm:pt modelId="{4BB471CC-56CA-45C0-B685-95C5C062C51B}" type="parTrans" cxnId="{29E46C75-53B0-43C8-8681-C1E22C3254C7}">
      <dgm:prSet/>
      <dgm:spPr/>
      <dgm:t>
        <a:bodyPr/>
        <a:lstStyle/>
        <a:p>
          <a:endParaRPr lang="en-US"/>
        </a:p>
      </dgm:t>
    </dgm:pt>
    <dgm:pt modelId="{980F4BEA-D2B7-4B76-9D6E-9E6D3D402C35}" type="sibTrans" cxnId="{29E46C75-53B0-43C8-8681-C1E22C3254C7}">
      <dgm:prSet/>
      <dgm:spPr/>
      <dgm:t>
        <a:bodyPr/>
        <a:lstStyle/>
        <a:p>
          <a:endParaRPr lang="en-US"/>
        </a:p>
      </dgm:t>
    </dgm:pt>
    <dgm:pt modelId="{E3E5EABB-5446-46AC-8263-021FEF9BD732}">
      <dgm:prSet/>
      <dgm:spPr/>
      <dgm:t>
        <a:bodyPr/>
        <a:lstStyle/>
        <a:p>
          <a:r>
            <a:rPr lang="en-US" dirty="0"/>
            <a:t>obesity-related metabolic dysfunction,</a:t>
          </a:r>
        </a:p>
      </dgm:t>
    </dgm:pt>
    <dgm:pt modelId="{BD1EFA7D-A7E9-4757-A43C-A1AC672CF9F5}" type="parTrans" cxnId="{8934E94F-7DFC-4D71-A06A-C1D94E1D188C}">
      <dgm:prSet/>
      <dgm:spPr/>
      <dgm:t>
        <a:bodyPr/>
        <a:lstStyle/>
        <a:p>
          <a:endParaRPr lang="en-US"/>
        </a:p>
      </dgm:t>
    </dgm:pt>
    <dgm:pt modelId="{FA2B94F7-31EE-447A-8599-1F887D9B985B}" type="sibTrans" cxnId="{8934E94F-7DFC-4D71-A06A-C1D94E1D188C}">
      <dgm:prSet/>
      <dgm:spPr/>
      <dgm:t>
        <a:bodyPr/>
        <a:lstStyle/>
        <a:p>
          <a:endParaRPr lang="en-US"/>
        </a:p>
      </dgm:t>
    </dgm:pt>
    <dgm:pt modelId="{50C6C80D-106C-48C1-8A52-91477D88D6EF}">
      <dgm:prSet/>
      <dgm:spPr/>
      <dgm:t>
        <a:bodyPr/>
        <a:lstStyle/>
        <a:p>
          <a:r>
            <a:rPr lang="en-US" dirty="0"/>
            <a:t>MASH-relevant biology, and</a:t>
          </a:r>
        </a:p>
      </dgm:t>
    </dgm:pt>
    <dgm:pt modelId="{3605D1ED-342E-4693-878A-779A0BAC6F43}" type="parTrans" cxnId="{4F3030CE-EC35-42CD-8703-F29974528954}">
      <dgm:prSet/>
      <dgm:spPr/>
      <dgm:t>
        <a:bodyPr/>
        <a:lstStyle/>
        <a:p>
          <a:endParaRPr lang="en-US"/>
        </a:p>
      </dgm:t>
    </dgm:pt>
    <dgm:pt modelId="{A4EF8AD3-00BD-44B4-99DA-FAF3E0434D00}" type="sibTrans" cxnId="{4F3030CE-EC35-42CD-8703-F29974528954}">
      <dgm:prSet/>
      <dgm:spPr/>
      <dgm:t>
        <a:bodyPr/>
        <a:lstStyle/>
        <a:p>
          <a:endParaRPr lang="en-US"/>
        </a:p>
      </dgm:t>
    </dgm:pt>
    <dgm:pt modelId="{FDC99EE5-3B9B-4D94-A46D-132BE450C62C}">
      <dgm:prSet/>
      <dgm:spPr/>
      <dgm:t>
        <a:bodyPr/>
        <a:lstStyle/>
        <a:p>
          <a:r>
            <a:rPr lang="en-US" dirty="0"/>
            <a:t>insulin resistance</a:t>
          </a:r>
        </a:p>
      </dgm:t>
    </dgm:pt>
    <dgm:pt modelId="{24465812-BB37-4462-9557-854542F1A6D6}" type="parTrans" cxnId="{86D5E1FD-2F3C-4D5D-B295-D91E472B0B2D}">
      <dgm:prSet/>
      <dgm:spPr/>
      <dgm:t>
        <a:bodyPr/>
        <a:lstStyle/>
        <a:p>
          <a:endParaRPr lang="en-US"/>
        </a:p>
      </dgm:t>
    </dgm:pt>
    <dgm:pt modelId="{384AF8CD-6B10-4D5E-A55E-9F95FBF7AF1F}" type="sibTrans" cxnId="{86D5E1FD-2F3C-4D5D-B295-D91E472B0B2D}">
      <dgm:prSet/>
      <dgm:spPr/>
      <dgm:t>
        <a:bodyPr/>
        <a:lstStyle/>
        <a:p>
          <a:endParaRPr lang="en-US"/>
        </a:p>
      </dgm:t>
    </dgm:pt>
    <dgm:pt modelId="{C6F6D02A-FB0A-4FBB-B595-4AD9AF9E01B2}">
      <dgm:prSet/>
      <dgm:spPr/>
      <dgm:t>
        <a:bodyPr/>
        <a:lstStyle/>
        <a:p>
          <a:endParaRPr lang="en-US" dirty="0"/>
        </a:p>
      </dgm:t>
    </dgm:pt>
    <dgm:pt modelId="{F1477BB4-882D-4244-9073-7ACEB9B7E1C3}" type="parTrans" cxnId="{C1553169-123F-4CF0-85FB-B70B09D8C013}">
      <dgm:prSet/>
      <dgm:spPr/>
      <dgm:t>
        <a:bodyPr/>
        <a:lstStyle/>
        <a:p>
          <a:endParaRPr lang="en-US"/>
        </a:p>
      </dgm:t>
    </dgm:pt>
    <dgm:pt modelId="{58BAA906-1375-4001-92BA-EF38CF25DE95}" type="sibTrans" cxnId="{C1553169-123F-4CF0-85FB-B70B09D8C013}">
      <dgm:prSet/>
      <dgm:spPr/>
      <dgm:t>
        <a:bodyPr/>
        <a:lstStyle/>
        <a:p>
          <a:endParaRPr lang="en-US"/>
        </a:p>
      </dgm:t>
    </dgm:pt>
    <dgm:pt modelId="{28DDBA9E-8D24-4C67-988A-48C6CD9DFF5F}">
      <dgm:prSet/>
      <dgm:spPr/>
      <dgm:t>
        <a:bodyPr/>
        <a:lstStyle/>
        <a:p>
          <a:endParaRPr lang="en-US" dirty="0"/>
        </a:p>
      </dgm:t>
    </dgm:pt>
    <dgm:pt modelId="{AB43D7D4-6B6C-4FF6-8DC5-10F01F274DA2}" type="parTrans" cxnId="{F4EBC583-651A-47CC-A871-2BB314495939}">
      <dgm:prSet/>
      <dgm:spPr/>
      <dgm:t>
        <a:bodyPr/>
        <a:lstStyle/>
        <a:p>
          <a:endParaRPr lang="en-US"/>
        </a:p>
      </dgm:t>
    </dgm:pt>
    <dgm:pt modelId="{19B4DA44-CAB0-41E8-8786-0EB50327FDBF}" type="sibTrans" cxnId="{F4EBC583-651A-47CC-A871-2BB314495939}">
      <dgm:prSet/>
      <dgm:spPr/>
      <dgm:t>
        <a:bodyPr/>
        <a:lstStyle/>
        <a:p>
          <a:endParaRPr lang="en-US"/>
        </a:p>
      </dgm:t>
    </dgm:pt>
    <dgm:pt modelId="{F514A1DD-94D4-4FF6-80C2-1190570B63ED}">
      <dgm:prSet/>
      <dgm:spPr/>
      <dgm:t>
        <a:bodyPr/>
        <a:lstStyle/>
        <a:p>
          <a:endParaRPr lang="en-US" dirty="0"/>
        </a:p>
      </dgm:t>
    </dgm:pt>
    <dgm:pt modelId="{ED866F86-71F1-4392-8277-DAF29215F044}" type="parTrans" cxnId="{ED15257C-FC02-4D67-9B5C-8906C9A723EA}">
      <dgm:prSet/>
      <dgm:spPr/>
    </dgm:pt>
    <dgm:pt modelId="{E8048275-127E-4AE4-AA81-A1FB1EA3D290}" type="sibTrans" cxnId="{ED15257C-FC02-4D67-9B5C-8906C9A723EA}">
      <dgm:prSet/>
      <dgm:spPr/>
    </dgm:pt>
    <dgm:pt modelId="{176CC628-1E83-41D8-AF26-0528EB465C97}">
      <dgm:prSet/>
      <dgm:spPr/>
      <dgm:t>
        <a:bodyPr/>
        <a:lstStyle/>
        <a:p>
          <a:r>
            <a:rPr lang="en-US"/>
            <a:t>CMC scale-up and formulation activities</a:t>
          </a:r>
          <a:endParaRPr lang="en-US" dirty="0"/>
        </a:p>
      </dgm:t>
    </dgm:pt>
    <dgm:pt modelId="{2AC7311E-2396-48F1-A08B-61B7FFC25F9A}" type="parTrans" cxnId="{8F9861DB-A864-4CF0-8002-7111D7D973CF}">
      <dgm:prSet/>
      <dgm:spPr/>
      <dgm:t>
        <a:bodyPr/>
        <a:lstStyle/>
        <a:p>
          <a:endParaRPr lang="en-US"/>
        </a:p>
      </dgm:t>
    </dgm:pt>
    <dgm:pt modelId="{E733AC66-730F-455F-83B2-8AA417D909F2}" type="sibTrans" cxnId="{8F9861DB-A864-4CF0-8002-7111D7D973CF}">
      <dgm:prSet/>
      <dgm:spPr/>
      <dgm:t>
        <a:bodyPr/>
        <a:lstStyle/>
        <a:p>
          <a:endParaRPr lang="en-US"/>
        </a:p>
      </dgm:t>
    </dgm:pt>
    <dgm:pt modelId="{3A8209A5-839B-46E3-8C83-03F6D8D404BD}">
      <dgm:prSet/>
      <dgm:spPr/>
      <dgm:t>
        <a:bodyPr/>
        <a:lstStyle/>
        <a:p>
          <a:r>
            <a:rPr lang="en-US"/>
            <a:t>PK optimization</a:t>
          </a:r>
          <a:endParaRPr lang="en-US" dirty="0"/>
        </a:p>
      </dgm:t>
    </dgm:pt>
    <dgm:pt modelId="{B078A514-BE66-44CA-9AB8-72E3634F9E3E}" type="parTrans" cxnId="{2B584C1D-40AF-4C5C-ADDA-C939141037AF}">
      <dgm:prSet/>
      <dgm:spPr/>
      <dgm:t>
        <a:bodyPr/>
        <a:lstStyle/>
        <a:p>
          <a:endParaRPr lang="en-US"/>
        </a:p>
      </dgm:t>
    </dgm:pt>
    <dgm:pt modelId="{D5DC13C9-AB71-41DB-9DED-895FD84BF6D4}" type="sibTrans" cxnId="{2B584C1D-40AF-4C5C-ADDA-C939141037AF}">
      <dgm:prSet/>
      <dgm:spPr/>
      <dgm:t>
        <a:bodyPr/>
        <a:lstStyle/>
        <a:p>
          <a:endParaRPr lang="en-US"/>
        </a:p>
      </dgm:t>
    </dgm:pt>
    <dgm:pt modelId="{4BFAB6D6-6C73-4CE4-B13E-82791CB3F36E}">
      <dgm:prSet/>
      <dgm:spPr/>
      <dgm:t>
        <a:bodyPr/>
        <a:lstStyle/>
        <a:p>
          <a:r>
            <a:rPr lang="en-US"/>
            <a:t>Confirmatory benchmark studies</a:t>
          </a:r>
          <a:endParaRPr lang="en-US" dirty="0"/>
        </a:p>
      </dgm:t>
    </dgm:pt>
    <dgm:pt modelId="{0BFEB675-AFC2-461C-A36F-9495813922F2}" type="parTrans" cxnId="{02A50240-33B0-4C1D-A181-A8F6639F80D4}">
      <dgm:prSet/>
      <dgm:spPr/>
      <dgm:t>
        <a:bodyPr/>
        <a:lstStyle/>
        <a:p>
          <a:endParaRPr lang="en-US"/>
        </a:p>
      </dgm:t>
    </dgm:pt>
    <dgm:pt modelId="{FB8A9F34-385F-4821-987F-55A78BEA5D01}" type="sibTrans" cxnId="{02A50240-33B0-4C1D-A181-A8F6639F80D4}">
      <dgm:prSet/>
      <dgm:spPr/>
      <dgm:t>
        <a:bodyPr/>
        <a:lstStyle/>
        <a:p>
          <a:endParaRPr lang="en-US"/>
        </a:p>
      </dgm:t>
    </dgm:pt>
    <dgm:pt modelId="{457917CD-6699-4683-A57C-D66125231884}">
      <dgm:prSet/>
      <dgm:spPr/>
      <dgm:t>
        <a:bodyPr/>
        <a:lstStyle/>
        <a:p>
          <a:r>
            <a:rPr lang="en-US"/>
            <a:t>MASH-relevant histology</a:t>
          </a:r>
          <a:endParaRPr lang="en-US" dirty="0"/>
        </a:p>
      </dgm:t>
    </dgm:pt>
    <dgm:pt modelId="{69A8F0BD-1C06-4721-B42D-FBFA487F796A}" type="parTrans" cxnId="{2EED4E9C-91D8-4121-86B3-61D4461F79F7}">
      <dgm:prSet/>
      <dgm:spPr/>
      <dgm:t>
        <a:bodyPr/>
        <a:lstStyle/>
        <a:p>
          <a:endParaRPr lang="en-US"/>
        </a:p>
      </dgm:t>
    </dgm:pt>
    <dgm:pt modelId="{AEB77C9E-619E-4700-AACC-34EC763D5795}" type="sibTrans" cxnId="{2EED4E9C-91D8-4121-86B3-61D4461F79F7}">
      <dgm:prSet/>
      <dgm:spPr/>
      <dgm:t>
        <a:bodyPr/>
        <a:lstStyle/>
        <a:p>
          <a:endParaRPr lang="en-US"/>
        </a:p>
      </dgm:t>
    </dgm:pt>
    <dgm:pt modelId="{26A99CDD-79F4-47B9-911A-4F74040845DD}">
      <dgm:prSet/>
      <dgm:spPr/>
      <dgm:t>
        <a:bodyPr/>
        <a:lstStyle/>
        <a:p>
          <a:r>
            <a:rPr lang="en-US" dirty="0"/>
            <a:t>IP expansion around ALN1003-related compounds</a:t>
          </a:r>
        </a:p>
      </dgm:t>
    </dgm:pt>
    <dgm:pt modelId="{FE90EDAA-2E1A-464B-804D-BE7B9F0BF973}" type="parTrans" cxnId="{67A325D8-C36C-4D98-87C7-54F8A7E1A2B9}">
      <dgm:prSet/>
      <dgm:spPr/>
      <dgm:t>
        <a:bodyPr/>
        <a:lstStyle/>
        <a:p>
          <a:endParaRPr lang="en-US"/>
        </a:p>
      </dgm:t>
    </dgm:pt>
    <dgm:pt modelId="{9965ED50-D653-4D28-A314-16ADCEB09BCC}" type="sibTrans" cxnId="{67A325D8-C36C-4D98-87C7-54F8A7E1A2B9}">
      <dgm:prSet/>
      <dgm:spPr/>
      <dgm:t>
        <a:bodyPr/>
        <a:lstStyle/>
        <a:p>
          <a:endParaRPr lang="en-US"/>
        </a:p>
      </dgm:t>
    </dgm:pt>
    <dgm:pt modelId="{4B04BDAA-2315-4C50-8282-2229A4FA0DEF}" type="pres">
      <dgm:prSet presAssocID="{CC3725A0-070F-443F-B9A4-8B24786287AA}" presName="Name0" presStyleCnt="0">
        <dgm:presLayoutVars>
          <dgm:dir/>
          <dgm:animLvl val="lvl"/>
          <dgm:resizeHandles val="exact"/>
        </dgm:presLayoutVars>
      </dgm:prSet>
      <dgm:spPr/>
    </dgm:pt>
    <dgm:pt modelId="{E772BE34-62E0-495B-8BB0-8B465E8EFB71}" type="pres">
      <dgm:prSet presAssocID="{91671B91-D657-45A8-8448-AB80A814594D}" presName="composite" presStyleCnt="0"/>
      <dgm:spPr/>
    </dgm:pt>
    <dgm:pt modelId="{3CD8DF49-34E8-4208-96C4-39FD2C701EC0}" type="pres">
      <dgm:prSet presAssocID="{91671B91-D657-45A8-8448-AB80A814594D}" presName="parTx" presStyleLbl="alignNode1" presStyleIdx="0" presStyleCnt="3">
        <dgm:presLayoutVars>
          <dgm:chMax val="0"/>
          <dgm:chPref val="0"/>
          <dgm:bulletEnabled val="1"/>
        </dgm:presLayoutVars>
      </dgm:prSet>
      <dgm:spPr/>
    </dgm:pt>
    <dgm:pt modelId="{DA65DF5C-715E-49A1-9944-19582689BA6F}" type="pres">
      <dgm:prSet presAssocID="{91671B91-D657-45A8-8448-AB80A814594D}" presName="desTx" presStyleLbl="alignAccFollowNode1" presStyleIdx="0" presStyleCnt="3">
        <dgm:presLayoutVars>
          <dgm:bulletEnabled val="1"/>
        </dgm:presLayoutVars>
      </dgm:prSet>
      <dgm:spPr/>
    </dgm:pt>
    <dgm:pt modelId="{627D6EC9-A249-44F2-A35C-308D10C8873C}" type="pres">
      <dgm:prSet presAssocID="{D44FFA12-300B-4ED6-B9A8-2F0660C6E7EB}" presName="space" presStyleCnt="0"/>
      <dgm:spPr/>
    </dgm:pt>
    <dgm:pt modelId="{E310D700-A278-4699-AAE3-0041D2C9A838}" type="pres">
      <dgm:prSet presAssocID="{75E6C040-23F6-4EEF-B992-1FCABA859CD0}" presName="composite" presStyleCnt="0"/>
      <dgm:spPr/>
    </dgm:pt>
    <dgm:pt modelId="{A066B58C-312D-4274-AF24-EBD148B593F8}" type="pres">
      <dgm:prSet presAssocID="{75E6C040-23F6-4EEF-B992-1FCABA859CD0}" presName="parTx" presStyleLbl="alignNode1" presStyleIdx="1" presStyleCnt="3">
        <dgm:presLayoutVars>
          <dgm:chMax val="0"/>
          <dgm:chPref val="0"/>
          <dgm:bulletEnabled val="1"/>
        </dgm:presLayoutVars>
      </dgm:prSet>
      <dgm:spPr/>
    </dgm:pt>
    <dgm:pt modelId="{73DCD524-DD35-4555-9BB5-523351437ECF}" type="pres">
      <dgm:prSet presAssocID="{75E6C040-23F6-4EEF-B992-1FCABA859CD0}" presName="desTx" presStyleLbl="alignAccFollowNode1" presStyleIdx="1" presStyleCnt="3">
        <dgm:presLayoutVars>
          <dgm:bulletEnabled val="1"/>
        </dgm:presLayoutVars>
      </dgm:prSet>
      <dgm:spPr/>
    </dgm:pt>
    <dgm:pt modelId="{1FD487DD-E8C9-4EE7-AB68-A71C01818EB6}" type="pres">
      <dgm:prSet presAssocID="{56D69483-95F9-4F82-8682-3EF1F4EE474D}" presName="space" presStyleCnt="0"/>
      <dgm:spPr/>
    </dgm:pt>
    <dgm:pt modelId="{B86F94C0-15AE-41CA-B8C8-D6CF8BD73397}" type="pres">
      <dgm:prSet presAssocID="{576570B0-376D-4D78-BCD6-DF8A37733B82}" presName="composite" presStyleCnt="0"/>
      <dgm:spPr/>
    </dgm:pt>
    <dgm:pt modelId="{7A1AF91F-B515-4324-89BE-4096375E6A3F}" type="pres">
      <dgm:prSet presAssocID="{576570B0-376D-4D78-BCD6-DF8A37733B82}" presName="parTx" presStyleLbl="alignNode1" presStyleIdx="2" presStyleCnt="3">
        <dgm:presLayoutVars>
          <dgm:chMax val="0"/>
          <dgm:chPref val="0"/>
          <dgm:bulletEnabled val="1"/>
        </dgm:presLayoutVars>
      </dgm:prSet>
      <dgm:spPr/>
    </dgm:pt>
    <dgm:pt modelId="{731D9F01-EAEC-44B4-923D-78324B1A83FC}" type="pres">
      <dgm:prSet presAssocID="{576570B0-376D-4D78-BCD6-DF8A37733B82}" presName="desTx" presStyleLbl="alignAccFollowNode1" presStyleIdx="2" presStyleCnt="3">
        <dgm:presLayoutVars>
          <dgm:bulletEnabled val="1"/>
        </dgm:presLayoutVars>
      </dgm:prSet>
      <dgm:spPr/>
    </dgm:pt>
  </dgm:ptLst>
  <dgm:cxnLst>
    <dgm:cxn modelId="{DC9C1D01-F375-4282-8462-59CE012F5579}" srcId="{91671B91-D657-45A8-8448-AB80A814594D}" destId="{29955D18-92AD-43EF-9A57-03F85BB668B9}" srcOrd="0" destOrd="0" parTransId="{052D285D-729E-4CC8-A44F-42F5BFB2D144}" sibTransId="{F8CC15B1-2F5C-4076-A3AA-1AAACEABAB6F}"/>
    <dgm:cxn modelId="{78443D04-23D1-419C-A907-3D55EFBD04F8}" type="presOf" srcId="{CD5C8E0F-BBD6-47B0-9081-D5B725F83331}" destId="{73DCD524-DD35-4555-9BB5-523351437ECF}" srcOrd="0" destOrd="4" presId="urn:microsoft.com/office/officeart/2005/8/layout/hList1"/>
    <dgm:cxn modelId="{BE22C006-2D00-410A-BD27-05590FE21B82}" type="presOf" srcId="{457917CD-6699-4683-A57C-D66125231884}" destId="{731D9F01-EAEC-44B4-923D-78324B1A83FC}" srcOrd="0" destOrd="4" presId="urn:microsoft.com/office/officeart/2005/8/layout/hList1"/>
    <dgm:cxn modelId="{2B584C1D-40AF-4C5C-ADDA-C939141037AF}" srcId="{576570B0-376D-4D78-BCD6-DF8A37733B82}" destId="{3A8209A5-839B-46E3-8C83-03F6D8D404BD}" srcOrd="2" destOrd="0" parTransId="{B078A514-BE66-44CA-9AB8-72E3634F9E3E}" sibTransId="{D5DC13C9-AB71-41DB-9DED-895FD84BF6D4}"/>
    <dgm:cxn modelId="{2879981F-911E-407B-B2E2-4BB3690C0AE0}" srcId="{CC3725A0-070F-443F-B9A4-8B24786287AA}" destId="{576570B0-376D-4D78-BCD6-DF8A37733B82}" srcOrd="2" destOrd="0" parTransId="{6DC28603-C1A1-4598-8E13-A0F8C63A4C6A}" sibTransId="{BA769C2E-372B-4DEB-95DC-3ACD7CE5AFCC}"/>
    <dgm:cxn modelId="{B2342D26-A387-4039-A075-B5BCAC1E91BF}" srcId="{75E6C040-23F6-4EEF-B992-1FCABA859CD0}" destId="{ABE38B06-36E4-4821-AEA6-F7E99CF2CE5A}" srcOrd="0" destOrd="0" parTransId="{7F49B594-27E2-4174-B251-04E2264B3F0A}" sibTransId="{80B35DB4-6AEC-43AD-9AE4-7C2021FE6176}"/>
    <dgm:cxn modelId="{4344F12A-CCD4-42EC-A0EC-BC22B9708D68}" type="presOf" srcId="{38FD4AB3-6C06-4DDD-B707-5E21A351757E}" destId="{731D9F01-EAEC-44B4-923D-78324B1A83FC}" srcOrd="0" destOrd="7" presId="urn:microsoft.com/office/officeart/2005/8/layout/hList1"/>
    <dgm:cxn modelId="{23670C2B-8073-44DA-8CE3-5DB89E14ABA0}" srcId="{CC3725A0-070F-443F-B9A4-8B24786287AA}" destId="{75E6C040-23F6-4EEF-B992-1FCABA859CD0}" srcOrd="1" destOrd="0" parTransId="{8AFA5A33-0DA0-46CB-BAE2-59BF6EDDD697}" sibTransId="{56D69483-95F9-4F82-8682-3EF1F4EE474D}"/>
    <dgm:cxn modelId="{4A58532C-E03E-4874-A152-8CDCB5A84056}" type="presOf" srcId="{CBF238F3-5765-4654-8CCC-BE9EE43E5A8D}" destId="{731D9F01-EAEC-44B4-923D-78324B1A83FC}" srcOrd="0" destOrd="0" presId="urn:microsoft.com/office/officeart/2005/8/layout/hList1"/>
    <dgm:cxn modelId="{09CFAE35-F49C-4F36-9719-429725E9A55C}" srcId="{CC3725A0-070F-443F-B9A4-8B24786287AA}" destId="{91671B91-D657-45A8-8448-AB80A814594D}" srcOrd="0" destOrd="0" parTransId="{CEA39638-8243-449F-814B-AC5C3FF768DA}" sibTransId="{D44FFA12-300B-4ED6-B9A8-2F0660C6E7EB}"/>
    <dgm:cxn modelId="{A3A10A37-BE55-4D69-B45D-B5C7877B0B13}" type="presOf" srcId="{26A99CDD-79F4-47B9-911A-4F74040845DD}" destId="{731D9F01-EAEC-44B4-923D-78324B1A83FC}" srcOrd="0" destOrd="5" presId="urn:microsoft.com/office/officeart/2005/8/layout/hList1"/>
    <dgm:cxn modelId="{F5A2AE38-10CE-401C-AD0B-2CBCDE55553A}" type="presOf" srcId="{3A8209A5-839B-46E3-8C83-03F6D8D404BD}" destId="{731D9F01-EAEC-44B4-923D-78324B1A83FC}" srcOrd="0" destOrd="2" presId="urn:microsoft.com/office/officeart/2005/8/layout/hList1"/>
    <dgm:cxn modelId="{510ED03B-4C69-4A90-B05C-C62924D075C6}" type="presOf" srcId="{28DDBA9E-8D24-4C67-988A-48C6CD9DFF5F}" destId="{73DCD524-DD35-4555-9BB5-523351437ECF}" srcOrd="0" destOrd="1" presId="urn:microsoft.com/office/officeart/2005/8/layout/hList1"/>
    <dgm:cxn modelId="{02A50240-33B0-4C1D-A181-A8F6639F80D4}" srcId="{576570B0-376D-4D78-BCD6-DF8A37733B82}" destId="{4BFAB6D6-6C73-4CE4-B13E-82791CB3F36E}" srcOrd="3" destOrd="0" parTransId="{0BFEB675-AFC2-461C-A36F-9495813922F2}" sibTransId="{FB8A9F34-385F-4821-987F-55A78BEA5D01}"/>
    <dgm:cxn modelId="{DBB4DB40-3E03-4DE3-ADB0-43F6FCB7CDAB}" type="presOf" srcId="{CC3725A0-070F-443F-B9A4-8B24786287AA}" destId="{4B04BDAA-2315-4C50-8282-2229A4FA0DEF}" srcOrd="0" destOrd="0" presId="urn:microsoft.com/office/officeart/2005/8/layout/hList1"/>
    <dgm:cxn modelId="{B73FD25E-B97A-4E67-ACFC-83ABF39A89DF}" type="presOf" srcId="{E3E5EABB-5446-46AC-8263-021FEF9BD732}" destId="{DA65DF5C-715E-49A1-9944-19582689BA6F}" srcOrd="0" destOrd="2" presId="urn:microsoft.com/office/officeart/2005/8/layout/hList1"/>
    <dgm:cxn modelId="{C1553169-123F-4CF0-85FB-B70B09D8C013}" srcId="{91671B91-D657-45A8-8448-AB80A814594D}" destId="{C6F6D02A-FB0A-4FBB-B595-4AD9AF9E01B2}" srcOrd="1" destOrd="0" parTransId="{F1477BB4-882D-4244-9073-7ACEB9B7E1C3}" sibTransId="{58BAA906-1375-4001-92BA-EF38CF25DE95}"/>
    <dgm:cxn modelId="{9A3EAE4E-E311-4DF1-A921-7F19B3D899FE}" type="presOf" srcId="{9478A2F2-A1E9-4C8E-BCB0-975AD639E59F}" destId="{731D9F01-EAEC-44B4-923D-78324B1A83FC}" srcOrd="0" destOrd="6" presId="urn:microsoft.com/office/officeart/2005/8/layout/hList1"/>
    <dgm:cxn modelId="{8934E94F-7DFC-4D71-A06A-C1D94E1D188C}" srcId="{91671B91-D657-45A8-8448-AB80A814594D}" destId="{E3E5EABB-5446-46AC-8263-021FEF9BD732}" srcOrd="2" destOrd="0" parTransId="{BD1EFA7D-A7E9-4757-A43C-A1AC672CF9F5}" sibTransId="{FA2B94F7-31EE-447A-8599-1F887D9B985B}"/>
    <dgm:cxn modelId="{29E46C75-53B0-43C8-8681-C1E22C3254C7}" srcId="{75E6C040-23F6-4EEF-B992-1FCABA859CD0}" destId="{CD5C8E0F-BBD6-47B0-9081-D5B725F83331}" srcOrd="4" destOrd="0" parTransId="{4BB471CC-56CA-45C0-B685-95C5C062C51B}" sibTransId="{980F4BEA-D2B7-4B76-9D6E-9E6D3D402C35}"/>
    <dgm:cxn modelId="{A9F6E076-FB7E-47D9-AD53-FF5E811CB8C2}" type="presOf" srcId="{FDC99EE5-3B9B-4D94-A46D-132BE450C62C}" destId="{DA65DF5C-715E-49A1-9944-19582689BA6F}" srcOrd="0" destOrd="4" presId="urn:microsoft.com/office/officeart/2005/8/layout/hList1"/>
    <dgm:cxn modelId="{C0B2DB7A-30DA-4232-95FB-B37DA89F840D}" type="presOf" srcId="{ABE38B06-36E4-4821-AEA6-F7E99CF2CE5A}" destId="{73DCD524-DD35-4555-9BB5-523351437ECF}" srcOrd="0" destOrd="0" presId="urn:microsoft.com/office/officeart/2005/8/layout/hList1"/>
    <dgm:cxn modelId="{ED15257C-FC02-4D67-9B5C-8906C9A723EA}" srcId="{75E6C040-23F6-4EEF-B992-1FCABA859CD0}" destId="{F514A1DD-94D4-4FF6-80C2-1190570B63ED}" srcOrd="3" destOrd="0" parTransId="{ED866F86-71F1-4392-8277-DAF29215F044}" sibTransId="{E8048275-127E-4AE4-AA81-A1FB1EA3D290}"/>
    <dgm:cxn modelId="{F4EBC583-651A-47CC-A871-2BB314495939}" srcId="{75E6C040-23F6-4EEF-B992-1FCABA859CD0}" destId="{28DDBA9E-8D24-4C67-988A-48C6CD9DFF5F}" srcOrd="1" destOrd="0" parTransId="{AB43D7D4-6B6C-4FF6-8DC5-10F01F274DA2}" sibTransId="{19B4DA44-CAB0-41E8-8786-0EB50327FDBF}"/>
    <dgm:cxn modelId="{7D083C8A-4026-4B40-A4E4-B4DA1A87A64A}" type="presOf" srcId="{29955D18-92AD-43EF-9A57-03F85BB668B9}" destId="{DA65DF5C-715E-49A1-9944-19582689BA6F}" srcOrd="0" destOrd="0" presId="urn:microsoft.com/office/officeart/2005/8/layout/hList1"/>
    <dgm:cxn modelId="{C046138F-4C88-4CBF-B7CC-742F8CCCC2C6}" type="presOf" srcId="{7AC9A138-565E-45DA-B2F9-02088A42DEF1}" destId="{73DCD524-DD35-4555-9BB5-523351437ECF}" srcOrd="0" destOrd="2" presId="urn:microsoft.com/office/officeart/2005/8/layout/hList1"/>
    <dgm:cxn modelId="{2EED4E9C-91D8-4121-86B3-61D4461F79F7}" srcId="{576570B0-376D-4D78-BCD6-DF8A37733B82}" destId="{457917CD-6699-4683-A57C-D66125231884}" srcOrd="4" destOrd="0" parTransId="{69A8F0BD-1C06-4721-B42D-FBFA487F796A}" sibTransId="{AEB77C9E-619E-4700-AACC-34EC763D5795}"/>
    <dgm:cxn modelId="{828A09A5-FB17-4F1B-9B68-3F87A6567FA9}" srcId="{576570B0-376D-4D78-BCD6-DF8A37733B82}" destId="{9478A2F2-A1E9-4C8E-BCB0-975AD639E59F}" srcOrd="6" destOrd="0" parTransId="{EB5B823A-454A-4E34-9821-37476C0917E4}" sibTransId="{B2F50915-4737-4095-824B-F8E303C9FD22}"/>
    <dgm:cxn modelId="{A51F8FA6-4F7C-4725-91AD-49CFA96AAFAF}" type="presOf" srcId="{176CC628-1E83-41D8-AF26-0528EB465C97}" destId="{731D9F01-EAEC-44B4-923D-78324B1A83FC}" srcOrd="0" destOrd="1" presId="urn:microsoft.com/office/officeart/2005/8/layout/hList1"/>
    <dgm:cxn modelId="{E786C8AF-42E9-40E4-8695-692172678570}" type="presOf" srcId="{4BFAB6D6-6C73-4CE4-B13E-82791CB3F36E}" destId="{731D9F01-EAEC-44B4-923D-78324B1A83FC}" srcOrd="0" destOrd="3" presId="urn:microsoft.com/office/officeart/2005/8/layout/hList1"/>
    <dgm:cxn modelId="{D83CF1C0-2877-4441-A436-EFE6A762F619}" type="presOf" srcId="{75E6C040-23F6-4EEF-B992-1FCABA859CD0}" destId="{A066B58C-312D-4274-AF24-EBD148B593F8}" srcOrd="0" destOrd="0" presId="urn:microsoft.com/office/officeart/2005/8/layout/hList1"/>
    <dgm:cxn modelId="{97E3CBCB-84A3-4828-B895-F95B743B995F}" type="presOf" srcId="{91671B91-D657-45A8-8448-AB80A814594D}" destId="{3CD8DF49-34E8-4208-96C4-39FD2C701EC0}" srcOrd="0" destOrd="0" presId="urn:microsoft.com/office/officeart/2005/8/layout/hList1"/>
    <dgm:cxn modelId="{4F3030CE-EC35-42CD-8703-F29974528954}" srcId="{91671B91-D657-45A8-8448-AB80A814594D}" destId="{50C6C80D-106C-48C1-8A52-91477D88D6EF}" srcOrd="3" destOrd="0" parTransId="{3605D1ED-342E-4693-878A-779A0BAC6F43}" sibTransId="{A4EF8AD3-00BD-44B4-99DA-FAF3E0434D00}"/>
    <dgm:cxn modelId="{02CE5BD1-24AF-4AE0-A9F0-BD1FFE921EB6}" type="presOf" srcId="{F514A1DD-94D4-4FF6-80C2-1190570B63ED}" destId="{73DCD524-DD35-4555-9BB5-523351437ECF}" srcOrd="0" destOrd="3" presId="urn:microsoft.com/office/officeart/2005/8/layout/hList1"/>
    <dgm:cxn modelId="{84AEF5D4-BFDF-44AE-BE28-AE7E4CDAE422}" srcId="{576570B0-376D-4D78-BCD6-DF8A37733B82}" destId="{38FD4AB3-6C06-4DDD-B707-5E21A351757E}" srcOrd="7" destOrd="0" parTransId="{9BA4364E-9A8B-4B66-9D5E-6250DD416457}" sibTransId="{84CB5A42-C33C-4A37-9C0B-59E9886968A4}"/>
    <dgm:cxn modelId="{67A325D8-C36C-4D98-87C7-54F8A7E1A2B9}" srcId="{576570B0-376D-4D78-BCD6-DF8A37733B82}" destId="{26A99CDD-79F4-47B9-911A-4F74040845DD}" srcOrd="5" destOrd="0" parTransId="{FE90EDAA-2E1A-464B-804D-BE7B9F0BF973}" sibTransId="{9965ED50-D653-4D28-A314-16ADCEB09BCC}"/>
    <dgm:cxn modelId="{8F9861DB-A864-4CF0-8002-7111D7D973CF}" srcId="{576570B0-376D-4D78-BCD6-DF8A37733B82}" destId="{176CC628-1E83-41D8-AF26-0528EB465C97}" srcOrd="1" destOrd="0" parTransId="{2AC7311E-2396-48F1-A08B-61B7FFC25F9A}" sibTransId="{E733AC66-730F-455F-83B2-8AA417D909F2}"/>
    <dgm:cxn modelId="{C5D44CDB-071F-4CF4-9491-B2AF4C2C0869}" srcId="{576570B0-376D-4D78-BCD6-DF8A37733B82}" destId="{CBF238F3-5765-4654-8CCC-BE9EE43E5A8D}" srcOrd="0" destOrd="0" parTransId="{7A368449-785C-4DFB-BA5A-FCAB493D172B}" sibTransId="{57702F7A-2750-4DB9-8AB1-573BE2F93020}"/>
    <dgm:cxn modelId="{CF7CEEE2-41C6-4210-BFBD-E08B933FEF39}" type="presOf" srcId="{C6F6D02A-FB0A-4FBB-B595-4AD9AF9E01B2}" destId="{DA65DF5C-715E-49A1-9944-19582689BA6F}" srcOrd="0" destOrd="1" presId="urn:microsoft.com/office/officeart/2005/8/layout/hList1"/>
    <dgm:cxn modelId="{CA3528E6-AB13-49F6-88F4-09BC6182F8B2}" type="presOf" srcId="{576570B0-376D-4D78-BCD6-DF8A37733B82}" destId="{7A1AF91F-B515-4324-89BE-4096375E6A3F}" srcOrd="0" destOrd="0" presId="urn:microsoft.com/office/officeart/2005/8/layout/hList1"/>
    <dgm:cxn modelId="{B87824F4-4ED5-4200-9BDE-5EE8B5EE7D1D}" type="presOf" srcId="{50C6C80D-106C-48C1-8A52-91477D88D6EF}" destId="{DA65DF5C-715E-49A1-9944-19582689BA6F}" srcOrd="0" destOrd="3" presId="urn:microsoft.com/office/officeart/2005/8/layout/hList1"/>
    <dgm:cxn modelId="{D1586EFC-94A6-4A7B-B8B0-D9D61021E137}" srcId="{75E6C040-23F6-4EEF-B992-1FCABA859CD0}" destId="{7AC9A138-565E-45DA-B2F9-02088A42DEF1}" srcOrd="2" destOrd="0" parTransId="{853C6865-0080-47AD-9DA3-6959E4418C4F}" sibTransId="{4D1883F2-7F05-44F5-9FF2-35ED02A62927}"/>
    <dgm:cxn modelId="{86D5E1FD-2F3C-4D5D-B295-D91E472B0B2D}" srcId="{91671B91-D657-45A8-8448-AB80A814594D}" destId="{FDC99EE5-3B9B-4D94-A46D-132BE450C62C}" srcOrd="4" destOrd="0" parTransId="{24465812-BB37-4462-9557-854542F1A6D6}" sibTransId="{384AF8CD-6B10-4D5E-A55E-9F95FBF7AF1F}"/>
    <dgm:cxn modelId="{3B4E4C40-9AE7-4730-88F5-6830732A26C2}" type="presParOf" srcId="{4B04BDAA-2315-4C50-8282-2229A4FA0DEF}" destId="{E772BE34-62E0-495B-8BB0-8B465E8EFB71}" srcOrd="0" destOrd="0" presId="urn:microsoft.com/office/officeart/2005/8/layout/hList1"/>
    <dgm:cxn modelId="{EE6118DE-441C-4BB1-AB2E-B3002FAC565D}" type="presParOf" srcId="{E772BE34-62E0-495B-8BB0-8B465E8EFB71}" destId="{3CD8DF49-34E8-4208-96C4-39FD2C701EC0}" srcOrd="0" destOrd="0" presId="urn:microsoft.com/office/officeart/2005/8/layout/hList1"/>
    <dgm:cxn modelId="{8A4C69D4-B483-47B2-8D4B-ED574250EAFF}" type="presParOf" srcId="{E772BE34-62E0-495B-8BB0-8B465E8EFB71}" destId="{DA65DF5C-715E-49A1-9944-19582689BA6F}" srcOrd="1" destOrd="0" presId="urn:microsoft.com/office/officeart/2005/8/layout/hList1"/>
    <dgm:cxn modelId="{9990F69D-2E98-40A3-8471-0B7AB915AC05}" type="presParOf" srcId="{4B04BDAA-2315-4C50-8282-2229A4FA0DEF}" destId="{627D6EC9-A249-44F2-A35C-308D10C8873C}" srcOrd="1" destOrd="0" presId="urn:microsoft.com/office/officeart/2005/8/layout/hList1"/>
    <dgm:cxn modelId="{A380557C-EE46-4C91-8C00-2D32CF952950}" type="presParOf" srcId="{4B04BDAA-2315-4C50-8282-2229A4FA0DEF}" destId="{E310D700-A278-4699-AAE3-0041D2C9A838}" srcOrd="2" destOrd="0" presId="urn:microsoft.com/office/officeart/2005/8/layout/hList1"/>
    <dgm:cxn modelId="{7E13A0CD-510E-4506-AF2F-1285C8D15B80}" type="presParOf" srcId="{E310D700-A278-4699-AAE3-0041D2C9A838}" destId="{A066B58C-312D-4274-AF24-EBD148B593F8}" srcOrd="0" destOrd="0" presId="urn:microsoft.com/office/officeart/2005/8/layout/hList1"/>
    <dgm:cxn modelId="{8BC04A7C-1432-47BE-A7B1-3DEE530A038B}" type="presParOf" srcId="{E310D700-A278-4699-AAE3-0041D2C9A838}" destId="{73DCD524-DD35-4555-9BB5-523351437ECF}" srcOrd="1" destOrd="0" presId="urn:microsoft.com/office/officeart/2005/8/layout/hList1"/>
    <dgm:cxn modelId="{6E23B9FF-BECA-41FA-A97B-9CF115EAC255}" type="presParOf" srcId="{4B04BDAA-2315-4C50-8282-2229A4FA0DEF}" destId="{1FD487DD-E8C9-4EE7-AB68-A71C01818EB6}" srcOrd="3" destOrd="0" presId="urn:microsoft.com/office/officeart/2005/8/layout/hList1"/>
    <dgm:cxn modelId="{7AC227D6-2BCE-40F9-8866-2D276560C942}" type="presParOf" srcId="{4B04BDAA-2315-4C50-8282-2229A4FA0DEF}" destId="{B86F94C0-15AE-41CA-B8C8-D6CF8BD73397}" srcOrd="4" destOrd="0" presId="urn:microsoft.com/office/officeart/2005/8/layout/hList1"/>
    <dgm:cxn modelId="{99CAE6CB-8DA8-407F-9768-DF82BEC49DC2}" type="presParOf" srcId="{B86F94C0-15AE-41CA-B8C8-D6CF8BD73397}" destId="{7A1AF91F-B515-4324-89BE-4096375E6A3F}" srcOrd="0" destOrd="0" presId="urn:microsoft.com/office/officeart/2005/8/layout/hList1"/>
    <dgm:cxn modelId="{071791B9-8FAD-4291-99FA-494C5ADFA0A5}" type="presParOf" srcId="{B86F94C0-15AE-41CA-B8C8-D6CF8BD73397}" destId="{731D9F01-EAEC-44B4-923D-78324B1A83F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3725A0-070F-443F-B9A4-8B24786287A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1671B91-D657-45A8-8448-AB80A814594D}">
      <dgm:prSet/>
      <dgm:spPr>
        <a:solidFill>
          <a:srgbClr val="F05B2B"/>
        </a:solidFill>
      </dgm:spPr>
      <dgm:t>
        <a:bodyPr/>
        <a:lstStyle/>
        <a:p>
          <a:r>
            <a:rPr lang="en-US" b="1" dirty="0"/>
            <a:t>Non-hormonal Approach to treat Metabolic Diseases</a:t>
          </a:r>
        </a:p>
      </dgm:t>
    </dgm:pt>
    <dgm:pt modelId="{CEA39638-8243-449F-814B-AC5C3FF768DA}" type="parTrans" cxnId="{09CFAE35-F49C-4F36-9719-429725E9A55C}">
      <dgm:prSet/>
      <dgm:spPr/>
      <dgm:t>
        <a:bodyPr/>
        <a:lstStyle/>
        <a:p>
          <a:endParaRPr lang="en-US"/>
        </a:p>
      </dgm:t>
    </dgm:pt>
    <dgm:pt modelId="{D44FFA12-300B-4ED6-B9A8-2F0660C6E7EB}" type="sibTrans" cxnId="{09CFAE35-F49C-4F36-9719-429725E9A55C}">
      <dgm:prSet/>
      <dgm:spPr/>
      <dgm:t>
        <a:bodyPr/>
        <a:lstStyle/>
        <a:p>
          <a:endParaRPr lang="en-US"/>
        </a:p>
      </dgm:t>
    </dgm:pt>
    <dgm:pt modelId="{576570B0-376D-4D78-BCD6-DF8A37733B82}">
      <dgm:prSet/>
      <dgm:spPr>
        <a:solidFill>
          <a:srgbClr val="F05B2B"/>
        </a:solidFill>
      </dgm:spPr>
      <dgm:t>
        <a:bodyPr/>
        <a:lstStyle/>
        <a:p>
          <a:r>
            <a:rPr lang="en-US" b="1" dirty="0"/>
            <a:t>Path to IND Enabling Studies</a:t>
          </a:r>
        </a:p>
      </dgm:t>
    </dgm:pt>
    <dgm:pt modelId="{6DC28603-C1A1-4598-8E13-A0F8C63A4C6A}" type="parTrans" cxnId="{2879981F-911E-407B-B2E2-4BB3690C0AE0}">
      <dgm:prSet/>
      <dgm:spPr/>
      <dgm:t>
        <a:bodyPr/>
        <a:lstStyle/>
        <a:p>
          <a:endParaRPr lang="en-US"/>
        </a:p>
      </dgm:t>
    </dgm:pt>
    <dgm:pt modelId="{BA769C2E-372B-4DEB-95DC-3ACD7CE5AFCC}" type="sibTrans" cxnId="{2879981F-911E-407B-B2E2-4BB3690C0AE0}">
      <dgm:prSet/>
      <dgm:spPr/>
      <dgm:t>
        <a:bodyPr/>
        <a:lstStyle/>
        <a:p>
          <a:endParaRPr lang="en-US"/>
        </a:p>
      </dgm:t>
    </dgm:pt>
    <dgm:pt modelId="{CBF238F3-5765-4654-8CCC-BE9EE43E5A8D}">
      <dgm:prSet/>
      <dgm:spPr/>
      <dgm:t>
        <a:bodyPr/>
        <a:lstStyle/>
        <a:p>
          <a:r>
            <a:rPr lang="en-US" dirty="0"/>
            <a:t>Additional preclinical development</a:t>
          </a:r>
        </a:p>
      </dgm:t>
    </dgm:pt>
    <dgm:pt modelId="{7A368449-785C-4DFB-BA5A-FCAB493D172B}" type="parTrans" cxnId="{C5D44CDB-071F-4CF4-9491-B2AF4C2C0869}">
      <dgm:prSet/>
      <dgm:spPr/>
      <dgm:t>
        <a:bodyPr/>
        <a:lstStyle/>
        <a:p>
          <a:endParaRPr lang="en-US"/>
        </a:p>
      </dgm:t>
    </dgm:pt>
    <dgm:pt modelId="{57702F7A-2750-4DB9-8AB1-573BE2F93020}" type="sibTrans" cxnId="{C5D44CDB-071F-4CF4-9491-B2AF4C2C0869}">
      <dgm:prSet/>
      <dgm:spPr/>
      <dgm:t>
        <a:bodyPr/>
        <a:lstStyle/>
        <a:p>
          <a:endParaRPr lang="en-US"/>
        </a:p>
      </dgm:t>
    </dgm:pt>
    <dgm:pt modelId="{38FD4AB3-6C06-4DDD-B707-5E21A351757E}">
      <dgm:prSet/>
      <dgm:spPr/>
      <dgm:t>
        <a:bodyPr/>
        <a:lstStyle/>
        <a:p>
          <a:r>
            <a:rPr lang="en-US" dirty="0"/>
            <a:t>IP expansion around ALN1003-related compounds</a:t>
          </a:r>
        </a:p>
      </dgm:t>
    </dgm:pt>
    <dgm:pt modelId="{9BA4364E-9A8B-4B66-9D5E-6250DD416457}" type="parTrans" cxnId="{84AEF5D4-BFDF-44AE-BE28-AE7E4CDAE422}">
      <dgm:prSet/>
      <dgm:spPr/>
      <dgm:t>
        <a:bodyPr/>
        <a:lstStyle/>
        <a:p>
          <a:endParaRPr lang="en-US"/>
        </a:p>
      </dgm:t>
    </dgm:pt>
    <dgm:pt modelId="{84CB5A42-C33C-4A37-9C0B-59E9886968A4}" type="sibTrans" cxnId="{84AEF5D4-BFDF-44AE-BE28-AE7E4CDAE422}">
      <dgm:prSet/>
      <dgm:spPr/>
      <dgm:t>
        <a:bodyPr/>
        <a:lstStyle/>
        <a:p>
          <a:endParaRPr lang="en-US"/>
        </a:p>
      </dgm:t>
    </dgm:pt>
    <dgm:pt modelId="{CB0ADE98-77F3-4CDF-8677-B263712BA20D}">
      <dgm:prSet/>
      <dgm:spPr/>
      <dgm:t>
        <a:bodyPr/>
        <a:lstStyle/>
        <a:p>
          <a:r>
            <a:rPr lang="en-US" dirty="0"/>
            <a:t>Confirmatory benchmark studies</a:t>
          </a:r>
        </a:p>
      </dgm:t>
    </dgm:pt>
    <dgm:pt modelId="{9EFE5402-031B-4B8E-8968-6E0E183B610C}" type="parTrans" cxnId="{950C4424-C0C4-4968-8008-F1198685E2B1}">
      <dgm:prSet/>
      <dgm:spPr/>
      <dgm:t>
        <a:bodyPr/>
        <a:lstStyle/>
        <a:p>
          <a:endParaRPr lang="en-US"/>
        </a:p>
      </dgm:t>
    </dgm:pt>
    <dgm:pt modelId="{8659E8F4-78C6-4CB5-8FC3-F4D19214F000}" type="sibTrans" cxnId="{950C4424-C0C4-4968-8008-F1198685E2B1}">
      <dgm:prSet/>
      <dgm:spPr/>
      <dgm:t>
        <a:bodyPr/>
        <a:lstStyle/>
        <a:p>
          <a:endParaRPr lang="en-US"/>
        </a:p>
      </dgm:t>
    </dgm:pt>
    <dgm:pt modelId="{D1414728-86A7-4CF4-87F4-0E5DD64FBB8C}">
      <dgm:prSet/>
      <dgm:spPr/>
      <dgm:t>
        <a:bodyPr/>
        <a:lstStyle/>
        <a:p>
          <a:r>
            <a:rPr lang="en-US" dirty="0"/>
            <a:t>CMC scale-up and formulation activities</a:t>
          </a:r>
        </a:p>
      </dgm:t>
    </dgm:pt>
    <dgm:pt modelId="{68211317-A95B-4528-BA47-2E834FAA1931}" type="parTrans" cxnId="{61942072-B230-4976-AF0E-6BC97271ACDC}">
      <dgm:prSet/>
      <dgm:spPr/>
      <dgm:t>
        <a:bodyPr/>
        <a:lstStyle/>
        <a:p>
          <a:endParaRPr lang="en-US"/>
        </a:p>
      </dgm:t>
    </dgm:pt>
    <dgm:pt modelId="{39BE471C-FF3D-4C8A-BD53-56AC6F37525D}" type="sibTrans" cxnId="{61942072-B230-4976-AF0E-6BC97271ACDC}">
      <dgm:prSet/>
      <dgm:spPr/>
      <dgm:t>
        <a:bodyPr/>
        <a:lstStyle/>
        <a:p>
          <a:endParaRPr lang="en-US"/>
        </a:p>
      </dgm:t>
    </dgm:pt>
    <dgm:pt modelId="{9478A2F2-A1E9-4C8E-BCB0-975AD639E59F}">
      <dgm:prSet/>
      <dgm:spPr/>
      <dgm:t>
        <a:bodyPr/>
        <a:lstStyle/>
        <a:p>
          <a:r>
            <a:rPr lang="en-US" dirty="0"/>
            <a:t>MASH-relevant histology</a:t>
          </a:r>
        </a:p>
      </dgm:t>
    </dgm:pt>
    <dgm:pt modelId="{EB5B823A-454A-4E34-9821-37476C0917E4}" type="parTrans" cxnId="{828A09A5-FB17-4F1B-9B68-3F87A6567FA9}">
      <dgm:prSet/>
      <dgm:spPr/>
      <dgm:t>
        <a:bodyPr/>
        <a:lstStyle/>
        <a:p>
          <a:endParaRPr lang="en-US"/>
        </a:p>
      </dgm:t>
    </dgm:pt>
    <dgm:pt modelId="{B2F50915-4737-4095-824B-F8E303C9FD22}" type="sibTrans" cxnId="{828A09A5-FB17-4F1B-9B68-3F87A6567FA9}">
      <dgm:prSet/>
      <dgm:spPr/>
      <dgm:t>
        <a:bodyPr/>
        <a:lstStyle/>
        <a:p>
          <a:endParaRPr lang="en-US"/>
        </a:p>
      </dgm:t>
    </dgm:pt>
    <dgm:pt modelId="{29955D18-92AD-43EF-9A57-03F85BB668B9}">
      <dgm:prSet/>
      <dgm:spPr/>
      <dgm:t>
        <a:bodyPr/>
        <a:lstStyle/>
        <a:p>
          <a:r>
            <a:rPr lang="en-US" b="1" dirty="0">
              <a:solidFill>
                <a:srgbClr val="F05B2B"/>
              </a:solidFill>
            </a:rPr>
            <a:t>ALN1003</a:t>
          </a:r>
          <a:r>
            <a:rPr lang="en-US" dirty="0"/>
            <a:t> is a preclinical, oral, non-hormonal metabolic therapeutic candidate</a:t>
          </a:r>
          <a:br>
            <a:rPr lang="en-US" dirty="0"/>
          </a:br>
          <a:br>
            <a:rPr lang="en-US" dirty="0"/>
          </a:br>
          <a:r>
            <a:rPr lang="en-US" dirty="0"/>
            <a:t>Being evaluated for:</a:t>
          </a:r>
        </a:p>
      </dgm:t>
    </dgm:pt>
    <dgm:pt modelId="{052D285D-729E-4CC8-A44F-42F5BFB2D144}" type="parTrans" cxnId="{DC9C1D01-F375-4282-8462-59CE012F5579}">
      <dgm:prSet/>
      <dgm:spPr/>
      <dgm:t>
        <a:bodyPr/>
        <a:lstStyle/>
        <a:p>
          <a:endParaRPr lang="en-US"/>
        </a:p>
      </dgm:t>
    </dgm:pt>
    <dgm:pt modelId="{F8CC15B1-2F5C-4076-A3AA-1AAACEABAB6F}" type="sibTrans" cxnId="{DC9C1D01-F375-4282-8462-59CE012F5579}">
      <dgm:prSet/>
      <dgm:spPr/>
      <dgm:t>
        <a:bodyPr/>
        <a:lstStyle/>
        <a:p>
          <a:endParaRPr lang="en-US"/>
        </a:p>
      </dgm:t>
    </dgm:pt>
    <dgm:pt modelId="{DAC57441-7A0D-4C19-96B8-72B99824D51C}">
      <dgm:prSet/>
      <dgm:spPr/>
      <dgm:t>
        <a:bodyPr/>
        <a:lstStyle/>
        <a:p>
          <a:endParaRPr lang="en-US" dirty="0"/>
        </a:p>
      </dgm:t>
    </dgm:pt>
    <dgm:pt modelId="{E406B00B-2C74-4741-AA71-FE8B2F6D0ECD}" type="parTrans" cxnId="{907FCE06-12F7-4CC0-A3BB-5179055255FA}">
      <dgm:prSet/>
      <dgm:spPr/>
      <dgm:t>
        <a:bodyPr/>
        <a:lstStyle/>
        <a:p>
          <a:endParaRPr lang="en-US"/>
        </a:p>
      </dgm:t>
    </dgm:pt>
    <dgm:pt modelId="{1763C702-FD2A-4C02-A7F4-4E21C37E31C0}" type="sibTrans" cxnId="{907FCE06-12F7-4CC0-A3BB-5179055255FA}">
      <dgm:prSet/>
      <dgm:spPr/>
      <dgm:t>
        <a:bodyPr/>
        <a:lstStyle/>
        <a:p>
          <a:endParaRPr lang="en-US"/>
        </a:p>
      </dgm:t>
    </dgm:pt>
    <dgm:pt modelId="{F3819EBE-D7C0-428A-9059-8CEF06B7F8DC}">
      <dgm:prSet/>
      <dgm:spPr/>
      <dgm:t>
        <a:bodyPr/>
        <a:lstStyle/>
        <a:p>
          <a:endParaRPr lang="en-US" dirty="0"/>
        </a:p>
      </dgm:t>
    </dgm:pt>
    <dgm:pt modelId="{EFA7E047-FD1A-4B08-BD4A-AFC917197C20}" type="parTrans" cxnId="{45549F17-7080-469C-A160-55F9D921ECEB}">
      <dgm:prSet/>
      <dgm:spPr/>
      <dgm:t>
        <a:bodyPr/>
        <a:lstStyle/>
        <a:p>
          <a:endParaRPr lang="en-US"/>
        </a:p>
      </dgm:t>
    </dgm:pt>
    <dgm:pt modelId="{BFC0E772-DE3A-491A-8E9B-B1540E3FE242}" type="sibTrans" cxnId="{45549F17-7080-469C-A160-55F9D921ECEB}">
      <dgm:prSet/>
      <dgm:spPr/>
      <dgm:t>
        <a:bodyPr/>
        <a:lstStyle/>
        <a:p>
          <a:endParaRPr lang="en-US"/>
        </a:p>
      </dgm:t>
    </dgm:pt>
    <dgm:pt modelId="{D4860D97-CEE6-4985-A3AC-DE30F69BF9F7}">
      <dgm:prSet/>
      <dgm:spPr/>
      <dgm:t>
        <a:bodyPr/>
        <a:lstStyle/>
        <a:p>
          <a:r>
            <a:rPr lang="en-US"/>
            <a:t>obesity-related metabolic dysfunction,</a:t>
          </a:r>
          <a:endParaRPr lang="en-US" dirty="0"/>
        </a:p>
      </dgm:t>
    </dgm:pt>
    <dgm:pt modelId="{BB3DB0F7-366F-4FF0-8AB3-D533CA44EC24}" type="parTrans" cxnId="{E2D5AEA8-7C36-4ACC-A2AC-21AC5E9BB0EB}">
      <dgm:prSet/>
      <dgm:spPr/>
      <dgm:t>
        <a:bodyPr/>
        <a:lstStyle/>
        <a:p>
          <a:endParaRPr lang="en-US"/>
        </a:p>
      </dgm:t>
    </dgm:pt>
    <dgm:pt modelId="{B5B5719D-D94B-4B65-9F75-BA227642642B}" type="sibTrans" cxnId="{E2D5AEA8-7C36-4ACC-A2AC-21AC5E9BB0EB}">
      <dgm:prSet/>
      <dgm:spPr/>
      <dgm:t>
        <a:bodyPr/>
        <a:lstStyle/>
        <a:p>
          <a:endParaRPr lang="en-US"/>
        </a:p>
      </dgm:t>
    </dgm:pt>
    <dgm:pt modelId="{49E73A61-10C3-49D0-8002-24E931EB9320}">
      <dgm:prSet/>
      <dgm:spPr/>
      <dgm:t>
        <a:bodyPr/>
        <a:lstStyle/>
        <a:p>
          <a:r>
            <a:rPr lang="en-US" dirty="0"/>
            <a:t>MASH-relevant biology, and</a:t>
          </a:r>
        </a:p>
      </dgm:t>
    </dgm:pt>
    <dgm:pt modelId="{E68D360F-7673-4718-A579-C4868C868169}" type="parTrans" cxnId="{89630C51-8457-42B0-A8C4-E380401AD59D}">
      <dgm:prSet/>
      <dgm:spPr/>
      <dgm:t>
        <a:bodyPr/>
        <a:lstStyle/>
        <a:p>
          <a:endParaRPr lang="en-US"/>
        </a:p>
      </dgm:t>
    </dgm:pt>
    <dgm:pt modelId="{3B7BCEC7-7674-4BED-94B7-4291251A581B}" type="sibTrans" cxnId="{89630C51-8457-42B0-A8C4-E380401AD59D}">
      <dgm:prSet/>
      <dgm:spPr/>
      <dgm:t>
        <a:bodyPr/>
        <a:lstStyle/>
        <a:p>
          <a:endParaRPr lang="en-US"/>
        </a:p>
      </dgm:t>
    </dgm:pt>
    <dgm:pt modelId="{84F03FD0-15DD-4C99-A9C6-6CBAB47A703E}">
      <dgm:prSet/>
      <dgm:spPr/>
      <dgm:t>
        <a:bodyPr/>
        <a:lstStyle/>
        <a:p>
          <a:r>
            <a:rPr lang="en-US" dirty="0"/>
            <a:t>insulin resistance</a:t>
          </a:r>
        </a:p>
      </dgm:t>
    </dgm:pt>
    <dgm:pt modelId="{B2C6E1FD-0CED-4B0D-9B75-67B8A414EAFE}" type="parTrans" cxnId="{387A4240-51D1-4519-B476-5103B42A8E49}">
      <dgm:prSet/>
      <dgm:spPr/>
      <dgm:t>
        <a:bodyPr/>
        <a:lstStyle/>
        <a:p>
          <a:endParaRPr lang="en-US"/>
        </a:p>
      </dgm:t>
    </dgm:pt>
    <dgm:pt modelId="{9BB4578E-3C0A-4C1F-9695-E5814C21B524}" type="sibTrans" cxnId="{387A4240-51D1-4519-B476-5103B42A8E49}">
      <dgm:prSet/>
      <dgm:spPr/>
      <dgm:t>
        <a:bodyPr/>
        <a:lstStyle/>
        <a:p>
          <a:endParaRPr lang="en-US"/>
        </a:p>
      </dgm:t>
    </dgm:pt>
    <dgm:pt modelId="{E008C763-80E9-4D05-85FD-4117B8C13EB8}">
      <dgm:prSet/>
      <dgm:spPr/>
      <dgm:t>
        <a:bodyPr/>
        <a:lstStyle/>
        <a:p>
          <a:r>
            <a:rPr lang="en-US" dirty="0"/>
            <a:t>PK optimization</a:t>
          </a:r>
        </a:p>
      </dgm:t>
    </dgm:pt>
    <dgm:pt modelId="{2F1FA5B9-1DAD-4FD7-9501-36E3238818E4}" type="parTrans" cxnId="{E8F86277-CCEC-49F7-BAB3-0CE912697B7C}">
      <dgm:prSet/>
      <dgm:spPr/>
      <dgm:t>
        <a:bodyPr/>
        <a:lstStyle/>
        <a:p>
          <a:endParaRPr lang="en-US"/>
        </a:p>
      </dgm:t>
    </dgm:pt>
    <dgm:pt modelId="{6B1C30E5-AF38-4317-A714-5800FF79DE35}" type="sibTrans" cxnId="{E8F86277-CCEC-49F7-BAB3-0CE912697B7C}">
      <dgm:prSet/>
      <dgm:spPr/>
      <dgm:t>
        <a:bodyPr/>
        <a:lstStyle/>
        <a:p>
          <a:endParaRPr lang="en-US"/>
        </a:p>
      </dgm:t>
    </dgm:pt>
    <dgm:pt modelId="{4B04BDAA-2315-4C50-8282-2229A4FA0DEF}" type="pres">
      <dgm:prSet presAssocID="{CC3725A0-070F-443F-B9A4-8B24786287AA}" presName="Name0" presStyleCnt="0">
        <dgm:presLayoutVars>
          <dgm:dir/>
          <dgm:animLvl val="lvl"/>
          <dgm:resizeHandles val="exact"/>
        </dgm:presLayoutVars>
      </dgm:prSet>
      <dgm:spPr/>
    </dgm:pt>
    <dgm:pt modelId="{E772BE34-62E0-495B-8BB0-8B465E8EFB71}" type="pres">
      <dgm:prSet presAssocID="{91671B91-D657-45A8-8448-AB80A814594D}" presName="composite" presStyleCnt="0"/>
      <dgm:spPr/>
    </dgm:pt>
    <dgm:pt modelId="{3CD8DF49-34E8-4208-96C4-39FD2C701EC0}" type="pres">
      <dgm:prSet presAssocID="{91671B91-D657-45A8-8448-AB80A814594D}" presName="parTx" presStyleLbl="alignNode1" presStyleIdx="0" presStyleCnt="2">
        <dgm:presLayoutVars>
          <dgm:chMax val="0"/>
          <dgm:chPref val="0"/>
          <dgm:bulletEnabled val="1"/>
        </dgm:presLayoutVars>
      </dgm:prSet>
      <dgm:spPr/>
    </dgm:pt>
    <dgm:pt modelId="{DA65DF5C-715E-49A1-9944-19582689BA6F}" type="pres">
      <dgm:prSet presAssocID="{91671B91-D657-45A8-8448-AB80A814594D}" presName="desTx" presStyleLbl="alignAccFollowNode1" presStyleIdx="0" presStyleCnt="2">
        <dgm:presLayoutVars>
          <dgm:bulletEnabled val="1"/>
        </dgm:presLayoutVars>
      </dgm:prSet>
      <dgm:spPr/>
    </dgm:pt>
    <dgm:pt modelId="{627D6EC9-A249-44F2-A35C-308D10C8873C}" type="pres">
      <dgm:prSet presAssocID="{D44FFA12-300B-4ED6-B9A8-2F0660C6E7EB}" presName="space" presStyleCnt="0"/>
      <dgm:spPr/>
    </dgm:pt>
    <dgm:pt modelId="{B86F94C0-15AE-41CA-B8C8-D6CF8BD73397}" type="pres">
      <dgm:prSet presAssocID="{576570B0-376D-4D78-BCD6-DF8A37733B82}" presName="composite" presStyleCnt="0"/>
      <dgm:spPr/>
    </dgm:pt>
    <dgm:pt modelId="{7A1AF91F-B515-4324-89BE-4096375E6A3F}" type="pres">
      <dgm:prSet presAssocID="{576570B0-376D-4D78-BCD6-DF8A37733B82}" presName="parTx" presStyleLbl="alignNode1" presStyleIdx="1" presStyleCnt="2">
        <dgm:presLayoutVars>
          <dgm:chMax val="0"/>
          <dgm:chPref val="0"/>
          <dgm:bulletEnabled val="1"/>
        </dgm:presLayoutVars>
      </dgm:prSet>
      <dgm:spPr/>
    </dgm:pt>
    <dgm:pt modelId="{731D9F01-EAEC-44B4-923D-78324B1A83FC}" type="pres">
      <dgm:prSet presAssocID="{576570B0-376D-4D78-BCD6-DF8A37733B82}" presName="desTx" presStyleLbl="alignAccFollowNode1" presStyleIdx="1" presStyleCnt="2">
        <dgm:presLayoutVars>
          <dgm:bulletEnabled val="1"/>
        </dgm:presLayoutVars>
      </dgm:prSet>
      <dgm:spPr/>
    </dgm:pt>
  </dgm:ptLst>
  <dgm:cxnLst>
    <dgm:cxn modelId="{DC9C1D01-F375-4282-8462-59CE012F5579}" srcId="{91671B91-D657-45A8-8448-AB80A814594D}" destId="{29955D18-92AD-43EF-9A57-03F85BB668B9}" srcOrd="0" destOrd="0" parTransId="{052D285D-729E-4CC8-A44F-42F5BFB2D144}" sibTransId="{F8CC15B1-2F5C-4076-A3AA-1AAACEABAB6F}"/>
    <dgm:cxn modelId="{EB385606-DEF5-4999-83DA-5B6CD68FB53C}" type="presOf" srcId="{E008C763-80E9-4D05-85FD-4117B8C13EB8}" destId="{731D9F01-EAEC-44B4-923D-78324B1A83FC}" srcOrd="0" destOrd="2" presId="urn:microsoft.com/office/officeart/2005/8/layout/hList1"/>
    <dgm:cxn modelId="{907FCE06-12F7-4CC0-A3BB-5179055255FA}" srcId="{91671B91-D657-45A8-8448-AB80A814594D}" destId="{DAC57441-7A0D-4C19-96B8-72B99824D51C}" srcOrd="5" destOrd="0" parTransId="{E406B00B-2C74-4741-AA71-FE8B2F6D0ECD}" sibTransId="{1763C702-FD2A-4C02-A7F4-4E21C37E31C0}"/>
    <dgm:cxn modelId="{D052A113-48A0-48FF-8854-068235B11D3D}" type="presOf" srcId="{49E73A61-10C3-49D0-8002-24E931EB9320}" destId="{DA65DF5C-715E-49A1-9944-19582689BA6F}" srcOrd="0" destOrd="3" presId="urn:microsoft.com/office/officeart/2005/8/layout/hList1"/>
    <dgm:cxn modelId="{45549F17-7080-469C-A160-55F9D921ECEB}" srcId="{91671B91-D657-45A8-8448-AB80A814594D}" destId="{F3819EBE-D7C0-428A-9059-8CEF06B7F8DC}" srcOrd="1" destOrd="0" parTransId="{EFA7E047-FD1A-4B08-BD4A-AFC917197C20}" sibTransId="{BFC0E772-DE3A-491A-8E9B-B1540E3FE242}"/>
    <dgm:cxn modelId="{2879981F-911E-407B-B2E2-4BB3690C0AE0}" srcId="{CC3725A0-070F-443F-B9A4-8B24786287AA}" destId="{576570B0-376D-4D78-BCD6-DF8A37733B82}" srcOrd="1" destOrd="0" parTransId="{6DC28603-C1A1-4598-8E13-A0F8C63A4C6A}" sibTransId="{BA769C2E-372B-4DEB-95DC-3ACD7CE5AFCC}"/>
    <dgm:cxn modelId="{950C4424-C0C4-4968-8008-F1198685E2B1}" srcId="{576570B0-376D-4D78-BCD6-DF8A37733B82}" destId="{CB0ADE98-77F3-4CDF-8677-B263712BA20D}" srcOrd="3" destOrd="0" parTransId="{9EFE5402-031B-4B8E-8968-6E0E183B610C}" sibTransId="{8659E8F4-78C6-4CB5-8FC3-F4D19214F000}"/>
    <dgm:cxn modelId="{09CFAE35-F49C-4F36-9719-429725E9A55C}" srcId="{CC3725A0-070F-443F-B9A4-8B24786287AA}" destId="{91671B91-D657-45A8-8448-AB80A814594D}" srcOrd="0" destOrd="0" parTransId="{CEA39638-8243-449F-814B-AC5C3FF768DA}" sibTransId="{D44FFA12-300B-4ED6-B9A8-2F0660C6E7EB}"/>
    <dgm:cxn modelId="{387A4240-51D1-4519-B476-5103B42A8E49}" srcId="{91671B91-D657-45A8-8448-AB80A814594D}" destId="{84F03FD0-15DD-4C99-A9C6-6CBAB47A703E}" srcOrd="4" destOrd="0" parTransId="{B2C6E1FD-0CED-4B0D-9B75-67B8A414EAFE}" sibTransId="{9BB4578E-3C0A-4C1F-9695-E5814C21B524}"/>
    <dgm:cxn modelId="{DBB4DB40-3E03-4DE3-ADB0-43F6FCB7CDAB}" type="presOf" srcId="{CC3725A0-070F-443F-B9A4-8B24786287AA}" destId="{4B04BDAA-2315-4C50-8282-2229A4FA0DEF}" srcOrd="0" destOrd="0" presId="urn:microsoft.com/office/officeart/2005/8/layout/hList1"/>
    <dgm:cxn modelId="{DBD29368-62F4-4C9B-9AB9-9D9CDF4B3460}" type="presOf" srcId="{29955D18-92AD-43EF-9A57-03F85BB668B9}" destId="{DA65DF5C-715E-49A1-9944-19582689BA6F}" srcOrd="0" destOrd="0" presId="urn:microsoft.com/office/officeart/2005/8/layout/hList1"/>
    <dgm:cxn modelId="{89630C51-8457-42B0-A8C4-E380401AD59D}" srcId="{91671B91-D657-45A8-8448-AB80A814594D}" destId="{49E73A61-10C3-49D0-8002-24E931EB9320}" srcOrd="3" destOrd="0" parTransId="{E68D360F-7673-4718-A579-C4868C868169}" sibTransId="{3B7BCEC7-7674-4BED-94B7-4291251A581B}"/>
    <dgm:cxn modelId="{61942072-B230-4976-AF0E-6BC97271ACDC}" srcId="{576570B0-376D-4D78-BCD6-DF8A37733B82}" destId="{D1414728-86A7-4CF4-87F4-0E5DD64FBB8C}" srcOrd="1" destOrd="0" parTransId="{68211317-A95B-4528-BA47-2E834FAA1931}" sibTransId="{39BE471C-FF3D-4C8A-BD53-56AC6F37525D}"/>
    <dgm:cxn modelId="{E8F86277-CCEC-49F7-BAB3-0CE912697B7C}" srcId="{576570B0-376D-4D78-BCD6-DF8A37733B82}" destId="{E008C763-80E9-4D05-85FD-4117B8C13EB8}" srcOrd="2" destOrd="0" parTransId="{2F1FA5B9-1DAD-4FD7-9501-36E3238818E4}" sibTransId="{6B1C30E5-AF38-4317-A714-5800FF79DE35}"/>
    <dgm:cxn modelId="{7BC3D47F-BC5F-4F2C-86D5-669E07F00062}" type="presOf" srcId="{84F03FD0-15DD-4C99-A9C6-6CBAB47A703E}" destId="{DA65DF5C-715E-49A1-9944-19582689BA6F}" srcOrd="0" destOrd="4" presId="urn:microsoft.com/office/officeart/2005/8/layout/hList1"/>
    <dgm:cxn modelId="{DD9BE792-1A1B-4E07-95DD-C6298A8D6EA5}" type="presOf" srcId="{CBF238F3-5765-4654-8CCC-BE9EE43E5A8D}" destId="{731D9F01-EAEC-44B4-923D-78324B1A83FC}" srcOrd="0" destOrd="0" presId="urn:microsoft.com/office/officeart/2005/8/layout/hList1"/>
    <dgm:cxn modelId="{828A09A5-FB17-4F1B-9B68-3F87A6567FA9}" srcId="{576570B0-376D-4D78-BCD6-DF8A37733B82}" destId="{9478A2F2-A1E9-4C8E-BCB0-975AD639E59F}" srcOrd="4" destOrd="0" parTransId="{EB5B823A-454A-4E34-9821-37476C0917E4}" sibTransId="{B2F50915-4737-4095-824B-F8E303C9FD22}"/>
    <dgm:cxn modelId="{E2D5AEA8-7C36-4ACC-A2AC-21AC5E9BB0EB}" srcId="{91671B91-D657-45A8-8448-AB80A814594D}" destId="{D4860D97-CEE6-4985-A3AC-DE30F69BF9F7}" srcOrd="2" destOrd="0" parTransId="{BB3DB0F7-366F-4FF0-8AB3-D533CA44EC24}" sibTransId="{B5B5719D-D94B-4B65-9F75-BA227642642B}"/>
    <dgm:cxn modelId="{69DBC8AB-4681-4740-949F-C0F690370134}" type="presOf" srcId="{D4860D97-CEE6-4985-A3AC-DE30F69BF9F7}" destId="{DA65DF5C-715E-49A1-9944-19582689BA6F}" srcOrd="0" destOrd="2" presId="urn:microsoft.com/office/officeart/2005/8/layout/hList1"/>
    <dgm:cxn modelId="{14B771BA-1C07-4D50-B7E2-C6A447E00C73}" type="presOf" srcId="{38FD4AB3-6C06-4DDD-B707-5E21A351757E}" destId="{731D9F01-EAEC-44B4-923D-78324B1A83FC}" srcOrd="0" destOrd="5" presId="urn:microsoft.com/office/officeart/2005/8/layout/hList1"/>
    <dgm:cxn modelId="{F3D4A4C6-EFB9-46F8-9DD9-6B06140E11DB}" type="presOf" srcId="{CB0ADE98-77F3-4CDF-8677-B263712BA20D}" destId="{731D9F01-EAEC-44B4-923D-78324B1A83FC}" srcOrd="0" destOrd="3" presId="urn:microsoft.com/office/officeart/2005/8/layout/hList1"/>
    <dgm:cxn modelId="{F054F2CC-638E-4721-ACC8-09907CE5D6E4}" type="presOf" srcId="{576570B0-376D-4D78-BCD6-DF8A37733B82}" destId="{7A1AF91F-B515-4324-89BE-4096375E6A3F}" srcOrd="0" destOrd="0" presId="urn:microsoft.com/office/officeart/2005/8/layout/hList1"/>
    <dgm:cxn modelId="{0FA972CE-CBB2-4962-B990-8C4EF283BEB2}" type="presOf" srcId="{F3819EBE-D7C0-428A-9059-8CEF06B7F8DC}" destId="{DA65DF5C-715E-49A1-9944-19582689BA6F}" srcOrd="0" destOrd="1" presId="urn:microsoft.com/office/officeart/2005/8/layout/hList1"/>
    <dgm:cxn modelId="{696852D1-A4EF-4527-B405-40353AE0BF56}" type="presOf" srcId="{D1414728-86A7-4CF4-87F4-0E5DD64FBB8C}" destId="{731D9F01-EAEC-44B4-923D-78324B1A83FC}" srcOrd="0" destOrd="1" presId="urn:microsoft.com/office/officeart/2005/8/layout/hList1"/>
    <dgm:cxn modelId="{84AEF5D4-BFDF-44AE-BE28-AE7E4CDAE422}" srcId="{576570B0-376D-4D78-BCD6-DF8A37733B82}" destId="{38FD4AB3-6C06-4DDD-B707-5E21A351757E}" srcOrd="5" destOrd="0" parTransId="{9BA4364E-9A8B-4B66-9D5E-6250DD416457}" sibTransId="{84CB5A42-C33C-4A37-9C0B-59E9886968A4}"/>
    <dgm:cxn modelId="{C5D44CDB-071F-4CF4-9491-B2AF4C2C0869}" srcId="{576570B0-376D-4D78-BCD6-DF8A37733B82}" destId="{CBF238F3-5765-4654-8CCC-BE9EE43E5A8D}" srcOrd="0" destOrd="0" parTransId="{7A368449-785C-4DFB-BA5A-FCAB493D172B}" sibTransId="{57702F7A-2750-4DB9-8AB1-573BE2F93020}"/>
    <dgm:cxn modelId="{81F9B1EF-36B4-4D11-B69B-A74C23DBD108}" type="presOf" srcId="{9478A2F2-A1E9-4C8E-BCB0-975AD639E59F}" destId="{731D9F01-EAEC-44B4-923D-78324B1A83FC}" srcOrd="0" destOrd="4" presId="urn:microsoft.com/office/officeart/2005/8/layout/hList1"/>
    <dgm:cxn modelId="{3E549FF0-DBCA-4013-AA66-81D206838DA2}" type="presOf" srcId="{91671B91-D657-45A8-8448-AB80A814594D}" destId="{3CD8DF49-34E8-4208-96C4-39FD2C701EC0}" srcOrd="0" destOrd="0" presId="urn:microsoft.com/office/officeart/2005/8/layout/hList1"/>
    <dgm:cxn modelId="{7C6002FD-8962-4E0F-B522-B478457F073C}" type="presOf" srcId="{DAC57441-7A0D-4C19-96B8-72B99824D51C}" destId="{DA65DF5C-715E-49A1-9944-19582689BA6F}" srcOrd="0" destOrd="5" presId="urn:microsoft.com/office/officeart/2005/8/layout/hList1"/>
    <dgm:cxn modelId="{373E3E7F-F3BD-4C60-8EED-44496B961799}" type="presParOf" srcId="{4B04BDAA-2315-4C50-8282-2229A4FA0DEF}" destId="{E772BE34-62E0-495B-8BB0-8B465E8EFB71}" srcOrd="0" destOrd="0" presId="urn:microsoft.com/office/officeart/2005/8/layout/hList1"/>
    <dgm:cxn modelId="{786FB0A1-2400-4543-9A5C-ACBBABF61A79}" type="presParOf" srcId="{E772BE34-62E0-495B-8BB0-8B465E8EFB71}" destId="{3CD8DF49-34E8-4208-96C4-39FD2C701EC0}" srcOrd="0" destOrd="0" presId="urn:microsoft.com/office/officeart/2005/8/layout/hList1"/>
    <dgm:cxn modelId="{05A780FD-6E6C-4281-975C-BC091B4CC1F4}" type="presParOf" srcId="{E772BE34-62E0-495B-8BB0-8B465E8EFB71}" destId="{DA65DF5C-715E-49A1-9944-19582689BA6F}" srcOrd="1" destOrd="0" presId="urn:microsoft.com/office/officeart/2005/8/layout/hList1"/>
    <dgm:cxn modelId="{334732D2-7D66-49B9-85B8-8B7951869FC6}" type="presParOf" srcId="{4B04BDAA-2315-4C50-8282-2229A4FA0DEF}" destId="{627D6EC9-A249-44F2-A35C-308D10C8873C}" srcOrd="1" destOrd="0" presId="urn:microsoft.com/office/officeart/2005/8/layout/hList1"/>
    <dgm:cxn modelId="{C36F91D5-A20C-45D0-87AB-84047C76C634}" type="presParOf" srcId="{4B04BDAA-2315-4C50-8282-2229A4FA0DEF}" destId="{B86F94C0-15AE-41CA-B8C8-D6CF8BD73397}" srcOrd="2" destOrd="0" presId="urn:microsoft.com/office/officeart/2005/8/layout/hList1"/>
    <dgm:cxn modelId="{57B02F7E-D1CB-493D-B6E5-59E96B8B9AA9}" type="presParOf" srcId="{B86F94C0-15AE-41CA-B8C8-D6CF8BD73397}" destId="{7A1AF91F-B515-4324-89BE-4096375E6A3F}" srcOrd="0" destOrd="0" presId="urn:microsoft.com/office/officeart/2005/8/layout/hList1"/>
    <dgm:cxn modelId="{7BCC9103-C2F8-4B7A-A1DC-AF9C025EE0AE}" type="presParOf" srcId="{B86F94C0-15AE-41CA-B8C8-D6CF8BD73397}" destId="{731D9F01-EAEC-44B4-923D-78324B1A83F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8DF49-34E8-4208-96C4-39FD2C701EC0}">
      <dsp:nvSpPr>
        <dsp:cNvPr id="0" name=""/>
        <dsp:cNvSpPr/>
      </dsp:nvSpPr>
      <dsp:spPr>
        <a:xfrm>
          <a:off x="3425" y="7344"/>
          <a:ext cx="3340154" cy="490655"/>
        </a:xfrm>
        <a:prstGeom prst="rect">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Oral, Non-incretin Approach to treat Metabolic Diseases</a:t>
          </a:r>
        </a:p>
      </dsp:txBody>
      <dsp:txXfrm>
        <a:off x="3425" y="7344"/>
        <a:ext cx="3340154" cy="490655"/>
      </dsp:txXfrm>
    </dsp:sp>
    <dsp:sp modelId="{DA65DF5C-715E-49A1-9944-19582689BA6F}">
      <dsp:nvSpPr>
        <dsp:cNvPr id="0" name=""/>
        <dsp:cNvSpPr/>
      </dsp:nvSpPr>
      <dsp:spPr>
        <a:xfrm>
          <a:off x="3425" y="498000"/>
          <a:ext cx="3340154" cy="36988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solidFill>
                <a:srgbClr val="F05B2B"/>
              </a:solidFill>
            </a:rPr>
            <a:t>ALN1003</a:t>
          </a:r>
          <a:r>
            <a:rPr lang="en-US" sz="1600" kern="1200" dirty="0"/>
            <a:t> is a preclinical, non-incretin, oral candidate targeting metabolic dysfunction beyond weight loss that may address: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insulin resistance, </a:t>
          </a:r>
        </a:p>
        <a:p>
          <a:pPr marL="171450" lvl="1" indent="-171450" algn="l" defTabSz="711200">
            <a:lnSpc>
              <a:spcPct val="90000"/>
            </a:lnSpc>
            <a:spcBef>
              <a:spcPct val="0"/>
            </a:spcBef>
            <a:spcAft>
              <a:spcPct val="15000"/>
            </a:spcAft>
            <a:buChar char="•"/>
          </a:pPr>
          <a:r>
            <a:rPr lang="en-US" sz="1600" kern="1200" dirty="0"/>
            <a:t>adipose signaling, </a:t>
          </a:r>
        </a:p>
        <a:p>
          <a:pPr marL="171450" lvl="1" indent="-171450" algn="l" defTabSz="711200">
            <a:lnSpc>
              <a:spcPct val="90000"/>
            </a:lnSpc>
            <a:spcBef>
              <a:spcPct val="0"/>
            </a:spcBef>
            <a:spcAft>
              <a:spcPct val="15000"/>
            </a:spcAft>
            <a:buChar char="•"/>
          </a:pPr>
          <a:r>
            <a:rPr lang="en-US" sz="1600" kern="1200" dirty="0"/>
            <a:t>liver biology, and</a:t>
          </a:r>
        </a:p>
        <a:p>
          <a:pPr marL="171450" lvl="1" indent="-171450" algn="l" defTabSz="711200">
            <a:lnSpc>
              <a:spcPct val="90000"/>
            </a:lnSpc>
            <a:spcBef>
              <a:spcPct val="0"/>
            </a:spcBef>
            <a:spcAft>
              <a:spcPct val="15000"/>
            </a:spcAft>
            <a:buChar char="•"/>
          </a:pPr>
          <a:r>
            <a:rPr lang="en-US" sz="1600" kern="1200" dirty="0"/>
            <a:t>body composition</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3425" y="498000"/>
        <a:ext cx="3340154" cy="3698887"/>
      </dsp:txXfrm>
    </dsp:sp>
    <dsp:sp modelId="{A066B58C-312D-4274-AF24-EBD148B593F8}">
      <dsp:nvSpPr>
        <dsp:cNvPr id="0" name=""/>
        <dsp:cNvSpPr/>
      </dsp:nvSpPr>
      <dsp:spPr>
        <a:xfrm>
          <a:off x="3811201" y="7344"/>
          <a:ext cx="3340154" cy="490655"/>
        </a:xfrm>
        <a:prstGeom prst="rect">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Opportunity Across </a:t>
          </a:r>
          <a:br>
            <a:rPr lang="en-US" sz="1400" b="1" kern="1200" dirty="0"/>
          </a:br>
          <a:r>
            <a:rPr lang="en-US" sz="1400" b="1" kern="1200" dirty="0"/>
            <a:t>3 Large Markets</a:t>
          </a:r>
        </a:p>
      </dsp:txBody>
      <dsp:txXfrm>
        <a:off x="3811201" y="7344"/>
        <a:ext cx="3340154" cy="490655"/>
      </dsp:txXfrm>
    </dsp:sp>
    <dsp:sp modelId="{73DCD524-DD35-4555-9BB5-523351437ECF}">
      <dsp:nvSpPr>
        <dsp:cNvPr id="0" name=""/>
        <dsp:cNvSpPr/>
      </dsp:nvSpPr>
      <dsp:spPr>
        <a:xfrm>
          <a:off x="3811201" y="498000"/>
          <a:ext cx="3340154" cy="36988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Obesity: </a:t>
          </a:r>
          <a:r>
            <a:rPr lang="en-US" sz="1400" kern="1200" dirty="0"/>
            <a:t>Validated by GLP-1/GIP blockbusters, yet significant market share remains for next-gen therapies addressing high discontinuation rates, GI tolerability, and muscle mass loss.</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b="1" kern="1200" dirty="0"/>
            <a:t>MASH:</a:t>
          </a:r>
          <a:r>
            <a:rPr lang="en-US" sz="1400" kern="1200" dirty="0"/>
            <a:t> A rapidly emerging therapeutic area associated with metabolic dysfunction and liver-related morbidity.</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b="1" kern="1200" dirty="0"/>
            <a:t>Insulin Resistance / Type 2 Diabetes: </a:t>
          </a:r>
          <a:r>
            <a:rPr lang="en-US" sz="1400" kern="1200" dirty="0"/>
            <a:t>Insulin resistance is a shared feature of obesity- and MASH-relevant metabolic dysfunction and may represent an important area for further therapeutic evaluation.</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3811201" y="498000"/>
        <a:ext cx="3340154" cy="3698887"/>
      </dsp:txXfrm>
    </dsp:sp>
    <dsp:sp modelId="{7A1AF91F-B515-4324-89BE-4096375E6A3F}">
      <dsp:nvSpPr>
        <dsp:cNvPr id="0" name=""/>
        <dsp:cNvSpPr/>
      </dsp:nvSpPr>
      <dsp:spPr>
        <a:xfrm>
          <a:off x="7618977" y="7344"/>
          <a:ext cx="3340154" cy="490655"/>
        </a:xfrm>
        <a:prstGeom prst="rect">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Near Term Path</a:t>
          </a:r>
          <a:br>
            <a:rPr lang="en-US" sz="1400" b="1" kern="1200" dirty="0"/>
          </a:br>
          <a:r>
            <a:rPr lang="en-US" sz="1400" b="1" kern="1200" dirty="0"/>
            <a:t>to IND Enabling Studies</a:t>
          </a:r>
        </a:p>
      </dsp:txBody>
      <dsp:txXfrm>
        <a:off x="7618977" y="7344"/>
        <a:ext cx="3340154" cy="490655"/>
      </dsp:txXfrm>
    </dsp:sp>
    <dsp:sp modelId="{731D9F01-EAEC-44B4-923D-78324B1A83FC}">
      <dsp:nvSpPr>
        <dsp:cNvPr id="0" name=""/>
        <dsp:cNvSpPr/>
      </dsp:nvSpPr>
      <dsp:spPr>
        <a:xfrm>
          <a:off x="7618977" y="498000"/>
          <a:ext cx="3340154" cy="36988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Preclinical and CMC activities to prepare for IND enabling studies - 2026</a:t>
          </a:r>
        </a:p>
        <a:p>
          <a:pPr marL="114300" lvl="1" indent="-114300" algn="l" defTabSz="622300">
            <a:lnSpc>
              <a:spcPct val="90000"/>
            </a:lnSpc>
            <a:spcBef>
              <a:spcPct val="0"/>
            </a:spcBef>
            <a:spcAft>
              <a:spcPct val="15000"/>
            </a:spcAft>
            <a:buChar char="•"/>
          </a:pPr>
          <a:r>
            <a:rPr lang="en-US" sz="1400" kern="1200" dirty="0"/>
            <a:t>IND enabling studies – 2027</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228600" lvl="2" indent="-114300" algn="l" defTabSz="622300">
            <a:lnSpc>
              <a:spcPct val="90000"/>
            </a:lnSpc>
            <a:spcBef>
              <a:spcPct val="0"/>
            </a:spcBef>
            <a:spcAft>
              <a:spcPct val="15000"/>
            </a:spcAft>
            <a:buNone/>
          </a:pPr>
          <a:r>
            <a:rPr lang="en-US" sz="1400" kern="1200" dirty="0"/>
            <a:t>	Subject to available capital, technical feasibility, and completion of additional preclinical work</a:t>
          </a:r>
        </a:p>
      </dsp:txBody>
      <dsp:txXfrm>
        <a:off x="7618977" y="498000"/>
        <a:ext cx="3340154" cy="3698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8DF49-34E8-4208-96C4-39FD2C701EC0}">
      <dsp:nvSpPr>
        <dsp:cNvPr id="0" name=""/>
        <dsp:cNvSpPr/>
      </dsp:nvSpPr>
      <dsp:spPr>
        <a:xfrm>
          <a:off x="3425" y="89473"/>
          <a:ext cx="3340154" cy="595407"/>
        </a:xfrm>
        <a:prstGeom prst="rect">
          <a:avLst/>
        </a:prstGeom>
        <a:solidFill>
          <a:srgbClr val="F05B2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Non-hormonal Approach to treat Metabolic Diseases</a:t>
          </a:r>
        </a:p>
      </dsp:txBody>
      <dsp:txXfrm>
        <a:off x="3425" y="89473"/>
        <a:ext cx="3340154" cy="595407"/>
      </dsp:txXfrm>
    </dsp:sp>
    <dsp:sp modelId="{DA65DF5C-715E-49A1-9944-19582689BA6F}">
      <dsp:nvSpPr>
        <dsp:cNvPr id="0" name=""/>
        <dsp:cNvSpPr/>
      </dsp:nvSpPr>
      <dsp:spPr>
        <a:xfrm>
          <a:off x="3425" y="684881"/>
          <a:ext cx="3340154" cy="34298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solidFill>
                <a:srgbClr val="F05B2B"/>
              </a:solidFill>
            </a:rPr>
            <a:t>ALN1003</a:t>
          </a:r>
          <a:r>
            <a:rPr lang="en-US" sz="1700" kern="1200" dirty="0"/>
            <a:t> is a preclinical, oral, non-hormonal metabolic therapeutic candidate</a:t>
          </a:r>
          <a:br>
            <a:rPr lang="en-US" sz="1700" kern="1200" dirty="0"/>
          </a:br>
          <a:br>
            <a:rPr lang="en-US" sz="1700" kern="1200" dirty="0"/>
          </a:br>
          <a:r>
            <a:rPr lang="en-US" sz="1700" kern="1200" dirty="0"/>
            <a:t>Being evaluated for:</a:t>
          </a:r>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a:t>obesity-related metabolic dysfunction,</a:t>
          </a:r>
        </a:p>
        <a:p>
          <a:pPr marL="171450" lvl="1" indent="-171450" algn="l" defTabSz="755650">
            <a:lnSpc>
              <a:spcPct val="90000"/>
            </a:lnSpc>
            <a:spcBef>
              <a:spcPct val="0"/>
            </a:spcBef>
            <a:spcAft>
              <a:spcPct val="15000"/>
            </a:spcAft>
            <a:buChar char="•"/>
          </a:pPr>
          <a:r>
            <a:rPr lang="en-US" sz="1700" kern="1200" dirty="0"/>
            <a:t>MASH-relevant biology, and</a:t>
          </a:r>
        </a:p>
        <a:p>
          <a:pPr marL="171450" lvl="1" indent="-171450" algn="l" defTabSz="755650">
            <a:lnSpc>
              <a:spcPct val="90000"/>
            </a:lnSpc>
            <a:spcBef>
              <a:spcPct val="0"/>
            </a:spcBef>
            <a:spcAft>
              <a:spcPct val="15000"/>
            </a:spcAft>
            <a:buChar char="•"/>
          </a:pPr>
          <a:r>
            <a:rPr lang="en-US" sz="1700" kern="1200" dirty="0"/>
            <a:t>insulin resistance</a:t>
          </a:r>
        </a:p>
      </dsp:txBody>
      <dsp:txXfrm>
        <a:off x="3425" y="684881"/>
        <a:ext cx="3340154" cy="3429877"/>
      </dsp:txXfrm>
    </dsp:sp>
    <dsp:sp modelId="{A066B58C-312D-4274-AF24-EBD148B593F8}">
      <dsp:nvSpPr>
        <dsp:cNvPr id="0" name=""/>
        <dsp:cNvSpPr/>
      </dsp:nvSpPr>
      <dsp:spPr>
        <a:xfrm>
          <a:off x="3811201" y="89473"/>
          <a:ext cx="3340154" cy="595407"/>
        </a:xfrm>
        <a:prstGeom prst="rect">
          <a:avLst/>
        </a:prstGeom>
        <a:solidFill>
          <a:srgbClr val="F05B2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Two non-GLP DIO studies demonstrate activity </a:t>
          </a:r>
        </a:p>
      </dsp:txBody>
      <dsp:txXfrm>
        <a:off x="3811201" y="89473"/>
        <a:ext cx="3340154" cy="595407"/>
      </dsp:txXfrm>
    </dsp:sp>
    <dsp:sp modelId="{73DCD524-DD35-4555-9BB5-523351437ECF}">
      <dsp:nvSpPr>
        <dsp:cNvPr id="0" name=""/>
        <dsp:cNvSpPr/>
      </dsp:nvSpPr>
      <dsp:spPr>
        <a:xfrm>
          <a:off x="3811201" y="684881"/>
          <a:ext cx="3340154" cy="34298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Weight/Body composition</a:t>
          </a:r>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a:t>Insulin-resistance/Adipose signaling</a:t>
          </a:r>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a:t>Liver/lipid biology</a:t>
          </a:r>
        </a:p>
      </dsp:txBody>
      <dsp:txXfrm>
        <a:off x="3811201" y="684881"/>
        <a:ext cx="3340154" cy="3429877"/>
      </dsp:txXfrm>
    </dsp:sp>
    <dsp:sp modelId="{7A1AF91F-B515-4324-89BE-4096375E6A3F}">
      <dsp:nvSpPr>
        <dsp:cNvPr id="0" name=""/>
        <dsp:cNvSpPr/>
      </dsp:nvSpPr>
      <dsp:spPr>
        <a:xfrm>
          <a:off x="7618977" y="89473"/>
          <a:ext cx="3340154" cy="595407"/>
        </a:xfrm>
        <a:prstGeom prst="rect">
          <a:avLst/>
        </a:prstGeom>
        <a:solidFill>
          <a:srgbClr val="F05B2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Next Steps: Path to IND Enabling Studies</a:t>
          </a:r>
        </a:p>
      </dsp:txBody>
      <dsp:txXfrm>
        <a:off x="7618977" y="89473"/>
        <a:ext cx="3340154" cy="595407"/>
      </dsp:txXfrm>
    </dsp:sp>
    <dsp:sp modelId="{731D9F01-EAEC-44B4-923D-78324B1A83FC}">
      <dsp:nvSpPr>
        <dsp:cNvPr id="0" name=""/>
        <dsp:cNvSpPr/>
      </dsp:nvSpPr>
      <dsp:spPr>
        <a:xfrm>
          <a:off x="7618977" y="684881"/>
          <a:ext cx="3340154" cy="34298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Additional preclinical development</a:t>
          </a:r>
          <a:endParaRPr lang="en-US" sz="1700" kern="1200" dirty="0"/>
        </a:p>
        <a:p>
          <a:pPr marL="171450" lvl="1" indent="-171450" algn="l" defTabSz="755650">
            <a:lnSpc>
              <a:spcPct val="90000"/>
            </a:lnSpc>
            <a:spcBef>
              <a:spcPct val="0"/>
            </a:spcBef>
            <a:spcAft>
              <a:spcPct val="15000"/>
            </a:spcAft>
            <a:buChar char="•"/>
          </a:pPr>
          <a:r>
            <a:rPr lang="en-US" sz="1700" kern="1200"/>
            <a:t>CMC scale-up and formulation activities</a:t>
          </a:r>
          <a:endParaRPr lang="en-US" sz="1700" kern="1200" dirty="0"/>
        </a:p>
        <a:p>
          <a:pPr marL="171450" lvl="1" indent="-171450" algn="l" defTabSz="755650">
            <a:lnSpc>
              <a:spcPct val="90000"/>
            </a:lnSpc>
            <a:spcBef>
              <a:spcPct val="0"/>
            </a:spcBef>
            <a:spcAft>
              <a:spcPct val="15000"/>
            </a:spcAft>
            <a:buChar char="•"/>
          </a:pPr>
          <a:r>
            <a:rPr lang="en-US" sz="1700" kern="1200"/>
            <a:t>PK optimization</a:t>
          </a:r>
          <a:endParaRPr lang="en-US" sz="1700" kern="1200" dirty="0"/>
        </a:p>
        <a:p>
          <a:pPr marL="171450" lvl="1" indent="-171450" algn="l" defTabSz="755650">
            <a:lnSpc>
              <a:spcPct val="90000"/>
            </a:lnSpc>
            <a:spcBef>
              <a:spcPct val="0"/>
            </a:spcBef>
            <a:spcAft>
              <a:spcPct val="15000"/>
            </a:spcAft>
            <a:buChar char="•"/>
          </a:pPr>
          <a:r>
            <a:rPr lang="en-US" sz="1700" kern="1200"/>
            <a:t>Confirmatory benchmark studies</a:t>
          </a:r>
          <a:endParaRPr lang="en-US" sz="1700" kern="1200" dirty="0"/>
        </a:p>
        <a:p>
          <a:pPr marL="171450" lvl="1" indent="-171450" algn="l" defTabSz="755650">
            <a:lnSpc>
              <a:spcPct val="90000"/>
            </a:lnSpc>
            <a:spcBef>
              <a:spcPct val="0"/>
            </a:spcBef>
            <a:spcAft>
              <a:spcPct val="15000"/>
            </a:spcAft>
            <a:buChar char="•"/>
          </a:pPr>
          <a:r>
            <a:rPr lang="en-US" sz="1700" kern="1200"/>
            <a:t>MASH-relevant histology</a:t>
          </a:r>
          <a:endParaRPr lang="en-US" sz="1700" kern="1200" dirty="0"/>
        </a:p>
        <a:p>
          <a:pPr marL="171450" lvl="1" indent="-171450" algn="l" defTabSz="755650">
            <a:lnSpc>
              <a:spcPct val="90000"/>
            </a:lnSpc>
            <a:spcBef>
              <a:spcPct val="0"/>
            </a:spcBef>
            <a:spcAft>
              <a:spcPct val="15000"/>
            </a:spcAft>
            <a:buChar char="•"/>
          </a:pPr>
          <a:r>
            <a:rPr lang="en-US" sz="1700" kern="1200" dirty="0"/>
            <a:t>IP expansion around ALN1003-related compounds</a:t>
          </a:r>
        </a:p>
        <a:p>
          <a:pPr marL="171450" lvl="1" indent="-171450" algn="l" defTabSz="755650">
            <a:lnSpc>
              <a:spcPct val="90000"/>
            </a:lnSpc>
            <a:spcBef>
              <a:spcPct val="0"/>
            </a:spcBef>
            <a:spcAft>
              <a:spcPct val="15000"/>
            </a:spcAft>
            <a:buChar char="•"/>
          </a:pPr>
          <a:r>
            <a:rPr lang="en-US" sz="1700" kern="1200" dirty="0"/>
            <a:t>MASH-relevant histology</a:t>
          </a:r>
        </a:p>
        <a:p>
          <a:pPr marL="171450" lvl="1" indent="-171450" algn="l" defTabSz="755650">
            <a:lnSpc>
              <a:spcPct val="90000"/>
            </a:lnSpc>
            <a:spcBef>
              <a:spcPct val="0"/>
            </a:spcBef>
            <a:spcAft>
              <a:spcPct val="15000"/>
            </a:spcAft>
            <a:buChar char="•"/>
          </a:pPr>
          <a:r>
            <a:rPr lang="en-US" sz="1700" kern="1200" dirty="0"/>
            <a:t>IP expansion around ALN1003-related compounds</a:t>
          </a:r>
        </a:p>
      </dsp:txBody>
      <dsp:txXfrm>
        <a:off x="7618977" y="684881"/>
        <a:ext cx="3340154" cy="34298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8DF49-34E8-4208-96C4-39FD2C701EC0}">
      <dsp:nvSpPr>
        <dsp:cNvPr id="0" name=""/>
        <dsp:cNvSpPr/>
      </dsp:nvSpPr>
      <dsp:spPr>
        <a:xfrm>
          <a:off x="53" y="14694"/>
          <a:ext cx="5122640" cy="587066"/>
        </a:xfrm>
        <a:prstGeom prst="rect">
          <a:avLst/>
        </a:prstGeom>
        <a:solidFill>
          <a:srgbClr val="F05B2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Non-hormonal Approach to treat Metabolic Diseases</a:t>
          </a:r>
        </a:p>
      </dsp:txBody>
      <dsp:txXfrm>
        <a:off x="53" y="14694"/>
        <a:ext cx="5122640" cy="587066"/>
      </dsp:txXfrm>
    </dsp:sp>
    <dsp:sp modelId="{DA65DF5C-715E-49A1-9944-19582689BA6F}">
      <dsp:nvSpPr>
        <dsp:cNvPr id="0" name=""/>
        <dsp:cNvSpPr/>
      </dsp:nvSpPr>
      <dsp:spPr>
        <a:xfrm>
          <a:off x="53" y="601761"/>
          <a:ext cx="5122640" cy="2426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solidFill>
                <a:srgbClr val="F05B2B"/>
              </a:solidFill>
            </a:rPr>
            <a:t>ALN1003</a:t>
          </a:r>
          <a:r>
            <a:rPr lang="en-US" sz="1700" kern="1200" dirty="0"/>
            <a:t> is a preclinical, oral, non-hormonal metabolic therapeutic candidate</a:t>
          </a:r>
          <a:br>
            <a:rPr lang="en-US" sz="1700" kern="1200" dirty="0"/>
          </a:br>
          <a:br>
            <a:rPr lang="en-US" sz="1700" kern="1200" dirty="0"/>
          </a:br>
          <a:r>
            <a:rPr lang="en-US" sz="1700" kern="1200" dirty="0"/>
            <a:t>Being evaluated for:</a:t>
          </a:r>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a:t>obesity-related metabolic dysfunction,</a:t>
          </a:r>
          <a:endParaRPr lang="en-US" sz="1700" kern="1200" dirty="0"/>
        </a:p>
        <a:p>
          <a:pPr marL="171450" lvl="1" indent="-171450" algn="l" defTabSz="755650">
            <a:lnSpc>
              <a:spcPct val="90000"/>
            </a:lnSpc>
            <a:spcBef>
              <a:spcPct val="0"/>
            </a:spcBef>
            <a:spcAft>
              <a:spcPct val="15000"/>
            </a:spcAft>
            <a:buChar char="•"/>
          </a:pPr>
          <a:r>
            <a:rPr lang="en-US" sz="1700" kern="1200" dirty="0"/>
            <a:t>MASH-relevant biology, and</a:t>
          </a:r>
        </a:p>
        <a:p>
          <a:pPr marL="171450" lvl="1" indent="-171450" algn="l" defTabSz="755650">
            <a:lnSpc>
              <a:spcPct val="90000"/>
            </a:lnSpc>
            <a:spcBef>
              <a:spcPct val="0"/>
            </a:spcBef>
            <a:spcAft>
              <a:spcPct val="15000"/>
            </a:spcAft>
            <a:buChar char="•"/>
          </a:pPr>
          <a:r>
            <a:rPr lang="en-US" sz="1700" kern="1200" dirty="0"/>
            <a:t>insulin resistance</a:t>
          </a:r>
        </a:p>
        <a:p>
          <a:pPr marL="171450" lvl="1" indent="-171450" algn="l" defTabSz="755650">
            <a:lnSpc>
              <a:spcPct val="90000"/>
            </a:lnSpc>
            <a:spcBef>
              <a:spcPct val="0"/>
            </a:spcBef>
            <a:spcAft>
              <a:spcPct val="15000"/>
            </a:spcAft>
            <a:buChar char="•"/>
          </a:pPr>
          <a:endParaRPr lang="en-US" sz="1700" kern="1200" dirty="0"/>
        </a:p>
      </dsp:txBody>
      <dsp:txXfrm>
        <a:off x="53" y="601761"/>
        <a:ext cx="5122640" cy="2426580"/>
      </dsp:txXfrm>
    </dsp:sp>
    <dsp:sp modelId="{7A1AF91F-B515-4324-89BE-4096375E6A3F}">
      <dsp:nvSpPr>
        <dsp:cNvPr id="0" name=""/>
        <dsp:cNvSpPr/>
      </dsp:nvSpPr>
      <dsp:spPr>
        <a:xfrm>
          <a:off x="5839863" y="14694"/>
          <a:ext cx="5122640" cy="587066"/>
        </a:xfrm>
        <a:prstGeom prst="rect">
          <a:avLst/>
        </a:prstGeom>
        <a:solidFill>
          <a:srgbClr val="F05B2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Path to IND Enabling Studies</a:t>
          </a:r>
        </a:p>
      </dsp:txBody>
      <dsp:txXfrm>
        <a:off x="5839863" y="14694"/>
        <a:ext cx="5122640" cy="587066"/>
      </dsp:txXfrm>
    </dsp:sp>
    <dsp:sp modelId="{731D9F01-EAEC-44B4-923D-78324B1A83FC}">
      <dsp:nvSpPr>
        <dsp:cNvPr id="0" name=""/>
        <dsp:cNvSpPr/>
      </dsp:nvSpPr>
      <dsp:spPr>
        <a:xfrm>
          <a:off x="5839863" y="601761"/>
          <a:ext cx="5122640" cy="24265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Additional preclinical development</a:t>
          </a:r>
        </a:p>
        <a:p>
          <a:pPr marL="171450" lvl="1" indent="-171450" algn="l" defTabSz="755650">
            <a:lnSpc>
              <a:spcPct val="90000"/>
            </a:lnSpc>
            <a:spcBef>
              <a:spcPct val="0"/>
            </a:spcBef>
            <a:spcAft>
              <a:spcPct val="15000"/>
            </a:spcAft>
            <a:buChar char="•"/>
          </a:pPr>
          <a:r>
            <a:rPr lang="en-US" sz="1700" kern="1200" dirty="0"/>
            <a:t>CMC scale-up and formulation activities</a:t>
          </a:r>
        </a:p>
        <a:p>
          <a:pPr marL="171450" lvl="1" indent="-171450" algn="l" defTabSz="755650">
            <a:lnSpc>
              <a:spcPct val="90000"/>
            </a:lnSpc>
            <a:spcBef>
              <a:spcPct val="0"/>
            </a:spcBef>
            <a:spcAft>
              <a:spcPct val="15000"/>
            </a:spcAft>
            <a:buChar char="•"/>
          </a:pPr>
          <a:r>
            <a:rPr lang="en-US" sz="1700" kern="1200" dirty="0"/>
            <a:t>PK optimization</a:t>
          </a:r>
        </a:p>
        <a:p>
          <a:pPr marL="171450" lvl="1" indent="-171450" algn="l" defTabSz="755650">
            <a:lnSpc>
              <a:spcPct val="90000"/>
            </a:lnSpc>
            <a:spcBef>
              <a:spcPct val="0"/>
            </a:spcBef>
            <a:spcAft>
              <a:spcPct val="15000"/>
            </a:spcAft>
            <a:buChar char="•"/>
          </a:pPr>
          <a:r>
            <a:rPr lang="en-US" sz="1700" kern="1200" dirty="0"/>
            <a:t>Confirmatory benchmark studies</a:t>
          </a:r>
        </a:p>
        <a:p>
          <a:pPr marL="171450" lvl="1" indent="-171450" algn="l" defTabSz="755650">
            <a:lnSpc>
              <a:spcPct val="90000"/>
            </a:lnSpc>
            <a:spcBef>
              <a:spcPct val="0"/>
            </a:spcBef>
            <a:spcAft>
              <a:spcPct val="15000"/>
            </a:spcAft>
            <a:buChar char="•"/>
          </a:pPr>
          <a:r>
            <a:rPr lang="en-US" sz="1700" kern="1200" dirty="0"/>
            <a:t>MASH-relevant histology</a:t>
          </a:r>
        </a:p>
        <a:p>
          <a:pPr marL="171450" lvl="1" indent="-171450" algn="l" defTabSz="755650">
            <a:lnSpc>
              <a:spcPct val="90000"/>
            </a:lnSpc>
            <a:spcBef>
              <a:spcPct val="0"/>
            </a:spcBef>
            <a:spcAft>
              <a:spcPct val="15000"/>
            </a:spcAft>
            <a:buChar char="•"/>
          </a:pPr>
          <a:r>
            <a:rPr lang="en-US" sz="1700" kern="1200" dirty="0"/>
            <a:t>IP expansion around ALN1003-related compounds</a:t>
          </a:r>
        </a:p>
      </dsp:txBody>
      <dsp:txXfrm>
        <a:off x="5839863" y="601761"/>
        <a:ext cx="5122640" cy="24265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696CE-86C8-4136-ADBB-56301CEF0B50}" type="datetimeFigureOut">
              <a:rPr lang="en-US" smtClean="0"/>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57D39-E911-47FB-9B55-094902F5AFA6}" type="slidenum">
              <a:rPr lang="en-US" smtClean="0"/>
              <a:t>‹#›</a:t>
            </a:fld>
            <a:endParaRPr lang="en-US"/>
          </a:p>
        </p:txBody>
      </p:sp>
    </p:spTree>
    <p:extLst>
      <p:ext uri="{BB962C8B-B14F-4D97-AF65-F5344CB8AC3E}">
        <p14:creationId xmlns:p14="http://schemas.microsoft.com/office/powerpoint/2010/main" val="207356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B1A84EF-98C3-F644-A677-79F5A44759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Median liver weights selected:  Control Mouse #10; ALN1003 Mouse # 26</a:t>
            </a:r>
          </a:p>
        </p:txBody>
      </p:sp>
      <p:sp>
        <p:nvSpPr>
          <p:cNvPr id="4" name="Slide Number Placeholder 3"/>
          <p:cNvSpPr>
            <a:spLocks noGrp="1"/>
          </p:cNvSpPr>
          <p:nvPr>
            <p:ph type="sldNum" sz="quarter" idx="5"/>
          </p:nvPr>
        </p:nvSpPr>
        <p:spPr/>
        <p:txBody>
          <a:bodyPr/>
          <a:lstStyle/>
          <a:p>
            <a:fld id="{C3957D39-E911-47FB-9B55-094902F5AFA6}" type="slidenum">
              <a:rPr lang="en-US" smtClean="0"/>
              <a:t>8</a:t>
            </a:fld>
            <a:endParaRPr lang="en-US"/>
          </a:p>
        </p:txBody>
      </p:sp>
    </p:spTree>
    <p:extLst>
      <p:ext uri="{BB962C8B-B14F-4D97-AF65-F5344CB8AC3E}">
        <p14:creationId xmlns:p14="http://schemas.microsoft.com/office/powerpoint/2010/main" val="209147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957D39-E911-47FB-9B55-094902F5AFA6}" type="slidenum">
              <a:rPr lang="en-US" smtClean="0"/>
              <a:t>13</a:t>
            </a:fld>
            <a:endParaRPr lang="en-US"/>
          </a:p>
        </p:txBody>
      </p:sp>
    </p:spTree>
    <p:extLst>
      <p:ext uri="{BB962C8B-B14F-4D97-AF65-F5344CB8AC3E}">
        <p14:creationId xmlns:p14="http://schemas.microsoft.com/office/powerpoint/2010/main" val="2371655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957D39-E911-47FB-9B55-094902F5AFA6}" type="slidenum">
              <a:rPr lang="en-US" smtClean="0"/>
              <a:t>14</a:t>
            </a:fld>
            <a:endParaRPr lang="en-US"/>
          </a:p>
        </p:txBody>
      </p:sp>
    </p:spTree>
    <p:extLst>
      <p:ext uri="{BB962C8B-B14F-4D97-AF65-F5344CB8AC3E}">
        <p14:creationId xmlns:p14="http://schemas.microsoft.com/office/powerpoint/2010/main" val="1305224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descr="A close up of a flower&#10;&#10;Description automatically generated with low confidence">
            <a:extLst>
              <a:ext uri="{FF2B5EF4-FFF2-40B4-BE49-F238E27FC236}">
                <a16:creationId xmlns:a16="http://schemas.microsoft.com/office/drawing/2014/main" id="{0287677B-6178-974C-A999-924C6B5937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8807CAF-4C76-5044-B812-9DE32E0152DD}"/>
              </a:ext>
            </a:extLst>
          </p:cNvPr>
          <p:cNvSpPr>
            <a:spLocks noGrp="1"/>
          </p:cNvSpPr>
          <p:nvPr>
            <p:ph type="title"/>
          </p:nvPr>
        </p:nvSpPr>
        <p:spPr>
          <a:xfrm>
            <a:off x="481532" y="2258429"/>
            <a:ext cx="7192256" cy="1787617"/>
          </a:xfrm>
        </p:spPr>
        <p:txBody>
          <a:bodyPr>
            <a:noAutofit/>
          </a:bodyPr>
          <a:lstStyle>
            <a:lvl1pPr>
              <a:defRPr sz="6133">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B5B4968-1327-B74C-A714-B75E4A4C0FA5}"/>
              </a:ext>
            </a:extLst>
          </p:cNvPr>
          <p:cNvSpPr>
            <a:spLocks noGrp="1"/>
          </p:cNvSpPr>
          <p:nvPr>
            <p:ph type="ftr" sz="quarter" idx="10"/>
          </p:nvPr>
        </p:nvSpPr>
        <p:spPr/>
        <p:txBody>
          <a:bodyPr/>
          <a:lstStyle/>
          <a:p>
            <a:r>
              <a:rPr lang="en-US"/>
              <a:t>NON-CONFIDENTIAL</a:t>
            </a:r>
          </a:p>
        </p:txBody>
      </p:sp>
      <p:pic>
        <p:nvPicPr>
          <p:cNvPr id="10" name="Picture 9">
            <a:extLst>
              <a:ext uri="{FF2B5EF4-FFF2-40B4-BE49-F238E27FC236}">
                <a16:creationId xmlns:a16="http://schemas.microsoft.com/office/drawing/2014/main" id="{76E65035-5045-724B-87AB-C1DFF73069BB}"/>
              </a:ext>
            </a:extLst>
          </p:cNvPr>
          <p:cNvPicPr>
            <a:picLocks noChangeAspect="1"/>
          </p:cNvPicPr>
          <p:nvPr userDrawn="1"/>
        </p:nvPicPr>
        <p:blipFill>
          <a:blip r:embed="rId3"/>
          <a:stretch>
            <a:fillRect/>
          </a:stretch>
        </p:blipFill>
        <p:spPr>
          <a:xfrm>
            <a:off x="597148" y="615939"/>
            <a:ext cx="2814563" cy="636680"/>
          </a:xfrm>
          <a:prstGeom prst="rect">
            <a:avLst/>
          </a:prstGeom>
        </p:spPr>
      </p:pic>
      <p:cxnSp>
        <p:nvCxnSpPr>
          <p:cNvPr id="11" name="Straight Connector 10">
            <a:extLst>
              <a:ext uri="{FF2B5EF4-FFF2-40B4-BE49-F238E27FC236}">
                <a16:creationId xmlns:a16="http://schemas.microsoft.com/office/drawing/2014/main" id="{B498FC19-9452-EC44-A496-AC92BD269B0E}"/>
              </a:ext>
            </a:extLst>
          </p:cNvPr>
          <p:cNvCxnSpPr/>
          <p:nvPr userDrawn="1"/>
        </p:nvCxnSpPr>
        <p:spPr>
          <a:xfrm>
            <a:off x="604478" y="6249681"/>
            <a:ext cx="10849857" cy="4216"/>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13">
            <a:extLst>
              <a:ext uri="{FF2B5EF4-FFF2-40B4-BE49-F238E27FC236}">
                <a16:creationId xmlns:a16="http://schemas.microsoft.com/office/drawing/2014/main" id="{3BA4707B-AD7A-B245-A50C-DB6AA54DA0BD}"/>
              </a:ext>
            </a:extLst>
          </p:cNvPr>
          <p:cNvSpPr>
            <a:spLocks noGrp="1"/>
          </p:cNvSpPr>
          <p:nvPr>
            <p:ph type="body" sz="quarter" idx="13" hasCustomPrompt="1"/>
          </p:nvPr>
        </p:nvSpPr>
        <p:spPr>
          <a:xfrm>
            <a:off x="9957855" y="551626"/>
            <a:ext cx="1756527" cy="195061"/>
          </a:xfrm>
        </p:spPr>
        <p:txBody>
          <a:bodyPr anchor="ctr">
            <a:noAutofit/>
          </a:bodyPr>
          <a:lstStyle>
            <a:lvl1pPr marL="0" indent="0" algn="r">
              <a:buNone/>
              <a:defRPr sz="1067">
                <a:solidFill>
                  <a:schemeClr val="accent2"/>
                </a:solidFill>
              </a:defRPr>
            </a:lvl1pPr>
          </a:lstStyle>
          <a:p>
            <a:pPr lvl="0"/>
            <a:r>
              <a:rPr lang="en-US"/>
              <a:t>VERSION 1.0</a:t>
            </a:r>
          </a:p>
        </p:txBody>
      </p:sp>
      <p:sp>
        <p:nvSpPr>
          <p:cNvPr id="21" name="Content Placeholder 8">
            <a:extLst>
              <a:ext uri="{FF2B5EF4-FFF2-40B4-BE49-F238E27FC236}">
                <a16:creationId xmlns:a16="http://schemas.microsoft.com/office/drawing/2014/main" id="{5483E7DE-05E8-DC44-ADF1-9279F14EC5F6}"/>
              </a:ext>
            </a:extLst>
          </p:cNvPr>
          <p:cNvSpPr>
            <a:spLocks noGrp="1"/>
          </p:cNvSpPr>
          <p:nvPr>
            <p:ph sz="quarter" idx="14" hasCustomPrompt="1"/>
          </p:nvPr>
        </p:nvSpPr>
        <p:spPr>
          <a:xfrm>
            <a:off x="9957854" y="750011"/>
            <a:ext cx="1756527" cy="200159"/>
          </a:xfrm>
        </p:spPr>
        <p:txBody>
          <a:bodyPr anchor="ctr">
            <a:noAutofit/>
          </a:bodyPr>
          <a:lstStyle>
            <a:lvl1pPr marL="0" indent="0" algn="r">
              <a:buNone/>
              <a:defRPr sz="1067" baseline="0">
                <a:solidFill>
                  <a:schemeClr val="bg1"/>
                </a:solidFill>
              </a:defRPr>
            </a:lvl1pPr>
          </a:lstStyle>
          <a:p>
            <a:pPr lvl="0"/>
            <a:r>
              <a:rPr lang="en-US"/>
              <a:t>01.11.22</a:t>
            </a:r>
          </a:p>
        </p:txBody>
      </p:sp>
      <p:sp>
        <p:nvSpPr>
          <p:cNvPr id="16" name="Rectangle 15">
            <a:extLst>
              <a:ext uri="{FF2B5EF4-FFF2-40B4-BE49-F238E27FC236}">
                <a16:creationId xmlns:a16="http://schemas.microsoft.com/office/drawing/2014/main" id="{AF43A4C0-4B9D-4F4F-B045-A5E8275D8821}"/>
              </a:ext>
            </a:extLst>
          </p:cNvPr>
          <p:cNvSpPr/>
          <p:nvPr userDrawn="1"/>
        </p:nvSpPr>
        <p:spPr>
          <a:xfrm>
            <a:off x="614082" y="5199575"/>
            <a:ext cx="83029" cy="3447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9662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F6AF32-7A08-0445-8F62-30BF191D8CFE}"/>
              </a:ext>
            </a:extLst>
          </p:cNvPr>
          <p:cNvSpPr>
            <a:spLocks noGrp="1"/>
          </p:cNvSpPr>
          <p:nvPr>
            <p:ph type="ftr" sz="quarter" idx="11"/>
          </p:nvPr>
        </p:nvSpPr>
        <p:spPr/>
        <p:txBody>
          <a:bodyPr/>
          <a:lstStyle/>
          <a:p>
            <a:r>
              <a:rPr lang="en-US"/>
              <a:t>NON-CONFIDENTIAL</a:t>
            </a:r>
          </a:p>
        </p:txBody>
      </p:sp>
      <p:sp>
        <p:nvSpPr>
          <p:cNvPr id="4" name="Slide Number Placeholder 3">
            <a:extLst>
              <a:ext uri="{FF2B5EF4-FFF2-40B4-BE49-F238E27FC236}">
                <a16:creationId xmlns:a16="http://schemas.microsoft.com/office/drawing/2014/main" id="{B4748D75-642D-3B4D-83DD-91FD333009C9}"/>
              </a:ext>
            </a:extLst>
          </p:cNvPr>
          <p:cNvSpPr>
            <a:spLocks noGrp="1"/>
          </p:cNvSpPr>
          <p:nvPr>
            <p:ph type="sldNum" sz="quarter" idx="12"/>
          </p:nvPr>
        </p:nvSpPr>
        <p:spPr/>
        <p:txBody>
          <a:bodyPr/>
          <a:lstStyle/>
          <a:p>
            <a:fld id="{FFEB4A9A-32E4-0F4E-A2C0-160EE303EFCA}" type="slidenum">
              <a:rPr lang="en-US" smtClean="0"/>
              <a:t>‹#›</a:t>
            </a:fld>
            <a:endParaRPr lang="en-US"/>
          </a:p>
        </p:txBody>
      </p:sp>
      <p:sp>
        <p:nvSpPr>
          <p:cNvPr id="5" name="Rectangle 4">
            <a:extLst>
              <a:ext uri="{FF2B5EF4-FFF2-40B4-BE49-F238E27FC236}">
                <a16:creationId xmlns:a16="http://schemas.microsoft.com/office/drawing/2014/main" id="{D772E4C5-1AA1-6946-AD0D-00C7ACC84D17}"/>
              </a:ext>
            </a:extLst>
          </p:cNvPr>
          <p:cNvSpPr/>
          <p:nvPr userDrawn="1"/>
        </p:nvSpPr>
        <p:spPr>
          <a:xfrm>
            <a:off x="83671" y="1122363"/>
            <a:ext cx="4912659" cy="32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1317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84C8F3-CE3E-A84A-B313-31EA240D2B48}"/>
              </a:ext>
            </a:extLst>
          </p:cNvPr>
          <p:cNvSpPr/>
          <p:nvPr userDrawn="1"/>
        </p:nvSpPr>
        <p:spPr>
          <a:xfrm>
            <a:off x="83671" y="1122363"/>
            <a:ext cx="4912659" cy="32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58D35BD9-88B2-F943-9A4E-66B94F243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E512A-CF0F-DA4A-BC37-E9EC495FCC0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088F8-308A-D842-838B-9D724CD9AED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34402C8-7966-5743-AACF-E888D1D92127}"/>
              </a:ext>
            </a:extLst>
          </p:cNvPr>
          <p:cNvSpPr>
            <a:spLocks noGrp="1"/>
          </p:cNvSpPr>
          <p:nvPr>
            <p:ph type="ftr" sz="quarter" idx="11"/>
          </p:nvPr>
        </p:nvSpPr>
        <p:spPr/>
        <p:txBody>
          <a:bodyPr/>
          <a:lstStyle/>
          <a:p>
            <a:r>
              <a:rPr lang="en-US"/>
              <a:t>NON-CONFIDENTIAL</a:t>
            </a:r>
          </a:p>
        </p:txBody>
      </p:sp>
      <p:sp>
        <p:nvSpPr>
          <p:cNvPr id="7" name="Slide Number Placeholder 6">
            <a:extLst>
              <a:ext uri="{FF2B5EF4-FFF2-40B4-BE49-F238E27FC236}">
                <a16:creationId xmlns:a16="http://schemas.microsoft.com/office/drawing/2014/main" id="{1817D9FC-96D4-EF44-9062-CE45ACE172E5}"/>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2797216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A1B3CF-DA55-544B-A491-A9E783BCF41B}"/>
              </a:ext>
            </a:extLst>
          </p:cNvPr>
          <p:cNvSpPr/>
          <p:nvPr userDrawn="1"/>
        </p:nvSpPr>
        <p:spPr>
          <a:xfrm>
            <a:off x="83671" y="1122363"/>
            <a:ext cx="4912659" cy="32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A0C3242-1E30-754B-9569-B21AC3E3F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4D69F7-120F-1D41-8492-4A1FEF36717E}"/>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B8C3B64-D659-DB4B-B7A4-A2FD13CB5B6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376AE53-239E-9546-A29B-3FDD64E8A06B}"/>
              </a:ext>
            </a:extLst>
          </p:cNvPr>
          <p:cNvSpPr>
            <a:spLocks noGrp="1"/>
          </p:cNvSpPr>
          <p:nvPr>
            <p:ph type="ftr" sz="quarter" idx="11"/>
          </p:nvPr>
        </p:nvSpPr>
        <p:spPr/>
        <p:txBody>
          <a:bodyPr/>
          <a:lstStyle/>
          <a:p>
            <a:r>
              <a:rPr lang="en-US"/>
              <a:t>NON-CONFIDENTIAL</a:t>
            </a:r>
          </a:p>
        </p:txBody>
      </p:sp>
      <p:sp>
        <p:nvSpPr>
          <p:cNvPr id="7" name="Slide Number Placeholder 6">
            <a:extLst>
              <a:ext uri="{FF2B5EF4-FFF2-40B4-BE49-F238E27FC236}">
                <a16:creationId xmlns:a16="http://schemas.microsoft.com/office/drawing/2014/main" id="{01C0E090-722B-DE46-8C48-C02D1ADD5BBA}"/>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377736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7C46-88A0-274F-9559-49568A944F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62D85-7073-F741-BB1A-F9BC17F39F86}"/>
              </a:ext>
            </a:extLst>
          </p:cNvPr>
          <p:cNvSpPr>
            <a:spLocks noGrp="1"/>
          </p:cNvSpPr>
          <p:nvPr>
            <p:ph type="body" orient="vert" idx="1"/>
          </p:nvPr>
        </p:nvSpPr>
        <p:spPr>
          <a:xfrm>
            <a:off x="481532" y="1789313"/>
            <a:ext cx="11029152" cy="423103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FB8D0B5-A98C-B44F-B265-8D9FD2907BA3}"/>
              </a:ext>
            </a:extLst>
          </p:cNvPr>
          <p:cNvSpPr>
            <a:spLocks noGrp="1"/>
          </p:cNvSpPr>
          <p:nvPr>
            <p:ph type="ftr" sz="quarter" idx="11"/>
          </p:nvPr>
        </p:nvSpPr>
        <p:spPr/>
        <p:txBody>
          <a:bodyPr/>
          <a:lstStyle/>
          <a:p>
            <a:r>
              <a:rPr lang="en-US"/>
              <a:t>NON-CONFIDENTIAL</a:t>
            </a:r>
          </a:p>
        </p:txBody>
      </p:sp>
      <p:sp>
        <p:nvSpPr>
          <p:cNvPr id="6" name="Slide Number Placeholder 5">
            <a:extLst>
              <a:ext uri="{FF2B5EF4-FFF2-40B4-BE49-F238E27FC236}">
                <a16:creationId xmlns:a16="http://schemas.microsoft.com/office/drawing/2014/main" id="{9C5A9085-1872-0144-806C-3A67FB7FD911}"/>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416239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0A19C-BED0-C243-9F96-D88A5F3B03A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82B3B-354E-AB48-8D7C-CCE6083021D8}"/>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81B4122-EE0E-094E-9E85-890DEC95FA5E}"/>
              </a:ext>
            </a:extLst>
          </p:cNvPr>
          <p:cNvSpPr>
            <a:spLocks noGrp="1"/>
          </p:cNvSpPr>
          <p:nvPr>
            <p:ph type="ftr" sz="quarter" idx="11"/>
          </p:nvPr>
        </p:nvSpPr>
        <p:spPr/>
        <p:txBody>
          <a:bodyPr/>
          <a:lstStyle/>
          <a:p>
            <a:r>
              <a:rPr lang="en-US"/>
              <a:t>NON-CONFIDENTIAL</a:t>
            </a:r>
          </a:p>
        </p:txBody>
      </p:sp>
      <p:sp>
        <p:nvSpPr>
          <p:cNvPr id="6" name="Slide Number Placeholder 5">
            <a:extLst>
              <a:ext uri="{FF2B5EF4-FFF2-40B4-BE49-F238E27FC236}">
                <a16:creationId xmlns:a16="http://schemas.microsoft.com/office/drawing/2014/main" id="{CEA3851A-E265-5643-9444-5244B9F59D82}"/>
              </a:ext>
            </a:extLst>
          </p:cNvPr>
          <p:cNvSpPr>
            <a:spLocks noGrp="1"/>
          </p:cNvSpPr>
          <p:nvPr>
            <p:ph type="sldNum" sz="quarter" idx="12"/>
          </p:nvPr>
        </p:nvSpPr>
        <p:spPr/>
        <p:txBody>
          <a:bodyPr/>
          <a:lstStyle/>
          <a:p>
            <a:fld id="{FFEB4A9A-32E4-0F4E-A2C0-160EE303EFCA}" type="slidenum">
              <a:rPr lang="en-US" smtClean="0"/>
              <a:t>‹#›</a:t>
            </a:fld>
            <a:endParaRPr lang="en-US"/>
          </a:p>
        </p:txBody>
      </p:sp>
      <p:sp>
        <p:nvSpPr>
          <p:cNvPr id="7" name="Rectangle 6">
            <a:extLst>
              <a:ext uri="{FF2B5EF4-FFF2-40B4-BE49-F238E27FC236}">
                <a16:creationId xmlns:a16="http://schemas.microsoft.com/office/drawing/2014/main" id="{258769BB-4C4C-7F4B-8ED0-877565BD225C}"/>
              </a:ext>
            </a:extLst>
          </p:cNvPr>
          <p:cNvSpPr/>
          <p:nvPr userDrawn="1"/>
        </p:nvSpPr>
        <p:spPr>
          <a:xfrm>
            <a:off x="83671" y="1122363"/>
            <a:ext cx="4912659" cy="32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3507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B565-AA9A-8DAA-9381-272FAD288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76A0F-F102-38BF-1D58-96BFA3E82D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43E07-ADEF-D8DB-7E09-99B90DDE69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1E9E28-C7E8-477E-42F8-92F4BE107B8E}"/>
              </a:ext>
            </a:extLst>
          </p:cNvPr>
          <p:cNvSpPr>
            <a:spLocks noGrp="1"/>
          </p:cNvSpPr>
          <p:nvPr>
            <p:ph type="ftr" sz="quarter" idx="11"/>
          </p:nvPr>
        </p:nvSpPr>
        <p:spPr/>
        <p:txBody>
          <a:bodyPr/>
          <a:lstStyle/>
          <a:p>
            <a:r>
              <a:rPr lang="en-US"/>
              <a:t>NON-CONFIDENTIAL</a:t>
            </a:r>
          </a:p>
        </p:txBody>
      </p:sp>
      <p:sp>
        <p:nvSpPr>
          <p:cNvPr id="6" name="Slide Number Placeholder 5">
            <a:extLst>
              <a:ext uri="{FF2B5EF4-FFF2-40B4-BE49-F238E27FC236}">
                <a16:creationId xmlns:a16="http://schemas.microsoft.com/office/drawing/2014/main" id="{E5257DC3-02D1-9A80-4E86-5B4A8DFC0681}"/>
              </a:ext>
            </a:extLst>
          </p:cNvPr>
          <p:cNvSpPr>
            <a:spLocks noGrp="1"/>
          </p:cNvSpPr>
          <p:nvPr>
            <p:ph type="sldNum" sz="quarter" idx="12"/>
          </p:nvPr>
        </p:nvSpPr>
        <p:spPr/>
        <p:txBody>
          <a:bodyPr/>
          <a:lstStyle/>
          <a:p>
            <a:fld id="{B438636A-442D-4DB2-8F55-05629FAFC40E}" type="slidenum">
              <a:rPr lang="en-US" smtClean="0"/>
              <a:t>‹#›</a:t>
            </a:fld>
            <a:endParaRPr lang="en-US"/>
          </a:p>
        </p:txBody>
      </p:sp>
    </p:spTree>
    <p:extLst>
      <p:ext uri="{BB962C8B-B14F-4D97-AF65-F5344CB8AC3E}">
        <p14:creationId xmlns:p14="http://schemas.microsoft.com/office/powerpoint/2010/main" val="301858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_Slide">
    <p:spTree>
      <p:nvGrpSpPr>
        <p:cNvPr id="1" name=""/>
        <p:cNvGrpSpPr/>
        <p:nvPr/>
      </p:nvGrpSpPr>
      <p:grpSpPr>
        <a:xfrm>
          <a:off x="0" y="0"/>
          <a:ext cx="0" cy="0"/>
          <a:chOff x="0" y="0"/>
          <a:chExt cx="0" cy="0"/>
        </a:xfrm>
      </p:grpSpPr>
      <p:pic>
        <p:nvPicPr>
          <p:cNvPr id="6" name="Picture 5" descr="A close up of a flower&#10;&#10;Description automatically generated with low confidence">
            <a:extLst>
              <a:ext uri="{FF2B5EF4-FFF2-40B4-BE49-F238E27FC236}">
                <a16:creationId xmlns:a16="http://schemas.microsoft.com/office/drawing/2014/main" id="{0287677B-6178-974C-A999-924C6B5937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8807CAF-4C76-5044-B812-9DE32E0152DD}"/>
              </a:ext>
            </a:extLst>
          </p:cNvPr>
          <p:cNvSpPr>
            <a:spLocks noGrp="1"/>
          </p:cNvSpPr>
          <p:nvPr>
            <p:ph type="title"/>
          </p:nvPr>
        </p:nvSpPr>
        <p:spPr>
          <a:xfrm>
            <a:off x="481532" y="2258429"/>
            <a:ext cx="7192256" cy="1787617"/>
          </a:xfrm>
        </p:spPr>
        <p:txBody>
          <a:bodyPr>
            <a:noAutofit/>
          </a:bodyPr>
          <a:lstStyle>
            <a:lvl1pPr>
              <a:defRPr sz="6133">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B5B4968-1327-B74C-A714-B75E4A4C0FA5}"/>
              </a:ext>
            </a:extLst>
          </p:cNvPr>
          <p:cNvSpPr>
            <a:spLocks noGrp="1"/>
          </p:cNvSpPr>
          <p:nvPr>
            <p:ph type="ftr" sz="quarter" idx="10"/>
          </p:nvPr>
        </p:nvSpPr>
        <p:spPr/>
        <p:txBody>
          <a:bodyPr/>
          <a:lstStyle/>
          <a:p>
            <a:r>
              <a:rPr lang="en-US"/>
              <a:t>NON-CONFIDENTIAL</a:t>
            </a:r>
          </a:p>
        </p:txBody>
      </p:sp>
      <p:pic>
        <p:nvPicPr>
          <p:cNvPr id="10" name="Picture 9">
            <a:extLst>
              <a:ext uri="{FF2B5EF4-FFF2-40B4-BE49-F238E27FC236}">
                <a16:creationId xmlns:a16="http://schemas.microsoft.com/office/drawing/2014/main" id="{76E65035-5045-724B-87AB-C1DFF73069BB}"/>
              </a:ext>
            </a:extLst>
          </p:cNvPr>
          <p:cNvPicPr>
            <a:picLocks noChangeAspect="1"/>
          </p:cNvPicPr>
          <p:nvPr userDrawn="1"/>
        </p:nvPicPr>
        <p:blipFill>
          <a:blip r:embed="rId3"/>
          <a:stretch>
            <a:fillRect/>
          </a:stretch>
        </p:blipFill>
        <p:spPr>
          <a:xfrm>
            <a:off x="597148" y="615939"/>
            <a:ext cx="2814563" cy="636680"/>
          </a:xfrm>
          <a:prstGeom prst="rect">
            <a:avLst/>
          </a:prstGeom>
        </p:spPr>
      </p:pic>
      <p:cxnSp>
        <p:nvCxnSpPr>
          <p:cNvPr id="11" name="Straight Connector 10">
            <a:extLst>
              <a:ext uri="{FF2B5EF4-FFF2-40B4-BE49-F238E27FC236}">
                <a16:creationId xmlns:a16="http://schemas.microsoft.com/office/drawing/2014/main" id="{B498FC19-9452-EC44-A496-AC92BD269B0E}"/>
              </a:ext>
            </a:extLst>
          </p:cNvPr>
          <p:cNvCxnSpPr/>
          <p:nvPr userDrawn="1"/>
        </p:nvCxnSpPr>
        <p:spPr>
          <a:xfrm>
            <a:off x="604478" y="6249681"/>
            <a:ext cx="10849857" cy="4216"/>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1487F0AC-1670-514F-A466-5FBDE29AC562}"/>
              </a:ext>
            </a:extLst>
          </p:cNvPr>
          <p:cNvSpPr>
            <a:spLocks noGrp="1"/>
          </p:cNvSpPr>
          <p:nvPr>
            <p:ph type="subTitle" idx="1"/>
          </p:nvPr>
        </p:nvSpPr>
        <p:spPr>
          <a:xfrm>
            <a:off x="481532" y="4264215"/>
            <a:ext cx="7192256" cy="414872"/>
          </a:xfrm>
        </p:spPr>
        <p:txBody>
          <a:bodyPr lIns="91440" tIns="0">
            <a:noAutofit/>
          </a:bodyPr>
          <a:lstStyle>
            <a:lvl1pPr marL="0" indent="0" algn="l">
              <a:lnSpc>
                <a:spcPct val="90000"/>
              </a:lnSpc>
              <a:buNone/>
              <a:defRPr sz="24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982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39C6-5F30-0E43-9E43-661D796B8AA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65EBD6D-2683-EF40-882B-22ECDBCA2711}"/>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C5D930A6-A6E3-664F-A6E1-3789E5076A34}"/>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302929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8A2407B-EBDF-1142-922F-1CD0D6291DB1}"/>
              </a:ext>
            </a:extLst>
          </p:cNvPr>
          <p:cNvSpPr>
            <a:spLocks noGrp="1"/>
          </p:cNvSpPr>
          <p:nvPr>
            <p:ph type="ftr" sz="quarter" idx="11"/>
          </p:nvPr>
        </p:nvSpPr>
        <p:spPr/>
        <p:txBody>
          <a:bodyPr/>
          <a:lstStyle/>
          <a:p>
            <a:r>
              <a:rPr lang="en-US"/>
              <a:t>NON-CONFIDENTIAL</a:t>
            </a:r>
          </a:p>
        </p:txBody>
      </p:sp>
      <p:sp>
        <p:nvSpPr>
          <p:cNvPr id="6" name="Slide Number Placeholder 5">
            <a:extLst>
              <a:ext uri="{FF2B5EF4-FFF2-40B4-BE49-F238E27FC236}">
                <a16:creationId xmlns:a16="http://schemas.microsoft.com/office/drawing/2014/main" id="{A2E14454-79AF-D745-928E-93C74AEA37D6}"/>
              </a:ext>
            </a:extLst>
          </p:cNvPr>
          <p:cNvSpPr>
            <a:spLocks noGrp="1"/>
          </p:cNvSpPr>
          <p:nvPr>
            <p:ph type="sldNum" sz="quarter" idx="12"/>
          </p:nvPr>
        </p:nvSpPr>
        <p:spPr/>
        <p:txBody>
          <a:bodyPr/>
          <a:lstStyle/>
          <a:p>
            <a:fld id="{FFEB4A9A-32E4-0F4E-A2C0-160EE303EFCA}" type="slidenum">
              <a:rPr lang="en-US" smtClean="0"/>
              <a:t>‹#›</a:t>
            </a:fld>
            <a:endParaRPr lang="en-US"/>
          </a:p>
        </p:txBody>
      </p:sp>
      <p:sp>
        <p:nvSpPr>
          <p:cNvPr id="7" name="Rectangle 6">
            <a:extLst>
              <a:ext uri="{FF2B5EF4-FFF2-40B4-BE49-F238E27FC236}">
                <a16:creationId xmlns:a16="http://schemas.microsoft.com/office/drawing/2014/main" id="{48FF4981-710B-B54E-A742-428460BE21BB}"/>
              </a:ext>
            </a:extLst>
          </p:cNvPr>
          <p:cNvSpPr/>
          <p:nvPr userDrawn="1"/>
        </p:nvSpPr>
        <p:spPr>
          <a:xfrm>
            <a:off x="83671" y="1122363"/>
            <a:ext cx="4912659" cy="32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C19D126-7950-5346-B0FC-4900411A96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836006-9C07-E549-806E-40787D243FB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9898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B281E86-B793-AC41-96A3-324B2F940B68}"/>
              </a:ext>
            </a:extLst>
          </p:cNvPr>
          <p:cNvSpPr>
            <a:spLocks noGrp="1"/>
          </p:cNvSpPr>
          <p:nvPr>
            <p:ph idx="13"/>
          </p:nvPr>
        </p:nvSpPr>
        <p:spPr>
          <a:xfrm>
            <a:off x="481532" y="1789314"/>
            <a:ext cx="10962557" cy="4204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7F5269-F741-0D40-A97C-B13C2AE2E223}"/>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FA8C0CE9-8F66-E24B-9453-A9EB0C2E1921}"/>
              </a:ext>
            </a:extLst>
          </p:cNvPr>
          <p:cNvSpPr>
            <a:spLocks noGrp="1"/>
          </p:cNvSpPr>
          <p:nvPr>
            <p:ph type="ftr" sz="quarter" idx="11"/>
          </p:nvPr>
        </p:nvSpPr>
        <p:spPr/>
        <p:txBody>
          <a:bodyPr/>
          <a:lstStyle/>
          <a:p>
            <a:r>
              <a:rPr lang="en-US"/>
              <a:t>NON-CONFIDENTIAL</a:t>
            </a:r>
          </a:p>
        </p:txBody>
      </p:sp>
      <p:sp>
        <p:nvSpPr>
          <p:cNvPr id="6" name="Slide Number Placeholder 5">
            <a:extLst>
              <a:ext uri="{FF2B5EF4-FFF2-40B4-BE49-F238E27FC236}">
                <a16:creationId xmlns:a16="http://schemas.microsoft.com/office/drawing/2014/main" id="{E2886442-D5EE-9741-ADD5-C69A3C4B1699}"/>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41248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39F1-9831-6F49-9134-8DFF3073BBE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3FE24B-A11E-F543-913E-31D9D04B364A}"/>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9FC91DDB-624F-E442-AD78-4443DA755E3C}"/>
              </a:ext>
            </a:extLst>
          </p:cNvPr>
          <p:cNvSpPr>
            <a:spLocks noGrp="1"/>
          </p:cNvSpPr>
          <p:nvPr>
            <p:ph type="ftr" sz="quarter" idx="11"/>
          </p:nvPr>
        </p:nvSpPr>
        <p:spPr/>
        <p:txBody>
          <a:bodyPr/>
          <a:lstStyle/>
          <a:p>
            <a:r>
              <a:rPr lang="en-US"/>
              <a:t>NON-CONFIDENTIAL</a:t>
            </a:r>
          </a:p>
        </p:txBody>
      </p:sp>
      <p:sp>
        <p:nvSpPr>
          <p:cNvPr id="6" name="Slide Number Placeholder 5">
            <a:extLst>
              <a:ext uri="{FF2B5EF4-FFF2-40B4-BE49-F238E27FC236}">
                <a16:creationId xmlns:a16="http://schemas.microsoft.com/office/drawing/2014/main" id="{4E1D9556-D97F-B146-9194-D29393AC59A9}"/>
              </a:ext>
            </a:extLst>
          </p:cNvPr>
          <p:cNvSpPr>
            <a:spLocks noGrp="1"/>
          </p:cNvSpPr>
          <p:nvPr>
            <p:ph type="sldNum" sz="quarter" idx="12"/>
          </p:nvPr>
        </p:nvSpPr>
        <p:spPr/>
        <p:txBody>
          <a:bodyPr/>
          <a:lstStyle/>
          <a:p>
            <a:fld id="{FFEB4A9A-32E4-0F4E-A2C0-160EE303EFCA}" type="slidenum">
              <a:rPr lang="en-US" smtClean="0"/>
              <a:t>‹#›</a:t>
            </a:fld>
            <a:endParaRPr lang="en-US"/>
          </a:p>
        </p:txBody>
      </p:sp>
      <p:sp>
        <p:nvSpPr>
          <p:cNvPr id="7" name="Rectangle 6">
            <a:extLst>
              <a:ext uri="{FF2B5EF4-FFF2-40B4-BE49-F238E27FC236}">
                <a16:creationId xmlns:a16="http://schemas.microsoft.com/office/drawing/2014/main" id="{0924AD11-F1F1-DA48-9868-2F6C3796DB07}"/>
              </a:ext>
            </a:extLst>
          </p:cNvPr>
          <p:cNvSpPr/>
          <p:nvPr userDrawn="1"/>
        </p:nvSpPr>
        <p:spPr>
          <a:xfrm>
            <a:off x="83671" y="1122363"/>
            <a:ext cx="4912659" cy="32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3651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CC0A-7C3D-7C40-9163-9C866B5E06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6071EF-BD45-AD47-B45C-779D44FD8C80}"/>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F14BB-7217-7B49-AEB7-7DA6A83ACA6D}"/>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B0894CD-4BB0-384D-80F0-058B4FF08F81}"/>
              </a:ext>
            </a:extLst>
          </p:cNvPr>
          <p:cNvSpPr>
            <a:spLocks noGrp="1"/>
          </p:cNvSpPr>
          <p:nvPr>
            <p:ph type="ftr" sz="quarter" idx="11"/>
          </p:nvPr>
        </p:nvSpPr>
        <p:spPr/>
        <p:txBody>
          <a:bodyPr/>
          <a:lstStyle/>
          <a:p>
            <a:r>
              <a:rPr lang="en-US"/>
              <a:t>NON-CONFIDENTIAL</a:t>
            </a:r>
          </a:p>
        </p:txBody>
      </p:sp>
      <p:sp>
        <p:nvSpPr>
          <p:cNvPr id="7" name="Slide Number Placeholder 6">
            <a:extLst>
              <a:ext uri="{FF2B5EF4-FFF2-40B4-BE49-F238E27FC236}">
                <a16:creationId xmlns:a16="http://schemas.microsoft.com/office/drawing/2014/main" id="{329147AD-6E0C-8648-9868-BFFBE23BF6F2}"/>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1481595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920DC-6194-F442-B679-12E15202F47A}"/>
              </a:ext>
            </a:extLst>
          </p:cNvPr>
          <p:cNvSpPr/>
          <p:nvPr userDrawn="1"/>
        </p:nvSpPr>
        <p:spPr>
          <a:xfrm>
            <a:off x="83671" y="1122363"/>
            <a:ext cx="4912659" cy="32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6BF6205-4DD7-914D-A1DC-499F6D2B59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ADB3F-771D-EE45-B5B2-22F3CA44CB1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42B02-75C2-F74B-B0CA-4CB3D418F48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B16818-8D40-3940-9467-C2F67CFBA8C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A2686-553D-8744-A2B4-34527C01211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655258A-4FD7-2142-AC10-AFF5AC974EFB}"/>
              </a:ext>
            </a:extLst>
          </p:cNvPr>
          <p:cNvSpPr>
            <a:spLocks noGrp="1"/>
          </p:cNvSpPr>
          <p:nvPr>
            <p:ph type="ftr" sz="quarter" idx="11"/>
          </p:nvPr>
        </p:nvSpPr>
        <p:spPr/>
        <p:txBody>
          <a:bodyPr/>
          <a:lstStyle/>
          <a:p>
            <a:r>
              <a:rPr lang="en-US"/>
              <a:t>NON-CONFIDENTIAL</a:t>
            </a:r>
          </a:p>
        </p:txBody>
      </p:sp>
      <p:sp>
        <p:nvSpPr>
          <p:cNvPr id="9" name="Slide Number Placeholder 8">
            <a:extLst>
              <a:ext uri="{FF2B5EF4-FFF2-40B4-BE49-F238E27FC236}">
                <a16:creationId xmlns:a16="http://schemas.microsoft.com/office/drawing/2014/main" id="{1E57ED5D-EA6C-2541-AF24-C25CB71DCF9A}"/>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1314190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D9468-2D2B-BE44-BF5C-E9BD238647A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09DAA86-6CE4-274C-926B-2F2D7F4C7402}"/>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195BE3AB-B7C7-5A4D-A932-9CC1306F599A}"/>
              </a:ext>
            </a:extLst>
          </p:cNvPr>
          <p:cNvSpPr>
            <a:spLocks noGrp="1"/>
          </p:cNvSpPr>
          <p:nvPr>
            <p:ph type="sldNum" sz="quarter" idx="12"/>
          </p:nvPr>
        </p:nvSpPr>
        <p:spPr/>
        <p:txBody>
          <a:bodyPr/>
          <a:lstStyle/>
          <a:p>
            <a:fld id="{FFEB4A9A-32E4-0F4E-A2C0-160EE303EFCA}" type="slidenum">
              <a:rPr lang="en-US" smtClean="0"/>
              <a:t>‹#›</a:t>
            </a:fld>
            <a:endParaRPr lang="en-US"/>
          </a:p>
        </p:txBody>
      </p:sp>
    </p:spTree>
    <p:extLst>
      <p:ext uri="{BB962C8B-B14F-4D97-AF65-F5344CB8AC3E}">
        <p14:creationId xmlns:p14="http://schemas.microsoft.com/office/powerpoint/2010/main" val="311830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3A0EC6D-EBFE-0149-938C-B37AD0295423}"/>
              </a:ext>
            </a:extLst>
          </p:cNvPr>
          <p:cNvCxnSpPr>
            <a:cxnSpLocks/>
          </p:cNvCxnSpPr>
          <p:nvPr userDrawn="1"/>
        </p:nvCxnSpPr>
        <p:spPr>
          <a:xfrm>
            <a:off x="0" y="1331899"/>
            <a:ext cx="4778957"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DA8F5573-8A17-044F-9114-F96D1B732C9C}"/>
              </a:ext>
            </a:extLst>
          </p:cNvPr>
          <p:cNvSpPr>
            <a:spLocks noGrp="1"/>
          </p:cNvSpPr>
          <p:nvPr>
            <p:ph type="title"/>
          </p:nvPr>
        </p:nvSpPr>
        <p:spPr>
          <a:xfrm>
            <a:off x="481532" y="183313"/>
            <a:ext cx="10962557" cy="1017641"/>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6DD673BB-F149-A64E-855A-E13499086992}"/>
              </a:ext>
            </a:extLst>
          </p:cNvPr>
          <p:cNvSpPr>
            <a:spLocks noGrp="1"/>
          </p:cNvSpPr>
          <p:nvPr>
            <p:ph type="body" idx="1"/>
          </p:nvPr>
        </p:nvSpPr>
        <p:spPr>
          <a:xfrm>
            <a:off x="481532" y="1789313"/>
            <a:ext cx="11029152" cy="4231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B3505E5-01AE-9B46-A97A-C9642C8A1E8A}"/>
              </a:ext>
            </a:extLst>
          </p:cNvPr>
          <p:cNvSpPr>
            <a:spLocks noGrp="1"/>
          </p:cNvSpPr>
          <p:nvPr>
            <p:ph type="ftr" sz="quarter" idx="3"/>
          </p:nvPr>
        </p:nvSpPr>
        <p:spPr>
          <a:xfrm>
            <a:off x="481532" y="6300668"/>
            <a:ext cx="4114800" cy="365125"/>
          </a:xfrm>
          <a:prstGeom prst="rect">
            <a:avLst/>
          </a:prstGeom>
        </p:spPr>
        <p:txBody>
          <a:bodyPr vert="horz" lIns="91440" tIns="45720" rIns="91440" bIns="45720" rtlCol="0" anchor="ctr"/>
          <a:lstStyle>
            <a:lvl1pPr algn="l">
              <a:defRPr sz="800">
                <a:solidFill>
                  <a:schemeClr val="accent2"/>
                </a:solidFill>
                <a:latin typeface="Lato" panose="020F0502020204030203" pitchFamily="34" charset="0"/>
                <a:ea typeface="Lato" panose="020F0502020204030203" pitchFamily="34" charset="0"/>
                <a:cs typeface="Lato" panose="020F0502020204030203" pitchFamily="34" charset="0"/>
              </a:defRPr>
            </a:lvl1pPr>
          </a:lstStyle>
          <a:p>
            <a:r>
              <a:rPr lang="en-US"/>
              <a:t>NON-CONFIDENTIAL</a:t>
            </a:r>
          </a:p>
        </p:txBody>
      </p:sp>
      <p:sp>
        <p:nvSpPr>
          <p:cNvPr id="9" name="Oval 8">
            <a:extLst>
              <a:ext uri="{FF2B5EF4-FFF2-40B4-BE49-F238E27FC236}">
                <a16:creationId xmlns:a16="http://schemas.microsoft.com/office/drawing/2014/main" id="{BCF84CFF-A261-084A-8059-F6A966C924A1}"/>
              </a:ext>
            </a:extLst>
          </p:cNvPr>
          <p:cNvSpPr/>
          <p:nvPr userDrawn="1"/>
        </p:nvSpPr>
        <p:spPr>
          <a:xfrm>
            <a:off x="11454335" y="6130953"/>
            <a:ext cx="245888" cy="2458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5ED3255C-1BD7-A444-A7FF-CEEE39777517}"/>
              </a:ext>
            </a:extLst>
          </p:cNvPr>
          <p:cNvSpPr/>
          <p:nvPr userDrawn="1"/>
        </p:nvSpPr>
        <p:spPr>
          <a:xfrm>
            <a:off x="1" y="1"/>
            <a:ext cx="83671" cy="14036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44D7D169-A817-0F47-9C5A-2A55E35C8CFA}"/>
              </a:ext>
            </a:extLst>
          </p:cNvPr>
          <p:cNvCxnSpPr>
            <a:endCxn id="9" idx="2"/>
          </p:cNvCxnSpPr>
          <p:nvPr userDrawn="1"/>
        </p:nvCxnSpPr>
        <p:spPr>
          <a:xfrm>
            <a:off x="604478" y="6249681"/>
            <a:ext cx="10849857" cy="4216"/>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446C6DC-C0B2-E943-BCAF-45965997C2A3}"/>
              </a:ext>
            </a:extLst>
          </p:cNvPr>
          <p:cNvPicPr>
            <a:picLocks noChangeAspect="1"/>
          </p:cNvPicPr>
          <p:nvPr userDrawn="1"/>
        </p:nvPicPr>
        <p:blipFill>
          <a:blip r:embed="rId17"/>
          <a:stretch>
            <a:fillRect/>
          </a:stretch>
        </p:blipFill>
        <p:spPr>
          <a:xfrm>
            <a:off x="10317095" y="6398199"/>
            <a:ext cx="1046876" cy="233340"/>
          </a:xfrm>
          <a:prstGeom prst="rect">
            <a:avLst/>
          </a:prstGeom>
        </p:spPr>
      </p:pic>
      <p:sp>
        <p:nvSpPr>
          <p:cNvPr id="6" name="Slide Number Placeholder 5">
            <a:extLst>
              <a:ext uri="{FF2B5EF4-FFF2-40B4-BE49-F238E27FC236}">
                <a16:creationId xmlns:a16="http://schemas.microsoft.com/office/drawing/2014/main" id="{57FB3310-2B16-6747-AB59-EF88FE0ECCF1}"/>
              </a:ext>
            </a:extLst>
          </p:cNvPr>
          <p:cNvSpPr>
            <a:spLocks noGrp="1"/>
          </p:cNvSpPr>
          <p:nvPr>
            <p:ph type="sldNum" sz="quarter" idx="4"/>
          </p:nvPr>
        </p:nvSpPr>
        <p:spPr>
          <a:xfrm>
            <a:off x="11274185" y="6067119"/>
            <a:ext cx="606187" cy="365125"/>
          </a:xfrm>
          <a:prstGeom prst="rect">
            <a:avLst/>
          </a:prstGeom>
        </p:spPr>
        <p:txBody>
          <a:bodyPr vert="horz" lIns="91440" tIns="45720" rIns="91440" bIns="45720" rtlCol="0" anchor="ctr"/>
          <a:lstStyle>
            <a:lvl1pPr algn="ctr">
              <a:defRPr sz="800">
                <a:solidFill>
                  <a:schemeClr val="bg1"/>
                </a:solidFill>
                <a:latin typeface="Lato" panose="020F0502020204030203" pitchFamily="34" charset="0"/>
                <a:ea typeface="Lato" panose="020F0502020204030203" pitchFamily="34" charset="0"/>
                <a:cs typeface="Lato" panose="020F0502020204030203" pitchFamily="34" charset="0"/>
              </a:defRPr>
            </a:lvl1pPr>
          </a:lstStyle>
          <a:p>
            <a:fld id="{FFEB4A9A-32E4-0F4E-A2C0-160EE303EFCA}" type="slidenum">
              <a:rPr lang="en-US" smtClean="0"/>
              <a:pPr/>
              <a:t>‹#›</a:t>
            </a:fld>
            <a:endParaRPr lang="en-US"/>
          </a:p>
        </p:txBody>
      </p:sp>
    </p:spTree>
    <p:extLst>
      <p:ext uri="{BB962C8B-B14F-4D97-AF65-F5344CB8AC3E}">
        <p14:creationId xmlns:p14="http://schemas.microsoft.com/office/powerpoint/2010/main" val="25353069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dt="0"/>
  <p:txStyles>
    <p:titleStyle>
      <a:lvl1pPr algn="l" defTabSz="914377" rtl="0" eaLnBrk="1" latinLnBrk="0" hangingPunct="1">
        <a:lnSpc>
          <a:spcPct val="90000"/>
        </a:lnSpc>
        <a:spcBef>
          <a:spcPct val="0"/>
        </a:spcBef>
        <a:buNone/>
        <a:defRPr sz="3200" b="1" kern="1200">
          <a:solidFill>
            <a:schemeClr val="tx2"/>
          </a:solidFill>
          <a:latin typeface="Lato" panose="020F0502020204030203" pitchFamily="34" charset="0"/>
          <a:ea typeface="Lato" panose="020F0502020204030203" pitchFamily="34" charset="0"/>
          <a:cs typeface="Lato" panose="020F0502020204030203" pitchFamily="34" charset="0"/>
        </a:defRPr>
      </a:lvl1pPr>
    </p:titleStyle>
    <p:bodyStyle>
      <a:lvl1pPr marL="304792" indent="-304792" algn="l" defTabSz="914377" rtl="0" eaLnBrk="1" latinLnBrk="0" hangingPunct="1">
        <a:lnSpc>
          <a:spcPct val="100000"/>
        </a:lnSpc>
        <a:spcBef>
          <a:spcPts val="400"/>
        </a:spcBef>
        <a:spcAft>
          <a:spcPts val="800"/>
        </a:spcAft>
        <a:buClr>
          <a:schemeClr val="accent1"/>
        </a:buClr>
        <a:buSzPct val="80000"/>
        <a:buFont typeface="Arial" panose="020B0604020202020204" pitchFamily="34" charset="0"/>
        <a:buChar char="•"/>
        <a:tabLst/>
        <a:defRPr sz="2133"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539737" indent="-234945" algn="l" defTabSz="914377" rtl="0" eaLnBrk="1" latinLnBrk="0" hangingPunct="1">
        <a:lnSpc>
          <a:spcPct val="100000"/>
        </a:lnSpc>
        <a:spcBef>
          <a:spcPts val="400"/>
        </a:spcBef>
        <a:spcAft>
          <a:spcPts val="800"/>
        </a:spcAft>
        <a:buClr>
          <a:schemeClr val="tx2"/>
        </a:buClr>
        <a:buSzPct val="80000"/>
        <a:buFont typeface="Arial" panose="020B0604020202020204" pitchFamily="34" charset="0"/>
        <a:buChar char="•"/>
        <a:tabLst/>
        <a:defRPr sz="16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764098" indent="-224361" algn="l" defTabSz="914377" rtl="0" eaLnBrk="1" latinLnBrk="0" hangingPunct="1">
        <a:lnSpc>
          <a:spcPct val="100000"/>
        </a:lnSpc>
        <a:spcBef>
          <a:spcPts val="400"/>
        </a:spcBef>
        <a:spcAft>
          <a:spcPts val="800"/>
        </a:spcAft>
        <a:buClr>
          <a:schemeClr val="tx2"/>
        </a:buClr>
        <a:buFont typeface="System Font Regular"/>
        <a:buChar char="-"/>
        <a:tabLst/>
        <a:defRPr sz="16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999042" indent="-234945" algn="l" defTabSz="914377" rtl="0" eaLnBrk="1" latinLnBrk="0" hangingPunct="1">
        <a:lnSpc>
          <a:spcPct val="100000"/>
        </a:lnSpc>
        <a:spcBef>
          <a:spcPts val="400"/>
        </a:spcBef>
        <a:spcAft>
          <a:spcPts val="800"/>
        </a:spcAft>
        <a:buClr>
          <a:schemeClr val="accent5"/>
        </a:buClr>
        <a:buSzPct val="90000"/>
        <a:buFont typeface="Arial" panose="020B0604020202020204" pitchFamily="34" charset="0"/>
        <a:buChar char="•"/>
        <a:tabLst/>
        <a:defRPr sz="1333"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223403" indent="-224361" algn="l" defTabSz="914377" rtl="0" eaLnBrk="1" latinLnBrk="0" hangingPunct="1">
        <a:lnSpc>
          <a:spcPct val="100000"/>
        </a:lnSpc>
        <a:spcBef>
          <a:spcPts val="400"/>
        </a:spcBef>
        <a:spcAft>
          <a:spcPts val="800"/>
        </a:spcAft>
        <a:buClr>
          <a:schemeClr val="accent5"/>
        </a:buClr>
        <a:buSzPct val="90000"/>
        <a:buFont typeface="System Font Regular"/>
        <a:buChar char="-"/>
        <a:tabLst/>
        <a:defRPr sz="1333"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1.bin"/><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14.bin"/><Relationship Id="rId1" Type="http://schemas.openxmlformats.org/officeDocument/2006/relationships/slideLayout" Target="../slideLayouts/slideLayout15.xml"/><Relationship Id="rId5" Type="http://schemas.openxmlformats.org/officeDocument/2006/relationships/image" Target="../media/image24.emf"/><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6.bin"/><Relationship Id="rId1" Type="http://schemas.openxmlformats.org/officeDocument/2006/relationships/slideLayout" Target="../slideLayouts/slideLayout15.xml"/><Relationship Id="rId5" Type="http://schemas.openxmlformats.org/officeDocument/2006/relationships/image" Target="../media/image26.emf"/><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8.bin"/><Relationship Id="rId1" Type="http://schemas.openxmlformats.org/officeDocument/2006/relationships/slideLayout" Target="../slideLayouts/slideLayout15.xml"/><Relationship Id="rId5" Type="http://schemas.openxmlformats.org/officeDocument/2006/relationships/image" Target="../media/image28.emf"/><Relationship Id="rId4" Type="http://schemas.openxmlformats.org/officeDocument/2006/relationships/oleObject" Target="../embeddings/oleObject19.bin"/></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emf"/><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oleObject" Target="../embeddings/oleObject21.bin"/><Relationship Id="rId5" Type="http://schemas.openxmlformats.org/officeDocument/2006/relationships/image" Target="../media/image31.emf"/><Relationship Id="rId4" Type="http://schemas.openxmlformats.org/officeDocument/2006/relationships/oleObject" Target="../embeddings/oleObject20.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1.emf"/><Relationship Id="rId2" Type="http://schemas.openxmlformats.org/officeDocument/2006/relationships/oleObject" Target="../embeddings/oleObject22.bin"/><Relationship Id="rId1" Type="http://schemas.openxmlformats.org/officeDocument/2006/relationships/slideLayout" Target="../slideLayouts/slideLayout15.xml"/><Relationship Id="rId6" Type="http://schemas.openxmlformats.org/officeDocument/2006/relationships/oleObject" Target="../embeddings/oleObject24.bin"/><Relationship Id="rId5" Type="http://schemas.openxmlformats.org/officeDocument/2006/relationships/image" Target="../media/image40.emf"/><Relationship Id="rId4" Type="http://schemas.openxmlformats.org/officeDocument/2006/relationships/oleObject" Target="../embeddings/oleObject23.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5.x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3.bin"/><Relationship Id="rId1" Type="http://schemas.openxmlformats.org/officeDocument/2006/relationships/slideLayout" Target="../slideLayouts/slideLayout5.xml"/><Relationship Id="rId5" Type="http://schemas.openxmlformats.org/officeDocument/2006/relationships/image" Target="../media/image7.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5.bin"/><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emf"/><Relationship Id="rId5" Type="http://schemas.openxmlformats.org/officeDocument/2006/relationships/oleObject" Target="../embeddings/oleObject6.bin"/><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oleObject" Target="../embeddings/oleObject7.bin"/><Relationship Id="rId1" Type="http://schemas.openxmlformats.org/officeDocument/2006/relationships/slideLayout" Target="../slideLayouts/slideLayout5.xml"/><Relationship Id="rId6" Type="http://schemas.openxmlformats.org/officeDocument/2006/relationships/oleObject" Target="../embeddings/oleObject9.bin"/><Relationship Id="rId5" Type="http://schemas.openxmlformats.org/officeDocument/2006/relationships/image" Target="../media/image13.emf"/><Relationship Id="rId4" Type="http://schemas.openxmlformats.org/officeDocument/2006/relationships/oleObject" Target="../embeddings/oleObject8.bin"/><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7EF2-6D13-8457-E691-6B8B2D12E639}"/>
              </a:ext>
            </a:extLst>
          </p:cNvPr>
          <p:cNvSpPr>
            <a:spLocks noGrp="1"/>
          </p:cNvSpPr>
          <p:nvPr>
            <p:ph type="title"/>
          </p:nvPr>
        </p:nvSpPr>
        <p:spPr>
          <a:xfrm>
            <a:off x="481532" y="2307818"/>
            <a:ext cx="11338193" cy="1787617"/>
          </a:xfrm>
        </p:spPr>
        <p:txBody>
          <a:bodyPr/>
          <a:lstStyle/>
          <a:p>
            <a:r>
              <a:rPr lang="en-US" dirty="0">
                <a:latin typeface="Lato"/>
                <a:ea typeface="Lato"/>
                <a:cs typeface="Lato"/>
              </a:rPr>
              <a:t>Obesity and Metabolic Disorders Program</a:t>
            </a:r>
            <a:endParaRPr lang="en-US" sz="4267" dirty="0">
              <a:latin typeface="Lato"/>
              <a:ea typeface="Lato"/>
              <a:cs typeface="Lato"/>
            </a:endParaRPr>
          </a:p>
        </p:txBody>
      </p:sp>
      <p:sp>
        <p:nvSpPr>
          <p:cNvPr id="3" name="Footer Placeholder 2">
            <a:extLst>
              <a:ext uri="{FF2B5EF4-FFF2-40B4-BE49-F238E27FC236}">
                <a16:creationId xmlns:a16="http://schemas.microsoft.com/office/drawing/2014/main" id="{305A24B5-92E3-D276-B8E6-B9966B46AF78}"/>
              </a:ext>
            </a:extLst>
          </p:cNvPr>
          <p:cNvSpPr>
            <a:spLocks noGrp="1"/>
          </p:cNvSpPr>
          <p:nvPr>
            <p:ph type="ftr" sz="quarter" idx="10"/>
          </p:nvPr>
        </p:nvSpPr>
        <p:spPr/>
        <p:txBody>
          <a:bodyPr/>
          <a:lstStyle/>
          <a:p>
            <a:pPr defTabSz="914377"/>
            <a:r>
              <a:rPr lang="en-US">
                <a:solidFill>
                  <a:srgbClr val="6E87AC"/>
                </a:solidFill>
              </a:rPr>
              <a:t>NON-CONFIDENTIAL</a:t>
            </a:r>
          </a:p>
        </p:txBody>
      </p:sp>
      <p:sp>
        <p:nvSpPr>
          <p:cNvPr id="6" name="Subtitle 2">
            <a:extLst>
              <a:ext uri="{FF2B5EF4-FFF2-40B4-BE49-F238E27FC236}">
                <a16:creationId xmlns:a16="http://schemas.microsoft.com/office/drawing/2014/main" id="{863AF7BC-AAB9-7854-9989-A52F0C8278D1}"/>
              </a:ext>
            </a:extLst>
          </p:cNvPr>
          <p:cNvSpPr txBox="1">
            <a:spLocks/>
          </p:cNvSpPr>
          <p:nvPr/>
        </p:nvSpPr>
        <p:spPr>
          <a:xfrm>
            <a:off x="696575" y="5199575"/>
            <a:ext cx="11123149" cy="414872"/>
          </a:xfrm>
          <a:prstGeom prst="rect">
            <a:avLst/>
          </a:prstGeom>
        </p:spPr>
        <p:txBody>
          <a:bodyPr vert="horz" lIns="121920" tIns="0" rIns="121920" bIns="60960" rtlCol="0" anchor="t">
            <a:noAutofit/>
          </a:bodyPr>
          <a:lstStyle>
            <a:lvl1pPr marL="0" indent="0" algn="l" defTabSz="685800" rtl="0" eaLnBrk="1" latinLnBrk="0" hangingPunct="1">
              <a:lnSpc>
                <a:spcPct val="90000"/>
              </a:lnSpc>
              <a:spcBef>
                <a:spcPts val="300"/>
              </a:spcBef>
              <a:spcAft>
                <a:spcPts val="600"/>
              </a:spcAft>
              <a:buClr>
                <a:schemeClr val="accent1"/>
              </a:buClr>
              <a:buSzPct val="80000"/>
              <a:buFont typeface="Arial" panose="020B0604020202020204" pitchFamily="34" charset="0"/>
              <a:buNone/>
              <a:tabLst/>
              <a:defRPr sz="1800" kern="12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lgn="ctr" defTabSz="685800" rtl="0" eaLnBrk="1" latinLnBrk="0" hangingPunct="1">
              <a:lnSpc>
                <a:spcPct val="100000"/>
              </a:lnSpc>
              <a:spcBef>
                <a:spcPts val="300"/>
              </a:spcBef>
              <a:spcAft>
                <a:spcPts val="600"/>
              </a:spcAft>
              <a:buClr>
                <a:schemeClr val="tx2"/>
              </a:buClr>
              <a:buSzPct val="80000"/>
              <a:buFont typeface="Arial" panose="020B0604020202020204" pitchFamily="34" charset="0"/>
              <a:buNone/>
              <a:tabLst/>
              <a:defRPr sz="12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ctr" defTabSz="685800" rtl="0" eaLnBrk="1" latinLnBrk="0" hangingPunct="1">
              <a:lnSpc>
                <a:spcPct val="100000"/>
              </a:lnSpc>
              <a:spcBef>
                <a:spcPts val="300"/>
              </a:spcBef>
              <a:spcAft>
                <a:spcPts val="600"/>
              </a:spcAft>
              <a:buClr>
                <a:schemeClr val="tx2"/>
              </a:buClr>
              <a:buFont typeface="System Font Regular"/>
              <a:buNone/>
              <a:tabLst/>
              <a:defRPr sz="12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ctr" defTabSz="685800" rtl="0" eaLnBrk="1" latinLnBrk="0" hangingPunct="1">
              <a:lnSpc>
                <a:spcPct val="100000"/>
              </a:lnSpc>
              <a:spcBef>
                <a:spcPts val="300"/>
              </a:spcBef>
              <a:spcAft>
                <a:spcPts val="600"/>
              </a:spcAft>
              <a:buClr>
                <a:schemeClr val="accent5"/>
              </a:buClr>
              <a:buSzPct val="90000"/>
              <a:buFont typeface="Arial" panose="020B0604020202020204" pitchFamily="34" charset="0"/>
              <a:buNone/>
              <a:tabLst/>
              <a:defRPr sz="10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ctr" defTabSz="685800" rtl="0" eaLnBrk="1" latinLnBrk="0" hangingPunct="1">
              <a:lnSpc>
                <a:spcPct val="100000"/>
              </a:lnSpc>
              <a:spcBef>
                <a:spcPts val="300"/>
              </a:spcBef>
              <a:spcAft>
                <a:spcPts val="600"/>
              </a:spcAft>
              <a:buClr>
                <a:schemeClr val="accent5"/>
              </a:buClr>
              <a:buSzPct val="90000"/>
              <a:buFont typeface="System Font Regular"/>
              <a:buNone/>
              <a:tabLst/>
              <a:defRPr sz="10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9pPr>
          </a:lstStyle>
          <a:p>
            <a:pPr defTabSz="914377">
              <a:spcBef>
                <a:spcPts val="400"/>
              </a:spcBef>
              <a:spcAft>
                <a:spcPts val="800"/>
              </a:spcAft>
              <a:buClr>
                <a:srgbClr val="2B6695"/>
              </a:buClr>
            </a:pPr>
            <a:r>
              <a:rPr lang="en-US" sz="2400" dirty="0">
                <a:solidFill>
                  <a:srgbClr val="F05B2B"/>
                </a:solidFill>
                <a:latin typeface="Lato"/>
                <a:ea typeface="Lato"/>
                <a:cs typeface="Lato"/>
              </a:rPr>
              <a:t>Results of Studies of ALN1003 in Diet-Induced Obese Mouse Model,  May 2026</a:t>
            </a:r>
          </a:p>
        </p:txBody>
      </p:sp>
    </p:spTree>
    <p:extLst>
      <p:ext uri="{BB962C8B-B14F-4D97-AF65-F5344CB8AC3E}">
        <p14:creationId xmlns:p14="http://schemas.microsoft.com/office/powerpoint/2010/main" val="3634338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78C42-2B45-C915-0417-92BA6AF17C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A50843-D64C-BA40-2D72-DCA2A87425BD}"/>
              </a:ext>
            </a:extLst>
          </p:cNvPr>
          <p:cNvSpPr>
            <a:spLocks noGrp="1"/>
          </p:cNvSpPr>
          <p:nvPr>
            <p:ph idx="13"/>
          </p:nvPr>
        </p:nvSpPr>
        <p:spPr>
          <a:xfrm>
            <a:off x="481533" y="1667394"/>
            <a:ext cx="4554294" cy="4642930"/>
          </a:xfrm>
        </p:spPr>
        <p:txBody>
          <a:bodyPr>
            <a:normAutofit fontScale="77500" lnSpcReduction="20000"/>
          </a:bodyPr>
          <a:lstStyle/>
          <a:p>
            <a:r>
              <a:rPr lang="en-US" dirty="0"/>
              <a:t>H&amp;E stains of liver tissue from DIO1/DIO2 were evaluated for NAS components and Masson’s trichrome for fibrosis. </a:t>
            </a:r>
            <a:r>
              <a:rPr lang="en-US" b="1" dirty="0"/>
              <a:t>Three (3) control and 3 treatment samples per study, quantitatively selected.</a:t>
            </a:r>
          </a:p>
          <a:p>
            <a:r>
              <a:rPr lang="en-US" dirty="0"/>
              <a:t>Controls were reported at NAS 5, while ALN1003 samples averaged NAS 2.7 in DIO1 and 1.3 in DIO2 </a:t>
            </a:r>
          </a:p>
          <a:p>
            <a:r>
              <a:rPr lang="en-US" dirty="0"/>
              <a:t>Selected evaluable samples showed qualitative/semi-quantitative findings consistent with lower hepatic steatosis, concordant with liver weight findings </a:t>
            </a:r>
          </a:p>
          <a:p>
            <a:r>
              <a:rPr lang="en-US" dirty="0"/>
              <a:t>Encouraging trends in other NAS components</a:t>
            </a:r>
          </a:p>
          <a:p>
            <a:r>
              <a:rPr lang="en-US" dirty="0"/>
              <a:t>These pilot pathology findings require confirmation in a powered MASH-relevant model</a:t>
            </a:r>
          </a:p>
        </p:txBody>
      </p:sp>
      <p:sp>
        <p:nvSpPr>
          <p:cNvPr id="3" name="Title 2">
            <a:extLst>
              <a:ext uri="{FF2B5EF4-FFF2-40B4-BE49-F238E27FC236}">
                <a16:creationId xmlns:a16="http://schemas.microsoft.com/office/drawing/2014/main" id="{1B8703C4-B2C3-C948-3269-31255811DBC8}"/>
              </a:ext>
            </a:extLst>
          </p:cNvPr>
          <p:cNvSpPr>
            <a:spLocks noGrp="1"/>
          </p:cNvSpPr>
          <p:nvPr>
            <p:ph type="title"/>
          </p:nvPr>
        </p:nvSpPr>
        <p:spPr/>
        <p:txBody>
          <a:bodyPr/>
          <a:lstStyle/>
          <a:p>
            <a:r>
              <a:rPr lang="en-US" dirty="0"/>
              <a:t>Histology</a:t>
            </a:r>
            <a:r>
              <a:rPr lang="en-US"/>
              <a:t>; Blinded</a:t>
            </a:r>
            <a:r>
              <a:rPr lang="en-US" dirty="0"/>
              <a:t> Pilot </a:t>
            </a:r>
            <a:br>
              <a:rPr lang="en-US" dirty="0"/>
            </a:br>
            <a:r>
              <a:rPr lang="en-US" dirty="0"/>
              <a:t>Pathology Readout</a:t>
            </a:r>
          </a:p>
        </p:txBody>
      </p:sp>
      <p:sp>
        <p:nvSpPr>
          <p:cNvPr id="4" name="Footer Placeholder 3">
            <a:extLst>
              <a:ext uri="{FF2B5EF4-FFF2-40B4-BE49-F238E27FC236}">
                <a16:creationId xmlns:a16="http://schemas.microsoft.com/office/drawing/2014/main" id="{6E6CB286-22F6-329B-ADCC-AF2898F4702A}"/>
              </a:ext>
            </a:extLst>
          </p:cNvPr>
          <p:cNvSpPr>
            <a:spLocks noGrp="1"/>
          </p:cNvSpPr>
          <p:nvPr>
            <p:ph type="ftr" sz="quarter" idx="11"/>
          </p:nvPr>
        </p:nvSpPr>
        <p:spPr/>
        <p:txBody>
          <a:bodyPr/>
          <a:lstStyle/>
          <a:p>
            <a:r>
              <a:rPr lang="en-US" dirty="0"/>
              <a:t>NON-CONFIDENTIAL</a:t>
            </a:r>
          </a:p>
        </p:txBody>
      </p:sp>
      <p:sp>
        <p:nvSpPr>
          <p:cNvPr id="5" name="Slide Number Placeholder 4">
            <a:extLst>
              <a:ext uri="{FF2B5EF4-FFF2-40B4-BE49-F238E27FC236}">
                <a16:creationId xmlns:a16="http://schemas.microsoft.com/office/drawing/2014/main" id="{00765BC5-E8C7-D95D-66CE-5849C19E3105}"/>
              </a:ext>
            </a:extLst>
          </p:cNvPr>
          <p:cNvSpPr>
            <a:spLocks noGrp="1"/>
          </p:cNvSpPr>
          <p:nvPr>
            <p:ph type="sldNum" sz="quarter" idx="12"/>
          </p:nvPr>
        </p:nvSpPr>
        <p:spPr/>
        <p:txBody>
          <a:bodyPr/>
          <a:lstStyle/>
          <a:p>
            <a:fld id="{FFEB4A9A-32E4-0F4E-A2C0-160EE303EFCA}" type="slidenum">
              <a:rPr lang="en-US" smtClean="0"/>
              <a:t>10</a:t>
            </a:fld>
            <a:endParaRPr lang="en-US"/>
          </a:p>
        </p:txBody>
      </p:sp>
      <p:graphicFrame>
        <p:nvGraphicFramePr>
          <p:cNvPr id="6" name="Object 5">
            <a:extLst>
              <a:ext uri="{FF2B5EF4-FFF2-40B4-BE49-F238E27FC236}">
                <a16:creationId xmlns:a16="http://schemas.microsoft.com/office/drawing/2014/main" id="{3EDE6E87-8F4E-CC4E-DB9D-32B68FCF049A}"/>
              </a:ext>
            </a:extLst>
          </p:cNvPr>
          <p:cNvGraphicFramePr>
            <a:graphicFrameLocks noChangeAspect="1"/>
          </p:cNvGraphicFramePr>
          <p:nvPr>
            <p:extLst>
              <p:ext uri="{D42A27DB-BD31-4B8C-83A1-F6EECF244321}">
                <p14:modId xmlns:p14="http://schemas.microsoft.com/office/powerpoint/2010/main" val="1263267119"/>
              </p:ext>
            </p:extLst>
          </p:nvPr>
        </p:nvGraphicFramePr>
        <p:xfrm>
          <a:off x="5167313" y="669925"/>
          <a:ext cx="6958012" cy="5411788"/>
        </p:xfrm>
        <a:graphic>
          <a:graphicData uri="http://schemas.openxmlformats.org/presentationml/2006/ole">
            <mc:AlternateContent xmlns:mc="http://schemas.openxmlformats.org/markup-compatibility/2006">
              <mc:Choice xmlns:v="urn:schemas-microsoft-com:vml" Requires="v">
                <p:oleObj name="Prism" r:id="rId2" imgW="9030043" imgH="7023440" progId="Prism10.Document">
                  <p:embed/>
                </p:oleObj>
              </mc:Choice>
              <mc:Fallback>
                <p:oleObj name="Prism" r:id="rId2" imgW="9030043" imgH="7023440" progId="Prism10.Document">
                  <p:embed/>
                  <p:pic>
                    <p:nvPicPr>
                      <p:cNvPr id="6" name="Object 5">
                        <a:extLst>
                          <a:ext uri="{FF2B5EF4-FFF2-40B4-BE49-F238E27FC236}">
                            <a16:creationId xmlns:a16="http://schemas.microsoft.com/office/drawing/2014/main" id="{3EDE6E87-8F4E-CC4E-DB9D-32B68FCF049A}"/>
                          </a:ext>
                        </a:extLst>
                      </p:cNvPr>
                      <p:cNvPicPr/>
                      <p:nvPr/>
                    </p:nvPicPr>
                    <p:blipFill>
                      <a:blip r:embed="rId3"/>
                      <a:stretch>
                        <a:fillRect/>
                      </a:stretch>
                    </p:blipFill>
                    <p:spPr>
                      <a:xfrm>
                        <a:off x="5167313" y="669925"/>
                        <a:ext cx="6958012" cy="54117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AEE832F-8001-EF0A-E2E5-93005F3EAEC1}"/>
              </a:ext>
            </a:extLst>
          </p:cNvPr>
          <p:cNvSpPr txBox="1"/>
          <p:nvPr/>
        </p:nvSpPr>
        <p:spPr>
          <a:xfrm>
            <a:off x="5486400" y="6007100"/>
            <a:ext cx="5010150" cy="190500"/>
          </a:xfrm>
          <a:prstGeom prst="rect">
            <a:avLst/>
          </a:prstGeom>
          <a:noFill/>
        </p:spPr>
        <p:txBody>
          <a:bodyPr wrap="square" rtlCol="0">
            <a:noAutofit/>
          </a:bodyPr>
          <a:lstStyle/>
          <a:p>
            <a:pPr algn="l"/>
            <a:r>
              <a:rPr lang="da-DK" sz="1200" dirty="0">
                <a:latin typeface="Lato" panose="020F0502020204030203" pitchFamily="34" charset="0"/>
                <a:ea typeface="Lato" panose="020F0502020204030203" pitchFamily="34" charset="0"/>
                <a:cs typeface="Lato" panose="020F0502020204030203" pitchFamily="34" charset="0"/>
              </a:rPr>
              <a:t>NAS scoring system: Kleiner et al., </a:t>
            </a:r>
            <a:r>
              <a:rPr lang="da-DK" sz="1200" i="1" dirty="0">
                <a:latin typeface="Lato" panose="020F0502020204030203" pitchFamily="34" charset="0"/>
                <a:ea typeface="Lato" panose="020F0502020204030203" pitchFamily="34" charset="0"/>
                <a:cs typeface="Lato" panose="020F0502020204030203" pitchFamily="34" charset="0"/>
              </a:rPr>
              <a:t>Hepatology</a:t>
            </a:r>
            <a:r>
              <a:rPr lang="da-DK" sz="1200" dirty="0">
                <a:latin typeface="Lato" panose="020F0502020204030203" pitchFamily="34" charset="0"/>
                <a:ea typeface="Lato" panose="020F0502020204030203" pitchFamily="34" charset="0"/>
                <a:cs typeface="Lato" panose="020F0502020204030203" pitchFamily="34" charset="0"/>
              </a:rPr>
              <a:t> 2005, 41:1313–1321</a:t>
            </a:r>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54DA91F3-D4AB-D0D3-5B1E-71F5DFD48380}"/>
              </a:ext>
            </a:extLst>
          </p:cNvPr>
          <p:cNvSpPr txBox="1"/>
          <p:nvPr/>
        </p:nvSpPr>
        <p:spPr>
          <a:xfrm>
            <a:off x="10795000" y="306"/>
            <a:ext cx="13970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 &amp;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82731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EA5A4-C9D9-D7AD-891B-487576C0AC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844523-1E43-2766-368E-0FC64159A4A9}"/>
              </a:ext>
            </a:extLst>
          </p:cNvPr>
          <p:cNvSpPr>
            <a:spLocks noGrp="1"/>
          </p:cNvSpPr>
          <p:nvPr>
            <p:ph type="title"/>
          </p:nvPr>
        </p:nvSpPr>
        <p:spPr/>
        <p:txBody>
          <a:bodyPr/>
          <a:lstStyle/>
          <a:p>
            <a:r>
              <a:rPr lang="en-US" dirty="0"/>
              <a:t>DIO 1: Representative Images of Liver Histology</a:t>
            </a:r>
          </a:p>
        </p:txBody>
      </p:sp>
      <p:sp>
        <p:nvSpPr>
          <p:cNvPr id="4" name="Footer Placeholder 3">
            <a:extLst>
              <a:ext uri="{FF2B5EF4-FFF2-40B4-BE49-F238E27FC236}">
                <a16:creationId xmlns:a16="http://schemas.microsoft.com/office/drawing/2014/main" id="{604C6DF9-F847-4637-3FC9-BF15511B4FA4}"/>
              </a:ext>
            </a:extLst>
          </p:cNvPr>
          <p:cNvSpPr>
            <a:spLocks noGrp="1"/>
          </p:cNvSpPr>
          <p:nvPr>
            <p:ph type="ftr" sz="quarter" idx="11"/>
          </p:nvPr>
        </p:nvSpPr>
        <p:spPr/>
        <p:txBody>
          <a:bodyPr/>
          <a:lstStyle/>
          <a:p>
            <a:r>
              <a:rPr lang="en-US" dirty="0"/>
              <a:t>NON-CONFIDENTIAL</a:t>
            </a:r>
          </a:p>
        </p:txBody>
      </p:sp>
      <p:sp>
        <p:nvSpPr>
          <p:cNvPr id="5" name="Slide Number Placeholder 4">
            <a:extLst>
              <a:ext uri="{FF2B5EF4-FFF2-40B4-BE49-F238E27FC236}">
                <a16:creationId xmlns:a16="http://schemas.microsoft.com/office/drawing/2014/main" id="{1021E298-58A4-344E-12B6-F664E2911D57}"/>
              </a:ext>
            </a:extLst>
          </p:cNvPr>
          <p:cNvSpPr>
            <a:spLocks noGrp="1"/>
          </p:cNvSpPr>
          <p:nvPr>
            <p:ph type="sldNum" sz="quarter" idx="12"/>
          </p:nvPr>
        </p:nvSpPr>
        <p:spPr/>
        <p:txBody>
          <a:bodyPr/>
          <a:lstStyle/>
          <a:p>
            <a:fld id="{FFEB4A9A-32E4-0F4E-A2C0-160EE303EFCA}" type="slidenum">
              <a:rPr lang="en-US" smtClean="0"/>
              <a:t>11</a:t>
            </a:fld>
            <a:endParaRPr lang="en-US"/>
          </a:p>
        </p:txBody>
      </p:sp>
      <p:pic>
        <p:nvPicPr>
          <p:cNvPr id="6" name="Picture 5">
            <a:extLst>
              <a:ext uri="{FF2B5EF4-FFF2-40B4-BE49-F238E27FC236}">
                <a16:creationId xmlns:a16="http://schemas.microsoft.com/office/drawing/2014/main" id="{4BE4C8AE-2B9A-841B-B7DD-C3CB4F3C61F6}"/>
              </a:ext>
            </a:extLst>
          </p:cNvPr>
          <p:cNvPicPr>
            <a:picLocks noChangeAspect="1"/>
          </p:cNvPicPr>
          <p:nvPr/>
        </p:nvPicPr>
        <p:blipFill>
          <a:blip r:embed="rId2"/>
          <a:stretch>
            <a:fillRect/>
          </a:stretch>
        </p:blipFill>
        <p:spPr>
          <a:xfrm>
            <a:off x="6312570" y="1637502"/>
            <a:ext cx="5424237" cy="3428445"/>
          </a:xfrm>
          <a:prstGeom prst="rect">
            <a:avLst/>
          </a:prstGeom>
        </p:spPr>
      </p:pic>
      <p:pic>
        <p:nvPicPr>
          <p:cNvPr id="7" name="Picture 6">
            <a:extLst>
              <a:ext uri="{FF2B5EF4-FFF2-40B4-BE49-F238E27FC236}">
                <a16:creationId xmlns:a16="http://schemas.microsoft.com/office/drawing/2014/main" id="{93AD0B4E-C563-CD33-1BCF-9E2D644852BA}"/>
              </a:ext>
            </a:extLst>
          </p:cNvPr>
          <p:cNvPicPr>
            <a:picLocks noChangeAspect="1"/>
          </p:cNvPicPr>
          <p:nvPr/>
        </p:nvPicPr>
        <p:blipFill>
          <a:blip r:embed="rId3"/>
          <a:stretch>
            <a:fillRect/>
          </a:stretch>
        </p:blipFill>
        <p:spPr>
          <a:xfrm>
            <a:off x="419104" y="1637502"/>
            <a:ext cx="5424237" cy="3428445"/>
          </a:xfrm>
          <a:prstGeom prst="rect">
            <a:avLst/>
          </a:prstGeom>
        </p:spPr>
      </p:pic>
      <p:sp>
        <p:nvSpPr>
          <p:cNvPr id="8" name="TextBox 7">
            <a:extLst>
              <a:ext uri="{FF2B5EF4-FFF2-40B4-BE49-F238E27FC236}">
                <a16:creationId xmlns:a16="http://schemas.microsoft.com/office/drawing/2014/main" id="{8D2192C1-45FB-D771-E788-7813C8DAF4E6}"/>
              </a:ext>
            </a:extLst>
          </p:cNvPr>
          <p:cNvSpPr txBox="1"/>
          <p:nvPr/>
        </p:nvSpPr>
        <p:spPr>
          <a:xfrm>
            <a:off x="6268449" y="5220498"/>
            <a:ext cx="5834650" cy="789276"/>
          </a:xfrm>
          <a:prstGeom prst="rect">
            <a:avLst/>
          </a:prstGeom>
          <a:noFill/>
        </p:spPr>
        <p:txBody>
          <a:bodyPr wrap="square" rtlCol="0">
            <a:noAutofit/>
          </a:bodyPr>
          <a:lstStyle/>
          <a:p>
            <a:r>
              <a:rPr lang="en-US" sz="1200" b="1" dirty="0"/>
              <a:t>Representative image from </a:t>
            </a:r>
            <a:r>
              <a:rPr lang="en-US" sz="1200" b="1" dirty="0" err="1"/>
              <a:t>HistoWiz</a:t>
            </a:r>
            <a:r>
              <a:rPr lang="en-US" sz="1200" b="1" dirty="0"/>
              <a:t> pathology report, selected ALN1003 low dose-treated sample 2507101-29EL, pathologist report label: normal liver. Representative selected sample only; pilot pathology findings require confirmation in a powered MASH-relevant study.</a:t>
            </a:r>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78CC03B4-7F56-4F71-0CC2-EA5CF9A2EEA1}"/>
              </a:ext>
            </a:extLst>
          </p:cNvPr>
          <p:cNvSpPr txBox="1"/>
          <p:nvPr/>
        </p:nvSpPr>
        <p:spPr>
          <a:xfrm>
            <a:off x="306805" y="5205324"/>
            <a:ext cx="5961644" cy="874496"/>
          </a:xfrm>
          <a:prstGeom prst="rect">
            <a:avLst/>
          </a:prstGeom>
          <a:noFill/>
        </p:spPr>
        <p:txBody>
          <a:bodyPr wrap="square" rtlCol="0">
            <a:noAutofit/>
          </a:bodyPr>
          <a:lstStyle/>
          <a:p>
            <a:r>
              <a:rPr lang="en-US" sz="1200" b="1" dirty="0"/>
              <a:t>Representative image from </a:t>
            </a:r>
            <a:r>
              <a:rPr lang="en-US" sz="1200" b="1" dirty="0" err="1"/>
              <a:t>HistoWiz</a:t>
            </a:r>
            <a:r>
              <a:rPr lang="en-US" sz="1200" b="1" dirty="0"/>
              <a:t> pathology report, selected control sample 2507101-08EL, with pathologist-reported NAS score 5 / steatotic liver disease-like activity. NAS components were assessed on H&amp;E whole-slide images; Masson’s trichrome was used for fibrosis assessment.</a:t>
            </a:r>
            <a:endParaRPr lang="en-US" sz="1050" b="1" dirty="0">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CA32DE30-3BB3-B2FC-5A80-6ABC193E8C58}"/>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4476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BF25A-9336-9BAE-9A09-A8A182D669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4EE2B0-D159-B9FD-2288-DEDEF42B912C}"/>
              </a:ext>
            </a:extLst>
          </p:cNvPr>
          <p:cNvSpPr>
            <a:spLocks noGrp="1"/>
          </p:cNvSpPr>
          <p:nvPr>
            <p:ph type="title"/>
          </p:nvPr>
        </p:nvSpPr>
        <p:spPr/>
        <p:txBody>
          <a:bodyPr/>
          <a:lstStyle/>
          <a:p>
            <a:r>
              <a:rPr lang="en-US" dirty="0"/>
              <a:t>DIO 1: Representative Images of Liver Histology - Fibrosis</a:t>
            </a:r>
          </a:p>
        </p:txBody>
      </p:sp>
      <p:sp>
        <p:nvSpPr>
          <p:cNvPr id="4" name="Footer Placeholder 3">
            <a:extLst>
              <a:ext uri="{FF2B5EF4-FFF2-40B4-BE49-F238E27FC236}">
                <a16:creationId xmlns:a16="http://schemas.microsoft.com/office/drawing/2014/main" id="{DA438661-D49E-B050-E613-BDEDAC917FB2}"/>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0B6B1E87-E8A0-A701-0229-E4C3A3FF8ACA}"/>
              </a:ext>
            </a:extLst>
          </p:cNvPr>
          <p:cNvSpPr>
            <a:spLocks noGrp="1"/>
          </p:cNvSpPr>
          <p:nvPr>
            <p:ph type="sldNum" sz="quarter" idx="12"/>
          </p:nvPr>
        </p:nvSpPr>
        <p:spPr/>
        <p:txBody>
          <a:bodyPr/>
          <a:lstStyle/>
          <a:p>
            <a:fld id="{FFEB4A9A-32E4-0F4E-A2C0-160EE303EFCA}" type="slidenum">
              <a:rPr lang="en-US" smtClean="0"/>
              <a:t>12</a:t>
            </a:fld>
            <a:endParaRPr lang="en-US"/>
          </a:p>
        </p:txBody>
      </p:sp>
      <p:sp>
        <p:nvSpPr>
          <p:cNvPr id="8" name="TextBox 7">
            <a:extLst>
              <a:ext uri="{FF2B5EF4-FFF2-40B4-BE49-F238E27FC236}">
                <a16:creationId xmlns:a16="http://schemas.microsoft.com/office/drawing/2014/main" id="{CCFA74D9-7AD0-2948-0A5A-290CF6AD4CB1}"/>
              </a:ext>
            </a:extLst>
          </p:cNvPr>
          <p:cNvSpPr txBox="1"/>
          <p:nvPr/>
        </p:nvSpPr>
        <p:spPr>
          <a:xfrm>
            <a:off x="6268448" y="5381124"/>
            <a:ext cx="5739401" cy="457200"/>
          </a:xfrm>
          <a:prstGeom prst="rect">
            <a:avLst/>
          </a:prstGeom>
          <a:noFill/>
        </p:spPr>
        <p:txBody>
          <a:bodyPr wrap="square" rtlCol="0">
            <a:noAutofit/>
          </a:bodyPr>
          <a:lstStyle/>
          <a:p>
            <a:r>
              <a:rPr lang="en-US" dirty="0"/>
              <a:t>ALN1003 Low Dose, PO, BID (sample 2507101-29EL) Masson’s Fibrosis grade 0, 40x magnification, 50um</a:t>
            </a:r>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C1E47C17-3453-323D-007D-9796A381FC20}"/>
              </a:ext>
            </a:extLst>
          </p:cNvPr>
          <p:cNvSpPr txBox="1"/>
          <p:nvPr/>
        </p:nvSpPr>
        <p:spPr>
          <a:xfrm>
            <a:off x="306805" y="5383124"/>
            <a:ext cx="5961644" cy="457200"/>
          </a:xfrm>
          <a:prstGeom prst="rect">
            <a:avLst/>
          </a:prstGeom>
          <a:noFill/>
        </p:spPr>
        <p:txBody>
          <a:bodyPr wrap="square" rtlCol="0">
            <a:noAutofit/>
          </a:bodyPr>
          <a:lstStyle/>
          <a:p>
            <a:r>
              <a:rPr lang="en-US" dirty="0"/>
              <a:t>Control (WFI) (sample 2507101-06EL) Masson’s </a:t>
            </a:r>
            <a:br>
              <a:rPr lang="en-US" dirty="0"/>
            </a:br>
            <a:r>
              <a:rPr lang="en-US" dirty="0"/>
              <a:t>Fibrosis grade 2, 40x magnification, 50um</a:t>
            </a:r>
            <a:endParaRPr lang="en-US" sz="1200" dirty="0">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7ABD5179-E95F-7D1F-2D52-5504CC4419F8}"/>
              </a:ext>
            </a:extLst>
          </p:cNvPr>
          <p:cNvPicPr>
            <a:picLocks noChangeAspect="1"/>
          </p:cNvPicPr>
          <p:nvPr/>
        </p:nvPicPr>
        <p:blipFill>
          <a:blip r:embed="rId2"/>
          <a:stretch>
            <a:fillRect/>
          </a:stretch>
        </p:blipFill>
        <p:spPr>
          <a:xfrm>
            <a:off x="6282500" y="1677756"/>
            <a:ext cx="5486400" cy="3467735"/>
          </a:xfrm>
          <a:prstGeom prst="rect">
            <a:avLst/>
          </a:prstGeom>
        </p:spPr>
      </p:pic>
      <p:pic>
        <p:nvPicPr>
          <p:cNvPr id="10" name="Picture 9">
            <a:extLst>
              <a:ext uri="{FF2B5EF4-FFF2-40B4-BE49-F238E27FC236}">
                <a16:creationId xmlns:a16="http://schemas.microsoft.com/office/drawing/2014/main" id="{286B6FAB-D223-97CE-8136-DF624C022301}"/>
              </a:ext>
            </a:extLst>
          </p:cNvPr>
          <p:cNvPicPr>
            <a:picLocks noChangeAspect="1"/>
          </p:cNvPicPr>
          <p:nvPr/>
        </p:nvPicPr>
        <p:blipFill>
          <a:blip r:embed="rId3"/>
          <a:stretch>
            <a:fillRect/>
          </a:stretch>
        </p:blipFill>
        <p:spPr>
          <a:xfrm>
            <a:off x="425111" y="1691788"/>
            <a:ext cx="5486400" cy="3467735"/>
          </a:xfrm>
          <a:prstGeom prst="rect">
            <a:avLst/>
          </a:prstGeom>
        </p:spPr>
      </p:pic>
      <p:sp>
        <p:nvSpPr>
          <p:cNvPr id="6" name="TextBox 5">
            <a:extLst>
              <a:ext uri="{FF2B5EF4-FFF2-40B4-BE49-F238E27FC236}">
                <a16:creationId xmlns:a16="http://schemas.microsoft.com/office/drawing/2014/main" id="{141CD2E6-121B-4AD4-4CE7-F66694C04638}"/>
              </a:ext>
            </a:extLst>
          </p:cNvPr>
          <p:cNvSpPr txBox="1"/>
          <p:nvPr/>
        </p:nvSpPr>
        <p:spPr>
          <a:xfrm>
            <a:off x="2311400" y="6324600"/>
            <a:ext cx="7626350" cy="457200"/>
          </a:xfrm>
          <a:prstGeom prst="rect">
            <a:avLst/>
          </a:prstGeom>
          <a:noFill/>
          <a:ln>
            <a:solidFill>
              <a:schemeClr val="tx1"/>
            </a:solidFill>
          </a:ln>
        </p:spPr>
        <p:txBody>
          <a:bodyPr wrap="square" rtlCol="0">
            <a:noAutofit/>
          </a:bodyPr>
          <a:lstStyle/>
          <a:p>
            <a:pPr algn="l"/>
            <a:r>
              <a:rPr lang="en-US" sz="1200" b="1" dirty="0">
                <a:latin typeface="Lato" panose="020F0502020204030203" pitchFamily="34" charset="0"/>
                <a:ea typeface="Lato" panose="020F0502020204030203" pitchFamily="34" charset="0"/>
                <a:cs typeface="Lato" panose="020F0502020204030203" pitchFamily="34" charset="0"/>
              </a:rPr>
              <a:t>Representative pathologist selected samples; these images are hypothesis generating only and not evidence of fibrosis reversal. Pilot pathology finds require confirmation in a powered MASH study.</a:t>
            </a:r>
          </a:p>
        </p:txBody>
      </p:sp>
      <p:sp>
        <p:nvSpPr>
          <p:cNvPr id="7" name="TextBox 6">
            <a:extLst>
              <a:ext uri="{FF2B5EF4-FFF2-40B4-BE49-F238E27FC236}">
                <a16:creationId xmlns:a16="http://schemas.microsoft.com/office/drawing/2014/main" id="{D09EC827-BABF-29BA-118E-546D2A439A3D}"/>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7438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FD1CE-305A-04F4-6BE7-83F5A469175D}"/>
              </a:ext>
            </a:extLst>
          </p:cNvPr>
          <p:cNvSpPr>
            <a:spLocks noGrp="1"/>
          </p:cNvSpPr>
          <p:nvPr>
            <p:ph type="title"/>
          </p:nvPr>
        </p:nvSpPr>
        <p:spPr>
          <a:xfrm>
            <a:off x="355600" y="316663"/>
            <a:ext cx="11576050" cy="1017641"/>
          </a:xfrm>
        </p:spPr>
        <p:txBody>
          <a:bodyPr>
            <a:normAutofit fontScale="90000"/>
          </a:bodyPr>
          <a:lstStyle/>
          <a:p>
            <a:r>
              <a:rPr lang="en-US" dirty="0"/>
              <a:t>ALN1003 was associated with lower HOMA-IR after adjustment</a:t>
            </a:r>
            <a:br>
              <a:rPr lang="en-US" dirty="0"/>
            </a:br>
            <a:r>
              <a:rPr lang="en-US" dirty="0"/>
              <a:t>for percentage body fat, suggesting effects on insulin-resistance-related biology not fully explained by adiposity alone</a:t>
            </a:r>
          </a:p>
        </p:txBody>
      </p:sp>
      <p:sp>
        <p:nvSpPr>
          <p:cNvPr id="4" name="Footer Placeholder 3">
            <a:extLst>
              <a:ext uri="{FF2B5EF4-FFF2-40B4-BE49-F238E27FC236}">
                <a16:creationId xmlns:a16="http://schemas.microsoft.com/office/drawing/2014/main" id="{55F77A34-052F-7B3A-EDA3-1231F251655E}"/>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CEB64423-87B3-BDB0-9DDE-A1856DD094FD}"/>
              </a:ext>
            </a:extLst>
          </p:cNvPr>
          <p:cNvSpPr>
            <a:spLocks noGrp="1"/>
          </p:cNvSpPr>
          <p:nvPr>
            <p:ph type="sldNum" sz="quarter" idx="12"/>
          </p:nvPr>
        </p:nvSpPr>
        <p:spPr/>
        <p:txBody>
          <a:bodyPr/>
          <a:lstStyle/>
          <a:p>
            <a:fld id="{FFEB4A9A-32E4-0F4E-A2C0-160EE303EFCA}" type="slidenum">
              <a:rPr lang="en-US" smtClean="0"/>
              <a:t>13</a:t>
            </a:fld>
            <a:endParaRPr lang="en-US"/>
          </a:p>
        </p:txBody>
      </p:sp>
      <p:sp>
        <p:nvSpPr>
          <p:cNvPr id="7" name="TextBox 6">
            <a:extLst>
              <a:ext uri="{FF2B5EF4-FFF2-40B4-BE49-F238E27FC236}">
                <a16:creationId xmlns:a16="http://schemas.microsoft.com/office/drawing/2014/main" id="{29F01DA3-7D8A-DB8A-9A7C-63B5EA4ACF59}"/>
              </a:ext>
            </a:extLst>
          </p:cNvPr>
          <p:cNvSpPr txBox="1"/>
          <p:nvPr/>
        </p:nvSpPr>
        <p:spPr>
          <a:xfrm>
            <a:off x="6113381" y="3915009"/>
            <a:ext cx="5486400" cy="2240682"/>
          </a:xfrm>
          <a:prstGeom prst="rect">
            <a:avLst/>
          </a:prstGeom>
          <a:noFill/>
        </p:spPr>
        <p:txBody>
          <a:bodyPr wrap="square" rtlCol="0">
            <a:noAutofit/>
          </a:bodyPr>
          <a:lstStyle/>
          <a:p>
            <a:r>
              <a:rPr lang="en-US" sz="1400" b="1" dirty="0">
                <a:latin typeface="Lato" panose="020F0502020204030203" pitchFamily="34" charset="0"/>
                <a:ea typeface="Lato" panose="020F0502020204030203" pitchFamily="34" charset="0"/>
                <a:cs typeface="Lato" panose="020F0502020204030203" pitchFamily="34" charset="0"/>
              </a:rPr>
              <a:t>Statistical Analysis</a:t>
            </a:r>
          </a:p>
          <a:p>
            <a:r>
              <a:rPr lang="en-US" sz="1400" b="1" dirty="0">
                <a:solidFill>
                  <a:srgbClr val="F05B2B"/>
                </a:solidFill>
                <a:latin typeface="Lato"/>
                <a:ea typeface="Lato"/>
                <a:cs typeface="Lato"/>
              </a:rPr>
              <a:t>ALN1003 Low Dose PO, BID for 48 days had significantly lower HOMA-IR index scores than Control (WFI) after adjustment for percentage fat (standard ANCOVA (p=0.0006), confirmed by the heteroscedasticity-robust HC3 standard errors sensitivity analysis (p = 0.0014)). </a:t>
            </a:r>
          </a:p>
          <a:p>
            <a:endParaRPr lang="en-US" sz="1400" b="1" dirty="0">
              <a:latin typeface="Lato" panose="020F0502020204030203" pitchFamily="34" charset="0"/>
              <a:ea typeface="Lato" panose="020F0502020204030203" pitchFamily="34" charset="0"/>
              <a:cs typeface="Lato" panose="020F0502020204030203" pitchFamily="34" charset="0"/>
            </a:endParaRPr>
          </a:p>
          <a:p>
            <a:r>
              <a:rPr lang="en-US" sz="1400" dirty="0">
                <a:latin typeface="Lato" panose="020F0502020204030203" pitchFamily="34" charset="0"/>
                <a:ea typeface="Lato" panose="020F0502020204030203" pitchFamily="34" charset="0"/>
                <a:cs typeface="Lato" panose="020F0502020204030203" pitchFamily="34" charset="0"/>
              </a:rPr>
              <a:t>The interaction (treatment x percentage fat) was not statistically significant (p=0.2128), supporting the homogeneity-of-slopes assumption. </a:t>
            </a:r>
          </a:p>
          <a:p>
            <a:pPr algn="l"/>
            <a:endParaRPr lang="en-US" sz="12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2" name="Object 1">
            <a:extLst>
              <a:ext uri="{FF2B5EF4-FFF2-40B4-BE49-F238E27FC236}">
                <a16:creationId xmlns:a16="http://schemas.microsoft.com/office/drawing/2014/main" id="{18DE29D4-4D73-FD79-EC6E-D67351E75F34}"/>
              </a:ext>
            </a:extLst>
          </p:cNvPr>
          <p:cNvGraphicFramePr>
            <a:graphicFrameLocks noChangeAspect="1"/>
          </p:cNvGraphicFramePr>
          <p:nvPr>
            <p:extLst>
              <p:ext uri="{D42A27DB-BD31-4B8C-83A1-F6EECF244321}">
                <p14:modId xmlns:p14="http://schemas.microsoft.com/office/powerpoint/2010/main" val="2731640384"/>
              </p:ext>
            </p:extLst>
          </p:nvPr>
        </p:nvGraphicFramePr>
        <p:xfrm>
          <a:off x="355600" y="1752918"/>
          <a:ext cx="5645150" cy="4122103"/>
        </p:xfrm>
        <a:graphic>
          <a:graphicData uri="http://schemas.openxmlformats.org/presentationml/2006/ole">
            <mc:AlternateContent xmlns:mc="http://schemas.openxmlformats.org/markup-compatibility/2006">
              <mc:Choice xmlns:v="urn:schemas-microsoft-com:vml" Requires="v">
                <p:oleObj name="Prism" r:id="rId3" imgW="6243313" imgH="4636687" progId="Prism10.Document">
                  <p:embed/>
                </p:oleObj>
              </mc:Choice>
              <mc:Fallback>
                <p:oleObj name="Prism" r:id="rId3" imgW="6243313" imgH="4636687" progId="Prism10.Document">
                  <p:embed/>
                  <p:pic>
                    <p:nvPicPr>
                      <p:cNvPr id="2" name="Object 1">
                        <a:extLst>
                          <a:ext uri="{FF2B5EF4-FFF2-40B4-BE49-F238E27FC236}">
                            <a16:creationId xmlns:a16="http://schemas.microsoft.com/office/drawing/2014/main" id="{18DE29D4-4D73-FD79-EC6E-D67351E75F34}"/>
                          </a:ext>
                        </a:extLst>
                      </p:cNvPr>
                      <p:cNvPicPr/>
                      <p:nvPr/>
                    </p:nvPicPr>
                    <p:blipFill>
                      <a:blip r:embed="rId4"/>
                      <a:stretch>
                        <a:fillRect/>
                      </a:stretch>
                    </p:blipFill>
                    <p:spPr>
                      <a:xfrm>
                        <a:off x="355600" y="1752918"/>
                        <a:ext cx="5645150" cy="4122103"/>
                      </a:xfrm>
                      <a:prstGeom prst="rect">
                        <a:avLst/>
                      </a:prstGeom>
                    </p:spPr>
                  </p:pic>
                </p:oleObj>
              </mc:Fallback>
            </mc:AlternateContent>
          </a:graphicData>
        </a:graphic>
      </p:graphicFrame>
      <p:sp>
        <p:nvSpPr>
          <p:cNvPr id="20" name="Callout Box">
            <a:extLst>
              <a:ext uri="{FF2B5EF4-FFF2-40B4-BE49-F238E27FC236}">
                <a16:creationId xmlns:a16="http://schemas.microsoft.com/office/drawing/2014/main" id="{A2B3C4D5-E6F7-8901-BCDE-F23456789012}"/>
              </a:ext>
            </a:extLst>
          </p:cNvPr>
          <p:cNvSpPr/>
          <p:nvPr/>
        </p:nvSpPr>
        <p:spPr>
          <a:xfrm>
            <a:off x="6120765" y="1511299"/>
            <a:ext cx="5602288" cy="2283059"/>
          </a:xfrm>
          <a:prstGeom prst="roundRect">
            <a:avLst>
              <a:gd name="adj" fmla="val 3200"/>
            </a:avLst>
          </a:prstGeom>
          <a:solidFill>
            <a:srgbClr val="EAF2F8"/>
          </a:solidFill>
          <a:ln w="28575">
            <a:solidFill>
              <a:srgbClr val="F05B2B"/>
            </a:solidFill>
          </a:ln>
        </p:spPr>
        <p:txBody>
          <a:bodyPr wrap="square" lIns="144000" tIns="108000" rIns="144000" bIns="108000" anchor="t"/>
          <a:lstStyle/>
          <a:p>
            <a:pPr algn="l">
              <a:spcAft>
                <a:spcPts val="400"/>
              </a:spcAft>
            </a:pPr>
            <a:r>
              <a:rPr lang="en-US" b="1" dirty="0">
                <a:solidFill>
                  <a:srgbClr val="156082"/>
                </a:solidFill>
                <a:latin typeface="Lato" panose="020F0502020204030203" pitchFamily="34" charset="0"/>
                <a:ea typeface="Lato" panose="020F0502020204030203" pitchFamily="34" charset="0"/>
                <a:cs typeface="Lato" panose="020F0502020204030203" pitchFamily="34" charset="0"/>
              </a:rPr>
              <a:t>WHY IT MATTERS</a:t>
            </a:r>
          </a:p>
          <a:p>
            <a:pPr marL="171450" indent="-171450" algn="l">
              <a:spcAft>
                <a:spcPts val="300"/>
              </a:spcAft>
              <a:buChar char="•"/>
            </a:pPr>
            <a:r>
              <a:rPr lang="en-US" sz="1400" b="1" dirty="0">
                <a:solidFill>
                  <a:srgbClr val="0E2841"/>
                </a:solidFill>
                <a:latin typeface="Lato" panose="020F0502020204030203" pitchFamily="34" charset="0"/>
                <a:ea typeface="Lato" panose="020F0502020204030203" pitchFamily="34" charset="0"/>
                <a:cs typeface="Lato" panose="020F0502020204030203" pitchFamily="34" charset="0"/>
              </a:rPr>
              <a:t>HOMA-IR</a:t>
            </a: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 is a calculated fasting glucose/insulin index commonly used as an insulin-resistance-related biomarker. Lower HOMA-IR is consistent with improved insulin-resistance-related biology in this model.</a:t>
            </a:r>
          </a:p>
          <a:p>
            <a:pPr marL="171450" indent="-171450" algn="l">
              <a:spcAft>
                <a:spcPts val="300"/>
              </a:spcAft>
              <a:buChar char="•"/>
            </a:pP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Because adiposity can influence HOMA-IR, the analysis </a:t>
            </a:r>
            <a:r>
              <a:rPr lang="en-US" sz="1400" b="1" dirty="0">
                <a:solidFill>
                  <a:srgbClr val="0E2841"/>
                </a:solidFill>
                <a:latin typeface="Lato" panose="020F0502020204030203" pitchFamily="34" charset="0"/>
                <a:ea typeface="Lato" panose="020F0502020204030203" pitchFamily="34" charset="0"/>
                <a:cs typeface="Lato" panose="020F0502020204030203" pitchFamily="34" charset="0"/>
              </a:rPr>
              <a:t>adjusted for % body fat</a:t>
            </a: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 — ALN1003 had lower HOMA-IR after this adjustment, supporting a biomarker signal not fully explained by percentage fat differences alone.</a:t>
            </a:r>
          </a:p>
        </p:txBody>
      </p:sp>
      <p:sp>
        <p:nvSpPr>
          <p:cNvPr id="8" name="TextBox 7">
            <a:extLst>
              <a:ext uri="{FF2B5EF4-FFF2-40B4-BE49-F238E27FC236}">
                <a16:creationId xmlns:a16="http://schemas.microsoft.com/office/drawing/2014/main" id="{B1355AC2-0BF0-4242-F8F5-59C2DADFEA12}"/>
              </a:ext>
            </a:extLst>
          </p:cNvPr>
          <p:cNvSpPr txBox="1"/>
          <p:nvPr/>
        </p:nvSpPr>
        <p:spPr>
          <a:xfrm>
            <a:off x="1836420" y="6287770"/>
            <a:ext cx="8298180" cy="652541"/>
          </a:xfrm>
          <a:prstGeom prst="rect">
            <a:avLst/>
          </a:prstGeom>
          <a:noFill/>
        </p:spPr>
        <p:txBody>
          <a:bodyPr wrap="square" rtlCol="0">
            <a:noAutofit/>
          </a:bodyPr>
          <a:lstStyle/>
          <a:p>
            <a:pPr algn="l"/>
            <a:r>
              <a:rPr lang="en-US" sz="800" dirty="0">
                <a:latin typeface="Lato" panose="020F0502020204030203" pitchFamily="34" charset="0"/>
                <a:ea typeface="Lato" panose="020F0502020204030203" pitchFamily="34" charset="0"/>
                <a:cs typeface="Lato" panose="020F0502020204030203" pitchFamily="34" charset="0"/>
              </a:rPr>
              <a:t>Regression plot of Homeostasis Model Assessment of Insulin Resistance (HOMA-IR) index and percentage body fat.  HOMA-IR is a calculated index derived from fasting glucose and insulin commonly used as an insulin-resistance-related biomarker. HOMA-IR formula: [Fasting Glucose (mg/dL) x Fasting Insulin (µU/mL)]/405. Insulin values (</a:t>
            </a:r>
            <a:r>
              <a:rPr lang="en-US" sz="800" dirty="0" err="1">
                <a:latin typeface="Lato" panose="020F0502020204030203" pitchFamily="34" charset="0"/>
                <a:ea typeface="Lato" panose="020F0502020204030203" pitchFamily="34" charset="0"/>
                <a:cs typeface="Lato" panose="020F0502020204030203" pitchFamily="34" charset="0"/>
              </a:rPr>
              <a:t>pg</a:t>
            </a:r>
            <a:r>
              <a:rPr lang="en-US" sz="800" dirty="0">
                <a:latin typeface="Lato" panose="020F0502020204030203" pitchFamily="34" charset="0"/>
                <a:ea typeface="Lato" panose="020F0502020204030203" pitchFamily="34" charset="0"/>
                <a:cs typeface="Lato" panose="020F0502020204030203" pitchFamily="34" charset="0"/>
              </a:rPr>
              <a:t>/mL) were converted to molar concentrations (</a:t>
            </a:r>
            <a:r>
              <a:rPr lang="en-US" sz="800" dirty="0" err="1">
                <a:latin typeface="Lato" panose="020F0502020204030203" pitchFamily="34" charset="0"/>
                <a:ea typeface="Lato" panose="020F0502020204030203" pitchFamily="34" charset="0"/>
                <a:cs typeface="Lato" panose="020F0502020204030203" pitchFamily="34" charset="0"/>
              </a:rPr>
              <a:t>pmol</a:t>
            </a:r>
            <a:r>
              <a:rPr lang="en-US" sz="800" dirty="0">
                <a:latin typeface="Lato" panose="020F0502020204030203" pitchFamily="34" charset="0"/>
                <a:ea typeface="Lato" panose="020F0502020204030203" pitchFamily="34" charset="0"/>
                <a:cs typeface="Lato" panose="020F0502020204030203" pitchFamily="34" charset="0"/>
              </a:rPr>
              <a:t>/L) based on the molecular weight of mouse insulin and subsequently converted to activity units (µU/mL) using a conversion factor of 35. Percentage fat was measured on Day 46 using Bruker LF90II.</a:t>
            </a:r>
          </a:p>
        </p:txBody>
      </p:sp>
      <p:sp>
        <p:nvSpPr>
          <p:cNvPr id="6" name="TextBox 5">
            <a:extLst>
              <a:ext uri="{FF2B5EF4-FFF2-40B4-BE49-F238E27FC236}">
                <a16:creationId xmlns:a16="http://schemas.microsoft.com/office/drawing/2014/main" id="{7AD801C5-9E1F-647D-8118-5731F3BC2190}"/>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4062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2A6979A6-8594-EE7D-5875-C4E7526D48A1}"/>
              </a:ext>
            </a:extLst>
          </p:cNvPr>
          <p:cNvSpPr>
            <a:spLocks noGrp="1"/>
          </p:cNvSpPr>
          <p:nvPr>
            <p:ph idx="13"/>
          </p:nvPr>
        </p:nvSpPr>
        <p:spPr>
          <a:xfrm>
            <a:off x="373380" y="1492134"/>
            <a:ext cx="11414760" cy="4204233"/>
          </a:xfrm>
        </p:spPr>
        <p:txBody>
          <a:bodyPr>
            <a:normAutofit/>
          </a:bodyPr>
          <a:lstStyle/>
          <a:p>
            <a:r>
              <a:rPr lang="en-US" sz="1800" dirty="0"/>
              <a:t>Adiponectin and leptin are adipose-derived endocrine markers associated with metabolic health and adipose tissue biology. In DIO Study 1, ALN1003 was associated with numerically lower leptin, significantly higher adiponectin, and a significantly higher adiponectin-to-leptin ratio</a:t>
            </a:r>
          </a:p>
        </p:txBody>
      </p:sp>
      <p:sp>
        <p:nvSpPr>
          <p:cNvPr id="3" name="Title 2">
            <a:extLst>
              <a:ext uri="{FF2B5EF4-FFF2-40B4-BE49-F238E27FC236}">
                <a16:creationId xmlns:a16="http://schemas.microsoft.com/office/drawing/2014/main" id="{D9AD3971-F777-A428-891B-EACAD7CCAEA6}"/>
              </a:ext>
            </a:extLst>
          </p:cNvPr>
          <p:cNvSpPr>
            <a:spLocks noGrp="1"/>
          </p:cNvSpPr>
          <p:nvPr>
            <p:ph type="title"/>
          </p:nvPr>
        </p:nvSpPr>
        <p:spPr>
          <a:xfrm>
            <a:off x="481532" y="183313"/>
            <a:ext cx="10792653" cy="1017641"/>
          </a:xfrm>
        </p:spPr>
        <p:txBody>
          <a:bodyPr>
            <a:normAutofit/>
          </a:bodyPr>
          <a:lstStyle/>
          <a:p>
            <a:r>
              <a:rPr lang="en-US" dirty="0"/>
              <a:t>ALN1003 showed significantly higher adiponectin-to-leptin ratio, suggesting improved metabolic profile</a:t>
            </a:r>
          </a:p>
        </p:txBody>
      </p:sp>
      <p:sp>
        <p:nvSpPr>
          <p:cNvPr id="4" name="Footer Placeholder 3">
            <a:extLst>
              <a:ext uri="{FF2B5EF4-FFF2-40B4-BE49-F238E27FC236}">
                <a16:creationId xmlns:a16="http://schemas.microsoft.com/office/drawing/2014/main" id="{72E22BC7-3AA3-15DE-65F4-1F9B753DE330}"/>
              </a:ext>
            </a:extLst>
          </p:cNvPr>
          <p:cNvSpPr>
            <a:spLocks noGrp="1"/>
          </p:cNvSpPr>
          <p:nvPr>
            <p:ph type="ftr" sz="quarter" idx="11"/>
          </p:nvPr>
        </p:nvSpPr>
        <p:spPr/>
        <p:txBody>
          <a:bodyPr/>
          <a:lstStyle/>
          <a:p>
            <a:r>
              <a:rPr lang="en-US"/>
              <a:t>NON-CONFIDENTIAL</a:t>
            </a:r>
            <a:endParaRPr lang="en-US" dirty="0"/>
          </a:p>
        </p:txBody>
      </p:sp>
      <p:sp>
        <p:nvSpPr>
          <p:cNvPr id="5" name="Slide Number Placeholder 4">
            <a:extLst>
              <a:ext uri="{FF2B5EF4-FFF2-40B4-BE49-F238E27FC236}">
                <a16:creationId xmlns:a16="http://schemas.microsoft.com/office/drawing/2014/main" id="{C231D3B8-2C97-F4B3-A019-D9AC05DB8860}"/>
              </a:ext>
            </a:extLst>
          </p:cNvPr>
          <p:cNvSpPr>
            <a:spLocks noGrp="1"/>
          </p:cNvSpPr>
          <p:nvPr>
            <p:ph type="sldNum" sz="quarter" idx="12"/>
          </p:nvPr>
        </p:nvSpPr>
        <p:spPr/>
        <p:txBody>
          <a:bodyPr/>
          <a:lstStyle/>
          <a:p>
            <a:fld id="{FFEB4A9A-32E4-0F4E-A2C0-160EE303EFCA}" type="slidenum">
              <a:rPr lang="en-US" smtClean="0"/>
              <a:t>14</a:t>
            </a:fld>
            <a:endParaRPr lang="en-US"/>
          </a:p>
        </p:txBody>
      </p:sp>
      <p:graphicFrame>
        <p:nvGraphicFramePr>
          <p:cNvPr id="6" name="Object 5">
            <a:extLst>
              <a:ext uri="{FF2B5EF4-FFF2-40B4-BE49-F238E27FC236}">
                <a16:creationId xmlns:a16="http://schemas.microsoft.com/office/drawing/2014/main" id="{9A4EF77D-3750-EB36-6CD0-11885D966CFE}"/>
              </a:ext>
            </a:extLst>
          </p:cNvPr>
          <p:cNvGraphicFramePr>
            <a:graphicFrameLocks noChangeAspect="1"/>
          </p:cNvGraphicFramePr>
          <p:nvPr>
            <p:extLst>
              <p:ext uri="{D42A27DB-BD31-4B8C-83A1-F6EECF244321}">
                <p14:modId xmlns:p14="http://schemas.microsoft.com/office/powerpoint/2010/main" val="3449189807"/>
              </p:ext>
            </p:extLst>
          </p:nvPr>
        </p:nvGraphicFramePr>
        <p:xfrm>
          <a:off x="2424302" y="2381250"/>
          <a:ext cx="3722498" cy="3774769"/>
        </p:xfrm>
        <a:graphic>
          <a:graphicData uri="http://schemas.openxmlformats.org/presentationml/2006/ole">
            <mc:AlternateContent xmlns:mc="http://schemas.openxmlformats.org/markup-compatibility/2006">
              <mc:Choice xmlns:v="urn:schemas-microsoft-com:vml" Requires="v">
                <p:oleObj name="Prism" r:id="rId3" imgW="5765773" imgH="5846805" progId="Prism10.Document">
                  <p:embed/>
                </p:oleObj>
              </mc:Choice>
              <mc:Fallback>
                <p:oleObj name="Prism" r:id="rId3" imgW="5765773" imgH="5846805" progId="Prism10.Document">
                  <p:embed/>
                  <p:pic>
                    <p:nvPicPr>
                      <p:cNvPr id="6" name="Object 5">
                        <a:extLst>
                          <a:ext uri="{FF2B5EF4-FFF2-40B4-BE49-F238E27FC236}">
                            <a16:creationId xmlns:a16="http://schemas.microsoft.com/office/drawing/2014/main" id="{9A4EF77D-3750-EB36-6CD0-11885D966CFE}"/>
                          </a:ext>
                        </a:extLst>
                      </p:cNvPr>
                      <p:cNvPicPr/>
                      <p:nvPr/>
                    </p:nvPicPr>
                    <p:blipFill>
                      <a:blip r:embed="rId4"/>
                      <a:stretch>
                        <a:fillRect/>
                      </a:stretch>
                    </p:blipFill>
                    <p:spPr>
                      <a:xfrm>
                        <a:off x="2424302" y="2381250"/>
                        <a:ext cx="3722498" cy="3774769"/>
                      </a:xfrm>
                      <a:prstGeom prst="rect">
                        <a:avLst/>
                      </a:prstGeom>
                    </p:spPr>
                  </p:pic>
                </p:oleObj>
              </mc:Fallback>
            </mc:AlternateContent>
          </a:graphicData>
        </a:graphic>
      </p:graphicFrame>
      <p:sp>
        <p:nvSpPr>
          <p:cNvPr id="20" name="Callout Box">
            <a:extLst>
              <a:ext uri="{FF2B5EF4-FFF2-40B4-BE49-F238E27FC236}">
                <a16:creationId xmlns:a16="http://schemas.microsoft.com/office/drawing/2014/main" id="{B1A2C3D4-E5F6-7890-ABCD-EF1234567890}"/>
              </a:ext>
            </a:extLst>
          </p:cNvPr>
          <p:cNvSpPr/>
          <p:nvPr/>
        </p:nvSpPr>
        <p:spPr>
          <a:xfrm>
            <a:off x="6565240" y="2545080"/>
            <a:ext cx="4750000" cy="3522039"/>
          </a:xfrm>
          <a:prstGeom prst="roundRect">
            <a:avLst>
              <a:gd name="adj" fmla="val 3200"/>
            </a:avLst>
          </a:prstGeom>
          <a:solidFill>
            <a:srgbClr val="EAF2F8"/>
          </a:solidFill>
          <a:ln w="28575">
            <a:solidFill>
              <a:srgbClr val="F05B2B"/>
            </a:solidFill>
          </a:ln>
        </p:spPr>
        <p:txBody>
          <a:bodyPr wrap="square" lIns="144000" tIns="108000" rIns="144000" bIns="108000" anchor="t"/>
          <a:lstStyle/>
          <a:p>
            <a:pPr algn="l">
              <a:spcAft>
                <a:spcPts val="600"/>
              </a:spcAft>
            </a:pPr>
            <a:r>
              <a:rPr lang="en-US" b="1" dirty="0">
                <a:solidFill>
                  <a:srgbClr val="156082"/>
                </a:solidFill>
                <a:latin typeface="Lato" panose="020F0502020204030203" pitchFamily="34" charset="0"/>
                <a:ea typeface="Lato" panose="020F0502020204030203" pitchFamily="34" charset="0"/>
                <a:cs typeface="Lato" panose="020F0502020204030203" pitchFamily="34" charset="0"/>
              </a:rPr>
              <a:t>WHY IT MATTERS</a:t>
            </a:r>
          </a:p>
          <a:p>
            <a:pPr marL="171450" indent="-171450" algn="l">
              <a:spcAft>
                <a:spcPts val="400"/>
              </a:spcAft>
              <a:buChar char="•"/>
            </a:pPr>
            <a:r>
              <a:rPr lang="en-US" sz="1400" b="1" dirty="0">
                <a:solidFill>
                  <a:srgbClr val="0E2841"/>
                </a:solidFill>
                <a:latin typeface="Lato" panose="020F0502020204030203" pitchFamily="34" charset="0"/>
                <a:ea typeface="Lato" panose="020F0502020204030203" pitchFamily="34" charset="0"/>
                <a:cs typeface="Lato" panose="020F0502020204030203" pitchFamily="34" charset="0"/>
              </a:rPr>
              <a:t>Leptin</a:t>
            </a: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 rises with excess fat and drives inflammation. Lower leptin means the body is responding better to weight loss.</a:t>
            </a:r>
          </a:p>
          <a:p>
            <a:pPr marL="171450" indent="-171450" algn="l">
              <a:spcAft>
                <a:spcPts val="400"/>
              </a:spcAft>
              <a:buChar char="•"/>
            </a:pPr>
            <a:r>
              <a:rPr lang="en-US" sz="1400" b="1" dirty="0">
                <a:solidFill>
                  <a:srgbClr val="0E2841"/>
                </a:solidFill>
                <a:latin typeface="Lato" panose="020F0502020204030203" pitchFamily="34" charset="0"/>
                <a:ea typeface="Lato" panose="020F0502020204030203" pitchFamily="34" charset="0"/>
                <a:cs typeface="Lato" panose="020F0502020204030203" pitchFamily="34" charset="0"/>
              </a:rPr>
              <a:t>Adiponectin</a:t>
            </a: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 protects against insulin resistance and fatty liver disease. Higher levels signal healthier metabolism.</a:t>
            </a:r>
          </a:p>
          <a:p>
            <a:pPr marL="171450" indent="-171450" algn="l">
              <a:spcAft>
                <a:spcPts val="400"/>
              </a:spcAft>
              <a:buChar char="•"/>
            </a:pP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The </a:t>
            </a:r>
            <a:r>
              <a:rPr lang="en-US" sz="1400" b="1" dirty="0">
                <a:solidFill>
                  <a:srgbClr val="0E2841"/>
                </a:solidFill>
                <a:latin typeface="Lato" panose="020F0502020204030203" pitchFamily="34" charset="0"/>
                <a:ea typeface="Lato" panose="020F0502020204030203" pitchFamily="34" charset="0"/>
                <a:cs typeface="Lato" panose="020F0502020204030203" pitchFamily="34" charset="0"/>
              </a:rPr>
              <a:t>adiponectin-to-leptin ratio</a:t>
            </a: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 is a key marker of metabolic health. A higher ratio means the body is shifting from fat storage toward fat burning.</a:t>
            </a:r>
          </a:p>
          <a:p>
            <a:pPr marL="171450" indent="-171450" algn="l">
              <a:spcAft>
                <a:spcPts val="400"/>
              </a:spcAft>
              <a:buChar char="•"/>
            </a:pPr>
            <a:r>
              <a:rPr lang="en-US" sz="1400" dirty="0">
                <a:solidFill>
                  <a:srgbClr val="0E2841"/>
                </a:solidFill>
                <a:latin typeface="Lato" panose="020F0502020204030203" pitchFamily="34" charset="0"/>
                <a:ea typeface="Lato" panose="020F0502020204030203" pitchFamily="34" charset="0"/>
                <a:cs typeface="Lato" panose="020F0502020204030203" pitchFamily="34" charset="0"/>
              </a:rPr>
              <a:t>These biomarkers are associated with adipose endocrine biology and metabolic health. The findings are consistent with favorable adipose endocrine biomarker changes in this preclinical model.</a:t>
            </a:r>
          </a:p>
        </p:txBody>
      </p:sp>
      <p:sp>
        <p:nvSpPr>
          <p:cNvPr id="2" name="TextBox 1">
            <a:extLst>
              <a:ext uri="{FF2B5EF4-FFF2-40B4-BE49-F238E27FC236}">
                <a16:creationId xmlns:a16="http://schemas.microsoft.com/office/drawing/2014/main" id="{BC079582-702F-52EC-05A6-1F937AE86118}"/>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22741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9F94E-800B-678A-E7E5-4B752430183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11D06C-6769-F6C3-E3D0-EA49FFCF9CDB}"/>
              </a:ext>
            </a:extLst>
          </p:cNvPr>
          <p:cNvSpPr>
            <a:spLocks noGrp="1"/>
          </p:cNvSpPr>
          <p:nvPr>
            <p:ph idx="13"/>
          </p:nvPr>
        </p:nvSpPr>
        <p:spPr>
          <a:xfrm>
            <a:off x="481532" y="1789314"/>
            <a:ext cx="10962557" cy="4277805"/>
          </a:xfrm>
        </p:spPr>
        <p:txBody>
          <a:bodyPr>
            <a:normAutofit/>
          </a:bodyPr>
          <a:lstStyle/>
          <a:p>
            <a:r>
              <a:rPr lang="en-US" dirty="0"/>
              <a:t>ALN1003 was tolerated throughout the study period, although mild, transient, reversible hypolocomotion was observed after dosing in approximately one-half of dose administrations. There were no similar observations in DIO control animals.</a:t>
            </a:r>
          </a:p>
          <a:p>
            <a:r>
              <a:rPr lang="en-US" dirty="0"/>
              <a:t>ALN1003 resulted in significant liver weight reduction, improvement in liver injury markers (ALT, AST) and qualitatively improved liver histology findings consistent with lower hepatic steatosis in selected samples</a:t>
            </a:r>
          </a:p>
          <a:p>
            <a:r>
              <a:rPr lang="en-US" dirty="0"/>
              <a:t>ALN1003 was associated with significantly lower HOMA-IR, a biomarker of insulin resistance, compared to controls after adjustment for percentage body fat</a:t>
            </a:r>
          </a:p>
          <a:p>
            <a:r>
              <a:rPr lang="en-US" dirty="0"/>
              <a:t>ALN1003 may influence multiple components of metabolic syndrome biology in DIO mouse models, including insulin-resistance-related biomarkers, adipose endocrine signaling, and hepatic lipid accumulation</a:t>
            </a:r>
          </a:p>
          <a:p>
            <a:endParaRPr lang="en-US" dirty="0"/>
          </a:p>
        </p:txBody>
      </p:sp>
      <p:sp>
        <p:nvSpPr>
          <p:cNvPr id="3" name="Title 2">
            <a:extLst>
              <a:ext uri="{FF2B5EF4-FFF2-40B4-BE49-F238E27FC236}">
                <a16:creationId xmlns:a16="http://schemas.microsoft.com/office/drawing/2014/main" id="{5885517A-E2CA-2452-A4F1-2EAF5A5E1BD9}"/>
              </a:ext>
            </a:extLst>
          </p:cNvPr>
          <p:cNvSpPr>
            <a:spLocks noGrp="1"/>
          </p:cNvSpPr>
          <p:nvPr>
            <p:ph type="title"/>
          </p:nvPr>
        </p:nvSpPr>
        <p:spPr>
          <a:xfrm>
            <a:off x="203201" y="183313"/>
            <a:ext cx="11677172" cy="1017641"/>
          </a:xfrm>
        </p:spPr>
        <p:txBody>
          <a:bodyPr/>
          <a:lstStyle/>
          <a:p>
            <a:r>
              <a:rPr lang="en-US" dirty="0"/>
              <a:t>DIO Study 1 Conclusions</a:t>
            </a:r>
          </a:p>
        </p:txBody>
      </p:sp>
      <p:sp>
        <p:nvSpPr>
          <p:cNvPr id="4" name="Footer Placeholder 3">
            <a:extLst>
              <a:ext uri="{FF2B5EF4-FFF2-40B4-BE49-F238E27FC236}">
                <a16:creationId xmlns:a16="http://schemas.microsoft.com/office/drawing/2014/main" id="{91B93C40-CBCD-DA27-047B-684C6DB3A01C}"/>
              </a:ext>
            </a:extLst>
          </p:cNvPr>
          <p:cNvSpPr>
            <a:spLocks noGrp="1"/>
          </p:cNvSpPr>
          <p:nvPr>
            <p:ph type="ftr" sz="quarter" idx="11"/>
          </p:nvPr>
        </p:nvSpPr>
        <p:spPr/>
        <p:txBody>
          <a:bodyPr/>
          <a:lstStyle/>
          <a:p>
            <a:pPr defTabSz="914377">
              <a:defRPr/>
            </a:pPr>
            <a:r>
              <a:rPr lang="en-US">
                <a:solidFill>
                  <a:srgbClr val="6E87AC"/>
                </a:solidFill>
              </a:rPr>
              <a:t>NON-CONFIDENTIAL</a:t>
            </a:r>
            <a:endParaRPr lang="en-US" dirty="0">
              <a:solidFill>
                <a:srgbClr val="6E87AC"/>
              </a:solidFill>
            </a:endParaRPr>
          </a:p>
        </p:txBody>
      </p:sp>
      <p:sp>
        <p:nvSpPr>
          <p:cNvPr id="5" name="Slide Number Placeholder 4">
            <a:extLst>
              <a:ext uri="{FF2B5EF4-FFF2-40B4-BE49-F238E27FC236}">
                <a16:creationId xmlns:a16="http://schemas.microsoft.com/office/drawing/2014/main" id="{1485535D-F614-052C-A016-4A0B55F293B3}"/>
              </a:ext>
            </a:extLst>
          </p:cNvPr>
          <p:cNvSpPr>
            <a:spLocks noGrp="1"/>
          </p:cNvSpPr>
          <p:nvPr>
            <p:ph type="sldNum" sz="quarter" idx="12"/>
          </p:nvPr>
        </p:nvSpPr>
        <p:spPr/>
        <p:txBody>
          <a:bodyPr/>
          <a:lstStyle/>
          <a:p>
            <a:pPr defTabSz="914377">
              <a:defRPr/>
            </a:pPr>
            <a:fld id="{FFEB4A9A-32E4-0F4E-A2C0-160EE303EFCA}" type="slidenum">
              <a:rPr lang="en-US">
                <a:solidFill>
                  <a:srgbClr val="FFFFFF"/>
                </a:solidFill>
              </a:rPr>
              <a:pPr defTabSz="914377">
                <a:defRPr/>
              </a:pPr>
              <a:t>15</a:t>
            </a:fld>
            <a:endParaRPr lang="en-US">
              <a:solidFill>
                <a:srgbClr val="FFFFFF"/>
              </a:solidFill>
            </a:endParaRPr>
          </a:p>
        </p:txBody>
      </p:sp>
      <p:sp>
        <p:nvSpPr>
          <p:cNvPr id="6" name="TextBox 5">
            <a:extLst>
              <a:ext uri="{FF2B5EF4-FFF2-40B4-BE49-F238E27FC236}">
                <a16:creationId xmlns:a16="http://schemas.microsoft.com/office/drawing/2014/main" id="{0E7561F0-A38F-FEF6-F34D-754A6508A2D8}"/>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42564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0873-FF96-3EF6-D96F-6CA5E09028CE}"/>
              </a:ext>
            </a:extLst>
          </p:cNvPr>
          <p:cNvSpPr>
            <a:spLocks noGrp="1"/>
          </p:cNvSpPr>
          <p:nvPr>
            <p:ph type="title"/>
          </p:nvPr>
        </p:nvSpPr>
        <p:spPr>
          <a:xfrm>
            <a:off x="481532" y="323013"/>
            <a:ext cx="10962557" cy="1017641"/>
          </a:xfrm>
        </p:spPr>
        <p:txBody>
          <a:bodyPr>
            <a:normAutofit fontScale="90000"/>
          </a:bodyPr>
          <a:lstStyle/>
          <a:p>
            <a:r>
              <a:rPr lang="en-US" dirty="0"/>
              <a:t>ALN1003 administered via drinking water produced dose-dependent weight loss in DIO mice; interpretation should consider reduced water consumption in treatment groups</a:t>
            </a:r>
          </a:p>
        </p:txBody>
      </p:sp>
      <p:sp>
        <p:nvSpPr>
          <p:cNvPr id="4" name="Footer Placeholder 3">
            <a:extLst>
              <a:ext uri="{FF2B5EF4-FFF2-40B4-BE49-F238E27FC236}">
                <a16:creationId xmlns:a16="http://schemas.microsoft.com/office/drawing/2014/main" id="{67ADAA66-04CD-5E97-959F-C02BE4341FC5}"/>
              </a:ext>
            </a:extLst>
          </p:cNvPr>
          <p:cNvSpPr>
            <a:spLocks noGrp="1"/>
          </p:cNvSpPr>
          <p:nvPr>
            <p:ph type="ftr" sz="quarter" idx="11"/>
          </p:nvPr>
        </p:nvSpPr>
        <p:spPr/>
        <p:txBody>
          <a:bodyPr/>
          <a:lstStyle/>
          <a:p>
            <a:pPr defTabSz="914377"/>
            <a:r>
              <a:rPr lang="en-US">
                <a:solidFill>
                  <a:srgbClr val="6E87AC"/>
                </a:solidFill>
              </a:rPr>
              <a:t>NON-CONFIDENTIAL</a:t>
            </a:r>
            <a:endParaRPr lang="en-US" dirty="0">
              <a:solidFill>
                <a:srgbClr val="6E87AC"/>
              </a:solidFill>
            </a:endParaRPr>
          </a:p>
        </p:txBody>
      </p:sp>
      <p:sp>
        <p:nvSpPr>
          <p:cNvPr id="5" name="Slide Number Placeholder 4">
            <a:extLst>
              <a:ext uri="{FF2B5EF4-FFF2-40B4-BE49-F238E27FC236}">
                <a16:creationId xmlns:a16="http://schemas.microsoft.com/office/drawing/2014/main" id="{E1BEE1A5-784F-9E10-8727-B387ABC50DDF}"/>
              </a:ext>
            </a:extLst>
          </p:cNvPr>
          <p:cNvSpPr>
            <a:spLocks noGrp="1"/>
          </p:cNvSpPr>
          <p:nvPr>
            <p:ph type="sldNum" sz="quarter" idx="12"/>
          </p:nvPr>
        </p:nvSpPr>
        <p:spPr/>
        <p:txBody>
          <a:bodyPr/>
          <a:lstStyle/>
          <a:p>
            <a:pPr defTabSz="914377"/>
            <a:fld id="{B438636A-442D-4DB2-8F55-05629FAFC40E}" type="slidenum">
              <a:rPr lang="en-US">
                <a:solidFill>
                  <a:srgbClr val="FFFFFF"/>
                </a:solidFill>
              </a:rPr>
              <a:pPr defTabSz="914377"/>
              <a:t>16</a:t>
            </a:fld>
            <a:endParaRPr lang="en-US" dirty="0">
              <a:solidFill>
                <a:srgbClr val="FFFFFF"/>
              </a:solidFill>
            </a:endParaRPr>
          </a:p>
        </p:txBody>
      </p:sp>
      <p:graphicFrame>
        <p:nvGraphicFramePr>
          <p:cNvPr id="9" name="Object 8">
            <a:extLst>
              <a:ext uri="{FF2B5EF4-FFF2-40B4-BE49-F238E27FC236}">
                <a16:creationId xmlns:a16="http://schemas.microsoft.com/office/drawing/2014/main" id="{8675FCE3-50E7-2F52-B744-E80DC82B459A}"/>
              </a:ext>
            </a:extLst>
          </p:cNvPr>
          <p:cNvGraphicFramePr>
            <a:graphicFrameLocks noChangeAspect="1"/>
          </p:cNvGraphicFramePr>
          <p:nvPr>
            <p:extLst>
              <p:ext uri="{D42A27DB-BD31-4B8C-83A1-F6EECF244321}">
                <p14:modId xmlns:p14="http://schemas.microsoft.com/office/powerpoint/2010/main" val="515278221"/>
              </p:ext>
            </p:extLst>
          </p:nvPr>
        </p:nvGraphicFramePr>
        <p:xfrm>
          <a:off x="6678500" y="2132013"/>
          <a:ext cx="4792535" cy="3348037"/>
        </p:xfrm>
        <a:graphic>
          <a:graphicData uri="http://schemas.openxmlformats.org/presentationml/2006/ole">
            <mc:AlternateContent xmlns:mc="http://schemas.openxmlformats.org/markup-compatibility/2006">
              <mc:Choice xmlns:v="urn:schemas-microsoft-com:vml" Requires="v">
                <p:oleObj name="Prism" r:id="rId2" imgW="9499660" imgH="6636389" progId="Prism10.Document">
                  <p:embed/>
                </p:oleObj>
              </mc:Choice>
              <mc:Fallback>
                <p:oleObj name="Prism" r:id="rId2" imgW="9499660" imgH="6636389" progId="Prism10.Document">
                  <p:embed/>
                  <p:pic>
                    <p:nvPicPr>
                      <p:cNvPr id="9" name="Object 8">
                        <a:extLst>
                          <a:ext uri="{FF2B5EF4-FFF2-40B4-BE49-F238E27FC236}">
                            <a16:creationId xmlns:a16="http://schemas.microsoft.com/office/drawing/2014/main" id="{8675FCE3-50E7-2F52-B744-E80DC82B459A}"/>
                          </a:ext>
                        </a:extLst>
                      </p:cNvPr>
                      <p:cNvPicPr/>
                      <p:nvPr/>
                    </p:nvPicPr>
                    <p:blipFill>
                      <a:blip r:embed="rId3"/>
                      <a:stretch>
                        <a:fillRect/>
                      </a:stretch>
                    </p:blipFill>
                    <p:spPr>
                      <a:xfrm>
                        <a:off x="6678500" y="2132013"/>
                        <a:ext cx="4792535" cy="33480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C504FB5-3B0E-CE93-BC26-AFC94E221145}"/>
              </a:ext>
            </a:extLst>
          </p:cNvPr>
          <p:cNvGraphicFramePr>
            <a:graphicFrameLocks noChangeAspect="1"/>
          </p:cNvGraphicFramePr>
          <p:nvPr>
            <p:extLst>
              <p:ext uri="{D42A27DB-BD31-4B8C-83A1-F6EECF244321}">
                <p14:modId xmlns:p14="http://schemas.microsoft.com/office/powerpoint/2010/main" val="162193544"/>
              </p:ext>
            </p:extLst>
          </p:nvPr>
        </p:nvGraphicFramePr>
        <p:xfrm>
          <a:off x="577215" y="2209800"/>
          <a:ext cx="6119813" cy="3933825"/>
        </p:xfrm>
        <a:graphic>
          <a:graphicData uri="http://schemas.openxmlformats.org/presentationml/2006/ole">
            <mc:AlternateContent xmlns:mc="http://schemas.openxmlformats.org/markup-compatibility/2006">
              <mc:Choice xmlns:v="urn:schemas-microsoft-com:vml" Requires="v">
                <p:oleObj name="Prism" r:id="rId4" imgW="8664145" imgH="5567769" progId="Prism10.Document">
                  <p:embed/>
                </p:oleObj>
              </mc:Choice>
              <mc:Fallback>
                <p:oleObj name="Prism" r:id="rId4" imgW="8664145" imgH="5567769" progId="Prism10.Document">
                  <p:embed/>
                  <p:pic>
                    <p:nvPicPr>
                      <p:cNvPr id="6" name="Object 5">
                        <a:extLst>
                          <a:ext uri="{FF2B5EF4-FFF2-40B4-BE49-F238E27FC236}">
                            <a16:creationId xmlns:a16="http://schemas.microsoft.com/office/drawing/2014/main" id="{BC504FB5-3B0E-CE93-BC26-AFC94E221145}"/>
                          </a:ext>
                        </a:extLst>
                      </p:cNvPr>
                      <p:cNvPicPr/>
                      <p:nvPr/>
                    </p:nvPicPr>
                    <p:blipFill>
                      <a:blip r:embed="rId5"/>
                      <a:stretch>
                        <a:fillRect/>
                      </a:stretch>
                    </p:blipFill>
                    <p:spPr>
                      <a:xfrm>
                        <a:off x="577215" y="2209800"/>
                        <a:ext cx="6119813" cy="39338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97F66E2-96D3-9C55-53E1-626471BB7195}"/>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159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2D00-F77A-5FD2-53CD-2981B7105116}"/>
              </a:ext>
            </a:extLst>
          </p:cNvPr>
          <p:cNvSpPr>
            <a:spLocks noGrp="1"/>
          </p:cNvSpPr>
          <p:nvPr>
            <p:ph type="title"/>
          </p:nvPr>
        </p:nvSpPr>
        <p:spPr>
          <a:xfrm>
            <a:off x="481532" y="316663"/>
            <a:ext cx="10962557" cy="1017641"/>
          </a:xfrm>
        </p:spPr>
        <p:txBody>
          <a:bodyPr>
            <a:normAutofit fontScale="90000"/>
          </a:bodyPr>
          <a:lstStyle/>
          <a:p>
            <a:r>
              <a:rPr lang="en-US" dirty="0"/>
              <a:t>Dose-dependent reductions in water consumption indicate administration-related limitations that should be addressed through optimized formulation and PK studies</a:t>
            </a:r>
          </a:p>
        </p:txBody>
      </p:sp>
      <p:sp>
        <p:nvSpPr>
          <p:cNvPr id="4" name="Footer Placeholder 3">
            <a:extLst>
              <a:ext uri="{FF2B5EF4-FFF2-40B4-BE49-F238E27FC236}">
                <a16:creationId xmlns:a16="http://schemas.microsoft.com/office/drawing/2014/main" id="{439C873B-478B-14A1-5BF9-6FCA344BE235}"/>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B5B2E5B4-9C67-B3FA-170E-20395BCFA360}"/>
              </a:ext>
            </a:extLst>
          </p:cNvPr>
          <p:cNvSpPr>
            <a:spLocks noGrp="1"/>
          </p:cNvSpPr>
          <p:nvPr>
            <p:ph type="sldNum" sz="quarter" idx="12"/>
          </p:nvPr>
        </p:nvSpPr>
        <p:spPr/>
        <p:txBody>
          <a:bodyPr/>
          <a:lstStyle/>
          <a:p>
            <a:fld id="{B438636A-442D-4DB2-8F55-05629FAFC40E}" type="slidenum">
              <a:rPr lang="en-US" smtClean="0"/>
              <a:t>17</a:t>
            </a:fld>
            <a:endParaRPr lang="en-US"/>
          </a:p>
        </p:txBody>
      </p:sp>
      <p:graphicFrame>
        <p:nvGraphicFramePr>
          <p:cNvPr id="6" name="Object 5">
            <a:extLst>
              <a:ext uri="{FF2B5EF4-FFF2-40B4-BE49-F238E27FC236}">
                <a16:creationId xmlns:a16="http://schemas.microsoft.com/office/drawing/2014/main" id="{5F889919-753D-E7B2-B5BA-FF17B7628F3C}"/>
              </a:ext>
            </a:extLst>
          </p:cNvPr>
          <p:cNvGraphicFramePr>
            <a:graphicFrameLocks noChangeAspect="1"/>
          </p:cNvGraphicFramePr>
          <p:nvPr>
            <p:extLst>
              <p:ext uri="{D42A27DB-BD31-4B8C-83A1-F6EECF244321}">
                <p14:modId xmlns:p14="http://schemas.microsoft.com/office/powerpoint/2010/main" val="1783430163"/>
              </p:ext>
            </p:extLst>
          </p:nvPr>
        </p:nvGraphicFramePr>
        <p:xfrm>
          <a:off x="6166689" y="1668156"/>
          <a:ext cx="4984237" cy="4398963"/>
        </p:xfrm>
        <a:graphic>
          <a:graphicData uri="http://schemas.openxmlformats.org/presentationml/2006/ole">
            <mc:AlternateContent xmlns:mc="http://schemas.openxmlformats.org/markup-compatibility/2006">
              <mc:Choice xmlns:v="urn:schemas-microsoft-com:vml" Requires="v">
                <p:oleObj name="Prism" r:id="rId2" imgW="6313179" imgH="5572450" progId="Prism10.Document">
                  <p:embed/>
                </p:oleObj>
              </mc:Choice>
              <mc:Fallback>
                <p:oleObj name="Prism" r:id="rId2" imgW="6313179" imgH="5572450" progId="Prism10.Document">
                  <p:embed/>
                  <p:pic>
                    <p:nvPicPr>
                      <p:cNvPr id="6" name="Object 5">
                        <a:extLst>
                          <a:ext uri="{FF2B5EF4-FFF2-40B4-BE49-F238E27FC236}">
                            <a16:creationId xmlns:a16="http://schemas.microsoft.com/office/drawing/2014/main" id="{5F889919-753D-E7B2-B5BA-FF17B7628F3C}"/>
                          </a:ext>
                        </a:extLst>
                      </p:cNvPr>
                      <p:cNvPicPr/>
                      <p:nvPr/>
                    </p:nvPicPr>
                    <p:blipFill>
                      <a:blip r:embed="rId3"/>
                      <a:stretch>
                        <a:fillRect/>
                      </a:stretch>
                    </p:blipFill>
                    <p:spPr>
                      <a:xfrm>
                        <a:off x="6166689" y="1668156"/>
                        <a:ext cx="4984237" cy="439896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4DC7F60-F3F6-ECE4-8061-13449E1F305B}"/>
              </a:ext>
            </a:extLst>
          </p:cNvPr>
          <p:cNvGraphicFramePr>
            <a:graphicFrameLocks noChangeAspect="1"/>
          </p:cNvGraphicFramePr>
          <p:nvPr>
            <p:extLst>
              <p:ext uri="{D42A27DB-BD31-4B8C-83A1-F6EECF244321}">
                <p14:modId xmlns:p14="http://schemas.microsoft.com/office/powerpoint/2010/main" val="53874657"/>
              </p:ext>
            </p:extLst>
          </p:nvPr>
        </p:nvGraphicFramePr>
        <p:xfrm>
          <a:off x="1249363" y="1658938"/>
          <a:ext cx="4713287" cy="4419600"/>
        </p:xfrm>
        <a:graphic>
          <a:graphicData uri="http://schemas.openxmlformats.org/presentationml/2006/ole">
            <mc:AlternateContent xmlns:mc="http://schemas.openxmlformats.org/markup-compatibility/2006">
              <mc:Choice xmlns:v="urn:schemas-microsoft-com:vml" Requires="v">
                <p:oleObj name="Prism" r:id="rId4" imgW="6229267" imgH="5840685" progId="Prism10.Document">
                  <p:embed/>
                </p:oleObj>
              </mc:Choice>
              <mc:Fallback>
                <p:oleObj name="Prism" r:id="rId4" imgW="6229267" imgH="5840685" progId="Prism10.Document">
                  <p:embed/>
                  <p:pic>
                    <p:nvPicPr>
                      <p:cNvPr id="7" name="Object 6">
                        <a:extLst>
                          <a:ext uri="{FF2B5EF4-FFF2-40B4-BE49-F238E27FC236}">
                            <a16:creationId xmlns:a16="http://schemas.microsoft.com/office/drawing/2014/main" id="{D4DC7F60-F3F6-ECE4-8061-13449E1F305B}"/>
                          </a:ext>
                        </a:extLst>
                      </p:cNvPr>
                      <p:cNvPicPr/>
                      <p:nvPr/>
                    </p:nvPicPr>
                    <p:blipFill>
                      <a:blip r:embed="rId5"/>
                      <a:stretch>
                        <a:fillRect/>
                      </a:stretch>
                    </p:blipFill>
                    <p:spPr>
                      <a:xfrm>
                        <a:off x="1249363" y="1658938"/>
                        <a:ext cx="4713287" cy="44196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F142F010-11E6-875F-3D63-8F47BE889DDB}"/>
              </a:ext>
            </a:extLst>
          </p:cNvPr>
          <p:cNvSpPr txBox="1"/>
          <p:nvPr/>
        </p:nvSpPr>
        <p:spPr>
          <a:xfrm>
            <a:off x="3663950" y="6270915"/>
            <a:ext cx="5314950" cy="288806"/>
          </a:xfrm>
          <a:prstGeom prst="rect">
            <a:avLst/>
          </a:prstGeom>
          <a:noFill/>
        </p:spPr>
        <p:txBody>
          <a:bodyPr wrap="square" rtlCol="0">
            <a:noAutofit/>
          </a:bodyPr>
          <a:lstStyle/>
          <a:p>
            <a:r>
              <a:rPr lang="en-US" sz="1200" dirty="0">
                <a:latin typeface="Lato" panose="020F0502020204030203" pitchFamily="34" charset="0"/>
                <a:ea typeface="Lato" panose="020F0502020204030203" pitchFamily="34" charset="0"/>
                <a:cs typeface="Lato" panose="020F0502020204030203" pitchFamily="34" charset="0"/>
              </a:rPr>
              <a:t>One-way ANOVA, * p&lt;0.05, *** p&lt;0.001, **** p&lt;0.0001</a:t>
            </a:r>
          </a:p>
        </p:txBody>
      </p:sp>
      <p:sp>
        <p:nvSpPr>
          <p:cNvPr id="3" name="TextBox 2">
            <a:extLst>
              <a:ext uri="{FF2B5EF4-FFF2-40B4-BE49-F238E27FC236}">
                <a16:creationId xmlns:a16="http://schemas.microsoft.com/office/drawing/2014/main" id="{2C1FC2A4-52EE-1DBA-0BAC-ADF9E85474DB}"/>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4175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F14D-95A1-1F8E-D4E7-01A996F48B1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929D08-D265-2D45-8154-A2FA667AABE1}"/>
              </a:ext>
            </a:extLst>
          </p:cNvPr>
          <p:cNvSpPr>
            <a:spLocks noGrp="1"/>
          </p:cNvSpPr>
          <p:nvPr>
            <p:ph type="ftr" sz="quarter" idx="11"/>
          </p:nvPr>
        </p:nvSpPr>
        <p:spPr/>
        <p:txBody>
          <a:bodyPr/>
          <a:lstStyle/>
          <a:p>
            <a:pPr defTabSz="914377"/>
            <a:r>
              <a:rPr lang="en-US">
                <a:solidFill>
                  <a:srgbClr val="6E87AC"/>
                </a:solidFill>
              </a:rPr>
              <a:t>NON-CONFIDENTIAL</a:t>
            </a:r>
          </a:p>
        </p:txBody>
      </p:sp>
      <p:sp>
        <p:nvSpPr>
          <p:cNvPr id="5" name="Slide Number Placeholder 4">
            <a:extLst>
              <a:ext uri="{FF2B5EF4-FFF2-40B4-BE49-F238E27FC236}">
                <a16:creationId xmlns:a16="http://schemas.microsoft.com/office/drawing/2014/main" id="{275FC40A-7459-CD85-2690-44994A0B1A98}"/>
              </a:ext>
            </a:extLst>
          </p:cNvPr>
          <p:cNvSpPr>
            <a:spLocks noGrp="1"/>
          </p:cNvSpPr>
          <p:nvPr>
            <p:ph type="sldNum" sz="quarter" idx="12"/>
          </p:nvPr>
        </p:nvSpPr>
        <p:spPr/>
        <p:txBody>
          <a:bodyPr/>
          <a:lstStyle/>
          <a:p>
            <a:pPr defTabSz="914377"/>
            <a:fld id="{9C7F1CAB-95BA-48FA-95DD-373E540DE35B}" type="slidenum">
              <a:rPr lang="en-US">
                <a:solidFill>
                  <a:srgbClr val="FFFFFF"/>
                </a:solidFill>
              </a:rPr>
              <a:pPr defTabSz="914377"/>
              <a:t>18</a:t>
            </a:fld>
            <a:endParaRPr lang="en-US">
              <a:solidFill>
                <a:srgbClr val="FFFFFF"/>
              </a:solidFill>
            </a:endParaRPr>
          </a:p>
        </p:txBody>
      </p:sp>
      <p:sp>
        <p:nvSpPr>
          <p:cNvPr id="3" name="TextBox 2">
            <a:extLst>
              <a:ext uri="{FF2B5EF4-FFF2-40B4-BE49-F238E27FC236}">
                <a16:creationId xmlns:a16="http://schemas.microsoft.com/office/drawing/2014/main" id="{D89A528E-6C72-FD36-9381-CA333BC3843B}"/>
              </a:ext>
            </a:extLst>
          </p:cNvPr>
          <p:cNvSpPr txBox="1"/>
          <p:nvPr/>
        </p:nvSpPr>
        <p:spPr>
          <a:xfrm>
            <a:off x="676625" y="1460500"/>
            <a:ext cx="10100324" cy="1339597"/>
          </a:xfrm>
          <a:prstGeom prst="rect">
            <a:avLst/>
          </a:prstGeom>
          <a:noFill/>
        </p:spPr>
        <p:txBody>
          <a:bodyPr wrap="square" rtlCol="0">
            <a:spAutoFit/>
          </a:bodyPr>
          <a:lstStyle/>
          <a:p>
            <a:pPr marL="285750" indent="-285750" defTabSz="914377">
              <a:buFont typeface="Arial" panose="020B0604020202020204" pitchFamily="34" charset="0"/>
              <a:buChar char="•"/>
            </a:pPr>
            <a:r>
              <a:rPr lang="en-US" sz="1351" dirty="0">
                <a:solidFill>
                  <a:srgbClr val="010101"/>
                </a:solidFill>
                <a:latin typeface="Arial" panose="020B0604020202020204"/>
              </a:rPr>
              <a:t>After 17 days of ALN1003, changes in Body Composition using Bruker LF90II:</a:t>
            </a:r>
          </a:p>
          <a:p>
            <a:pPr marL="742944" lvl="1" indent="-285744" defTabSz="914377">
              <a:buFont typeface="Arial" panose="020B0604020202020204" pitchFamily="34" charset="0"/>
              <a:buChar char="•"/>
            </a:pPr>
            <a:r>
              <a:rPr lang="en-US" sz="1351" dirty="0">
                <a:solidFill>
                  <a:srgbClr val="010101"/>
                </a:solidFill>
                <a:latin typeface="Arial" panose="020B0604020202020204"/>
              </a:rPr>
              <a:t>Dose-dependent decrease in Fat%</a:t>
            </a:r>
          </a:p>
          <a:p>
            <a:pPr marL="742944" lvl="1" indent="-285744" defTabSz="914377">
              <a:buFont typeface="Arial" panose="020B0604020202020204" pitchFamily="34" charset="0"/>
              <a:buChar char="•"/>
            </a:pPr>
            <a:r>
              <a:rPr lang="en-US" sz="1351" dirty="0">
                <a:solidFill>
                  <a:srgbClr val="010101"/>
                </a:solidFill>
                <a:latin typeface="Arial" panose="020B0604020202020204"/>
              </a:rPr>
              <a:t>Dose-dependent increase in Lean%</a:t>
            </a:r>
          </a:p>
          <a:p>
            <a:pPr marL="742944" lvl="1" indent="-285744" defTabSz="914377">
              <a:buFont typeface="Arial" panose="020B0604020202020204" pitchFamily="34" charset="0"/>
              <a:buChar char="•"/>
            </a:pPr>
            <a:r>
              <a:rPr lang="en-US" sz="1351" dirty="0">
                <a:solidFill>
                  <a:srgbClr val="010101"/>
                </a:solidFill>
                <a:latin typeface="Arial" panose="020B0604020202020204"/>
              </a:rPr>
              <a:t>Dose-dependent decline in Fluid%</a:t>
            </a:r>
          </a:p>
          <a:p>
            <a:pPr marL="285750" indent="-285750" defTabSz="914377">
              <a:buFont typeface="Arial" panose="020B0604020202020204" pitchFamily="34" charset="0"/>
              <a:buChar char="•"/>
            </a:pPr>
            <a:r>
              <a:rPr lang="en-US" sz="1351" dirty="0">
                <a:solidFill>
                  <a:srgbClr val="010101"/>
                </a:solidFill>
                <a:latin typeface="Arial" panose="020B0604020202020204"/>
              </a:rPr>
              <a:t>While lean percentage increased as a proportion of body weight, absolute lean and fluid decreases should be interpreted in the context of overall weight loss and reduced water intake</a:t>
            </a:r>
          </a:p>
        </p:txBody>
      </p:sp>
      <p:sp>
        <p:nvSpPr>
          <p:cNvPr id="8" name="Title 1">
            <a:extLst>
              <a:ext uri="{FF2B5EF4-FFF2-40B4-BE49-F238E27FC236}">
                <a16:creationId xmlns:a16="http://schemas.microsoft.com/office/drawing/2014/main" id="{50958202-D4C6-DB96-2613-33BFDD81A8F7}"/>
              </a:ext>
            </a:extLst>
          </p:cNvPr>
          <p:cNvSpPr>
            <a:spLocks noGrp="1"/>
          </p:cNvSpPr>
          <p:nvPr>
            <p:ph type="title"/>
          </p:nvPr>
        </p:nvSpPr>
        <p:spPr>
          <a:xfrm>
            <a:off x="481532" y="183313"/>
            <a:ext cx="10962557" cy="1017641"/>
          </a:xfrm>
        </p:spPr>
        <p:txBody>
          <a:bodyPr/>
          <a:lstStyle/>
          <a:p>
            <a:r>
              <a:rPr lang="en-US" dirty="0"/>
              <a:t>Significant Improvement in Body Composition</a:t>
            </a:r>
          </a:p>
        </p:txBody>
      </p:sp>
      <p:graphicFrame>
        <p:nvGraphicFramePr>
          <p:cNvPr id="6" name="Object 5">
            <a:extLst>
              <a:ext uri="{FF2B5EF4-FFF2-40B4-BE49-F238E27FC236}">
                <a16:creationId xmlns:a16="http://schemas.microsoft.com/office/drawing/2014/main" id="{5AE78D05-B4C3-9F58-9B58-FB33365385C3}"/>
              </a:ext>
            </a:extLst>
          </p:cNvPr>
          <p:cNvGraphicFramePr>
            <a:graphicFrameLocks noChangeAspect="1"/>
          </p:cNvGraphicFramePr>
          <p:nvPr>
            <p:extLst>
              <p:ext uri="{D42A27DB-BD31-4B8C-83A1-F6EECF244321}">
                <p14:modId xmlns:p14="http://schemas.microsoft.com/office/powerpoint/2010/main" val="748460409"/>
              </p:ext>
            </p:extLst>
          </p:nvPr>
        </p:nvGraphicFramePr>
        <p:xfrm>
          <a:off x="645818" y="2811851"/>
          <a:ext cx="5886450" cy="3080154"/>
        </p:xfrm>
        <a:graphic>
          <a:graphicData uri="http://schemas.openxmlformats.org/presentationml/2006/ole">
            <mc:AlternateContent xmlns:mc="http://schemas.openxmlformats.org/markup-compatibility/2006">
              <mc:Choice xmlns:v="urn:schemas-microsoft-com:vml" Requires="v">
                <p:oleObj name="Prism" r:id="rId2" imgW="9247925" imgH="4839394" progId="Prism10.Document">
                  <p:embed/>
                </p:oleObj>
              </mc:Choice>
              <mc:Fallback>
                <p:oleObj name="Prism" r:id="rId2" imgW="9247925" imgH="4839394" progId="Prism10.Document">
                  <p:embed/>
                  <p:pic>
                    <p:nvPicPr>
                      <p:cNvPr id="6" name="Object 5">
                        <a:extLst>
                          <a:ext uri="{FF2B5EF4-FFF2-40B4-BE49-F238E27FC236}">
                            <a16:creationId xmlns:a16="http://schemas.microsoft.com/office/drawing/2014/main" id="{5AE78D05-B4C3-9F58-9B58-FB33365385C3}"/>
                          </a:ext>
                        </a:extLst>
                      </p:cNvPr>
                      <p:cNvPicPr/>
                      <p:nvPr/>
                    </p:nvPicPr>
                    <p:blipFill>
                      <a:blip r:embed="rId3"/>
                      <a:stretch>
                        <a:fillRect/>
                      </a:stretch>
                    </p:blipFill>
                    <p:spPr>
                      <a:xfrm>
                        <a:off x="645818" y="2811851"/>
                        <a:ext cx="5886450" cy="308015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4CCE4E84-4495-6488-9AB3-2B487A3C1488}"/>
              </a:ext>
            </a:extLst>
          </p:cNvPr>
          <p:cNvSpPr txBox="1"/>
          <p:nvPr/>
        </p:nvSpPr>
        <p:spPr>
          <a:xfrm>
            <a:off x="1035050" y="5937250"/>
            <a:ext cx="5314950" cy="288806"/>
          </a:xfrm>
          <a:prstGeom prst="rect">
            <a:avLst/>
          </a:prstGeom>
          <a:noFill/>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One-way ANOVA, ** p&lt;0.01, **** p&lt;0.0001</a:t>
            </a:r>
          </a:p>
        </p:txBody>
      </p:sp>
      <p:graphicFrame>
        <p:nvGraphicFramePr>
          <p:cNvPr id="9" name="Object 8">
            <a:extLst>
              <a:ext uri="{FF2B5EF4-FFF2-40B4-BE49-F238E27FC236}">
                <a16:creationId xmlns:a16="http://schemas.microsoft.com/office/drawing/2014/main" id="{B8A26F88-5396-4614-4B86-6FBB1EFD6417}"/>
              </a:ext>
            </a:extLst>
          </p:cNvPr>
          <p:cNvGraphicFramePr>
            <a:graphicFrameLocks noChangeAspect="1"/>
          </p:cNvGraphicFramePr>
          <p:nvPr>
            <p:extLst>
              <p:ext uri="{D42A27DB-BD31-4B8C-83A1-F6EECF244321}">
                <p14:modId xmlns:p14="http://schemas.microsoft.com/office/powerpoint/2010/main" val="964443385"/>
              </p:ext>
            </p:extLst>
          </p:nvPr>
        </p:nvGraphicFramePr>
        <p:xfrm>
          <a:off x="6551318" y="2840738"/>
          <a:ext cx="5329054" cy="3044917"/>
        </p:xfrm>
        <a:graphic>
          <a:graphicData uri="http://schemas.openxmlformats.org/presentationml/2006/ole">
            <mc:AlternateContent xmlns:mc="http://schemas.openxmlformats.org/markup-compatibility/2006">
              <mc:Choice xmlns:v="urn:schemas-microsoft-com:vml" Requires="v">
                <p:oleObj name="Prism" r:id="rId4" imgW="9406745" imgH="5375864" progId="Prism10.Document">
                  <p:embed/>
                </p:oleObj>
              </mc:Choice>
              <mc:Fallback>
                <p:oleObj name="Prism" r:id="rId4" imgW="9406745" imgH="5375864" progId="Prism10.Document">
                  <p:embed/>
                  <p:pic>
                    <p:nvPicPr>
                      <p:cNvPr id="9" name="Object 8">
                        <a:extLst>
                          <a:ext uri="{FF2B5EF4-FFF2-40B4-BE49-F238E27FC236}">
                            <a16:creationId xmlns:a16="http://schemas.microsoft.com/office/drawing/2014/main" id="{B8A26F88-5396-4614-4B86-6FBB1EFD6417}"/>
                          </a:ext>
                        </a:extLst>
                      </p:cNvPr>
                      <p:cNvPicPr/>
                      <p:nvPr/>
                    </p:nvPicPr>
                    <p:blipFill>
                      <a:blip r:embed="rId5"/>
                      <a:stretch>
                        <a:fillRect/>
                      </a:stretch>
                    </p:blipFill>
                    <p:spPr>
                      <a:xfrm>
                        <a:off x="6551318" y="2840738"/>
                        <a:ext cx="5329054" cy="304491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D6606A6B-8C7D-5283-576A-15AC92A6B390}"/>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6495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BB09-1969-3E70-FA6C-AAA5511B4009}"/>
              </a:ext>
            </a:extLst>
          </p:cNvPr>
          <p:cNvSpPr>
            <a:spLocks noGrp="1"/>
          </p:cNvSpPr>
          <p:nvPr>
            <p:ph type="title"/>
          </p:nvPr>
        </p:nvSpPr>
        <p:spPr>
          <a:xfrm>
            <a:off x="481532" y="183313"/>
            <a:ext cx="11398840" cy="1017641"/>
          </a:xfrm>
        </p:spPr>
        <p:txBody>
          <a:bodyPr>
            <a:normAutofit/>
          </a:bodyPr>
          <a:lstStyle/>
          <a:p>
            <a:r>
              <a:rPr lang="en-US" dirty="0"/>
              <a:t>ALN1003 Treatment Reduced Weight of Liver in Dose-Dependent Manner, significantly at High Dose</a:t>
            </a:r>
          </a:p>
        </p:txBody>
      </p:sp>
      <p:sp>
        <p:nvSpPr>
          <p:cNvPr id="4" name="Footer Placeholder 3">
            <a:extLst>
              <a:ext uri="{FF2B5EF4-FFF2-40B4-BE49-F238E27FC236}">
                <a16:creationId xmlns:a16="http://schemas.microsoft.com/office/drawing/2014/main" id="{EA204E98-C6BD-6001-516C-5CAA08D02365}"/>
              </a:ext>
            </a:extLst>
          </p:cNvPr>
          <p:cNvSpPr>
            <a:spLocks noGrp="1"/>
          </p:cNvSpPr>
          <p:nvPr>
            <p:ph type="ftr" sz="quarter" idx="11"/>
          </p:nvPr>
        </p:nvSpPr>
        <p:spPr/>
        <p:txBody>
          <a:bodyPr/>
          <a:lstStyle/>
          <a:p>
            <a:pPr defTabSz="914377"/>
            <a:r>
              <a:rPr lang="en-US">
                <a:solidFill>
                  <a:srgbClr val="6E87AC"/>
                </a:solidFill>
              </a:rPr>
              <a:t>NON-CONFIDENTIAL</a:t>
            </a:r>
            <a:endParaRPr lang="en-US" dirty="0">
              <a:solidFill>
                <a:srgbClr val="6E87AC"/>
              </a:solidFill>
            </a:endParaRPr>
          </a:p>
        </p:txBody>
      </p:sp>
      <p:sp>
        <p:nvSpPr>
          <p:cNvPr id="5" name="Slide Number Placeholder 4">
            <a:extLst>
              <a:ext uri="{FF2B5EF4-FFF2-40B4-BE49-F238E27FC236}">
                <a16:creationId xmlns:a16="http://schemas.microsoft.com/office/drawing/2014/main" id="{F6EC8367-CAD4-6768-C4F1-FF7DCBDB4AC6}"/>
              </a:ext>
            </a:extLst>
          </p:cNvPr>
          <p:cNvSpPr>
            <a:spLocks noGrp="1"/>
          </p:cNvSpPr>
          <p:nvPr>
            <p:ph type="sldNum" sz="quarter" idx="12"/>
          </p:nvPr>
        </p:nvSpPr>
        <p:spPr/>
        <p:txBody>
          <a:bodyPr/>
          <a:lstStyle/>
          <a:p>
            <a:pPr defTabSz="914377"/>
            <a:fld id="{B438636A-442D-4DB2-8F55-05629FAFC40E}" type="slidenum">
              <a:rPr lang="en-US">
                <a:solidFill>
                  <a:srgbClr val="FFFFFF"/>
                </a:solidFill>
              </a:rPr>
              <a:pPr defTabSz="914377"/>
              <a:t>19</a:t>
            </a:fld>
            <a:endParaRPr lang="en-US">
              <a:solidFill>
                <a:srgbClr val="FFFFFF"/>
              </a:solidFill>
            </a:endParaRPr>
          </a:p>
        </p:txBody>
      </p:sp>
      <p:pic>
        <p:nvPicPr>
          <p:cNvPr id="11" name="Picture 10">
            <a:extLst>
              <a:ext uri="{FF2B5EF4-FFF2-40B4-BE49-F238E27FC236}">
                <a16:creationId xmlns:a16="http://schemas.microsoft.com/office/drawing/2014/main" id="{9D2CEE89-80D0-738B-E8E6-1CA458F7CB2D}"/>
              </a:ext>
            </a:extLst>
          </p:cNvPr>
          <p:cNvPicPr>
            <a:picLocks noChangeAspect="1"/>
          </p:cNvPicPr>
          <p:nvPr/>
        </p:nvPicPr>
        <p:blipFill>
          <a:blip r:embed="rId2"/>
          <a:stretch>
            <a:fillRect/>
          </a:stretch>
        </p:blipFill>
        <p:spPr>
          <a:xfrm>
            <a:off x="775876" y="3772281"/>
            <a:ext cx="3328829" cy="1067739"/>
          </a:xfrm>
          <a:prstGeom prst="rect">
            <a:avLst/>
          </a:prstGeom>
        </p:spPr>
      </p:pic>
      <p:pic>
        <p:nvPicPr>
          <p:cNvPr id="12" name="Picture 11">
            <a:extLst>
              <a:ext uri="{FF2B5EF4-FFF2-40B4-BE49-F238E27FC236}">
                <a16:creationId xmlns:a16="http://schemas.microsoft.com/office/drawing/2014/main" id="{EC5E7392-3154-625B-2E33-646B13507445}"/>
              </a:ext>
            </a:extLst>
          </p:cNvPr>
          <p:cNvPicPr>
            <a:picLocks noChangeAspect="1"/>
          </p:cNvPicPr>
          <p:nvPr/>
        </p:nvPicPr>
        <p:blipFill>
          <a:blip r:embed="rId3"/>
          <a:stretch>
            <a:fillRect/>
          </a:stretch>
        </p:blipFill>
        <p:spPr>
          <a:xfrm>
            <a:off x="792720" y="2322446"/>
            <a:ext cx="3328829" cy="1150229"/>
          </a:xfrm>
          <a:prstGeom prst="rect">
            <a:avLst/>
          </a:prstGeom>
        </p:spPr>
      </p:pic>
      <p:sp>
        <p:nvSpPr>
          <p:cNvPr id="3" name="Rectangle 2">
            <a:extLst>
              <a:ext uri="{FF2B5EF4-FFF2-40B4-BE49-F238E27FC236}">
                <a16:creationId xmlns:a16="http://schemas.microsoft.com/office/drawing/2014/main" id="{98B2230E-7E85-803F-3C78-655042E1C4B6}"/>
              </a:ext>
            </a:extLst>
          </p:cNvPr>
          <p:cNvSpPr>
            <a:spLocks noChangeArrowheads="1"/>
          </p:cNvSpPr>
          <p:nvPr/>
        </p:nvSpPr>
        <p:spPr bwMode="auto">
          <a:xfrm>
            <a:off x="3887398" y="1284994"/>
            <a:ext cx="2462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914377"/>
            <a:endParaRPr lang="en-US">
              <a:solidFill>
                <a:srgbClr val="010101"/>
              </a:solidFill>
              <a:latin typeface="Arial" panose="020B0604020202020204"/>
            </a:endParaRPr>
          </a:p>
        </p:txBody>
      </p:sp>
      <p:sp>
        <p:nvSpPr>
          <p:cNvPr id="10" name="Rectangle 6">
            <a:extLst>
              <a:ext uri="{FF2B5EF4-FFF2-40B4-BE49-F238E27FC236}">
                <a16:creationId xmlns:a16="http://schemas.microsoft.com/office/drawing/2014/main" id="{8DD53A0A-572B-D74C-059B-0ED53916E375}"/>
              </a:ext>
            </a:extLst>
          </p:cNvPr>
          <p:cNvSpPr>
            <a:spLocks noChangeArrowheads="1"/>
          </p:cNvSpPr>
          <p:nvPr/>
        </p:nvSpPr>
        <p:spPr bwMode="auto">
          <a:xfrm flipV="1">
            <a:off x="7504555" y="1078150"/>
            <a:ext cx="115641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914377"/>
            <a:endParaRPr lang="en-US">
              <a:solidFill>
                <a:srgbClr val="010101"/>
              </a:solidFill>
              <a:latin typeface="Arial" panose="020B0604020202020204"/>
            </a:endParaRPr>
          </a:p>
        </p:txBody>
      </p:sp>
      <p:sp>
        <p:nvSpPr>
          <p:cNvPr id="16" name="TextBox 15">
            <a:extLst>
              <a:ext uri="{FF2B5EF4-FFF2-40B4-BE49-F238E27FC236}">
                <a16:creationId xmlns:a16="http://schemas.microsoft.com/office/drawing/2014/main" id="{0B9E0164-B770-34F9-FD3C-00F004593231}"/>
              </a:ext>
            </a:extLst>
          </p:cNvPr>
          <p:cNvSpPr txBox="1"/>
          <p:nvPr/>
        </p:nvSpPr>
        <p:spPr>
          <a:xfrm>
            <a:off x="497714" y="4969864"/>
            <a:ext cx="10962557" cy="1304099"/>
          </a:xfrm>
          <a:prstGeom prst="rect">
            <a:avLst/>
          </a:prstGeom>
          <a:noFill/>
          <a:ln>
            <a:solidFill>
              <a:schemeClr val="tx1"/>
            </a:solidFill>
          </a:ln>
        </p:spPr>
        <p:txBody>
          <a:bodyPr wrap="square" rtlCol="0">
            <a:noAutofit/>
          </a:bodyPr>
          <a:lstStyle/>
          <a:p>
            <a:pPr defTabSz="914377"/>
            <a:r>
              <a:rPr lang="en-US" sz="1600" dirty="0">
                <a:solidFill>
                  <a:srgbClr val="010101"/>
                </a:solidFill>
                <a:latin typeface="Lato" panose="020F0502020204030203" pitchFamily="34" charset="0"/>
                <a:ea typeface="Lato" panose="020F0502020204030203" pitchFamily="34" charset="0"/>
                <a:cs typeface="Lato" panose="020F0502020204030203" pitchFamily="34" charset="0"/>
              </a:rPr>
              <a:t>An unblinded macroscopic visual review of organ morphology was conducted comparing the liver and adipose tissues of the DIO control to the High Dose group. This analysis showed reductions in white fat depots (such as epididymal white adipose tissue, or </a:t>
            </a:r>
            <a:r>
              <a:rPr lang="en-US" sz="1600" dirty="0" err="1">
                <a:solidFill>
                  <a:srgbClr val="010101"/>
                </a:solidFill>
                <a:latin typeface="Lato" panose="020F0502020204030203" pitchFamily="34" charset="0"/>
                <a:ea typeface="Lato" panose="020F0502020204030203" pitchFamily="34" charset="0"/>
                <a:cs typeface="Lato" panose="020F0502020204030203" pitchFamily="34" charset="0"/>
              </a:rPr>
              <a:t>eWAT</a:t>
            </a:r>
            <a:r>
              <a:rPr lang="en-US" sz="1600" dirty="0">
                <a:solidFill>
                  <a:srgbClr val="010101"/>
                </a:solidFill>
                <a:latin typeface="Lato" panose="020F0502020204030203" pitchFamily="34" charset="0"/>
                <a:ea typeface="Lato" panose="020F0502020204030203" pitchFamily="34" charset="0"/>
                <a:cs typeface="Lato" panose="020F0502020204030203" pitchFamily="34" charset="0"/>
              </a:rPr>
              <a:t>, and inguinal white adipose tissue, or </a:t>
            </a:r>
            <a:r>
              <a:rPr lang="en-US" sz="1600" dirty="0" err="1">
                <a:solidFill>
                  <a:srgbClr val="010101"/>
                </a:solidFill>
                <a:latin typeface="Lato" panose="020F0502020204030203" pitchFamily="34" charset="0"/>
                <a:ea typeface="Lato" panose="020F0502020204030203" pitchFamily="34" charset="0"/>
                <a:cs typeface="Lato" panose="020F0502020204030203" pitchFamily="34" charset="0"/>
              </a:rPr>
              <a:t>iWAT</a:t>
            </a:r>
            <a:r>
              <a:rPr lang="en-US" sz="1600" dirty="0">
                <a:solidFill>
                  <a:srgbClr val="010101"/>
                </a:solidFill>
                <a:latin typeface="Lato" panose="020F0502020204030203" pitchFamily="34" charset="0"/>
                <a:ea typeface="Lato" panose="020F0502020204030203" pitchFamily="34" charset="0"/>
                <a:cs typeface="Lato" panose="020F0502020204030203" pitchFamily="34" charset="0"/>
              </a:rPr>
              <a:t>) and an interscapular BAT appearance consistent with reduced “whitening” in the ALN1003 tissues vs DIO control. Review of liver images suggested less visible fat accumulation and smaller, deep red-brown livers compared to DIO control.</a:t>
            </a:r>
          </a:p>
          <a:p>
            <a:pPr defTabSz="914377"/>
            <a:endParaRPr lang="en-US" sz="1600" dirty="0">
              <a:solidFill>
                <a:srgbClr val="01010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6" name="Object 5">
            <a:extLst>
              <a:ext uri="{FF2B5EF4-FFF2-40B4-BE49-F238E27FC236}">
                <a16:creationId xmlns:a16="http://schemas.microsoft.com/office/drawing/2014/main" id="{4151A206-2D26-F6C0-CD41-4AAC5FFE183C}"/>
              </a:ext>
            </a:extLst>
          </p:cNvPr>
          <p:cNvGraphicFramePr>
            <a:graphicFrameLocks noChangeAspect="1"/>
          </p:cNvGraphicFramePr>
          <p:nvPr>
            <p:extLst>
              <p:ext uri="{D42A27DB-BD31-4B8C-83A1-F6EECF244321}">
                <p14:modId xmlns:p14="http://schemas.microsoft.com/office/powerpoint/2010/main" val="1984335214"/>
              </p:ext>
            </p:extLst>
          </p:nvPr>
        </p:nvGraphicFramePr>
        <p:xfrm>
          <a:off x="4927046" y="1521744"/>
          <a:ext cx="3328829" cy="2934039"/>
        </p:xfrm>
        <a:graphic>
          <a:graphicData uri="http://schemas.openxmlformats.org/presentationml/2006/ole">
            <mc:AlternateContent xmlns:mc="http://schemas.openxmlformats.org/markup-compatibility/2006">
              <mc:Choice xmlns:v="urn:schemas-microsoft-com:vml" Requires="v">
                <p:oleObj name="Prism" r:id="rId4" imgW="6291931" imgH="5545086" progId="Prism10.Document">
                  <p:embed/>
                </p:oleObj>
              </mc:Choice>
              <mc:Fallback>
                <p:oleObj name="Prism" r:id="rId4" imgW="6291931" imgH="5545086" progId="Prism10.Document">
                  <p:embed/>
                  <p:pic>
                    <p:nvPicPr>
                      <p:cNvPr id="6" name="Object 5">
                        <a:extLst>
                          <a:ext uri="{FF2B5EF4-FFF2-40B4-BE49-F238E27FC236}">
                            <a16:creationId xmlns:a16="http://schemas.microsoft.com/office/drawing/2014/main" id="{4151A206-2D26-F6C0-CD41-4AAC5FFE183C}"/>
                          </a:ext>
                        </a:extLst>
                      </p:cNvPr>
                      <p:cNvPicPr/>
                      <p:nvPr/>
                    </p:nvPicPr>
                    <p:blipFill>
                      <a:blip r:embed="rId5"/>
                      <a:stretch>
                        <a:fillRect/>
                      </a:stretch>
                    </p:blipFill>
                    <p:spPr>
                      <a:xfrm>
                        <a:off x="4927046" y="1521744"/>
                        <a:ext cx="3328829" cy="293403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FAD6733-19CF-62F1-F914-D1186BE5D833}"/>
              </a:ext>
            </a:extLst>
          </p:cNvPr>
          <p:cNvGraphicFramePr>
            <a:graphicFrameLocks noChangeAspect="1"/>
          </p:cNvGraphicFramePr>
          <p:nvPr>
            <p:extLst>
              <p:ext uri="{D42A27DB-BD31-4B8C-83A1-F6EECF244321}">
                <p14:modId xmlns:p14="http://schemas.microsoft.com/office/powerpoint/2010/main" val="4122158124"/>
              </p:ext>
            </p:extLst>
          </p:nvPr>
        </p:nvGraphicFramePr>
        <p:xfrm>
          <a:off x="8291560" y="1730539"/>
          <a:ext cx="3906020" cy="2752858"/>
        </p:xfrm>
        <a:graphic>
          <a:graphicData uri="http://schemas.openxmlformats.org/presentationml/2006/ole">
            <mc:AlternateContent xmlns:mc="http://schemas.openxmlformats.org/markup-compatibility/2006">
              <mc:Choice xmlns:v="urn:schemas-microsoft-com:vml" Requires="v">
                <p:oleObj name="Prism" r:id="rId6" imgW="5387990" imgH="3796697" progId="Prism10.Document">
                  <p:embed/>
                </p:oleObj>
              </mc:Choice>
              <mc:Fallback>
                <p:oleObj name="Prism" r:id="rId6" imgW="5387990" imgH="3796697" progId="Prism10.Document">
                  <p:embed/>
                  <p:pic>
                    <p:nvPicPr>
                      <p:cNvPr id="13" name="Object 12">
                        <a:extLst>
                          <a:ext uri="{FF2B5EF4-FFF2-40B4-BE49-F238E27FC236}">
                            <a16:creationId xmlns:a16="http://schemas.microsoft.com/office/drawing/2014/main" id="{1FAD6733-19CF-62F1-F914-D1186BE5D833}"/>
                          </a:ext>
                        </a:extLst>
                      </p:cNvPr>
                      <p:cNvPicPr/>
                      <p:nvPr/>
                    </p:nvPicPr>
                    <p:blipFill>
                      <a:blip r:embed="rId7"/>
                      <a:stretch>
                        <a:fillRect/>
                      </a:stretch>
                    </p:blipFill>
                    <p:spPr>
                      <a:xfrm>
                        <a:off x="8291560" y="1730539"/>
                        <a:ext cx="3906020" cy="2752858"/>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C399349-0011-FAE8-8741-929310D9E2EF}"/>
              </a:ext>
            </a:extLst>
          </p:cNvPr>
          <p:cNvSpPr txBox="1"/>
          <p:nvPr/>
        </p:nvSpPr>
        <p:spPr>
          <a:xfrm>
            <a:off x="5238750" y="4603750"/>
            <a:ext cx="5314950" cy="288806"/>
          </a:xfrm>
          <a:prstGeom prst="rect">
            <a:avLst/>
          </a:prstGeom>
          <a:noFill/>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One-way ANOVA, * p&lt;0.05, ** p&lt;0.01</a:t>
            </a:r>
          </a:p>
        </p:txBody>
      </p:sp>
      <p:sp>
        <p:nvSpPr>
          <p:cNvPr id="7" name="TextBox 6">
            <a:extLst>
              <a:ext uri="{FF2B5EF4-FFF2-40B4-BE49-F238E27FC236}">
                <a16:creationId xmlns:a16="http://schemas.microsoft.com/office/drawing/2014/main" id="{2000871F-37FB-3401-CBBF-A661ACFC8694}"/>
              </a:ext>
            </a:extLst>
          </p:cNvPr>
          <p:cNvSpPr txBox="1"/>
          <p:nvPr/>
        </p:nvSpPr>
        <p:spPr>
          <a:xfrm>
            <a:off x="696556" y="1544479"/>
            <a:ext cx="3968548" cy="492436"/>
          </a:xfrm>
          <a:prstGeom prst="rect">
            <a:avLst/>
          </a:prstGeom>
          <a:noFill/>
          <a:ln>
            <a:solidFill>
              <a:schemeClr val="tx1"/>
            </a:solidFill>
          </a:ln>
        </p:spPr>
        <p:txBody>
          <a:bodyPr wrap="square" rtlCol="0">
            <a:noAutofit/>
          </a:bodyPr>
          <a:lstStyle/>
          <a:p>
            <a:pPr algn="l"/>
            <a:r>
              <a:rPr lang="en-US" sz="1200" b="1" dirty="0">
                <a:latin typeface="Lato" panose="020F0502020204030203" pitchFamily="34" charset="0"/>
                <a:ea typeface="Lato" panose="020F0502020204030203" pitchFamily="34" charset="0"/>
                <a:cs typeface="Lato" panose="020F0502020204030203" pitchFamily="34" charset="0"/>
              </a:rPr>
              <a:t>Representative images selected for illustration; not a blinded quantitative image analysis</a:t>
            </a:r>
          </a:p>
        </p:txBody>
      </p:sp>
      <p:sp>
        <p:nvSpPr>
          <p:cNvPr id="14" name="TextBox 13">
            <a:extLst>
              <a:ext uri="{FF2B5EF4-FFF2-40B4-BE49-F238E27FC236}">
                <a16:creationId xmlns:a16="http://schemas.microsoft.com/office/drawing/2014/main" id="{6F104283-9ADA-EEA6-4644-9F0B2EC3E04B}"/>
              </a:ext>
            </a:extLst>
          </p:cNvPr>
          <p:cNvSpPr txBox="1"/>
          <p:nvPr/>
        </p:nvSpPr>
        <p:spPr>
          <a:xfrm>
            <a:off x="891540" y="2026920"/>
            <a:ext cx="2788920" cy="225140"/>
          </a:xfrm>
          <a:prstGeom prst="rect">
            <a:avLst/>
          </a:prstGeom>
          <a:noFill/>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WFI/Control: Mouse 4</a:t>
            </a:r>
          </a:p>
        </p:txBody>
      </p:sp>
      <p:sp>
        <p:nvSpPr>
          <p:cNvPr id="17" name="TextBox 16">
            <a:extLst>
              <a:ext uri="{FF2B5EF4-FFF2-40B4-BE49-F238E27FC236}">
                <a16:creationId xmlns:a16="http://schemas.microsoft.com/office/drawing/2014/main" id="{3C9441F7-1CFE-0B48-E528-B8B102D75312}"/>
              </a:ext>
            </a:extLst>
          </p:cNvPr>
          <p:cNvSpPr txBox="1"/>
          <p:nvPr/>
        </p:nvSpPr>
        <p:spPr>
          <a:xfrm>
            <a:off x="906780" y="3497580"/>
            <a:ext cx="2788920" cy="225140"/>
          </a:xfrm>
          <a:prstGeom prst="rect">
            <a:avLst/>
          </a:prstGeom>
          <a:noFill/>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ALN1003 High Dose: Mouse 21</a:t>
            </a:r>
          </a:p>
        </p:txBody>
      </p:sp>
      <p:sp>
        <p:nvSpPr>
          <p:cNvPr id="8" name="TextBox 7">
            <a:extLst>
              <a:ext uri="{FF2B5EF4-FFF2-40B4-BE49-F238E27FC236}">
                <a16:creationId xmlns:a16="http://schemas.microsoft.com/office/drawing/2014/main" id="{F8174043-2447-9582-2EA6-9A12E4B07B8F}"/>
              </a:ext>
            </a:extLst>
          </p:cNvPr>
          <p:cNvSpPr txBox="1"/>
          <p:nvPr/>
        </p:nvSpPr>
        <p:spPr>
          <a:xfrm>
            <a:off x="11137989"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8982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7BF230-5A29-4C4E-BAD0-C8A60FA28213}"/>
              </a:ext>
            </a:extLst>
          </p:cNvPr>
          <p:cNvSpPr>
            <a:spLocks noGrp="1"/>
          </p:cNvSpPr>
          <p:nvPr>
            <p:ph idx="13"/>
          </p:nvPr>
        </p:nvSpPr>
        <p:spPr>
          <a:xfrm>
            <a:off x="481532" y="1789314"/>
            <a:ext cx="10962557" cy="4642930"/>
          </a:xfrm>
        </p:spPr>
        <p:txBody>
          <a:bodyPr vert="horz" lIns="121920" tIns="60960" rIns="121920" bIns="60960" rtlCol="0" anchor="t">
            <a:normAutofit fontScale="32500" lnSpcReduction="20000"/>
          </a:bodyPr>
          <a:lstStyle/>
          <a:p>
            <a:pPr marL="0" indent="0">
              <a:lnSpc>
                <a:spcPct val="120000"/>
              </a:lnSpc>
              <a:buNone/>
            </a:pPr>
            <a:r>
              <a:rPr lang="en-US" sz="4900" dirty="0">
                <a:solidFill>
                  <a:schemeClr val="tx1"/>
                </a:solidFill>
                <a:latin typeface="Lato"/>
                <a:ea typeface="Lato"/>
                <a:cs typeface="Lato"/>
              </a:rPr>
              <a:t>This presentation contains forward-looking statements that are based on current expectations and assumptions that are subject to risks and uncertainties, which could cause actual results to differ materially. Important factors that could cause actual results to differ materially include, but are not limited to: changes in the Company’s operating plans that may impact its cash expenditures; uncertainties built into research and development such as preclinical mouse data not translating to human trials, or challenges in scaling up formulations, including the risk that early non-GLP study results may not be replicated in confirmatory studies or pose safety concerns in IND-enabling studies; delays or failures in future studies; whether Alaunos’ product candidates will advance further in the clinical trial process, including getting approval by the U.S. Food and Drug Administration (FDA) or other foreign health authority to conduct clinical trials and whether and when, if at all, they will receive final approval from the FDA or equivalent foreign regulatory agencies and for which uses; challenges to the strength and enforceability of Alaunos’ intellectual property rights (such as patent disputes); competition from other pharmaceutical and biotechnology companies (including in the crowded obesity treatment market); funding shortages or market changes affecting our cash needs; tolerability issues from drug administration; the inherent uncertainties in drug development, including potential failures optimizing formulations, mechanistic studies, or large-animal pharmacokinetics that could delay IND-enabling activities; manufacturing and supply chain disruptions related to CMC work; and other factors discussed in our latest Form 10-Q and Form 10-K filed with the Securities and Exchange Commission (SEC). Forward-looking statements may also be protected if they are immaterial.</a:t>
            </a:r>
          </a:p>
          <a:p>
            <a:pPr marL="0" indent="0">
              <a:lnSpc>
                <a:spcPct val="120000"/>
              </a:lnSpc>
              <a:buNone/>
            </a:pPr>
            <a:endParaRPr lang="en-US" dirty="0">
              <a:solidFill>
                <a:schemeClr val="tx1"/>
              </a:solidFill>
            </a:endParaRPr>
          </a:p>
        </p:txBody>
      </p:sp>
      <p:sp>
        <p:nvSpPr>
          <p:cNvPr id="3" name="Title 2">
            <a:extLst>
              <a:ext uri="{FF2B5EF4-FFF2-40B4-BE49-F238E27FC236}">
                <a16:creationId xmlns:a16="http://schemas.microsoft.com/office/drawing/2014/main" id="{513138DA-2B4A-467C-BF59-65A4D9AF047C}"/>
              </a:ext>
            </a:extLst>
          </p:cNvPr>
          <p:cNvSpPr>
            <a:spLocks noGrp="1"/>
          </p:cNvSpPr>
          <p:nvPr>
            <p:ph type="title"/>
          </p:nvPr>
        </p:nvSpPr>
        <p:spPr/>
        <p:txBody>
          <a:bodyPr/>
          <a:lstStyle/>
          <a:p>
            <a:r>
              <a:rPr lang="en-US"/>
              <a:t>Forward Looking Statements</a:t>
            </a:r>
          </a:p>
        </p:txBody>
      </p:sp>
      <p:sp>
        <p:nvSpPr>
          <p:cNvPr id="5" name="Slide Number Placeholder 4">
            <a:extLst>
              <a:ext uri="{FF2B5EF4-FFF2-40B4-BE49-F238E27FC236}">
                <a16:creationId xmlns:a16="http://schemas.microsoft.com/office/drawing/2014/main" id="{EB38B849-1B01-489A-8395-64D33E7FAF5E}"/>
              </a:ext>
            </a:extLst>
          </p:cNvPr>
          <p:cNvSpPr>
            <a:spLocks noGrp="1"/>
          </p:cNvSpPr>
          <p:nvPr>
            <p:ph type="sldNum" sz="quarter" idx="12"/>
          </p:nvPr>
        </p:nvSpPr>
        <p:spPr/>
        <p:txBody>
          <a:bodyPr/>
          <a:lstStyle/>
          <a:p>
            <a:fld id="{FFEB4A9A-32E4-0F4E-A2C0-160EE303EFCA}" type="slidenum">
              <a:rPr lang="en-US" smtClean="0"/>
              <a:t>2</a:t>
            </a:fld>
            <a:endParaRPr lang="en-US"/>
          </a:p>
        </p:txBody>
      </p:sp>
      <p:sp>
        <p:nvSpPr>
          <p:cNvPr id="4" name="Footer Placeholder 3">
            <a:extLst>
              <a:ext uri="{FF2B5EF4-FFF2-40B4-BE49-F238E27FC236}">
                <a16:creationId xmlns:a16="http://schemas.microsoft.com/office/drawing/2014/main" id="{CF404A48-6A24-0E28-E516-3F0DADB0B76A}"/>
              </a:ext>
            </a:extLst>
          </p:cNvPr>
          <p:cNvSpPr>
            <a:spLocks noGrp="1"/>
          </p:cNvSpPr>
          <p:nvPr>
            <p:ph type="ftr" sz="quarter" idx="11"/>
          </p:nvPr>
        </p:nvSpPr>
        <p:spPr/>
        <p:txBody>
          <a:bodyPr/>
          <a:lstStyle/>
          <a:p>
            <a:r>
              <a:rPr lang="en-US"/>
              <a:t>NON-CONFIDENTIAL</a:t>
            </a:r>
          </a:p>
        </p:txBody>
      </p:sp>
    </p:spTree>
    <p:extLst>
      <p:ext uri="{BB962C8B-B14F-4D97-AF65-F5344CB8AC3E}">
        <p14:creationId xmlns:p14="http://schemas.microsoft.com/office/powerpoint/2010/main" val="415867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9AF88-6038-5AE4-1ADB-3B5B7F67521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0F2F36B-0AC3-7FE3-F043-505916423957}"/>
              </a:ext>
            </a:extLst>
          </p:cNvPr>
          <p:cNvPicPr>
            <a:picLocks noChangeAspect="1"/>
          </p:cNvPicPr>
          <p:nvPr/>
        </p:nvPicPr>
        <p:blipFill>
          <a:blip r:embed="rId2"/>
          <a:stretch>
            <a:fillRect/>
          </a:stretch>
        </p:blipFill>
        <p:spPr>
          <a:xfrm>
            <a:off x="8079484" y="3953898"/>
            <a:ext cx="4114800" cy="2314575"/>
          </a:xfrm>
          <a:prstGeom prst="rect">
            <a:avLst/>
          </a:prstGeom>
        </p:spPr>
      </p:pic>
      <p:pic>
        <p:nvPicPr>
          <p:cNvPr id="14" name="Picture 13">
            <a:extLst>
              <a:ext uri="{FF2B5EF4-FFF2-40B4-BE49-F238E27FC236}">
                <a16:creationId xmlns:a16="http://schemas.microsoft.com/office/drawing/2014/main" id="{53DF351A-2A7E-3B8C-B5E7-333AEBF2AAF8}"/>
              </a:ext>
            </a:extLst>
          </p:cNvPr>
          <p:cNvPicPr>
            <a:picLocks noChangeAspect="1"/>
          </p:cNvPicPr>
          <p:nvPr/>
        </p:nvPicPr>
        <p:blipFill>
          <a:blip r:embed="rId3"/>
          <a:stretch>
            <a:fillRect/>
          </a:stretch>
        </p:blipFill>
        <p:spPr>
          <a:xfrm>
            <a:off x="20576" y="3964306"/>
            <a:ext cx="4020025" cy="2261264"/>
          </a:xfrm>
          <a:prstGeom prst="rect">
            <a:avLst/>
          </a:prstGeom>
        </p:spPr>
      </p:pic>
      <p:pic>
        <p:nvPicPr>
          <p:cNvPr id="16" name="Picture 15">
            <a:extLst>
              <a:ext uri="{FF2B5EF4-FFF2-40B4-BE49-F238E27FC236}">
                <a16:creationId xmlns:a16="http://schemas.microsoft.com/office/drawing/2014/main" id="{03DDF8F0-6030-C83E-EF22-0BAE85647C13}"/>
              </a:ext>
            </a:extLst>
          </p:cNvPr>
          <p:cNvPicPr>
            <a:picLocks noChangeAspect="1"/>
          </p:cNvPicPr>
          <p:nvPr/>
        </p:nvPicPr>
        <p:blipFill>
          <a:blip r:embed="rId4"/>
          <a:stretch>
            <a:fillRect/>
          </a:stretch>
        </p:blipFill>
        <p:spPr>
          <a:xfrm>
            <a:off x="4110709" y="3953898"/>
            <a:ext cx="4020025" cy="2261264"/>
          </a:xfrm>
          <a:prstGeom prst="rect">
            <a:avLst/>
          </a:prstGeom>
        </p:spPr>
      </p:pic>
      <p:sp>
        <p:nvSpPr>
          <p:cNvPr id="3" name="Title 2">
            <a:extLst>
              <a:ext uri="{FF2B5EF4-FFF2-40B4-BE49-F238E27FC236}">
                <a16:creationId xmlns:a16="http://schemas.microsoft.com/office/drawing/2014/main" id="{8C863D27-441B-393C-681A-913F4E20D1B3}"/>
              </a:ext>
            </a:extLst>
          </p:cNvPr>
          <p:cNvSpPr>
            <a:spLocks noGrp="1"/>
          </p:cNvSpPr>
          <p:nvPr>
            <p:ph type="title"/>
          </p:nvPr>
        </p:nvSpPr>
        <p:spPr/>
        <p:txBody>
          <a:bodyPr/>
          <a:lstStyle/>
          <a:p>
            <a:r>
              <a:rPr lang="en-US" dirty="0"/>
              <a:t>DIO 2: Masson’s Trichrome Stain</a:t>
            </a:r>
          </a:p>
        </p:txBody>
      </p:sp>
      <p:sp>
        <p:nvSpPr>
          <p:cNvPr id="4" name="Footer Placeholder 3">
            <a:extLst>
              <a:ext uri="{FF2B5EF4-FFF2-40B4-BE49-F238E27FC236}">
                <a16:creationId xmlns:a16="http://schemas.microsoft.com/office/drawing/2014/main" id="{5939F3AE-528F-A90F-2107-73BE6AD22EA0}"/>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89B6AAC0-9F1E-DD1B-A5AD-8B4EA191021C}"/>
              </a:ext>
            </a:extLst>
          </p:cNvPr>
          <p:cNvSpPr>
            <a:spLocks noGrp="1"/>
          </p:cNvSpPr>
          <p:nvPr>
            <p:ph type="sldNum" sz="quarter" idx="12"/>
          </p:nvPr>
        </p:nvSpPr>
        <p:spPr/>
        <p:txBody>
          <a:bodyPr/>
          <a:lstStyle/>
          <a:p>
            <a:fld id="{FFEB4A9A-32E4-0F4E-A2C0-160EE303EFCA}" type="slidenum">
              <a:rPr lang="en-US" smtClean="0"/>
              <a:t>20</a:t>
            </a:fld>
            <a:endParaRPr lang="en-US"/>
          </a:p>
        </p:txBody>
      </p:sp>
      <p:pic>
        <p:nvPicPr>
          <p:cNvPr id="8" name="Picture 7">
            <a:extLst>
              <a:ext uri="{FF2B5EF4-FFF2-40B4-BE49-F238E27FC236}">
                <a16:creationId xmlns:a16="http://schemas.microsoft.com/office/drawing/2014/main" id="{0E05B94B-0E92-83E3-AD1A-39C69FDAD46E}"/>
              </a:ext>
            </a:extLst>
          </p:cNvPr>
          <p:cNvPicPr>
            <a:picLocks noChangeAspect="1"/>
          </p:cNvPicPr>
          <p:nvPr/>
        </p:nvPicPr>
        <p:blipFill>
          <a:blip r:embed="rId5"/>
          <a:stretch>
            <a:fillRect/>
          </a:stretch>
        </p:blipFill>
        <p:spPr>
          <a:xfrm>
            <a:off x="10742" y="1462892"/>
            <a:ext cx="4035478" cy="2269956"/>
          </a:xfrm>
          <a:prstGeom prst="rect">
            <a:avLst/>
          </a:prstGeom>
        </p:spPr>
      </p:pic>
      <p:pic>
        <p:nvPicPr>
          <p:cNvPr id="10" name="Picture 9">
            <a:extLst>
              <a:ext uri="{FF2B5EF4-FFF2-40B4-BE49-F238E27FC236}">
                <a16:creationId xmlns:a16="http://schemas.microsoft.com/office/drawing/2014/main" id="{DF6BBB34-C8EB-5FA5-47F3-8F3FED4F6F77}"/>
              </a:ext>
            </a:extLst>
          </p:cNvPr>
          <p:cNvPicPr>
            <a:picLocks noChangeAspect="1"/>
          </p:cNvPicPr>
          <p:nvPr/>
        </p:nvPicPr>
        <p:blipFill>
          <a:blip r:embed="rId6"/>
          <a:stretch>
            <a:fillRect/>
          </a:stretch>
        </p:blipFill>
        <p:spPr>
          <a:xfrm>
            <a:off x="4049606" y="1462891"/>
            <a:ext cx="4114800" cy="2314575"/>
          </a:xfrm>
          <a:prstGeom prst="rect">
            <a:avLst/>
          </a:prstGeom>
        </p:spPr>
      </p:pic>
      <p:pic>
        <p:nvPicPr>
          <p:cNvPr id="12" name="Picture 11">
            <a:extLst>
              <a:ext uri="{FF2B5EF4-FFF2-40B4-BE49-F238E27FC236}">
                <a16:creationId xmlns:a16="http://schemas.microsoft.com/office/drawing/2014/main" id="{D9C5E9E3-E3A7-B315-6909-B8410648745E}"/>
              </a:ext>
            </a:extLst>
          </p:cNvPr>
          <p:cNvPicPr>
            <a:picLocks noChangeAspect="1"/>
          </p:cNvPicPr>
          <p:nvPr/>
        </p:nvPicPr>
        <p:blipFill>
          <a:blip r:embed="rId7"/>
          <a:stretch>
            <a:fillRect/>
          </a:stretch>
        </p:blipFill>
        <p:spPr>
          <a:xfrm>
            <a:off x="8156521" y="1462891"/>
            <a:ext cx="4035479" cy="2269957"/>
          </a:xfrm>
          <a:prstGeom prst="rect">
            <a:avLst/>
          </a:prstGeom>
        </p:spPr>
      </p:pic>
      <p:sp>
        <p:nvSpPr>
          <p:cNvPr id="2" name="TextBox 1">
            <a:extLst>
              <a:ext uri="{FF2B5EF4-FFF2-40B4-BE49-F238E27FC236}">
                <a16:creationId xmlns:a16="http://schemas.microsoft.com/office/drawing/2014/main" id="{76DC8F53-8377-E8B6-EDDD-B0B99065832A}"/>
              </a:ext>
            </a:extLst>
          </p:cNvPr>
          <p:cNvSpPr txBox="1"/>
          <p:nvPr/>
        </p:nvSpPr>
        <p:spPr>
          <a:xfrm>
            <a:off x="2311400" y="6324600"/>
            <a:ext cx="7626350" cy="457200"/>
          </a:xfrm>
          <a:prstGeom prst="rect">
            <a:avLst/>
          </a:prstGeom>
          <a:noFill/>
          <a:ln>
            <a:solidFill>
              <a:schemeClr val="tx1"/>
            </a:solidFill>
          </a:ln>
        </p:spPr>
        <p:txBody>
          <a:bodyPr wrap="square" rtlCol="0">
            <a:noAutofit/>
          </a:bodyPr>
          <a:lstStyle/>
          <a:p>
            <a:pPr algn="l"/>
            <a:r>
              <a:rPr lang="en-US" sz="1200" b="1" dirty="0">
                <a:latin typeface="Lato" panose="020F0502020204030203" pitchFamily="34" charset="0"/>
                <a:ea typeface="Lato" panose="020F0502020204030203" pitchFamily="34" charset="0"/>
                <a:cs typeface="Lato" panose="020F0502020204030203" pitchFamily="34" charset="0"/>
              </a:rPr>
              <a:t>Pilot </a:t>
            </a:r>
            <a:r>
              <a:rPr lang="en-US" sz="1200" b="1">
                <a:latin typeface="Lato" panose="020F0502020204030203" pitchFamily="34" charset="0"/>
                <a:ea typeface="Lato" panose="020F0502020204030203" pitchFamily="34" charset="0"/>
                <a:cs typeface="Lato" panose="020F0502020204030203" pitchFamily="34" charset="0"/>
              </a:rPr>
              <a:t>pathology findings </a:t>
            </a:r>
            <a:r>
              <a:rPr lang="en-US" sz="1200" b="1" dirty="0">
                <a:latin typeface="Lato" panose="020F0502020204030203" pitchFamily="34" charset="0"/>
                <a:ea typeface="Lato" panose="020F0502020204030203" pitchFamily="34" charset="0"/>
                <a:cs typeface="Lato" panose="020F0502020204030203" pitchFamily="34" charset="0"/>
              </a:rPr>
              <a:t>require confirmation in a powered MASH study.</a:t>
            </a:r>
          </a:p>
        </p:txBody>
      </p:sp>
      <p:sp>
        <p:nvSpPr>
          <p:cNvPr id="6" name="TextBox 5">
            <a:extLst>
              <a:ext uri="{FF2B5EF4-FFF2-40B4-BE49-F238E27FC236}">
                <a16:creationId xmlns:a16="http://schemas.microsoft.com/office/drawing/2014/main" id="{1A467308-85B0-9288-8567-610A46F0A07B}"/>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60301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109F-398C-79AD-4814-046CD86CE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D83EE-2AF1-AB16-717E-FB5542DDCBBB}"/>
              </a:ext>
            </a:extLst>
          </p:cNvPr>
          <p:cNvSpPr>
            <a:spLocks noGrp="1"/>
          </p:cNvSpPr>
          <p:nvPr>
            <p:ph type="title"/>
          </p:nvPr>
        </p:nvSpPr>
        <p:spPr/>
        <p:txBody>
          <a:bodyPr>
            <a:normAutofit/>
          </a:bodyPr>
          <a:lstStyle/>
          <a:p>
            <a:r>
              <a:rPr lang="en-US" dirty="0"/>
              <a:t>High-dose ALN1003 was associated with lower glucose, total cholesterol and HDL-C in DIO Study 2</a:t>
            </a:r>
          </a:p>
        </p:txBody>
      </p:sp>
      <p:sp>
        <p:nvSpPr>
          <p:cNvPr id="4" name="Footer Placeholder 3">
            <a:extLst>
              <a:ext uri="{FF2B5EF4-FFF2-40B4-BE49-F238E27FC236}">
                <a16:creationId xmlns:a16="http://schemas.microsoft.com/office/drawing/2014/main" id="{05E859E7-C08A-155A-1180-57E568232AF2}"/>
              </a:ext>
            </a:extLst>
          </p:cNvPr>
          <p:cNvSpPr>
            <a:spLocks noGrp="1"/>
          </p:cNvSpPr>
          <p:nvPr>
            <p:ph type="ftr" sz="quarter" idx="11"/>
          </p:nvPr>
        </p:nvSpPr>
        <p:spPr/>
        <p:txBody>
          <a:bodyPr/>
          <a:lstStyle/>
          <a:p>
            <a:pPr defTabSz="914377"/>
            <a:r>
              <a:rPr lang="en-US">
                <a:solidFill>
                  <a:srgbClr val="6E87AC"/>
                </a:solidFill>
              </a:rPr>
              <a:t>NON-CONFIDENTIAL</a:t>
            </a:r>
            <a:endParaRPr lang="en-US" dirty="0">
              <a:solidFill>
                <a:srgbClr val="6E87AC"/>
              </a:solidFill>
            </a:endParaRPr>
          </a:p>
        </p:txBody>
      </p:sp>
      <p:sp>
        <p:nvSpPr>
          <p:cNvPr id="5" name="Slide Number Placeholder 4">
            <a:extLst>
              <a:ext uri="{FF2B5EF4-FFF2-40B4-BE49-F238E27FC236}">
                <a16:creationId xmlns:a16="http://schemas.microsoft.com/office/drawing/2014/main" id="{A58076AA-AE78-A9C8-188A-CCB35B07A8A4}"/>
              </a:ext>
            </a:extLst>
          </p:cNvPr>
          <p:cNvSpPr>
            <a:spLocks noGrp="1"/>
          </p:cNvSpPr>
          <p:nvPr>
            <p:ph type="sldNum" sz="quarter" idx="12"/>
          </p:nvPr>
        </p:nvSpPr>
        <p:spPr/>
        <p:txBody>
          <a:bodyPr/>
          <a:lstStyle/>
          <a:p>
            <a:pPr defTabSz="914377"/>
            <a:fld id="{B438636A-442D-4DB2-8F55-05629FAFC40E}" type="slidenum">
              <a:rPr lang="en-US">
                <a:solidFill>
                  <a:srgbClr val="FFFFFF"/>
                </a:solidFill>
              </a:rPr>
              <a:pPr defTabSz="914377"/>
              <a:t>21</a:t>
            </a:fld>
            <a:endParaRPr lang="en-US">
              <a:solidFill>
                <a:srgbClr val="FFFFFF"/>
              </a:solidFill>
            </a:endParaRPr>
          </a:p>
        </p:txBody>
      </p:sp>
      <p:graphicFrame>
        <p:nvGraphicFramePr>
          <p:cNvPr id="3" name="Object 2">
            <a:extLst>
              <a:ext uri="{FF2B5EF4-FFF2-40B4-BE49-F238E27FC236}">
                <a16:creationId xmlns:a16="http://schemas.microsoft.com/office/drawing/2014/main" id="{0A79C6CF-3FCB-C03E-5D65-B49AE9F93429}"/>
              </a:ext>
            </a:extLst>
          </p:cNvPr>
          <p:cNvGraphicFramePr>
            <a:graphicFrameLocks noChangeAspect="1"/>
          </p:cNvGraphicFramePr>
          <p:nvPr>
            <p:extLst>
              <p:ext uri="{D42A27DB-BD31-4B8C-83A1-F6EECF244321}">
                <p14:modId xmlns:p14="http://schemas.microsoft.com/office/powerpoint/2010/main" val="1655989649"/>
              </p:ext>
            </p:extLst>
          </p:nvPr>
        </p:nvGraphicFramePr>
        <p:xfrm>
          <a:off x="8032750" y="2383473"/>
          <a:ext cx="3814763" cy="3149600"/>
        </p:xfrm>
        <a:graphic>
          <a:graphicData uri="http://schemas.openxmlformats.org/presentationml/2006/ole">
            <mc:AlternateContent xmlns:mc="http://schemas.openxmlformats.org/markup-compatibility/2006">
              <mc:Choice xmlns:v="urn:schemas-microsoft-com:vml" Requires="v">
                <p:oleObj name="Prism" r:id="rId2" imgW="7821067" imgH="6456365" progId="Prism10.Document">
                  <p:embed/>
                </p:oleObj>
              </mc:Choice>
              <mc:Fallback>
                <p:oleObj name="Prism" r:id="rId2" imgW="7821067" imgH="6456365" progId="Prism10.Document">
                  <p:embed/>
                  <p:pic>
                    <p:nvPicPr>
                      <p:cNvPr id="3" name="Object 2">
                        <a:extLst>
                          <a:ext uri="{FF2B5EF4-FFF2-40B4-BE49-F238E27FC236}">
                            <a16:creationId xmlns:a16="http://schemas.microsoft.com/office/drawing/2014/main" id="{0A79C6CF-3FCB-C03E-5D65-B49AE9F93429}"/>
                          </a:ext>
                        </a:extLst>
                      </p:cNvPr>
                      <p:cNvPicPr/>
                      <p:nvPr/>
                    </p:nvPicPr>
                    <p:blipFill>
                      <a:blip r:embed="rId3"/>
                      <a:stretch>
                        <a:fillRect/>
                      </a:stretch>
                    </p:blipFill>
                    <p:spPr>
                      <a:xfrm>
                        <a:off x="8032750" y="2383473"/>
                        <a:ext cx="3814763" cy="3149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E62561F-8432-E0DF-6013-B996C80B4CEA}"/>
              </a:ext>
            </a:extLst>
          </p:cNvPr>
          <p:cNvGraphicFramePr>
            <a:graphicFrameLocks noChangeAspect="1"/>
          </p:cNvGraphicFramePr>
          <p:nvPr>
            <p:extLst>
              <p:ext uri="{D42A27DB-BD31-4B8C-83A1-F6EECF244321}">
                <p14:modId xmlns:p14="http://schemas.microsoft.com/office/powerpoint/2010/main" val="3744440661"/>
              </p:ext>
            </p:extLst>
          </p:nvPr>
        </p:nvGraphicFramePr>
        <p:xfrm>
          <a:off x="4551363" y="2377123"/>
          <a:ext cx="3246437" cy="3155950"/>
        </p:xfrm>
        <a:graphic>
          <a:graphicData uri="http://schemas.openxmlformats.org/presentationml/2006/ole">
            <mc:AlternateContent xmlns:mc="http://schemas.openxmlformats.org/markup-compatibility/2006">
              <mc:Choice xmlns:v="urn:schemas-microsoft-com:vml" Requires="v">
                <p:oleObj name="Prism" r:id="rId4" imgW="7119883" imgH="6922986" progId="Prism10.Document">
                  <p:embed/>
                </p:oleObj>
              </mc:Choice>
              <mc:Fallback>
                <p:oleObj name="Prism" r:id="rId4" imgW="7119883" imgH="6922986" progId="Prism10.Document">
                  <p:embed/>
                  <p:pic>
                    <p:nvPicPr>
                      <p:cNvPr id="6" name="Object 5">
                        <a:extLst>
                          <a:ext uri="{FF2B5EF4-FFF2-40B4-BE49-F238E27FC236}">
                            <a16:creationId xmlns:a16="http://schemas.microsoft.com/office/drawing/2014/main" id="{6E62561F-8432-E0DF-6013-B996C80B4CEA}"/>
                          </a:ext>
                        </a:extLst>
                      </p:cNvPr>
                      <p:cNvPicPr/>
                      <p:nvPr/>
                    </p:nvPicPr>
                    <p:blipFill>
                      <a:blip r:embed="rId5"/>
                      <a:stretch>
                        <a:fillRect/>
                      </a:stretch>
                    </p:blipFill>
                    <p:spPr>
                      <a:xfrm>
                        <a:off x="4551363" y="2377123"/>
                        <a:ext cx="3246437" cy="31559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B3D1748-06C3-7A7B-FE95-14A70B252A21}"/>
              </a:ext>
            </a:extLst>
          </p:cNvPr>
          <p:cNvGraphicFramePr>
            <a:graphicFrameLocks noChangeAspect="1"/>
          </p:cNvGraphicFramePr>
          <p:nvPr>
            <p:extLst>
              <p:ext uri="{D42A27DB-BD31-4B8C-83A1-F6EECF244321}">
                <p14:modId xmlns:p14="http://schemas.microsoft.com/office/powerpoint/2010/main" val="4143188643"/>
              </p:ext>
            </p:extLst>
          </p:nvPr>
        </p:nvGraphicFramePr>
        <p:xfrm>
          <a:off x="638175" y="2389823"/>
          <a:ext cx="3400425" cy="3217862"/>
        </p:xfrm>
        <a:graphic>
          <a:graphicData uri="http://schemas.openxmlformats.org/presentationml/2006/ole">
            <mc:AlternateContent xmlns:mc="http://schemas.openxmlformats.org/markup-compatibility/2006">
              <mc:Choice xmlns:v="urn:schemas-microsoft-com:vml" Requires="v">
                <p:oleObj name="Prism" r:id="rId6" imgW="7607507" imgH="7202023" progId="Prism10.Document">
                  <p:embed/>
                </p:oleObj>
              </mc:Choice>
              <mc:Fallback>
                <p:oleObj name="Prism" r:id="rId6" imgW="7607507" imgH="7202023" progId="Prism10.Document">
                  <p:embed/>
                  <p:pic>
                    <p:nvPicPr>
                      <p:cNvPr id="7" name="Object 6">
                        <a:extLst>
                          <a:ext uri="{FF2B5EF4-FFF2-40B4-BE49-F238E27FC236}">
                            <a16:creationId xmlns:a16="http://schemas.microsoft.com/office/drawing/2014/main" id="{FB3D1748-06C3-7A7B-FE95-14A70B252A21}"/>
                          </a:ext>
                        </a:extLst>
                      </p:cNvPr>
                      <p:cNvPicPr/>
                      <p:nvPr/>
                    </p:nvPicPr>
                    <p:blipFill>
                      <a:blip r:embed="rId7"/>
                      <a:stretch>
                        <a:fillRect/>
                      </a:stretch>
                    </p:blipFill>
                    <p:spPr>
                      <a:xfrm>
                        <a:off x="638175" y="2389823"/>
                        <a:ext cx="3400425" cy="321786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8F5942B5-43EB-110A-FC6E-01F06FFF9B53}"/>
              </a:ext>
            </a:extLst>
          </p:cNvPr>
          <p:cNvSpPr txBox="1"/>
          <p:nvPr/>
        </p:nvSpPr>
        <p:spPr>
          <a:xfrm>
            <a:off x="1035050" y="5937250"/>
            <a:ext cx="5314950" cy="288806"/>
          </a:xfrm>
          <a:prstGeom prst="rect">
            <a:avLst/>
          </a:prstGeom>
          <a:noFill/>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One-way ANOVA, * p&lt;0.05, **** p&lt;0.0001</a:t>
            </a:r>
          </a:p>
        </p:txBody>
      </p:sp>
      <p:sp>
        <p:nvSpPr>
          <p:cNvPr id="9" name="TextBox 8">
            <a:extLst>
              <a:ext uri="{FF2B5EF4-FFF2-40B4-BE49-F238E27FC236}">
                <a16:creationId xmlns:a16="http://schemas.microsoft.com/office/drawing/2014/main" id="{FBE29751-C1B8-22CE-46A2-CFDC4097C543}"/>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Content Placeholder 1">
            <a:extLst>
              <a:ext uri="{FF2B5EF4-FFF2-40B4-BE49-F238E27FC236}">
                <a16:creationId xmlns:a16="http://schemas.microsoft.com/office/drawing/2014/main" id="{E362D47A-322E-F15F-6B1E-2CE9C3B66EED}"/>
              </a:ext>
            </a:extLst>
          </p:cNvPr>
          <p:cNvSpPr txBox="1">
            <a:spLocks/>
          </p:cNvSpPr>
          <p:nvPr/>
        </p:nvSpPr>
        <p:spPr>
          <a:xfrm>
            <a:off x="373380" y="1537854"/>
            <a:ext cx="11414760" cy="4204233"/>
          </a:xfrm>
          <a:prstGeom prst="rect">
            <a:avLst/>
          </a:prstGeom>
        </p:spPr>
        <p:txBody>
          <a:bodyPr>
            <a:normAutofit/>
          </a:bodyPr>
          <a:lstStyle>
            <a:lvl1pPr marL="304792" indent="-304792" algn="l" defTabSz="914377" rtl="0" eaLnBrk="1" latinLnBrk="0" hangingPunct="1">
              <a:lnSpc>
                <a:spcPct val="100000"/>
              </a:lnSpc>
              <a:spcBef>
                <a:spcPts val="400"/>
              </a:spcBef>
              <a:spcAft>
                <a:spcPts val="800"/>
              </a:spcAft>
              <a:buClr>
                <a:schemeClr val="accent1"/>
              </a:buClr>
              <a:buSzPct val="80000"/>
              <a:buFont typeface="Arial" panose="020B0604020202020204" pitchFamily="34" charset="0"/>
              <a:buChar char="•"/>
              <a:tabLst/>
              <a:defRPr sz="2133"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539737" indent="-234945" algn="l" defTabSz="914377" rtl="0" eaLnBrk="1" latinLnBrk="0" hangingPunct="1">
              <a:lnSpc>
                <a:spcPct val="100000"/>
              </a:lnSpc>
              <a:spcBef>
                <a:spcPts val="400"/>
              </a:spcBef>
              <a:spcAft>
                <a:spcPts val="800"/>
              </a:spcAft>
              <a:buClr>
                <a:schemeClr val="tx2"/>
              </a:buClr>
              <a:buSzPct val="80000"/>
              <a:buFont typeface="Arial" panose="020B0604020202020204" pitchFamily="34" charset="0"/>
              <a:buChar char="•"/>
              <a:tabLst/>
              <a:defRPr sz="16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764098" indent="-224361" algn="l" defTabSz="914377" rtl="0" eaLnBrk="1" latinLnBrk="0" hangingPunct="1">
              <a:lnSpc>
                <a:spcPct val="100000"/>
              </a:lnSpc>
              <a:spcBef>
                <a:spcPts val="400"/>
              </a:spcBef>
              <a:spcAft>
                <a:spcPts val="800"/>
              </a:spcAft>
              <a:buClr>
                <a:schemeClr val="tx2"/>
              </a:buClr>
              <a:buFont typeface="System Font Regular"/>
              <a:buChar char="-"/>
              <a:tabLst/>
              <a:defRPr sz="16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999042" indent="-234945" algn="l" defTabSz="914377" rtl="0" eaLnBrk="1" latinLnBrk="0" hangingPunct="1">
              <a:lnSpc>
                <a:spcPct val="100000"/>
              </a:lnSpc>
              <a:spcBef>
                <a:spcPts val="400"/>
              </a:spcBef>
              <a:spcAft>
                <a:spcPts val="800"/>
              </a:spcAft>
              <a:buClr>
                <a:schemeClr val="accent5"/>
              </a:buClr>
              <a:buSzPct val="90000"/>
              <a:buFont typeface="Arial" panose="020B0604020202020204" pitchFamily="34" charset="0"/>
              <a:buChar char="•"/>
              <a:tabLst/>
              <a:defRPr sz="1333"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223403" indent="-224361" algn="l" defTabSz="914377" rtl="0" eaLnBrk="1" latinLnBrk="0" hangingPunct="1">
              <a:lnSpc>
                <a:spcPct val="100000"/>
              </a:lnSpc>
              <a:spcBef>
                <a:spcPts val="400"/>
              </a:spcBef>
              <a:spcAft>
                <a:spcPts val="800"/>
              </a:spcAft>
              <a:buClr>
                <a:schemeClr val="accent5"/>
              </a:buClr>
              <a:buSzPct val="90000"/>
              <a:buFont typeface="System Font Regular"/>
              <a:buChar char="-"/>
              <a:tabLst/>
              <a:defRPr sz="1333"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High-dose ALN1003 was associated with lower glucose, lower total cholesterol, and changes in HDL-C, the dominant lipoprotein in DIO mice</a:t>
            </a:r>
          </a:p>
        </p:txBody>
      </p:sp>
    </p:spTree>
    <p:extLst>
      <p:ext uri="{BB962C8B-B14F-4D97-AF65-F5344CB8AC3E}">
        <p14:creationId xmlns:p14="http://schemas.microsoft.com/office/powerpoint/2010/main" val="3112942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C20D1D-2E30-E90E-1073-886B8937F697}"/>
              </a:ext>
            </a:extLst>
          </p:cNvPr>
          <p:cNvSpPr>
            <a:spLocks noGrp="1"/>
          </p:cNvSpPr>
          <p:nvPr>
            <p:ph idx="13"/>
          </p:nvPr>
        </p:nvSpPr>
        <p:spPr>
          <a:xfrm>
            <a:off x="311628" y="1377833"/>
            <a:ext cx="11677172" cy="5214303"/>
          </a:xfrm>
        </p:spPr>
        <p:txBody>
          <a:bodyPr>
            <a:normAutofit/>
          </a:bodyPr>
          <a:lstStyle/>
          <a:p>
            <a:r>
              <a:rPr lang="en-US" dirty="0"/>
              <a:t>ALN1003 dosed via drinking water was feasible and well tolerated during the treatment period; although interpretation is limited by reduced water consumption and apparent dose aversion. Slight dehydration observed starting on Day 2 of PK period (D16) in 2 animals.</a:t>
            </a:r>
          </a:p>
          <a:p>
            <a:r>
              <a:rPr lang="en-US" dirty="0"/>
              <a:t>No hypolocomotion observations were reported in DIO Study 2. Drinking-water administration may have reduced peak-associated activity findings, but additional PK/tolerability studies are needed; Maximum daily dose in High Dose group was up to ~18x higher than Low dose</a:t>
            </a:r>
          </a:p>
          <a:p>
            <a:r>
              <a:rPr lang="en-US" dirty="0"/>
              <a:t>DIO Study 2 showed favorable dose-associated changes in body weight, body composition, liver weight, qualitative liver histology, glucose, and cholesterol-related measures in DIO mice. </a:t>
            </a:r>
          </a:p>
          <a:p>
            <a:r>
              <a:rPr lang="en-US" dirty="0"/>
              <a:t>Interpretation is limited by reduced water consumption and dose aversion in treatment groups, including slight dehydration observed in two high-dose animals during the PK period. </a:t>
            </a:r>
          </a:p>
          <a:p>
            <a:r>
              <a:rPr lang="en-US" dirty="0"/>
              <a:t>These findings support further formulation optimization, PK/tolerability assessment, and controlled benchmark studies.</a:t>
            </a:r>
          </a:p>
          <a:p>
            <a:endParaRPr lang="en-US" dirty="0"/>
          </a:p>
          <a:p>
            <a:endParaRPr lang="en-US" dirty="0"/>
          </a:p>
          <a:p>
            <a:endParaRPr lang="en-US" dirty="0"/>
          </a:p>
        </p:txBody>
      </p:sp>
      <p:sp>
        <p:nvSpPr>
          <p:cNvPr id="3" name="Title 2">
            <a:extLst>
              <a:ext uri="{FF2B5EF4-FFF2-40B4-BE49-F238E27FC236}">
                <a16:creationId xmlns:a16="http://schemas.microsoft.com/office/drawing/2014/main" id="{0BE81343-F572-0B71-89FC-114541134CC6}"/>
              </a:ext>
            </a:extLst>
          </p:cNvPr>
          <p:cNvSpPr>
            <a:spLocks noGrp="1"/>
          </p:cNvSpPr>
          <p:nvPr>
            <p:ph type="title"/>
          </p:nvPr>
        </p:nvSpPr>
        <p:spPr>
          <a:xfrm>
            <a:off x="203201" y="183313"/>
            <a:ext cx="11677172" cy="1017641"/>
          </a:xfrm>
        </p:spPr>
        <p:txBody>
          <a:bodyPr/>
          <a:lstStyle/>
          <a:p>
            <a:r>
              <a:rPr lang="en-US" dirty="0"/>
              <a:t>DIO Study 2 Conclusions</a:t>
            </a:r>
          </a:p>
        </p:txBody>
      </p:sp>
      <p:sp>
        <p:nvSpPr>
          <p:cNvPr id="4" name="Footer Placeholder 3">
            <a:extLst>
              <a:ext uri="{FF2B5EF4-FFF2-40B4-BE49-F238E27FC236}">
                <a16:creationId xmlns:a16="http://schemas.microsoft.com/office/drawing/2014/main" id="{D8D6E602-BAF5-A8C0-2AE5-5AE7158D2308}"/>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4A488D4E-4C72-DF55-2C59-B0592D6BB466}"/>
              </a:ext>
            </a:extLst>
          </p:cNvPr>
          <p:cNvSpPr>
            <a:spLocks noGrp="1"/>
          </p:cNvSpPr>
          <p:nvPr>
            <p:ph type="sldNum" sz="quarter" idx="12"/>
          </p:nvPr>
        </p:nvSpPr>
        <p:spPr/>
        <p:txBody>
          <a:bodyPr/>
          <a:lstStyle/>
          <a:p>
            <a:fld id="{FFEB4A9A-32E4-0F4E-A2C0-160EE303EFCA}" type="slidenum">
              <a:rPr lang="en-US" smtClean="0"/>
              <a:t>22</a:t>
            </a:fld>
            <a:endParaRPr lang="en-US"/>
          </a:p>
        </p:txBody>
      </p:sp>
      <p:sp>
        <p:nvSpPr>
          <p:cNvPr id="6" name="TextBox 5">
            <a:extLst>
              <a:ext uri="{FF2B5EF4-FFF2-40B4-BE49-F238E27FC236}">
                <a16:creationId xmlns:a16="http://schemas.microsoft.com/office/drawing/2014/main" id="{4FAD232B-389F-B4B3-FCE5-9F3280380E86}"/>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2</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16920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36E5-775B-C663-4793-48B9818E844C}"/>
            </a:ext>
          </a:extLst>
        </p:cNvPr>
        <p:cNvGrpSpPr/>
        <p:nvPr/>
      </p:nvGrpSpPr>
      <p:grpSpPr>
        <a:xfrm>
          <a:off x="0" y="0"/>
          <a:ext cx="0" cy="0"/>
          <a:chOff x="0" y="0"/>
          <a:chExt cx="0" cy="0"/>
        </a:xfrm>
      </p:grpSpPr>
      <p:graphicFrame>
        <p:nvGraphicFramePr>
          <p:cNvPr id="20" name="Content Placeholder 2">
            <a:extLst>
              <a:ext uri="{FF2B5EF4-FFF2-40B4-BE49-F238E27FC236}">
                <a16:creationId xmlns:a16="http://schemas.microsoft.com/office/drawing/2014/main" id="{E4BDFD1C-9EFF-F788-6290-DBEB4DA70AEA}"/>
              </a:ext>
            </a:extLst>
          </p:cNvPr>
          <p:cNvGraphicFramePr>
            <a:graphicFrameLocks noGrp="1"/>
          </p:cNvGraphicFramePr>
          <p:nvPr>
            <p:ph idx="13"/>
            <p:extLst>
              <p:ext uri="{D42A27DB-BD31-4B8C-83A1-F6EECF244321}">
                <p14:modId xmlns:p14="http://schemas.microsoft.com/office/powerpoint/2010/main" val="1435832922"/>
              </p:ext>
            </p:extLst>
          </p:nvPr>
        </p:nvGraphicFramePr>
        <p:xfrm>
          <a:off x="481532" y="1789315"/>
          <a:ext cx="10962557" cy="3043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Pentagon 22">
            <a:extLst>
              <a:ext uri="{FF2B5EF4-FFF2-40B4-BE49-F238E27FC236}">
                <a16:creationId xmlns:a16="http://schemas.microsoft.com/office/drawing/2014/main" id="{71865B5D-789F-3716-A49B-6F5DDFE408C0}"/>
              </a:ext>
            </a:extLst>
          </p:cNvPr>
          <p:cNvSpPr/>
          <p:nvPr/>
        </p:nvSpPr>
        <p:spPr>
          <a:xfrm>
            <a:off x="5615940" y="3375660"/>
            <a:ext cx="702310" cy="119634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Lato" panose="020F0502020204030203" pitchFamily="34" charset="77"/>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A3293CAF-B1B5-3904-BE9F-FC367BA243AA}"/>
              </a:ext>
            </a:extLst>
          </p:cNvPr>
          <p:cNvSpPr>
            <a:spLocks noGrp="1"/>
          </p:cNvSpPr>
          <p:nvPr>
            <p:ph type="title"/>
          </p:nvPr>
        </p:nvSpPr>
        <p:spPr>
          <a:xfrm>
            <a:off x="481532" y="183313"/>
            <a:ext cx="10962557" cy="1017641"/>
          </a:xfrm>
        </p:spPr>
        <p:txBody>
          <a:bodyPr anchor="b">
            <a:normAutofit/>
          </a:bodyPr>
          <a:lstStyle/>
          <a:p>
            <a:r>
              <a:rPr lang="en-US" dirty="0"/>
              <a:t>ALN1003 Shows Preclinical Metabolic Improvement across Multiple Axes in Diet-Induced Obese (DIO) Mouse Model</a:t>
            </a:r>
          </a:p>
        </p:txBody>
      </p:sp>
      <p:sp>
        <p:nvSpPr>
          <p:cNvPr id="4" name="Footer Placeholder 3">
            <a:extLst>
              <a:ext uri="{FF2B5EF4-FFF2-40B4-BE49-F238E27FC236}">
                <a16:creationId xmlns:a16="http://schemas.microsoft.com/office/drawing/2014/main" id="{1C2FBDFF-33AC-A580-531F-15DE1022BCF3}"/>
              </a:ext>
            </a:extLst>
          </p:cNvPr>
          <p:cNvSpPr>
            <a:spLocks noGrp="1"/>
          </p:cNvSpPr>
          <p:nvPr>
            <p:ph type="ftr" sz="quarter" idx="11"/>
          </p:nvPr>
        </p:nvSpPr>
        <p:spPr>
          <a:xfrm>
            <a:off x="481532" y="6300668"/>
            <a:ext cx="4114800" cy="365125"/>
          </a:xfrm>
        </p:spPr>
        <p:txBody>
          <a:bodyPr anchor="ctr">
            <a:normAutofit/>
          </a:bodyPr>
          <a:lstStyle/>
          <a:p>
            <a:pPr>
              <a:spcAft>
                <a:spcPts val="600"/>
              </a:spcAft>
            </a:pPr>
            <a:r>
              <a:rPr lang="en-US"/>
              <a:t>NON-CONFIDENTIAL</a:t>
            </a:r>
          </a:p>
        </p:txBody>
      </p:sp>
      <p:sp>
        <p:nvSpPr>
          <p:cNvPr id="5" name="Slide Number Placeholder 4">
            <a:extLst>
              <a:ext uri="{FF2B5EF4-FFF2-40B4-BE49-F238E27FC236}">
                <a16:creationId xmlns:a16="http://schemas.microsoft.com/office/drawing/2014/main" id="{68FE36C3-AB0E-7851-CBF9-9896FDC5DA6F}"/>
              </a:ext>
            </a:extLst>
          </p:cNvPr>
          <p:cNvSpPr>
            <a:spLocks noGrp="1"/>
          </p:cNvSpPr>
          <p:nvPr>
            <p:ph type="sldNum" sz="quarter" idx="12"/>
          </p:nvPr>
        </p:nvSpPr>
        <p:spPr>
          <a:xfrm>
            <a:off x="11274185" y="6067119"/>
            <a:ext cx="606187" cy="365125"/>
          </a:xfrm>
        </p:spPr>
        <p:txBody>
          <a:bodyPr anchor="ctr">
            <a:normAutofit/>
          </a:bodyPr>
          <a:lstStyle/>
          <a:p>
            <a:pPr>
              <a:spcAft>
                <a:spcPts val="600"/>
              </a:spcAft>
            </a:pPr>
            <a:fld id="{B438636A-442D-4DB2-8F55-05629FAFC40E}" type="slidenum">
              <a:rPr lang="en-US" smtClean="0"/>
              <a:pPr>
                <a:spcAft>
                  <a:spcPts val="600"/>
                </a:spcAft>
              </a:pPr>
              <a:t>23</a:t>
            </a:fld>
            <a:endParaRPr lang="en-US"/>
          </a:p>
        </p:txBody>
      </p:sp>
      <p:sp>
        <p:nvSpPr>
          <p:cNvPr id="3" name="TextBox 2">
            <a:extLst>
              <a:ext uri="{FF2B5EF4-FFF2-40B4-BE49-F238E27FC236}">
                <a16:creationId xmlns:a16="http://schemas.microsoft.com/office/drawing/2014/main" id="{29D55E4B-7083-82D2-419E-815DBF111396}"/>
              </a:ext>
            </a:extLst>
          </p:cNvPr>
          <p:cNvSpPr txBox="1"/>
          <p:nvPr/>
        </p:nvSpPr>
        <p:spPr>
          <a:xfrm>
            <a:off x="1885950" y="5092700"/>
            <a:ext cx="8616950" cy="1012519"/>
          </a:xfrm>
          <a:prstGeom prst="rect">
            <a:avLst/>
          </a:prstGeom>
          <a:noFill/>
          <a:ln w="28575">
            <a:solidFill>
              <a:schemeClr val="accent4">
                <a:lumMod val="60000"/>
                <a:lumOff val="40000"/>
              </a:schemeClr>
            </a:solidFill>
          </a:ln>
        </p:spPr>
        <p:txBody>
          <a:bodyPr wrap="square" rtlCol="0">
            <a:noAutofit/>
          </a:bodyPr>
          <a:lstStyle/>
          <a:p>
            <a:pPr algn="l"/>
            <a:r>
              <a:rPr lang="en-US" sz="2000" dirty="0">
                <a:latin typeface="Lato" panose="020F0502020204030203" pitchFamily="34" charset="0"/>
                <a:ea typeface="Lato" panose="020F0502020204030203" pitchFamily="34" charset="0"/>
                <a:cs typeface="Lato" panose="020F0502020204030203" pitchFamily="34" charset="0"/>
              </a:rPr>
              <a:t>ALN1003 is being developed to address multi-organ, adiposity-associated disease state characterized by insulin resistance, dysfunctional adipose tissue, chronic low-grade inflammation, and hepatic lipid accumulation.</a:t>
            </a:r>
          </a:p>
        </p:txBody>
      </p:sp>
    </p:spTree>
    <p:extLst>
      <p:ext uri="{BB962C8B-B14F-4D97-AF65-F5344CB8AC3E}">
        <p14:creationId xmlns:p14="http://schemas.microsoft.com/office/powerpoint/2010/main" val="806749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34252-467E-11D5-4D5C-F6E8832B486E}"/>
            </a:ext>
          </a:extLst>
        </p:cNvPr>
        <p:cNvGrpSpPr/>
        <p:nvPr/>
      </p:nvGrpSpPr>
      <p:grpSpPr>
        <a:xfrm>
          <a:off x="0" y="0"/>
          <a:ext cx="0" cy="0"/>
          <a:chOff x="0" y="0"/>
          <a:chExt cx="0" cy="0"/>
        </a:xfrm>
      </p:grpSpPr>
      <p:graphicFrame>
        <p:nvGraphicFramePr>
          <p:cNvPr id="20" name="Content Placeholder 2">
            <a:extLst>
              <a:ext uri="{FF2B5EF4-FFF2-40B4-BE49-F238E27FC236}">
                <a16:creationId xmlns:a16="http://schemas.microsoft.com/office/drawing/2014/main" id="{A4D7F27C-5761-2118-4A4F-C5CF368F5740}"/>
              </a:ext>
            </a:extLst>
          </p:cNvPr>
          <p:cNvGraphicFramePr>
            <a:graphicFrameLocks noGrp="1"/>
          </p:cNvGraphicFramePr>
          <p:nvPr>
            <p:ph idx="13"/>
            <p:extLst>
              <p:ext uri="{D42A27DB-BD31-4B8C-83A1-F6EECF244321}">
                <p14:modId xmlns:p14="http://schemas.microsoft.com/office/powerpoint/2010/main" val="224680308"/>
              </p:ext>
            </p:extLst>
          </p:nvPr>
        </p:nvGraphicFramePr>
        <p:xfrm>
          <a:off x="481532" y="1789314"/>
          <a:ext cx="10962557" cy="420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Pentagon 22">
            <a:extLst>
              <a:ext uri="{FF2B5EF4-FFF2-40B4-BE49-F238E27FC236}">
                <a16:creationId xmlns:a16="http://schemas.microsoft.com/office/drawing/2014/main" id="{3912C8C3-0BB7-0500-F5E6-825A1F79CC4F}"/>
              </a:ext>
            </a:extLst>
          </p:cNvPr>
          <p:cNvSpPr/>
          <p:nvPr/>
        </p:nvSpPr>
        <p:spPr>
          <a:xfrm>
            <a:off x="3825240" y="3375660"/>
            <a:ext cx="457200" cy="1196340"/>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Lato" panose="020F0502020204030203" pitchFamily="34" charset="77"/>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C9C25013-3525-146F-C3F0-25212468B0CB}"/>
              </a:ext>
            </a:extLst>
          </p:cNvPr>
          <p:cNvSpPr>
            <a:spLocks noGrp="1"/>
          </p:cNvSpPr>
          <p:nvPr>
            <p:ph type="title"/>
          </p:nvPr>
        </p:nvSpPr>
        <p:spPr>
          <a:xfrm>
            <a:off x="481532" y="183313"/>
            <a:ext cx="10962557" cy="1017641"/>
          </a:xfrm>
        </p:spPr>
        <p:txBody>
          <a:bodyPr anchor="b">
            <a:normAutofit/>
          </a:bodyPr>
          <a:lstStyle/>
          <a:p>
            <a:r>
              <a:rPr lang="en-US" dirty="0"/>
              <a:t>Looking Beyond Weight Loss in Metabolic Dysfunction</a:t>
            </a:r>
          </a:p>
        </p:txBody>
      </p:sp>
      <p:sp>
        <p:nvSpPr>
          <p:cNvPr id="4" name="Footer Placeholder 3">
            <a:extLst>
              <a:ext uri="{FF2B5EF4-FFF2-40B4-BE49-F238E27FC236}">
                <a16:creationId xmlns:a16="http://schemas.microsoft.com/office/drawing/2014/main" id="{B87D43AF-007B-679C-8894-2DF2EDCA260F}"/>
              </a:ext>
            </a:extLst>
          </p:cNvPr>
          <p:cNvSpPr>
            <a:spLocks noGrp="1"/>
          </p:cNvSpPr>
          <p:nvPr>
            <p:ph type="ftr" sz="quarter" idx="11"/>
          </p:nvPr>
        </p:nvSpPr>
        <p:spPr>
          <a:xfrm>
            <a:off x="481532" y="6300668"/>
            <a:ext cx="4114800" cy="365125"/>
          </a:xfrm>
        </p:spPr>
        <p:txBody>
          <a:bodyPr anchor="ctr">
            <a:normAutofit/>
          </a:bodyPr>
          <a:lstStyle/>
          <a:p>
            <a:pPr>
              <a:spcAft>
                <a:spcPts val="600"/>
              </a:spcAft>
            </a:pPr>
            <a:r>
              <a:rPr lang="en-US"/>
              <a:t>NON-CONFIDENTIAL</a:t>
            </a:r>
          </a:p>
        </p:txBody>
      </p:sp>
      <p:sp>
        <p:nvSpPr>
          <p:cNvPr id="5" name="Slide Number Placeholder 4">
            <a:extLst>
              <a:ext uri="{FF2B5EF4-FFF2-40B4-BE49-F238E27FC236}">
                <a16:creationId xmlns:a16="http://schemas.microsoft.com/office/drawing/2014/main" id="{9871CE4C-B4C4-D50A-72F3-2C0D30FB66B4}"/>
              </a:ext>
            </a:extLst>
          </p:cNvPr>
          <p:cNvSpPr>
            <a:spLocks noGrp="1"/>
          </p:cNvSpPr>
          <p:nvPr>
            <p:ph type="sldNum" sz="quarter" idx="12"/>
          </p:nvPr>
        </p:nvSpPr>
        <p:spPr>
          <a:xfrm>
            <a:off x="11274185" y="6067119"/>
            <a:ext cx="606187" cy="365125"/>
          </a:xfrm>
        </p:spPr>
        <p:txBody>
          <a:bodyPr anchor="ctr">
            <a:normAutofit/>
          </a:bodyPr>
          <a:lstStyle/>
          <a:p>
            <a:pPr>
              <a:spcAft>
                <a:spcPts val="600"/>
              </a:spcAft>
            </a:pPr>
            <a:fld id="{B438636A-442D-4DB2-8F55-05629FAFC40E}" type="slidenum">
              <a:rPr lang="en-US" smtClean="0"/>
              <a:pPr>
                <a:spcAft>
                  <a:spcPts val="600"/>
                </a:spcAft>
              </a:pPr>
              <a:t>3</a:t>
            </a:fld>
            <a:endParaRPr lang="en-US"/>
          </a:p>
        </p:txBody>
      </p:sp>
      <p:sp>
        <p:nvSpPr>
          <p:cNvPr id="8" name="Arrow: Pentagon 22">
            <a:extLst>
              <a:ext uri="{FF2B5EF4-FFF2-40B4-BE49-F238E27FC236}">
                <a16:creationId xmlns:a16="http://schemas.microsoft.com/office/drawing/2014/main" id="{658BC024-6CCD-E934-86F8-05E5F47EBAEA}"/>
              </a:ext>
            </a:extLst>
          </p:cNvPr>
          <p:cNvSpPr/>
          <p:nvPr/>
        </p:nvSpPr>
        <p:spPr>
          <a:xfrm>
            <a:off x="7632700" y="3383280"/>
            <a:ext cx="457200" cy="1188720"/>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Lato" panose="020F0502020204030203" pitchFamily="34" charset="77"/>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B2AED789-91F5-B876-9CF0-CA85C1E23E6D}"/>
              </a:ext>
            </a:extLst>
          </p:cNvPr>
          <p:cNvSpPr txBox="1"/>
          <p:nvPr/>
        </p:nvSpPr>
        <p:spPr>
          <a:xfrm>
            <a:off x="2308860" y="6300668"/>
            <a:ext cx="7376160" cy="496701"/>
          </a:xfrm>
          <a:prstGeom prst="rect">
            <a:avLst/>
          </a:prstGeom>
          <a:noFill/>
          <a:ln>
            <a:solidFill>
              <a:schemeClr val="tx1"/>
            </a:solidFill>
          </a:ln>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ALN1003 is preclinical. Data are from non-GLP mouse studies. ALN1003 has not been evaluated in humans, and safety and efficacy have not been established. Findings may not translate to human disease.</a:t>
            </a:r>
          </a:p>
        </p:txBody>
      </p:sp>
    </p:spTree>
    <p:extLst>
      <p:ext uri="{BB962C8B-B14F-4D97-AF65-F5344CB8AC3E}">
        <p14:creationId xmlns:p14="http://schemas.microsoft.com/office/powerpoint/2010/main" val="844661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2">
            <a:extLst>
              <a:ext uri="{FF2B5EF4-FFF2-40B4-BE49-F238E27FC236}">
                <a16:creationId xmlns:a16="http://schemas.microsoft.com/office/drawing/2014/main" id="{1763E0E5-DC62-C81D-2DEB-C140DFADBD29}"/>
              </a:ext>
            </a:extLst>
          </p:cNvPr>
          <p:cNvGraphicFramePr>
            <a:graphicFrameLocks noGrp="1"/>
          </p:cNvGraphicFramePr>
          <p:nvPr>
            <p:ph idx="13"/>
            <p:extLst>
              <p:ext uri="{D42A27DB-BD31-4B8C-83A1-F6EECF244321}">
                <p14:modId xmlns:p14="http://schemas.microsoft.com/office/powerpoint/2010/main" val="2302756414"/>
              </p:ext>
            </p:extLst>
          </p:nvPr>
        </p:nvGraphicFramePr>
        <p:xfrm>
          <a:off x="481532" y="1789314"/>
          <a:ext cx="10962557" cy="420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Pentagon 22">
            <a:extLst>
              <a:ext uri="{FF2B5EF4-FFF2-40B4-BE49-F238E27FC236}">
                <a16:creationId xmlns:a16="http://schemas.microsoft.com/office/drawing/2014/main" id="{34886538-C622-FC60-E7BA-E3A5824CD22C}"/>
              </a:ext>
            </a:extLst>
          </p:cNvPr>
          <p:cNvSpPr/>
          <p:nvPr/>
        </p:nvSpPr>
        <p:spPr>
          <a:xfrm>
            <a:off x="3825240" y="3375660"/>
            <a:ext cx="457200" cy="119634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Lato" panose="020F0502020204030203" pitchFamily="34" charset="77"/>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11B508C1-B857-1937-5DC6-53C4D99B9428}"/>
              </a:ext>
            </a:extLst>
          </p:cNvPr>
          <p:cNvSpPr>
            <a:spLocks noGrp="1"/>
          </p:cNvSpPr>
          <p:nvPr>
            <p:ph type="title"/>
          </p:nvPr>
        </p:nvSpPr>
        <p:spPr>
          <a:xfrm>
            <a:off x="481532" y="183313"/>
            <a:ext cx="10962557" cy="1017641"/>
          </a:xfrm>
        </p:spPr>
        <p:txBody>
          <a:bodyPr anchor="b">
            <a:normAutofit/>
          </a:bodyPr>
          <a:lstStyle/>
          <a:p>
            <a:r>
              <a:rPr lang="en-US" dirty="0"/>
              <a:t>ALN1003 </a:t>
            </a:r>
            <a:r>
              <a:rPr lang="en-US"/>
              <a:t>Shows Preclinical </a:t>
            </a:r>
            <a:r>
              <a:rPr lang="en-US" dirty="0"/>
              <a:t>Metabolic </a:t>
            </a:r>
            <a:r>
              <a:rPr lang="en-US"/>
              <a:t>Improvement across Multiple Axes</a:t>
            </a:r>
            <a:r>
              <a:rPr lang="en-US" dirty="0"/>
              <a:t> in Diet-Induced Obese (DIO) Mouse Model</a:t>
            </a:r>
          </a:p>
        </p:txBody>
      </p:sp>
      <p:sp>
        <p:nvSpPr>
          <p:cNvPr id="4" name="Footer Placeholder 3">
            <a:extLst>
              <a:ext uri="{FF2B5EF4-FFF2-40B4-BE49-F238E27FC236}">
                <a16:creationId xmlns:a16="http://schemas.microsoft.com/office/drawing/2014/main" id="{32C337DC-224B-04CF-8998-6028445B82BD}"/>
              </a:ext>
            </a:extLst>
          </p:cNvPr>
          <p:cNvSpPr>
            <a:spLocks noGrp="1"/>
          </p:cNvSpPr>
          <p:nvPr>
            <p:ph type="ftr" sz="quarter" idx="11"/>
          </p:nvPr>
        </p:nvSpPr>
        <p:spPr>
          <a:xfrm>
            <a:off x="481532" y="6300668"/>
            <a:ext cx="4114800" cy="365125"/>
          </a:xfrm>
        </p:spPr>
        <p:txBody>
          <a:bodyPr anchor="ctr">
            <a:normAutofit/>
          </a:bodyPr>
          <a:lstStyle/>
          <a:p>
            <a:pPr>
              <a:spcAft>
                <a:spcPts val="600"/>
              </a:spcAft>
            </a:pPr>
            <a:r>
              <a:rPr lang="en-US"/>
              <a:t>NON-CONFIDENTIAL</a:t>
            </a:r>
          </a:p>
        </p:txBody>
      </p:sp>
      <p:sp>
        <p:nvSpPr>
          <p:cNvPr id="5" name="Slide Number Placeholder 4">
            <a:extLst>
              <a:ext uri="{FF2B5EF4-FFF2-40B4-BE49-F238E27FC236}">
                <a16:creationId xmlns:a16="http://schemas.microsoft.com/office/drawing/2014/main" id="{BD56193E-E2F8-9BF8-E27D-BAA98F39DCA3}"/>
              </a:ext>
            </a:extLst>
          </p:cNvPr>
          <p:cNvSpPr>
            <a:spLocks noGrp="1"/>
          </p:cNvSpPr>
          <p:nvPr>
            <p:ph type="sldNum" sz="quarter" idx="12"/>
          </p:nvPr>
        </p:nvSpPr>
        <p:spPr>
          <a:xfrm>
            <a:off x="11274185" y="6067119"/>
            <a:ext cx="606187" cy="365125"/>
          </a:xfrm>
        </p:spPr>
        <p:txBody>
          <a:bodyPr anchor="ctr">
            <a:normAutofit/>
          </a:bodyPr>
          <a:lstStyle/>
          <a:p>
            <a:pPr>
              <a:spcAft>
                <a:spcPts val="600"/>
              </a:spcAft>
            </a:pPr>
            <a:fld id="{B438636A-442D-4DB2-8F55-05629FAFC40E}" type="slidenum">
              <a:rPr lang="en-US" smtClean="0"/>
              <a:pPr>
                <a:spcAft>
                  <a:spcPts val="600"/>
                </a:spcAft>
              </a:pPr>
              <a:t>4</a:t>
            </a:fld>
            <a:endParaRPr lang="en-US"/>
          </a:p>
        </p:txBody>
      </p:sp>
      <p:sp>
        <p:nvSpPr>
          <p:cNvPr id="8" name="Arrow: Pentagon 22">
            <a:extLst>
              <a:ext uri="{FF2B5EF4-FFF2-40B4-BE49-F238E27FC236}">
                <a16:creationId xmlns:a16="http://schemas.microsoft.com/office/drawing/2014/main" id="{2C37B40E-4398-D43A-F1C7-FA47869D0DDC}"/>
              </a:ext>
            </a:extLst>
          </p:cNvPr>
          <p:cNvSpPr/>
          <p:nvPr/>
        </p:nvSpPr>
        <p:spPr>
          <a:xfrm>
            <a:off x="7626148" y="3383280"/>
            <a:ext cx="463752" cy="119634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solidFill>
              <a:latin typeface="Lato" panose="020F0502020204030203" pitchFamily="34"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60754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4A1C-535A-EBDC-C1B9-AF0CCA932CD2}"/>
              </a:ext>
            </a:extLst>
          </p:cNvPr>
          <p:cNvSpPr>
            <a:spLocks noGrp="1"/>
          </p:cNvSpPr>
          <p:nvPr>
            <p:ph type="title"/>
          </p:nvPr>
        </p:nvSpPr>
        <p:spPr>
          <a:xfrm>
            <a:off x="481532" y="183313"/>
            <a:ext cx="11526318" cy="1017641"/>
          </a:xfrm>
        </p:spPr>
        <p:txBody>
          <a:bodyPr>
            <a:normAutofit/>
          </a:bodyPr>
          <a:lstStyle/>
          <a:p>
            <a:r>
              <a:rPr lang="en-US" dirty="0"/>
              <a:t>Two DIO Mouse Studies Show ALN1003 Activity Across Weight, Metabolic, and MASH-Relevant Liver Measures</a:t>
            </a:r>
          </a:p>
        </p:txBody>
      </p:sp>
      <p:sp>
        <p:nvSpPr>
          <p:cNvPr id="3" name="Content Placeholder 2">
            <a:extLst>
              <a:ext uri="{FF2B5EF4-FFF2-40B4-BE49-F238E27FC236}">
                <a16:creationId xmlns:a16="http://schemas.microsoft.com/office/drawing/2014/main" id="{B8B37B7B-0ED5-5106-15B9-22B29E2CB4B7}"/>
              </a:ext>
            </a:extLst>
          </p:cNvPr>
          <p:cNvSpPr>
            <a:spLocks noGrp="1"/>
          </p:cNvSpPr>
          <p:nvPr>
            <p:ph idx="1"/>
          </p:nvPr>
        </p:nvSpPr>
        <p:spPr>
          <a:xfrm>
            <a:off x="481532" y="1789312"/>
            <a:ext cx="11029152" cy="4382887"/>
          </a:xfrm>
        </p:spPr>
        <p:txBody>
          <a:bodyPr>
            <a:normAutofit fontScale="85000" lnSpcReduction="10000"/>
          </a:bodyPr>
          <a:lstStyle/>
          <a:p>
            <a:pPr marL="0" indent="0">
              <a:buNone/>
            </a:pPr>
            <a:r>
              <a:rPr lang="en-US" b="1" dirty="0"/>
              <a:t>Two non-GLP studies completed in DIO mice:</a:t>
            </a:r>
          </a:p>
          <a:p>
            <a:r>
              <a:rPr lang="en-US" sz="2200" b="1" dirty="0">
                <a:solidFill>
                  <a:srgbClr val="F05B2B"/>
                </a:solidFill>
                <a:latin typeface="Lato"/>
                <a:ea typeface="Lato"/>
                <a:cs typeface="Lato"/>
              </a:rPr>
              <a:t>DIO Study 1:</a:t>
            </a:r>
            <a:r>
              <a:rPr lang="en-US" dirty="0"/>
              <a:t> ALN1003 administered PO, BID at Low dose for 48 days</a:t>
            </a:r>
          </a:p>
          <a:p>
            <a:r>
              <a:rPr lang="en-US" sz="2200" b="1" dirty="0">
                <a:solidFill>
                  <a:srgbClr val="F05B2B"/>
                </a:solidFill>
                <a:latin typeface="Lato"/>
                <a:ea typeface="Lato"/>
                <a:cs typeface="Lato"/>
              </a:rPr>
              <a:t>DIO study 2:</a:t>
            </a:r>
            <a:r>
              <a:rPr lang="en-US" dirty="0"/>
              <a:t> ALN1003 administered via drinking water (DW) at Low, Mid and High doses for 18 days</a:t>
            </a:r>
          </a:p>
          <a:p>
            <a:pPr marL="0" indent="0">
              <a:buNone/>
            </a:pPr>
            <a:r>
              <a:rPr lang="en-US" b="1" dirty="0"/>
              <a:t>ALN1003 associated with a favorable metabolic profile change:</a:t>
            </a:r>
          </a:p>
          <a:p>
            <a:r>
              <a:rPr lang="en-US" dirty="0"/>
              <a:t>Reductions in body weight and food intake</a:t>
            </a:r>
          </a:p>
          <a:p>
            <a:r>
              <a:rPr lang="en-US" dirty="0"/>
              <a:t>Improvement in body composition</a:t>
            </a:r>
          </a:p>
          <a:p>
            <a:r>
              <a:rPr lang="en-US" dirty="0"/>
              <a:t>Decreased HOMA-IR, a biomarker of insulin resistance</a:t>
            </a:r>
          </a:p>
          <a:p>
            <a:r>
              <a:rPr lang="en-US" dirty="0"/>
              <a:t>Reductions in cholesterol related measures</a:t>
            </a:r>
          </a:p>
          <a:p>
            <a:r>
              <a:rPr lang="en-US" dirty="0"/>
              <a:t>Favorable adipose endocrine biomarker changes</a:t>
            </a:r>
          </a:p>
          <a:p>
            <a:r>
              <a:rPr lang="en-US" dirty="0"/>
              <a:t>Reductions in liver weight, liver injury markers (ALT, AST) and biliary dysfunction (ALP)</a:t>
            </a:r>
          </a:p>
          <a:p>
            <a:r>
              <a:rPr lang="en-US" dirty="0"/>
              <a:t>Qualitatively improved liver histology consistent with lower hepatic steatosis in selected samples</a:t>
            </a:r>
          </a:p>
        </p:txBody>
      </p:sp>
      <p:sp>
        <p:nvSpPr>
          <p:cNvPr id="4" name="Footer Placeholder 3">
            <a:extLst>
              <a:ext uri="{FF2B5EF4-FFF2-40B4-BE49-F238E27FC236}">
                <a16:creationId xmlns:a16="http://schemas.microsoft.com/office/drawing/2014/main" id="{9128DD18-1807-4501-04DE-FBCAE1D6B622}"/>
              </a:ext>
            </a:extLst>
          </p:cNvPr>
          <p:cNvSpPr>
            <a:spLocks noGrp="1"/>
          </p:cNvSpPr>
          <p:nvPr>
            <p:ph type="ftr" sz="quarter" idx="11"/>
          </p:nvPr>
        </p:nvSpPr>
        <p:spPr/>
        <p:txBody>
          <a:bodyPr/>
          <a:lstStyle/>
          <a:p>
            <a:r>
              <a:rPr lang="en-US"/>
              <a:t>NON-CONFIDENTIAL</a:t>
            </a:r>
          </a:p>
        </p:txBody>
      </p:sp>
      <p:sp>
        <p:nvSpPr>
          <p:cNvPr id="5" name="Slide Number Placeholder 4">
            <a:extLst>
              <a:ext uri="{FF2B5EF4-FFF2-40B4-BE49-F238E27FC236}">
                <a16:creationId xmlns:a16="http://schemas.microsoft.com/office/drawing/2014/main" id="{52E8C8A5-D718-56E0-A1CA-0547E07BD056}"/>
              </a:ext>
            </a:extLst>
          </p:cNvPr>
          <p:cNvSpPr>
            <a:spLocks noGrp="1"/>
          </p:cNvSpPr>
          <p:nvPr>
            <p:ph type="sldNum" sz="quarter" idx="12"/>
          </p:nvPr>
        </p:nvSpPr>
        <p:spPr/>
        <p:txBody>
          <a:bodyPr/>
          <a:lstStyle/>
          <a:p>
            <a:fld id="{B438636A-442D-4DB2-8F55-05629FAFC40E}" type="slidenum">
              <a:rPr lang="en-US" smtClean="0"/>
              <a:t>5</a:t>
            </a:fld>
            <a:endParaRPr lang="en-US" dirty="0"/>
          </a:p>
        </p:txBody>
      </p:sp>
    </p:spTree>
    <p:extLst>
      <p:ext uri="{BB962C8B-B14F-4D97-AF65-F5344CB8AC3E}">
        <p14:creationId xmlns:p14="http://schemas.microsoft.com/office/powerpoint/2010/main" val="646771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314E4-0DD7-BD70-1254-1D1494145B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780E35-35DA-CC7A-3356-60A15092D842}"/>
              </a:ext>
            </a:extLst>
          </p:cNvPr>
          <p:cNvSpPr>
            <a:spLocks noGrp="1"/>
          </p:cNvSpPr>
          <p:nvPr>
            <p:ph type="title"/>
          </p:nvPr>
        </p:nvSpPr>
        <p:spPr/>
        <p:txBody>
          <a:bodyPr>
            <a:normAutofit/>
          </a:bodyPr>
          <a:lstStyle/>
          <a:p>
            <a:r>
              <a:rPr lang="en-US" dirty="0"/>
              <a:t>DIO Study 1: ALN1003 Produced a 10.3 Percentage-Point Lower Body-Weight Change vs Control at Day 48</a:t>
            </a:r>
          </a:p>
        </p:txBody>
      </p:sp>
      <p:sp>
        <p:nvSpPr>
          <p:cNvPr id="4" name="Footer Placeholder 3">
            <a:extLst>
              <a:ext uri="{FF2B5EF4-FFF2-40B4-BE49-F238E27FC236}">
                <a16:creationId xmlns:a16="http://schemas.microsoft.com/office/drawing/2014/main" id="{586074CF-A710-9B5E-F006-73E3E4EEDD9F}"/>
              </a:ext>
            </a:extLst>
          </p:cNvPr>
          <p:cNvSpPr>
            <a:spLocks noGrp="1"/>
          </p:cNvSpPr>
          <p:nvPr>
            <p:ph type="ftr" sz="quarter" idx="11"/>
          </p:nvPr>
        </p:nvSpPr>
        <p:spPr/>
        <p:txBody>
          <a:bodyPr/>
          <a:lstStyle/>
          <a:p>
            <a:pPr defTabSz="914377"/>
            <a:r>
              <a:rPr lang="en-US">
                <a:solidFill>
                  <a:srgbClr val="6E87AC"/>
                </a:solidFill>
              </a:rPr>
              <a:t>NON-CONFIDENTIAL</a:t>
            </a:r>
          </a:p>
        </p:txBody>
      </p:sp>
      <p:sp>
        <p:nvSpPr>
          <p:cNvPr id="5" name="Slide Number Placeholder 4">
            <a:extLst>
              <a:ext uri="{FF2B5EF4-FFF2-40B4-BE49-F238E27FC236}">
                <a16:creationId xmlns:a16="http://schemas.microsoft.com/office/drawing/2014/main" id="{D1EBA00E-4152-B41D-B40A-D8233C084C72}"/>
              </a:ext>
            </a:extLst>
          </p:cNvPr>
          <p:cNvSpPr>
            <a:spLocks noGrp="1"/>
          </p:cNvSpPr>
          <p:nvPr>
            <p:ph type="sldNum" sz="quarter" idx="12"/>
          </p:nvPr>
        </p:nvSpPr>
        <p:spPr/>
        <p:txBody>
          <a:bodyPr/>
          <a:lstStyle/>
          <a:p>
            <a:pPr defTabSz="914377"/>
            <a:fld id="{FFEB4A9A-32E4-0F4E-A2C0-160EE303EFCA}" type="slidenum">
              <a:rPr lang="en-US">
                <a:solidFill>
                  <a:srgbClr val="FFFFFF"/>
                </a:solidFill>
              </a:rPr>
              <a:pPr defTabSz="914377"/>
              <a:t>6</a:t>
            </a:fld>
            <a:endParaRPr lang="en-US" dirty="0">
              <a:solidFill>
                <a:srgbClr val="FFFFFF"/>
              </a:solidFill>
            </a:endParaRPr>
          </a:p>
        </p:txBody>
      </p:sp>
      <p:graphicFrame>
        <p:nvGraphicFramePr>
          <p:cNvPr id="13" name="Object 12">
            <a:extLst>
              <a:ext uri="{FF2B5EF4-FFF2-40B4-BE49-F238E27FC236}">
                <a16:creationId xmlns:a16="http://schemas.microsoft.com/office/drawing/2014/main" id="{4A226D0D-B0AC-882D-E04C-1527D9FDE9A1}"/>
              </a:ext>
            </a:extLst>
          </p:cNvPr>
          <p:cNvGraphicFramePr>
            <a:graphicFrameLocks noChangeAspect="1"/>
          </p:cNvGraphicFramePr>
          <p:nvPr>
            <p:extLst>
              <p:ext uri="{D42A27DB-BD31-4B8C-83A1-F6EECF244321}">
                <p14:modId xmlns:p14="http://schemas.microsoft.com/office/powerpoint/2010/main" val="3143300349"/>
              </p:ext>
            </p:extLst>
          </p:nvPr>
        </p:nvGraphicFramePr>
        <p:xfrm>
          <a:off x="6980238" y="2284413"/>
          <a:ext cx="4767262" cy="3308350"/>
        </p:xfrm>
        <a:graphic>
          <a:graphicData uri="http://schemas.openxmlformats.org/presentationml/2006/ole">
            <mc:AlternateContent xmlns:mc="http://schemas.openxmlformats.org/markup-compatibility/2006">
              <mc:Choice xmlns:v="urn:schemas-microsoft-com:vml" Requires="v">
                <p:oleObj name="Prism" r:id="rId2" imgW="8911198" imgH="6182009" progId="Prism10.Document">
                  <p:embed/>
                </p:oleObj>
              </mc:Choice>
              <mc:Fallback>
                <p:oleObj name="Prism" r:id="rId2" imgW="8911198" imgH="6182009" progId="Prism10.Document">
                  <p:embed/>
                  <p:pic>
                    <p:nvPicPr>
                      <p:cNvPr id="13" name="Object 12">
                        <a:extLst>
                          <a:ext uri="{FF2B5EF4-FFF2-40B4-BE49-F238E27FC236}">
                            <a16:creationId xmlns:a16="http://schemas.microsoft.com/office/drawing/2014/main" id="{4A226D0D-B0AC-882D-E04C-1527D9FDE9A1}"/>
                          </a:ext>
                        </a:extLst>
                      </p:cNvPr>
                      <p:cNvPicPr/>
                      <p:nvPr/>
                    </p:nvPicPr>
                    <p:blipFill>
                      <a:blip r:embed="rId3"/>
                      <a:stretch>
                        <a:fillRect/>
                      </a:stretch>
                    </p:blipFill>
                    <p:spPr>
                      <a:xfrm>
                        <a:off x="6980238" y="2284413"/>
                        <a:ext cx="4767262" cy="3308350"/>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8D07A0CA-01F9-591C-4097-0CA244142D3F}"/>
              </a:ext>
            </a:extLst>
          </p:cNvPr>
          <p:cNvGraphicFramePr>
            <a:graphicFrameLocks noChangeAspect="1"/>
          </p:cNvGraphicFramePr>
          <p:nvPr>
            <p:extLst>
              <p:ext uri="{D42A27DB-BD31-4B8C-83A1-F6EECF244321}">
                <p14:modId xmlns:p14="http://schemas.microsoft.com/office/powerpoint/2010/main" val="1022568906"/>
              </p:ext>
            </p:extLst>
          </p:nvPr>
        </p:nvGraphicFramePr>
        <p:xfrm>
          <a:off x="823913" y="1908175"/>
          <a:ext cx="6132512" cy="4059238"/>
        </p:xfrm>
        <a:graphic>
          <a:graphicData uri="http://schemas.openxmlformats.org/presentationml/2006/ole">
            <mc:AlternateContent xmlns:mc="http://schemas.openxmlformats.org/markup-compatibility/2006">
              <mc:Choice xmlns:v="urn:schemas-microsoft-com:vml" Requires="v">
                <p:oleObj name="Prism" r:id="rId4" imgW="8037509" imgH="5319336" progId="Prism10.Document">
                  <p:embed/>
                </p:oleObj>
              </mc:Choice>
              <mc:Fallback>
                <p:oleObj name="Prism" r:id="rId4" imgW="8037509" imgH="5319336" progId="Prism10.Document">
                  <p:embed/>
                  <p:pic>
                    <p:nvPicPr>
                      <p:cNvPr id="2" name="Object 1">
                        <a:extLst>
                          <a:ext uri="{FF2B5EF4-FFF2-40B4-BE49-F238E27FC236}">
                            <a16:creationId xmlns:a16="http://schemas.microsoft.com/office/drawing/2014/main" id="{8D07A0CA-01F9-591C-4097-0CA244142D3F}"/>
                          </a:ext>
                        </a:extLst>
                      </p:cNvPr>
                      <p:cNvPicPr/>
                      <p:nvPr/>
                    </p:nvPicPr>
                    <p:blipFill>
                      <a:blip r:embed="rId5"/>
                      <a:stretch>
                        <a:fillRect/>
                      </a:stretch>
                    </p:blipFill>
                    <p:spPr>
                      <a:xfrm>
                        <a:off x="823913" y="1908175"/>
                        <a:ext cx="6132512" cy="405923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AFFDB673-E530-89F2-F0EA-879EEF62CC8B}"/>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3441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5E3AE-315E-A377-DB82-0FBFE19543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0CD315-82B2-C239-A141-E9710CA2D1A9}"/>
              </a:ext>
            </a:extLst>
          </p:cNvPr>
          <p:cNvSpPr>
            <a:spLocks noGrp="1"/>
          </p:cNvSpPr>
          <p:nvPr>
            <p:ph type="title"/>
          </p:nvPr>
        </p:nvSpPr>
        <p:spPr/>
        <p:txBody>
          <a:bodyPr/>
          <a:lstStyle/>
          <a:p>
            <a:r>
              <a:rPr lang="en-US" dirty="0"/>
              <a:t>Significant reduction in Food Intake versus Control</a:t>
            </a:r>
            <a:br>
              <a:rPr lang="en-US" dirty="0"/>
            </a:br>
            <a:r>
              <a:rPr lang="en-US" dirty="0"/>
              <a:t>Non-significant reduction in Water Intake versus Control</a:t>
            </a:r>
          </a:p>
        </p:txBody>
      </p:sp>
      <p:sp>
        <p:nvSpPr>
          <p:cNvPr id="4" name="Footer Placeholder 3">
            <a:extLst>
              <a:ext uri="{FF2B5EF4-FFF2-40B4-BE49-F238E27FC236}">
                <a16:creationId xmlns:a16="http://schemas.microsoft.com/office/drawing/2014/main" id="{E60994A0-CF7C-8AC6-CFC9-D85F000AB73B}"/>
              </a:ext>
            </a:extLst>
          </p:cNvPr>
          <p:cNvSpPr>
            <a:spLocks noGrp="1"/>
          </p:cNvSpPr>
          <p:nvPr>
            <p:ph type="ftr" sz="quarter" idx="11"/>
          </p:nvPr>
        </p:nvSpPr>
        <p:spPr/>
        <p:txBody>
          <a:bodyPr/>
          <a:lstStyle/>
          <a:p>
            <a:pPr defTabSz="914377"/>
            <a:r>
              <a:rPr lang="en-US">
                <a:solidFill>
                  <a:srgbClr val="6E87AC"/>
                </a:solidFill>
              </a:rPr>
              <a:t>NON-CONFIDENTIAL</a:t>
            </a:r>
          </a:p>
        </p:txBody>
      </p:sp>
      <p:sp>
        <p:nvSpPr>
          <p:cNvPr id="5" name="Slide Number Placeholder 4">
            <a:extLst>
              <a:ext uri="{FF2B5EF4-FFF2-40B4-BE49-F238E27FC236}">
                <a16:creationId xmlns:a16="http://schemas.microsoft.com/office/drawing/2014/main" id="{ED240259-74AE-23E3-9DAA-A10FE42F6B86}"/>
              </a:ext>
            </a:extLst>
          </p:cNvPr>
          <p:cNvSpPr>
            <a:spLocks noGrp="1"/>
          </p:cNvSpPr>
          <p:nvPr>
            <p:ph type="sldNum" sz="quarter" idx="12"/>
          </p:nvPr>
        </p:nvSpPr>
        <p:spPr/>
        <p:txBody>
          <a:bodyPr/>
          <a:lstStyle/>
          <a:p>
            <a:pPr defTabSz="914377"/>
            <a:fld id="{FFEB4A9A-32E4-0F4E-A2C0-160EE303EFCA}" type="slidenum">
              <a:rPr lang="en-US">
                <a:solidFill>
                  <a:srgbClr val="FFFFFF"/>
                </a:solidFill>
              </a:rPr>
              <a:pPr defTabSz="914377"/>
              <a:t>7</a:t>
            </a:fld>
            <a:endParaRPr lang="en-US">
              <a:solidFill>
                <a:srgbClr val="FFFFFF"/>
              </a:solidFill>
            </a:endParaRPr>
          </a:p>
        </p:txBody>
      </p:sp>
      <p:graphicFrame>
        <p:nvGraphicFramePr>
          <p:cNvPr id="2" name="Object 1">
            <a:extLst>
              <a:ext uri="{FF2B5EF4-FFF2-40B4-BE49-F238E27FC236}">
                <a16:creationId xmlns:a16="http://schemas.microsoft.com/office/drawing/2014/main" id="{AA61E113-57BB-750D-3B33-9A03BF24966D}"/>
              </a:ext>
            </a:extLst>
          </p:cNvPr>
          <p:cNvGraphicFramePr>
            <a:graphicFrameLocks noChangeAspect="1"/>
          </p:cNvGraphicFramePr>
          <p:nvPr>
            <p:extLst>
              <p:ext uri="{D42A27DB-BD31-4B8C-83A1-F6EECF244321}">
                <p14:modId xmlns:p14="http://schemas.microsoft.com/office/powerpoint/2010/main" val="2255127891"/>
              </p:ext>
            </p:extLst>
          </p:nvPr>
        </p:nvGraphicFramePr>
        <p:xfrm>
          <a:off x="6394857" y="2043113"/>
          <a:ext cx="5108128" cy="3422650"/>
        </p:xfrm>
        <a:graphic>
          <a:graphicData uri="http://schemas.openxmlformats.org/presentationml/2006/ole">
            <mc:AlternateContent xmlns:mc="http://schemas.openxmlformats.org/markup-compatibility/2006">
              <mc:Choice xmlns:v="urn:schemas-microsoft-com:vml" Requires="v">
                <p:oleObj name="Prism" r:id="rId2" imgW="9569886" imgH="6412440" progId="Prism10.Document">
                  <p:embed/>
                </p:oleObj>
              </mc:Choice>
              <mc:Fallback>
                <p:oleObj name="Prism" r:id="rId2" imgW="9569886" imgH="6412440" progId="Prism10.Document">
                  <p:embed/>
                  <p:pic>
                    <p:nvPicPr>
                      <p:cNvPr id="2" name="Object 1">
                        <a:extLst>
                          <a:ext uri="{FF2B5EF4-FFF2-40B4-BE49-F238E27FC236}">
                            <a16:creationId xmlns:a16="http://schemas.microsoft.com/office/drawing/2014/main" id="{AA61E113-57BB-750D-3B33-9A03BF24966D}"/>
                          </a:ext>
                        </a:extLst>
                      </p:cNvPr>
                      <p:cNvPicPr/>
                      <p:nvPr/>
                    </p:nvPicPr>
                    <p:blipFill>
                      <a:blip r:embed="rId3"/>
                      <a:stretch>
                        <a:fillRect/>
                      </a:stretch>
                    </p:blipFill>
                    <p:spPr>
                      <a:xfrm>
                        <a:off x="6394857" y="2043113"/>
                        <a:ext cx="5108128" cy="34226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8D26CAD-B102-E8A8-E764-71322ABA3834}"/>
              </a:ext>
            </a:extLst>
          </p:cNvPr>
          <p:cNvGraphicFramePr>
            <a:graphicFrameLocks noChangeAspect="1"/>
          </p:cNvGraphicFramePr>
          <p:nvPr>
            <p:extLst>
              <p:ext uri="{D42A27DB-BD31-4B8C-83A1-F6EECF244321}">
                <p14:modId xmlns:p14="http://schemas.microsoft.com/office/powerpoint/2010/main" val="2563175955"/>
              </p:ext>
            </p:extLst>
          </p:nvPr>
        </p:nvGraphicFramePr>
        <p:xfrm>
          <a:off x="669519" y="1983026"/>
          <a:ext cx="5108128" cy="3482737"/>
        </p:xfrm>
        <a:graphic>
          <a:graphicData uri="http://schemas.openxmlformats.org/presentationml/2006/ole">
            <mc:AlternateContent xmlns:mc="http://schemas.openxmlformats.org/markup-compatibility/2006">
              <mc:Choice xmlns:v="urn:schemas-microsoft-com:vml" Requires="v">
                <p:oleObj name="Prism" r:id="rId4" imgW="9404944" imgH="6412440" progId="Prism10.Document">
                  <p:embed/>
                </p:oleObj>
              </mc:Choice>
              <mc:Fallback>
                <p:oleObj name="Prism" r:id="rId4" imgW="9404944" imgH="6412440" progId="Prism10.Document">
                  <p:embed/>
                  <p:pic>
                    <p:nvPicPr>
                      <p:cNvPr id="6" name="Object 5">
                        <a:extLst>
                          <a:ext uri="{FF2B5EF4-FFF2-40B4-BE49-F238E27FC236}">
                            <a16:creationId xmlns:a16="http://schemas.microsoft.com/office/drawing/2014/main" id="{B8D26CAD-B102-E8A8-E764-71322ABA3834}"/>
                          </a:ext>
                        </a:extLst>
                      </p:cNvPr>
                      <p:cNvPicPr/>
                      <p:nvPr/>
                    </p:nvPicPr>
                    <p:blipFill>
                      <a:blip r:embed="rId5"/>
                      <a:stretch>
                        <a:fillRect/>
                      </a:stretch>
                    </p:blipFill>
                    <p:spPr>
                      <a:xfrm>
                        <a:off x="669519" y="1983026"/>
                        <a:ext cx="5108128" cy="3482737"/>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FAFEDFB7-8B80-E82C-B607-366FFD54FB97}"/>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0088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FC788-FD83-7CB4-D1FF-F9E299F463FE}"/>
            </a:ext>
          </a:extLst>
        </p:cNvPr>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87992860-BD7A-45E6-5A1C-7B67091804BD}"/>
              </a:ext>
            </a:extLst>
          </p:cNvPr>
          <p:cNvGraphicFramePr>
            <a:graphicFrameLocks noChangeAspect="1"/>
          </p:cNvGraphicFramePr>
          <p:nvPr>
            <p:extLst>
              <p:ext uri="{D42A27DB-BD31-4B8C-83A1-F6EECF244321}">
                <p14:modId xmlns:p14="http://schemas.microsoft.com/office/powerpoint/2010/main" val="195425786"/>
              </p:ext>
            </p:extLst>
          </p:nvPr>
        </p:nvGraphicFramePr>
        <p:xfrm>
          <a:off x="430213" y="1830388"/>
          <a:ext cx="3938587" cy="3954462"/>
        </p:xfrm>
        <a:graphic>
          <a:graphicData uri="http://schemas.openxmlformats.org/presentationml/2006/ole">
            <mc:AlternateContent xmlns:mc="http://schemas.openxmlformats.org/markup-compatibility/2006">
              <mc:Choice xmlns:v="urn:schemas-microsoft-com:vml" Requires="v">
                <p:oleObj name="Prism" r:id="rId3" imgW="7182187" imgH="7211024" progId="Prism10.Document">
                  <p:embed/>
                </p:oleObj>
              </mc:Choice>
              <mc:Fallback>
                <p:oleObj name="Prism" r:id="rId3" imgW="7182187" imgH="7211024" progId="Prism10.Document">
                  <p:embed/>
                  <p:pic>
                    <p:nvPicPr>
                      <p:cNvPr id="6" name="Object 5">
                        <a:extLst>
                          <a:ext uri="{FF2B5EF4-FFF2-40B4-BE49-F238E27FC236}">
                            <a16:creationId xmlns:a16="http://schemas.microsoft.com/office/drawing/2014/main" id="{87992860-BD7A-45E6-5A1C-7B67091804BD}"/>
                          </a:ext>
                        </a:extLst>
                      </p:cNvPr>
                      <p:cNvPicPr/>
                      <p:nvPr/>
                    </p:nvPicPr>
                    <p:blipFill>
                      <a:blip r:embed="rId4"/>
                      <a:stretch>
                        <a:fillRect/>
                      </a:stretch>
                    </p:blipFill>
                    <p:spPr>
                      <a:xfrm>
                        <a:off x="430213" y="1830388"/>
                        <a:ext cx="3938587" cy="3954462"/>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D5BE9B05-351C-C4DB-323E-7C2975154643}"/>
              </a:ext>
            </a:extLst>
          </p:cNvPr>
          <p:cNvSpPr>
            <a:spLocks noGrp="1"/>
          </p:cNvSpPr>
          <p:nvPr>
            <p:ph type="title"/>
          </p:nvPr>
        </p:nvSpPr>
        <p:spPr/>
        <p:txBody>
          <a:bodyPr/>
          <a:lstStyle/>
          <a:p>
            <a:r>
              <a:rPr lang="en-US" dirty="0"/>
              <a:t>ALN1003 was associated with significantly lower liver weight, supporting further evaluation of hepatic effect</a:t>
            </a:r>
          </a:p>
        </p:txBody>
      </p:sp>
      <p:sp>
        <p:nvSpPr>
          <p:cNvPr id="4" name="Footer Placeholder 3">
            <a:extLst>
              <a:ext uri="{FF2B5EF4-FFF2-40B4-BE49-F238E27FC236}">
                <a16:creationId xmlns:a16="http://schemas.microsoft.com/office/drawing/2014/main" id="{A6E0B13A-B9BD-30EF-180E-06FB95AD0641}"/>
              </a:ext>
            </a:extLst>
          </p:cNvPr>
          <p:cNvSpPr>
            <a:spLocks noGrp="1"/>
          </p:cNvSpPr>
          <p:nvPr>
            <p:ph type="ftr" sz="quarter" idx="11"/>
          </p:nvPr>
        </p:nvSpPr>
        <p:spPr/>
        <p:txBody>
          <a:bodyPr/>
          <a:lstStyle/>
          <a:p>
            <a:pPr defTabSz="914377"/>
            <a:r>
              <a:rPr lang="en-US" dirty="0">
                <a:solidFill>
                  <a:srgbClr val="6E87AC"/>
                </a:solidFill>
              </a:rPr>
              <a:t>NON-CONFIDENTIAL</a:t>
            </a:r>
          </a:p>
        </p:txBody>
      </p:sp>
      <p:sp>
        <p:nvSpPr>
          <p:cNvPr id="5" name="Slide Number Placeholder 4">
            <a:extLst>
              <a:ext uri="{FF2B5EF4-FFF2-40B4-BE49-F238E27FC236}">
                <a16:creationId xmlns:a16="http://schemas.microsoft.com/office/drawing/2014/main" id="{97408AA4-89AE-A1B0-D2C3-FEB18B3B3BAF}"/>
              </a:ext>
            </a:extLst>
          </p:cNvPr>
          <p:cNvSpPr>
            <a:spLocks noGrp="1"/>
          </p:cNvSpPr>
          <p:nvPr>
            <p:ph type="sldNum" sz="quarter" idx="12"/>
          </p:nvPr>
        </p:nvSpPr>
        <p:spPr/>
        <p:txBody>
          <a:bodyPr/>
          <a:lstStyle/>
          <a:p>
            <a:pPr defTabSz="914377"/>
            <a:fld id="{FFEB4A9A-32E4-0F4E-A2C0-160EE303EFCA}" type="slidenum">
              <a:rPr lang="en-US">
                <a:solidFill>
                  <a:srgbClr val="FFFFFF"/>
                </a:solidFill>
              </a:rPr>
              <a:pPr defTabSz="914377"/>
              <a:t>8</a:t>
            </a:fld>
            <a:endParaRPr lang="en-US">
              <a:solidFill>
                <a:srgbClr val="FFFFFF"/>
              </a:solidFill>
            </a:endParaRPr>
          </a:p>
        </p:txBody>
      </p:sp>
      <p:sp>
        <p:nvSpPr>
          <p:cNvPr id="18" name="TextBox 17">
            <a:extLst>
              <a:ext uri="{FF2B5EF4-FFF2-40B4-BE49-F238E27FC236}">
                <a16:creationId xmlns:a16="http://schemas.microsoft.com/office/drawing/2014/main" id="{6C6D15C0-BF42-BB51-D580-2EC5D49C7378}"/>
              </a:ext>
            </a:extLst>
          </p:cNvPr>
          <p:cNvSpPr txBox="1"/>
          <p:nvPr/>
        </p:nvSpPr>
        <p:spPr>
          <a:xfrm>
            <a:off x="9205692" y="2288552"/>
            <a:ext cx="1263883" cy="210647"/>
          </a:xfrm>
          <a:prstGeom prst="rect">
            <a:avLst/>
          </a:prstGeom>
          <a:noFill/>
        </p:spPr>
        <p:txBody>
          <a:bodyPr wrap="square" rtlCol="0">
            <a:noAutofit/>
          </a:bodyPr>
          <a:lstStyle/>
          <a:p>
            <a:pPr defTabSz="914377"/>
            <a:r>
              <a:rPr lang="en-US" sz="1200" dirty="0">
                <a:solidFill>
                  <a:srgbClr val="010101"/>
                </a:solidFill>
                <a:latin typeface="Lato" panose="020F0502020204030203" pitchFamily="34" charset="0"/>
                <a:ea typeface="Lato" panose="020F0502020204030203" pitchFamily="34" charset="0"/>
                <a:cs typeface="Lato" panose="020F0502020204030203" pitchFamily="34" charset="0"/>
              </a:rPr>
              <a:t>WFI (control)</a:t>
            </a:r>
          </a:p>
        </p:txBody>
      </p:sp>
      <p:sp>
        <p:nvSpPr>
          <p:cNvPr id="19" name="TextBox 18">
            <a:extLst>
              <a:ext uri="{FF2B5EF4-FFF2-40B4-BE49-F238E27FC236}">
                <a16:creationId xmlns:a16="http://schemas.microsoft.com/office/drawing/2014/main" id="{FEA5DE5F-3B8F-7423-AFF4-DE73D0D16AA3}"/>
              </a:ext>
            </a:extLst>
          </p:cNvPr>
          <p:cNvSpPr txBox="1"/>
          <p:nvPr/>
        </p:nvSpPr>
        <p:spPr>
          <a:xfrm>
            <a:off x="9362083" y="3390849"/>
            <a:ext cx="951103" cy="279971"/>
          </a:xfrm>
          <a:prstGeom prst="rect">
            <a:avLst/>
          </a:prstGeom>
          <a:noFill/>
        </p:spPr>
        <p:txBody>
          <a:bodyPr wrap="square" rtlCol="0">
            <a:noAutofit/>
          </a:bodyPr>
          <a:lstStyle/>
          <a:p>
            <a:pPr defTabSz="914377"/>
            <a:r>
              <a:rPr lang="en-US" sz="1200" dirty="0">
                <a:solidFill>
                  <a:srgbClr val="010101"/>
                </a:solidFill>
                <a:latin typeface="Lato" panose="020F0502020204030203" pitchFamily="34" charset="0"/>
                <a:ea typeface="Lato" panose="020F0502020204030203" pitchFamily="34" charset="0"/>
                <a:cs typeface="Lato" panose="020F0502020204030203" pitchFamily="34" charset="0"/>
              </a:rPr>
              <a:t>ALN1003</a:t>
            </a:r>
          </a:p>
        </p:txBody>
      </p:sp>
      <p:graphicFrame>
        <p:nvGraphicFramePr>
          <p:cNvPr id="7" name="Object 6">
            <a:extLst>
              <a:ext uri="{FF2B5EF4-FFF2-40B4-BE49-F238E27FC236}">
                <a16:creationId xmlns:a16="http://schemas.microsoft.com/office/drawing/2014/main" id="{F4BDF086-7B65-3C17-5F24-81C855644F55}"/>
              </a:ext>
            </a:extLst>
          </p:cNvPr>
          <p:cNvGraphicFramePr>
            <a:graphicFrameLocks noChangeAspect="1"/>
          </p:cNvGraphicFramePr>
          <p:nvPr>
            <p:extLst>
              <p:ext uri="{D42A27DB-BD31-4B8C-83A1-F6EECF244321}">
                <p14:modId xmlns:p14="http://schemas.microsoft.com/office/powerpoint/2010/main" val="1858422984"/>
              </p:ext>
            </p:extLst>
          </p:nvPr>
        </p:nvGraphicFramePr>
        <p:xfrm>
          <a:off x="4156075" y="1843088"/>
          <a:ext cx="4048125" cy="3954462"/>
        </p:xfrm>
        <a:graphic>
          <a:graphicData uri="http://schemas.openxmlformats.org/presentationml/2006/ole">
            <mc:AlternateContent xmlns:mc="http://schemas.openxmlformats.org/markup-compatibility/2006">
              <mc:Choice xmlns:v="urn:schemas-microsoft-com:vml" Requires="v">
                <p:oleObj name="Prism" r:id="rId5" imgW="7284465" imgH="7116332" progId="Prism10.Document">
                  <p:embed/>
                </p:oleObj>
              </mc:Choice>
              <mc:Fallback>
                <p:oleObj name="Prism" r:id="rId5" imgW="7284465" imgH="7116332" progId="Prism10.Document">
                  <p:embed/>
                  <p:pic>
                    <p:nvPicPr>
                      <p:cNvPr id="7" name="Object 6">
                        <a:extLst>
                          <a:ext uri="{FF2B5EF4-FFF2-40B4-BE49-F238E27FC236}">
                            <a16:creationId xmlns:a16="http://schemas.microsoft.com/office/drawing/2014/main" id="{F4BDF086-7B65-3C17-5F24-81C855644F55}"/>
                          </a:ext>
                        </a:extLst>
                      </p:cNvPr>
                      <p:cNvPicPr/>
                      <p:nvPr/>
                    </p:nvPicPr>
                    <p:blipFill>
                      <a:blip r:embed="rId6"/>
                      <a:stretch>
                        <a:fillRect/>
                      </a:stretch>
                    </p:blipFill>
                    <p:spPr>
                      <a:xfrm>
                        <a:off x="4156075" y="1843088"/>
                        <a:ext cx="4048125" cy="3954462"/>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CD11978D-3FF3-9224-F1DD-FAC8FF5CC48E}"/>
              </a:ext>
            </a:extLst>
          </p:cNvPr>
          <p:cNvSpPr txBox="1"/>
          <p:nvPr/>
        </p:nvSpPr>
        <p:spPr>
          <a:xfrm>
            <a:off x="7283816" y="3697359"/>
            <a:ext cx="4653387" cy="2030584"/>
          </a:xfrm>
          <a:prstGeom prst="rect">
            <a:avLst/>
          </a:prstGeom>
          <a:noFill/>
          <a:ln>
            <a:solidFill>
              <a:schemeClr val="tx1"/>
            </a:solidFill>
          </a:ln>
        </p:spPr>
        <p:txBody>
          <a:bodyPr wrap="square" rtlCol="0">
            <a:noAutofit/>
          </a:bodyPr>
          <a:lstStyle/>
          <a:p>
            <a:pPr defTabSz="914377"/>
            <a:r>
              <a:rPr lang="en-US" sz="1133" dirty="0">
                <a:solidFill>
                  <a:srgbClr val="010101"/>
                </a:solidFill>
                <a:latin typeface="Lato" panose="020F0502020204030203" pitchFamily="34" charset="0"/>
                <a:ea typeface="Lato" panose="020F0502020204030203" pitchFamily="34" charset="0"/>
                <a:cs typeface="Lato" panose="020F0502020204030203" pitchFamily="34" charset="0"/>
              </a:rPr>
              <a:t>An unblinded de novo review of 24 macroscopic images (12 control and 12 ALN1003-treated animals) comparing the liver and adipose tissues of the DIO control to the ALN1003 treatment group demonstrated consistent treatment-related changes across liver, white adipose tissue (WAT), and brown adipose tissue (BAT). Relative to DIO controls, ALN1003-treated animals exhibited smaller, deep reddish-brown livers; reduced epididymal white adipose tissue (</a:t>
            </a:r>
            <a:r>
              <a:rPr lang="en-US" sz="1133" dirty="0" err="1">
                <a:solidFill>
                  <a:srgbClr val="010101"/>
                </a:solidFill>
                <a:latin typeface="Lato" panose="020F0502020204030203" pitchFamily="34" charset="0"/>
                <a:ea typeface="Lato" panose="020F0502020204030203" pitchFamily="34" charset="0"/>
                <a:cs typeface="Lato" panose="020F0502020204030203" pitchFamily="34" charset="0"/>
              </a:rPr>
              <a:t>eWAT</a:t>
            </a:r>
            <a:r>
              <a:rPr lang="en-US" sz="1133" dirty="0">
                <a:solidFill>
                  <a:srgbClr val="010101"/>
                </a:solidFill>
                <a:latin typeface="Lato" panose="020F0502020204030203" pitchFamily="34" charset="0"/>
                <a:ea typeface="Lato" panose="020F0502020204030203" pitchFamily="34" charset="0"/>
                <a:cs typeface="Lato" panose="020F0502020204030203" pitchFamily="34" charset="0"/>
              </a:rPr>
              <a:t>) and inguinal white adipose tissue (</a:t>
            </a:r>
            <a:r>
              <a:rPr lang="en-US" sz="1133" dirty="0" err="1">
                <a:solidFill>
                  <a:srgbClr val="010101"/>
                </a:solidFill>
                <a:latin typeface="Lato" panose="020F0502020204030203" pitchFamily="34" charset="0"/>
                <a:ea typeface="Lato" panose="020F0502020204030203" pitchFamily="34" charset="0"/>
                <a:cs typeface="Lato" panose="020F0502020204030203" pitchFamily="34" charset="0"/>
              </a:rPr>
              <a:t>iWAT</a:t>
            </a:r>
            <a:r>
              <a:rPr lang="en-US" sz="1133" dirty="0">
                <a:solidFill>
                  <a:srgbClr val="010101"/>
                </a:solidFill>
                <a:latin typeface="Lato" panose="020F0502020204030203" pitchFamily="34" charset="0"/>
                <a:ea typeface="Lato" panose="020F0502020204030203" pitchFamily="34" charset="0"/>
                <a:cs typeface="Lato" panose="020F0502020204030203" pitchFamily="34" charset="0"/>
              </a:rPr>
              <a:t>) depots consistent with decreased adiposity; and darker interscapular BAT with appearance consistent with reduced “whitening” of BAT. These visual differences were hypothesis-generating and supported further histology analyses.</a:t>
            </a:r>
          </a:p>
        </p:txBody>
      </p:sp>
      <p:pic>
        <p:nvPicPr>
          <p:cNvPr id="9" name="Picture 8">
            <a:extLst>
              <a:ext uri="{FF2B5EF4-FFF2-40B4-BE49-F238E27FC236}">
                <a16:creationId xmlns:a16="http://schemas.microsoft.com/office/drawing/2014/main" id="{89DDD708-B1EE-EB2C-51E9-13B7C88EC722}"/>
              </a:ext>
            </a:extLst>
          </p:cNvPr>
          <p:cNvPicPr>
            <a:picLocks noChangeAspect="1"/>
          </p:cNvPicPr>
          <p:nvPr/>
        </p:nvPicPr>
        <p:blipFill>
          <a:blip r:embed="rId7"/>
          <a:stretch>
            <a:fillRect/>
          </a:stretch>
        </p:blipFill>
        <p:spPr>
          <a:xfrm>
            <a:off x="8500296" y="1345301"/>
            <a:ext cx="2436555" cy="956206"/>
          </a:xfrm>
          <a:prstGeom prst="rect">
            <a:avLst/>
          </a:prstGeom>
        </p:spPr>
      </p:pic>
      <p:pic>
        <p:nvPicPr>
          <p:cNvPr id="11" name="Picture 10">
            <a:extLst>
              <a:ext uri="{FF2B5EF4-FFF2-40B4-BE49-F238E27FC236}">
                <a16:creationId xmlns:a16="http://schemas.microsoft.com/office/drawing/2014/main" id="{442B1C0C-D7E3-AACE-C3D7-C6FAF9B9F823}"/>
              </a:ext>
            </a:extLst>
          </p:cNvPr>
          <p:cNvPicPr>
            <a:picLocks noChangeAspect="1"/>
          </p:cNvPicPr>
          <p:nvPr/>
        </p:nvPicPr>
        <p:blipFill>
          <a:blip r:embed="rId8"/>
          <a:stretch>
            <a:fillRect/>
          </a:stretch>
        </p:blipFill>
        <p:spPr>
          <a:xfrm>
            <a:off x="8500297" y="2555044"/>
            <a:ext cx="2436554" cy="875823"/>
          </a:xfrm>
          <a:prstGeom prst="rect">
            <a:avLst/>
          </a:prstGeom>
        </p:spPr>
      </p:pic>
      <p:sp>
        <p:nvSpPr>
          <p:cNvPr id="2" name="TextBox 1">
            <a:extLst>
              <a:ext uri="{FF2B5EF4-FFF2-40B4-BE49-F238E27FC236}">
                <a16:creationId xmlns:a16="http://schemas.microsoft.com/office/drawing/2014/main" id="{7CAF6F79-CB33-D276-6612-5038109CF246}"/>
              </a:ext>
            </a:extLst>
          </p:cNvPr>
          <p:cNvSpPr txBox="1"/>
          <p:nvPr/>
        </p:nvSpPr>
        <p:spPr>
          <a:xfrm>
            <a:off x="7283816" y="5757245"/>
            <a:ext cx="3968548" cy="492436"/>
          </a:xfrm>
          <a:prstGeom prst="rect">
            <a:avLst/>
          </a:prstGeom>
          <a:noFill/>
          <a:ln>
            <a:solidFill>
              <a:schemeClr val="tx1"/>
            </a:solidFill>
          </a:ln>
        </p:spPr>
        <p:txBody>
          <a:bodyPr wrap="square" rtlCol="0">
            <a:noAutofit/>
          </a:bodyPr>
          <a:lstStyle/>
          <a:p>
            <a:pPr algn="l"/>
            <a:r>
              <a:rPr lang="en-US" sz="1200" b="1" dirty="0">
                <a:latin typeface="Lato" panose="020F0502020204030203" pitchFamily="34" charset="0"/>
                <a:ea typeface="Lato" panose="020F0502020204030203" pitchFamily="34" charset="0"/>
                <a:cs typeface="Lato" panose="020F0502020204030203" pitchFamily="34" charset="0"/>
              </a:rPr>
              <a:t>Representative images selected for illustration; not a blinded quantitative image analysis</a:t>
            </a:r>
          </a:p>
        </p:txBody>
      </p:sp>
      <p:sp>
        <p:nvSpPr>
          <p:cNvPr id="10" name="TextBox 9">
            <a:extLst>
              <a:ext uri="{FF2B5EF4-FFF2-40B4-BE49-F238E27FC236}">
                <a16:creationId xmlns:a16="http://schemas.microsoft.com/office/drawing/2014/main" id="{052FB5A8-0635-59F5-B911-FCBDA2CD0B5D}"/>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F4D846F9-AF56-2B51-AC47-F7FB25E9F295}"/>
              </a:ext>
            </a:extLst>
          </p:cNvPr>
          <p:cNvSpPr txBox="1"/>
          <p:nvPr/>
        </p:nvSpPr>
        <p:spPr>
          <a:xfrm>
            <a:off x="762000" y="5848350"/>
            <a:ext cx="5416550" cy="266700"/>
          </a:xfrm>
          <a:prstGeom prst="rect">
            <a:avLst/>
          </a:prstGeom>
          <a:noFill/>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One-way ANOVA, **** p&lt;0.0001</a:t>
            </a:r>
          </a:p>
        </p:txBody>
      </p:sp>
    </p:spTree>
    <p:extLst>
      <p:ext uri="{BB962C8B-B14F-4D97-AF65-F5344CB8AC3E}">
        <p14:creationId xmlns:p14="http://schemas.microsoft.com/office/powerpoint/2010/main" val="302684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A6F5-8028-2163-4533-6656FA468B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700E21-BE0E-F833-D204-1EFA20BE3A41}"/>
              </a:ext>
            </a:extLst>
          </p:cNvPr>
          <p:cNvSpPr>
            <a:spLocks noGrp="1"/>
          </p:cNvSpPr>
          <p:nvPr>
            <p:ph type="title"/>
          </p:nvPr>
        </p:nvSpPr>
        <p:spPr/>
        <p:txBody>
          <a:bodyPr/>
          <a:lstStyle/>
          <a:p>
            <a:r>
              <a:rPr lang="en-US" dirty="0"/>
              <a:t>ALN1003 Improved Liver Injury / Cholestatic Markers</a:t>
            </a:r>
          </a:p>
        </p:txBody>
      </p:sp>
      <p:sp>
        <p:nvSpPr>
          <p:cNvPr id="4" name="Footer Placeholder 3">
            <a:extLst>
              <a:ext uri="{FF2B5EF4-FFF2-40B4-BE49-F238E27FC236}">
                <a16:creationId xmlns:a16="http://schemas.microsoft.com/office/drawing/2014/main" id="{AD769455-0D84-F12E-AABA-C97D93FA6C7E}"/>
              </a:ext>
            </a:extLst>
          </p:cNvPr>
          <p:cNvSpPr>
            <a:spLocks noGrp="1"/>
          </p:cNvSpPr>
          <p:nvPr>
            <p:ph type="ftr" sz="quarter" idx="11"/>
          </p:nvPr>
        </p:nvSpPr>
        <p:spPr/>
        <p:txBody>
          <a:bodyPr/>
          <a:lstStyle/>
          <a:p>
            <a:pPr defTabSz="914377"/>
            <a:r>
              <a:rPr lang="en-US">
                <a:solidFill>
                  <a:srgbClr val="6E87AC"/>
                </a:solidFill>
              </a:rPr>
              <a:t>NON-CONFIDENTIAL</a:t>
            </a:r>
          </a:p>
        </p:txBody>
      </p:sp>
      <p:sp>
        <p:nvSpPr>
          <p:cNvPr id="5" name="Slide Number Placeholder 4">
            <a:extLst>
              <a:ext uri="{FF2B5EF4-FFF2-40B4-BE49-F238E27FC236}">
                <a16:creationId xmlns:a16="http://schemas.microsoft.com/office/drawing/2014/main" id="{C97014E0-DC34-1D71-C368-25C9E0D321AA}"/>
              </a:ext>
            </a:extLst>
          </p:cNvPr>
          <p:cNvSpPr>
            <a:spLocks noGrp="1"/>
          </p:cNvSpPr>
          <p:nvPr>
            <p:ph type="sldNum" sz="quarter" idx="12"/>
          </p:nvPr>
        </p:nvSpPr>
        <p:spPr/>
        <p:txBody>
          <a:bodyPr/>
          <a:lstStyle/>
          <a:p>
            <a:pPr defTabSz="914377"/>
            <a:fld id="{FFEB4A9A-32E4-0F4E-A2C0-160EE303EFCA}" type="slidenum">
              <a:rPr lang="en-US">
                <a:solidFill>
                  <a:srgbClr val="FFFFFF"/>
                </a:solidFill>
              </a:rPr>
              <a:pPr defTabSz="914377"/>
              <a:t>9</a:t>
            </a:fld>
            <a:endParaRPr lang="en-US">
              <a:solidFill>
                <a:srgbClr val="FFFFFF"/>
              </a:solidFill>
            </a:endParaRPr>
          </a:p>
        </p:txBody>
      </p:sp>
      <p:sp>
        <p:nvSpPr>
          <p:cNvPr id="6" name="Rectangle 2">
            <a:extLst>
              <a:ext uri="{FF2B5EF4-FFF2-40B4-BE49-F238E27FC236}">
                <a16:creationId xmlns:a16="http://schemas.microsoft.com/office/drawing/2014/main" id="{F0BB331D-A04C-7BA5-5BAF-8013F45209EC}"/>
              </a:ext>
            </a:extLst>
          </p:cNvPr>
          <p:cNvSpPr>
            <a:spLocks noChangeArrowheads="1"/>
          </p:cNvSpPr>
          <p:nvPr/>
        </p:nvSpPr>
        <p:spPr bwMode="auto">
          <a:xfrm>
            <a:off x="572565" y="2392802"/>
            <a:ext cx="2462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914377"/>
            <a:endParaRPr lang="en-US">
              <a:solidFill>
                <a:srgbClr val="010101"/>
              </a:solidFill>
              <a:latin typeface="Arial" panose="020B0604020202020204"/>
            </a:endParaRPr>
          </a:p>
        </p:txBody>
      </p:sp>
      <p:sp>
        <p:nvSpPr>
          <p:cNvPr id="8" name="Rectangle 4">
            <a:extLst>
              <a:ext uri="{FF2B5EF4-FFF2-40B4-BE49-F238E27FC236}">
                <a16:creationId xmlns:a16="http://schemas.microsoft.com/office/drawing/2014/main" id="{0E5E441F-3416-2B7D-08FA-11B26D8DC289}"/>
              </a:ext>
            </a:extLst>
          </p:cNvPr>
          <p:cNvSpPr>
            <a:spLocks noChangeArrowheads="1"/>
          </p:cNvSpPr>
          <p:nvPr/>
        </p:nvSpPr>
        <p:spPr bwMode="auto">
          <a:xfrm>
            <a:off x="572565" y="-85158"/>
            <a:ext cx="2462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914377"/>
            <a:endParaRPr lang="en-US">
              <a:solidFill>
                <a:srgbClr val="010101"/>
              </a:solidFill>
              <a:latin typeface="Arial" panose="020B0604020202020204"/>
            </a:endParaRPr>
          </a:p>
        </p:txBody>
      </p:sp>
      <p:sp>
        <p:nvSpPr>
          <p:cNvPr id="11" name="Rectangle 6">
            <a:extLst>
              <a:ext uri="{FF2B5EF4-FFF2-40B4-BE49-F238E27FC236}">
                <a16:creationId xmlns:a16="http://schemas.microsoft.com/office/drawing/2014/main" id="{E9A35226-0CCE-AE1F-506E-FA1748A92BE2}"/>
              </a:ext>
            </a:extLst>
          </p:cNvPr>
          <p:cNvSpPr>
            <a:spLocks noChangeArrowheads="1"/>
          </p:cNvSpPr>
          <p:nvPr/>
        </p:nvSpPr>
        <p:spPr bwMode="auto">
          <a:xfrm>
            <a:off x="7257751" y="2128954"/>
            <a:ext cx="2462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914377"/>
            <a:endParaRPr lang="en-US">
              <a:solidFill>
                <a:srgbClr val="010101"/>
              </a:solidFill>
              <a:latin typeface="Arial" panose="020B0604020202020204"/>
            </a:endParaRPr>
          </a:p>
        </p:txBody>
      </p:sp>
      <p:graphicFrame>
        <p:nvGraphicFramePr>
          <p:cNvPr id="2" name="Object 1">
            <a:extLst>
              <a:ext uri="{FF2B5EF4-FFF2-40B4-BE49-F238E27FC236}">
                <a16:creationId xmlns:a16="http://schemas.microsoft.com/office/drawing/2014/main" id="{881F9F21-FEE1-D5DC-AF01-19E0C0B6D53B}"/>
              </a:ext>
            </a:extLst>
          </p:cNvPr>
          <p:cNvGraphicFramePr>
            <a:graphicFrameLocks noChangeAspect="1"/>
          </p:cNvGraphicFramePr>
          <p:nvPr>
            <p:extLst>
              <p:ext uri="{D42A27DB-BD31-4B8C-83A1-F6EECF244321}">
                <p14:modId xmlns:p14="http://schemas.microsoft.com/office/powerpoint/2010/main" val="3969645977"/>
              </p:ext>
            </p:extLst>
          </p:nvPr>
        </p:nvGraphicFramePr>
        <p:xfrm>
          <a:off x="169863" y="2441575"/>
          <a:ext cx="2879725" cy="2603500"/>
        </p:xfrm>
        <a:graphic>
          <a:graphicData uri="http://schemas.openxmlformats.org/presentationml/2006/ole">
            <mc:AlternateContent xmlns:mc="http://schemas.openxmlformats.org/markup-compatibility/2006">
              <mc:Choice xmlns:v="urn:schemas-microsoft-com:vml" Requires="v">
                <p:oleObj name="Prism" r:id="rId2" imgW="5993018" imgH="5416909" progId="Prism10.Document">
                  <p:embed/>
                </p:oleObj>
              </mc:Choice>
              <mc:Fallback>
                <p:oleObj name="Prism" r:id="rId2" imgW="5993018" imgH="5416909" progId="Prism10.Document">
                  <p:embed/>
                  <p:pic>
                    <p:nvPicPr>
                      <p:cNvPr id="2" name="Object 1">
                        <a:extLst>
                          <a:ext uri="{FF2B5EF4-FFF2-40B4-BE49-F238E27FC236}">
                            <a16:creationId xmlns:a16="http://schemas.microsoft.com/office/drawing/2014/main" id="{881F9F21-FEE1-D5DC-AF01-19E0C0B6D53B}"/>
                          </a:ext>
                        </a:extLst>
                      </p:cNvPr>
                      <p:cNvPicPr/>
                      <p:nvPr/>
                    </p:nvPicPr>
                    <p:blipFill>
                      <a:blip r:embed="rId3"/>
                      <a:stretch>
                        <a:fillRect/>
                      </a:stretch>
                    </p:blipFill>
                    <p:spPr>
                      <a:xfrm>
                        <a:off x="169863" y="2441575"/>
                        <a:ext cx="2879725" cy="26035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EB6714B-15EF-7148-B14E-52AD4A67AED5}"/>
              </a:ext>
            </a:extLst>
          </p:cNvPr>
          <p:cNvGraphicFramePr>
            <a:graphicFrameLocks noChangeAspect="1"/>
          </p:cNvGraphicFramePr>
          <p:nvPr>
            <p:extLst>
              <p:ext uri="{D42A27DB-BD31-4B8C-83A1-F6EECF244321}">
                <p14:modId xmlns:p14="http://schemas.microsoft.com/office/powerpoint/2010/main" val="3079380197"/>
              </p:ext>
            </p:extLst>
          </p:nvPr>
        </p:nvGraphicFramePr>
        <p:xfrm>
          <a:off x="3054350" y="2468563"/>
          <a:ext cx="2878138" cy="2582862"/>
        </p:xfrm>
        <a:graphic>
          <a:graphicData uri="http://schemas.openxmlformats.org/presentationml/2006/ole">
            <mc:AlternateContent xmlns:mc="http://schemas.openxmlformats.org/markup-compatibility/2006">
              <mc:Choice xmlns:v="urn:schemas-microsoft-com:vml" Requires="v">
                <p:oleObj name="Prism" r:id="rId4" imgW="6035875" imgH="5416909" progId="Prism10.Document">
                  <p:embed/>
                </p:oleObj>
              </mc:Choice>
              <mc:Fallback>
                <p:oleObj name="Prism" r:id="rId4" imgW="6035875" imgH="5416909" progId="Prism10.Document">
                  <p:embed/>
                  <p:pic>
                    <p:nvPicPr>
                      <p:cNvPr id="9" name="Object 8">
                        <a:extLst>
                          <a:ext uri="{FF2B5EF4-FFF2-40B4-BE49-F238E27FC236}">
                            <a16:creationId xmlns:a16="http://schemas.microsoft.com/office/drawing/2014/main" id="{9EB6714B-15EF-7148-B14E-52AD4A67AED5}"/>
                          </a:ext>
                        </a:extLst>
                      </p:cNvPr>
                      <p:cNvPicPr/>
                      <p:nvPr/>
                    </p:nvPicPr>
                    <p:blipFill>
                      <a:blip r:embed="rId5"/>
                      <a:stretch>
                        <a:fillRect/>
                      </a:stretch>
                    </p:blipFill>
                    <p:spPr>
                      <a:xfrm>
                        <a:off x="3054350" y="2468563"/>
                        <a:ext cx="2878138" cy="25828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F93ED47-C412-DD0A-BE96-8F95C68B69B0}"/>
              </a:ext>
            </a:extLst>
          </p:cNvPr>
          <p:cNvGraphicFramePr>
            <a:graphicFrameLocks noChangeAspect="1"/>
          </p:cNvGraphicFramePr>
          <p:nvPr>
            <p:extLst>
              <p:ext uri="{D42A27DB-BD31-4B8C-83A1-F6EECF244321}">
                <p14:modId xmlns:p14="http://schemas.microsoft.com/office/powerpoint/2010/main" val="2445500486"/>
              </p:ext>
            </p:extLst>
          </p:nvPr>
        </p:nvGraphicFramePr>
        <p:xfrm>
          <a:off x="6015038" y="2436813"/>
          <a:ext cx="2924175" cy="2643187"/>
        </p:xfrm>
        <a:graphic>
          <a:graphicData uri="http://schemas.openxmlformats.org/presentationml/2006/ole">
            <mc:AlternateContent xmlns:mc="http://schemas.openxmlformats.org/markup-compatibility/2006">
              <mc:Choice xmlns:v="urn:schemas-microsoft-com:vml" Requires="v">
                <p:oleObj name="Prism" r:id="rId6" imgW="5993018" imgH="5416909" progId="Prism10.Document">
                  <p:embed/>
                </p:oleObj>
              </mc:Choice>
              <mc:Fallback>
                <p:oleObj name="Prism" r:id="rId6" imgW="5993018" imgH="5416909" progId="Prism10.Document">
                  <p:embed/>
                  <p:pic>
                    <p:nvPicPr>
                      <p:cNvPr id="13" name="Object 12">
                        <a:extLst>
                          <a:ext uri="{FF2B5EF4-FFF2-40B4-BE49-F238E27FC236}">
                            <a16:creationId xmlns:a16="http://schemas.microsoft.com/office/drawing/2014/main" id="{9F93ED47-C412-DD0A-BE96-8F95C68B69B0}"/>
                          </a:ext>
                        </a:extLst>
                      </p:cNvPr>
                      <p:cNvPicPr/>
                      <p:nvPr/>
                    </p:nvPicPr>
                    <p:blipFill>
                      <a:blip r:embed="rId7"/>
                      <a:stretch>
                        <a:fillRect/>
                      </a:stretch>
                    </p:blipFill>
                    <p:spPr>
                      <a:xfrm>
                        <a:off x="6015038" y="2436813"/>
                        <a:ext cx="2924175" cy="26431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7DA378AF-E4DB-94AB-F047-EADF4F058E4B}"/>
              </a:ext>
            </a:extLst>
          </p:cNvPr>
          <p:cNvGraphicFramePr>
            <a:graphicFrameLocks noChangeAspect="1"/>
          </p:cNvGraphicFramePr>
          <p:nvPr>
            <p:extLst>
              <p:ext uri="{D42A27DB-BD31-4B8C-83A1-F6EECF244321}">
                <p14:modId xmlns:p14="http://schemas.microsoft.com/office/powerpoint/2010/main" val="2401997393"/>
              </p:ext>
            </p:extLst>
          </p:nvPr>
        </p:nvGraphicFramePr>
        <p:xfrm>
          <a:off x="9088438" y="2432050"/>
          <a:ext cx="2882900" cy="2643188"/>
        </p:xfrm>
        <a:graphic>
          <a:graphicData uri="http://schemas.openxmlformats.org/presentationml/2006/ole">
            <mc:AlternateContent xmlns:mc="http://schemas.openxmlformats.org/markup-compatibility/2006">
              <mc:Choice xmlns:v="urn:schemas-microsoft-com:vml" Requires="v">
                <p:oleObj name="Prism" r:id="rId8" imgW="5909107" imgH="5416909" progId="Prism10.Document">
                  <p:embed/>
                </p:oleObj>
              </mc:Choice>
              <mc:Fallback>
                <p:oleObj name="Prism" r:id="rId8" imgW="5909107" imgH="5416909" progId="Prism10.Document">
                  <p:embed/>
                  <p:pic>
                    <p:nvPicPr>
                      <p:cNvPr id="15" name="Object 14">
                        <a:extLst>
                          <a:ext uri="{FF2B5EF4-FFF2-40B4-BE49-F238E27FC236}">
                            <a16:creationId xmlns:a16="http://schemas.microsoft.com/office/drawing/2014/main" id="{7DA378AF-E4DB-94AB-F047-EADF4F058E4B}"/>
                          </a:ext>
                        </a:extLst>
                      </p:cNvPr>
                      <p:cNvPicPr/>
                      <p:nvPr/>
                    </p:nvPicPr>
                    <p:blipFill>
                      <a:blip r:embed="rId9"/>
                      <a:stretch>
                        <a:fillRect/>
                      </a:stretch>
                    </p:blipFill>
                    <p:spPr>
                      <a:xfrm>
                        <a:off x="9088438" y="2432050"/>
                        <a:ext cx="2882900" cy="26431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D96355E-6784-C75C-1DEE-6D040D9A7354}"/>
              </a:ext>
            </a:extLst>
          </p:cNvPr>
          <p:cNvSpPr txBox="1"/>
          <p:nvPr/>
        </p:nvSpPr>
        <p:spPr>
          <a:xfrm>
            <a:off x="762000" y="5664200"/>
            <a:ext cx="5416550" cy="266700"/>
          </a:xfrm>
          <a:prstGeom prst="rect">
            <a:avLst/>
          </a:prstGeom>
          <a:noFill/>
        </p:spPr>
        <p:txBody>
          <a:bodyPr wrap="square" rtlCol="0">
            <a:noAutofit/>
          </a:bodyPr>
          <a:lstStyle/>
          <a:p>
            <a:pPr algn="l"/>
            <a:r>
              <a:rPr lang="en-US" sz="1200" dirty="0">
                <a:latin typeface="Lato" panose="020F0502020204030203" pitchFamily="34" charset="0"/>
                <a:ea typeface="Lato" panose="020F0502020204030203" pitchFamily="34" charset="0"/>
                <a:cs typeface="Lato" panose="020F0502020204030203" pitchFamily="34" charset="0"/>
              </a:rPr>
              <a:t>Two-way factorial ANOVA, ** p&lt;.01, **** p&lt;0.0001, ns – not significant</a:t>
            </a:r>
          </a:p>
        </p:txBody>
      </p:sp>
      <p:sp>
        <p:nvSpPr>
          <p:cNvPr id="10" name="TextBox 9">
            <a:extLst>
              <a:ext uri="{FF2B5EF4-FFF2-40B4-BE49-F238E27FC236}">
                <a16:creationId xmlns:a16="http://schemas.microsoft.com/office/drawing/2014/main" id="{A0DE78B0-C9BD-E21E-9DC3-21E0F5B8FE9E}"/>
              </a:ext>
            </a:extLst>
          </p:cNvPr>
          <p:cNvSpPr txBox="1"/>
          <p:nvPr/>
        </p:nvSpPr>
        <p:spPr>
          <a:xfrm>
            <a:off x="11137900" y="306"/>
            <a:ext cx="1054100" cy="412750"/>
          </a:xfrm>
          <a:prstGeom prst="rect">
            <a:avLst/>
          </a:prstGeom>
          <a:solidFill>
            <a:schemeClr val="accent5"/>
          </a:solidFill>
        </p:spPr>
        <p:txBody>
          <a:bodyPr wrap="square" rtlCol="0">
            <a:no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DIO 1</a:t>
            </a:r>
            <a:endParaRPr lang="en-US" sz="1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85235405"/>
      </p:ext>
    </p:extLst>
  </p:cSld>
  <p:clrMapOvr>
    <a:masterClrMapping/>
  </p:clrMapOvr>
</p:sld>
</file>

<file path=ppt/theme/theme1.xml><?xml version="1.0" encoding="utf-8"?>
<a:theme xmlns:a="http://schemas.openxmlformats.org/drawingml/2006/main" name="1_Office Theme">
  <a:themeElements>
    <a:clrScheme name="Custom 19">
      <a:dk1>
        <a:srgbClr val="010101"/>
      </a:dk1>
      <a:lt1>
        <a:srgbClr val="FFFFFF"/>
      </a:lt1>
      <a:dk2>
        <a:srgbClr val="364558"/>
      </a:dk2>
      <a:lt2>
        <a:srgbClr val="EFEFF3"/>
      </a:lt2>
      <a:accent1>
        <a:srgbClr val="2B6695"/>
      </a:accent1>
      <a:accent2>
        <a:srgbClr val="6E87AC"/>
      </a:accent2>
      <a:accent3>
        <a:srgbClr val="ABB6CE"/>
      </a:accent3>
      <a:accent4>
        <a:srgbClr val="193B68"/>
      </a:accent4>
      <a:accent5>
        <a:srgbClr val="F05B2B"/>
      </a:accent5>
      <a:accent6>
        <a:srgbClr val="F68A5E"/>
      </a:accent6>
      <a:hlink>
        <a:srgbClr val="193C68"/>
      </a:hlink>
      <a:folHlink>
        <a:srgbClr val="6F88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1200" dirty="0" smtClean="0">
            <a:latin typeface="Lato" panose="020F0502020204030203" pitchFamily="34" charset="0"/>
            <a:ea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Presentation1" id="{6D4DBF03-3880-2A40-B6D8-3CA775BCC204}" vid="{2E050D23-9CF2-FA41-A495-D786AE178D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8436</TotalTime>
  <Words>2490</Words>
  <Application>Microsoft Office PowerPoint</Application>
  <PresentationFormat>Widescreen</PresentationFormat>
  <Paragraphs>205</Paragraphs>
  <Slides>23</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0" baseType="lpstr">
      <vt:lpstr>Aptos</vt:lpstr>
      <vt:lpstr>Arial</vt:lpstr>
      <vt:lpstr>Calibri</vt:lpstr>
      <vt:lpstr>Lato</vt:lpstr>
      <vt:lpstr>System Font Regular</vt:lpstr>
      <vt:lpstr>1_Office Theme</vt:lpstr>
      <vt:lpstr>Prism</vt:lpstr>
      <vt:lpstr>Obesity and Metabolic Disorders Program</vt:lpstr>
      <vt:lpstr>Forward Looking Statements</vt:lpstr>
      <vt:lpstr>Looking Beyond Weight Loss in Metabolic Dysfunction</vt:lpstr>
      <vt:lpstr>ALN1003 Shows Preclinical Metabolic Improvement across Multiple Axes in Diet-Induced Obese (DIO) Mouse Model</vt:lpstr>
      <vt:lpstr>Two DIO Mouse Studies Show ALN1003 Activity Across Weight, Metabolic, and MASH-Relevant Liver Measures</vt:lpstr>
      <vt:lpstr>DIO Study 1: ALN1003 Produced a 10.3 Percentage-Point Lower Body-Weight Change vs Control at Day 48</vt:lpstr>
      <vt:lpstr>Significant reduction in Food Intake versus Control Non-significant reduction in Water Intake versus Control</vt:lpstr>
      <vt:lpstr>ALN1003 was associated with significantly lower liver weight, supporting further evaluation of hepatic effect</vt:lpstr>
      <vt:lpstr>ALN1003 Improved Liver Injury / Cholestatic Markers</vt:lpstr>
      <vt:lpstr>Histology; Blinded Pilot  Pathology Readout</vt:lpstr>
      <vt:lpstr>DIO 1: Representative Images of Liver Histology</vt:lpstr>
      <vt:lpstr>DIO 1: Representative Images of Liver Histology - Fibrosis</vt:lpstr>
      <vt:lpstr>ALN1003 was associated with lower HOMA-IR after adjustment for percentage body fat, suggesting effects on insulin-resistance-related biology not fully explained by adiposity alone</vt:lpstr>
      <vt:lpstr>ALN1003 showed significantly higher adiponectin-to-leptin ratio, suggesting improved metabolic profile</vt:lpstr>
      <vt:lpstr>DIO Study 1 Conclusions</vt:lpstr>
      <vt:lpstr>ALN1003 administered via drinking water produced dose-dependent weight loss in DIO mice; interpretation should consider reduced water consumption in treatment groups</vt:lpstr>
      <vt:lpstr>Dose-dependent reductions in water consumption indicate administration-related limitations that should be addressed through optimized formulation and PK studies</vt:lpstr>
      <vt:lpstr>Significant Improvement in Body Composition</vt:lpstr>
      <vt:lpstr>ALN1003 Treatment Reduced Weight of Liver in Dose-Dependent Manner, significantly at High Dose</vt:lpstr>
      <vt:lpstr>DIO 2: Masson’s Trichrome Stain</vt:lpstr>
      <vt:lpstr>High-dose ALN1003 was associated with lower glucose, total cholesterol and HDL-C in DIO Study 2</vt:lpstr>
      <vt:lpstr>DIO Study 2 Conclusions</vt:lpstr>
      <vt:lpstr>ALN1003 Shows Preclinical Metabolic Improvement across Multiple Axes in Diet-Induced Obese (DIO) Mouse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Weis, Holger</dc:creator>
  <cp:lastModifiedBy>Groenewald, Ferdinand</cp:lastModifiedBy>
  <cp:revision>3</cp:revision>
  <dcterms:created xsi:type="dcterms:W3CDTF">2026-05-01T01:42:03Z</dcterms:created>
  <dcterms:modified xsi:type="dcterms:W3CDTF">2026-05-26T10:01:06Z</dcterms:modified>
</cp:coreProperties>
</file>