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266" r:id="rId4"/>
    <p:sldId id="326" r:id="rId5"/>
    <p:sldId id="270" r:id="rId6"/>
    <p:sldId id="327" r:id="rId7"/>
    <p:sldId id="272" r:id="rId8"/>
    <p:sldId id="257" r:id="rId9"/>
  </p:sldIdLst>
  <p:sldSz cx="9144000" cy="6858000" type="screen4x3"/>
  <p:notesSz cx="9296400" cy="70104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13647" y="173736"/>
            <a:ext cx="344424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3059" y="4273753"/>
            <a:ext cx="8437880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53059" y="4273753"/>
            <a:ext cx="8437880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9483"/>
            <a:ext cx="9144000" cy="318770"/>
          </a:xfrm>
          <a:custGeom>
            <a:avLst/>
            <a:gdLst/>
            <a:ahLst/>
            <a:cxnLst/>
            <a:rect l="l" t="t" r="r" b="b"/>
            <a:pathLst>
              <a:path w="9144000" h="318770">
                <a:moveTo>
                  <a:pt x="0" y="318516"/>
                </a:moveTo>
                <a:lnTo>
                  <a:pt x="9144000" y="318516"/>
                </a:lnTo>
                <a:lnTo>
                  <a:pt x="914400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DAC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6868" y="6603490"/>
            <a:ext cx="17526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613647" y="173736"/>
            <a:ext cx="344424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539483"/>
            <a:ext cx="9144000" cy="318770"/>
          </a:xfrm>
          <a:custGeom>
            <a:avLst/>
            <a:gdLst/>
            <a:ahLst/>
            <a:cxnLst/>
            <a:rect l="l" t="t" r="r" b="b"/>
            <a:pathLst>
              <a:path w="9144000" h="318770">
                <a:moveTo>
                  <a:pt x="0" y="318516"/>
                </a:moveTo>
                <a:lnTo>
                  <a:pt x="9144000" y="318516"/>
                </a:lnTo>
                <a:lnTo>
                  <a:pt x="914400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DAC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7112"/>
            <a:ext cx="8986520" cy="59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02779" y="1504092"/>
            <a:ext cx="4338441" cy="4714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38818" y="6615021"/>
            <a:ext cx="187959" cy="173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C202C"/>
                </a:solidFill>
                <a:latin typeface="Rockwell"/>
                <a:cs typeface="Rockwell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.png"/><Relationship Id="rId21" Type="http://schemas.openxmlformats.org/officeDocument/2006/relationships/image" Target="../media/image36.jp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tags" Target="../tags/tag8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jp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23" Type="http://schemas.openxmlformats.org/officeDocument/2006/relationships/image" Target="../media/image38.jpg"/><Relationship Id="rId28" Type="http://schemas.openxmlformats.org/officeDocument/2006/relationships/image" Target="../media/image43.jpg"/><Relationship Id="rId10" Type="http://schemas.openxmlformats.org/officeDocument/2006/relationships/image" Target="../media/image25.png"/><Relationship Id="rId19" Type="http://schemas.openxmlformats.org/officeDocument/2006/relationships/image" Target="../media/image34.jpg"/><Relationship Id="rId31" Type="http://schemas.openxmlformats.org/officeDocument/2006/relationships/image" Target="../media/image46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jp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4931664"/>
            <a:ext cx="9144000" cy="1607820"/>
          </a:xfrm>
          <a:custGeom>
            <a:avLst/>
            <a:gdLst/>
            <a:ahLst/>
            <a:cxnLst/>
            <a:rect l="l" t="t" r="r" b="b"/>
            <a:pathLst>
              <a:path w="9144000" h="1607820">
                <a:moveTo>
                  <a:pt x="0" y="1607820"/>
                </a:moveTo>
                <a:lnTo>
                  <a:pt x="9144000" y="1607820"/>
                </a:lnTo>
                <a:lnTo>
                  <a:pt x="9144000" y="0"/>
                </a:lnTo>
                <a:lnTo>
                  <a:pt x="0" y="0"/>
                </a:lnTo>
                <a:lnTo>
                  <a:pt x="0" y="160782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-3074"/>
            <a:ext cx="9144000" cy="5413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539483"/>
            <a:ext cx="9144000" cy="318770"/>
          </a:xfrm>
          <a:custGeom>
            <a:avLst/>
            <a:gdLst/>
            <a:ahLst/>
            <a:cxnLst/>
            <a:rect l="l" t="t" r="r" b="b"/>
            <a:pathLst>
              <a:path w="9144000" h="318770">
                <a:moveTo>
                  <a:pt x="0" y="318516"/>
                </a:moveTo>
                <a:lnTo>
                  <a:pt x="9144000" y="318516"/>
                </a:lnTo>
                <a:lnTo>
                  <a:pt x="9144000" y="0"/>
                </a:lnTo>
                <a:lnTo>
                  <a:pt x="0" y="0"/>
                </a:lnTo>
                <a:lnTo>
                  <a:pt x="0" y="318516"/>
                </a:lnTo>
                <a:close/>
              </a:path>
            </a:pathLst>
          </a:custGeom>
          <a:solidFill>
            <a:srgbClr val="DAC1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7998" y="70106"/>
            <a:ext cx="1019556" cy="101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03642" y="5493160"/>
            <a:ext cx="6736715" cy="629018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69"/>
              </a:spcBef>
            </a:pP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Management</a:t>
            </a:r>
            <a:r>
              <a:rPr sz="32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Tahoma"/>
                <a:cs typeface="Tahoma"/>
              </a:rPr>
              <a:t>Presentation</a:t>
            </a:r>
            <a:endParaRPr sz="3200" dirty="0">
              <a:latin typeface="Tahoma"/>
              <a:cs typeface="Tahom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96300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0905" y="2405726"/>
            <a:ext cx="4176395" cy="704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No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“veto vote”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due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to extensive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menu including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both indulgent and 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lighter</a:t>
            </a:r>
            <a:r>
              <a:rPr sz="105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fare</a:t>
            </a:r>
            <a:endParaRPr sz="1050" dirty="0">
              <a:latin typeface="Arial"/>
              <a:cs typeface="Arial"/>
            </a:endParaRPr>
          </a:p>
          <a:p>
            <a:pPr marL="241300" marR="489584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Menu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options that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meet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guests’ preferences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for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any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dining  occasion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694944"/>
            <a:ext cx="9144000" cy="467995"/>
          </a:xfrm>
          <a:custGeom>
            <a:avLst/>
            <a:gdLst/>
            <a:ahLst/>
            <a:cxnLst/>
            <a:rect l="l" t="t" r="r" b="b"/>
            <a:pathLst>
              <a:path w="9144000" h="467994">
                <a:moveTo>
                  <a:pt x="0" y="467867"/>
                </a:moveTo>
                <a:lnTo>
                  <a:pt x="9144000" y="467867"/>
                </a:lnTo>
                <a:lnTo>
                  <a:pt x="9144000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35382"/>
            <a:ext cx="3516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 </a:t>
            </a:r>
            <a:r>
              <a:rPr sz="2400" spc="-5" dirty="0"/>
              <a:t>Granite </a:t>
            </a:r>
            <a:r>
              <a:rPr sz="2400" dirty="0"/>
              <a:t>City</a:t>
            </a:r>
            <a:r>
              <a:rPr sz="2400" spc="-75" dirty="0"/>
              <a:t> </a:t>
            </a:r>
            <a:r>
              <a:rPr sz="2400" spc="-60" dirty="0"/>
              <a:t>Brand</a:t>
            </a:r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37921" y="1567433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3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4873" y="3598267"/>
            <a:ext cx="233426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Rockwell"/>
                <a:cs typeface="Rockwell"/>
              </a:rPr>
              <a:t>Award-Winning </a:t>
            </a:r>
            <a:r>
              <a:rPr sz="1400" b="1" spc="-5" dirty="0">
                <a:latin typeface="Rockwell"/>
                <a:cs typeface="Rockwell"/>
              </a:rPr>
              <a:t>Craft</a:t>
            </a:r>
            <a:r>
              <a:rPr sz="1400" b="1" dirty="0">
                <a:latin typeface="Rockwell"/>
                <a:cs typeface="Rockwell"/>
              </a:rPr>
              <a:t> </a:t>
            </a:r>
            <a:r>
              <a:rPr sz="1400" b="1" spc="-215" dirty="0">
                <a:latin typeface="Rockwell"/>
                <a:cs typeface="Rockwell"/>
              </a:rPr>
              <a:t>Beer</a:t>
            </a:r>
            <a:endParaRPr sz="1400" dirty="0">
              <a:latin typeface="Rockwell"/>
              <a:cs typeface="Rockwel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244" y="3979200"/>
            <a:ext cx="4323715" cy="502920"/>
          </a:xfrm>
          <a:prstGeom prst="rect">
            <a:avLst/>
          </a:prstGeom>
          <a:ln w="19811">
            <a:solidFill>
              <a:srgbClr val="DAC1A2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289560" marR="203200" indent="-228600">
              <a:lnSpc>
                <a:spcPct val="100000"/>
              </a:lnSpc>
              <a:spcBef>
                <a:spcPts val="10"/>
              </a:spcBef>
              <a:buClr>
                <a:srgbClr val="7C202C"/>
              </a:buClr>
              <a:buFont typeface="Wingdings"/>
              <a:buChar char=""/>
              <a:tabLst>
                <a:tab pos="289560" algn="l"/>
                <a:tab pos="290195" algn="l"/>
              </a:tabLst>
            </a:pPr>
            <a:r>
              <a:rPr sz="1050" b="1" i="1" dirty="0">
                <a:solidFill>
                  <a:srgbClr val="404041"/>
                </a:solidFill>
                <a:latin typeface="Arial"/>
                <a:cs typeface="Arial"/>
              </a:rPr>
              <a:t>Produces </a:t>
            </a:r>
            <a:r>
              <a:rPr sz="1050" b="1" i="1" spc="5" dirty="0">
                <a:solidFill>
                  <a:srgbClr val="404041"/>
                </a:solidFill>
                <a:latin typeface="Arial"/>
                <a:cs typeface="Arial"/>
              </a:rPr>
              <a:t>and </a:t>
            </a:r>
            <a:r>
              <a:rPr sz="1050" b="1" i="1" dirty="0">
                <a:solidFill>
                  <a:srgbClr val="404041"/>
                </a:solidFill>
                <a:latin typeface="Arial"/>
                <a:cs typeface="Arial"/>
              </a:rPr>
              <a:t>serves beer worthy of the silver medal at the  Great American Beer Festival, the most prestigious award</a:t>
            </a:r>
            <a:r>
              <a:rPr sz="1050" b="1" i="1" spc="-1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b="1" i="1" spc="-5" dirty="0">
                <a:solidFill>
                  <a:srgbClr val="404041"/>
                </a:solidFill>
                <a:latin typeface="Arial"/>
                <a:cs typeface="Arial"/>
              </a:rPr>
              <a:t>in  </a:t>
            </a:r>
            <a:r>
              <a:rPr sz="1050" b="1" i="1" dirty="0">
                <a:solidFill>
                  <a:srgbClr val="404041"/>
                </a:solidFill>
                <a:latin typeface="Arial"/>
                <a:cs typeface="Arial"/>
              </a:rPr>
              <a:t>the brewing</a:t>
            </a:r>
            <a:r>
              <a:rPr sz="1050" b="1" i="1" spc="-4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b="1" i="1" dirty="0">
                <a:solidFill>
                  <a:srgbClr val="404041"/>
                </a:solidFill>
                <a:latin typeface="Arial"/>
                <a:cs typeface="Arial"/>
              </a:rPr>
              <a:t>industry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3751" y="4531612"/>
            <a:ext cx="4093845" cy="1581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5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Restaurants feature between 8-20 taps, including four signature 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Granite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City craft beers, a selection of seasonal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Granite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City  favorites, and guest taps from popular regional and local</a:t>
            </a:r>
            <a:r>
              <a:rPr sz="1050" spc="-8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brewers</a:t>
            </a:r>
            <a:endParaRPr sz="1050" dirty="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Produces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over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450,000 gallons of beer</a:t>
            </a:r>
            <a:r>
              <a:rPr sz="105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annually</a:t>
            </a:r>
            <a:endParaRPr sz="1050" dirty="0">
              <a:latin typeface="Arial"/>
              <a:cs typeface="Arial"/>
            </a:endParaRPr>
          </a:p>
          <a:p>
            <a:pPr marL="241300" marR="127000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Beer represents a meaningful portion of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total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sales (~10%)</a:t>
            </a:r>
            <a:r>
              <a:rPr sz="105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and 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with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a 17% cost of sales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(vs.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28% for third-party</a:t>
            </a:r>
            <a:r>
              <a:rPr sz="1050" spc="-7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selections)</a:t>
            </a:r>
            <a:endParaRPr sz="1050" dirty="0">
              <a:latin typeface="Arial"/>
              <a:cs typeface="Arial"/>
            </a:endParaRPr>
          </a:p>
          <a:p>
            <a:pPr marL="241300" marR="227329" indent="-228600" algn="just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Unique and patented craft beer brewing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system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supported</a:t>
            </a:r>
            <a:r>
              <a:rPr sz="1050" spc="-6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by  highly efficient, centralized wort production facility and expert  brewmaster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4873" y="3879307"/>
            <a:ext cx="4323715" cy="0"/>
          </a:xfrm>
          <a:custGeom>
            <a:avLst/>
            <a:gdLst/>
            <a:ahLst/>
            <a:cxnLst/>
            <a:rect l="l" t="t" r="r" b="b"/>
            <a:pathLst>
              <a:path w="4323715">
                <a:moveTo>
                  <a:pt x="0" y="0"/>
                </a:moveTo>
                <a:lnTo>
                  <a:pt x="4323334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751" y="1323320"/>
            <a:ext cx="4132579" cy="10274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Rockwell"/>
                <a:cs typeface="Rockwell"/>
              </a:rPr>
              <a:t>Made-From-Scratch </a:t>
            </a:r>
            <a:r>
              <a:rPr sz="1400" b="1" spc="-5" dirty="0">
                <a:latin typeface="Rockwell"/>
                <a:cs typeface="Rockwell"/>
              </a:rPr>
              <a:t>Craft</a:t>
            </a:r>
            <a:r>
              <a:rPr sz="1400" b="1" spc="-35" dirty="0">
                <a:latin typeface="Rockwell"/>
                <a:cs typeface="Rockwell"/>
              </a:rPr>
              <a:t> </a:t>
            </a:r>
            <a:r>
              <a:rPr sz="1400" b="1" spc="-40" dirty="0">
                <a:latin typeface="Rockwell"/>
                <a:cs typeface="Rockwell"/>
              </a:rPr>
              <a:t>Food</a:t>
            </a:r>
            <a:endParaRPr sz="1400" dirty="0">
              <a:latin typeface="Rockwell"/>
              <a:cs typeface="Rockwell"/>
            </a:endParaRPr>
          </a:p>
          <a:p>
            <a:pPr marL="241300" marR="147955" indent="-228600">
              <a:lnSpc>
                <a:spcPct val="100000"/>
              </a:lnSpc>
              <a:spcBef>
                <a:spcPts val="860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Scratch kitchen, contemporary American cuisine appealing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to</a:t>
            </a:r>
            <a:r>
              <a:rPr sz="1050" spc="-10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a  broad demographic</a:t>
            </a:r>
            <a:r>
              <a:rPr sz="105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mix</a:t>
            </a:r>
            <a:endParaRPr sz="1050" dirty="0">
              <a:latin typeface="Arial"/>
              <a:cs typeface="Arial"/>
            </a:endParaRPr>
          </a:p>
          <a:p>
            <a:pPr marL="241300" marR="5080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240665" algn="l"/>
                <a:tab pos="241300" algn="l"/>
              </a:tabLst>
            </a:pP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Chef-driven menu designed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to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introduce guests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to innovative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new  cuisine choices and </a:t>
            </a:r>
            <a:r>
              <a:rPr sz="1050" spc="-5" dirty="0">
                <a:solidFill>
                  <a:srgbClr val="404041"/>
                </a:solidFill>
                <a:latin typeface="Arial"/>
                <a:cs typeface="Arial"/>
              </a:rPr>
              <a:t>flavor</a:t>
            </a:r>
            <a:r>
              <a:rPr sz="105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04041"/>
                </a:solidFill>
                <a:latin typeface="Arial"/>
                <a:cs typeface="Arial"/>
              </a:rPr>
              <a:t>profiles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26864" y="1556003"/>
            <a:ext cx="2148840" cy="1536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3804" y="1556003"/>
            <a:ext cx="2092452" cy="1536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29911" y="3139439"/>
            <a:ext cx="4276344" cy="14538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26864" y="4658867"/>
            <a:ext cx="2148840" cy="1453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13804" y="4658867"/>
            <a:ext cx="2092452" cy="1459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015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96300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94944"/>
            <a:ext cx="9144000" cy="467995"/>
          </a:xfrm>
          <a:custGeom>
            <a:avLst/>
            <a:gdLst/>
            <a:ahLst/>
            <a:cxnLst/>
            <a:rect l="l" t="t" r="r" b="b"/>
            <a:pathLst>
              <a:path w="9144000" h="467994">
                <a:moveTo>
                  <a:pt x="0" y="467867"/>
                </a:moveTo>
                <a:lnTo>
                  <a:pt x="9144000" y="467867"/>
                </a:lnTo>
                <a:lnTo>
                  <a:pt x="9144000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35382"/>
            <a:ext cx="449326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The </a:t>
            </a:r>
            <a:r>
              <a:rPr sz="2400" spc="-5" dirty="0"/>
              <a:t>Granite </a:t>
            </a:r>
            <a:r>
              <a:rPr lang="en-US" sz="2400" dirty="0"/>
              <a:t>Food &amp; Brewery</a:t>
            </a:r>
            <a:br>
              <a:rPr lang="en-US" sz="2400" dirty="0"/>
            </a:br>
            <a:endParaRPr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261DC59-A1EB-42C6-8DEA-5188B74C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228725"/>
            <a:ext cx="8763000" cy="52482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96300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200" y="140891"/>
            <a:ext cx="70078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dirty="0"/>
              <a:t>Scratch Kitchen and On-Trend Menu Offering</a:t>
            </a:r>
            <a:endParaRPr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45233-D324-4CD3-8CF2-B43D6A409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9144000" cy="5782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0171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94944"/>
            <a:ext cx="9144000" cy="467995"/>
          </a:xfrm>
          <a:custGeom>
            <a:avLst/>
            <a:gdLst/>
            <a:ahLst/>
            <a:cxnLst/>
            <a:rect l="l" t="t" r="r" b="b"/>
            <a:pathLst>
              <a:path w="9144000" h="467994">
                <a:moveTo>
                  <a:pt x="0" y="467867"/>
                </a:moveTo>
                <a:lnTo>
                  <a:pt x="9144000" y="467867"/>
                </a:lnTo>
                <a:lnTo>
                  <a:pt x="9144000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739" y="164972"/>
            <a:ext cx="7345680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50" spc="25" dirty="0"/>
              <a:t>Proprietary </a:t>
            </a:r>
            <a:r>
              <a:rPr sz="2050" spc="15" dirty="0"/>
              <a:t>and </a:t>
            </a:r>
            <a:r>
              <a:rPr sz="2050" spc="5" dirty="0"/>
              <a:t>Patented </a:t>
            </a:r>
            <a:r>
              <a:rPr sz="2050" spc="20" dirty="0"/>
              <a:t>In-House </a:t>
            </a:r>
            <a:r>
              <a:rPr sz="2050" spc="5" dirty="0"/>
              <a:t>Brewin</a:t>
            </a:r>
            <a:r>
              <a:rPr lang="en-US" sz="2050" spc="5" dirty="0"/>
              <a:t>g Capabilities</a:t>
            </a:r>
            <a:endParaRPr sz="2050" dirty="0"/>
          </a:p>
        </p:txBody>
      </p:sp>
      <p:sp>
        <p:nvSpPr>
          <p:cNvPr id="7" name="object 7"/>
          <p:cNvSpPr/>
          <p:nvPr/>
        </p:nvSpPr>
        <p:spPr>
          <a:xfrm>
            <a:off x="3933514" y="3861815"/>
            <a:ext cx="4699945" cy="2558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5283" y="3861815"/>
            <a:ext cx="1408430" cy="481965"/>
          </a:xfrm>
          <a:custGeom>
            <a:avLst/>
            <a:gdLst/>
            <a:ahLst/>
            <a:cxnLst/>
            <a:rect l="l" t="t" r="r" b="b"/>
            <a:pathLst>
              <a:path w="1408429" h="481964">
                <a:moveTo>
                  <a:pt x="0" y="481584"/>
                </a:moveTo>
                <a:lnTo>
                  <a:pt x="1408176" y="481584"/>
                </a:lnTo>
                <a:lnTo>
                  <a:pt x="1408176" y="0"/>
                </a:lnTo>
                <a:lnTo>
                  <a:pt x="0" y="0"/>
                </a:lnTo>
                <a:lnTo>
                  <a:pt x="0" y="4815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225283" y="3896867"/>
            <a:ext cx="897635" cy="4114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80604" y="5297423"/>
            <a:ext cx="1069848" cy="11475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8110" y="3775709"/>
            <a:ext cx="3565525" cy="3175"/>
          </a:xfrm>
          <a:custGeom>
            <a:avLst/>
            <a:gdLst/>
            <a:ahLst/>
            <a:cxnLst/>
            <a:rect l="l" t="t" r="r" b="b"/>
            <a:pathLst>
              <a:path w="3565525" h="3175">
                <a:moveTo>
                  <a:pt x="0" y="2920"/>
                </a:moveTo>
                <a:lnTo>
                  <a:pt x="3565270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7347" y="4395215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3499612" y="0"/>
                </a:moveTo>
                <a:lnTo>
                  <a:pt x="66548" y="0"/>
                </a:lnTo>
                <a:lnTo>
                  <a:pt x="40644" y="5236"/>
                </a:lnTo>
                <a:lnTo>
                  <a:pt x="19491" y="19510"/>
                </a:lnTo>
                <a:lnTo>
                  <a:pt x="5229" y="40665"/>
                </a:lnTo>
                <a:lnTo>
                  <a:pt x="0" y="66547"/>
                </a:lnTo>
                <a:lnTo>
                  <a:pt x="0" y="332739"/>
                </a:lnTo>
                <a:lnTo>
                  <a:pt x="5229" y="358622"/>
                </a:lnTo>
                <a:lnTo>
                  <a:pt x="19491" y="379777"/>
                </a:lnTo>
                <a:lnTo>
                  <a:pt x="40644" y="394051"/>
                </a:lnTo>
                <a:lnTo>
                  <a:pt x="66548" y="399287"/>
                </a:lnTo>
                <a:lnTo>
                  <a:pt x="3499612" y="399287"/>
                </a:lnTo>
                <a:lnTo>
                  <a:pt x="3525494" y="394051"/>
                </a:lnTo>
                <a:lnTo>
                  <a:pt x="3546649" y="379777"/>
                </a:lnTo>
                <a:lnTo>
                  <a:pt x="3560923" y="358622"/>
                </a:lnTo>
                <a:lnTo>
                  <a:pt x="3566160" y="332739"/>
                </a:lnTo>
                <a:lnTo>
                  <a:pt x="3566160" y="66547"/>
                </a:lnTo>
                <a:lnTo>
                  <a:pt x="3560923" y="40665"/>
                </a:lnTo>
                <a:lnTo>
                  <a:pt x="3546649" y="19510"/>
                </a:lnTo>
                <a:lnTo>
                  <a:pt x="3525494" y="5236"/>
                </a:lnTo>
                <a:lnTo>
                  <a:pt x="3499612" y="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347" y="4395215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0" y="66547"/>
                </a:moveTo>
                <a:lnTo>
                  <a:pt x="5229" y="40665"/>
                </a:lnTo>
                <a:lnTo>
                  <a:pt x="19491" y="19510"/>
                </a:lnTo>
                <a:lnTo>
                  <a:pt x="40644" y="5236"/>
                </a:lnTo>
                <a:lnTo>
                  <a:pt x="66548" y="0"/>
                </a:lnTo>
                <a:lnTo>
                  <a:pt x="3499612" y="0"/>
                </a:lnTo>
                <a:lnTo>
                  <a:pt x="3525494" y="5236"/>
                </a:lnTo>
                <a:lnTo>
                  <a:pt x="3546649" y="19510"/>
                </a:lnTo>
                <a:lnTo>
                  <a:pt x="3560923" y="40665"/>
                </a:lnTo>
                <a:lnTo>
                  <a:pt x="3566160" y="66547"/>
                </a:lnTo>
                <a:lnTo>
                  <a:pt x="3566160" y="332739"/>
                </a:lnTo>
                <a:lnTo>
                  <a:pt x="3560923" y="358622"/>
                </a:lnTo>
                <a:lnTo>
                  <a:pt x="3546649" y="379777"/>
                </a:lnTo>
                <a:lnTo>
                  <a:pt x="3525494" y="394051"/>
                </a:lnTo>
                <a:lnTo>
                  <a:pt x="3499612" y="399287"/>
                </a:lnTo>
                <a:lnTo>
                  <a:pt x="66548" y="399287"/>
                </a:lnTo>
                <a:lnTo>
                  <a:pt x="40644" y="394051"/>
                </a:lnTo>
                <a:lnTo>
                  <a:pt x="19491" y="379777"/>
                </a:lnTo>
                <a:lnTo>
                  <a:pt x="5229" y="358622"/>
                </a:lnTo>
                <a:lnTo>
                  <a:pt x="0" y="332739"/>
                </a:lnTo>
                <a:lnTo>
                  <a:pt x="0" y="66547"/>
                </a:lnTo>
                <a:close/>
              </a:path>
            </a:pathLst>
          </a:custGeom>
          <a:ln w="12192">
            <a:solidFill>
              <a:srgbClr val="5A1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347" y="3887723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3499612" y="0"/>
                </a:moveTo>
                <a:lnTo>
                  <a:pt x="66548" y="0"/>
                </a:lnTo>
                <a:lnTo>
                  <a:pt x="40644" y="5236"/>
                </a:lnTo>
                <a:lnTo>
                  <a:pt x="19491" y="19510"/>
                </a:lnTo>
                <a:lnTo>
                  <a:pt x="5229" y="40665"/>
                </a:lnTo>
                <a:lnTo>
                  <a:pt x="0" y="66548"/>
                </a:lnTo>
                <a:lnTo>
                  <a:pt x="0" y="332739"/>
                </a:lnTo>
                <a:lnTo>
                  <a:pt x="5229" y="358622"/>
                </a:lnTo>
                <a:lnTo>
                  <a:pt x="19491" y="379777"/>
                </a:lnTo>
                <a:lnTo>
                  <a:pt x="40644" y="394051"/>
                </a:lnTo>
                <a:lnTo>
                  <a:pt x="66548" y="399288"/>
                </a:lnTo>
                <a:lnTo>
                  <a:pt x="3499612" y="399288"/>
                </a:lnTo>
                <a:lnTo>
                  <a:pt x="3525494" y="394051"/>
                </a:lnTo>
                <a:lnTo>
                  <a:pt x="3546649" y="379777"/>
                </a:lnTo>
                <a:lnTo>
                  <a:pt x="3560923" y="358622"/>
                </a:lnTo>
                <a:lnTo>
                  <a:pt x="3566160" y="332739"/>
                </a:lnTo>
                <a:lnTo>
                  <a:pt x="3566160" y="66548"/>
                </a:lnTo>
                <a:lnTo>
                  <a:pt x="3560923" y="40665"/>
                </a:lnTo>
                <a:lnTo>
                  <a:pt x="3546649" y="19510"/>
                </a:lnTo>
                <a:lnTo>
                  <a:pt x="3525494" y="5236"/>
                </a:lnTo>
                <a:lnTo>
                  <a:pt x="3499612" y="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347" y="3887723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0" y="66548"/>
                </a:moveTo>
                <a:lnTo>
                  <a:pt x="5229" y="40665"/>
                </a:lnTo>
                <a:lnTo>
                  <a:pt x="19491" y="19510"/>
                </a:lnTo>
                <a:lnTo>
                  <a:pt x="40644" y="5236"/>
                </a:lnTo>
                <a:lnTo>
                  <a:pt x="66548" y="0"/>
                </a:lnTo>
                <a:lnTo>
                  <a:pt x="3499612" y="0"/>
                </a:lnTo>
                <a:lnTo>
                  <a:pt x="3525494" y="5236"/>
                </a:lnTo>
                <a:lnTo>
                  <a:pt x="3546649" y="19510"/>
                </a:lnTo>
                <a:lnTo>
                  <a:pt x="3560923" y="40665"/>
                </a:lnTo>
                <a:lnTo>
                  <a:pt x="3566160" y="66548"/>
                </a:lnTo>
                <a:lnTo>
                  <a:pt x="3566160" y="332739"/>
                </a:lnTo>
                <a:lnTo>
                  <a:pt x="3560923" y="358622"/>
                </a:lnTo>
                <a:lnTo>
                  <a:pt x="3546649" y="379777"/>
                </a:lnTo>
                <a:lnTo>
                  <a:pt x="3525494" y="394051"/>
                </a:lnTo>
                <a:lnTo>
                  <a:pt x="3499612" y="399288"/>
                </a:lnTo>
                <a:lnTo>
                  <a:pt x="66548" y="399288"/>
                </a:lnTo>
                <a:lnTo>
                  <a:pt x="40644" y="394051"/>
                </a:lnTo>
                <a:lnTo>
                  <a:pt x="19491" y="379777"/>
                </a:lnTo>
                <a:lnTo>
                  <a:pt x="5229" y="358622"/>
                </a:lnTo>
                <a:lnTo>
                  <a:pt x="0" y="332739"/>
                </a:lnTo>
                <a:lnTo>
                  <a:pt x="0" y="66548"/>
                </a:lnTo>
                <a:close/>
              </a:path>
            </a:pathLst>
          </a:custGeom>
          <a:ln w="12192">
            <a:solidFill>
              <a:srgbClr val="5A1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347" y="4902708"/>
            <a:ext cx="3566160" cy="398145"/>
          </a:xfrm>
          <a:custGeom>
            <a:avLst/>
            <a:gdLst/>
            <a:ahLst/>
            <a:cxnLst/>
            <a:rect l="l" t="t" r="r" b="b"/>
            <a:pathLst>
              <a:path w="3566160" h="398145">
                <a:moveTo>
                  <a:pt x="3499866" y="0"/>
                </a:moveTo>
                <a:lnTo>
                  <a:pt x="66294" y="0"/>
                </a:lnTo>
                <a:lnTo>
                  <a:pt x="40488" y="5214"/>
                </a:lnTo>
                <a:lnTo>
                  <a:pt x="19416" y="19431"/>
                </a:lnTo>
                <a:lnTo>
                  <a:pt x="5209" y="40505"/>
                </a:lnTo>
                <a:lnTo>
                  <a:pt x="0" y="66294"/>
                </a:lnTo>
                <a:lnTo>
                  <a:pt x="0" y="331470"/>
                </a:lnTo>
                <a:lnTo>
                  <a:pt x="5209" y="357258"/>
                </a:lnTo>
                <a:lnTo>
                  <a:pt x="19416" y="378333"/>
                </a:lnTo>
                <a:lnTo>
                  <a:pt x="40488" y="392549"/>
                </a:lnTo>
                <a:lnTo>
                  <a:pt x="66294" y="397764"/>
                </a:lnTo>
                <a:lnTo>
                  <a:pt x="3499866" y="397764"/>
                </a:lnTo>
                <a:lnTo>
                  <a:pt x="3525654" y="392549"/>
                </a:lnTo>
                <a:lnTo>
                  <a:pt x="3546729" y="378333"/>
                </a:lnTo>
                <a:lnTo>
                  <a:pt x="3560945" y="357258"/>
                </a:lnTo>
                <a:lnTo>
                  <a:pt x="3566160" y="331470"/>
                </a:lnTo>
                <a:lnTo>
                  <a:pt x="3566160" y="66294"/>
                </a:lnTo>
                <a:lnTo>
                  <a:pt x="3560945" y="40505"/>
                </a:lnTo>
                <a:lnTo>
                  <a:pt x="3546729" y="19431"/>
                </a:lnTo>
                <a:lnTo>
                  <a:pt x="3525654" y="5214"/>
                </a:lnTo>
                <a:lnTo>
                  <a:pt x="3499866" y="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347" y="4902708"/>
            <a:ext cx="3566160" cy="398145"/>
          </a:xfrm>
          <a:custGeom>
            <a:avLst/>
            <a:gdLst/>
            <a:ahLst/>
            <a:cxnLst/>
            <a:rect l="l" t="t" r="r" b="b"/>
            <a:pathLst>
              <a:path w="3566160" h="398145">
                <a:moveTo>
                  <a:pt x="0" y="66294"/>
                </a:moveTo>
                <a:lnTo>
                  <a:pt x="5209" y="40505"/>
                </a:lnTo>
                <a:lnTo>
                  <a:pt x="19416" y="19431"/>
                </a:lnTo>
                <a:lnTo>
                  <a:pt x="40488" y="5214"/>
                </a:lnTo>
                <a:lnTo>
                  <a:pt x="66294" y="0"/>
                </a:lnTo>
                <a:lnTo>
                  <a:pt x="3499866" y="0"/>
                </a:lnTo>
                <a:lnTo>
                  <a:pt x="3525654" y="5214"/>
                </a:lnTo>
                <a:lnTo>
                  <a:pt x="3546729" y="19431"/>
                </a:lnTo>
                <a:lnTo>
                  <a:pt x="3560945" y="40505"/>
                </a:lnTo>
                <a:lnTo>
                  <a:pt x="3566160" y="66294"/>
                </a:lnTo>
                <a:lnTo>
                  <a:pt x="3566160" y="331470"/>
                </a:lnTo>
                <a:lnTo>
                  <a:pt x="3560945" y="357258"/>
                </a:lnTo>
                <a:lnTo>
                  <a:pt x="3546729" y="378333"/>
                </a:lnTo>
                <a:lnTo>
                  <a:pt x="3525654" y="392549"/>
                </a:lnTo>
                <a:lnTo>
                  <a:pt x="3499866" y="397764"/>
                </a:lnTo>
                <a:lnTo>
                  <a:pt x="66294" y="397764"/>
                </a:lnTo>
                <a:lnTo>
                  <a:pt x="40488" y="392549"/>
                </a:lnTo>
                <a:lnTo>
                  <a:pt x="19416" y="378333"/>
                </a:lnTo>
                <a:lnTo>
                  <a:pt x="5209" y="357258"/>
                </a:lnTo>
                <a:lnTo>
                  <a:pt x="0" y="331470"/>
                </a:lnTo>
                <a:lnTo>
                  <a:pt x="0" y="66294"/>
                </a:lnTo>
                <a:close/>
              </a:path>
            </a:pathLst>
          </a:custGeom>
          <a:ln w="12192">
            <a:solidFill>
              <a:srgbClr val="5A1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347" y="5410200"/>
            <a:ext cx="3566160" cy="398145"/>
          </a:xfrm>
          <a:custGeom>
            <a:avLst/>
            <a:gdLst/>
            <a:ahLst/>
            <a:cxnLst/>
            <a:rect l="l" t="t" r="r" b="b"/>
            <a:pathLst>
              <a:path w="3566160" h="398145">
                <a:moveTo>
                  <a:pt x="3499866" y="0"/>
                </a:moveTo>
                <a:lnTo>
                  <a:pt x="66294" y="0"/>
                </a:lnTo>
                <a:lnTo>
                  <a:pt x="40488" y="5214"/>
                </a:lnTo>
                <a:lnTo>
                  <a:pt x="19416" y="19431"/>
                </a:lnTo>
                <a:lnTo>
                  <a:pt x="5209" y="40505"/>
                </a:lnTo>
                <a:lnTo>
                  <a:pt x="0" y="66293"/>
                </a:lnTo>
                <a:lnTo>
                  <a:pt x="0" y="331469"/>
                </a:lnTo>
                <a:lnTo>
                  <a:pt x="5209" y="357275"/>
                </a:lnTo>
                <a:lnTo>
                  <a:pt x="19416" y="378347"/>
                </a:lnTo>
                <a:lnTo>
                  <a:pt x="40488" y="392554"/>
                </a:lnTo>
                <a:lnTo>
                  <a:pt x="66294" y="397763"/>
                </a:lnTo>
                <a:lnTo>
                  <a:pt x="3499866" y="397763"/>
                </a:lnTo>
                <a:lnTo>
                  <a:pt x="3525654" y="392554"/>
                </a:lnTo>
                <a:lnTo>
                  <a:pt x="3546729" y="378347"/>
                </a:lnTo>
                <a:lnTo>
                  <a:pt x="3560945" y="357275"/>
                </a:lnTo>
                <a:lnTo>
                  <a:pt x="3566160" y="331469"/>
                </a:lnTo>
                <a:lnTo>
                  <a:pt x="3566160" y="66293"/>
                </a:lnTo>
                <a:lnTo>
                  <a:pt x="3560945" y="40505"/>
                </a:lnTo>
                <a:lnTo>
                  <a:pt x="3546729" y="19431"/>
                </a:lnTo>
                <a:lnTo>
                  <a:pt x="3525654" y="5214"/>
                </a:lnTo>
                <a:lnTo>
                  <a:pt x="3499866" y="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347" y="5410200"/>
            <a:ext cx="3566160" cy="398145"/>
          </a:xfrm>
          <a:custGeom>
            <a:avLst/>
            <a:gdLst/>
            <a:ahLst/>
            <a:cxnLst/>
            <a:rect l="l" t="t" r="r" b="b"/>
            <a:pathLst>
              <a:path w="3566160" h="398145">
                <a:moveTo>
                  <a:pt x="0" y="66293"/>
                </a:moveTo>
                <a:lnTo>
                  <a:pt x="5209" y="40505"/>
                </a:lnTo>
                <a:lnTo>
                  <a:pt x="19416" y="19431"/>
                </a:lnTo>
                <a:lnTo>
                  <a:pt x="40488" y="5214"/>
                </a:lnTo>
                <a:lnTo>
                  <a:pt x="66294" y="0"/>
                </a:lnTo>
                <a:lnTo>
                  <a:pt x="3499866" y="0"/>
                </a:lnTo>
                <a:lnTo>
                  <a:pt x="3525654" y="5214"/>
                </a:lnTo>
                <a:lnTo>
                  <a:pt x="3546729" y="19431"/>
                </a:lnTo>
                <a:lnTo>
                  <a:pt x="3560945" y="40505"/>
                </a:lnTo>
                <a:lnTo>
                  <a:pt x="3566160" y="66293"/>
                </a:lnTo>
                <a:lnTo>
                  <a:pt x="3566160" y="331469"/>
                </a:lnTo>
                <a:lnTo>
                  <a:pt x="3560945" y="357275"/>
                </a:lnTo>
                <a:lnTo>
                  <a:pt x="3546729" y="378347"/>
                </a:lnTo>
                <a:lnTo>
                  <a:pt x="3525654" y="392554"/>
                </a:lnTo>
                <a:lnTo>
                  <a:pt x="3499866" y="397763"/>
                </a:lnTo>
                <a:lnTo>
                  <a:pt x="66294" y="397763"/>
                </a:lnTo>
                <a:lnTo>
                  <a:pt x="40488" y="392554"/>
                </a:lnTo>
                <a:lnTo>
                  <a:pt x="19416" y="378347"/>
                </a:lnTo>
                <a:lnTo>
                  <a:pt x="5209" y="357275"/>
                </a:lnTo>
                <a:lnTo>
                  <a:pt x="0" y="331469"/>
                </a:lnTo>
                <a:lnTo>
                  <a:pt x="0" y="66293"/>
                </a:lnTo>
                <a:close/>
              </a:path>
            </a:pathLst>
          </a:custGeom>
          <a:ln w="12192">
            <a:solidFill>
              <a:srgbClr val="5A1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347" y="5916167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3499612" y="0"/>
                </a:moveTo>
                <a:lnTo>
                  <a:pt x="66548" y="0"/>
                </a:lnTo>
                <a:lnTo>
                  <a:pt x="40644" y="5229"/>
                </a:lnTo>
                <a:lnTo>
                  <a:pt x="19491" y="19491"/>
                </a:lnTo>
                <a:lnTo>
                  <a:pt x="5229" y="40644"/>
                </a:lnTo>
                <a:lnTo>
                  <a:pt x="0" y="66547"/>
                </a:lnTo>
                <a:lnTo>
                  <a:pt x="0" y="332739"/>
                </a:lnTo>
                <a:lnTo>
                  <a:pt x="5229" y="358643"/>
                </a:lnTo>
                <a:lnTo>
                  <a:pt x="19491" y="379796"/>
                </a:lnTo>
                <a:lnTo>
                  <a:pt x="40644" y="394058"/>
                </a:lnTo>
                <a:lnTo>
                  <a:pt x="66548" y="399287"/>
                </a:lnTo>
                <a:lnTo>
                  <a:pt x="3499612" y="399287"/>
                </a:lnTo>
                <a:lnTo>
                  <a:pt x="3525494" y="394058"/>
                </a:lnTo>
                <a:lnTo>
                  <a:pt x="3546649" y="379796"/>
                </a:lnTo>
                <a:lnTo>
                  <a:pt x="3560923" y="358643"/>
                </a:lnTo>
                <a:lnTo>
                  <a:pt x="3566160" y="332739"/>
                </a:lnTo>
                <a:lnTo>
                  <a:pt x="3566160" y="66547"/>
                </a:lnTo>
                <a:lnTo>
                  <a:pt x="3560923" y="40644"/>
                </a:lnTo>
                <a:lnTo>
                  <a:pt x="3546649" y="19491"/>
                </a:lnTo>
                <a:lnTo>
                  <a:pt x="3525494" y="5229"/>
                </a:lnTo>
                <a:lnTo>
                  <a:pt x="3499612" y="0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347" y="5916167"/>
            <a:ext cx="3566160" cy="399415"/>
          </a:xfrm>
          <a:custGeom>
            <a:avLst/>
            <a:gdLst/>
            <a:ahLst/>
            <a:cxnLst/>
            <a:rect l="l" t="t" r="r" b="b"/>
            <a:pathLst>
              <a:path w="3566160" h="399414">
                <a:moveTo>
                  <a:pt x="0" y="66547"/>
                </a:moveTo>
                <a:lnTo>
                  <a:pt x="5229" y="40644"/>
                </a:lnTo>
                <a:lnTo>
                  <a:pt x="19491" y="19491"/>
                </a:lnTo>
                <a:lnTo>
                  <a:pt x="40644" y="5229"/>
                </a:lnTo>
                <a:lnTo>
                  <a:pt x="66548" y="0"/>
                </a:lnTo>
                <a:lnTo>
                  <a:pt x="3499612" y="0"/>
                </a:lnTo>
                <a:lnTo>
                  <a:pt x="3525494" y="5229"/>
                </a:lnTo>
                <a:lnTo>
                  <a:pt x="3546649" y="19491"/>
                </a:lnTo>
                <a:lnTo>
                  <a:pt x="3560923" y="40644"/>
                </a:lnTo>
                <a:lnTo>
                  <a:pt x="3566160" y="66547"/>
                </a:lnTo>
                <a:lnTo>
                  <a:pt x="3566160" y="332739"/>
                </a:lnTo>
                <a:lnTo>
                  <a:pt x="3560923" y="358643"/>
                </a:lnTo>
                <a:lnTo>
                  <a:pt x="3546649" y="379796"/>
                </a:lnTo>
                <a:lnTo>
                  <a:pt x="3525494" y="394058"/>
                </a:lnTo>
                <a:lnTo>
                  <a:pt x="3499612" y="399287"/>
                </a:lnTo>
                <a:lnTo>
                  <a:pt x="66548" y="399287"/>
                </a:lnTo>
                <a:lnTo>
                  <a:pt x="40644" y="394058"/>
                </a:lnTo>
                <a:lnTo>
                  <a:pt x="19491" y="379796"/>
                </a:lnTo>
                <a:lnTo>
                  <a:pt x="5229" y="358643"/>
                </a:lnTo>
                <a:lnTo>
                  <a:pt x="0" y="332739"/>
                </a:lnTo>
                <a:lnTo>
                  <a:pt x="0" y="66547"/>
                </a:lnTo>
                <a:close/>
              </a:path>
            </a:pathLst>
          </a:custGeom>
          <a:ln w="12192">
            <a:solidFill>
              <a:srgbClr val="5A151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24052" y="4489780"/>
            <a:ext cx="2752090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Proprietary Brews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Unique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to 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Granite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City</a:t>
            </a:r>
            <a:endParaRPr sz="1200">
              <a:latin typeface="Tahoma"/>
              <a:cs typeface="Tahoma"/>
            </a:endParaRPr>
          </a:p>
          <a:p>
            <a:pPr marL="212090" marR="205104" algn="ctr">
              <a:lnSpc>
                <a:spcPct val="277300"/>
              </a:lnSpc>
            </a:pP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Highly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Profitable and Cost Efficient  Scalable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Hub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and Spoke </a:t>
            </a:r>
            <a:r>
              <a:rPr sz="1200" spc="-10" dirty="0">
                <a:solidFill>
                  <a:srgbClr val="FFFFFF"/>
                </a:solidFill>
                <a:latin typeface="Tahoma"/>
                <a:cs typeface="Tahoma"/>
              </a:rPr>
              <a:t>Operation  Patented</a:t>
            </a: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FFFFFF"/>
                </a:solidFill>
                <a:latin typeface="Tahoma"/>
                <a:cs typeface="Tahoma"/>
              </a:rPr>
              <a:t>Technology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943350" y="3775709"/>
            <a:ext cx="4889500" cy="3175"/>
          </a:xfrm>
          <a:custGeom>
            <a:avLst/>
            <a:gdLst/>
            <a:ahLst/>
            <a:cxnLst/>
            <a:rect l="l" t="t" r="r" b="b"/>
            <a:pathLst>
              <a:path w="4889500" h="3175">
                <a:moveTo>
                  <a:pt x="0" y="2920"/>
                </a:moveTo>
                <a:lnTo>
                  <a:pt x="4889119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8739" y="792937"/>
            <a:ext cx="8808720" cy="33991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Central </a:t>
            </a:r>
            <a:r>
              <a:rPr sz="1400" spc="-20" dirty="0">
                <a:solidFill>
                  <a:srgbClr val="FFFFFF"/>
                </a:solidFill>
                <a:latin typeface="Rockwell"/>
                <a:cs typeface="Rockwell"/>
              </a:rPr>
              <a:t>Brewery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Optimizes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Cost </a:t>
            </a: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Structure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Enables Scalable </a:t>
            </a:r>
            <a:r>
              <a:rPr sz="1400" spc="-15" dirty="0">
                <a:solidFill>
                  <a:srgbClr val="FFFFFF"/>
                </a:solidFill>
                <a:latin typeface="Rockwell"/>
                <a:cs typeface="Rockwell"/>
              </a:rPr>
              <a:t>Micro-Brewing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At Each</a:t>
            </a:r>
            <a:r>
              <a:rPr sz="1400" spc="-12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Restaurant</a:t>
            </a:r>
            <a:endParaRPr sz="1400" dirty="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</a:pPr>
            <a:r>
              <a:rPr sz="1400" b="1" spc="-5" dirty="0">
                <a:latin typeface="Rockwell"/>
                <a:cs typeface="Rockwell"/>
              </a:rPr>
              <a:t>Brewing </a:t>
            </a:r>
            <a:r>
              <a:rPr sz="1400" b="1" spc="-10" dirty="0">
                <a:latin typeface="Rockwell"/>
                <a:cs typeface="Rockwell"/>
              </a:rPr>
              <a:t>Capabilities</a:t>
            </a:r>
            <a:r>
              <a:rPr sz="1400" b="1" dirty="0">
                <a:latin typeface="Rockwell"/>
                <a:cs typeface="Rockwell"/>
              </a:rPr>
              <a:t> </a:t>
            </a:r>
            <a:r>
              <a:rPr sz="1400" b="1" spc="5" dirty="0">
                <a:latin typeface="Rockwell"/>
                <a:cs typeface="Rockwell"/>
              </a:rPr>
              <a:t>Overview</a:t>
            </a:r>
            <a:endParaRPr sz="1400" dirty="0">
              <a:latin typeface="Rockwell"/>
              <a:cs typeface="Rockwell"/>
            </a:endParaRPr>
          </a:p>
          <a:p>
            <a:pPr marL="378460" indent="-228600">
              <a:lnSpc>
                <a:spcPct val="100000"/>
              </a:lnSpc>
              <a:spcBef>
                <a:spcPts val="860"/>
              </a:spcBef>
              <a:buClr>
                <a:srgbClr val="7C202C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Granite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City’s company-owned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5,400 square foot central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brewery, which is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dedicated to </a:t>
            </a:r>
            <a:r>
              <a:rPr sz="1100" spc="5" dirty="0">
                <a:solidFill>
                  <a:srgbClr val="404041"/>
                </a:solidFill>
                <a:latin typeface="Arial"/>
                <a:cs typeface="Arial"/>
              </a:rPr>
              <a:t>wort</a:t>
            </a:r>
            <a:r>
              <a:rPr sz="1050" spc="7" baseline="27777" dirty="0">
                <a:solidFill>
                  <a:srgbClr val="404041"/>
                </a:solidFill>
                <a:latin typeface="Arial"/>
                <a:cs typeface="Arial"/>
              </a:rPr>
              <a:t>(1)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production, is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located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in Ellsworth,</a:t>
            </a:r>
            <a:r>
              <a:rPr sz="1100" spc="-1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Iowa</a:t>
            </a:r>
            <a:endParaRPr sz="1100" dirty="0">
              <a:latin typeface="Arial"/>
              <a:cs typeface="Arial"/>
            </a:endParaRPr>
          </a:p>
          <a:p>
            <a:pPr marL="378460" indent="-228600">
              <a:lnSpc>
                <a:spcPct val="100000"/>
              </a:lnSpc>
              <a:spcBef>
                <a:spcPts val="305"/>
              </a:spcBef>
              <a:buClr>
                <a:srgbClr val="7C202C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centrally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created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wort is delivered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to each restaurant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where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the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brewing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process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is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completed</a:t>
            </a:r>
            <a:r>
              <a:rPr sz="1100" spc="-1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on-site</a:t>
            </a:r>
            <a:endParaRPr sz="1100" dirty="0">
              <a:latin typeface="Arial"/>
              <a:cs typeface="Arial"/>
            </a:endParaRPr>
          </a:p>
          <a:p>
            <a:pPr marL="835660" marR="5080" lvl="1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Char char="–"/>
              <a:tabLst>
                <a:tab pos="835660" algn="l"/>
                <a:tab pos="836294" algn="l"/>
              </a:tabLst>
            </a:pP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By shipping wort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directly to each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Granite City location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rather than finished beer, regulatory requirements related to the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shipping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of 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alcohol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across state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lines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do not</a:t>
            </a:r>
            <a:r>
              <a:rPr sz="1100" spc="-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apply</a:t>
            </a:r>
            <a:endParaRPr sz="1100" dirty="0">
              <a:latin typeface="Arial"/>
              <a:cs typeface="Arial"/>
            </a:endParaRPr>
          </a:p>
          <a:p>
            <a:pPr marL="378460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In-house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capabilities allow Granite City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to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develop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on-trend craft beers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aligned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to the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latest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consumer</a:t>
            </a:r>
            <a:r>
              <a:rPr sz="1100" spc="-18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trends</a:t>
            </a:r>
            <a:endParaRPr sz="1100" dirty="0">
              <a:latin typeface="Arial"/>
              <a:cs typeface="Arial"/>
            </a:endParaRPr>
          </a:p>
          <a:p>
            <a:pPr marL="835660" lvl="1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Char char="–"/>
              <a:tabLst>
                <a:tab pos="835660" algn="l"/>
                <a:tab pos="836294" algn="l"/>
              </a:tabLst>
            </a:pP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Each restaurant offers four signature flagship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brews available every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day and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several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rotating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specialty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and seasonal</a:t>
            </a:r>
            <a:r>
              <a:rPr sz="1100" spc="-15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beers</a:t>
            </a:r>
            <a:endParaRPr sz="1100" dirty="0">
              <a:latin typeface="Arial"/>
              <a:cs typeface="Arial"/>
            </a:endParaRPr>
          </a:p>
          <a:p>
            <a:pPr marL="378460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Central brewery allows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the Company to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provide consistent quality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and freshness </a:t>
            </a:r>
            <a:r>
              <a:rPr sz="1100" spc="-10" dirty="0">
                <a:solidFill>
                  <a:srgbClr val="404041"/>
                </a:solidFill>
                <a:latin typeface="Arial"/>
                <a:cs typeface="Arial"/>
              </a:rPr>
              <a:t>while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maintaining healthy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profit</a:t>
            </a:r>
            <a:r>
              <a:rPr sz="11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margins</a:t>
            </a:r>
            <a:endParaRPr sz="1100" dirty="0">
              <a:latin typeface="Arial"/>
              <a:cs typeface="Arial"/>
            </a:endParaRPr>
          </a:p>
          <a:p>
            <a:pPr marL="835660" lvl="1" indent="-228600">
              <a:lnSpc>
                <a:spcPct val="100000"/>
              </a:lnSpc>
              <a:spcBef>
                <a:spcPts val="300"/>
              </a:spcBef>
              <a:buClr>
                <a:srgbClr val="7C202C"/>
              </a:buClr>
              <a:buChar char="–"/>
              <a:tabLst>
                <a:tab pos="835660" algn="l"/>
                <a:tab pos="836294" algn="l"/>
              </a:tabLst>
            </a:pP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Signature</a:t>
            </a:r>
            <a:r>
              <a:rPr sz="11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beers</a:t>
            </a:r>
            <a:r>
              <a:rPr sz="11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have</a:t>
            </a:r>
            <a:r>
              <a:rPr sz="1100" spc="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gross</a:t>
            </a:r>
            <a:r>
              <a:rPr sz="11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profit</a:t>
            </a:r>
            <a:r>
              <a:rPr sz="1100" spc="-4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1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~83%,</a:t>
            </a:r>
            <a:r>
              <a:rPr sz="1100" spc="-3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representing</a:t>
            </a:r>
            <a:r>
              <a:rPr sz="11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a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margin</a:t>
            </a:r>
            <a:r>
              <a:rPr sz="1100" spc="-3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advantage</a:t>
            </a:r>
            <a:r>
              <a:rPr sz="11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of</a:t>
            </a:r>
            <a:r>
              <a:rPr sz="1100" spc="-1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approximately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11%</a:t>
            </a:r>
            <a:r>
              <a:rPr sz="1100" spc="-2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04041"/>
                </a:solidFill>
                <a:latin typeface="Arial"/>
                <a:cs typeface="Arial"/>
              </a:rPr>
              <a:t>over</a:t>
            </a:r>
            <a:r>
              <a:rPr sz="1100" spc="1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other</a:t>
            </a:r>
            <a:r>
              <a:rPr sz="1100" spc="-25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04041"/>
                </a:solidFill>
                <a:latin typeface="Arial"/>
                <a:cs typeface="Arial"/>
              </a:rPr>
              <a:t>brands</a:t>
            </a:r>
            <a:endParaRPr sz="11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50" dirty="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tabLst>
                <a:tab pos="3936365" algn="l"/>
              </a:tabLst>
            </a:pPr>
            <a:r>
              <a:rPr sz="1400" b="1" spc="-15" dirty="0">
                <a:latin typeface="Rockwell"/>
                <a:cs typeface="Rockwell"/>
              </a:rPr>
              <a:t>Key</a:t>
            </a:r>
            <a:r>
              <a:rPr sz="1400" b="1" dirty="0">
                <a:latin typeface="Rockwell"/>
                <a:cs typeface="Rockwell"/>
              </a:rPr>
              <a:t> </a:t>
            </a:r>
            <a:r>
              <a:rPr sz="1400" b="1" spc="-10" dirty="0">
                <a:latin typeface="Rockwell"/>
                <a:cs typeface="Rockwell"/>
              </a:rPr>
              <a:t>Competitive</a:t>
            </a:r>
            <a:r>
              <a:rPr sz="1400" b="1" spc="15" dirty="0">
                <a:latin typeface="Rockwell"/>
                <a:cs typeface="Rockwell"/>
              </a:rPr>
              <a:t> </a:t>
            </a:r>
            <a:r>
              <a:rPr sz="1400" b="1" spc="-10" dirty="0">
                <a:latin typeface="Rockwell"/>
                <a:cs typeface="Rockwell"/>
              </a:rPr>
              <a:t>Advantages	Patented </a:t>
            </a:r>
            <a:r>
              <a:rPr sz="1400" b="1" spc="-5" dirty="0">
                <a:latin typeface="Rockwell"/>
                <a:cs typeface="Rockwell"/>
              </a:rPr>
              <a:t>Brewing Process</a:t>
            </a:r>
            <a:endParaRPr sz="1400" dirty="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247650">
              <a:lnSpc>
                <a:spcPct val="100000"/>
              </a:lnSpc>
            </a:pP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Consistent Product Quality Across </a:t>
            </a:r>
            <a:r>
              <a:rPr sz="1200" dirty="0">
                <a:solidFill>
                  <a:srgbClr val="FFFFFF"/>
                </a:solidFill>
                <a:latin typeface="Tahoma"/>
                <a:cs typeface="Tahoma"/>
              </a:rPr>
              <a:t>All</a:t>
            </a:r>
            <a:r>
              <a:rPr sz="1200" spc="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Locations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7921" y="1567433"/>
            <a:ext cx="8851900" cy="0"/>
          </a:xfrm>
          <a:custGeom>
            <a:avLst/>
            <a:gdLst/>
            <a:ahLst/>
            <a:cxnLst/>
            <a:rect l="l" t="t" r="r" b="b"/>
            <a:pathLst>
              <a:path w="8851900">
                <a:moveTo>
                  <a:pt x="0" y="0"/>
                </a:moveTo>
                <a:lnTo>
                  <a:pt x="8851773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739" y="6382613"/>
            <a:ext cx="6254115" cy="14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750" spc="7" baseline="27777" dirty="0">
                <a:solidFill>
                  <a:srgbClr val="404041"/>
                </a:solidFill>
                <a:latin typeface="Arial"/>
                <a:cs typeface="Arial"/>
              </a:rPr>
              <a:t>(1) </a:t>
            </a:r>
            <a:r>
              <a:rPr sz="800" dirty="0">
                <a:solidFill>
                  <a:srgbClr val="404041"/>
                </a:solidFill>
                <a:latin typeface="Arial"/>
                <a:cs typeface="Arial"/>
              </a:rPr>
              <a:t>Wort is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sweet, </a:t>
            </a:r>
            <a:r>
              <a:rPr sz="800" dirty="0">
                <a:solidFill>
                  <a:srgbClr val="404041"/>
                </a:solidFill>
                <a:latin typeface="Arial"/>
                <a:cs typeface="Arial"/>
              </a:rPr>
              <a:t>malty liquid that is created by mashing malted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grains </a:t>
            </a:r>
            <a:r>
              <a:rPr sz="800" dirty="0">
                <a:solidFill>
                  <a:srgbClr val="404041"/>
                </a:solidFill>
                <a:latin typeface="Arial"/>
                <a:cs typeface="Arial"/>
              </a:rPr>
              <a:t>that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will convert </a:t>
            </a:r>
            <a:r>
              <a:rPr sz="800" dirty="0">
                <a:solidFill>
                  <a:srgbClr val="404041"/>
                </a:solidFill>
                <a:latin typeface="Arial"/>
                <a:cs typeface="Arial"/>
              </a:rPr>
              <a:t>into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sugar, </a:t>
            </a:r>
            <a:r>
              <a:rPr sz="800" dirty="0">
                <a:solidFill>
                  <a:srgbClr val="404041"/>
                </a:solidFill>
                <a:latin typeface="Arial"/>
                <a:cs typeface="Arial"/>
              </a:rPr>
              <a:t>boiling the liquid and finally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adding</a:t>
            </a:r>
            <a:r>
              <a:rPr sz="800" spc="150" dirty="0">
                <a:solidFill>
                  <a:srgbClr val="404041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404041"/>
                </a:solidFill>
                <a:latin typeface="Arial"/>
                <a:cs typeface="Arial"/>
              </a:rPr>
              <a:t>hops</a:t>
            </a:r>
            <a:endParaRPr sz="800">
              <a:latin typeface="Arial"/>
              <a:cs typeface="Arial"/>
            </a:endParaRP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29" name="Slide Zoom 28">
                <a:extLst>
                  <a:ext uri="{FF2B5EF4-FFF2-40B4-BE49-F238E27FC236}">
                    <a16:creationId xmlns:a16="http://schemas.microsoft.com/office/drawing/2014/main" id="{6152C4D7-1D62-4DD2-B796-66B2B7095D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7646196"/>
                  </p:ext>
                </p:extLst>
              </p:nvPr>
            </p:nvGraphicFramePr>
            <p:xfrm>
              <a:off x="-3664258" y="-182984"/>
              <a:ext cx="2286000" cy="1714500"/>
            </p:xfrm>
            <a:graphic>
              <a:graphicData uri="http://schemas.microsoft.com/office/powerpoint/2016/slidezoom">
                <pslz:sldZm>
                  <pslz:sldZmObj sldId="270" cId="0">
                    <pslz:zmPr id="{C1F2311D-4CB3-4F42-AD3A-860C2109168C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29" name="Slide Zoom 28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6152C4D7-1D62-4DD2-B796-66B2B7095D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3664258" y="-182984"/>
                <a:ext cx="2286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496300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35382"/>
            <a:ext cx="67030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Granite </a:t>
            </a:r>
            <a:r>
              <a:rPr sz="2400" dirty="0"/>
              <a:t>City</a:t>
            </a:r>
            <a:r>
              <a:rPr lang="en-US" sz="2400" dirty="0"/>
              <a:t>’s</a:t>
            </a:r>
            <a:r>
              <a:rPr sz="2400" spc="-75" dirty="0"/>
              <a:t> </a:t>
            </a:r>
            <a:r>
              <a:rPr lang="en-US" sz="2400" spc="-60" dirty="0"/>
              <a:t>On-Trend Craft Brew Offering</a:t>
            </a:r>
            <a:endParaRPr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8343FD-7632-4C1F-86D1-11FFB6E2A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9144000" cy="57387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644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631" y="5149596"/>
            <a:ext cx="620395" cy="1085215"/>
          </a:xfrm>
          <a:custGeom>
            <a:avLst/>
            <a:gdLst/>
            <a:ahLst/>
            <a:cxnLst/>
            <a:rect l="l" t="t" r="r" b="b"/>
            <a:pathLst>
              <a:path w="620395" h="1085214">
                <a:moveTo>
                  <a:pt x="516890" y="0"/>
                </a:moveTo>
                <a:lnTo>
                  <a:pt x="103378" y="0"/>
                </a:lnTo>
                <a:lnTo>
                  <a:pt x="63136" y="8116"/>
                </a:lnTo>
                <a:lnTo>
                  <a:pt x="30276" y="30257"/>
                </a:lnTo>
                <a:lnTo>
                  <a:pt x="8123" y="63115"/>
                </a:lnTo>
                <a:lnTo>
                  <a:pt x="0" y="103377"/>
                </a:lnTo>
                <a:lnTo>
                  <a:pt x="0" y="981709"/>
                </a:lnTo>
                <a:lnTo>
                  <a:pt x="8123" y="1021946"/>
                </a:lnTo>
                <a:lnTo>
                  <a:pt x="30276" y="1054806"/>
                </a:lnTo>
                <a:lnTo>
                  <a:pt x="63136" y="1076962"/>
                </a:lnTo>
                <a:lnTo>
                  <a:pt x="103378" y="1085087"/>
                </a:lnTo>
                <a:lnTo>
                  <a:pt x="516890" y="1085087"/>
                </a:lnTo>
                <a:lnTo>
                  <a:pt x="557131" y="1076962"/>
                </a:lnTo>
                <a:lnTo>
                  <a:pt x="589991" y="1054806"/>
                </a:lnTo>
                <a:lnTo>
                  <a:pt x="612144" y="1021946"/>
                </a:lnTo>
                <a:lnTo>
                  <a:pt x="620268" y="981709"/>
                </a:lnTo>
                <a:lnTo>
                  <a:pt x="620268" y="103377"/>
                </a:lnTo>
                <a:lnTo>
                  <a:pt x="612144" y="63115"/>
                </a:lnTo>
                <a:lnTo>
                  <a:pt x="589991" y="30257"/>
                </a:lnTo>
                <a:lnTo>
                  <a:pt x="557131" y="8116"/>
                </a:lnTo>
                <a:lnTo>
                  <a:pt x="516890" y="0"/>
                </a:lnTo>
                <a:close/>
              </a:path>
            </a:pathLst>
          </a:custGeom>
          <a:solidFill>
            <a:srgbClr val="802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0955" y="5149596"/>
            <a:ext cx="620395" cy="1085215"/>
          </a:xfrm>
          <a:custGeom>
            <a:avLst/>
            <a:gdLst/>
            <a:ahLst/>
            <a:cxnLst/>
            <a:rect l="l" t="t" r="r" b="b"/>
            <a:pathLst>
              <a:path w="620394" h="1085214">
                <a:moveTo>
                  <a:pt x="0" y="103377"/>
                </a:moveTo>
                <a:lnTo>
                  <a:pt x="8123" y="63115"/>
                </a:lnTo>
                <a:lnTo>
                  <a:pt x="30276" y="30257"/>
                </a:lnTo>
                <a:lnTo>
                  <a:pt x="63136" y="8116"/>
                </a:lnTo>
                <a:lnTo>
                  <a:pt x="103378" y="0"/>
                </a:lnTo>
                <a:lnTo>
                  <a:pt x="516890" y="0"/>
                </a:lnTo>
                <a:lnTo>
                  <a:pt x="557152" y="8116"/>
                </a:lnTo>
                <a:lnTo>
                  <a:pt x="590010" y="30257"/>
                </a:lnTo>
                <a:lnTo>
                  <a:pt x="612151" y="63115"/>
                </a:lnTo>
                <a:lnTo>
                  <a:pt x="620268" y="103377"/>
                </a:lnTo>
                <a:lnTo>
                  <a:pt x="620268" y="981709"/>
                </a:lnTo>
                <a:lnTo>
                  <a:pt x="612151" y="1021946"/>
                </a:lnTo>
                <a:lnTo>
                  <a:pt x="590010" y="1054806"/>
                </a:lnTo>
                <a:lnTo>
                  <a:pt x="557152" y="1076962"/>
                </a:lnTo>
                <a:lnTo>
                  <a:pt x="516890" y="1085087"/>
                </a:lnTo>
                <a:lnTo>
                  <a:pt x="103378" y="1085087"/>
                </a:lnTo>
                <a:lnTo>
                  <a:pt x="63136" y="1076962"/>
                </a:lnTo>
                <a:lnTo>
                  <a:pt x="30276" y="1054806"/>
                </a:lnTo>
                <a:lnTo>
                  <a:pt x="8123" y="1021946"/>
                </a:lnTo>
                <a:lnTo>
                  <a:pt x="0" y="981709"/>
                </a:lnTo>
                <a:lnTo>
                  <a:pt x="0" y="10337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94944"/>
            <a:ext cx="9144000" cy="467995"/>
          </a:xfrm>
          <a:custGeom>
            <a:avLst/>
            <a:gdLst/>
            <a:ahLst/>
            <a:cxnLst/>
            <a:rect l="l" t="t" r="r" b="b"/>
            <a:pathLst>
              <a:path w="9144000" h="467994">
                <a:moveTo>
                  <a:pt x="0" y="467867"/>
                </a:moveTo>
                <a:lnTo>
                  <a:pt x="9144000" y="467867"/>
                </a:lnTo>
                <a:lnTo>
                  <a:pt x="9144000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9" y="135382"/>
            <a:ext cx="4679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Award Winning </a:t>
            </a:r>
            <a:r>
              <a:rPr sz="2400" dirty="0"/>
              <a:t>Beer</a:t>
            </a:r>
            <a:r>
              <a:rPr sz="2400" spc="-290" dirty="0"/>
              <a:t> </a:t>
            </a:r>
            <a:r>
              <a:rPr sz="2400" spc="-5" dirty="0"/>
              <a:t>Selections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83286" y="4388358"/>
            <a:ext cx="57734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Rockwell"/>
                <a:cs typeface="Rockwell"/>
              </a:rPr>
              <a:t>Seasonal and </a:t>
            </a:r>
            <a:r>
              <a:rPr sz="1400" b="1" spc="-5" dirty="0">
                <a:latin typeface="Rockwell"/>
                <a:cs typeface="Rockwell"/>
              </a:rPr>
              <a:t>Specialty Craft Beers </a:t>
            </a:r>
            <a:r>
              <a:rPr sz="1400" b="1" dirty="0">
                <a:latin typeface="Rockwell"/>
                <a:cs typeface="Rockwell"/>
              </a:rPr>
              <a:t>– </a:t>
            </a:r>
            <a:r>
              <a:rPr sz="1400" b="1" spc="-10" dirty="0">
                <a:latin typeface="Rockwell"/>
                <a:cs typeface="Rockwell"/>
              </a:rPr>
              <a:t>Innovation Keeps</a:t>
            </a:r>
            <a:r>
              <a:rPr sz="1400" b="1" spc="-20" dirty="0">
                <a:latin typeface="Rockwell"/>
                <a:cs typeface="Rockwell"/>
              </a:rPr>
              <a:t> </a:t>
            </a:r>
            <a:r>
              <a:rPr sz="1400" b="1" spc="-470" dirty="0">
                <a:latin typeface="Rockwell"/>
                <a:cs typeface="Rockwell"/>
              </a:rPr>
              <a:t>Expanding</a:t>
            </a:r>
            <a:endParaRPr sz="1400">
              <a:latin typeface="Rockwell"/>
              <a:cs typeface="Rockwel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85182" y="1514094"/>
            <a:ext cx="4105275" cy="3175"/>
          </a:xfrm>
          <a:custGeom>
            <a:avLst/>
            <a:gdLst/>
            <a:ahLst/>
            <a:cxnLst/>
            <a:rect l="l" t="t" r="r" b="b"/>
            <a:pathLst>
              <a:path w="4105275" h="3175">
                <a:moveTo>
                  <a:pt x="0" y="2920"/>
                </a:moveTo>
                <a:lnTo>
                  <a:pt x="4104766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155685" y="2326386"/>
            <a:ext cx="681355" cy="345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Gold, Silver,</a:t>
            </a:r>
            <a:r>
              <a:rPr sz="700" i="1" spc="-40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and  Bronze Medals  2016,</a:t>
            </a:r>
            <a:r>
              <a:rPr sz="700" i="1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2017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8328" y="4119753"/>
            <a:ext cx="5226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Best</a:t>
            </a:r>
            <a:r>
              <a:rPr sz="700" i="1" spc="-7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Belgian  </a:t>
            </a:r>
            <a:r>
              <a:rPr sz="700" i="1" spc="-10" dirty="0">
                <a:latin typeface="Arial"/>
                <a:cs typeface="Arial"/>
              </a:rPr>
              <a:t>2010 </a:t>
            </a:r>
            <a:r>
              <a:rPr sz="700" i="1" spc="-5" dirty="0">
                <a:latin typeface="Arial"/>
                <a:cs typeface="Arial"/>
              </a:rPr>
              <a:t>–</a:t>
            </a:r>
            <a:r>
              <a:rPr sz="700" i="1" spc="-35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2013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8634" y="4119753"/>
            <a:ext cx="6184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0185" marR="5080" indent="-19812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Best </a:t>
            </a:r>
            <a:r>
              <a:rPr sz="700" i="1" spc="-10" dirty="0">
                <a:latin typeface="Arial"/>
                <a:cs typeface="Arial"/>
              </a:rPr>
              <a:t>Fruit </a:t>
            </a:r>
            <a:r>
              <a:rPr sz="700" i="1" spc="-5" dirty="0">
                <a:latin typeface="Arial"/>
                <a:cs typeface="Arial"/>
              </a:rPr>
              <a:t>Beer  </a:t>
            </a:r>
            <a:r>
              <a:rPr sz="700" i="1" spc="-10" dirty="0">
                <a:latin typeface="Arial"/>
                <a:cs typeface="Arial"/>
              </a:rPr>
              <a:t>2009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78626" y="4119753"/>
            <a:ext cx="46799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Best Bock  </a:t>
            </a:r>
            <a:r>
              <a:rPr sz="700" i="1" spc="-10" dirty="0">
                <a:latin typeface="Arial"/>
                <a:cs typeface="Arial"/>
              </a:rPr>
              <a:t>2008,</a:t>
            </a:r>
            <a:r>
              <a:rPr sz="700" i="1" spc="-45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2011</a:t>
            </a:r>
            <a:endParaRPr sz="7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12889" y="4119753"/>
            <a:ext cx="4781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335" marR="5080" indent="-12827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Gold</a:t>
            </a:r>
            <a:r>
              <a:rPr sz="700" i="1" spc="-55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Medal  2014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59065" y="4119753"/>
            <a:ext cx="5099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655" marR="5080" indent="-2159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Silver</a:t>
            </a:r>
            <a:r>
              <a:rPr sz="700" i="1" spc="-70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Medal  2015,</a:t>
            </a:r>
            <a:r>
              <a:rPr sz="700" i="1" spc="-20" dirty="0">
                <a:latin typeface="Arial"/>
                <a:cs typeface="Arial"/>
              </a:rPr>
              <a:t> </a:t>
            </a:r>
            <a:r>
              <a:rPr sz="700" i="1" spc="-10" dirty="0">
                <a:latin typeface="Arial"/>
                <a:cs typeface="Arial"/>
              </a:rPr>
              <a:t>2016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97620" y="4119753"/>
            <a:ext cx="57086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7325" marR="5080" indent="-175260">
              <a:lnSpc>
                <a:spcPct val="100000"/>
              </a:lnSpc>
              <a:spcBef>
                <a:spcPts val="95"/>
              </a:spcBef>
            </a:pPr>
            <a:r>
              <a:rPr sz="700" i="1" spc="-10" dirty="0">
                <a:latin typeface="Arial"/>
                <a:cs typeface="Arial"/>
              </a:rPr>
              <a:t>Bronze Medal  2016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4976" y="2326386"/>
            <a:ext cx="725170" cy="710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4154" marR="5080" indent="-212090">
              <a:lnSpc>
                <a:spcPct val="100000"/>
              </a:lnSpc>
              <a:spcBef>
                <a:spcPts val="95"/>
              </a:spcBef>
            </a:pPr>
            <a:r>
              <a:rPr sz="700" i="1" spc="-5" dirty="0">
                <a:latin typeface="Arial"/>
                <a:cs typeface="Arial"/>
              </a:rPr>
              <a:t>Best </a:t>
            </a:r>
            <a:r>
              <a:rPr sz="700" i="1" spc="-10" dirty="0">
                <a:latin typeface="Arial"/>
                <a:cs typeface="Arial"/>
              </a:rPr>
              <a:t>Food </a:t>
            </a:r>
            <a:r>
              <a:rPr sz="700" i="1" spc="-5" dirty="0">
                <a:latin typeface="Arial"/>
                <a:cs typeface="Arial"/>
              </a:rPr>
              <a:t>&amp;</a:t>
            </a:r>
            <a:r>
              <a:rPr sz="700" i="1" spc="-40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Beer  Pairing  </a:t>
            </a:r>
            <a:r>
              <a:rPr sz="700" i="1" spc="-10" dirty="0">
                <a:latin typeface="Arial"/>
                <a:cs typeface="Arial"/>
              </a:rPr>
              <a:t>2016</a:t>
            </a:r>
            <a:endParaRPr sz="700">
              <a:latin typeface="Arial"/>
              <a:cs typeface="Arial"/>
            </a:endParaRPr>
          </a:p>
          <a:p>
            <a:pPr marL="117475" marR="109855" algn="ctr">
              <a:lnSpc>
                <a:spcPct val="100000"/>
              </a:lnSpc>
              <a:spcBef>
                <a:spcPts val="355"/>
              </a:spcBef>
            </a:pPr>
            <a:r>
              <a:rPr sz="700" i="1" spc="-5" dirty="0">
                <a:latin typeface="Arial"/>
                <a:cs typeface="Arial"/>
              </a:rPr>
              <a:t>Best Beer</a:t>
            </a:r>
            <a:r>
              <a:rPr sz="700" i="1" spc="-65" dirty="0">
                <a:latin typeface="Arial"/>
                <a:cs typeface="Arial"/>
              </a:rPr>
              <a:t> </a:t>
            </a:r>
            <a:r>
              <a:rPr sz="700" i="1" spc="-5" dirty="0">
                <a:latin typeface="Arial"/>
                <a:cs typeface="Arial"/>
              </a:rPr>
              <a:t>of  </a:t>
            </a:r>
            <a:r>
              <a:rPr sz="700" i="1" spc="-10" dirty="0">
                <a:latin typeface="Arial"/>
                <a:cs typeface="Arial"/>
              </a:rPr>
              <a:t>Show </a:t>
            </a:r>
            <a:r>
              <a:rPr sz="700" i="1" dirty="0">
                <a:latin typeface="Arial"/>
                <a:cs typeface="Arial"/>
              </a:rPr>
              <a:t>(2</a:t>
            </a:r>
            <a:r>
              <a:rPr sz="675" i="1" baseline="24691" dirty="0">
                <a:latin typeface="Arial"/>
                <a:cs typeface="Arial"/>
              </a:rPr>
              <a:t>nd</a:t>
            </a:r>
            <a:r>
              <a:rPr sz="700" i="1" dirty="0">
                <a:latin typeface="Arial"/>
                <a:cs typeface="Arial"/>
              </a:rPr>
              <a:t>)  </a:t>
            </a:r>
            <a:r>
              <a:rPr sz="700" i="1" spc="-10" dirty="0">
                <a:latin typeface="Arial"/>
                <a:cs typeface="Arial"/>
              </a:rPr>
              <a:t>2016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28182" y="1611630"/>
            <a:ext cx="1866900" cy="1858010"/>
          </a:xfrm>
          <a:prstGeom prst="rect">
            <a:avLst/>
          </a:prstGeom>
          <a:ln w="28955">
            <a:solidFill>
              <a:srgbClr val="7C202C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 marL="562610">
              <a:lnSpc>
                <a:spcPct val="100000"/>
              </a:lnSpc>
            </a:pPr>
            <a:r>
              <a:rPr sz="700" b="1" i="1" spc="-10" dirty="0">
                <a:latin typeface="Arial"/>
                <a:cs typeface="Arial"/>
              </a:rPr>
              <a:t>2018 </a:t>
            </a:r>
            <a:r>
              <a:rPr sz="700" b="1" i="1" spc="-5" dirty="0">
                <a:latin typeface="Arial"/>
                <a:cs typeface="Arial"/>
              </a:rPr>
              <a:t>Silver</a:t>
            </a:r>
            <a:r>
              <a:rPr sz="700" b="1" i="1" spc="45" dirty="0">
                <a:latin typeface="Arial"/>
                <a:cs typeface="Arial"/>
              </a:rPr>
              <a:t> </a:t>
            </a:r>
            <a:r>
              <a:rPr sz="700" b="1" i="1" spc="-10" dirty="0">
                <a:latin typeface="Arial"/>
                <a:cs typeface="Arial"/>
              </a:rPr>
              <a:t>Medal</a:t>
            </a:r>
            <a:endParaRPr sz="700">
              <a:latin typeface="Arial"/>
              <a:cs typeface="Arial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122224" y="4685474"/>
          <a:ext cx="8875392" cy="3640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4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0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9266">
                <a:tc>
                  <a:txBody>
                    <a:bodyPr/>
                    <a:lstStyle/>
                    <a:p>
                      <a:pPr>
                        <a:lnSpc>
                          <a:spcPts val="825"/>
                        </a:lnSpc>
                        <a:spcBef>
                          <a:spcPts val="720"/>
                        </a:spcBef>
                      </a:pPr>
                      <a:r>
                        <a:rPr sz="800" b="1" i="1" spc="-5" dirty="0">
                          <a:latin typeface="Arial"/>
                          <a:cs typeface="Arial"/>
                        </a:rPr>
                        <a:t>Barrel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Aged </a:t>
                      </a:r>
                      <a:r>
                        <a:rPr sz="800" b="1" i="1" spc="-5" dirty="0">
                          <a:latin typeface="Arial"/>
                          <a:cs typeface="Arial"/>
                        </a:rPr>
                        <a:t>Cellar</a:t>
                      </a:r>
                      <a:r>
                        <a:rPr sz="800" b="1" i="1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Room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Spring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Burning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Bump</a:t>
                      </a:r>
                      <a:r>
                        <a:rPr sz="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>
                          <a:latin typeface="Arial"/>
                          <a:cs typeface="Arial"/>
                        </a:rPr>
                        <a:t>In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800" b="1" i="1" spc="-5" dirty="0">
                          <a:latin typeface="Arial"/>
                          <a:cs typeface="Arial"/>
                        </a:rPr>
                        <a:t>Blue-Eyed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7239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8575">
                      <a:solidFill>
                        <a:srgbClr val="7C202C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778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0"/>
                        </a:spcBef>
                        <a:tabLst>
                          <a:tab pos="848360" algn="l"/>
                          <a:tab pos="1478280" algn="l"/>
                        </a:tabLst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Series	Series	</a:t>
                      </a:r>
                      <a:r>
                        <a:rPr sz="800" b="1" i="1" spc="-5" dirty="0">
                          <a:latin typeface="Arial"/>
                          <a:cs typeface="Arial"/>
                        </a:rPr>
                        <a:t>SABRO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ts val="844"/>
                        </a:lnSpc>
                      </a:pPr>
                      <a:r>
                        <a:rPr sz="800" b="1" i="1" spc="-5" dirty="0">
                          <a:latin typeface="Arial"/>
                          <a:cs typeface="Arial"/>
                        </a:rPr>
                        <a:t>Gold</a:t>
                      </a:r>
                      <a:r>
                        <a:rPr sz="8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>
                          <a:latin typeface="Arial"/>
                          <a:cs typeface="Arial"/>
                        </a:rPr>
                        <a:t>Fever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844"/>
                        </a:lnSpc>
                        <a:tabLst>
                          <a:tab pos="851535" algn="l"/>
                        </a:tabLst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Brewnado	Smash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844"/>
                        </a:lnSpc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Board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0" algn="ctr">
                        <a:lnSpc>
                          <a:spcPts val="844"/>
                        </a:lnSpc>
                      </a:pPr>
                      <a:r>
                        <a:rPr sz="800" b="1" i="1" spc="-5" dirty="0">
                          <a:latin typeface="Arial"/>
                          <a:cs typeface="Arial"/>
                        </a:rPr>
                        <a:t>Barn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4935">
                        <a:lnSpc>
                          <a:spcPts val="844"/>
                        </a:lnSpc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spc="-5" dirty="0">
                          <a:latin typeface="Arial"/>
                          <a:cs typeface="Arial"/>
                        </a:rPr>
                        <a:t>Hustle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844"/>
                        </a:lnSpc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800" b="1" i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Night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ts val="844"/>
                        </a:lnSpc>
                        <a:tabLst>
                          <a:tab pos="756920" algn="l"/>
                        </a:tabLst>
                      </a:pPr>
                      <a:r>
                        <a:rPr sz="800" b="1" i="1" spc="-5" dirty="0">
                          <a:latin typeface="Arial"/>
                          <a:cs typeface="Arial"/>
                        </a:rPr>
                        <a:t>Brunette	Oktoberfest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844"/>
                        </a:lnSpc>
                      </a:pPr>
                      <a:r>
                        <a:rPr sz="800" b="1" i="1" dirty="0">
                          <a:latin typeface="Arial"/>
                          <a:cs typeface="Arial"/>
                        </a:rPr>
                        <a:t>Zug</a:t>
                      </a:r>
                      <a:r>
                        <a:rPr sz="8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800" b="1" i="1" dirty="0">
                          <a:latin typeface="Arial"/>
                          <a:cs typeface="Arial"/>
                        </a:rPr>
                        <a:t>Zwang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2474976" y="1729739"/>
            <a:ext cx="562356" cy="9829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80360" y="1598675"/>
            <a:ext cx="338327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1168" y="1729739"/>
            <a:ext cx="565378" cy="989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359" y="1598675"/>
            <a:ext cx="338328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57983" y="5149596"/>
            <a:ext cx="621792" cy="10881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61147" y="5148071"/>
            <a:ext cx="626363" cy="108661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85459" y="5149596"/>
            <a:ext cx="621791" cy="10850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01168" y="3220211"/>
            <a:ext cx="601979" cy="10500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74976" y="3220211"/>
            <a:ext cx="600456" cy="1050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45307" y="5149596"/>
            <a:ext cx="621792" cy="108813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31108" y="5149596"/>
            <a:ext cx="621791" cy="108813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18432" y="5149596"/>
            <a:ext cx="620267" cy="108813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70075" y="3220211"/>
            <a:ext cx="600456" cy="10500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98135" y="5149596"/>
            <a:ext cx="621791" cy="10881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88023" y="5148071"/>
            <a:ext cx="621792" cy="10866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975347" y="5148071"/>
            <a:ext cx="620268" cy="108661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667243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0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92596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0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366759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90032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0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02708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0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21479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35679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48355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162555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4" h="3810">
                <a:moveTo>
                  <a:pt x="0" y="3556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78395" y="5021579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6"/>
                </a:moveTo>
                <a:lnTo>
                  <a:pt x="613790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81610" y="6263783"/>
          <a:ext cx="8782045" cy="205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6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58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0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7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2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59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46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934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108216">
                <a:tc>
                  <a:txBody>
                    <a:bodyPr/>
                    <a:lstStyle/>
                    <a:p>
                      <a:pPr marL="31750">
                        <a:lnSpc>
                          <a:spcPts val="735"/>
                        </a:lnSpc>
                        <a:spcBef>
                          <a:spcPts val="15"/>
                        </a:spcBef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Bourbon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ts val="735"/>
                        </a:lnSpc>
                        <a:spcBef>
                          <a:spcPts val="15"/>
                        </a:spcBef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Small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 Batch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151765">
                        <a:lnSpc>
                          <a:spcPts val="735"/>
                        </a:lnSpc>
                        <a:spcBef>
                          <a:spcPts val="15"/>
                        </a:spcBef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700" i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IPA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Belgian</a:t>
                      </a:r>
                      <a:r>
                        <a:rPr sz="700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Strong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Collaboration</a:t>
                      </a:r>
                      <a:r>
                        <a:rPr sz="7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–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Single Malt 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and Lemon</a:t>
                      </a:r>
                      <a:r>
                        <a:rPr sz="700" i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Lavender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Irish Red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735" algn="ctr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Coffee</a:t>
                      </a:r>
                      <a:r>
                        <a:rPr sz="700" i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10" dirty="0">
                          <a:latin typeface="Arial"/>
                          <a:cs typeface="Arial"/>
                        </a:rPr>
                        <a:t>Cream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5095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Black</a:t>
                      </a:r>
                      <a:r>
                        <a:rPr sz="7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IPA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4310" algn="r">
                        <a:lnSpc>
                          <a:spcPts val="750"/>
                        </a:lnSpc>
                      </a:pPr>
                      <a:r>
                        <a:rPr sz="700" i="1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ourbo</a:t>
                      </a:r>
                      <a:r>
                        <a:rPr sz="700" i="1" dirty="0">
                          <a:latin typeface="Arial"/>
                          <a:cs typeface="Arial"/>
                        </a:rPr>
                        <a:t>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ts val="750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German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750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Vanilla</a:t>
                      </a:r>
                      <a:r>
                        <a:rPr sz="700" i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Porter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 algn="ctr">
                        <a:lnSpc>
                          <a:spcPts val="665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ts val="665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Session</a:t>
                      </a:r>
                      <a:r>
                        <a:rPr sz="700" i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IPA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ts val="665"/>
                        </a:lnSpc>
                        <a:tabLst>
                          <a:tab pos="883919" algn="l"/>
                        </a:tabLst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Single Hop	Shandy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ts val="665"/>
                        </a:lnSpc>
                      </a:pPr>
                      <a:r>
                        <a:rPr sz="700" i="1" spc="-5" dirty="0">
                          <a:latin typeface="Arial"/>
                          <a:cs typeface="Arial"/>
                        </a:rPr>
                        <a:t>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8115" algn="r">
                        <a:lnSpc>
                          <a:spcPts val="665"/>
                        </a:lnSpc>
                      </a:pPr>
                      <a:r>
                        <a:rPr sz="700" i="1" spc="-10" dirty="0">
                          <a:latin typeface="Arial"/>
                          <a:cs typeface="Arial"/>
                        </a:rPr>
                        <a:t>Brown</a:t>
                      </a:r>
                      <a:r>
                        <a:rPr sz="700" i="1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700" i="1" spc="-5" dirty="0">
                          <a:latin typeface="Arial"/>
                          <a:cs typeface="Arial"/>
                        </a:rPr>
                        <a:t>Ale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665"/>
                        </a:lnSpc>
                      </a:pPr>
                      <a:r>
                        <a:rPr sz="700" i="1" spc="-15" dirty="0">
                          <a:latin typeface="Arial"/>
                          <a:cs typeface="Arial"/>
                        </a:rPr>
                        <a:t>Märzen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8136635" y="1584960"/>
            <a:ext cx="716279" cy="69951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359140" y="5137403"/>
            <a:ext cx="627887" cy="109728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552265" y="3514034"/>
            <a:ext cx="578119" cy="56337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503164" y="4099559"/>
            <a:ext cx="50800" cy="219075"/>
          </a:xfrm>
          <a:custGeom>
            <a:avLst/>
            <a:gdLst/>
            <a:ahLst/>
            <a:cxnLst/>
            <a:rect l="l" t="t" r="r" b="b"/>
            <a:pathLst>
              <a:path w="50800" h="219075">
                <a:moveTo>
                  <a:pt x="50800" y="0"/>
                </a:moveTo>
                <a:lnTo>
                  <a:pt x="0" y="218947"/>
                </a:lnTo>
              </a:path>
            </a:pathLst>
          </a:custGeom>
          <a:ln w="6096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16396" y="4099559"/>
            <a:ext cx="50800" cy="219075"/>
          </a:xfrm>
          <a:custGeom>
            <a:avLst/>
            <a:gdLst/>
            <a:ahLst/>
            <a:cxnLst/>
            <a:rect l="l" t="t" r="r" b="b"/>
            <a:pathLst>
              <a:path w="50800" h="219075">
                <a:moveTo>
                  <a:pt x="50800" y="0"/>
                </a:moveTo>
                <a:lnTo>
                  <a:pt x="0" y="218947"/>
                </a:lnTo>
              </a:path>
            </a:pathLst>
          </a:custGeom>
          <a:ln w="6096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88580" y="3486911"/>
            <a:ext cx="655320" cy="6096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47431" y="4099559"/>
            <a:ext cx="50800" cy="219075"/>
          </a:xfrm>
          <a:custGeom>
            <a:avLst/>
            <a:gdLst/>
            <a:ahLst/>
            <a:cxnLst/>
            <a:rect l="l" t="t" r="r" b="b"/>
            <a:pathLst>
              <a:path w="50800" h="219075">
                <a:moveTo>
                  <a:pt x="50800" y="0"/>
                </a:moveTo>
                <a:lnTo>
                  <a:pt x="0" y="218947"/>
                </a:lnTo>
              </a:path>
            </a:pathLst>
          </a:custGeom>
          <a:ln w="6096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317992" y="4099559"/>
            <a:ext cx="50800" cy="219075"/>
          </a:xfrm>
          <a:custGeom>
            <a:avLst/>
            <a:gdLst/>
            <a:ahLst/>
            <a:cxnLst/>
            <a:rect l="l" t="t" r="r" b="b"/>
            <a:pathLst>
              <a:path w="50800" h="219075">
                <a:moveTo>
                  <a:pt x="50800" y="0"/>
                </a:moveTo>
                <a:lnTo>
                  <a:pt x="0" y="218947"/>
                </a:lnTo>
              </a:path>
            </a:pathLst>
          </a:custGeom>
          <a:ln w="6096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051161" y="1620011"/>
            <a:ext cx="698890" cy="64312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190488" y="2267711"/>
            <a:ext cx="1539239" cy="117500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71259" y="1624583"/>
            <a:ext cx="1377695" cy="48463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639311" y="1729739"/>
            <a:ext cx="560832" cy="9829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38600" y="1598675"/>
            <a:ext cx="338327" cy="384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70075" y="1723644"/>
            <a:ext cx="565378" cy="98907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778507" y="1592580"/>
            <a:ext cx="338328" cy="385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37160" y="5379720"/>
            <a:ext cx="531876" cy="65836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39311" y="3220211"/>
            <a:ext cx="598932" cy="1050036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37132" y="5149596"/>
            <a:ext cx="621792" cy="108813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06195" y="5408676"/>
            <a:ext cx="588264" cy="5291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76755" y="5041391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4" h="3810">
                <a:moveTo>
                  <a:pt x="0" y="3555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0955" y="5041391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4" h="3810">
                <a:moveTo>
                  <a:pt x="0" y="3555"/>
                </a:moveTo>
                <a:lnTo>
                  <a:pt x="613791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3631" y="5041391"/>
            <a:ext cx="614045" cy="3810"/>
          </a:xfrm>
          <a:custGeom>
            <a:avLst/>
            <a:gdLst/>
            <a:ahLst/>
            <a:cxnLst/>
            <a:rect l="l" t="t" r="r" b="b"/>
            <a:pathLst>
              <a:path w="614045" h="3810">
                <a:moveTo>
                  <a:pt x="0" y="3555"/>
                </a:moveTo>
                <a:lnTo>
                  <a:pt x="613803" y="0"/>
                </a:lnTo>
              </a:path>
            </a:pathLst>
          </a:custGeom>
          <a:ln w="9144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21157" y="1514094"/>
            <a:ext cx="4451350" cy="3175"/>
          </a:xfrm>
          <a:custGeom>
            <a:avLst/>
            <a:gdLst/>
            <a:ahLst/>
            <a:cxnLst/>
            <a:rect l="l" t="t" r="r" b="b"/>
            <a:pathLst>
              <a:path w="4451350" h="3175">
                <a:moveTo>
                  <a:pt x="0" y="2920"/>
                </a:moveTo>
                <a:lnTo>
                  <a:pt x="4450969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78739" y="792937"/>
            <a:ext cx="8833485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Granite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City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Maintains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a Substantial Library of </a:t>
            </a: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Award-Winning </a:t>
            </a:r>
            <a:r>
              <a:rPr sz="1400" dirty="0">
                <a:solidFill>
                  <a:srgbClr val="FFFFFF"/>
                </a:solidFill>
                <a:latin typeface="Rockwell"/>
                <a:cs typeface="Rockwell"/>
              </a:rPr>
              <a:t>and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Proprietary </a:t>
            </a:r>
            <a:r>
              <a:rPr sz="1400" spc="-10" dirty="0">
                <a:solidFill>
                  <a:srgbClr val="FFFFFF"/>
                </a:solidFill>
                <a:latin typeface="Rockwell"/>
                <a:cs typeface="Rockwell"/>
              </a:rPr>
              <a:t>Craft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Beer</a:t>
            </a:r>
            <a:r>
              <a:rPr sz="1400" spc="-110" dirty="0">
                <a:solidFill>
                  <a:srgbClr val="FFFFFF"/>
                </a:solidFill>
                <a:latin typeface="Rockwell"/>
                <a:cs typeface="Rockwel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Rockwell"/>
                <a:cs typeface="Rockwell"/>
              </a:rPr>
              <a:t>Selections</a:t>
            </a:r>
            <a:endParaRPr sz="1400">
              <a:latin typeface="Rockwell"/>
              <a:cs typeface="Rockwel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116839">
              <a:lnSpc>
                <a:spcPct val="100000"/>
              </a:lnSpc>
              <a:tabLst>
                <a:tab pos="4882515" algn="l"/>
              </a:tabLst>
            </a:pPr>
            <a:r>
              <a:rPr sz="1400" b="1" spc="-5" dirty="0">
                <a:latin typeface="Rockwell"/>
                <a:cs typeface="Rockwell"/>
              </a:rPr>
              <a:t>Signature</a:t>
            </a:r>
            <a:r>
              <a:rPr sz="1400" b="1" spc="10" dirty="0">
                <a:latin typeface="Rockwell"/>
                <a:cs typeface="Rockwell"/>
              </a:rPr>
              <a:t> </a:t>
            </a:r>
            <a:r>
              <a:rPr sz="1400" b="1" spc="-5" dirty="0">
                <a:latin typeface="Rockwell"/>
                <a:cs typeface="Rockwell"/>
              </a:rPr>
              <a:t>Craft</a:t>
            </a:r>
            <a:r>
              <a:rPr sz="1400" b="1" spc="10" dirty="0">
                <a:latin typeface="Rockwell"/>
                <a:cs typeface="Rockwell"/>
              </a:rPr>
              <a:t> </a:t>
            </a:r>
            <a:r>
              <a:rPr sz="1400" b="1" spc="-5" dirty="0">
                <a:latin typeface="Rockwell"/>
                <a:cs typeface="Rockwell"/>
              </a:rPr>
              <a:t>Beers	Numerous </a:t>
            </a:r>
            <a:r>
              <a:rPr sz="1400" b="1" spc="-10" dirty="0">
                <a:latin typeface="Rockwell"/>
                <a:cs typeface="Rockwell"/>
              </a:rPr>
              <a:t>Awards </a:t>
            </a:r>
            <a:r>
              <a:rPr sz="1400" b="1" spc="-5" dirty="0">
                <a:latin typeface="Rockwell"/>
                <a:cs typeface="Rockwell"/>
              </a:rPr>
              <a:t>are </a:t>
            </a:r>
            <a:r>
              <a:rPr sz="1400" b="1" dirty="0">
                <a:latin typeface="Rockwell"/>
                <a:cs typeface="Rockwell"/>
              </a:rPr>
              <a:t>a </a:t>
            </a:r>
            <a:r>
              <a:rPr sz="1400" b="1" spc="-15" dirty="0">
                <a:latin typeface="Rockwell"/>
                <a:cs typeface="Rockwell"/>
              </a:rPr>
              <a:t>Testament </a:t>
            </a:r>
            <a:r>
              <a:rPr sz="1400" b="1" spc="-5" dirty="0">
                <a:latin typeface="Rockwell"/>
                <a:cs typeface="Rockwell"/>
              </a:rPr>
              <a:t>to</a:t>
            </a:r>
            <a:r>
              <a:rPr sz="1400" b="1" spc="-125" dirty="0">
                <a:latin typeface="Rockwell"/>
                <a:cs typeface="Rockwell"/>
              </a:rPr>
              <a:t> </a:t>
            </a:r>
            <a:r>
              <a:rPr sz="1400" b="1" spc="-20" dirty="0">
                <a:latin typeface="Rockwell"/>
                <a:cs typeface="Rockwell"/>
              </a:rPr>
              <a:t>Quality</a:t>
            </a:r>
            <a:endParaRPr sz="1400">
              <a:latin typeface="Rockwell"/>
              <a:cs typeface="Rockwel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21157" y="3106673"/>
            <a:ext cx="4451350" cy="3175"/>
          </a:xfrm>
          <a:custGeom>
            <a:avLst/>
            <a:gdLst/>
            <a:ahLst/>
            <a:cxnLst/>
            <a:rect l="l" t="t" r="r" b="b"/>
            <a:pathLst>
              <a:path w="4451350" h="3175">
                <a:moveTo>
                  <a:pt x="0" y="2921"/>
                </a:moveTo>
                <a:lnTo>
                  <a:pt x="4450969" y="0"/>
                </a:lnTo>
              </a:path>
            </a:pathLst>
          </a:custGeom>
          <a:ln w="19812">
            <a:solidFill>
              <a:srgbClr val="7C20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183286" y="2810382"/>
            <a:ext cx="20173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latin typeface="Rockwell"/>
                <a:cs typeface="Rockwell"/>
              </a:rPr>
              <a:t>Quarterly </a:t>
            </a:r>
            <a:r>
              <a:rPr sz="1400" b="1" spc="-35" dirty="0">
                <a:latin typeface="Rockwell"/>
                <a:cs typeface="Rockwell"/>
              </a:rPr>
              <a:t>IPA</a:t>
            </a:r>
            <a:r>
              <a:rPr sz="1400" b="1" spc="-10" dirty="0">
                <a:latin typeface="Rockwell"/>
                <a:cs typeface="Rockwell"/>
              </a:rPr>
              <a:t> </a:t>
            </a:r>
            <a:r>
              <a:rPr sz="1400" b="1" spc="-125" dirty="0">
                <a:latin typeface="Rockwell"/>
                <a:cs typeface="Rockwell"/>
              </a:rPr>
              <a:t>Rotation</a:t>
            </a:r>
            <a:endParaRPr sz="1400">
              <a:latin typeface="Rockwell"/>
              <a:cs typeface="Rockwel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8161019" y="173736"/>
            <a:ext cx="342900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38" y="135382"/>
            <a:ext cx="510286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-75" dirty="0"/>
              <a:t>Granite City Acquisition Metrics</a:t>
            </a:r>
            <a:endParaRPr sz="2400" dirty="0"/>
          </a:p>
        </p:txBody>
      </p:sp>
      <p:sp>
        <p:nvSpPr>
          <p:cNvPr id="37" name="object 37"/>
          <p:cNvSpPr/>
          <p:nvPr/>
        </p:nvSpPr>
        <p:spPr>
          <a:xfrm>
            <a:off x="0" y="694944"/>
            <a:ext cx="9144000" cy="467995"/>
          </a:xfrm>
          <a:custGeom>
            <a:avLst/>
            <a:gdLst/>
            <a:ahLst/>
            <a:cxnLst/>
            <a:rect l="l" t="t" r="r" b="b"/>
            <a:pathLst>
              <a:path w="9144000" h="467994">
                <a:moveTo>
                  <a:pt x="0" y="467867"/>
                </a:moveTo>
                <a:lnTo>
                  <a:pt x="9144000" y="467867"/>
                </a:lnTo>
                <a:lnTo>
                  <a:pt x="9144000" y="0"/>
                </a:lnTo>
                <a:lnTo>
                  <a:pt x="0" y="0"/>
                </a:lnTo>
                <a:lnTo>
                  <a:pt x="0" y="467867"/>
                </a:lnTo>
                <a:close/>
              </a:path>
            </a:pathLst>
          </a:custGeom>
          <a:solidFill>
            <a:srgbClr val="7C2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986D275A-6788-4796-A244-C07C981CD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1450656"/>
            <a:ext cx="2142294" cy="39566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D3F1097-6A6F-4BC8-B606-AFC03DE76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477111"/>
            <a:ext cx="6400800" cy="190377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573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Rockwell</vt:lpstr>
      <vt:lpstr>Tahoma</vt:lpstr>
      <vt:lpstr>Times New Roman</vt:lpstr>
      <vt:lpstr>Wingdings</vt:lpstr>
      <vt:lpstr>Office Theme</vt:lpstr>
      <vt:lpstr>PowerPoint Presentation</vt:lpstr>
      <vt:lpstr>The Granite City Brand</vt:lpstr>
      <vt:lpstr>The Granite Food &amp; Brewery </vt:lpstr>
      <vt:lpstr>Scratch Kitchen and On-Trend Menu Offering</vt:lpstr>
      <vt:lpstr>Proprietary and Patented In-House Brewing Capabilities</vt:lpstr>
      <vt:lpstr>Granite City’s On-Trend Craft Brew Offering</vt:lpstr>
      <vt:lpstr>Award Winning Beer Selections</vt:lpstr>
      <vt:lpstr>Granite City Acquisition Metrics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Struckell, John</dc:creator>
  <cp:lastModifiedBy>Sheryl Hoye</cp:lastModifiedBy>
  <cp:revision>19</cp:revision>
  <cp:lastPrinted>2020-03-06T00:18:38Z</cp:lastPrinted>
  <dcterms:created xsi:type="dcterms:W3CDTF">2020-01-23T15:23:51Z</dcterms:created>
  <dcterms:modified xsi:type="dcterms:W3CDTF">2020-03-10T16:42:20Z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2020-01-22T00:00:00Z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2020-01-23T00:00:00Z</vt:filetime>
  </property>
  <property fmtid="{D5CDD505-2E9C-101B-9397-08002B2CF9AE}" pid="5" name="ArticulateGUID">
    <vt:lpwstr>E2F8E979-30DF-49BE-BE20-2FC7E63A4AF0</vt:lpwstr>
  </property>
  <property fmtid="{D5CDD505-2E9C-101B-9397-08002B2CF9AE}" pid="6" name="ArticulatePath">
    <vt:lpwstr>Project North Star - Management Presentation (01.22.20)</vt:lpwstr>
  </property>
</Properties>
</file>