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08" r:id="rId5"/>
    <p:sldMasterId id="2147483724" r:id="rId6"/>
  </p:sldMasterIdLst>
  <p:notesMasterIdLst>
    <p:notesMasterId r:id="rId9"/>
  </p:notesMasterIdLst>
  <p:sldIdLst>
    <p:sldId id="1448943867" r:id="rId7"/>
    <p:sldId id="1448943844" r:id="rId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F59D04F-9C06-46B0-BF87-68CEF60A0CE2}">
          <p14:sldIdLst>
            <p14:sldId id="1448943867"/>
            <p14:sldId id="1448943844"/>
          </p14:sldIdLst>
        </p14:section>
        <p14:section name="Default Section" id="{E7D25FC7-FBA3-42A2-AE9F-CB6B2A73FDA7}">
          <p14:sldIdLst/>
        </p14:section>
        <p14:section name="Untitled Section" id="{2A3808D1-22F4-4B99-8760-3219F0491CD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0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F2"/>
    <a:srgbClr val="337BA0"/>
    <a:srgbClr val="C2460E"/>
    <a:srgbClr val="F3F8F9"/>
    <a:srgbClr val="EAF2F5"/>
    <a:srgbClr val="F8FBFC"/>
    <a:srgbClr val="FFEAD1"/>
    <a:srgbClr val="ECECEC"/>
    <a:srgbClr val="282828"/>
    <a:srgbClr val="E27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3" autoAdjust="0"/>
    <p:restoredTop sz="96942"/>
  </p:normalViewPr>
  <p:slideViewPr>
    <p:cSldViewPr snapToGrid="0" snapToObjects="1">
      <p:cViewPr varScale="1">
        <p:scale>
          <a:sx n="67" d="100"/>
          <a:sy n="67" d="100"/>
        </p:scale>
        <p:origin x="600" y="44"/>
      </p:cViewPr>
      <p:guideLst>
        <p:guide orient="horz" pos="40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18061804774402"/>
          <c:y val="6.1111111111111109E-2"/>
          <c:w val="0.76225588988876392"/>
          <c:h val="0.57737007874015744"/>
        </c:manualLayout>
      </c:layout>
      <c:lineChart>
        <c:grouping val="standard"/>
        <c:varyColors val="0"/>
        <c:ser>
          <c:idx val="0"/>
          <c:order val="0"/>
          <c:tx>
            <c:strRef>
              <c:f>'Change from day -1 s 4(day-2)'!$D$30</c:f>
              <c:strCache>
                <c:ptCount val="1"/>
                <c:pt idx="0">
                  <c:v>ALLN-346 (5X3)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Ref>
                <c:f>'Change from day -1 s 4(day-2)'!$E$31:$L$31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6.0428680671748483</c:v>
                  </c:pt>
                  <c:pt idx="2">
                    <c:v>6.9810760785084485</c:v>
                  </c:pt>
                  <c:pt idx="3">
                    <c:v>7.2559183855949607</c:v>
                  </c:pt>
                  <c:pt idx="4">
                    <c:v>6.5481051651426423</c:v>
                  </c:pt>
                  <c:pt idx="5">
                    <c:v>5.9386794880513989</c:v>
                  </c:pt>
                  <c:pt idx="6">
                    <c:v>8.1225060788189314</c:v>
                  </c:pt>
                  <c:pt idx="7">
                    <c:v>5.4587292485841523</c:v>
                  </c:pt>
                </c:numCache>
              </c:numRef>
            </c:minus>
            <c:spPr>
              <a:noFill/>
              <a:ln w="9525" cap="flat" cmpd="sng" algn="ctr">
                <a:noFill/>
                <a:round/>
              </a:ln>
              <a:effectLst/>
            </c:spPr>
          </c:errBars>
          <c:cat>
            <c:strRef>
              <c:f>'Change from day -1 s 4(day-2)'!$E$21:$L$21</c:f>
              <c:strCache>
                <c:ptCount val="8"/>
                <c:pt idx="0">
                  <c:v>D-1</c:v>
                </c:pt>
                <c:pt idx="1">
                  <c:v>D 1</c:v>
                </c:pt>
                <c:pt idx="2">
                  <c:v>D 2</c:v>
                </c:pt>
                <c:pt idx="3">
                  <c:v>D 3</c:v>
                </c:pt>
                <c:pt idx="4">
                  <c:v>D 4</c:v>
                </c:pt>
                <c:pt idx="5">
                  <c:v>D 5</c:v>
                </c:pt>
                <c:pt idx="6">
                  <c:v>D 6</c:v>
                </c:pt>
                <c:pt idx="7">
                  <c:v>D 7</c:v>
                </c:pt>
              </c:strCache>
            </c:strRef>
          </c:cat>
          <c:val>
            <c:numRef>
              <c:f>'Change from day -1 s 4(day-2)'!$E$30:$L$30</c:f>
              <c:numCache>
                <c:formatCode>General</c:formatCode>
                <c:ptCount val="8"/>
                <c:pt idx="0">
                  <c:v>0</c:v>
                </c:pt>
                <c:pt idx="1">
                  <c:v>-10.068313756302947</c:v>
                </c:pt>
                <c:pt idx="2">
                  <c:v>-12.376138082884799</c:v>
                </c:pt>
                <c:pt idx="3">
                  <c:v>-17.337886202619213</c:v>
                </c:pt>
                <c:pt idx="4">
                  <c:v>-17.240708357448927</c:v>
                </c:pt>
                <c:pt idx="5">
                  <c:v>-16.865954874828255</c:v>
                </c:pt>
                <c:pt idx="6">
                  <c:v>-14.832581074676554</c:v>
                </c:pt>
                <c:pt idx="7">
                  <c:v>-14.483545137455366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C0-4455-AF28-AF3CCC9FC357}"/>
            </c:ext>
          </c:extLst>
        </c:ser>
        <c:ser>
          <c:idx val="1"/>
          <c:order val="1"/>
          <c:tx>
            <c:strRef>
              <c:f>'Change from day -1 s 4(day-2)'!$D$36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Ref>
                <c:f>'Change from day -1 s 4(day-2)'!$E$37:$L$37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5.6095828997173278</c:v>
                  </c:pt>
                  <c:pt idx="2">
                    <c:v>6.6475407470920462</c:v>
                  </c:pt>
                  <c:pt idx="3">
                    <c:v>6.6732052906815458</c:v>
                  </c:pt>
                  <c:pt idx="4">
                    <c:v>5.6191212755372835</c:v>
                  </c:pt>
                  <c:pt idx="5">
                    <c:v>6.5493319347288654</c:v>
                  </c:pt>
                  <c:pt idx="6">
                    <c:v>8.8976518359332673</c:v>
                  </c:pt>
                  <c:pt idx="7">
                    <c:v>7.7046042956101148</c:v>
                  </c:pt>
                </c:numCache>
              </c:numRef>
            </c:minus>
            <c:spPr>
              <a:noFill/>
              <a:ln w="9525" cap="flat" cmpd="sng" algn="ctr">
                <a:noFill/>
                <a:round/>
              </a:ln>
              <a:effectLst/>
            </c:spPr>
          </c:errBars>
          <c:cat>
            <c:strRef>
              <c:f>'Change from day -1 s 4(day-2)'!$E$21:$L$21</c:f>
              <c:strCache>
                <c:ptCount val="8"/>
                <c:pt idx="0">
                  <c:v>D-1</c:v>
                </c:pt>
                <c:pt idx="1">
                  <c:v>D 1</c:v>
                </c:pt>
                <c:pt idx="2">
                  <c:v>D 2</c:v>
                </c:pt>
                <c:pt idx="3">
                  <c:v>D 3</c:v>
                </c:pt>
                <c:pt idx="4">
                  <c:v>D 4</c:v>
                </c:pt>
                <c:pt idx="5">
                  <c:v>D 5</c:v>
                </c:pt>
                <c:pt idx="6">
                  <c:v>D 6</c:v>
                </c:pt>
                <c:pt idx="7">
                  <c:v>D 7</c:v>
                </c:pt>
              </c:strCache>
            </c:strRef>
          </c:cat>
          <c:val>
            <c:numRef>
              <c:f>'Change from day -1 s 4(day-2)'!$E$36:$L$36</c:f>
              <c:numCache>
                <c:formatCode>General</c:formatCode>
                <c:ptCount val="8"/>
                <c:pt idx="0">
                  <c:v>0</c:v>
                </c:pt>
                <c:pt idx="1">
                  <c:v>-6.6903794037940383</c:v>
                </c:pt>
                <c:pt idx="2">
                  <c:v>-6.3855013550135489</c:v>
                </c:pt>
                <c:pt idx="3">
                  <c:v>-13.118224932249319</c:v>
                </c:pt>
                <c:pt idx="4">
                  <c:v>-11.771680216802167</c:v>
                </c:pt>
                <c:pt idx="5">
                  <c:v>-10.730013550135505</c:v>
                </c:pt>
                <c:pt idx="6">
                  <c:v>-6.2584688346883457</c:v>
                </c:pt>
                <c:pt idx="7">
                  <c:v>-7.9522357723577244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C0-4455-AF28-AF3CCC9FC3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43808192"/>
        <c:axId val="743816512"/>
      </c:lineChart>
      <c:catAx>
        <c:axId val="74380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816512"/>
        <c:crossesAt val="-25"/>
        <c:auto val="1"/>
        <c:lblAlgn val="ctr"/>
        <c:lblOffset val="100"/>
        <c:noMultiLvlLbl val="0"/>
      </c:catAx>
      <c:valAx>
        <c:axId val="743816512"/>
        <c:scaling>
          <c:orientation val="minMax"/>
          <c:max val="5"/>
          <c:min val="-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% </a:t>
                </a:r>
                <a:r>
                  <a:rPr lang="en-US" baseline="0" dirty="0"/>
                  <a:t> Change from baseline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4.96031746031746E-3"/>
              <c:y val="4.002712160979877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80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372437820272467"/>
          <c:y val="0.78958267716535424"/>
          <c:w val="0.79223378327709026"/>
          <c:h val="9.37506561679790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4815179352581"/>
          <c:y val="8.606955380577426E-2"/>
          <c:w val="0.73774323468187153"/>
          <c:h val="0.54010061242344709"/>
        </c:manualLayout>
      </c:layout>
      <c:lineChart>
        <c:grouping val="standard"/>
        <c:varyColors val="0"/>
        <c:ser>
          <c:idx val="1"/>
          <c:order val="0"/>
          <c:tx>
            <c:v>Placebo (n=4)</c:v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Ref>
                <c:f>'Absolute Reduction from day-1 4'!$E$37:$L$37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0.40824829046386274</c:v>
                  </c:pt>
                  <c:pt idx="2">
                    <c:v>0.47871355387816927</c:v>
                  </c:pt>
                  <c:pt idx="3">
                    <c:v>0.47871355387816922</c:v>
                  </c:pt>
                  <c:pt idx="4">
                    <c:v>0.40311288741492757</c:v>
                  </c:pt>
                  <c:pt idx="5">
                    <c:v>0.47609522856952308</c:v>
                  </c:pt>
                  <c:pt idx="6">
                    <c:v>0.65510813356778475</c:v>
                  </c:pt>
                  <c:pt idx="7">
                    <c:v>0.57154760664940807</c:v>
                  </c:pt>
                </c:numCache>
              </c:numRef>
            </c:minus>
            <c:spPr>
              <a:noFill/>
              <a:ln w="9525" cap="flat" cmpd="sng" algn="ctr">
                <a:noFill/>
                <a:round/>
              </a:ln>
              <a:effectLst/>
            </c:spPr>
          </c:errBars>
          <c:cat>
            <c:strRef>
              <c:f>'Absolute Reduction from day-1 4'!$E$21:$L$21</c:f>
              <c:strCache>
                <c:ptCount val="8"/>
                <c:pt idx="0">
                  <c:v>D -1</c:v>
                </c:pt>
                <c:pt idx="1">
                  <c:v>D 1</c:v>
                </c:pt>
                <c:pt idx="2">
                  <c:v>D 2</c:v>
                </c:pt>
                <c:pt idx="3">
                  <c:v>D 3</c:v>
                </c:pt>
                <c:pt idx="4">
                  <c:v>D 4</c:v>
                </c:pt>
                <c:pt idx="5">
                  <c:v>D 5</c:v>
                </c:pt>
                <c:pt idx="6">
                  <c:v>D 6</c:v>
                </c:pt>
                <c:pt idx="7">
                  <c:v>D 7</c:v>
                </c:pt>
              </c:strCache>
            </c:strRef>
          </c:cat>
          <c:val>
            <c:numRef>
              <c:f>'Absolute Reduction from day-1 4'!$E$36:$L$36</c:f>
              <c:numCache>
                <c:formatCode>General</c:formatCode>
                <c:ptCount val="8"/>
                <c:pt idx="0">
                  <c:v>0</c:v>
                </c:pt>
                <c:pt idx="1">
                  <c:v>-0.5</c:v>
                </c:pt>
                <c:pt idx="2">
                  <c:v>-0.47499999999999987</c:v>
                </c:pt>
                <c:pt idx="3">
                  <c:v>-0.97499999999999987</c:v>
                </c:pt>
                <c:pt idx="4">
                  <c:v>-0.875</c:v>
                </c:pt>
                <c:pt idx="5">
                  <c:v>-0.80000000000000027</c:v>
                </c:pt>
                <c:pt idx="6">
                  <c:v>-0.47499999999999987</c:v>
                </c:pt>
                <c:pt idx="7">
                  <c:v>-0.60000000000000009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01-4B73-AE4D-68D100E93D4A}"/>
            </c:ext>
          </c:extLst>
        </c:ser>
        <c:ser>
          <c:idx val="0"/>
          <c:order val="1"/>
          <c:tx>
            <c:v>ALLN-346 (n=7)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Lit>
                <c:formatCode>General</c:formatCode>
                <c:ptCount val="1"/>
                <c:pt idx="0">
                  <c:v>0</c:v>
                </c:pt>
              </c:numLit>
            </c:plus>
            <c:minus>
              <c:numRef>
                <c:f>'Absolute Reduction from day-1 4'!$E$31:$L$31</c:f>
                <c:numCache>
                  <c:formatCode>General</c:formatCode>
                  <c:ptCount val="8"/>
                  <c:pt idx="0">
                    <c:v>0</c:v>
                  </c:pt>
                  <c:pt idx="1">
                    <c:v>0.42706082983686589</c:v>
                  </c:pt>
                  <c:pt idx="2">
                    <c:v>0.50943479418254267</c:v>
                  </c:pt>
                  <c:pt idx="3">
                    <c:v>0.54116276928216589</c:v>
                  </c:pt>
                  <c:pt idx="4">
                    <c:v>0.50943479418254223</c:v>
                  </c:pt>
                  <c:pt idx="5">
                    <c:v>0.48892496259407614</c:v>
                  </c:pt>
                  <c:pt idx="6">
                    <c:v>0.66761836831702437</c:v>
                  </c:pt>
                  <c:pt idx="7">
                    <c:v>0.46496287614225279</c:v>
                  </c:pt>
                </c:numCache>
              </c:numRef>
            </c:minus>
            <c:spPr>
              <a:noFill/>
              <a:ln w="9525" cap="flat" cmpd="sng" algn="ctr">
                <a:noFill/>
                <a:round/>
              </a:ln>
              <a:effectLst/>
            </c:spPr>
          </c:errBars>
          <c:cat>
            <c:strRef>
              <c:f>'Absolute Reduction from day-1 4'!$E$21:$L$21</c:f>
              <c:strCache>
                <c:ptCount val="8"/>
                <c:pt idx="0">
                  <c:v>D -1</c:v>
                </c:pt>
                <c:pt idx="1">
                  <c:v>D 1</c:v>
                </c:pt>
                <c:pt idx="2">
                  <c:v>D 2</c:v>
                </c:pt>
                <c:pt idx="3">
                  <c:v>D 3</c:v>
                </c:pt>
                <c:pt idx="4">
                  <c:v>D 4</c:v>
                </c:pt>
                <c:pt idx="5">
                  <c:v>D 5</c:v>
                </c:pt>
                <c:pt idx="6">
                  <c:v>D 6</c:v>
                </c:pt>
                <c:pt idx="7">
                  <c:v>D 7</c:v>
                </c:pt>
              </c:strCache>
            </c:strRef>
          </c:cat>
          <c:val>
            <c:numRef>
              <c:f>'Absolute Reduction from day-1 4'!$E$30:$L$30</c:f>
              <c:numCache>
                <c:formatCode>General</c:formatCode>
                <c:ptCount val="8"/>
                <c:pt idx="0">
                  <c:v>0</c:v>
                </c:pt>
                <c:pt idx="1">
                  <c:v>-0.77142857142857135</c:v>
                </c:pt>
                <c:pt idx="2">
                  <c:v>-0.9571428571428573</c:v>
                </c:pt>
                <c:pt idx="3">
                  <c:v>-1.3571428571428572</c:v>
                </c:pt>
                <c:pt idx="4">
                  <c:v>-1.3571428571428572</c:v>
                </c:pt>
                <c:pt idx="5">
                  <c:v>-1.3285714285714287</c:v>
                </c:pt>
                <c:pt idx="6">
                  <c:v>-1.1714285714285713</c:v>
                </c:pt>
                <c:pt idx="7">
                  <c:v>-1.1428571428571426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01-4B73-AE4D-68D100E93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2416048"/>
        <c:axId val="832418960"/>
      </c:lineChart>
      <c:catAx>
        <c:axId val="83241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418960"/>
        <c:crossesAt val="-2"/>
        <c:auto val="1"/>
        <c:lblAlgn val="ctr"/>
        <c:lblOffset val="100"/>
        <c:noMultiLvlLbl val="0"/>
      </c:catAx>
      <c:valAx>
        <c:axId val="832418960"/>
        <c:scaling>
          <c:orientation val="minMax"/>
          <c:max val="0.5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sUA</a:t>
                </a:r>
                <a:r>
                  <a:rPr lang="en-US" baseline="0" dirty="0"/>
                  <a:t> change from baseline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3946225471816022E-2"/>
              <c:y val="7.315704286964129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241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418740626171734"/>
          <c:y val="0.74791593759113439"/>
          <c:w val="0.68310666895804695"/>
          <c:h val="0.13263954505686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56038307711537"/>
          <c:y val="6.3218390804597707E-2"/>
          <c:w val="0.81287612485939253"/>
          <c:h val="0.61236491990225361"/>
        </c:manualLayout>
      </c:layout>
      <c:lineChart>
        <c:grouping val="standard"/>
        <c:varyColors val="0"/>
        <c:ser>
          <c:idx val="1"/>
          <c:order val="0"/>
          <c:tx>
            <c:strRef>
              <c:f>'[Chart in Microsoft PowerPoint]Sheet1'!$D$6</c:f>
              <c:strCache>
                <c:ptCount val="1"/>
                <c:pt idx="0">
                  <c:v>Placebo (N=4)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cat>
            <c:strRef>
              <c:f>'[Chart in Microsoft PowerPoint]Sheet1'!$E$3:$L$3</c:f>
              <c:strCache>
                <c:ptCount val="8"/>
                <c:pt idx="0">
                  <c:v>D-1</c:v>
                </c:pt>
                <c:pt idx="1">
                  <c:v>D 1</c:v>
                </c:pt>
                <c:pt idx="2">
                  <c:v>D 2</c:v>
                </c:pt>
                <c:pt idx="3">
                  <c:v>D 3</c:v>
                </c:pt>
                <c:pt idx="4">
                  <c:v>D 4</c:v>
                </c:pt>
                <c:pt idx="5">
                  <c:v>D 5</c:v>
                </c:pt>
                <c:pt idx="6">
                  <c:v>D 6</c:v>
                </c:pt>
                <c:pt idx="7">
                  <c:v>D 7</c:v>
                </c:pt>
              </c:strCache>
            </c:strRef>
          </c:cat>
          <c:val>
            <c:numRef>
              <c:f>'[Chart in Microsoft PowerPoint]Sheet1'!$E$6:$L$6</c:f>
              <c:numCache>
                <c:formatCode>General</c:formatCode>
                <c:ptCount val="8"/>
                <c:pt idx="0">
                  <c:v>0</c:v>
                </c:pt>
                <c:pt idx="1">
                  <c:v>-6.6903794039999998</c:v>
                </c:pt>
                <c:pt idx="2">
                  <c:v>-6.3855013549999997</c:v>
                </c:pt>
                <c:pt idx="3">
                  <c:v>-13.11822493</c:v>
                </c:pt>
                <c:pt idx="4">
                  <c:v>-11.77168022</c:v>
                </c:pt>
                <c:pt idx="5">
                  <c:v>-10.730013550000001</c:v>
                </c:pt>
                <c:pt idx="6">
                  <c:v>-6.2584688350000004</c:v>
                </c:pt>
                <c:pt idx="7">
                  <c:v>-7.9522357719999999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82-40CC-82C8-41D2252A6556}"/>
            </c:ext>
          </c:extLst>
        </c:ser>
        <c:ser>
          <c:idx val="2"/>
          <c:order val="1"/>
          <c:tx>
            <c:strRef>
              <c:f>'[Chart in Microsoft PowerPoint]Sheet1'!$D$10</c:f>
              <c:strCache>
                <c:ptCount val="1"/>
                <c:pt idx="0">
                  <c:v>ALLN-346 (day-2 eGFR&lt;90 ml/min, n=5)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x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'[Chart in Microsoft PowerPoint]Sheet1'!$E$3:$L$3</c:f>
              <c:strCache>
                <c:ptCount val="8"/>
                <c:pt idx="0">
                  <c:v>D-1</c:v>
                </c:pt>
                <c:pt idx="1">
                  <c:v>D 1</c:v>
                </c:pt>
                <c:pt idx="2">
                  <c:v>D 2</c:v>
                </c:pt>
                <c:pt idx="3">
                  <c:v>D 3</c:v>
                </c:pt>
                <c:pt idx="4">
                  <c:v>D 4</c:v>
                </c:pt>
                <c:pt idx="5">
                  <c:v>D 5</c:v>
                </c:pt>
                <c:pt idx="6">
                  <c:v>D 6</c:v>
                </c:pt>
                <c:pt idx="7">
                  <c:v>D 7</c:v>
                </c:pt>
              </c:strCache>
            </c:strRef>
          </c:cat>
          <c:val>
            <c:numRef>
              <c:f>'[Chart in Microsoft PowerPoint]Sheet1'!$E$10:$L$10</c:f>
              <c:numCache>
                <c:formatCode>General</c:formatCode>
                <c:ptCount val="8"/>
                <c:pt idx="0">
                  <c:v>0</c:v>
                </c:pt>
                <c:pt idx="1">
                  <c:v>-10.69858629</c:v>
                </c:pt>
                <c:pt idx="2">
                  <c:v>-13.833960899999999</c:v>
                </c:pt>
                <c:pt idx="3">
                  <c:v>-19.641419819999999</c:v>
                </c:pt>
                <c:pt idx="4">
                  <c:v>-19.50537083</c:v>
                </c:pt>
                <c:pt idx="5">
                  <c:v>-18.658135309999999</c:v>
                </c:pt>
                <c:pt idx="6">
                  <c:v>-17.76680825</c:v>
                </c:pt>
                <c:pt idx="7">
                  <c:v>-15.721009390000001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82-40CC-82C8-41D2252A65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0096672"/>
        <c:axId val="843935376"/>
      </c:lineChart>
      <c:catAx>
        <c:axId val="72009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935376"/>
        <c:crossesAt val="-25"/>
        <c:auto val="1"/>
        <c:lblAlgn val="ctr"/>
        <c:lblOffset val="100"/>
        <c:noMultiLvlLbl val="0"/>
      </c:catAx>
      <c:valAx>
        <c:axId val="84393537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0096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820303712036"/>
          <c:y val="6.3218390804597707E-2"/>
          <c:w val="0.801616204224472"/>
          <c:h val="0.57213503484478245"/>
        </c:manualLayout>
      </c:layout>
      <c:lineChart>
        <c:grouping val="standard"/>
        <c:varyColors val="0"/>
        <c:ser>
          <c:idx val="1"/>
          <c:order val="0"/>
          <c:tx>
            <c:strRef>
              <c:f>'[Chart in Microsoft PowerPoint]sUA reduction'!$D$4</c:f>
              <c:strCache>
                <c:ptCount val="1"/>
                <c:pt idx="0">
                  <c:v>Placebo (n=4)</c:v>
                </c:pt>
              </c:strCache>
            </c:strRef>
          </c:tx>
          <c:spPr>
            <a:ln w="28575" cap="rnd">
              <a:solidFill>
                <a:schemeClr val="tx1">
                  <a:lumMod val="65000"/>
                  <a:lumOff val="3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>
                  <a:lumMod val="65000"/>
                  <a:lumOff val="35000"/>
                </a:schemeClr>
              </a:solidFill>
              <a:ln w="9525"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c:spPr>
          </c:marker>
          <c:cat>
            <c:strRef>
              <c:f>'[Chart in Microsoft PowerPoint]sUA reduction'!$E$1:$L$1</c:f>
              <c:strCache>
                <c:ptCount val="8"/>
                <c:pt idx="0">
                  <c:v>D-1</c:v>
                </c:pt>
                <c:pt idx="1">
                  <c:v>D 1</c:v>
                </c:pt>
                <c:pt idx="2">
                  <c:v>D 2</c:v>
                </c:pt>
                <c:pt idx="3">
                  <c:v>D 3</c:v>
                </c:pt>
                <c:pt idx="4">
                  <c:v>D 4</c:v>
                </c:pt>
                <c:pt idx="5">
                  <c:v>D 5</c:v>
                </c:pt>
                <c:pt idx="6">
                  <c:v>D 6</c:v>
                </c:pt>
                <c:pt idx="7">
                  <c:v>D 7</c:v>
                </c:pt>
              </c:strCache>
            </c:strRef>
          </c:cat>
          <c:val>
            <c:numRef>
              <c:f>'[Chart in Microsoft PowerPoint]sUA reduction'!$E$4:$L$4</c:f>
              <c:numCache>
                <c:formatCode>General</c:formatCode>
                <c:ptCount val="8"/>
                <c:pt idx="0">
                  <c:v>0</c:v>
                </c:pt>
                <c:pt idx="1">
                  <c:v>-0.5</c:v>
                </c:pt>
                <c:pt idx="2">
                  <c:v>-0.47499999999999998</c:v>
                </c:pt>
                <c:pt idx="3">
                  <c:v>-0.97499999999999998</c:v>
                </c:pt>
                <c:pt idx="4">
                  <c:v>-0.875</c:v>
                </c:pt>
                <c:pt idx="5">
                  <c:v>-0.8</c:v>
                </c:pt>
                <c:pt idx="6">
                  <c:v>-0.47499999999999998</c:v>
                </c:pt>
                <c:pt idx="7">
                  <c:v>-0.6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B0-44AF-85A2-690DFEB46363}"/>
            </c:ext>
          </c:extLst>
        </c:ser>
        <c:ser>
          <c:idx val="2"/>
          <c:order val="1"/>
          <c:tx>
            <c:strRef>
              <c:f>'[Chart in Microsoft PowerPoint]sUA reduction'!$D$12</c:f>
              <c:strCache>
                <c:ptCount val="1"/>
                <c:pt idx="0">
                  <c:v>ALLN-346 (day-2 eGFR&lt;90 ml/min, n=5)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'[Chart in Microsoft PowerPoint]sUA reduction'!$E$1:$L$1</c:f>
              <c:strCache>
                <c:ptCount val="8"/>
                <c:pt idx="0">
                  <c:v>D-1</c:v>
                </c:pt>
                <c:pt idx="1">
                  <c:v>D 1</c:v>
                </c:pt>
                <c:pt idx="2">
                  <c:v>D 2</c:v>
                </c:pt>
                <c:pt idx="3">
                  <c:v>D 3</c:v>
                </c:pt>
                <c:pt idx="4">
                  <c:v>D 4</c:v>
                </c:pt>
                <c:pt idx="5">
                  <c:v>D 5</c:v>
                </c:pt>
                <c:pt idx="6">
                  <c:v>D 6</c:v>
                </c:pt>
                <c:pt idx="7">
                  <c:v>D 7</c:v>
                </c:pt>
              </c:strCache>
            </c:strRef>
          </c:cat>
          <c:val>
            <c:numRef>
              <c:f>'[Chart in Microsoft PowerPoint]sUA reduction'!$E$12:$L$12</c:f>
              <c:numCache>
                <c:formatCode>General</c:formatCode>
                <c:ptCount val="8"/>
                <c:pt idx="0">
                  <c:v>0</c:v>
                </c:pt>
                <c:pt idx="1">
                  <c:v>-0.86</c:v>
                </c:pt>
                <c:pt idx="2">
                  <c:v>-1.1000000000000001</c:v>
                </c:pt>
                <c:pt idx="3">
                  <c:v>-1.58</c:v>
                </c:pt>
                <c:pt idx="4">
                  <c:v>-1.58</c:v>
                </c:pt>
                <c:pt idx="5">
                  <c:v>-1.52</c:v>
                </c:pt>
                <c:pt idx="6">
                  <c:v>-1.44</c:v>
                </c:pt>
                <c:pt idx="7">
                  <c:v>-1.28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B0-44AF-85A2-690DFEB463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1805280"/>
        <c:axId val="2081806528"/>
      </c:lineChart>
      <c:catAx>
        <c:axId val="208180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806528"/>
        <c:crossesAt val="-2"/>
        <c:auto val="1"/>
        <c:lblAlgn val="ctr"/>
        <c:lblOffset val="100"/>
        <c:noMultiLvlLbl val="0"/>
      </c:catAx>
      <c:valAx>
        <c:axId val="2081806528"/>
        <c:scaling>
          <c:orientation val="minMax"/>
          <c:max val="0.5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1805280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4264519018456"/>
          <c:y val="0.74904667089027654"/>
          <c:w val="0.8455518581010707"/>
          <c:h val="0.18390352068060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0.1375</cdr:x>
      <cdr:y>0.77557</cdr:y>
    </cdr:from>
    <cdr:to>
      <cdr:x>0.90124</cdr:x>
      <cdr:y>0.91125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253C76F8-E9D2-4CCA-956D-0C51B1291FD5}"/>
            </a:ext>
          </a:extLst>
        </cdr:cNvPr>
        <cdr:cNvSpPr/>
      </cdr:nvSpPr>
      <cdr:spPr>
        <a:xfrm xmlns:a="http://schemas.openxmlformats.org/drawingml/2006/main">
          <a:off x="352046" y="1772954"/>
          <a:ext cx="1955409" cy="3101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t" anchorCtr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0.02143</cdr:x>
      <cdr:y>0.03201</cdr:y>
    </cdr:from>
    <cdr:to>
      <cdr:x>0.07363</cdr:x>
      <cdr:y>0.66424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F27A47BC-6DB9-4ADD-91A1-908233B0E878}"/>
            </a:ext>
          </a:extLst>
        </cdr:cNvPr>
        <cdr:cNvSpPr/>
      </cdr:nvSpPr>
      <cdr:spPr>
        <a:xfrm xmlns:a="http://schemas.openxmlformats.org/drawingml/2006/main">
          <a:off x="54872" y="73184"/>
          <a:ext cx="133643" cy="144527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t" anchorCtr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0.01253</cdr:x>
      <cdr:y>0.06632</cdr:y>
    </cdr:from>
    <cdr:to>
      <cdr:x>0.09529</cdr:x>
      <cdr:y>0.69401</cdr:y>
    </cdr:to>
    <cdr:sp macro="" textlink="">
      <cdr:nvSpPr>
        <cdr:cNvPr id="3" name="Rectangle 2">
          <a:extLst xmlns:a="http://schemas.openxmlformats.org/drawingml/2006/main">
            <a:ext uri="{FF2B5EF4-FFF2-40B4-BE49-F238E27FC236}">
              <a16:creationId xmlns:a16="http://schemas.microsoft.com/office/drawing/2014/main" id="{319BCD32-AD95-4F2C-9424-52A1FDEB2AA6}"/>
            </a:ext>
          </a:extLst>
        </cdr:cNvPr>
        <cdr:cNvSpPr/>
      </cdr:nvSpPr>
      <cdr:spPr>
        <a:xfrm xmlns:a="http://schemas.openxmlformats.org/drawingml/2006/main">
          <a:off x="32070" y="151610"/>
          <a:ext cx="211907" cy="143490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t" anchorCtr="0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033CACB-FDC0-764C-A04B-602D81A1DEAD}" type="datetimeFigureOut">
              <a:rPr lang="en-US" smtClean="0"/>
              <a:t>1/4/2022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5A3C532-1C9D-774E-B669-1804BF35D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4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734742">
              <a:defRPr/>
            </a:pPr>
            <a:r>
              <a:rPr lang="en-US">
                <a:solidFill>
                  <a:prstClr val="black"/>
                </a:solidFill>
                <a:latin typeface="Calibri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93799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DAD161-D11A-0C47-8169-3EE8F557F9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B9C7E4E-4628-2D46-B0E9-A26D231ECA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9" t="15913" r="8132" b="20155"/>
          <a:stretch/>
        </p:blipFill>
        <p:spPr>
          <a:xfrm>
            <a:off x="7108991" y="565410"/>
            <a:ext cx="4522678" cy="1384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2BAAD9-760E-DB43-8CE8-BB15F3D6AA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3999" y="1122363"/>
            <a:ext cx="4650205" cy="1384994"/>
          </a:xfrm>
        </p:spPr>
        <p:txBody>
          <a:bodyPr anchor="b">
            <a:normAutofit/>
          </a:bodyPr>
          <a:lstStyle>
            <a:lvl1pPr algn="l">
              <a:lnSpc>
                <a:spcPts val="4540"/>
              </a:lnSpc>
              <a:defRPr sz="4200">
                <a:solidFill>
                  <a:srgbClr val="337BA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Corporate Presentation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6D930-66DE-D248-ADCE-18240C2439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2744446"/>
            <a:ext cx="4650204" cy="477295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Year </a:t>
            </a:r>
          </a:p>
        </p:txBody>
      </p:sp>
    </p:spTree>
    <p:extLst>
      <p:ext uri="{BB962C8B-B14F-4D97-AF65-F5344CB8AC3E}">
        <p14:creationId xmlns:p14="http://schemas.microsoft.com/office/powerpoint/2010/main" val="653481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8BE790-1214-574B-8905-09F87ACB20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126164"/>
            <a:ext cx="10972800" cy="548481"/>
          </a:xfrm>
        </p:spPr>
        <p:txBody>
          <a:bodyPr anchor="b" anchorCtr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/>
              <a:t>Sources </a:t>
            </a:r>
          </a:p>
        </p:txBody>
      </p:sp>
    </p:spTree>
    <p:extLst>
      <p:ext uri="{BB962C8B-B14F-4D97-AF65-F5344CB8AC3E}">
        <p14:creationId xmlns:p14="http://schemas.microsoft.com/office/powerpoint/2010/main" val="425060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6B98393-7BC1-504F-A52C-A3D113708C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126164"/>
            <a:ext cx="10972800" cy="548481"/>
          </a:xfrm>
        </p:spPr>
        <p:txBody>
          <a:bodyPr anchor="b" anchorCtr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/>
              <a:t>Sources </a:t>
            </a:r>
          </a:p>
        </p:txBody>
      </p:sp>
    </p:spTree>
    <p:extLst>
      <p:ext uri="{BB962C8B-B14F-4D97-AF65-F5344CB8AC3E}">
        <p14:creationId xmlns:p14="http://schemas.microsoft.com/office/powerpoint/2010/main" val="695933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EFFE8E-B58B-F040-9A46-94D1A8D820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126164"/>
            <a:ext cx="10972800" cy="548481"/>
          </a:xfrm>
        </p:spPr>
        <p:txBody>
          <a:bodyPr anchor="b" anchorCtr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/>
              <a:t>Sources </a:t>
            </a:r>
          </a:p>
        </p:txBody>
      </p:sp>
    </p:spTree>
    <p:extLst>
      <p:ext uri="{BB962C8B-B14F-4D97-AF65-F5344CB8AC3E}">
        <p14:creationId xmlns:p14="http://schemas.microsoft.com/office/powerpoint/2010/main" val="3638176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6358"/>
            <a:ext cx="10972800" cy="4286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EFFE8E-B58B-F040-9A46-94D1A8D820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126164"/>
            <a:ext cx="10972800" cy="548481"/>
          </a:xfrm>
        </p:spPr>
        <p:txBody>
          <a:bodyPr anchor="b" anchorCtr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/>
              <a:t>Sources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7C788-BEFB-3C48-B123-980BCC8B8F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377245"/>
            <a:ext cx="10972800" cy="519113"/>
          </a:xfr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subtitles</a:t>
            </a:r>
          </a:p>
        </p:txBody>
      </p:sp>
    </p:spTree>
    <p:extLst>
      <p:ext uri="{BB962C8B-B14F-4D97-AF65-F5344CB8AC3E}">
        <p14:creationId xmlns:p14="http://schemas.microsoft.com/office/powerpoint/2010/main" val="115949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7C4317-4D5B-1746-B3EA-737434FD802B}"/>
              </a:ext>
            </a:extLst>
          </p:cNvPr>
          <p:cNvSpPr/>
          <p:nvPr userDrawn="1"/>
        </p:nvSpPr>
        <p:spPr>
          <a:xfrm>
            <a:off x="914400" y="1734349"/>
            <a:ext cx="10427234" cy="160820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317500" dist="228600" dir="5400000" sx="76000" sy="76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C6601-21DB-E04E-96D7-F97F6871FB4F}"/>
              </a:ext>
            </a:extLst>
          </p:cNvPr>
          <p:cNvSpPr/>
          <p:nvPr userDrawn="1"/>
        </p:nvSpPr>
        <p:spPr>
          <a:xfrm>
            <a:off x="0" y="6766708"/>
            <a:ext cx="12192000" cy="1160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48303-F523-3F4C-8CBF-999B0F1B00AD}"/>
              </a:ext>
            </a:extLst>
          </p:cNvPr>
          <p:cNvSpPr txBox="1"/>
          <p:nvPr userDrawn="1"/>
        </p:nvSpPr>
        <p:spPr>
          <a:xfrm>
            <a:off x="11582400" y="633609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E77487A-0D44-3041-9FD6-E78EA8F92F4A}" type="slidenum">
              <a:rPr lang="en-US" sz="1600" smtClean="0">
                <a:solidFill>
                  <a:schemeClr val="accent2"/>
                </a:solidFill>
              </a:rPr>
              <a:t>‹#›</a:t>
            </a:fld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39"/>
            <a:ext cx="103632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6604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4FBE2-B25A-C347-A2CB-8694058E7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590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98367-5508-EF4A-8661-E3B6D265C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555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E2D5-F68B-0B42-96C3-3274B64C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56FA3-F564-794B-8502-74B6C0E3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262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9011-6BC5-8C40-9F96-8D9E53A1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64B57-9312-F94B-A967-1E7799795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C618C-B6EE-CA41-B9F9-DD46B729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D519F1-FCE5-9E4D-8D42-72898C1D7F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522" y="6512224"/>
            <a:ext cx="10780296" cy="345776"/>
          </a:xfrm>
        </p:spPr>
        <p:txBody>
          <a:bodyPr anchor="b" anchorCtr="0">
            <a:noAutofit/>
          </a:bodyPr>
          <a:lstStyle>
            <a:lvl1pPr marL="9525" indent="0">
              <a:lnSpc>
                <a:spcPct val="92000"/>
              </a:lnSpc>
              <a:spcBef>
                <a:spcPts val="0"/>
              </a:spcBef>
              <a:buFontTx/>
              <a:buNone/>
              <a:tabLst>
                <a:tab pos="508000" algn="l"/>
              </a:tabLst>
              <a:defRPr sz="800">
                <a:solidFill>
                  <a:schemeClr val="tx1"/>
                </a:solidFill>
              </a:defRPr>
            </a:lvl1pPr>
            <a:lvl2pPr marL="9525" indent="0">
              <a:lnSpc>
                <a:spcPct val="92000"/>
              </a:lnSpc>
              <a:spcBef>
                <a:spcPts val="0"/>
              </a:spcBef>
              <a:buFontTx/>
              <a:buNone/>
              <a:tabLst/>
              <a:defRPr sz="1000"/>
            </a:lvl2pPr>
            <a:lvl3pPr marL="9525" indent="0">
              <a:lnSpc>
                <a:spcPct val="92000"/>
              </a:lnSpc>
              <a:spcBef>
                <a:spcPts val="0"/>
              </a:spcBef>
              <a:buFontTx/>
              <a:buNone/>
              <a:tabLst/>
              <a:defRPr sz="1000"/>
            </a:lvl3pPr>
            <a:lvl4pPr marL="9525" indent="0">
              <a:lnSpc>
                <a:spcPct val="92000"/>
              </a:lnSpc>
              <a:spcBef>
                <a:spcPts val="0"/>
              </a:spcBef>
              <a:buFontTx/>
              <a:buNone/>
              <a:tabLst/>
              <a:defRPr sz="1000"/>
            </a:lvl4pPr>
            <a:lvl5pPr marL="9525" indent="0">
              <a:lnSpc>
                <a:spcPct val="92000"/>
              </a:lnSpc>
              <a:spcBef>
                <a:spcPts val="0"/>
              </a:spcBef>
              <a:buFontTx/>
              <a:buNone/>
              <a:tabLst/>
              <a:defRPr sz="1000"/>
            </a:lvl5pPr>
          </a:lstStyle>
          <a:p>
            <a:pPr lvl="0"/>
            <a:r>
              <a:rPr lang="en-US" dirty="0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86430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38BE790-1214-574B-8905-09F87ACB20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126164"/>
            <a:ext cx="10972800" cy="548481"/>
          </a:xfrm>
        </p:spPr>
        <p:txBody>
          <a:bodyPr anchor="b" anchorCtr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/>
              <a:t>Sources </a:t>
            </a:r>
          </a:p>
        </p:txBody>
      </p:sp>
    </p:spTree>
    <p:extLst>
      <p:ext uri="{BB962C8B-B14F-4D97-AF65-F5344CB8AC3E}">
        <p14:creationId xmlns:p14="http://schemas.microsoft.com/office/powerpoint/2010/main" val="3058939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D55479F-96AE-1A41-98DE-44CC89B2F067}"/>
              </a:ext>
            </a:extLst>
          </p:cNvPr>
          <p:cNvSpPr/>
          <p:nvPr userDrawn="1"/>
        </p:nvSpPr>
        <p:spPr>
          <a:xfrm>
            <a:off x="-1" y="0"/>
            <a:ext cx="12192001" cy="5261529"/>
          </a:xfrm>
          <a:prstGeom prst="rect">
            <a:avLst/>
          </a:prstGeom>
          <a:solidFill>
            <a:srgbClr val="F3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1A767EE9-8C7B-5F4B-9590-ACFFCF3D7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0" y="5261533"/>
            <a:ext cx="12192000" cy="16241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8C6B0B8-483F-384B-B9B0-941ED2EF59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99" t="7952" r="21517" b="19158"/>
          <a:stretch/>
        </p:blipFill>
        <p:spPr>
          <a:xfrm>
            <a:off x="0" y="0"/>
            <a:ext cx="8385243" cy="688570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14760E2-4988-8B4D-93F4-1355220A77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79003" y="5764376"/>
            <a:ext cx="2364785" cy="61848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FB8243A-AAF6-654F-9590-F2B2BDC564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18445" y="1923669"/>
            <a:ext cx="4773505" cy="1828800"/>
          </a:xfrm>
        </p:spPr>
        <p:txBody>
          <a:bodyPr anchor="ctr">
            <a:normAutofit/>
          </a:bodyPr>
          <a:lstStyle>
            <a:lvl1pPr marL="0" indent="0">
              <a:lnSpc>
                <a:spcPts val="4540"/>
              </a:lnSpc>
              <a:buNone/>
              <a:defRPr sz="3600">
                <a:solidFill>
                  <a:srgbClr val="C2460E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Divider Slide - Title Here</a:t>
            </a:r>
          </a:p>
        </p:txBody>
      </p:sp>
    </p:spTree>
    <p:extLst>
      <p:ext uri="{BB962C8B-B14F-4D97-AF65-F5344CB8AC3E}">
        <p14:creationId xmlns:p14="http://schemas.microsoft.com/office/powerpoint/2010/main" val="464036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6B98393-7BC1-504F-A52C-A3D113708C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126164"/>
            <a:ext cx="10972800" cy="548481"/>
          </a:xfrm>
        </p:spPr>
        <p:txBody>
          <a:bodyPr anchor="b" anchorCtr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/>
              <a:t>Sources </a:t>
            </a:r>
          </a:p>
        </p:txBody>
      </p:sp>
    </p:spTree>
    <p:extLst>
      <p:ext uri="{BB962C8B-B14F-4D97-AF65-F5344CB8AC3E}">
        <p14:creationId xmlns:p14="http://schemas.microsoft.com/office/powerpoint/2010/main" val="2485245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EFFE8E-B58B-F040-9A46-94D1A8D820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126164"/>
            <a:ext cx="10972800" cy="548481"/>
          </a:xfrm>
        </p:spPr>
        <p:txBody>
          <a:bodyPr anchor="b" anchorCtr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/>
              <a:t>Sources </a:t>
            </a:r>
          </a:p>
        </p:txBody>
      </p:sp>
    </p:spTree>
    <p:extLst>
      <p:ext uri="{BB962C8B-B14F-4D97-AF65-F5344CB8AC3E}">
        <p14:creationId xmlns:p14="http://schemas.microsoft.com/office/powerpoint/2010/main" val="910363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96358"/>
            <a:ext cx="10972800" cy="42862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EFFE8E-B58B-F040-9A46-94D1A8D820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126164"/>
            <a:ext cx="10972800" cy="548481"/>
          </a:xfrm>
        </p:spPr>
        <p:txBody>
          <a:bodyPr anchor="b" anchorCtr="0"/>
          <a:lstStyle>
            <a:lvl1pPr marL="0" indent="0">
              <a:buFontTx/>
              <a:buNone/>
              <a:defRPr sz="1000"/>
            </a:lvl1pPr>
          </a:lstStyle>
          <a:p>
            <a:pPr lvl="0"/>
            <a:r>
              <a:rPr lang="en-US" dirty="0"/>
              <a:t>Sources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7C788-BEFB-3C48-B123-980BCC8B8F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1377245"/>
            <a:ext cx="10972800" cy="519113"/>
          </a:xfr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subtitles</a:t>
            </a:r>
          </a:p>
        </p:txBody>
      </p:sp>
    </p:spTree>
    <p:extLst>
      <p:ext uri="{BB962C8B-B14F-4D97-AF65-F5344CB8AC3E}">
        <p14:creationId xmlns:p14="http://schemas.microsoft.com/office/powerpoint/2010/main" val="3951554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7C4317-4D5B-1746-B3EA-737434FD802B}"/>
              </a:ext>
            </a:extLst>
          </p:cNvPr>
          <p:cNvSpPr/>
          <p:nvPr userDrawn="1"/>
        </p:nvSpPr>
        <p:spPr>
          <a:xfrm>
            <a:off x="914400" y="1734349"/>
            <a:ext cx="10427234" cy="160820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317500" dist="228600" dir="5400000" sx="76000" sy="76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C6601-21DB-E04E-96D7-F97F6871FB4F}"/>
              </a:ext>
            </a:extLst>
          </p:cNvPr>
          <p:cNvSpPr/>
          <p:nvPr userDrawn="1"/>
        </p:nvSpPr>
        <p:spPr>
          <a:xfrm>
            <a:off x="0" y="6766708"/>
            <a:ext cx="12192000" cy="1160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B48303-F523-3F4C-8CBF-999B0F1B00AD}"/>
              </a:ext>
            </a:extLst>
          </p:cNvPr>
          <p:cNvSpPr txBox="1"/>
          <p:nvPr userDrawn="1"/>
        </p:nvSpPr>
        <p:spPr>
          <a:xfrm>
            <a:off x="11582400" y="633609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E77487A-0D44-3041-9FD6-E78EA8F92F4A}" type="slidenum">
              <a:rPr lang="en-US" sz="1600" smtClean="0">
                <a:solidFill>
                  <a:schemeClr val="accent2"/>
                </a:solidFill>
              </a:rPr>
              <a:t>‹#›</a:t>
            </a:fld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39"/>
            <a:ext cx="10363200" cy="147002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6002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References here. References here.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D4FBE2-B25A-C347-A2CB-8694058E7F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646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References here. References here.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98367-5508-EF4A-8661-E3B6D265C4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448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E2D5-F68B-0B42-96C3-3274B64C5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056FA3-F564-794B-8502-74B6C0E33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References here. References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896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59011-6BC5-8C40-9F96-8D9E53A11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64B57-9312-F94B-A967-1E7799795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C618C-B6EE-CA41-B9F9-DD46B729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References here. References here.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D519F1-FCE5-9E4D-8D42-72898C1D7F7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5522" y="6512224"/>
            <a:ext cx="10780296" cy="345776"/>
          </a:xfrm>
        </p:spPr>
        <p:txBody>
          <a:bodyPr anchor="b" anchorCtr="0">
            <a:noAutofit/>
          </a:bodyPr>
          <a:lstStyle>
            <a:lvl1pPr marL="9525" indent="0">
              <a:lnSpc>
                <a:spcPct val="92000"/>
              </a:lnSpc>
              <a:spcBef>
                <a:spcPts val="0"/>
              </a:spcBef>
              <a:buFontTx/>
              <a:buNone/>
              <a:tabLst>
                <a:tab pos="508000" algn="l"/>
              </a:tabLst>
              <a:defRPr sz="800">
                <a:solidFill>
                  <a:schemeClr val="tx1"/>
                </a:solidFill>
              </a:defRPr>
            </a:lvl1pPr>
            <a:lvl2pPr marL="9525" indent="0">
              <a:lnSpc>
                <a:spcPct val="92000"/>
              </a:lnSpc>
              <a:spcBef>
                <a:spcPts val="0"/>
              </a:spcBef>
              <a:buFontTx/>
              <a:buNone/>
              <a:tabLst/>
              <a:defRPr sz="1000"/>
            </a:lvl2pPr>
            <a:lvl3pPr marL="9525" indent="0">
              <a:lnSpc>
                <a:spcPct val="92000"/>
              </a:lnSpc>
              <a:spcBef>
                <a:spcPts val="0"/>
              </a:spcBef>
              <a:buFontTx/>
              <a:buNone/>
              <a:tabLst/>
              <a:defRPr sz="1000"/>
            </a:lvl3pPr>
            <a:lvl4pPr marL="9525" indent="0">
              <a:lnSpc>
                <a:spcPct val="92000"/>
              </a:lnSpc>
              <a:spcBef>
                <a:spcPts val="0"/>
              </a:spcBef>
              <a:buFontTx/>
              <a:buNone/>
              <a:tabLst/>
              <a:defRPr sz="1000"/>
            </a:lvl4pPr>
            <a:lvl5pPr marL="9525" indent="0">
              <a:lnSpc>
                <a:spcPct val="92000"/>
              </a:lnSpc>
              <a:spcBef>
                <a:spcPts val="0"/>
              </a:spcBef>
              <a:buFontTx/>
              <a:buNone/>
              <a:tabLst/>
              <a:defRPr sz="1000"/>
            </a:lvl5pPr>
          </a:lstStyle>
          <a:p>
            <a:pPr lvl="0"/>
            <a:r>
              <a:rPr lang="en-US" dirty="0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55915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C3F1-9653-904A-AAF1-B2D09F60A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32DF6-BDC0-0744-B02F-7206EF49BA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References here.</a:t>
            </a:r>
          </a:p>
          <a:p>
            <a:r>
              <a:rPr lang="en-US"/>
              <a:t>References here.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4A389-3344-FA4C-8F0D-B4B9642BFA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98B48-397C-0B40-8F95-52C967AC7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232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2DFC-8673-9F42-AC61-77E83D7A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FA2A0A-3E77-454A-A612-A042B8232D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References here.</a:t>
            </a:r>
          </a:p>
          <a:p>
            <a:r>
              <a:rPr lang="en-US"/>
              <a:t>References here.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8012D-1721-A141-B8A2-131BFCF3D0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98B48-397C-0B40-8F95-52C967AC7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21B37E-29F6-D145-97D0-E663081A65F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4201" y="1018347"/>
            <a:ext cx="10515599" cy="570092"/>
          </a:xfrm>
        </p:spPr>
        <p:txBody>
          <a:bodyPr anchor="ctr">
            <a:normAutofit/>
          </a:bodyPr>
          <a:lstStyle>
            <a:lvl1pPr marL="0" indent="0">
              <a:buNone/>
              <a:defRPr sz="2400" i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402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AEF9B-87F3-A941-A6AB-111CB0510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7C84CC-9494-0B4B-9458-664F2EFC49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References here.</a:t>
            </a:r>
          </a:p>
          <a:p>
            <a:r>
              <a:rPr lang="en-US"/>
              <a:t>References here.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15C02-460E-6749-867E-DA27D0862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98B48-397C-0B40-8F95-52C967AC7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148C09-60EB-8641-A896-291261F149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1" y="1409700"/>
            <a:ext cx="10515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81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FA2CF-5048-7241-BBA6-14CE4768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056F7E-D9A6-4A4F-A28D-34066F5232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References here.</a:t>
            </a:r>
          </a:p>
          <a:p>
            <a:r>
              <a:rPr lang="en-US"/>
              <a:t>References here.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E18D5-543F-0F46-BE43-BA1D03380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98B48-397C-0B40-8F95-52C967AC7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A5A0FB-314B-9A41-9A69-2B5CBAAD2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1" y="1346836"/>
            <a:ext cx="4959350" cy="44110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F64F186-665A-2D47-A683-F7A7DC20A5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0" y="1346836"/>
            <a:ext cx="4959350" cy="44110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664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A695C-7B4F-A640-895C-5F3180B12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2FFBE3-B1E6-6549-82A5-47624EBB7B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References here.</a:t>
            </a:r>
          </a:p>
          <a:p>
            <a:r>
              <a:rPr lang="en-US"/>
              <a:t>References here.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D5BD2-B311-AA4B-B9C2-1733656926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98B48-397C-0B40-8F95-52C967AC7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6116D2DA-74FF-AB48-B559-E45F81C06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4201" y="1248148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2460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E595CBC-1DB0-FB4F-B88C-2BF20AFF7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201" y="2129210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4A8F9AB-6B4D-954E-86C5-E99B8BFABA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16613" y="1248148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2460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542F0A6D-8B51-4249-A91B-71447933C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16613" y="2129210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377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E0318-9725-2642-89A3-2C24FF6CD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8097B-0D05-744D-9C3B-3D3B6EB6A3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References here.</a:t>
            </a:r>
          </a:p>
          <a:p>
            <a:r>
              <a:rPr lang="en-US"/>
              <a:t>References here.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028A3-163B-0849-B8A6-C668ED0576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098B48-397C-0B40-8F95-52C967AC7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0DAF4F-1816-3843-BDD4-8D88C353C2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1295400"/>
            <a:ext cx="5778500" cy="4538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34E191B-2643-AD45-B505-AA1CC53E94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02121" y="1415885"/>
            <a:ext cx="4297680" cy="42976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62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92518" y="6120581"/>
            <a:ext cx="9365180" cy="737419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960"/>
            </a:lvl1pPr>
            <a:lvl2pPr marL="0" indent="0">
              <a:spcBef>
                <a:spcPts val="0"/>
              </a:spcBef>
              <a:buNone/>
              <a:defRPr sz="1080"/>
            </a:lvl2pPr>
            <a:lvl3pPr marL="0" indent="0">
              <a:spcBef>
                <a:spcPts val="0"/>
              </a:spcBef>
              <a:buNone/>
              <a:defRPr sz="1080"/>
            </a:lvl3pPr>
            <a:lvl4pPr marL="0" indent="0">
              <a:spcBef>
                <a:spcPts val="0"/>
              </a:spcBef>
              <a:buNone/>
              <a:defRPr sz="1080"/>
            </a:lvl4pPr>
            <a:lvl5pPr marL="0" indent="0">
              <a:spcBef>
                <a:spcPts val="0"/>
              </a:spcBef>
              <a:buNone/>
              <a:defRPr sz="1080"/>
            </a:lvl5pPr>
          </a:lstStyle>
          <a:p>
            <a:pPr lvl="0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1555471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FFEEB-06E9-B44B-9605-30F190ACA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4201" y="5887210"/>
            <a:ext cx="9859210" cy="5700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228600" indent="-228600" algn="l">
              <a:buFont typeface="+mj-lt"/>
              <a:buAutoNum type="arabicPeriod"/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References here.</a:t>
            </a:r>
          </a:p>
          <a:p>
            <a:r>
              <a:rPr lang="en-US" dirty="0"/>
              <a:t>References here.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3CDF03-8E09-1548-A5D4-24F316D6D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132448"/>
            <a:ext cx="10515600" cy="985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CE3C4-092E-794F-8F03-7171563A9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788" y="13858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269CB60-DE9A-C347-8FEB-64E8D46F52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53401" y="-1"/>
            <a:ext cx="4038599" cy="3259543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0DF99C98-7C75-5F4B-A252-3B83B4641E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87911" y="6356219"/>
            <a:ext cx="1206052" cy="369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C07FA2-038B-584D-9B7C-E88DCC793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60" t="20436" b="35170"/>
          <a:stretch/>
        </p:blipFill>
        <p:spPr>
          <a:xfrm>
            <a:off x="0" y="6373804"/>
            <a:ext cx="10605496" cy="501782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8B0F6-C423-D949-A593-BD6027827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4904" y="651046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1098B48-397C-0B40-8F95-52C967AC7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9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4" r:id="rId3"/>
    <p:sldLayoutId id="2147483663" r:id="rId4"/>
    <p:sldLayoutId id="2147483660" r:id="rId5"/>
    <p:sldLayoutId id="2147483661" r:id="rId6"/>
    <p:sldLayoutId id="2147483665" r:id="rId7"/>
    <p:sldLayoutId id="2147483666" r:id="rId8"/>
    <p:sldLayoutId id="214748371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rgbClr val="337BA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480"/>
        </a:lnSpc>
        <a:spcBef>
          <a:spcPts val="1000"/>
        </a:spcBef>
        <a:buClr>
          <a:srgbClr val="01A8CD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80"/>
        </a:lnSpc>
        <a:spcBef>
          <a:spcPts val="500"/>
        </a:spcBef>
        <a:buClr>
          <a:srgbClr val="01A8CD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80"/>
        </a:lnSpc>
        <a:spcBef>
          <a:spcPts val="500"/>
        </a:spcBef>
        <a:buClr>
          <a:srgbClr val="01A8CD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80"/>
        </a:lnSpc>
        <a:spcBef>
          <a:spcPts val="500"/>
        </a:spcBef>
        <a:buClr>
          <a:srgbClr val="01A8CD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80"/>
        </a:lnSpc>
        <a:spcBef>
          <a:spcPts val="500"/>
        </a:spcBef>
        <a:buClr>
          <a:srgbClr val="01A8CD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E3F42B-4124-3948-9AE9-251FA5E1CCC2}"/>
              </a:ext>
            </a:extLst>
          </p:cNvPr>
          <p:cNvSpPr/>
          <p:nvPr userDrawn="1"/>
        </p:nvSpPr>
        <p:spPr>
          <a:xfrm>
            <a:off x="266131" y="183355"/>
            <a:ext cx="11662012" cy="109948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317500" dist="228600" dir="5400000" sx="76000" sy="76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9836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8C6318-CA3F-4F40-B59F-248850A302C8}"/>
              </a:ext>
            </a:extLst>
          </p:cNvPr>
          <p:cNvSpPr/>
          <p:nvPr userDrawn="1"/>
        </p:nvSpPr>
        <p:spPr>
          <a:xfrm>
            <a:off x="0" y="6766708"/>
            <a:ext cx="12192000" cy="1160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18301-B67B-4D4E-AFA6-BB233CC87942}"/>
              </a:ext>
            </a:extLst>
          </p:cNvPr>
          <p:cNvSpPr txBox="1"/>
          <p:nvPr userDrawn="1"/>
        </p:nvSpPr>
        <p:spPr>
          <a:xfrm>
            <a:off x="11582400" y="633609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E77487A-0D44-3041-9FD6-E78EA8F92F4A}" type="slidenum">
              <a:rPr lang="en-US" sz="1600" smtClean="0">
                <a:solidFill>
                  <a:schemeClr val="accent2"/>
                </a:solidFill>
              </a:rPr>
              <a:t>‹#›</a:t>
            </a:fld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2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6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6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6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6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rgbClr val="FFFF66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rgbClr val="FFFF66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rgbClr val="FFFF66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rgbClr val="FFFF66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E3F42B-4124-3948-9AE9-251FA5E1CCC2}"/>
              </a:ext>
            </a:extLst>
          </p:cNvPr>
          <p:cNvSpPr/>
          <p:nvPr userDrawn="1"/>
        </p:nvSpPr>
        <p:spPr>
          <a:xfrm>
            <a:off x="266131" y="183355"/>
            <a:ext cx="11662012" cy="1099482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317500" dist="228600" dir="5400000" sx="76000" sy="76000" algn="t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9836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8C6318-CA3F-4F40-B59F-248850A302C8}"/>
              </a:ext>
            </a:extLst>
          </p:cNvPr>
          <p:cNvSpPr/>
          <p:nvPr userDrawn="1"/>
        </p:nvSpPr>
        <p:spPr>
          <a:xfrm>
            <a:off x="0" y="6766708"/>
            <a:ext cx="12192000" cy="1160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F18301-B67B-4D4E-AFA6-BB233CC87942}"/>
              </a:ext>
            </a:extLst>
          </p:cNvPr>
          <p:cNvSpPr txBox="1"/>
          <p:nvPr userDrawn="1"/>
        </p:nvSpPr>
        <p:spPr>
          <a:xfrm>
            <a:off x="11582400" y="6336092"/>
            <a:ext cx="436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E77487A-0D44-3041-9FD6-E78EA8F92F4A}" type="slidenum">
              <a:rPr lang="en-US" sz="1600" smtClean="0">
                <a:solidFill>
                  <a:schemeClr val="accent2"/>
                </a:solidFill>
              </a:rPr>
              <a:t>‹#›</a:t>
            </a:fld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75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i="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6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6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6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66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rgbClr val="FFFF66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rgbClr val="FFFF66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rgbClr val="FFFF66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rgbClr val="FFFF66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>
            <a:extLst>
              <a:ext uri="{FF2B5EF4-FFF2-40B4-BE49-F238E27FC236}">
                <a16:creationId xmlns:a16="http://schemas.microsoft.com/office/drawing/2014/main" id="{830929A0-DFE3-412E-ABA4-3415C13AB8E9}"/>
              </a:ext>
            </a:extLst>
          </p:cNvPr>
          <p:cNvSpPr txBox="1">
            <a:spLocks/>
          </p:cNvSpPr>
          <p:nvPr/>
        </p:nvSpPr>
        <p:spPr>
          <a:xfrm>
            <a:off x="609601" y="212387"/>
            <a:ext cx="10581925" cy="98755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rgbClr val="57585A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22960"/>
            <a:endParaRPr lang="en-US" dirty="0">
              <a:latin typeface="Calibri Light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728F7F5D-7760-4684-8FED-0F2866721543}"/>
              </a:ext>
            </a:extLst>
          </p:cNvPr>
          <p:cNvSpPr/>
          <p:nvPr/>
        </p:nvSpPr>
        <p:spPr>
          <a:xfrm>
            <a:off x="2865800" y="1184808"/>
            <a:ext cx="22879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55595"/>
            <a:r>
              <a:rPr lang="en-US" sz="14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All Patients in Cohort A Data 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8A39D43-7EF4-4AE6-875F-394BBE410A98}"/>
              </a:ext>
            </a:extLst>
          </p:cNvPr>
          <p:cNvSpPr/>
          <p:nvPr/>
        </p:nvSpPr>
        <p:spPr>
          <a:xfrm>
            <a:off x="5985562" y="1197100"/>
            <a:ext cx="3517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5595"/>
            <a:r>
              <a:rPr lang="en-US" sz="1400" u="sng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ALLN-346 Stage 2 CKD Subgroup of Cohort A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64E61635-5B75-4C1F-9709-9AB33C7CA598}"/>
              </a:ext>
            </a:extLst>
          </p:cNvPr>
          <p:cNvGraphicFramePr>
            <a:graphicFrameLocks/>
          </p:cNvGraphicFramePr>
          <p:nvPr/>
        </p:nvGraphicFramePr>
        <p:xfrm>
          <a:off x="2473608" y="1571165"/>
          <a:ext cx="30723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A039F117-4A27-473A-BBAD-FAED0C49E132}"/>
              </a:ext>
            </a:extLst>
          </p:cNvPr>
          <p:cNvGraphicFramePr>
            <a:graphicFrameLocks/>
          </p:cNvGraphicFramePr>
          <p:nvPr/>
        </p:nvGraphicFramePr>
        <p:xfrm>
          <a:off x="2332884" y="3777121"/>
          <a:ext cx="307238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F4C2672E-2818-4891-8EA1-5AAF238E63AB}"/>
              </a:ext>
            </a:extLst>
          </p:cNvPr>
          <p:cNvSpPr txBox="1"/>
          <p:nvPr/>
        </p:nvSpPr>
        <p:spPr>
          <a:xfrm rot="16200000">
            <a:off x="1129526" y="2249495"/>
            <a:ext cx="2430289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595"/>
            <a:r>
              <a:rPr lang="en-US" sz="144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Mean </a:t>
            </a:r>
            <a:r>
              <a:rPr lang="en-US" sz="144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sUA</a:t>
            </a:r>
            <a:r>
              <a:rPr lang="en-US" sz="144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change from baseline %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F974AD4-B705-4432-AB63-609AFE452AFF}"/>
              </a:ext>
            </a:extLst>
          </p:cNvPr>
          <p:cNvSpPr txBox="1"/>
          <p:nvPr/>
        </p:nvSpPr>
        <p:spPr>
          <a:xfrm rot="16200000">
            <a:off x="1081797" y="4581200"/>
            <a:ext cx="251841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595"/>
            <a:r>
              <a:rPr lang="en-US" sz="144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Mean </a:t>
            </a:r>
            <a:r>
              <a:rPr lang="en-US" sz="1440" dirty="0" err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sUA</a:t>
            </a:r>
            <a:r>
              <a:rPr lang="en-US" sz="144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change from baseline absolute (mg/dL)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D14D7F-20A9-4568-8B4F-9DFCE56C2BB6}"/>
              </a:ext>
            </a:extLst>
          </p:cNvPr>
          <p:cNvSpPr/>
          <p:nvPr/>
        </p:nvSpPr>
        <p:spPr>
          <a:xfrm>
            <a:off x="1563034" y="4085259"/>
            <a:ext cx="207773" cy="18484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855595"/>
            <a:endParaRPr lang="en-US" sz="1680" dirty="0" err="1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75DB18BA-6D7C-42ED-A46F-EC87DA5E12E1}"/>
              </a:ext>
            </a:extLst>
          </p:cNvPr>
          <p:cNvGraphicFramePr>
            <a:graphicFrameLocks/>
          </p:cNvGraphicFramePr>
          <p:nvPr/>
        </p:nvGraphicFramePr>
        <p:xfrm>
          <a:off x="5985562" y="1571165"/>
          <a:ext cx="3072384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B89581AA-4492-42B5-92C0-F3C8DB037424}"/>
              </a:ext>
            </a:extLst>
          </p:cNvPr>
          <p:cNvSpPr/>
          <p:nvPr/>
        </p:nvSpPr>
        <p:spPr>
          <a:xfrm>
            <a:off x="6126286" y="3708933"/>
            <a:ext cx="2790937" cy="546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855595"/>
            <a:endParaRPr lang="en-US" sz="1680" dirty="0" err="1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26" name="Chart 25">
            <a:extLst>
              <a:ext uri="{FF2B5EF4-FFF2-40B4-BE49-F238E27FC236}">
                <a16:creationId xmlns:a16="http://schemas.microsoft.com/office/drawing/2014/main" id="{683BF849-2B8A-465B-94A2-793276C48C38}"/>
              </a:ext>
            </a:extLst>
          </p:cNvPr>
          <p:cNvGraphicFramePr>
            <a:graphicFrameLocks/>
          </p:cNvGraphicFramePr>
          <p:nvPr/>
        </p:nvGraphicFramePr>
        <p:xfrm>
          <a:off x="5951929" y="3834581"/>
          <a:ext cx="3072384" cy="2651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" name="TextBox 1">
            <a:extLst>
              <a:ext uri="{FF2B5EF4-FFF2-40B4-BE49-F238E27FC236}">
                <a16:creationId xmlns:a16="http://schemas.microsoft.com/office/drawing/2014/main" id="{FD0C400D-BA27-4AAD-B3F2-1B45F8B751C1}"/>
              </a:ext>
            </a:extLst>
          </p:cNvPr>
          <p:cNvSpPr txBox="1"/>
          <p:nvPr/>
        </p:nvSpPr>
        <p:spPr>
          <a:xfrm>
            <a:off x="4781151" y="2778159"/>
            <a:ext cx="418352" cy="244402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/>
            <a:r>
              <a:rPr lang="en-US" sz="1200" dirty="0">
                <a:solidFill>
                  <a:srgbClr val="000000"/>
                </a:solidFill>
                <a:latin typeface="Calibri"/>
              </a:rPr>
              <a:t>** </a:t>
            </a:r>
            <a:endParaRPr lang="en-VI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D8284CF4-1D9E-444A-8F57-12B88E3F6765}"/>
              </a:ext>
            </a:extLst>
          </p:cNvPr>
          <p:cNvSpPr txBox="1"/>
          <p:nvPr/>
        </p:nvSpPr>
        <p:spPr>
          <a:xfrm>
            <a:off x="4743630" y="4985834"/>
            <a:ext cx="418352" cy="244402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/>
            <a:r>
              <a:rPr lang="en-US" sz="1200" dirty="0">
                <a:solidFill>
                  <a:srgbClr val="000000"/>
                </a:solidFill>
                <a:latin typeface="Calibri"/>
              </a:rPr>
              <a:t>** </a:t>
            </a:r>
            <a:endParaRPr lang="en-VI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04B5B74E-5843-45B6-94FD-B3BA4385BC3F}"/>
              </a:ext>
            </a:extLst>
          </p:cNvPr>
          <p:cNvSpPr txBox="1"/>
          <p:nvPr/>
        </p:nvSpPr>
        <p:spPr>
          <a:xfrm>
            <a:off x="5061478" y="4968687"/>
            <a:ext cx="295316" cy="244402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/>
            <a:r>
              <a:rPr lang="en-US" sz="1200" dirty="0">
                <a:solidFill>
                  <a:srgbClr val="000000"/>
                </a:solidFill>
                <a:latin typeface="Calibri"/>
              </a:rPr>
              <a:t>* </a:t>
            </a:r>
            <a:endParaRPr lang="en-VI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8D4FE14C-1443-45F5-ACC3-FF8623021339}"/>
              </a:ext>
            </a:extLst>
          </p:cNvPr>
          <p:cNvSpPr txBox="1"/>
          <p:nvPr/>
        </p:nvSpPr>
        <p:spPr>
          <a:xfrm>
            <a:off x="4484730" y="5084066"/>
            <a:ext cx="295316" cy="244402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/>
            <a:r>
              <a:rPr lang="en-US" sz="1200" dirty="0">
                <a:solidFill>
                  <a:srgbClr val="000000"/>
                </a:solidFill>
                <a:latin typeface="Calibri"/>
              </a:rPr>
              <a:t>* </a:t>
            </a:r>
            <a:endParaRPr lang="en-VI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49A84E62-D01D-40A6-9995-BDD3164F9302}"/>
              </a:ext>
            </a:extLst>
          </p:cNvPr>
          <p:cNvSpPr txBox="1"/>
          <p:nvPr/>
        </p:nvSpPr>
        <p:spPr>
          <a:xfrm>
            <a:off x="7340759" y="5251584"/>
            <a:ext cx="295316" cy="244402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/>
            <a:r>
              <a:rPr lang="en-US" sz="1200" dirty="0">
                <a:solidFill>
                  <a:srgbClr val="000000"/>
                </a:solidFill>
                <a:latin typeface="Calibri"/>
              </a:rPr>
              <a:t>* </a:t>
            </a:r>
            <a:endParaRPr lang="en-VI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TextBox 1">
            <a:extLst>
              <a:ext uri="{FF2B5EF4-FFF2-40B4-BE49-F238E27FC236}">
                <a16:creationId xmlns:a16="http://schemas.microsoft.com/office/drawing/2014/main" id="{A8F238B9-DDAE-4F0E-92C3-541DC561DA97}"/>
              </a:ext>
            </a:extLst>
          </p:cNvPr>
          <p:cNvSpPr txBox="1"/>
          <p:nvPr/>
        </p:nvSpPr>
        <p:spPr>
          <a:xfrm>
            <a:off x="7663180" y="3044225"/>
            <a:ext cx="295316" cy="244402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/>
            <a:r>
              <a:rPr lang="en-US" sz="1200" dirty="0">
                <a:solidFill>
                  <a:srgbClr val="000000"/>
                </a:solidFill>
                <a:latin typeface="Calibri"/>
              </a:rPr>
              <a:t>* </a:t>
            </a:r>
            <a:endParaRPr lang="en-VI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F0F44EC7-C9E3-4889-ACC6-B4402B35B850}"/>
              </a:ext>
            </a:extLst>
          </p:cNvPr>
          <p:cNvSpPr txBox="1"/>
          <p:nvPr/>
        </p:nvSpPr>
        <p:spPr>
          <a:xfrm>
            <a:off x="7983498" y="3006714"/>
            <a:ext cx="295316" cy="244402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/>
            <a:r>
              <a:rPr lang="en-US" sz="1200" dirty="0">
                <a:solidFill>
                  <a:srgbClr val="000000"/>
                </a:solidFill>
                <a:latin typeface="Calibri"/>
              </a:rPr>
              <a:t>* </a:t>
            </a:r>
            <a:endParaRPr lang="en-VI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7ABE1E73-106D-4505-B416-66ECD460E4C7}"/>
              </a:ext>
            </a:extLst>
          </p:cNvPr>
          <p:cNvSpPr txBox="1"/>
          <p:nvPr/>
        </p:nvSpPr>
        <p:spPr>
          <a:xfrm>
            <a:off x="7616871" y="5241417"/>
            <a:ext cx="418352" cy="251274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/>
            <a:r>
              <a:rPr lang="en-US" sz="1200" dirty="0">
                <a:solidFill>
                  <a:srgbClr val="000000"/>
                </a:solidFill>
                <a:latin typeface="Calibri"/>
              </a:rPr>
              <a:t>** </a:t>
            </a:r>
            <a:endParaRPr lang="en-VI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TextBox 1">
            <a:extLst>
              <a:ext uri="{FF2B5EF4-FFF2-40B4-BE49-F238E27FC236}">
                <a16:creationId xmlns:a16="http://schemas.microsoft.com/office/drawing/2014/main" id="{AECBC92C-4F97-46E7-A515-7759BB9B31FB}"/>
              </a:ext>
            </a:extLst>
          </p:cNvPr>
          <p:cNvSpPr txBox="1"/>
          <p:nvPr/>
        </p:nvSpPr>
        <p:spPr>
          <a:xfrm>
            <a:off x="7926264" y="5204904"/>
            <a:ext cx="418352" cy="244402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/>
            <a:r>
              <a:rPr lang="en-US" sz="1200" dirty="0">
                <a:solidFill>
                  <a:srgbClr val="000000"/>
                </a:solidFill>
                <a:latin typeface="Calibri"/>
              </a:rPr>
              <a:t>** </a:t>
            </a:r>
            <a:endParaRPr lang="en-VI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0A05F6F1-77DD-497E-A17F-CE7311CA3DEE}"/>
              </a:ext>
            </a:extLst>
          </p:cNvPr>
          <p:cNvSpPr txBox="1"/>
          <p:nvPr/>
        </p:nvSpPr>
        <p:spPr>
          <a:xfrm>
            <a:off x="8294628" y="2953998"/>
            <a:ext cx="295316" cy="244402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/>
            <a:r>
              <a:rPr lang="en-US" sz="1200" dirty="0">
                <a:solidFill>
                  <a:srgbClr val="000000"/>
                </a:solidFill>
                <a:latin typeface="Calibri"/>
              </a:rPr>
              <a:t>* </a:t>
            </a:r>
            <a:endParaRPr lang="en-VI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ECD5C591-9323-42AE-91DE-6F104FA3D163}"/>
              </a:ext>
            </a:extLst>
          </p:cNvPr>
          <p:cNvSpPr txBox="1"/>
          <p:nvPr/>
        </p:nvSpPr>
        <p:spPr>
          <a:xfrm>
            <a:off x="8274416" y="5143765"/>
            <a:ext cx="295316" cy="244402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/>
            <a:r>
              <a:rPr lang="en-US" sz="1200" dirty="0">
                <a:solidFill>
                  <a:srgbClr val="000000"/>
                </a:solidFill>
                <a:latin typeface="Calibri"/>
              </a:rPr>
              <a:t>* </a:t>
            </a:r>
            <a:endParaRPr lang="en-VI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1A17AE0F-6612-4195-99CE-D70F219D0CBD}"/>
              </a:ext>
            </a:extLst>
          </p:cNvPr>
          <p:cNvSpPr txBox="1"/>
          <p:nvPr/>
        </p:nvSpPr>
        <p:spPr>
          <a:xfrm>
            <a:off x="8571310" y="5067680"/>
            <a:ext cx="295316" cy="244402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/>
            <a:r>
              <a:rPr lang="en-US" sz="1200" dirty="0">
                <a:solidFill>
                  <a:srgbClr val="000000"/>
                </a:solidFill>
                <a:latin typeface="Calibri"/>
              </a:rPr>
              <a:t>* </a:t>
            </a:r>
            <a:endParaRPr lang="en-VI" sz="12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DEACA0-9A65-874C-A8EC-475ECCEDA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Proof of Pharmacology Demonstrated in Phase 2a</a:t>
            </a:r>
            <a:br>
              <a:rPr lang="en-US" dirty="0"/>
            </a:br>
            <a:r>
              <a:rPr lang="en-US" sz="1920" b="1" i="1" dirty="0">
                <a:solidFill>
                  <a:schemeClr val="tx2"/>
                </a:solidFill>
              </a:rPr>
              <a:t>Stage 2 CKD Patients in Cohort A of 201 Demonstrate Largest Reductions in </a:t>
            </a:r>
            <a:r>
              <a:rPr lang="en-US" sz="1920" b="1" i="1" dirty="0" err="1">
                <a:solidFill>
                  <a:schemeClr val="tx2"/>
                </a:solidFill>
              </a:rPr>
              <a:t>sUA</a:t>
            </a:r>
            <a:endParaRPr lang="en-US" b="1" i="1" dirty="0">
              <a:solidFill>
                <a:schemeClr val="tx2"/>
              </a:solidFill>
            </a:endParaRPr>
          </a:p>
        </p:txBody>
      </p:sp>
      <p:sp>
        <p:nvSpPr>
          <p:cNvPr id="27" name="Slide Number Placeholder 2">
            <a:extLst>
              <a:ext uri="{FF2B5EF4-FFF2-40B4-BE49-F238E27FC236}">
                <a16:creationId xmlns:a16="http://schemas.microsoft.com/office/drawing/2014/main" id="{8B08DD8B-3A9B-9547-A48A-62D9E84989EA}"/>
              </a:ext>
            </a:extLst>
          </p:cNvPr>
          <p:cNvSpPr txBox="1">
            <a:spLocks/>
          </p:cNvSpPr>
          <p:nvPr/>
        </p:nvSpPr>
        <p:spPr>
          <a:xfrm>
            <a:off x="214904" y="6510461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7FC3C1A-D90A-E343-BFE5-D232A85CFDEC}" type="slidenum">
              <a:rPr lang="en-US" sz="1000" smtClean="0">
                <a:solidFill>
                  <a:schemeClr val="bg1"/>
                </a:solidFill>
              </a:rPr>
              <a:pPr/>
              <a:t>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28" name="TextBox 1">
            <a:extLst>
              <a:ext uri="{FF2B5EF4-FFF2-40B4-BE49-F238E27FC236}">
                <a16:creationId xmlns:a16="http://schemas.microsoft.com/office/drawing/2014/main" id="{C0242D51-0C9F-4444-9D32-3B4511B2ADB0}"/>
              </a:ext>
            </a:extLst>
          </p:cNvPr>
          <p:cNvSpPr txBox="1"/>
          <p:nvPr/>
        </p:nvSpPr>
        <p:spPr>
          <a:xfrm>
            <a:off x="88635" y="6101801"/>
            <a:ext cx="2481447" cy="277397"/>
          </a:xfrm>
          <a:prstGeom prst="rect">
            <a:avLst/>
          </a:prstGeom>
        </p:spPr>
        <p:txBody>
          <a:bodyPr wrap="square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97280"/>
            <a:r>
              <a:rPr lang="en-US" sz="1400" b="1" dirty="0">
                <a:solidFill>
                  <a:schemeClr val="bg1"/>
                </a:solidFill>
                <a:latin typeface="Calibri"/>
              </a:rPr>
              <a:t>*</a:t>
            </a:r>
            <a:r>
              <a:rPr lang="en-US" sz="1400" b="1" i="1" dirty="0">
                <a:latin typeface="Calibri"/>
              </a:rPr>
              <a:t>P</a:t>
            </a:r>
            <a:r>
              <a:rPr lang="en-US" sz="1400" b="1" dirty="0">
                <a:latin typeface="Calibri"/>
              </a:rPr>
              <a:t> &lt;0.1; **</a:t>
            </a:r>
            <a:r>
              <a:rPr lang="en-US" sz="1400" b="1" i="1" dirty="0">
                <a:latin typeface="Calibri"/>
              </a:rPr>
              <a:t>P</a:t>
            </a:r>
            <a:r>
              <a:rPr lang="en-US" sz="1400" b="1" dirty="0">
                <a:latin typeface="Calibri"/>
              </a:rPr>
              <a:t> &lt;0.05 vs placebo </a:t>
            </a:r>
            <a:endParaRPr lang="en-VI" sz="1400" b="1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006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44B96D-EDD0-46BD-8C7D-8E34F24DA438}"/>
              </a:ext>
            </a:extLst>
          </p:cNvPr>
          <p:cNvSpPr txBox="1"/>
          <p:nvPr/>
        </p:nvSpPr>
        <p:spPr>
          <a:xfrm>
            <a:off x="988764" y="5452633"/>
            <a:ext cx="11004451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855595">
              <a:buFont typeface="Arial" panose="020B0604020202020204" pitchFamily="34" charset="0"/>
              <a:buChar char="•"/>
            </a:pPr>
            <a:r>
              <a:rPr lang="en-US" sz="168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Correlation between % change of serum urate and eGFR in ALLN-346 compared to placebo at day 6, 4-hour time point </a:t>
            </a:r>
          </a:p>
          <a:p>
            <a:pPr marL="342900" indent="-342900" defTabSz="855595">
              <a:buFont typeface="Arial" panose="020B0604020202020204" pitchFamily="34" charset="0"/>
              <a:buChar char="•"/>
            </a:pPr>
            <a:r>
              <a:rPr lang="en-US" sz="1680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Percent change in sUA correlates with decrease in eGFR in ALLN-346 patient group but not </a:t>
            </a:r>
            <a:r>
              <a:rPr lang="en-US" sz="1680" i="1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in placebo group</a:t>
            </a:r>
            <a:endParaRPr lang="en-US" sz="1680" i="1" dirty="0">
              <a:solidFill>
                <a:prstClr val="black">
                  <a:lumMod val="65000"/>
                  <a:lumOff val="35000"/>
                </a:prstClr>
              </a:solidFill>
              <a:latin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76613-4450-463A-906D-74297120AF6C}"/>
              </a:ext>
            </a:extLst>
          </p:cNvPr>
          <p:cNvSpPr txBox="1"/>
          <p:nvPr/>
        </p:nvSpPr>
        <p:spPr>
          <a:xfrm rot="16200000">
            <a:off x="-868258" y="3141189"/>
            <a:ext cx="3777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595"/>
            <a:r>
              <a:rPr lang="en-US" sz="1600" b="1" dirty="0" err="1">
                <a:solidFill>
                  <a:prstClr val="black"/>
                </a:solidFill>
              </a:rPr>
              <a:t>sUA</a:t>
            </a:r>
            <a:r>
              <a:rPr lang="en-US" sz="1600" b="1" dirty="0">
                <a:solidFill>
                  <a:prstClr val="black"/>
                </a:solidFill>
              </a:rPr>
              <a:t> change from baseline %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3B36FB0E-57C0-5F49-8E77-A144C822B8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1" y="132448"/>
            <a:ext cx="10515600" cy="985139"/>
          </a:xfrm>
        </p:spPr>
        <p:txBody>
          <a:bodyPr/>
          <a:lstStyle/>
          <a:p>
            <a:r>
              <a:rPr lang="en-US" dirty="0" err="1"/>
              <a:t>sUA</a:t>
            </a:r>
            <a:r>
              <a:rPr lang="en-US" dirty="0"/>
              <a:t> Reductions Correlate with eGFR in ALLN-346 Group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D0D4156-E1AB-754C-9FD4-44A1526622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199" y="821645"/>
            <a:ext cx="11409017" cy="571500"/>
          </a:xfrm>
        </p:spPr>
        <p:txBody>
          <a:bodyPr>
            <a:normAutofit fontScale="92500"/>
          </a:bodyPr>
          <a:lstStyle/>
          <a:p>
            <a:r>
              <a:rPr lang="en-US" sz="1600" b="1" dirty="0"/>
              <a:t>ALLN-346 MOA indicative of potential for greater efficacy in Stage 3 to 5 CKD Patients as renal function loss is non-linear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C74B64-53DA-D441-8A47-151F291DF4A9}"/>
              </a:ext>
            </a:extLst>
          </p:cNvPr>
          <p:cNvSpPr txBox="1"/>
          <p:nvPr/>
        </p:nvSpPr>
        <p:spPr>
          <a:xfrm>
            <a:off x="7030915" y="1392340"/>
            <a:ext cx="335988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595"/>
            <a:r>
              <a:rPr lang="en-US" sz="1920" b="1" dirty="0">
                <a:solidFill>
                  <a:srgbClr val="D54F20"/>
                </a:solidFill>
              </a:rPr>
              <a:t>ALLN-346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5B9448-A118-2046-A2B8-0CAB702DE551}"/>
              </a:ext>
            </a:extLst>
          </p:cNvPr>
          <p:cNvSpPr txBox="1"/>
          <p:nvPr/>
        </p:nvSpPr>
        <p:spPr>
          <a:xfrm>
            <a:off x="1824853" y="1392340"/>
            <a:ext cx="3132167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55595"/>
            <a:r>
              <a:rPr lang="en-US" sz="1920" b="1" dirty="0">
                <a:solidFill>
                  <a:srgbClr val="707370"/>
                </a:solidFill>
              </a:rPr>
              <a:t>Placebo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A3A62F-705B-F642-A583-1E357E14E1BE}"/>
              </a:ext>
            </a:extLst>
          </p:cNvPr>
          <p:cNvSpPr txBox="1"/>
          <p:nvPr/>
        </p:nvSpPr>
        <p:spPr>
          <a:xfrm>
            <a:off x="5102196" y="2467019"/>
            <a:ext cx="10999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Baseline eGFR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FD7331F-32C2-164D-A3FE-079C49F4EA3D}"/>
              </a:ext>
            </a:extLst>
          </p:cNvPr>
          <p:cNvSpPr txBox="1"/>
          <p:nvPr/>
        </p:nvSpPr>
        <p:spPr>
          <a:xfrm>
            <a:off x="10520916" y="2467019"/>
            <a:ext cx="109998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Baseline eGFR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680EF4F-69C5-A947-83FE-C4742C44BB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6369" y="1681421"/>
            <a:ext cx="3812657" cy="35646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F5C3B6F-3CDF-CC4B-9066-25B9C92959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8768" y="1681421"/>
            <a:ext cx="3828156" cy="356467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FFBC8B1-0E79-D94C-B3E2-BEEA96F2C200}"/>
              </a:ext>
            </a:extLst>
          </p:cNvPr>
          <p:cNvSpPr txBox="1"/>
          <p:nvPr/>
        </p:nvSpPr>
        <p:spPr>
          <a:xfrm>
            <a:off x="10008031" y="3646967"/>
            <a:ext cx="742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r=0.95</a:t>
            </a:r>
          </a:p>
          <a:p>
            <a:r>
              <a:rPr lang="en-US" sz="1200" i="1" dirty="0"/>
              <a:t>p</a:t>
            </a:r>
            <a:r>
              <a:rPr lang="en-US" sz="1200" dirty="0"/>
              <a:t>=0.003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A41CA20-2A21-DD40-B95A-2A30BE350A8D}"/>
              </a:ext>
            </a:extLst>
          </p:cNvPr>
          <p:cNvSpPr txBox="1"/>
          <p:nvPr/>
        </p:nvSpPr>
        <p:spPr>
          <a:xfrm>
            <a:off x="4561845" y="3646967"/>
            <a:ext cx="657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r=-0.2</a:t>
            </a:r>
          </a:p>
          <a:p>
            <a:r>
              <a:rPr lang="en-US" sz="1200" i="1" dirty="0"/>
              <a:t>p</a:t>
            </a:r>
            <a:r>
              <a:rPr lang="en-US" sz="1200" dirty="0"/>
              <a:t>=0.91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49ED453E-7F56-E943-9DA9-63F9BA9230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14904" y="6510461"/>
            <a:ext cx="2743200" cy="365125"/>
          </a:xfrm>
        </p:spPr>
        <p:txBody>
          <a:bodyPr/>
          <a:lstStyle/>
          <a:p>
            <a:fld id="{87FC3C1A-D90A-E343-BFE5-D232A85CFDE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2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A ">
      <a:dk1>
        <a:srgbClr val="252625"/>
      </a:dk1>
      <a:lt1>
        <a:srgbClr val="FFFFFF"/>
      </a:lt1>
      <a:dk2>
        <a:srgbClr val="575859"/>
      </a:dk2>
      <a:lt2>
        <a:srgbClr val="E7E6E6"/>
      </a:lt2>
      <a:accent1>
        <a:srgbClr val="ED6D31"/>
      </a:accent1>
      <a:accent2>
        <a:srgbClr val="00AAD2"/>
      </a:accent2>
      <a:accent3>
        <a:srgbClr val="C14610"/>
      </a:accent3>
      <a:accent4>
        <a:srgbClr val="337B9E"/>
      </a:accent4>
      <a:accent5>
        <a:srgbClr val="FEEAD0"/>
      </a:accent5>
      <a:accent6>
        <a:srgbClr val="C9F7FE"/>
      </a:accent6>
      <a:hlink>
        <a:srgbClr val="337B9E"/>
      </a:hlink>
      <a:folHlink>
        <a:srgbClr val="00AAD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8089EE2C4BCA44AAA6A922D2EAA00B" ma:contentTypeVersion="7" ma:contentTypeDescription="Create a new document." ma:contentTypeScope="" ma:versionID="a1bd28410df852031c6eb8c45cdcc3f9">
  <xsd:schema xmlns:xsd="http://www.w3.org/2001/XMLSchema" xmlns:xs="http://www.w3.org/2001/XMLSchema" xmlns:p="http://schemas.microsoft.com/office/2006/metadata/properties" xmlns:ns3="21da9304-545a-4717-a6e2-62d384bb609e" xmlns:ns4="e3fcf286-19d1-4f87-a862-1e59902e9f02" targetNamespace="http://schemas.microsoft.com/office/2006/metadata/properties" ma:root="true" ma:fieldsID="cd7e9ab7afb930446eb3c5b2854227cc" ns3:_="" ns4:_="">
    <xsd:import namespace="21da9304-545a-4717-a6e2-62d384bb609e"/>
    <xsd:import namespace="e3fcf286-19d1-4f87-a862-1e59902e9f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a9304-545a-4717-a6e2-62d384bb60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cf286-19d1-4f87-a862-1e59902e9f0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BCC73A-DE45-459D-AC18-A71BE764EA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da9304-545a-4717-a6e2-62d384bb609e"/>
    <ds:schemaRef ds:uri="e3fcf286-19d1-4f87-a862-1e59902e9f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8FF4E20-7D17-4723-9E4F-8C279EFA2B2E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www.w3.org/XML/1998/namespace"/>
    <ds:schemaRef ds:uri="http://schemas.microsoft.com/office/2006/documentManagement/types"/>
    <ds:schemaRef ds:uri="21da9304-545a-4717-a6e2-62d384bb609e"/>
    <ds:schemaRef ds:uri="http://schemas.microsoft.com/office/infopath/2007/PartnerControls"/>
    <ds:schemaRef ds:uri="e3fcf286-19d1-4f87-a862-1e59902e9f0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4DBE8A8-BE27-4F2A-8E11-26D6CDB727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3067</TotalTime>
  <Words>179</Words>
  <Application>Microsoft Office PowerPoint</Application>
  <PresentationFormat>Widescreen</PresentationFormat>
  <Paragraphs>36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Century Gothic</vt:lpstr>
      <vt:lpstr>Office Theme</vt:lpstr>
      <vt:lpstr>Default Design</vt:lpstr>
      <vt:lpstr>1_Default Design</vt:lpstr>
      <vt:lpstr>Proof of Pharmacology Demonstrated in Phase 2a Stage 2 CKD Patients in Cohort A of 201 Demonstrate Largest Reductions in sUA</vt:lpstr>
      <vt:lpstr>sUA Reductions Correlate with eGFR in ALLN-346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Vizier</dc:creator>
  <cp:lastModifiedBy>Paskunaite, Karolina</cp:lastModifiedBy>
  <cp:revision>68</cp:revision>
  <cp:lastPrinted>2022-01-04T04:11:41Z</cp:lastPrinted>
  <dcterms:created xsi:type="dcterms:W3CDTF">2021-11-23T18:51:41Z</dcterms:created>
  <dcterms:modified xsi:type="dcterms:W3CDTF">2022-01-04T08:28:45Z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0x0101000B8089EE2C4BCA44AAA6A922D2EAA00B</vt:lpwstr>
  </property>
</Properties>
</file>