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01" r:id="rId3"/>
    <p:sldId id="280" r:id="rId4"/>
    <p:sldId id="300" r:id="rId5"/>
    <p:sldId id="289" r:id="rId6"/>
    <p:sldId id="288" r:id="rId7"/>
    <p:sldId id="292" r:id="rId8"/>
    <p:sldId id="293" r:id="rId9"/>
    <p:sldId id="260" r:id="rId10"/>
    <p:sldId id="295" r:id="rId11"/>
    <p:sldId id="296" r:id="rId12"/>
    <p:sldId id="297" r:id="rId13"/>
    <p:sldId id="298" r:id="rId14"/>
    <p:sldId id="299" r:id="rId15"/>
    <p:sldId id="290" r:id="rId16"/>
    <p:sldId id="282" r:id="rId17"/>
    <p:sldId id="284" r:id="rId18"/>
    <p:sldId id="270" r:id="rId19"/>
    <p:sldId id="268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7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05FB84-496A-4ECD-FF04-51AC37BE3860}" name="Matt Blazei" initials="MB" userId="628757437e8443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FF7"/>
    <a:srgbClr val="000D22"/>
    <a:srgbClr val="001232"/>
    <a:srgbClr val="012764"/>
    <a:srgbClr val="00173E"/>
    <a:srgbClr val="083683"/>
    <a:srgbClr val="001746"/>
    <a:srgbClr val="00C9E8"/>
    <a:srgbClr val="080F1E"/>
    <a:srgbClr val="0E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3"/>
    <p:restoredTop sz="94610"/>
  </p:normalViewPr>
  <p:slideViewPr>
    <p:cSldViewPr snapToGrid="0" snapToObjects="1">
      <p:cViewPr varScale="1">
        <p:scale>
          <a:sx n="141" d="100"/>
          <a:sy n="141" d="100"/>
        </p:scale>
        <p:origin x="184" y="552"/>
      </p:cViewPr>
      <p:guideLst>
        <p:guide pos="2880"/>
        <p:guide orient="horz" pos="17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6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2256-C9A2-2BE0-B22C-D07B5E1C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CEB83-D12D-6C9A-5196-0A7AE1D32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9FCD4-D778-B01B-89B2-A0B017A9E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893C2-D382-EDA4-23F2-A264E6C48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15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C7DB1-2FE8-8998-DE32-5B391A635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0A0BD-08D4-696A-9ACA-ECD6A2DE3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963EF-83EC-DA38-7148-73286D867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8EF2D-231B-167D-77E4-BE9E35C0D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7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33988-1607-6FA9-3E34-4D7A05655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60C32-782A-9320-2C49-8875E66D8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EDAA6-1EFE-8346-A5A6-434AF811E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F6A4B-BC8C-CEEE-12E2-49E71E7AE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E11FF-3D77-98B3-B598-DB8278A60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0C2D2-0100-BD0D-EDFA-52F48CB98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54A4C-31EC-CCCD-06A3-86D9FE49F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0F42-AE22-A290-D60D-317E91121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052EA-B4E7-5BD7-9CB9-531CE24C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A2C99-1AB3-EDC7-1FA6-B4B46BC9C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DA804-D06F-AEA5-0152-3A2B23DA3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0FD5-7363-3E51-252A-F51D70A85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7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F5C60-D4CB-DF27-17CB-8B250E1F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83367-4349-AB9C-8F36-053DB955C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39CB6-C836-F108-9DAE-C24680B70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C0D30-A208-9D8A-8C31-B4E96C7E4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3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1D1A-4997-18FB-5317-C0D24D99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7770D-D90F-B694-0644-19CC06DED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AA97A-A73E-C982-4570-53686F72B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82FF8-88FD-77D8-0EEE-923E6B387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D3E0A-67DC-D31A-5327-DD3712AF8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FCA5C-DE83-0E8B-7312-A2ABCEE99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3FDEF-45E6-E103-E556-E70FF82EC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2C155-3917-DAC5-9C57-CCA770728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8A15F-3F36-9968-AE5F-CCF8C12C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9417A0-6733-BBFC-B074-2C1990C6B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C079F-DDA8-D7EF-344A-A86E26E5F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1E0C5-4302-107A-9DC8-05176595B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E7E2-F699-671A-084A-E2F9F47EA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80F73-8660-50FF-2146-B8D111097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0CA09-BB1B-77B3-4B2F-92921EFDE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64B5-C0DB-2073-9CD0-FCD44839C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1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2866-EB64-3678-2E0E-E4DB6B92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859DB-0F0B-51A6-0430-A6CF95831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CF3CA-7E19-DD50-D2FD-BA966C16D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11E34-FEC9-3E64-54F2-938F7DB5C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E302-2A76-DB11-161A-2EB55ECCA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A8FCF-B217-AA5A-CAE3-99421B213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605A1-29F4-1802-6A16-AD7AEC667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749B6-57F5-85E2-D968-94C5A17CF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1A3F7-1CC8-070E-F9EE-6308C451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D3BB2-0660-8352-79F7-9DDE327A2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8DCBD-2F8F-38A6-8570-007A4F52C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26FEA-4570-7EC6-20E3-20644F863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37704-BC4D-56C6-6CC5-32C4B9CC9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6A3D0-6D97-6602-049D-388BB53BE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5CDC6-1894-7FCF-0EE2-67B5BF49C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BCE5-BB69-786B-7A3B-E0BA6806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277E3-D8CC-74C3-AB99-76317ECA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4D99A-A9A2-719C-260C-948546EE8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359D9-6156-B1D0-46A0-CD06910A8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A4805-B657-885E-90D5-31101CB00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2DB26C-762F-F26C-6E9C-FE4D87A1057F}"/>
              </a:ext>
            </a:extLst>
          </p:cNvPr>
          <p:cNvGrpSpPr/>
          <p:nvPr userDrawn="1"/>
        </p:nvGrpSpPr>
        <p:grpSpPr>
          <a:xfrm>
            <a:off x="436607" y="552830"/>
            <a:ext cx="8295503" cy="4317634"/>
            <a:chOff x="436607" y="552830"/>
            <a:chExt cx="8295503" cy="4317634"/>
          </a:xfrm>
        </p:grpSpPr>
        <p:pic>
          <p:nvPicPr>
            <p:cNvPr id="3" name="图片 3" descr="1778203131445-jzni3jq76xc">
              <a:extLst>
                <a:ext uri="{FF2B5EF4-FFF2-40B4-BE49-F238E27FC236}">
                  <a16:creationId xmlns:a16="http://schemas.microsoft.com/office/drawing/2014/main" id="{D5EA771A-6FEF-9FE9-9483-190D64A2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92" r="27117" b="48003"/>
            <a:stretch>
              <a:fillRect/>
            </a:stretch>
          </p:blipFill>
          <p:spPr>
            <a:xfrm>
              <a:off x="436607" y="552830"/>
              <a:ext cx="8295501" cy="149208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AFEA0F-231C-6A4A-2864-2E8A83BDF096}"/>
                </a:ext>
              </a:extLst>
            </p:cNvPr>
            <p:cNvGrpSpPr/>
            <p:nvPr/>
          </p:nvGrpSpPr>
          <p:grpSpPr>
            <a:xfrm>
              <a:off x="436607" y="715779"/>
              <a:ext cx="8295503" cy="4154685"/>
              <a:chOff x="436607" y="715779"/>
              <a:chExt cx="8295503" cy="4154685"/>
            </a:xfrm>
          </p:grpSpPr>
          <p:pic>
            <p:nvPicPr>
              <p:cNvPr id="5" name="图片 3" descr="1778203131445-jzni3jq76xc">
                <a:extLst>
                  <a:ext uri="{FF2B5EF4-FFF2-40B4-BE49-F238E27FC236}">
                    <a16:creationId xmlns:a16="http://schemas.microsoft.com/office/drawing/2014/main" id="{8F0C4C91-386B-D65E-4798-1F8C56B39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8391" r="27117" b="15781"/>
              <a:stretch>
                <a:fillRect/>
              </a:stretch>
            </p:blipFill>
            <p:spPr>
              <a:xfrm>
                <a:off x="436607" y="1000885"/>
                <a:ext cx="8295503" cy="1653601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634F695-E3DD-E4FC-E252-7058E54741DD}"/>
                  </a:ext>
                </a:extLst>
              </p:cNvPr>
              <p:cNvGrpSpPr/>
              <p:nvPr/>
            </p:nvGrpSpPr>
            <p:grpSpPr>
              <a:xfrm>
                <a:off x="1754660" y="2768808"/>
                <a:ext cx="5634679" cy="2101656"/>
                <a:chOff x="436607" y="2768808"/>
                <a:chExt cx="5634679" cy="2101656"/>
              </a:xfrm>
            </p:grpSpPr>
            <p:pic>
              <p:nvPicPr>
                <p:cNvPr id="12" name="图片 3" descr="1778203131445-jzni3jq76xc">
                  <a:extLst>
                    <a:ext uri="{FF2B5EF4-FFF2-40B4-BE49-F238E27FC236}">
                      <a16:creationId xmlns:a16="http://schemas.microsoft.com/office/drawing/2014/main" id="{F627FA76-87E3-31A9-8C7B-3FCE4FAA4A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8391" r="50495" b="15781"/>
                <a:stretch>
                  <a:fillRect/>
                </a:stretch>
              </p:blipFill>
              <p:spPr>
                <a:xfrm>
                  <a:off x="436607" y="3216863"/>
                  <a:ext cx="5634679" cy="1653601"/>
                </a:xfrm>
                <a:prstGeom prst="rect">
                  <a:avLst/>
                </a:prstGeom>
              </p:spPr>
            </p:pic>
            <p:pic>
              <p:nvPicPr>
                <p:cNvPr id="13" name="图片 3" descr="1778203131445-jzni3jq76xc">
                  <a:extLst>
                    <a:ext uri="{FF2B5EF4-FFF2-40B4-BE49-F238E27FC236}">
                      <a16:creationId xmlns:a16="http://schemas.microsoft.com/office/drawing/2014/main" id="{1CAF6F2D-EC36-5727-2A72-E71FAEB29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692" r="50495" b="48003"/>
                <a:stretch>
                  <a:fillRect/>
                </a:stretch>
              </p:blipFill>
              <p:spPr>
                <a:xfrm>
                  <a:off x="436607" y="2768808"/>
                  <a:ext cx="5634679" cy="1492081"/>
                </a:xfrm>
                <a:prstGeom prst="rect">
                  <a:avLst/>
                </a:prstGeom>
              </p:spPr>
            </p:pic>
          </p:grpSp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id="{452464E2-C817-64D8-B124-1456166333F8}"/>
                  </a:ext>
                </a:extLst>
              </p:cNvPr>
              <p:cNvSpPr/>
              <p:nvPr/>
            </p:nvSpPr>
            <p:spPr>
              <a:xfrm>
                <a:off x="965146" y="715779"/>
                <a:ext cx="2247611" cy="1653601"/>
              </a:xfrm>
              <a:prstGeom prst="plaque">
                <a:avLst>
                  <a:gd name="adj" fmla="val 8701"/>
                </a:avLst>
              </a:prstGeom>
              <a:solidFill>
                <a:srgbClr val="00123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laque 7">
                <a:extLst>
                  <a:ext uri="{FF2B5EF4-FFF2-40B4-BE49-F238E27FC236}">
                    <a16:creationId xmlns:a16="http://schemas.microsoft.com/office/drawing/2014/main" id="{5E19C820-5D9B-E4AC-BB35-3A2C8F3E9C30}"/>
                  </a:ext>
                </a:extLst>
              </p:cNvPr>
              <p:cNvSpPr/>
              <p:nvPr/>
            </p:nvSpPr>
            <p:spPr>
              <a:xfrm>
                <a:off x="3612951" y="715779"/>
                <a:ext cx="2247611" cy="1653601"/>
              </a:xfrm>
              <a:prstGeom prst="plaque">
                <a:avLst>
                  <a:gd name="adj" fmla="val 8701"/>
                </a:avLst>
              </a:prstGeom>
              <a:solidFill>
                <a:srgbClr val="00123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aque 8">
                <a:extLst>
                  <a:ext uri="{FF2B5EF4-FFF2-40B4-BE49-F238E27FC236}">
                    <a16:creationId xmlns:a16="http://schemas.microsoft.com/office/drawing/2014/main" id="{D1A48E9B-6799-5419-C389-42FFEBCAE0F5}"/>
                  </a:ext>
                </a:extLst>
              </p:cNvPr>
              <p:cNvSpPr/>
              <p:nvPr/>
            </p:nvSpPr>
            <p:spPr>
              <a:xfrm>
                <a:off x="6265533" y="715779"/>
                <a:ext cx="2247611" cy="1653601"/>
              </a:xfrm>
              <a:prstGeom prst="plaque">
                <a:avLst>
                  <a:gd name="adj" fmla="val 8701"/>
                </a:avLst>
              </a:prstGeom>
              <a:solidFill>
                <a:srgbClr val="00123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A4BB2FE4-84AC-578E-03C0-F71E62BB4854}"/>
                  </a:ext>
                </a:extLst>
              </p:cNvPr>
              <p:cNvSpPr/>
              <p:nvPr/>
            </p:nvSpPr>
            <p:spPr>
              <a:xfrm>
                <a:off x="4906290" y="2939592"/>
                <a:ext cx="2247611" cy="1653601"/>
              </a:xfrm>
              <a:prstGeom prst="plaque">
                <a:avLst>
                  <a:gd name="adj" fmla="val 8701"/>
                </a:avLst>
              </a:prstGeom>
              <a:solidFill>
                <a:srgbClr val="00123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id="{F0A78F80-1749-3400-D982-8393F0209BDE}"/>
                  </a:ext>
                </a:extLst>
              </p:cNvPr>
              <p:cNvSpPr/>
              <p:nvPr/>
            </p:nvSpPr>
            <p:spPr>
              <a:xfrm>
                <a:off x="2287975" y="2939592"/>
                <a:ext cx="2247611" cy="1653601"/>
              </a:xfrm>
              <a:prstGeom prst="plaque">
                <a:avLst>
                  <a:gd name="adj" fmla="val 8701"/>
                </a:avLst>
              </a:prstGeom>
              <a:solidFill>
                <a:srgbClr val="00123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279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3" descr="1778203131445-jzni3jq76xc">
            <a:extLst>
              <a:ext uri="{FF2B5EF4-FFF2-40B4-BE49-F238E27FC236}">
                <a16:creationId xmlns:a16="http://schemas.microsoft.com/office/drawing/2014/main" id="{F7248FFA-C7D6-D4F4-EC61-959B046E3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99" b="13450"/>
          <a:stretch>
            <a:fillRect/>
          </a:stretch>
        </p:blipFill>
        <p:spPr>
          <a:xfrm>
            <a:off x="-8238" y="1972110"/>
            <a:ext cx="9144000" cy="2965238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CBA5FCF3-7AEE-2FFA-AC47-BFADF262FF91}"/>
              </a:ext>
            </a:extLst>
          </p:cNvPr>
          <p:cNvSpPr/>
          <p:nvPr userDrawn="1"/>
        </p:nvSpPr>
        <p:spPr>
          <a:xfrm>
            <a:off x="2518770" y="2060568"/>
            <a:ext cx="1827491" cy="2595800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5CBC36A0-8A92-ED0D-14B7-DF277B0823CE}"/>
              </a:ext>
            </a:extLst>
          </p:cNvPr>
          <p:cNvSpPr/>
          <p:nvPr userDrawn="1"/>
        </p:nvSpPr>
        <p:spPr>
          <a:xfrm>
            <a:off x="4650390" y="2060568"/>
            <a:ext cx="1827491" cy="2595800"/>
          </a:xfrm>
          <a:prstGeom prst="plaque">
            <a:avLst>
              <a:gd name="adj" fmla="val 969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id="{2256DB7B-53B2-6861-0471-AE0F8EB9D2BD}"/>
              </a:ext>
            </a:extLst>
          </p:cNvPr>
          <p:cNvSpPr/>
          <p:nvPr userDrawn="1"/>
        </p:nvSpPr>
        <p:spPr>
          <a:xfrm>
            <a:off x="6811699" y="2060568"/>
            <a:ext cx="1827491" cy="2595800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B5D006AC-8A66-5456-BFC8-184FF60A8A14}"/>
              </a:ext>
            </a:extLst>
          </p:cNvPr>
          <p:cNvSpPr/>
          <p:nvPr userDrawn="1"/>
        </p:nvSpPr>
        <p:spPr>
          <a:xfrm>
            <a:off x="404973" y="2060568"/>
            <a:ext cx="1827491" cy="2595800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8D9638-719D-6723-9FF0-8A7D4442F981}"/>
              </a:ext>
            </a:extLst>
          </p:cNvPr>
          <p:cNvGrpSpPr/>
          <p:nvPr userDrawn="1"/>
        </p:nvGrpSpPr>
        <p:grpSpPr>
          <a:xfrm>
            <a:off x="4493610" y="623095"/>
            <a:ext cx="4485633" cy="2023241"/>
            <a:chOff x="4493610" y="126834"/>
            <a:chExt cx="4485633" cy="2023241"/>
          </a:xfrm>
        </p:grpSpPr>
        <p:pic>
          <p:nvPicPr>
            <p:cNvPr id="2" name="图片 3" descr="1778203131445-jzni3jq76xc">
              <a:extLst>
                <a:ext uri="{FF2B5EF4-FFF2-40B4-BE49-F238E27FC236}">
                  <a16:creationId xmlns:a16="http://schemas.microsoft.com/office/drawing/2014/main" id="{91B561F5-8251-21B2-2321-85F7F33FB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143" t="28899" r="1801" b="51304"/>
            <a:stretch>
              <a:fillRect/>
            </a:stretch>
          </p:blipFill>
          <p:spPr>
            <a:xfrm>
              <a:off x="4493610" y="126834"/>
              <a:ext cx="4485633" cy="1018225"/>
            </a:xfrm>
            <a:prstGeom prst="rect">
              <a:avLst/>
            </a:prstGeom>
          </p:spPr>
        </p:pic>
        <p:pic>
          <p:nvPicPr>
            <p:cNvPr id="3" name="图片 3" descr="1778203131445-jzni3jq76xc">
              <a:extLst>
                <a:ext uri="{FF2B5EF4-FFF2-40B4-BE49-F238E27FC236}">
                  <a16:creationId xmlns:a16="http://schemas.microsoft.com/office/drawing/2014/main" id="{CEDA8D94-A368-3D1D-DF4C-E91436169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143" t="64776" r="1801" b="15427"/>
            <a:stretch>
              <a:fillRect/>
            </a:stretch>
          </p:blipFill>
          <p:spPr>
            <a:xfrm>
              <a:off x="4493610" y="1131850"/>
              <a:ext cx="4485633" cy="101822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3D4879-A0B0-6C93-53A3-F8509E435796}"/>
              </a:ext>
            </a:extLst>
          </p:cNvPr>
          <p:cNvGrpSpPr/>
          <p:nvPr userDrawn="1"/>
        </p:nvGrpSpPr>
        <p:grpSpPr>
          <a:xfrm>
            <a:off x="4493610" y="2633127"/>
            <a:ext cx="4485633" cy="2023241"/>
            <a:chOff x="4493610" y="126834"/>
            <a:chExt cx="4485633" cy="2023241"/>
          </a:xfrm>
        </p:grpSpPr>
        <p:pic>
          <p:nvPicPr>
            <p:cNvPr id="6" name="图片 3" descr="1778203131445-jzni3jq76xc">
              <a:extLst>
                <a:ext uri="{FF2B5EF4-FFF2-40B4-BE49-F238E27FC236}">
                  <a16:creationId xmlns:a16="http://schemas.microsoft.com/office/drawing/2014/main" id="{391C8090-0E6A-55DA-EFA7-E4C29E8AC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143" t="28899" r="1801" b="51304"/>
            <a:stretch>
              <a:fillRect/>
            </a:stretch>
          </p:blipFill>
          <p:spPr>
            <a:xfrm>
              <a:off x="4493610" y="126834"/>
              <a:ext cx="4485633" cy="1018225"/>
            </a:xfrm>
            <a:prstGeom prst="rect">
              <a:avLst/>
            </a:prstGeom>
          </p:spPr>
        </p:pic>
        <p:pic>
          <p:nvPicPr>
            <p:cNvPr id="7" name="图片 3" descr="1778203131445-jzni3jq76xc">
              <a:extLst>
                <a:ext uri="{FF2B5EF4-FFF2-40B4-BE49-F238E27FC236}">
                  <a16:creationId xmlns:a16="http://schemas.microsoft.com/office/drawing/2014/main" id="{FF7196C0-6B34-72D2-0B42-26A2F90E2F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143" t="64776" r="1801" b="15427"/>
            <a:stretch>
              <a:fillRect/>
            </a:stretch>
          </p:blipFill>
          <p:spPr>
            <a:xfrm>
              <a:off x="4493610" y="1131850"/>
              <a:ext cx="4485633" cy="1018225"/>
            </a:xfrm>
            <a:prstGeom prst="rect">
              <a:avLst/>
            </a:prstGeom>
          </p:spPr>
        </p:pic>
      </p:grpSp>
      <p:sp>
        <p:nvSpPr>
          <p:cNvPr id="15" name="Plaque 14">
            <a:extLst>
              <a:ext uri="{FF2B5EF4-FFF2-40B4-BE49-F238E27FC236}">
                <a16:creationId xmlns:a16="http://schemas.microsoft.com/office/drawing/2014/main" id="{CBA5FCF3-7AEE-2FFA-AC47-BFADF262FF91}"/>
              </a:ext>
            </a:extLst>
          </p:cNvPr>
          <p:cNvSpPr/>
          <p:nvPr userDrawn="1"/>
        </p:nvSpPr>
        <p:spPr>
          <a:xfrm>
            <a:off x="6802446" y="746192"/>
            <a:ext cx="1827491" cy="1642781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903DEF4-630E-E924-D746-A8EAD450B7FB}"/>
              </a:ext>
            </a:extLst>
          </p:cNvPr>
          <p:cNvSpPr/>
          <p:nvPr userDrawn="1"/>
        </p:nvSpPr>
        <p:spPr>
          <a:xfrm>
            <a:off x="6802446" y="2754527"/>
            <a:ext cx="1827491" cy="1642781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1599C547-B1BC-28BB-96A1-A62811B55BC2}"/>
              </a:ext>
            </a:extLst>
          </p:cNvPr>
          <p:cNvSpPr/>
          <p:nvPr userDrawn="1"/>
        </p:nvSpPr>
        <p:spPr>
          <a:xfrm>
            <a:off x="4668845" y="2754527"/>
            <a:ext cx="1827491" cy="1642781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CBB329BD-6667-160B-6E81-CC25D7377634}"/>
              </a:ext>
            </a:extLst>
          </p:cNvPr>
          <p:cNvSpPr/>
          <p:nvPr userDrawn="1"/>
        </p:nvSpPr>
        <p:spPr>
          <a:xfrm>
            <a:off x="4668845" y="746192"/>
            <a:ext cx="1827491" cy="1642781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2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>
            <a:extLst>
              <a:ext uri="{FF2B5EF4-FFF2-40B4-BE49-F238E27FC236}">
                <a16:creationId xmlns:a16="http://schemas.microsoft.com/office/drawing/2014/main" id="{C2D63FEC-FA88-BD63-90B6-359D46AE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54" b="89"/>
          <a:stretch>
            <a:fillRect/>
          </a:stretch>
        </p:blipFill>
        <p:spPr>
          <a:xfrm>
            <a:off x="-8238" y="964438"/>
            <a:ext cx="9152238" cy="400532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DC1B49-593B-CC17-EACC-6534A82AF79D}"/>
              </a:ext>
            </a:extLst>
          </p:cNvPr>
          <p:cNvSpPr/>
          <p:nvPr userDrawn="1"/>
        </p:nvSpPr>
        <p:spPr>
          <a:xfrm>
            <a:off x="419101" y="1143254"/>
            <a:ext cx="3840479" cy="3259836"/>
          </a:xfrm>
          <a:prstGeom prst="roundRect">
            <a:avLst>
              <a:gd name="adj" fmla="val 6262"/>
            </a:avLst>
          </a:prstGeom>
          <a:solidFill>
            <a:srgbClr val="0127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9DA208C-338B-FCE9-9A7E-F873E7CC944B}"/>
              </a:ext>
            </a:extLst>
          </p:cNvPr>
          <p:cNvSpPr/>
          <p:nvPr userDrawn="1"/>
        </p:nvSpPr>
        <p:spPr>
          <a:xfrm>
            <a:off x="4620586" y="1143254"/>
            <a:ext cx="4067348" cy="3259836"/>
          </a:xfrm>
          <a:prstGeom prst="roundRect">
            <a:avLst>
              <a:gd name="adj" fmla="val 6262"/>
            </a:avLst>
          </a:prstGeom>
          <a:solidFill>
            <a:srgbClr val="0127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3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7">
            <a:extLst>
              <a:ext uri="{FF2B5EF4-FFF2-40B4-BE49-F238E27FC236}">
                <a16:creationId xmlns:a16="http://schemas.microsoft.com/office/drawing/2014/main" id="{CFA9EF00-F640-D3E6-9D22-11F969A1B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70451" r="52" b="4016"/>
          <a:stretch>
            <a:fillRect/>
          </a:stretch>
        </p:blipFill>
        <p:spPr>
          <a:xfrm>
            <a:off x="-8175" y="3675609"/>
            <a:ext cx="3117135" cy="1307870"/>
          </a:xfrm>
          <a:prstGeom prst="rect">
            <a:avLst/>
          </a:prstGeom>
        </p:spPr>
      </p:pic>
      <p:pic>
        <p:nvPicPr>
          <p:cNvPr id="13" name="图片 1" descr="7">
            <a:extLst>
              <a:ext uri="{FF2B5EF4-FFF2-40B4-BE49-F238E27FC236}">
                <a16:creationId xmlns:a16="http://schemas.microsoft.com/office/drawing/2014/main" id="{822E6411-4E88-F0ED-192E-60DC118CC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16109" r="52" b="58358"/>
          <a:stretch>
            <a:fillRect/>
          </a:stretch>
        </p:blipFill>
        <p:spPr>
          <a:xfrm>
            <a:off x="-8175" y="2944478"/>
            <a:ext cx="3117135" cy="13078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17C77B-EEF7-A7E1-1041-2830AB969225}"/>
              </a:ext>
            </a:extLst>
          </p:cNvPr>
          <p:cNvSpPr/>
          <p:nvPr userDrawn="1"/>
        </p:nvSpPr>
        <p:spPr>
          <a:xfrm>
            <a:off x="237744" y="3303373"/>
            <a:ext cx="2514600" cy="137711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2B2758-5460-861D-B702-2EF0A6745CA8}"/>
              </a:ext>
            </a:extLst>
          </p:cNvPr>
          <p:cNvSpPr/>
          <p:nvPr userDrawn="1"/>
        </p:nvSpPr>
        <p:spPr>
          <a:xfrm>
            <a:off x="1221994" y="3000381"/>
            <a:ext cx="520137" cy="520137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pic>
        <p:nvPicPr>
          <p:cNvPr id="14" name="图片 1" descr="7">
            <a:extLst>
              <a:ext uri="{FF2B5EF4-FFF2-40B4-BE49-F238E27FC236}">
                <a16:creationId xmlns:a16="http://schemas.microsoft.com/office/drawing/2014/main" id="{37BABDC9-DFCD-4A30-D450-79733518F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70451" r="52" b="4016"/>
          <a:stretch>
            <a:fillRect/>
          </a:stretch>
        </p:blipFill>
        <p:spPr>
          <a:xfrm>
            <a:off x="3013432" y="3675609"/>
            <a:ext cx="3117135" cy="1307870"/>
          </a:xfrm>
          <a:prstGeom prst="rect">
            <a:avLst/>
          </a:prstGeom>
        </p:spPr>
      </p:pic>
      <p:pic>
        <p:nvPicPr>
          <p:cNvPr id="15" name="图片 1" descr="7">
            <a:extLst>
              <a:ext uri="{FF2B5EF4-FFF2-40B4-BE49-F238E27FC236}">
                <a16:creationId xmlns:a16="http://schemas.microsoft.com/office/drawing/2014/main" id="{B1BF8E62-EDD7-EFC9-4BC9-928B63C9D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16109" r="52" b="58358"/>
          <a:stretch>
            <a:fillRect/>
          </a:stretch>
        </p:blipFill>
        <p:spPr>
          <a:xfrm>
            <a:off x="3013432" y="2944478"/>
            <a:ext cx="3117135" cy="13078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822703-9DB9-0B48-CA71-DC31CB6ECE18}"/>
              </a:ext>
            </a:extLst>
          </p:cNvPr>
          <p:cNvSpPr/>
          <p:nvPr userDrawn="1"/>
        </p:nvSpPr>
        <p:spPr>
          <a:xfrm>
            <a:off x="3259351" y="3303373"/>
            <a:ext cx="2514600" cy="137711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CDD0EF-1FA9-B8AB-2E18-6E8A04D855E6}"/>
              </a:ext>
            </a:extLst>
          </p:cNvPr>
          <p:cNvSpPr/>
          <p:nvPr userDrawn="1"/>
        </p:nvSpPr>
        <p:spPr>
          <a:xfrm>
            <a:off x="4261754" y="3000381"/>
            <a:ext cx="520137" cy="520137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pic>
        <p:nvPicPr>
          <p:cNvPr id="18" name="图片 1" descr="7">
            <a:extLst>
              <a:ext uri="{FF2B5EF4-FFF2-40B4-BE49-F238E27FC236}">
                <a16:creationId xmlns:a16="http://schemas.microsoft.com/office/drawing/2014/main" id="{DDD70B91-BDA8-0759-4387-B3C2491B4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70451" r="52" b="4016"/>
          <a:stretch>
            <a:fillRect/>
          </a:stretch>
        </p:blipFill>
        <p:spPr>
          <a:xfrm>
            <a:off x="6035042" y="3675609"/>
            <a:ext cx="3117135" cy="1307870"/>
          </a:xfrm>
          <a:prstGeom prst="rect">
            <a:avLst/>
          </a:prstGeom>
        </p:spPr>
      </p:pic>
      <p:pic>
        <p:nvPicPr>
          <p:cNvPr id="19" name="图片 1" descr="7">
            <a:extLst>
              <a:ext uri="{FF2B5EF4-FFF2-40B4-BE49-F238E27FC236}">
                <a16:creationId xmlns:a16="http://schemas.microsoft.com/office/drawing/2014/main" id="{7209954D-40C4-2C66-4885-8EBE4FCAC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16109" r="52" b="58358"/>
          <a:stretch>
            <a:fillRect/>
          </a:stretch>
        </p:blipFill>
        <p:spPr>
          <a:xfrm>
            <a:off x="6035042" y="2944478"/>
            <a:ext cx="3117135" cy="13078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44E0507-A1AE-D3F3-CED6-07DDCF8D8FE3}"/>
              </a:ext>
            </a:extLst>
          </p:cNvPr>
          <p:cNvSpPr/>
          <p:nvPr userDrawn="1"/>
        </p:nvSpPr>
        <p:spPr>
          <a:xfrm>
            <a:off x="6280961" y="3303373"/>
            <a:ext cx="2514600" cy="137711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762F18-21A6-77C4-FADF-A1F11DFABB34}"/>
              </a:ext>
            </a:extLst>
          </p:cNvPr>
          <p:cNvSpPr/>
          <p:nvPr userDrawn="1"/>
        </p:nvSpPr>
        <p:spPr>
          <a:xfrm>
            <a:off x="7265211" y="3000381"/>
            <a:ext cx="520137" cy="520137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711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>
            <a:extLst>
              <a:ext uri="{FF2B5EF4-FFF2-40B4-BE49-F238E27FC236}">
                <a16:creationId xmlns:a16="http://schemas.microsoft.com/office/drawing/2014/main" id="{D58192E4-036F-5D7C-3D88-454A81673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91" b="4016"/>
          <a:stretch>
            <a:fillRect/>
          </a:stretch>
        </p:blipFill>
        <p:spPr>
          <a:xfrm>
            <a:off x="-8175" y="891152"/>
            <a:ext cx="9101049" cy="4092327"/>
          </a:xfrm>
          <a:prstGeom prst="rect">
            <a:avLst/>
          </a:prstGeom>
        </p:spPr>
      </p:pic>
      <p:pic>
        <p:nvPicPr>
          <p:cNvPr id="3" name="图片 1" descr="7">
            <a:extLst>
              <a:ext uri="{FF2B5EF4-FFF2-40B4-BE49-F238E27FC236}">
                <a16:creationId xmlns:a16="http://schemas.microsoft.com/office/drawing/2014/main" id="{7BEADCEE-62E9-9A92-E3A6-4E996C81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16091" r="52" b="4016"/>
          <a:stretch>
            <a:fillRect/>
          </a:stretch>
        </p:blipFill>
        <p:spPr>
          <a:xfrm>
            <a:off x="-8175" y="891152"/>
            <a:ext cx="3117135" cy="4092327"/>
          </a:xfrm>
          <a:prstGeom prst="rect">
            <a:avLst/>
          </a:prstGeom>
        </p:spPr>
      </p:pic>
      <p:pic>
        <p:nvPicPr>
          <p:cNvPr id="4" name="图片 1" descr="7">
            <a:extLst>
              <a:ext uri="{FF2B5EF4-FFF2-40B4-BE49-F238E27FC236}">
                <a16:creationId xmlns:a16="http://schemas.microsoft.com/office/drawing/2014/main" id="{93F0D31D-640C-11C9-A531-03AFEDF5C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" t="16091" r="65338" b="4016"/>
          <a:stretch>
            <a:fillRect/>
          </a:stretch>
        </p:blipFill>
        <p:spPr>
          <a:xfrm>
            <a:off x="5962373" y="891152"/>
            <a:ext cx="3090188" cy="4092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8DD12F-F252-07FC-8370-8A3CD5EE2A52}"/>
              </a:ext>
            </a:extLst>
          </p:cNvPr>
          <p:cNvSpPr/>
          <p:nvPr userDrawn="1"/>
        </p:nvSpPr>
        <p:spPr>
          <a:xfrm>
            <a:off x="221582" y="1314043"/>
            <a:ext cx="2514600" cy="336644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1E7325-7077-B90B-4EC3-611E8B1F359A}"/>
              </a:ext>
            </a:extLst>
          </p:cNvPr>
          <p:cNvSpPr/>
          <p:nvPr userDrawn="1"/>
        </p:nvSpPr>
        <p:spPr>
          <a:xfrm>
            <a:off x="1221994" y="936498"/>
            <a:ext cx="546100" cy="546100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B4BF4-4C39-E375-862B-E6EC6EA2AF65}"/>
              </a:ext>
            </a:extLst>
          </p:cNvPr>
          <p:cNvSpPr/>
          <p:nvPr userDrawn="1"/>
        </p:nvSpPr>
        <p:spPr>
          <a:xfrm>
            <a:off x="6307127" y="1314043"/>
            <a:ext cx="2514600" cy="336644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A44C-7060-87DA-0B3A-878EA8C6A427}"/>
              </a:ext>
            </a:extLst>
          </p:cNvPr>
          <p:cNvSpPr/>
          <p:nvPr userDrawn="1"/>
        </p:nvSpPr>
        <p:spPr>
          <a:xfrm>
            <a:off x="3285049" y="1314043"/>
            <a:ext cx="2514600" cy="336644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863400-6B07-5D2A-40D3-CAEFDCA15D96}"/>
              </a:ext>
            </a:extLst>
          </p:cNvPr>
          <p:cNvSpPr/>
          <p:nvPr userDrawn="1"/>
        </p:nvSpPr>
        <p:spPr>
          <a:xfrm>
            <a:off x="7291377" y="936498"/>
            <a:ext cx="546100" cy="546100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1C0463-B68F-75E8-F258-01ED19C7CB16}"/>
              </a:ext>
            </a:extLst>
          </p:cNvPr>
          <p:cNvSpPr/>
          <p:nvPr userDrawn="1"/>
        </p:nvSpPr>
        <p:spPr>
          <a:xfrm>
            <a:off x="4298950" y="936498"/>
            <a:ext cx="546100" cy="546100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072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>
            <a:extLst>
              <a:ext uri="{FF2B5EF4-FFF2-40B4-BE49-F238E27FC236}">
                <a16:creationId xmlns:a16="http://schemas.microsoft.com/office/drawing/2014/main" id="{D58192E4-036F-5D7C-3D88-454A81673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91" r="33599" b="4016"/>
          <a:stretch>
            <a:fillRect/>
          </a:stretch>
        </p:blipFill>
        <p:spPr>
          <a:xfrm>
            <a:off x="-8175" y="891152"/>
            <a:ext cx="6043215" cy="4092327"/>
          </a:xfrm>
          <a:prstGeom prst="rect">
            <a:avLst/>
          </a:prstGeom>
        </p:spPr>
      </p:pic>
      <p:pic>
        <p:nvPicPr>
          <p:cNvPr id="3" name="图片 1" descr="7">
            <a:extLst>
              <a:ext uri="{FF2B5EF4-FFF2-40B4-BE49-F238E27FC236}">
                <a16:creationId xmlns:a16="http://schemas.microsoft.com/office/drawing/2014/main" id="{7BEADCEE-62E9-9A92-E3A6-4E996C814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8" t="16091" r="52" b="4016"/>
          <a:stretch>
            <a:fillRect/>
          </a:stretch>
        </p:blipFill>
        <p:spPr>
          <a:xfrm>
            <a:off x="-8175" y="891152"/>
            <a:ext cx="3117135" cy="4092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8DD12F-F252-07FC-8370-8A3CD5EE2A52}"/>
              </a:ext>
            </a:extLst>
          </p:cNvPr>
          <p:cNvSpPr/>
          <p:nvPr userDrawn="1"/>
        </p:nvSpPr>
        <p:spPr>
          <a:xfrm>
            <a:off x="221582" y="1314043"/>
            <a:ext cx="2514600" cy="336644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1E7325-7077-B90B-4EC3-611E8B1F359A}"/>
              </a:ext>
            </a:extLst>
          </p:cNvPr>
          <p:cNvSpPr/>
          <p:nvPr userDrawn="1"/>
        </p:nvSpPr>
        <p:spPr>
          <a:xfrm>
            <a:off x="1221994" y="936498"/>
            <a:ext cx="546100" cy="546100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A44C-7060-87DA-0B3A-878EA8C6A427}"/>
              </a:ext>
            </a:extLst>
          </p:cNvPr>
          <p:cNvSpPr/>
          <p:nvPr userDrawn="1"/>
        </p:nvSpPr>
        <p:spPr>
          <a:xfrm>
            <a:off x="3285049" y="1314043"/>
            <a:ext cx="2514600" cy="336644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1C0463-B68F-75E8-F258-01ED19C7CB16}"/>
              </a:ext>
            </a:extLst>
          </p:cNvPr>
          <p:cNvSpPr/>
          <p:nvPr userDrawn="1"/>
        </p:nvSpPr>
        <p:spPr>
          <a:xfrm>
            <a:off x="4298950" y="936498"/>
            <a:ext cx="546100" cy="546100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610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1778203131445-jzni3jq76xc">
            <a:extLst>
              <a:ext uri="{FF2B5EF4-FFF2-40B4-BE49-F238E27FC236}">
                <a16:creationId xmlns:a16="http://schemas.microsoft.com/office/drawing/2014/main" id="{A7571801-47AE-B513-4C54-23AFC9586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99" b="13450"/>
          <a:stretch>
            <a:fillRect/>
          </a:stretch>
        </p:blipFill>
        <p:spPr>
          <a:xfrm>
            <a:off x="-8238" y="1305010"/>
            <a:ext cx="9144000" cy="2965238"/>
          </a:xfrm>
          <a:prstGeom prst="rect">
            <a:avLst/>
          </a:prstGeom>
        </p:spPr>
      </p:pic>
      <p:sp>
        <p:nvSpPr>
          <p:cNvPr id="3" name="Plaque 2">
            <a:extLst>
              <a:ext uri="{FF2B5EF4-FFF2-40B4-BE49-F238E27FC236}">
                <a16:creationId xmlns:a16="http://schemas.microsoft.com/office/drawing/2014/main" id="{30E54DF7-B1D1-07BC-CFE6-9A3D9B010469}"/>
              </a:ext>
            </a:extLst>
          </p:cNvPr>
          <p:cNvSpPr/>
          <p:nvPr userDrawn="1"/>
        </p:nvSpPr>
        <p:spPr>
          <a:xfrm>
            <a:off x="2518770" y="1393468"/>
            <a:ext cx="1827491" cy="2595800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C4F6B65B-48DC-4E95-AF3D-F85499C32E3F}"/>
              </a:ext>
            </a:extLst>
          </p:cNvPr>
          <p:cNvSpPr/>
          <p:nvPr userDrawn="1"/>
        </p:nvSpPr>
        <p:spPr>
          <a:xfrm>
            <a:off x="4650390" y="1393468"/>
            <a:ext cx="1827491" cy="2595800"/>
          </a:xfrm>
          <a:prstGeom prst="plaque">
            <a:avLst>
              <a:gd name="adj" fmla="val 969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821D49B6-6C98-19B8-206F-4C763B10C8DD}"/>
              </a:ext>
            </a:extLst>
          </p:cNvPr>
          <p:cNvSpPr/>
          <p:nvPr userDrawn="1"/>
        </p:nvSpPr>
        <p:spPr>
          <a:xfrm>
            <a:off x="6811699" y="1393468"/>
            <a:ext cx="1827491" cy="2595800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3DD1487E-52D0-FF16-B588-D6CE7D62F427}"/>
              </a:ext>
            </a:extLst>
          </p:cNvPr>
          <p:cNvSpPr/>
          <p:nvPr userDrawn="1"/>
        </p:nvSpPr>
        <p:spPr>
          <a:xfrm>
            <a:off x="404973" y="1393468"/>
            <a:ext cx="1827491" cy="2595800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1778203131445-jzni3jq76xc">
            <a:extLst>
              <a:ext uri="{FF2B5EF4-FFF2-40B4-BE49-F238E27FC236}">
                <a16:creationId xmlns:a16="http://schemas.microsoft.com/office/drawing/2014/main" id="{B49E71DD-CC31-233A-64D4-2C8AE565B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99" b="13450"/>
          <a:stretch>
            <a:fillRect/>
          </a:stretch>
        </p:blipFill>
        <p:spPr>
          <a:xfrm>
            <a:off x="-8238" y="1305010"/>
            <a:ext cx="9144000" cy="2965238"/>
          </a:xfrm>
          <a:prstGeom prst="rect">
            <a:avLst/>
          </a:prstGeom>
        </p:spPr>
      </p:pic>
      <p:sp>
        <p:nvSpPr>
          <p:cNvPr id="3" name="Plaque 2">
            <a:extLst>
              <a:ext uri="{FF2B5EF4-FFF2-40B4-BE49-F238E27FC236}">
                <a16:creationId xmlns:a16="http://schemas.microsoft.com/office/drawing/2014/main" id="{613D5816-15A4-28CA-DC75-62FBD6A96985}"/>
              </a:ext>
            </a:extLst>
          </p:cNvPr>
          <p:cNvSpPr/>
          <p:nvPr userDrawn="1"/>
        </p:nvSpPr>
        <p:spPr>
          <a:xfrm>
            <a:off x="2518770" y="1393468"/>
            <a:ext cx="1827491" cy="2595800"/>
          </a:xfrm>
          <a:prstGeom prst="plaque">
            <a:avLst>
              <a:gd name="adj" fmla="val 1028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D2FDEF6E-E14E-6FA6-8FB3-DABB388EEBEE}"/>
              </a:ext>
            </a:extLst>
          </p:cNvPr>
          <p:cNvSpPr/>
          <p:nvPr userDrawn="1"/>
        </p:nvSpPr>
        <p:spPr>
          <a:xfrm>
            <a:off x="4650390" y="1393468"/>
            <a:ext cx="1827491" cy="2595800"/>
          </a:xfrm>
          <a:prstGeom prst="plaque">
            <a:avLst>
              <a:gd name="adj" fmla="val 9697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A3BD15E8-C5DF-562C-09E7-7D2F877B0B6F}"/>
              </a:ext>
            </a:extLst>
          </p:cNvPr>
          <p:cNvSpPr/>
          <p:nvPr userDrawn="1"/>
        </p:nvSpPr>
        <p:spPr>
          <a:xfrm>
            <a:off x="6811699" y="1393468"/>
            <a:ext cx="1827491" cy="2595800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000CA574-B81D-CB5D-87BD-57E35422EB1F}"/>
              </a:ext>
            </a:extLst>
          </p:cNvPr>
          <p:cNvSpPr/>
          <p:nvPr userDrawn="1"/>
        </p:nvSpPr>
        <p:spPr>
          <a:xfrm>
            <a:off x="404973" y="1393468"/>
            <a:ext cx="1827491" cy="2595800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C6C505-3614-7C66-A9D5-1AB019BF2FF9}"/>
              </a:ext>
            </a:extLst>
          </p:cNvPr>
          <p:cNvSpPr/>
          <p:nvPr userDrawn="1"/>
        </p:nvSpPr>
        <p:spPr>
          <a:xfrm>
            <a:off x="5417113" y="1164116"/>
            <a:ext cx="318483" cy="318483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B23942-1BF0-BA79-99BD-5A918E4F2DAD}"/>
              </a:ext>
            </a:extLst>
          </p:cNvPr>
          <p:cNvSpPr/>
          <p:nvPr userDrawn="1"/>
        </p:nvSpPr>
        <p:spPr>
          <a:xfrm>
            <a:off x="3280548" y="1164116"/>
            <a:ext cx="318483" cy="318483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930D06-BFFA-DA5B-528F-9A4D6C51BB6B}"/>
              </a:ext>
            </a:extLst>
          </p:cNvPr>
          <p:cNvSpPr/>
          <p:nvPr userDrawn="1"/>
        </p:nvSpPr>
        <p:spPr>
          <a:xfrm>
            <a:off x="1147852" y="1164116"/>
            <a:ext cx="318483" cy="318483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BCE4DF-7634-64EE-E9BE-FED24F312D3B}"/>
              </a:ext>
            </a:extLst>
          </p:cNvPr>
          <p:cNvSpPr/>
          <p:nvPr userDrawn="1"/>
        </p:nvSpPr>
        <p:spPr>
          <a:xfrm>
            <a:off x="7573459" y="1164116"/>
            <a:ext cx="318483" cy="318483"/>
          </a:xfrm>
          <a:prstGeom prst="ellipse">
            <a:avLst/>
          </a:prstGeom>
          <a:solidFill>
            <a:srgbClr val="083683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338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EBE502-F5F5-053D-7BB9-A3B722721D5C}"/>
              </a:ext>
            </a:extLst>
          </p:cNvPr>
          <p:cNvGrpSpPr/>
          <p:nvPr userDrawn="1"/>
        </p:nvGrpSpPr>
        <p:grpSpPr>
          <a:xfrm>
            <a:off x="0" y="3089910"/>
            <a:ext cx="9144000" cy="1776520"/>
            <a:chOff x="0" y="1747247"/>
            <a:chExt cx="9144000" cy="1776520"/>
          </a:xfrm>
        </p:grpSpPr>
        <p:pic>
          <p:nvPicPr>
            <p:cNvPr id="3" name="图片 3" descr="1778203131445-jzni3jq76xc">
              <a:extLst>
                <a:ext uri="{FF2B5EF4-FFF2-40B4-BE49-F238E27FC236}">
                  <a16:creationId xmlns:a16="http://schemas.microsoft.com/office/drawing/2014/main" id="{B22B855E-0C79-8FFA-7626-B831D1744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8391" b="15781"/>
            <a:stretch>
              <a:fillRect/>
            </a:stretch>
          </p:blipFill>
          <p:spPr>
            <a:xfrm>
              <a:off x="0" y="2195303"/>
              <a:ext cx="9144000" cy="1328464"/>
            </a:xfrm>
            <a:prstGeom prst="rect">
              <a:avLst/>
            </a:prstGeom>
          </p:spPr>
        </p:pic>
        <p:pic>
          <p:nvPicPr>
            <p:cNvPr id="4" name="图片 3" descr="1778203131445-jzni3jq76xc">
              <a:extLst>
                <a:ext uri="{FF2B5EF4-FFF2-40B4-BE49-F238E27FC236}">
                  <a16:creationId xmlns:a16="http://schemas.microsoft.com/office/drawing/2014/main" id="{DFFB1FC1-2B9F-4048-8C78-B3A9D2F9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92" b="48003"/>
            <a:stretch>
              <a:fillRect/>
            </a:stretch>
          </p:blipFill>
          <p:spPr>
            <a:xfrm>
              <a:off x="0" y="1747247"/>
              <a:ext cx="9144000" cy="1198703"/>
            </a:xfrm>
            <a:prstGeom prst="rect">
              <a:avLst/>
            </a:prstGeom>
          </p:spPr>
        </p:pic>
      </p:grpSp>
      <p:sp>
        <p:nvSpPr>
          <p:cNvPr id="5" name="Plaque 4">
            <a:extLst>
              <a:ext uri="{FF2B5EF4-FFF2-40B4-BE49-F238E27FC236}">
                <a16:creationId xmlns:a16="http://schemas.microsoft.com/office/drawing/2014/main" id="{51A76625-C605-82AA-9D14-4AE82B760D4A}"/>
              </a:ext>
            </a:extLst>
          </p:cNvPr>
          <p:cNvSpPr/>
          <p:nvPr userDrawn="1"/>
        </p:nvSpPr>
        <p:spPr>
          <a:xfrm>
            <a:off x="404973" y="3208372"/>
            <a:ext cx="1827491" cy="1515479"/>
          </a:xfrm>
          <a:prstGeom prst="plaque">
            <a:avLst>
              <a:gd name="adj" fmla="val 10606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5C33B861-02E3-D04B-4EC2-3ACCF7BE8074}"/>
              </a:ext>
            </a:extLst>
          </p:cNvPr>
          <p:cNvSpPr/>
          <p:nvPr userDrawn="1"/>
        </p:nvSpPr>
        <p:spPr>
          <a:xfrm>
            <a:off x="2525029" y="3208372"/>
            <a:ext cx="1827491" cy="1515479"/>
          </a:xfrm>
          <a:prstGeom prst="plaque">
            <a:avLst>
              <a:gd name="adj" fmla="val 10606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52B86988-C702-DF9F-C6FB-0E92E2DE3B1F}"/>
              </a:ext>
            </a:extLst>
          </p:cNvPr>
          <p:cNvSpPr/>
          <p:nvPr userDrawn="1"/>
        </p:nvSpPr>
        <p:spPr>
          <a:xfrm>
            <a:off x="4695875" y="3208372"/>
            <a:ext cx="1827491" cy="1515479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FF0CD502-C420-1D4B-408A-7B563FA9F354}"/>
              </a:ext>
            </a:extLst>
          </p:cNvPr>
          <p:cNvSpPr/>
          <p:nvPr userDrawn="1"/>
        </p:nvSpPr>
        <p:spPr>
          <a:xfrm>
            <a:off x="6829475" y="3208372"/>
            <a:ext cx="1827491" cy="1515479"/>
          </a:xfrm>
          <a:prstGeom prst="plaque">
            <a:avLst>
              <a:gd name="adj" fmla="val 8701"/>
            </a:avLst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7" r:id="rId3"/>
    <p:sldLayoutId id="2147483656" r:id="rId4"/>
    <p:sldLayoutId id="2147483655" r:id="rId5"/>
    <p:sldLayoutId id="2147483658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64008"/>
            <a:ext cx="54864" cy="5079492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228600" y="-2286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00C9E8"/>
                </a:solidFill>
              </a:rPr>
              <a:t>GMEX ROBOTICS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228600" y="452376"/>
            <a:ext cx="1280160" cy="256032"/>
          </a:xfrm>
          <a:prstGeom prst="rect">
            <a:avLst/>
          </a:prstGeom>
          <a:solidFill>
            <a:srgbClr val="0891B2">
              <a:alpha val="60000"/>
            </a:srgbClr>
          </a:solidFill>
          <a:ln w="6350">
            <a:solidFill>
              <a:srgbClr val="00C9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28600" y="452376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0C9E8"/>
                </a:solidFill>
              </a:rPr>
              <a:t>NASDAQ: GMEX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228600" y="2377188"/>
            <a:ext cx="5212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</a:rPr>
              <a:t>Revolutionizing</a:t>
            </a:r>
            <a:endParaRPr lang="en-US" sz="4400" dirty="0"/>
          </a:p>
        </p:txBody>
      </p:sp>
      <p:sp>
        <p:nvSpPr>
          <p:cNvPr id="22" name="Text 20"/>
          <p:cNvSpPr/>
          <p:nvPr/>
        </p:nvSpPr>
        <p:spPr>
          <a:xfrm>
            <a:off x="228600" y="3017268"/>
            <a:ext cx="5212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0C9E8"/>
                </a:solidFill>
              </a:rPr>
              <a:t>Robotics</a:t>
            </a:r>
            <a:endParaRPr lang="en-US" sz="4400" dirty="0"/>
          </a:p>
        </p:txBody>
      </p:sp>
      <p:sp>
        <p:nvSpPr>
          <p:cNvPr id="23" name="Text 21"/>
          <p:cNvSpPr/>
          <p:nvPr/>
        </p:nvSpPr>
        <p:spPr>
          <a:xfrm>
            <a:off x="228600" y="3703068"/>
            <a:ext cx="5212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E8F0FE"/>
                </a:solidFill>
              </a:rPr>
              <a:t>with AI Integration</a:t>
            </a:r>
            <a:endParaRPr lang="en-US" sz="3200" dirty="0"/>
          </a:p>
        </p:txBody>
      </p:sp>
      <p:sp>
        <p:nvSpPr>
          <p:cNvPr id="24" name="Text 22"/>
          <p:cNvSpPr/>
          <p:nvPr/>
        </p:nvSpPr>
        <p:spPr>
          <a:xfrm>
            <a:off x="228600" y="4480308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4A3B8"/>
                </a:solidFill>
              </a:rPr>
              <a:t>Cutting-edge Robotics Solutions for Industries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228600" y="4992624"/>
            <a:ext cx="8686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</a:rPr>
              <a:t>www.fitellcorp.wixsite.com/gmexrobotics  |  23-25 Mangrove Lane, Taren Point, Sydney NSW 2229</a:t>
            </a:r>
            <a:endParaRPr lang="en-US" sz="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01BF60-A3C6-BE62-33DE-9D159531FB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76" t="12730" r="18118" b="-418"/>
          <a:stretch>
            <a:fillRect/>
          </a:stretch>
        </p:blipFill>
        <p:spPr>
          <a:xfrm>
            <a:off x="4419600" y="-48607"/>
            <a:ext cx="4747260" cy="5240714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EDC1CE91-8D7A-74C2-D9D7-D7144CE9B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6188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 23">
            <a:extLst>
              <a:ext uri="{FF2B5EF4-FFF2-40B4-BE49-F238E27FC236}">
                <a16:creationId xmlns:a16="http://schemas.microsoft.com/office/drawing/2014/main" id="{7AF5A4A7-4B6E-A817-7A02-551EA9D76A00}"/>
              </a:ext>
            </a:extLst>
          </p:cNvPr>
          <p:cNvSpPr/>
          <p:nvPr/>
        </p:nvSpPr>
        <p:spPr>
          <a:xfrm>
            <a:off x="4052807" y="3291840"/>
            <a:ext cx="2582639" cy="14424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000"/>
              </a:lnSpc>
              <a:spcAft>
                <a:spcPts val="1400"/>
              </a:spcAft>
              <a:buSzPct val="100000"/>
              <a:tabLst>
                <a:tab pos="107950" algn="l"/>
              </a:tabLst>
            </a:pPr>
            <a:r>
              <a:rPr lang="en-US" sz="1050" b="1" dirty="0">
                <a:solidFill>
                  <a:srgbClr val="E8F0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TRANSPORTATION &amp; LOGISTICS</a:t>
            </a:r>
            <a:endParaRPr lang="en-US" sz="105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ts val="1000"/>
              </a:lnSpc>
              <a:spcAft>
                <a:spcPts val="1400"/>
              </a:spcAft>
              <a:buSzPct val="100000"/>
              <a:tabLst>
                <a:tab pos="565150" algn="l"/>
              </a:tabLst>
            </a:pPr>
            <a:r>
              <a:rPr lang="en-US" sz="1050" b="1" dirty="0">
                <a:solidFill>
                  <a:srgbClr val="E8F0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INDUSTRIAL AUTOMATION</a:t>
            </a:r>
            <a:endParaRPr lang="en-US" sz="105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ts val="1000"/>
              </a:lnSpc>
              <a:spcAft>
                <a:spcPts val="1400"/>
              </a:spcAft>
              <a:buSzPct val="100000"/>
              <a:tabLst>
                <a:tab pos="107950" algn="l"/>
                <a:tab pos="796925" algn="l"/>
                <a:tab pos="1082675" algn="l"/>
              </a:tabLst>
            </a:pPr>
            <a:r>
              <a:rPr lang="en-US" sz="1050" b="1" dirty="0">
                <a:solidFill>
                  <a:srgbClr val="E8F0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	RESOURCES EXPLORATION</a:t>
            </a:r>
            <a:endParaRPr lang="en-US" sz="105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ts val="1000"/>
              </a:lnSpc>
              <a:spcAft>
                <a:spcPts val="1400"/>
              </a:spcAft>
              <a:buSzPct val="100000"/>
              <a:tabLst>
                <a:tab pos="1254125" algn="l"/>
              </a:tabLst>
            </a:pPr>
            <a:r>
              <a:rPr lang="en-US" sz="1050" b="1" dirty="0">
                <a:solidFill>
                  <a:srgbClr val="E8F0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AI-DRIVEN SOLUTIONS</a:t>
            </a:r>
            <a:endParaRPr lang="en-US" sz="105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67E90-23EE-7EB1-91A2-88A679B936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168079" y="944027"/>
            <a:ext cx="3694359" cy="1408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C3328-812C-744B-190A-CDF12614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2F730B9-DE66-F86F-ED19-E966D5757CAF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6E88EA2-9846-2DC7-4458-756258023EA4}"/>
              </a:ext>
            </a:extLst>
          </p:cNvPr>
          <p:cNvSpPr/>
          <p:nvPr/>
        </p:nvSpPr>
        <p:spPr>
          <a:xfrm>
            <a:off x="2298192" y="764286"/>
            <a:ext cx="1983740" cy="274320"/>
          </a:xfrm>
          <a:prstGeom prst="rect">
            <a:avLst/>
          </a:prstGeom>
          <a:solidFill>
            <a:srgbClr val="00C9E8"/>
          </a:solidFill>
          <a:ln w="12700">
            <a:solidFill>
              <a:srgbClr val="00C9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47404D3-1C2E-693D-E312-79F097DD3487}"/>
              </a:ext>
            </a:extLst>
          </p:cNvPr>
          <p:cNvSpPr/>
          <p:nvPr/>
        </p:nvSpPr>
        <p:spPr>
          <a:xfrm>
            <a:off x="2298192" y="764286"/>
            <a:ext cx="19837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A0F1E"/>
                </a:solidFill>
              </a:rPr>
              <a:t>NEW Product Launch</a:t>
            </a:r>
            <a:endParaRPr lang="en-US" sz="1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E9E8BEA-A24A-032E-5F61-4CAD32466BF9}"/>
              </a:ext>
            </a:extLst>
          </p:cNvPr>
          <p:cNvSpPr/>
          <p:nvPr/>
        </p:nvSpPr>
        <p:spPr>
          <a:xfrm>
            <a:off x="365760" y="649986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</a:rPr>
              <a:t>2FCulinary AI</a:t>
            </a:r>
            <a:endParaRPr lang="en-US" sz="25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96BB1B3-745C-D5D5-7705-1AEF1F64A5BB}"/>
              </a:ext>
            </a:extLst>
          </p:cNvPr>
          <p:cNvSpPr/>
          <p:nvPr/>
        </p:nvSpPr>
        <p:spPr>
          <a:xfrm>
            <a:off x="441452" y="114300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4A3B8"/>
                </a:solidFill>
              </a:rPr>
              <a:t>AI-Driven Personal Robot Chef for Personalized Meals</a:t>
            </a:r>
            <a:endParaRPr lang="en-US" sz="14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E5EC8B6-5B8E-2BB6-C070-3DCB1A8AD773}"/>
              </a:ext>
            </a:extLst>
          </p:cNvPr>
          <p:cNvSpPr/>
          <p:nvPr/>
        </p:nvSpPr>
        <p:spPr>
          <a:xfrm>
            <a:off x="441452" y="141016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C9E8"/>
                </a:solidFill>
              </a:rPr>
              <a:t>Our First Robotic Product</a:t>
            </a:r>
            <a:endParaRPr lang="en-US" sz="15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6664C0FC-A46C-7943-DE0F-691AA42A7E9E}"/>
              </a:ext>
            </a:extLst>
          </p:cNvPr>
          <p:cNvSpPr/>
          <p:nvPr/>
        </p:nvSpPr>
        <p:spPr>
          <a:xfrm>
            <a:off x="441452" y="1696720"/>
            <a:ext cx="6134467" cy="1277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8F0FE"/>
                </a:solidFill>
              </a:rPr>
              <a:t>GMEX Robotics has successfully launched 2FCulinary AI — our first robotic product. The 2F Culinary AI is designed to deliver personalized and nutrition-customizable meals, combining AI-driven recipe intelligence with precise robotic execution.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8F0FE"/>
                </a:solidFill>
              </a:rPr>
              <a:t>This marks a landmark milestone as we bridge our human performance expertise with intelligent robotic cooking systems.</a:t>
            </a:r>
            <a:endParaRPr lang="en-US" sz="1200" dirty="0"/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C6FA427D-D51D-D7C8-68F1-AD2268B12D51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C643CC58-1E31-2924-D66D-7C8A7C8C9D84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2FCULINARY AI PRODUCT LAUNCH</a:t>
            </a:r>
            <a:endParaRPr lang="en-US" sz="75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8AA77E19-F887-B639-3CE2-B17543AE94CD}"/>
              </a:ext>
            </a:extLst>
          </p:cNvPr>
          <p:cNvSpPr/>
          <p:nvPr/>
        </p:nvSpPr>
        <p:spPr>
          <a:xfrm>
            <a:off x="365760" y="-45466"/>
            <a:ext cx="5715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Consumer Solutions</a:t>
            </a:r>
            <a:endParaRPr lang="en-US" sz="3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5C799A-B72B-D775-8818-3DF67A644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223" y="173674"/>
            <a:ext cx="2357473" cy="3140264"/>
          </a:xfrm>
          <a:prstGeom prst="rect">
            <a:avLst/>
          </a:prstGeom>
        </p:spPr>
      </p:pic>
      <p:sp>
        <p:nvSpPr>
          <p:cNvPr id="34" name="Text 2">
            <a:extLst>
              <a:ext uri="{FF2B5EF4-FFF2-40B4-BE49-F238E27FC236}">
                <a16:creationId xmlns:a16="http://schemas.microsoft.com/office/drawing/2014/main" id="{B7F74BA3-6692-CF85-9BD9-2D221CD30690}"/>
              </a:ext>
            </a:extLst>
          </p:cNvPr>
          <p:cNvSpPr/>
          <p:nvPr/>
        </p:nvSpPr>
        <p:spPr>
          <a:xfrm>
            <a:off x="361606" y="3213227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Personalized</a:t>
            </a:r>
            <a:br>
              <a:rPr lang="en-US" b="1" dirty="0">
                <a:solidFill>
                  <a:srgbClr val="36CFF7"/>
                </a:solidFill>
              </a:rPr>
            </a:br>
            <a:r>
              <a:rPr lang="en-US" b="1" dirty="0">
                <a:solidFill>
                  <a:srgbClr val="36CFF7"/>
                </a:solidFill>
              </a:rPr>
              <a:t> Meals</a:t>
            </a:r>
          </a:p>
        </p:txBody>
      </p:sp>
      <p:sp>
        <p:nvSpPr>
          <p:cNvPr id="35" name="Text 7">
            <a:extLst>
              <a:ext uri="{FF2B5EF4-FFF2-40B4-BE49-F238E27FC236}">
                <a16:creationId xmlns:a16="http://schemas.microsoft.com/office/drawing/2014/main" id="{221ADD60-789D-6C20-CB7F-B2A1C252DD88}"/>
              </a:ext>
            </a:extLst>
          </p:cNvPr>
          <p:cNvSpPr/>
          <p:nvPr/>
        </p:nvSpPr>
        <p:spPr>
          <a:xfrm>
            <a:off x="390645" y="3835274"/>
            <a:ext cx="1845893" cy="855675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AI customizes recipes based on nutritional needs, preferences, and dietary requirements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74A5D660-4231-CA23-6374-1A0A22A47190}"/>
              </a:ext>
            </a:extLst>
          </p:cNvPr>
          <p:cNvSpPr/>
          <p:nvPr/>
        </p:nvSpPr>
        <p:spPr>
          <a:xfrm>
            <a:off x="2493280" y="3213227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Nutrition-Customizable</a:t>
            </a:r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9D8B349D-83C4-068B-21CB-E1D5F7D24666}"/>
              </a:ext>
            </a:extLst>
          </p:cNvPr>
          <p:cNvSpPr/>
          <p:nvPr/>
        </p:nvSpPr>
        <p:spPr>
          <a:xfrm>
            <a:off x="2522319" y="3835274"/>
            <a:ext cx="1845893" cy="855675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Calorie and macro tracking built into the cooking process for health-conscious users.</a:t>
            </a:r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750D84D0-627F-BD9C-276C-17693B4DFF2A}"/>
              </a:ext>
            </a:extLst>
          </p:cNvPr>
          <p:cNvSpPr/>
          <p:nvPr/>
        </p:nvSpPr>
        <p:spPr>
          <a:xfrm>
            <a:off x="4640341" y="3213227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Robotic </a:t>
            </a:r>
            <a:br>
              <a:rPr lang="en-US" b="1" dirty="0">
                <a:solidFill>
                  <a:srgbClr val="36CFF7"/>
                </a:solidFill>
              </a:rPr>
            </a:br>
            <a:r>
              <a:rPr lang="en-US" b="1" dirty="0">
                <a:solidFill>
                  <a:srgbClr val="36CFF7"/>
                </a:solidFill>
              </a:rPr>
              <a:t>Precision</a:t>
            </a:r>
          </a:p>
        </p:txBody>
      </p:sp>
      <p:sp>
        <p:nvSpPr>
          <p:cNvPr id="42" name="Text 7">
            <a:extLst>
              <a:ext uri="{FF2B5EF4-FFF2-40B4-BE49-F238E27FC236}">
                <a16:creationId xmlns:a16="http://schemas.microsoft.com/office/drawing/2014/main" id="{BD7D06B3-C2D3-ABA3-15FB-55B10349A604}"/>
              </a:ext>
            </a:extLst>
          </p:cNvPr>
          <p:cNvSpPr/>
          <p:nvPr/>
        </p:nvSpPr>
        <p:spPr>
          <a:xfrm>
            <a:off x="4669380" y="3835274"/>
            <a:ext cx="1845893" cy="855675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Leverages GMEX motion expertise for consistent, repeatable high-quality food preparation.</a:t>
            </a:r>
          </a:p>
        </p:txBody>
      </p:sp>
      <p:sp>
        <p:nvSpPr>
          <p:cNvPr id="43" name="Text 2">
            <a:extLst>
              <a:ext uri="{FF2B5EF4-FFF2-40B4-BE49-F238E27FC236}">
                <a16:creationId xmlns:a16="http://schemas.microsoft.com/office/drawing/2014/main" id="{6626F9B8-66F3-1997-61B9-750906E06556}"/>
              </a:ext>
            </a:extLst>
          </p:cNvPr>
          <p:cNvSpPr/>
          <p:nvPr/>
        </p:nvSpPr>
        <p:spPr>
          <a:xfrm>
            <a:off x="6804079" y="3213227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Smart </a:t>
            </a:r>
            <a:br>
              <a:rPr lang="en-US" b="1" dirty="0">
                <a:solidFill>
                  <a:srgbClr val="36CFF7"/>
                </a:solidFill>
              </a:rPr>
            </a:br>
            <a:r>
              <a:rPr lang="en-US" b="1" dirty="0">
                <a:solidFill>
                  <a:srgbClr val="36CFF7"/>
                </a:solidFill>
              </a:rPr>
              <a:t>Integration</a:t>
            </a:r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F5F7B94A-B434-094D-C960-E4670228FB18}"/>
              </a:ext>
            </a:extLst>
          </p:cNvPr>
          <p:cNvSpPr/>
          <p:nvPr/>
        </p:nvSpPr>
        <p:spPr>
          <a:xfrm>
            <a:off x="6833118" y="3835274"/>
            <a:ext cx="1845893" cy="855675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Connects to GMEX's broader ecosystem of health monitoring and performance platforms.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AC438-9B12-567D-3FF3-1EB8F8FD8A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D0252-9763-4FD2-4E1F-0E8C69AC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912E011-1DE4-95B6-D554-F75175E6DEB2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C1B6A13-ED1A-F52D-8FB1-8E8D0B936126}"/>
              </a:ext>
            </a:extLst>
          </p:cNvPr>
          <p:cNvSpPr/>
          <p:nvPr/>
        </p:nvSpPr>
        <p:spPr>
          <a:xfrm>
            <a:off x="365760" y="-2921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Transportation &amp; Logistics</a:t>
            </a:r>
            <a:endParaRPr lang="en-US" sz="30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2A2091C-F27B-7351-5B40-5F7D6321A997}"/>
              </a:ext>
            </a:extLst>
          </p:cNvPr>
          <p:cNvSpPr/>
          <p:nvPr/>
        </p:nvSpPr>
        <p:spPr>
          <a:xfrm>
            <a:off x="365760" y="748030"/>
            <a:ext cx="6010326" cy="1018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420"/>
              </a:lnSpc>
              <a:buNone/>
            </a:pPr>
            <a:r>
              <a:rPr lang="en-US" sz="1600" b="1" i="1" dirty="0">
                <a:solidFill>
                  <a:srgbClr val="94A3B8"/>
                </a:solidFill>
              </a:rPr>
              <a:t>GMEX robotics creates a seamless, automated flow of applications across the supply chain — transforming fundamental operations from manual processes into high-tech, efficient systems.</a:t>
            </a:r>
            <a:endParaRPr lang="en-US" sz="1600" b="1" dirty="0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6911063B-0791-D389-9A42-DD507BCF9F88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F9D6A233-DC1D-28E2-E03D-7A64B747202C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TRANSPORTATION &amp; LOGISTICS</a:t>
            </a:r>
            <a:endParaRPr lang="en-US" sz="750" dirty="0"/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4DF497B8-F9BB-8A8F-007D-7DC928BA23B9}"/>
              </a:ext>
            </a:extLst>
          </p:cNvPr>
          <p:cNvSpPr/>
          <p:nvPr/>
        </p:nvSpPr>
        <p:spPr>
          <a:xfrm>
            <a:off x="404963" y="2060568"/>
            <a:ext cx="1827491" cy="2595800"/>
          </a:xfrm>
          <a:prstGeom prst="plaque">
            <a:avLst/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FF57FFC2-9FE8-559A-0904-310A413B9D76}"/>
              </a:ext>
            </a:extLst>
          </p:cNvPr>
          <p:cNvSpPr/>
          <p:nvPr/>
        </p:nvSpPr>
        <p:spPr>
          <a:xfrm>
            <a:off x="357522" y="2184686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Warehouse &amp; Fulfillment</a:t>
            </a:r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21F1C014-06E9-FE03-BF1E-6189DBB432B2}"/>
              </a:ext>
            </a:extLst>
          </p:cNvPr>
          <p:cNvSpPr/>
          <p:nvPr/>
        </p:nvSpPr>
        <p:spPr>
          <a:xfrm>
            <a:off x="2496043" y="2184686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Intelligent </a:t>
            </a:r>
            <a:br>
              <a:rPr lang="en-US" b="1" dirty="0">
                <a:solidFill>
                  <a:srgbClr val="36CFF7"/>
                </a:solidFill>
              </a:rPr>
            </a:br>
            <a:r>
              <a:rPr lang="en-US" b="1" dirty="0">
                <a:solidFill>
                  <a:srgbClr val="36CFF7"/>
                </a:solidFill>
              </a:rPr>
              <a:t>Inventory</a:t>
            </a: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5210F765-6274-4899-21FF-AD9B115B1F06}"/>
              </a:ext>
            </a:extLst>
          </p:cNvPr>
          <p:cNvSpPr/>
          <p:nvPr/>
        </p:nvSpPr>
        <p:spPr>
          <a:xfrm>
            <a:off x="4638889" y="2184686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Material </a:t>
            </a:r>
            <a:br>
              <a:rPr lang="en-US" b="1" dirty="0">
                <a:solidFill>
                  <a:srgbClr val="36CFF7"/>
                </a:solidFill>
              </a:rPr>
            </a:br>
            <a:r>
              <a:rPr lang="en-US" b="1" dirty="0">
                <a:solidFill>
                  <a:srgbClr val="36CFF7"/>
                </a:solidFill>
              </a:rPr>
              <a:t>Hauling</a:t>
            </a:r>
          </a:p>
        </p:txBody>
      </p:sp>
      <p:sp>
        <p:nvSpPr>
          <p:cNvPr id="32" name="Text 2">
            <a:extLst>
              <a:ext uri="{FF2B5EF4-FFF2-40B4-BE49-F238E27FC236}">
                <a16:creationId xmlns:a16="http://schemas.microsoft.com/office/drawing/2014/main" id="{DA801E47-A32B-0250-3C63-42F35AB165B4}"/>
              </a:ext>
            </a:extLst>
          </p:cNvPr>
          <p:cNvSpPr/>
          <p:nvPr/>
        </p:nvSpPr>
        <p:spPr>
          <a:xfrm>
            <a:off x="6798486" y="2184686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Last-Mile </a:t>
            </a:r>
            <a:br>
              <a:rPr lang="en-US" b="1" dirty="0">
                <a:solidFill>
                  <a:srgbClr val="36CFF7"/>
                </a:solidFill>
              </a:rPr>
            </a:br>
            <a:r>
              <a:rPr lang="en-US" b="1" dirty="0">
                <a:solidFill>
                  <a:srgbClr val="36CFF7"/>
                </a:solidFill>
              </a:rPr>
              <a:t>Delivery</a:t>
            </a:r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9BE61234-C7D3-BA03-C329-1802B3A4FB47}"/>
              </a:ext>
            </a:extLst>
          </p:cNvPr>
          <p:cNvSpPr/>
          <p:nvPr/>
        </p:nvSpPr>
        <p:spPr>
          <a:xfrm>
            <a:off x="388486" y="2958284"/>
            <a:ext cx="1845893" cy="197906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Our robots turn manual labor into a high-tech symphony — automating picking, packing, and dispatch operations with precision and speed</a:t>
            </a:r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DB9B1654-5282-AE53-54A5-FFA1B461263B}"/>
              </a:ext>
            </a:extLst>
          </p:cNvPr>
          <p:cNvSpPr/>
          <p:nvPr/>
        </p:nvSpPr>
        <p:spPr>
          <a:xfrm>
            <a:off x="2516844" y="2958283"/>
            <a:ext cx="1845893" cy="1665037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GMEX robots continuously provide accurate stock-level visibility across facilities, eliminating costly over-ordering and stockouts</a:t>
            </a:r>
          </a:p>
        </p:txBody>
      </p:sp>
      <p:sp>
        <p:nvSpPr>
          <p:cNvPr id="35" name="Text 7">
            <a:extLst>
              <a:ext uri="{FF2B5EF4-FFF2-40B4-BE49-F238E27FC236}">
                <a16:creationId xmlns:a16="http://schemas.microsoft.com/office/drawing/2014/main" id="{551FFC7F-1A95-F8C6-9DFA-F82FDC4A92F2}"/>
              </a:ext>
            </a:extLst>
          </p:cNvPr>
          <p:cNvSpPr/>
          <p:nvPr/>
        </p:nvSpPr>
        <p:spPr>
          <a:xfrm>
            <a:off x="4642152" y="2958283"/>
            <a:ext cx="1845893" cy="1665037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Robots orchestrate effortless, safe transport of materials across entire facilities, reducing human exposure to heavy loads and hazards</a:t>
            </a:r>
          </a:p>
        </p:txBody>
      </p:sp>
      <p:sp>
        <p:nvSpPr>
          <p:cNvPr id="36" name="Text 7">
            <a:extLst>
              <a:ext uri="{FF2B5EF4-FFF2-40B4-BE49-F238E27FC236}">
                <a16:creationId xmlns:a16="http://schemas.microsoft.com/office/drawing/2014/main" id="{E942ED5B-8FF5-EE2D-AC8E-9351D3969C90}"/>
              </a:ext>
            </a:extLst>
          </p:cNvPr>
          <p:cNvSpPr/>
          <p:nvPr/>
        </p:nvSpPr>
        <p:spPr>
          <a:xfrm>
            <a:off x="6809755" y="2958283"/>
            <a:ext cx="1845893" cy="1665037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Sidewalk robots and drone delivery solutions are rapidly evolving into game-changing real-world applications for final delivery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A16DD96-0189-BBCE-AF89-D27D23A72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78"/>
          <a:stretch>
            <a:fillRect/>
          </a:stretch>
        </p:blipFill>
        <p:spPr>
          <a:xfrm flipH="1">
            <a:off x="6488045" y="5479"/>
            <a:ext cx="2625170" cy="1765872"/>
          </a:xfrm>
          <a:prstGeom prst="rect">
            <a:avLst/>
          </a:prstGeom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06CB7-49D3-CC5F-3999-AC00477482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4995280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ED539-6706-0098-8324-CDF39EE6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AC96169-2BEE-C2FE-21FC-43D748899937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554EB37-AC20-F5C6-C4D5-6EC7314D1C7C}"/>
              </a:ext>
            </a:extLst>
          </p:cNvPr>
          <p:cNvSpPr/>
          <p:nvPr/>
        </p:nvSpPr>
        <p:spPr>
          <a:xfrm>
            <a:off x="365760" y="-2540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Collaborative &amp; Industrial Automation</a:t>
            </a:r>
            <a:endParaRPr lang="en-US" sz="2800" dirty="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572811DF-AA0E-B554-E641-F2ACA1C9A719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710D7F2C-4AD5-152F-6661-674329DEF634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COLLABORATIVE AUTOMATION</a:t>
            </a:r>
            <a:endParaRPr lang="en-US" sz="750" dirty="0"/>
          </a:p>
        </p:txBody>
      </p:sp>
      <p:sp>
        <p:nvSpPr>
          <p:cNvPr id="47" name="Text 2">
            <a:extLst>
              <a:ext uri="{FF2B5EF4-FFF2-40B4-BE49-F238E27FC236}">
                <a16:creationId xmlns:a16="http://schemas.microsoft.com/office/drawing/2014/main" id="{7FDBC9FC-A01D-9D15-87E7-A9C863A5A696}"/>
              </a:ext>
            </a:extLst>
          </p:cNvPr>
          <p:cNvSpPr/>
          <p:nvPr/>
        </p:nvSpPr>
        <p:spPr>
          <a:xfrm>
            <a:off x="1147061" y="740961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Advanced Sensors</a:t>
            </a:r>
          </a:p>
        </p:txBody>
      </p:sp>
      <p:sp>
        <p:nvSpPr>
          <p:cNvPr id="48" name="Text 7">
            <a:extLst>
              <a:ext uri="{FF2B5EF4-FFF2-40B4-BE49-F238E27FC236}">
                <a16:creationId xmlns:a16="http://schemas.microsoft.com/office/drawing/2014/main" id="{C10F9B68-CFCD-6D42-B47A-CB8A6DA97409}"/>
              </a:ext>
            </a:extLst>
          </p:cNvPr>
          <p:cNvSpPr/>
          <p:nvPr/>
        </p:nvSpPr>
        <p:spPr>
          <a:xfrm>
            <a:off x="984206" y="1191068"/>
            <a:ext cx="2233530" cy="1103176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Force-torque sensors allow robots to 'feel,' while 2D/3D vision systems enable bin-picking and precise guidance in complex environments.</a:t>
            </a:r>
          </a:p>
        </p:txBody>
      </p:sp>
      <p:sp>
        <p:nvSpPr>
          <p:cNvPr id="57" name="Text 2">
            <a:extLst>
              <a:ext uri="{FF2B5EF4-FFF2-40B4-BE49-F238E27FC236}">
                <a16:creationId xmlns:a16="http://schemas.microsoft.com/office/drawing/2014/main" id="{714B4888-8679-EB60-3E99-D3DA49AF31F0}"/>
              </a:ext>
            </a:extLst>
          </p:cNvPr>
          <p:cNvSpPr/>
          <p:nvPr/>
        </p:nvSpPr>
        <p:spPr>
          <a:xfrm>
            <a:off x="3789888" y="740961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AI &amp; Machine Learning</a:t>
            </a:r>
          </a:p>
        </p:txBody>
      </p:sp>
      <p:sp>
        <p:nvSpPr>
          <p:cNvPr id="58" name="Text 7">
            <a:extLst>
              <a:ext uri="{FF2B5EF4-FFF2-40B4-BE49-F238E27FC236}">
                <a16:creationId xmlns:a16="http://schemas.microsoft.com/office/drawing/2014/main" id="{9DC92AD8-7FA1-BB4C-C0CC-766C867F048E}"/>
              </a:ext>
            </a:extLst>
          </p:cNvPr>
          <p:cNvSpPr/>
          <p:nvPr/>
        </p:nvSpPr>
        <p:spPr>
          <a:xfrm>
            <a:off x="3627033" y="1191068"/>
            <a:ext cx="2233530" cy="1103176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Enables predictive maintenance, adaptive control (adjusting grip force), and vision-based quality inspection across production lines.</a:t>
            </a:r>
          </a:p>
        </p:txBody>
      </p:sp>
      <p:sp>
        <p:nvSpPr>
          <p:cNvPr id="62" name="Text 2">
            <a:extLst>
              <a:ext uri="{FF2B5EF4-FFF2-40B4-BE49-F238E27FC236}">
                <a16:creationId xmlns:a16="http://schemas.microsoft.com/office/drawing/2014/main" id="{B10CA864-248D-1219-E288-206FDEF93FC1}"/>
              </a:ext>
            </a:extLst>
          </p:cNvPr>
          <p:cNvSpPr/>
          <p:nvPr/>
        </p:nvSpPr>
        <p:spPr>
          <a:xfrm>
            <a:off x="6429520" y="740961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Simplified Programming</a:t>
            </a:r>
          </a:p>
        </p:txBody>
      </p:sp>
      <p:sp>
        <p:nvSpPr>
          <p:cNvPr id="63" name="Text 7">
            <a:extLst>
              <a:ext uri="{FF2B5EF4-FFF2-40B4-BE49-F238E27FC236}">
                <a16:creationId xmlns:a16="http://schemas.microsoft.com/office/drawing/2014/main" id="{07C4FFA1-C513-A9E7-A35D-6ADE55327EFE}"/>
              </a:ext>
            </a:extLst>
          </p:cNvPr>
          <p:cNvSpPr/>
          <p:nvPr/>
        </p:nvSpPr>
        <p:spPr>
          <a:xfrm>
            <a:off x="6266665" y="1191068"/>
            <a:ext cx="2233530" cy="1103176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Lead-through teaching, graphical interfaces, and no-code platforms allow shop-floor workers to program robots without specialist training.</a:t>
            </a:r>
          </a:p>
        </p:txBody>
      </p:sp>
      <p:sp>
        <p:nvSpPr>
          <p:cNvPr id="64" name="Text 2">
            <a:extLst>
              <a:ext uri="{FF2B5EF4-FFF2-40B4-BE49-F238E27FC236}">
                <a16:creationId xmlns:a16="http://schemas.microsoft.com/office/drawing/2014/main" id="{1CCDC94C-364B-D822-D85E-C472E6A7385A}"/>
              </a:ext>
            </a:extLst>
          </p:cNvPr>
          <p:cNvSpPr/>
          <p:nvPr/>
        </p:nvSpPr>
        <p:spPr>
          <a:xfrm>
            <a:off x="2475544" y="2965615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Mobile Robot Arms</a:t>
            </a:r>
          </a:p>
        </p:txBody>
      </p:sp>
      <p:sp>
        <p:nvSpPr>
          <p:cNvPr id="65" name="Text 7">
            <a:extLst>
              <a:ext uri="{FF2B5EF4-FFF2-40B4-BE49-F238E27FC236}">
                <a16:creationId xmlns:a16="http://schemas.microsoft.com/office/drawing/2014/main" id="{A7C50392-A002-979D-4DA6-0E51928AE501}"/>
              </a:ext>
            </a:extLst>
          </p:cNvPr>
          <p:cNvSpPr/>
          <p:nvPr/>
        </p:nvSpPr>
        <p:spPr>
          <a:xfrm>
            <a:off x="2312689" y="3374532"/>
            <a:ext cx="2233530" cy="1103176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Combining AMR mobility with manipulation arms for highly flexible material transport and task execution across a factory floor.</a:t>
            </a:r>
          </a:p>
        </p:txBody>
      </p:sp>
      <p:sp>
        <p:nvSpPr>
          <p:cNvPr id="66" name="Text 2">
            <a:extLst>
              <a:ext uri="{FF2B5EF4-FFF2-40B4-BE49-F238E27FC236}">
                <a16:creationId xmlns:a16="http://schemas.microsoft.com/office/drawing/2014/main" id="{06C6D065-86BB-9040-2F68-99E1713E25F2}"/>
              </a:ext>
            </a:extLst>
          </p:cNvPr>
          <p:cNvSpPr/>
          <p:nvPr/>
        </p:nvSpPr>
        <p:spPr>
          <a:xfrm>
            <a:off x="5110295" y="2965615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Digital Twins</a:t>
            </a:r>
          </a:p>
        </p:txBody>
      </p:sp>
      <p:sp>
        <p:nvSpPr>
          <p:cNvPr id="67" name="Text 7">
            <a:extLst>
              <a:ext uri="{FF2B5EF4-FFF2-40B4-BE49-F238E27FC236}">
                <a16:creationId xmlns:a16="http://schemas.microsoft.com/office/drawing/2014/main" id="{E88CAF86-96EB-DEDF-7838-D2F42150D478}"/>
              </a:ext>
            </a:extLst>
          </p:cNvPr>
          <p:cNvSpPr/>
          <p:nvPr/>
        </p:nvSpPr>
        <p:spPr>
          <a:xfrm>
            <a:off x="4947440" y="3374532"/>
            <a:ext cx="2233530" cy="1103176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Robots and entire </a:t>
            </a:r>
            <a:r>
              <a:rPr lang="en-US" sz="1400" b="1" dirty="0" err="1">
                <a:solidFill>
                  <a:srgbClr val="E8F0FE"/>
                </a:solidFill>
              </a:rPr>
              <a:t>workcells</a:t>
            </a:r>
            <a:r>
              <a:rPr lang="en-US" sz="1400" b="1" dirty="0">
                <a:solidFill>
                  <a:srgbClr val="E8F0FE"/>
                </a:solidFill>
              </a:rPr>
              <a:t> are virtually commissioned and optimized before physical deployment, reducing downtime and risk significantly.</a:t>
            </a:r>
          </a:p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endParaRPr lang="en-US" sz="1400" b="1" dirty="0">
              <a:solidFill>
                <a:srgbClr val="E8F0F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2FB56-36B3-CB09-FD0A-1FE4BFFE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2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B288D-FB02-1553-AE7B-A49B0C980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2D8BD1F-523A-737E-776B-77B662AC25CA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C254D62-8866-5996-E0F8-55E262E36E51}"/>
              </a:ext>
            </a:extLst>
          </p:cNvPr>
          <p:cNvSpPr/>
          <p:nvPr/>
        </p:nvSpPr>
        <p:spPr>
          <a:xfrm>
            <a:off x="365760" y="-4572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Resources Exploration &amp; Excavation</a:t>
            </a:r>
            <a:endParaRPr lang="en-US" sz="28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C371205-A3D7-C9C9-60A0-FFF43E46C4E2}"/>
              </a:ext>
            </a:extLst>
          </p:cNvPr>
          <p:cNvSpPr/>
          <p:nvPr/>
        </p:nvSpPr>
        <p:spPr>
          <a:xfrm>
            <a:off x="365760" y="1080391"/>
            <a:ext cx="4846320" cy="1728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8F0FE"/>
                </a:solidFill>
              </a:rPr>
              <a:t>GMEX pioneers AI-driven robotic systems designed to operate in the most challenging and hazardous environments on Earth — from dense forests and mine shafts to deep-sea environments where GPS signals cannot reach.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E8F0FE"/>
                </a:solidFill>
              </a:rPr>
              <a:t>Our platforms integrate advanced sensor fusion, computer vision, and adaptive AI to navigate, map, and extract resources with precision while maintaining strict environmental standards.</a:t>
            </a: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AC0CD154-BA3A-9FC6-9094-AD5020A02AEC}"/>
              </a:ext>
            </a:extLst>
          </p:cNvPr>
          <p:cNvSpPr/>
          <p:nvPr/>
        </p:nvSpPr>
        <p:spPr>
          <a:xfrm>
            <a:off x="4800600" y="366674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A0F1E"/>
                </a:solidFill>
              </a:rPr>
              <a:t>3</a:t>
            </a:r>
            <a:endParaRPr lang="en-US" sz="1400" dirty="0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F9CCD2C6-E521-714F-0AC6-F32579BF7A19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34F7A7D7-BEFD-4EEA-43FC-40923C63B604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RESOURCES EXPLORATION</a:t>
            </a:r>
            <a:endParaRPr lang="en-US" sz="750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97643D7-6329-F86C-A1F0-F3B6FF9D1806}"/>
              </a:ext>
            </a:extLst>
          </p:cNvPr>
          <p:cNvSpPr/>
          <p:nvPr/>
        </p:nvSpPr>
        <p:spPr>
          <a:xfrm>
            <a:off x="550443" y="3518896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Path Planning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81BCBD4-BA40-84DE-BD1F-6297DC83EA96}"/>
              </a:ext>
            </a:extLst>
          </p:cNvPr>
          <p:cNvSpPr/>
          <p:nvPr/>
        </p:nvSpPr>
        <p:spPr>
          <a:xfrm>
            <a:off x="242960" y="3927813"/>
            <a:ext cx="2456883" cy="792468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Real-time navigation in GPS-denied terrain — mine shafts, dense forests, deep-sea environments.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A29DACAF-40A6-071D-D2E1-F751B80E6F90}"/>
              </a:ext>
            </a:extLst>
          </p:cNvPr>
          <p:cNvSpPr/>
          <p:nvPr/>
        </p:nvSpPr>
        <p:spPr>
          <a:xfrm>
            <a:off x="3592522" y="3518896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Precision Mining</a:t>
            </a: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F7C8D2D0-9B91-4472-E575-1196B1A31402}"/>
              </a:ext>
            </a:extLst>
          </p:cNvPr>
          <p:cNvSpPr/>
          <p:nvPr/>
        </p:nvSpPr>
        <p:spPr>
          <a:xfrm>
            <a:off x="3285039" y="3927813"/>
            <a:ext cx="2456883" cy="792468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Selective high-grade ore extraction while leaving low-grade material, dramatically improving efficiency.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7C2CD664-6C7A-B7A7-3BA9-200DBEA3690F}"/>
              </a:ext>
            </a:extLst>
          </p:cNvPr>
          <p:cNvSpPr/>
          <p:nvPr/>
        </p:nvSpPr>
        <p:spPr>
          <a:xfrm>
            <a:off x="6597024" y="3518896"/>
            <a:ext cx="1874932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Precision Extraction</a:t>
            </a:r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52C56709-F88D-ADD9-6A83-055E6578CCDE}"/>
              </a:ext>
            </a:extLst>
          </p:cNvPr>
          <p:cNvSpPr/>
          <p:nvPr/>
        </p:nvSpPr>
        <p:spPr>
          <a:xfrm>
            <a:off x="6289541" y="3927813"/>
            <a:ext cx="2456883" cy="792468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sz="1400" b="1" dirty="0">
                <a:solidFill>
                  <a:srgbClr val="E8F0FE"/>
                </a:solidFill>
              </a:rPr>
              <a:t>AI vision systems selectively harvest mineral deposits while minimizing environmental disturbance.</a:t>
            </a:r>
          </a:p>
        </p:txBody>
      </p:sp>
      <p:pic>
        <p:nvPicPr>
          <p:cNvPr id="28" name="图片 3" descr="2">
            <a:extLst>
              <a:ext uri="{FF2B5EF4-FFF2-40B4-BE49-F238E27FC236}">
                <a16:creationId xmlns:a16="http://schemas.microsoft.com/office/drawing/2014/main" id="{B69F95A8-1CF4-FFFD-DF21-44AF6BF6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6" t="16381" r="66125" b="60446"/>
          <a:stretch>
            <a:fillRect/>
          </a:stretch>
        </p:blipFill>
        <p:spPr>
          <a:xfrm>
            <a:off x="5414210" y="1127408"/>
            <a:ext cx="3729789" cy="1634676"/>
          </a:xfrm>
          <a:prstGeom prst="rect">
            <a:avLst/>
          </a:prstGeom>
        </p:spPr>
      </p:pic>
      <p:sp>
        <p:nvSpPr>
          <p:cNvPr id="29" name="Text 2">
            <a:extLst>
              <a:ext uri="{FF2B5EF4-FFF2-40B4-BE49-F238E27FC236}">
                <a16:creationId xmlns:a16="http://schemas.microsoft.com/office/drawing/2014/main" id="{15F4DA17-E20A-D21B-947E-BACDBFB9F320}"/>
              </a:ext>
            </a:extLst>
          </p:cNvPr>
          <p:cNvSpPr/>
          <p:nvPr/>
        </p:nvSpPr>
        <p:spPr>
          <a:xfrm>
            <a:off x="365760" y="787169"/>
            <a:ext cx="4433038" cy="3620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36CFF7"/>
                </a:solidFill>
              </a:rPr>
              <a:t>AI-Powered Exploration</a:t>
            </a:r>
          </a:p>
          <a:p>
            <a:pPr marL="0" indent="0">
              <a:lnSpc>
                <a:spcPts val="1900"/>
              </a:lnSpc>
              <a:buNone/>
            </a:pPr>
            <a:endParaRPr lang="en-US" sz="2800" b="1" dirty="0">
              <a:solidFill>
                <a:srgbClr val="36CFF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C951E-FEC4-4600-397D-E87D68E282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2D1CF-B862-A13B-9D6B-E71C1CB1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376F913-F640-E8F7-4A52-5C43360971BA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BAD134F-7354-3CE9-AF94-2D7FB4F68762}"/>
              </a:ext>
            </a:extLst>
          </p:cNvPr>
          <p:cNvSpPr/>
          <p:nvPr/>
        </p:nvSpPr>
        <p:spPr>
          <a:xfrm>
            <a:off x="365760" y="-4572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Fitell Fitness: Cash Flow &amp; Strategic Platform</a:t>
            </a:r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7DD9F362-4DEC-EAF1-255C-D65A96C6E43E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B36AB170-DF23-E080-DD68-E1C24D050BCA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RESOURCES EXPLORATION</a:t>
            </a:r>
            <a:endParaRPr lang="en-US" sz="7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D6D7B42-60A0-98B6-C03E-E5BA8298A584}"/>
              </a:ext>
            </a:extLst>
          </p:cNvPr>
          <p:cNvSpPr/>
          <p:nvPr/>
        </p:nvSpPr>
        <p:spPr>
          <a:xfrm>
            <a:off x="237744" y="1456453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What is </a:t>
            </a:r>
            <a:r>
              <a:rPr lang="en-US" sz="2000" b="1" dirty="0" err="1">
                <a:solidFill>
                  <a:srgbClr val="36CFF7"/>
                </a:solidFill>
              </a:rPr>
              <a:t>Fitell</a:t>
            </a:r>
            <a:r>
              <a:rPr lang="en-US" sz="2000" b="1" dirty="0">
                <a:solidFill>
                  <a:srgbClr val="36CFF7"/>
                </a:solidFill>
              </a:rPr>
              <a:t> Fitness</a:t>
            </a: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0DA55186-235C-C23C-0B49-024940C7C718}"/>
              </a:ext>
            </a:extLst>
          </p:cNvPr>
          <p:cNvSpPr/>
          <p:nvPr/>
        </p:nvSpPr>
        <p:spPr>
          <a:xfrm>
            <a:off x="146304" y="1892808"/>
            <a:ext cx="2651760" cy="284378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Established e-commerce fitness and wellness platform</a:t>
            </a:r>
          </a:p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Online retailer of gym and fitness equipment (2,000+ SKUs) </a:t>
            </a:r>
          </a:p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100,000+ customers with strong repeat purchasing trends </a:t>
            </a:r>
          </a:p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Expanding ecosystem across equipment, digital fitness services, and mobile applications</a:t>
            </a:r>
            <a:endParaRPr lang="en-US" sz="140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DFF01306-E0C5-9778-5F2D-F4CC4369D7AA}"/>
              </a:ext>
            </a:extLst>
          </p:cNvPr>
          <p:cNvSpPr/>
          <p:nvPr/>
        </p:nvSpPr>
        <p:spPr>
          <a:xfrm>
            <a:off x="3314700" y="1591009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Strategic Role Within GMEX Robotics</a:t>
            </a: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80556FE8-7A0D-C83E-64FE-5DBCC7D1240F}"/>
              </a:ext>
            </a:extLst>
          </p:cNvPr>
          <p:cNvSpPr/>
          <p:nvPr/>
        </p:nvSpPr>
        <p:spPr>
          <a:xfrm>
            <a:off x="3223260" y="2139696"/>
            <a:ext cx="2651760" cy="284378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Generates ~$XX in revenue to support infrastructure and fund robotics R&amp;D</a:t>
            </a:r>
          </a:p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Serves as a real-world lab for ergonomics, human movement, and daily routines</a:t>
            </a:r>
          </a:p>
          <a:p>
            <a:pPr marL="171450" indent="-171450">
              <a:lnSpc>
                <a:spcPts val="16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E"/>
                </a:solidFill>
              </a:rPr>
              <a:t>Enhances brand visibility and investor engagement during GMEX’s transition</a:t>
            </a:r>
            <a:endParaRPr lang="en-US" sz="140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28E7F65D-24C6-0420-A68C-244F72D6C9D7}"/>
              </a:ext>
            </a:extLst>
          </p:cNvPr>
          <p:cNvSpPr/>
          <p:nvPr/>
        </p:nvSpPr>
        <p:spPr>
          <a:xfrm>
            <a:off x="6067044" y="3161632"/>
            <a:ext cx="2916936" cy="1140179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algn="ctr">
              <a:lnSpc>
                <a:spcPts val="1980"/>
              </a:lnSpc>
              <a:spcBef>
                <a:spcPts val="600"/>
              </a:spcBef>
              <a:buClr>
                <a:srgbClr val="36CFF7"/>
              </a:buClr>
            </a:pPr>
            <a:r>
              <a:rPr lang="en-US" b="1" dirty="0">
                <a:solidFill>
                  <a:srgbClr val="E8F0FE"/>
                </a:solidFill>
              </a:rPr>
              <a:t>Bridges today’s revenue base with tomorrow’s robotics platform, supporting near-term stability while accelerating long-term innovation</a:t>
            </a:r>
            <a:endParaRPr lang="en-US" b="1" dirty="0"/>
          </a:p>
        </p:txBody>
      </p:sp>
      <p:pic>
        <p:nvPicPr>
          <p:cNvPr id="18" name="图片 1" descr="14">
            <a:extLst>
              <a:ext uri="{FF2B5EF4-FFF2-40B4-BE49-F238E27FC236}">
                <a16:creationId xmlns:a16="http://schemas.microsoft.com/office/drawing/2014/main" id="{F415F435-70B2-81FD-944A-98B7CC22FF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33856" r="68027" b="35943"/>
          <a:stretch>
            <a:fillRect/>
          </a:stretch>
        </p:blipFill>
        <p:spPr>
          <a:xfrm>
            <a:off x="6261562" y="1258739"/>
            <a:ext cx="2518756" cy="1767945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E54B111C-BBB3-35CD-50F6-B38582F82C4B}"/>
              </a:ext>
            </a:extLst>
          </p:cNvPr>
          <p:cNvSpPr/>
          <p:nvPr/>
        </p:nvSpPr>
        <p:spPr>
          <a:xfrm>
            <a:off x="6291072" y="2658712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Positioning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0ECC0-9616-81D6-B8F0-0415A54602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46150-32A5-A356-42DA-5CC75AD8E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CCB374A-82D3-326B-1B3B-B87DD56F9C60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098BA54-759F-534F-18E8-2EE1D1A043D5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STRATEGIC VISION</a:t>
            </a:r>
            <a:endParaRPr lang="en-US" sz="1100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D487CD73-F4D9-0116-DC93-7B8E1067114D}"/>
              </a:ext>
            </a:extLst>
          </p:cNvPr>
          <p:cNvSpPr/>
          <p:nvPr/>
        </p:nvSpPr>
        <p:spPr>
          <a:xfrm>
            <a:off x="273158" y="4319150"/>
            <a:ext cx="1466673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C9E8"/>
                </a:solidFill>
              </a:rPr>
              <a:t>Looking Ahead</a:t>
            </a:r>
            <a:endParaRPr lang="en-US" sz="1600" dirty="0"/>
          </a:p>
        </p:txBody>
      </p:sp>
      <p:sp>
        <p:nvSpPr>
          <p:cNvPr id="37" name="Shape 35">
            <a:extLst>
              <a:ext uri="{FF2B5EF4-FFF2-40B4-BE49-F238E27FC236}">
                <a16:creationId xmlns:a16="http://schemas.microsoft.com/office/drawing/2014/main" id="{605F529C-2F43-2BEA-9C6B-2DCB63C3A14E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EF3D2B7B-5D99-DDE7-4227-40F89E1777FD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STRATEGIC ROADMAP</a:t>
            </a:r>
            <a:endParaRPr lang="en-US" sz="750" dirty="0"/>
          </a:p>
        </p:txBody>
      </p:sp>
      <p:sp>
        <p:nvSpPr>
          <p:cNvPr id="40" name="Plaque 39">
            <a:extLst>
              <a:ext uri="{FF2B5EF4-FFF2-40B4-BE49-F238E27FC236}">
                <a16:creationId xmlns:a16="http://schemas.microsoft.com/office/drawing/2014/main" id="{473D5985-1D3B-2C70-1EC7-E1990A1AE4C6}"/>
              </a:ext>
            </a:extLst>
          </p:cNvPr>
          <p:cNvSpPr/>
          <p:nvPr/>
        </p:nvSpPr>
        <p:spPr>
          <a:xfrm>
            <a:off x="413201" y="1333647"/>
            <a:ext cx="1827491" cy="2595800"/>
          </a:xfrm>
          <a:prstGeom prst="plaque">
            <a:avLst/>
          </a:prstGeom>
          <a:solidFill>
            <a:srgbClr val="001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33FF4C-46A3-86B5-3AF5-514FE50B5272}"/>
              </a:ext>
            </a:extLst>
          </p:cNvPr>
          <p:cNvGrpSpPr/>
          <p:nvPr/>
        </p:nvGrpSpPr>
        <p:grpSpPr>
          <a:xfrm>
            <a:off x="0" y="790872"/>
            <a:ext cx="9144000" cy="3419555"/>
            <a:chOff x="0" y="873252"/>
            <a:chExt cx="9144000" cy="3419555"/>
          </a:xfrm>
        </p:grpSpPr>
        <p:pic>
          <p:nvPicPr>
            <p:cNvPr id="39" name="图片 3" descr="1778203131445-jzni3jq76xc">
              <a:extLst>
                <a:ext uri="{FF2B5EF4-FFF2-40B4-BE49-F238E27FC236}">
                  <a16:creationId xmlns:a16="http://schemas.microsoft.com/office/drawing/2014/main" id="{8D92A240-4CD7-6A88-E6C0-3580A58B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067" b="13450"/>
            <a:stretch>
              <a:fillRect/>
            </a:stretch>
          </p:blipFill>
          <p:spPr>
            <a:xfrm>
              <a:off x="0" y="873252"/>
              <a:ext cx="9144000" cy="3419555"/>
            </a:xfrm>
            <a:prstGeom prst="rect">
              <a:avLst/>
            </a:prstGeom>
          </p:spPr>
        </p:pic>
        <p:sp>
          <p:nvSpPr>
            <p:cNvPr id="42" name="Plaque 41">
              <a:extLst>
                <a:ext uri="{FF2B5EF4-FFF2-40B4-BE49-F238E27FC236}">
                  <a16:creationId xmlns:a16="http://schemas.microsoft.com/office/drawing/2014/main" id="{68156D79-EA75-C572-B933-8DBC9FE72DA3}"/>
                </a:ext>
              </a:extLst>
            </p:cNvPr>
            <p:cNvSpPr/>
            <p:nvPr/>
          </p:nvSpPr>
          <p:spPr>
            <a:xfrm>
              <a:off x="2527008" y="1416027"/>
              <a:ext cx="1827491" cy="2595800"/>
            </a:xfrm>
            <a:prstGeom prst="plaque">
              <a:avLst>
                <a:gd name="adj" fmla="val 10287"/>
              </a:avLst>
            </a:prstGeom>
            <a:solidFill>
              <a:srgbClr val="0012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laque 42">
              <a:extLst>
                <a:ext uri="{FF2B5EF4-FFF2-40B4-BE49-F238E27FC236}">
                  <a16:creationId xmlns:a16="http://schemas.microsoft.com/office/drawing/2014/main" id="{0E63600C-FA89-A814-F3C4-98FADC4004E8}"/>
                </a:ext>
              </a:extLst>
            </p:cNvPr>
            <p:cNvSpPr/>
            <p:nvPr/>
          </p:nvSpPr>
          <p:spPr>
            <a:xfrm>
              <a:off x="4658628" y="1416027"/>
              <a:ext cx="1827491" cy="2595800"/>
            </a:xfrm>
            <a:prstGeom prst="plaque">
              <a:avLst>
                <a:gd name="adj" fmla="val 9697"/>
              </a:avLst>
            </a:prstGeom>
            <a:solidFill>
              <a:srgbClr val="0012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laque 43">
              <a:extLst>
                <a:ext uri="{FF2B5EF4-FFF2-40B4-BE49-F238E27FC236}">
                  <a16:creationId xmlns:a16="http://schemas.microsoft.com/office/drawing/2014/main" id="{20367BDF-C48A-9E93-784C-8C9A2CBC434D}"/>
                </a:ext>
              </a:extLst>
            </p:cNvPr>
            <p:cNvSpPr/>
            <p:nvPr/>
          </p:nvSpPr>
          <p:spPr>
            <a:xfrm>
              <a:off x="6819937" y="1416027"/>
              <a:ext cx="1827491" cy="2595800"/>
            </a:xfrm>
            <a:prstGeom prst="plaque">
              <a:avLst>
                <a:gd name="adj" fmla="val 8701"/>
              </a:avLst>
            </a:prstGeom>
            <a:solidFill>
              <a:srgbClr val="0012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aque 45">
              <a:extLst>
                <a:ext uri="{FF2B5EF4-FFF2-40B4-BE49-F238E27FC236}">
                  <a16:creationId xmlns:a16="http://schemas.microsoft.com/office/drawing/2014/main" id="{02ADCA11-0A97-E599-752A-F332F037B317}"/>
                </a:ext>
              </a:extLst>
            </p:cNvPr>
            <p:cNvSpPr/>
            <p:nvPr/>
          </p:nvSpPr>
          <p:spPr>
            <a:xfrm>
              <a:off x="413211" y="1416027"/>
              <a:ext cx="1827491" cy="2595800"/>
            </a:xfrm>
            <a:prstGeom prst="plaque">
              <a:avLst>
                <a:gd name="adj" fmla="val 8701"/>
              </a:avLst>
            </a:prstGeom>
            <a:solidFill>
              <a:srgbClr val="0012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 2">
            <a:extLst>
              <a:ext uri="{FF2B5EF4-FFF2-40B4-BE49-F238E27FC236}">
                <a16:creationId xmlns:a16="http://schemas.microsoft.com/office/drawing/2014/main" id="{C89C9373-D89D-ABB0-B3F1-79B0D04F2D5A}"/>
              </a:ext>
            </a:extLst>
          </p:cNvPr>
          <p:cNvSpPr/>
          <p:nvPr/>
        </p:nvSpPr>
        <p:spPr>
          <a:xfrm>
            <a:off x="365760" y="198206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 err="1">
                <a:solidFill>
                  <a:srgbClr val="36CFF7"/>
                </a:solidFill>
              </a:rPr>
              <a:t>Fitell</a:t>
            </a:r>
            <a:endParaRPr lang="en-US" sz="2400" b="1" dirty="0">
              <a:solidFill>
                <a:srgbClr val="36CFF7"/>
              </a:solidFill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Foundation</a:t>
            </a: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50F981EF-8491-0DF0-7B93-DED4338A3252}"/>
              </a:ext>
            </a:extLst>
          </p:cNvPr>
          <p:cNvSpPr/>
          <p:nvPr/>
        </p:nvSpPr>
        <p:spPr>
          <a:xfrm>
            <a:off x="726577" y="1452475"/>
            <a:ext cx="1153297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PHASE 1</a:t>
            </a:r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C249B0A8-6EF3-0CA1-2EC3-9B4807C3E38E}"/>
              </a:ext>
            </a:extLst>
          </p:cNvPr>
          <p:cNvSpPr/>
          <p:nvPr/>
        </p:nvSpPr>
        <p:spPr>
          <a:xfrm>
            <a:off x="2504281" y="198206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GMEX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Rebrand</a:t>
            </a:r>
          </a:p>
        </p:txBody>
      </p:sp>
      <p:sp>
        <p:nvSpPr>
          <p:cNvPr id="50" name="Plaque 49">
            <a:extLst>
              <a:ext uri="{FF2B5EF4-FFF2-40B4-BE49-F238E27FC236}">
                <a16:creationId xmlns:a16="http://schemas.microsoft.com/office/drawing/2014/main" id="{30D80AE9-1553-8334-AF47-A88AA082D922}"/>
              </a:ext>
            </a:extLst>
          </p:cNvPr>
          <p:cNvSpPr/>
          <p:nvPr/>
        </p:nvSpPr>
        <p:spPr>
          <a:xfrm>
            <a:off x="2864104" y="1452475"/>
            <a:ext cx="1153297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PHASE 2</a:t>
            </a: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545B6DD4-0C21-EF93-E0A7-E63E4516B093}"/>
              </a:ext>
            </a:extLst>
          </p:cNvPr>
          <p:cNvSpPr/>
          <p:nvPr/>
        </p:nvSpPr>
        <p:spPr>
          <a:xfrm>
            <a:off x="4647127" y="198206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2FCulinary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AI Launch</a:t>
            </a:r>
          </a:p>
        </p:txBody>
      </p:sp>
      <p:sp>
        <p:nvSpPr>
          <p:cNvPr id="52" name="Plaque 51">
            <a:extLst>
              <a:ext uri="{FF2B5EF4-FFF2-40B4-BE49-F238E27FC236}">
                <a16:creationId xmlns:a16="http://schemas.microsoft.com/office/drawing/2014/main" id="{E9D98DDD-8650-EC83-792C-08D62C07F2A2}"/>
              </a:ext>
            </a:extLst>
          </p:cNvPr>
          <p:cNvSpPr/>
          <p:nvPr/>
        </p:nvSpPr>
        <p:spPr>
          <a:xfrm>
            <a:off x="4995724" y="1452475"/>
            <a:ext cx="1153297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PHASE 3</a:t>
            </a:r>
          </a:p>
        </p:txBody>
      </p:sp>
      <p:sp>
        <p:nvSpPr>
          <p:cNvPr id="53" name="Plaque 52">
            <a:extLst>
              <a:ext uri="{FF2B5EF4-FFF2-40B4-BE49-F238E27FC236}">
                <a16:creationId xmlns:a16="http://schemas.microsoft.com/office/drawing/2014/main" id="{079D4435-67CF-96DD-1141-A63C7A158DDD}"/>
              </a:ext>
            </a:extLst>
          </p:cNvPr>
          <p:cNvSpPr/>
          <p:nvPr/>
        </p:nvSpPr>
        <p:spPr>
          <a:xfrm>
            <a:off x="7157033" y="1452475"/>
            <a:ext cx="1153297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PHASE 4</a:t>
            </a:r>
          </a:p>
        </p:txBody>
      </p:sp>
      <p:sp>
        <p:nvSpPr>
          <p:cNvPr id="54" name="Text 2">
            <a:extLst>
              <a:ext uri="{FF2B5EF4-FFF2-40B4-BE49-F238E27FC236}">
                <a16:creationId xmlns:a16="http://schemas.microsoft.com/office/drawing/2014/main" id="{E79DD6FF-7157-EEFF-8499-B78076D00E1F}"/>
              </a:ext>
            </a:extLst>
          </p:cNvPr>
          <p:cNvSpPr/>
          <p:nvPr/>
        </p:nvSpPr>
        <p:spPr>
          <a:xfrm>
            <a:off x="6806724" y="198206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Industrial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Scale</a:t>
            </a:r>
          </a:p>
        </p:txBody>
      </p:sp>
      <p:sp>
        <p:nvSpPr>
          <p:cNvPr id="55" name="Text 7">
            <a:extLst>
              <a:ext uri="{FF2B5EF4-FFF2-40B4-BE49-F238E27FC236}">
                <a16:creationId xmlns:a16="http://schemas.microsoft.com/office/drawing/2014/main" id="{4835887D-6065-71D9-FD3F-E5A976761421}"/>
              </a:ext>
            </a:extLst>
          </p:cNvPr>
          <p:cNvSpPr/>
          <p:nvPr/>
        </p:nvSpPr>
        <p:spPr>
          <a:xfrm>
            <a:off x="396724" y="2714319"/>
            <a:ext cx="1845893" cy="1131299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F0FE"/>
                </a:solidFill>
              </a:rPr>
              <a:t>Precision fitness hardware &amp; biomechanics expertise</a:t>
            </a:r>
          </a:p>
        </p:txBody>
      </p:sp>
      <p:sp>
        <p:nvSpPr>
          <p:cNvPr id="56" name="Text 7">
            <a:extLst>
              <a:ext uri="{FF2B5EF4-FFF2-40B4-BE49-F238E27FC236}">
                <a16:creationId xmlns:a16="http://schemas.microsoft.com/office/drawing/2014/main" id="{D346E9DB-5F9E-09EE-9FA3-A460282A0884}"/>
              </a:ext>
            </a:extLst>
          </p:cNvPr>
          <p:cNvSpPr/>
          <p:nvPr/>
        </p:nvSpPr>
        <p:spPr>
          <a:xfrm>
            <a:off x="2521753" y="2714319"/>
            <a:ext cx="1845893" cy="1131299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F0FE"/>
                </a:solidFill>
              </a:rPr>
              <a:t>Strategic pivot to robotics &amp; </a:t>
            </a:r>
            <a:br>
              <a:rPr lang="en-US" sz="1400" b="1" dirty="0">
                <a:solidFill>
                  <a:srgbClr val="E8F0FE"/>
                </a:solidFill>
              </a:rPr>
            </a:br>
            <a:r>
              <a:rPr lang="en-US" sz="1400" b="1" dirty="0">
                <a:solidFill>
                  <a:srgbClr val="E8F0FE"/>
                </a:solidFill>
              </a:rPr>
              <a:t>AI-integrated systems</a:t>
            </a:r>
          </a:p>
        </p:txBody>
      </p:sp>
      <p:sp>
        <p:nvSpPr>
          <p:cNvPr id="57" name="Text 7">
            <a:extLst>
              <a:ext uri="{FF2B5EF4-FFF2-40B4-BE49-F238E27FC236}">
                <a16:creationId xmlns:a16="http://schemas.microsoft.com/office/drawing/2014/main" id="{CE55E317-88E5-0280-5448-C9D40215B216}"/>
              </a:ext>
            </a:extLst>
          </p:cNvPr>
          <p:cNvSpPr/>
          <p:nvPr/>
        </p:nvSpPr>
        <p:spPr>
          <a:xfrm>
            <a:off x="4649425" y="2714319"/>
            <a:ext cx="1845893" cy="1131299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F0FE"/>
                </a:solidFill>
              </a:rPr>
              <a:t>First robotic product successfully deployed</a:t>
            </a:r>
          </a:p>
        </p:txBody>
      </p:sp>
      <p:sp>
        <p:nvSpPr>
          <p:cNvPr id="58" name="Text 7">
            <a:extLst>
              <a:ext uri="{FF2B5EF4-FFF2-40B4-BE49-F238E27FC236}">
                <a16:creationId xmlns:a16="http://schemas.microsoft.com/office/drawing/2014/main" id="{9012AE2B-2402-0CA4-975E-14668B9DAAE9}"/>
              </a:ext>
            </a:extLst>
          </p:cNvPr>
          <p:cNvSpPr/>
          <p:nvPr/>
        </p:nvSpPr>
        <p:spPr>
          <a:xfrm>
            <a:off x="6783997" y="2714319"/>
            <a:ext cx="1845893" cy="1131299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8F0FE"/>
                </a:solidFill>
              </a:rPr>
              <a:t>Full solutions across logistics, automation &amp; mining</a:t>
            </a:r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0DC57935-756C-94C8-C7C6-A1F9C3939CD9}"/>
              </a:ext>
            </a:extLst>
          </p:cNvPr>
          <p:cNvSpPr/>
          <p:nvPr/>
        </p:nvSpPr>
        <p:spPr>
          <a:xfrm>
            <a:off x="1739831" y="4134000"/>
            <a:ext cx="7222937" cy="75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F0FE"/>
                </a:solidFill>
              </a:rPr>
              <a:t>GMEX Robotics is building toward a future where intelligent machines augment human capability across every industry — from the factory floor to the kitchen counter. Our dual business model provides both near-term revenue stability and long-term exponential growth potential through AI and robotics innovation.</a:t>
            </a:r>
            <a:endParaRPr lang="en-US" sz="1400" b="1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62B4511-F141-26DA-7D75-F991321A511F}"/>
              </a:ext>
            </a:extLst>
          </p:cNvPr>
          <p:cNvSpPr/>
          <p:nvPr/>
        </p:nvSpPr>
        <p:spPr>
          <a:xfrm>
            <a:off x="344201" y="391338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Our Growth Roadmap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8D4DD-ADB2-1EC4-F685-A7C47D851B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84733-2412-C509-E657-A740A150E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4102C4F-989E-0279-683A-EA639546F606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581E4D4-D691-1547-8432-603CB367C070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MEET THE TEAM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1B86EFE-6A10-2720-438B-067FC8E79673}"/>
              </a:ext>
            </a:extLst>
          </p:cNvPr>
          <p:cNvSpPr/>
          <p:nvPr/>
        </p:nvSpPr>
        <p:spPr>
          <a:xfrm>
            <a:off x="344201" y="416052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Management Team</a:t>
            </a:r>
          </a:p>
        </p:txBody>
      </p:sp>
      <p:sp>
        <p:nvSpPr>
          <p:cNvPr id="37" name="Shape 35">
            <a:extLst>
              <a:ext uri="{FF2B5EF4-FFF2-40B4-BE49-F238E27FC236}">
                <a16:creationId xmlns:a16="http://schemas.microsoft.com/office/drawing/2014/main" id="{EA75379D-4EBB-C1EF-F93E-8E72D5EF37E6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04E4858F-C33E-149E-EEC0-E68C76DAB950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STRATEGIC ROADMAP</a:t>
            </a:r>
            <a:endParaRPr lang="en-US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8D4C23-28B5-1341-7119-FCC4F0EDA388}"/>
              </a:ext>
            </a:extLst>
          </p:cNvPr>
          <p:cNvSpPr txBox="1"/>
          <p:nvPr/>
        </p:nvSpPr>
        <p:spPr>
          <a:xfrm>
            <a:off x="344201" y="993268"/>
            <a:ext cx="8569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36CFF7"/>
                </a:solidFill>
              </a:rPr>
              <a:t>Yinying</a:t>
            </a:r>
            <a:r>
              <a:rPr lang="en-US" sz="1400" b="1" dirty="0">
                <a:solidFill>
                  <a:srgbClr val="36CFF7"/>
                </a:solidFill>
              </a:rPr>
              <a:t> (Sam) Lu, Chief Executive Officer and Director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Served as CEO since October 2023 and director since April 2022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General manager of General Dynamics (GD) since April 2017, overseeing procurement, operations, marketing and financing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Grew GD’s customer database from 60,000 members in 2019 to over 100,000 in 2023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Introduced Lion Loyalty, GD’s VIP membership program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988869-E636-E39C-01EB-015234EEF952}"/>
              </a:ext>
            </a:extLst>
          </p:cNvPr>
          <p:cNvSpPr txBox="1"/>
          <p:nvPr/>
        </p:nvSpPr>
        <p:spPr>
          <a:xfrm>
            <a:off x="344201" y="2508444"/>
            <a:ext cx="8569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6CFF7"/>
                </a:solidFill>
              </a:rPr>
              <a:t>Chun Wai Edwin Tam, Chief Finance Officer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Over 20 years experience in accounting, auditing, corporate and treasury management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Fellow member of The Hong Kong Institute of Certified Public Accountants 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Fellow member of the Association of Chartered Certified Accountants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Member of The Chartered Governance Institute in the United Kingdom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A0DC6-5464-5080-A822-8E1D6AFF4D6F}"/>
              </a:ext>
            </a:extLst>
          </p:cNvPr>
          <p:cNvSpPr txBox="1"/>
          <p:nvPr/>
        </p:nvSpPr>
        <p:spPr>
          <a:xfrm>
            <a:off x="344201" y="3808176"/>
            <a:ext cx="856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6CFF7"/>
                </a:solidFill>
              </a:rPr>
              <a:t>Jack Zeng, Chief Technology Officer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Head of Technology at </a:t>
            </a:r>
            <a:r>
              <a:rPr lang="en-US" sz="1400" dirty="0" err="1">
                <a:solidFill>
                  <a:schemeClr val="bg1"/>
                </a:solidFill>
              </a:rPr>
              <a:t>Fitell</a:t>
            </a:r>
            <a:r>
              <a:rPr lang="en-US" sz="1400" dirty="0">
                <a:solidFill>
                  <a:schemeClr val="bg1"/>
                </a:solidFill>
              </a:rPr>
              <a:t>, driving commercialization and partnerships under CEO Sam Lu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Founded and scaled tech ventures; delivered AI solutions to Fortune 500 clients</a:t>
            </a:r>
          </a:p>
          <a:p>
            <a:pPr marL="177800" indent="-177800"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Led global launches of advanced hardware and robotics across North America and Australia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C9268-0DE0-6A95-BE3A-477C45F8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7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81760-53B5-99B1-B990-0940F2F0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930FA54-4483-CF5A-A740-AEB7430A86ED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D2FA1C5-55AA-6FEA-CA50-8090857A8C4A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WHY INVEST</a:t>
            </a:r>
            <a:endParaRPr lang="en-US" sz="1100" dirty="0"/>
          </a:p>
        </p:txBody>
      </p:sp>
      <p:sp>
        <p:nvSpPr>
          <p:cNvPr id="37" name="Shape 35">
            <a:extLst>
              <a:ext uri="{FF2B5EF4-FFF2-40B4-BE49-F238E27FC236}">
                <a16:creationId xmlns:a16="http://schemas.microsoft.com/office/drawing/2014/main" id="{9E1C0800-163D-9505-ADBA-0C219899FA71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782F6E14-BDDD-A71F-229D-A35499C775FD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STRATEGIC ROADMAP</a:t>
            </a:r>
            <a:endParaRPr lang="en-US" sz="7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5DC6FF4-DBEF-1B57-85B9-C239411E56CE}"/>
              </a:ext>
            </a:extLst>
          </p:cNvPr>
          <p:cNvSpPr/>
          <p:nvPr/>
        </p:nvSpPr>
        <p:spPr>
          <a:xfrm>
            <a:off x="365760" y="569644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Investment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B65D0-397D-6888-3C4E-B7B1BB004BDA}"/>
              </a:ext>
            </a:extLst>
          </p:cNvPr>
          <p:cNvSpPr txBox="1"/>
          <p:nvPr/>
        </p:nvSpPr>
        <p:spPr>
          <a:xfrm>
            <a:off x="278542" y="1230729"/>
            <a:ext cx="6138734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3513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Integrated “Terminal + Brain” Platform.  </a:t>
            </a:r>
            <a:r>
              <a:rPr lang="en-US" sz="1600" dirty="0">
                <a:solidFill>
                  <a:schemeClr val="bg1"/>
                </a:solidFill>
              </a:rPr>
              <a:t>Robotics hardware + AI routing layer forming a closed-loop embodied intelligence system</a:t>
            </a:r>
          </a:p>
          <a:p>
            <a:pPr marL="171450" indent="-163513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Multi-Model Intelligence at Scale.</a:t>
            </a:r>
            <a:r>
              <a:rPr lang="en-US" sz="1600" dirty="0">
                <a:solidFill>
                  <a:schemeClr val="bg1"/>
                </a:solidFill>
              </a:rPr>
              <a:t>  Dynamic model routing across navigation, vision, interaction, and vertical AI use cases</a:t>
            </a:r>
          </a:p>
          <a:p>
            <a:pPr marL="171450" indent="-163513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Hardware-Driven Data &amp; Distribution Advantage.</a:t>
            </a:r>
            <a:r>
              <a:rPr lang="en-US" sz="1600" dirty="0">
                <a:solidFill>
                  <a:schemeClr val="bg1"/>
                </a:solidFill>
              </a:rPr>
              <a:t>  Deployed robots act as high-frequency inference nodes generating continuous real-world data</a:t>
            </a:r>
          </a:p>
          <a:p>
            <a:pPr marL="171450" indent="-163513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Recurring, High-Margin Revenue Model.</a:t>
            </a:r>
            <a:r>
              <a:rPr lang="en-US" sz="1600" dirty="0">
                <a:solidFill>
                  <a:schemeClr val="bg1"/>
                </a:solidFill>
              </a:rPr>
              <a:t>  Transition from hardware sales to subscriptions, OTA updates, and usage-based AI services</a:t>
            </a:r>
          </a:p>
          <a:p>
            <a:pPr marL="171450" indent="-163513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Defensible Moat &amp; Infrastructure Positioning.</a:t>
            </a:r>
            <a:r>
              <a:rPr lang="en-US" sz="1600" dirty="0">
                <a:solidFill>
                  <a:schemeClr val="bg1"/>
                </a:solidFill>
              </a:rPr>
              <a:t>  Dual data flywheel, strong network effects, and positioning as core AI infrastructure layer</a:t>
            </a:r>
          </a:p>
        </p:txBody>
      </p:sp>
      <p:pic>
        <p:nvPicPr>
          <p:cNvPr id="4" name="图片 3" descr="13">
            <a:extLst>
              <a:ext uri="{FF2B5EF4-FFF2-40B4-BE49-F238E27FC236}">
                <a16:creationId xmlns:a16="http://schemas.microsoft.com/office/drawing/2014/main" id="{CB7F4060-0654-ADA9-5B5A-59F759DBE9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58" t="11200"/>
          <a:stretch>
            <a:fillRect/>
          </a:stretch>
        </p:blipFill>
        <p:spPr>
          <a:xfrm>
            <a:off x="6574714" y="0"/>
            <a:ext cx="2568373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8BF7E-C7C7-47D7-BAFE-E80B371F59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4093071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00C9E8"/>
          </a:solidFill>
          <a:ln w="12700">
            <a:solidFill>
              <a:srgbClr val="00C9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79492"/>
            <a:ext cx="9144000" cy="64008"/>
          </a:xfrm>
          <a:prstGeom prst="rect">
            <a:avLst/>
          </a:prstGeom>
          <a:solidFill>
            <a:srgbClr val="00C9E8"/>
          </a:solidFill>
          <a:ln w="12700">
            <a:solidFill>
              <a:srgbClr val="00C9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4008"/>
            <a:ext cx="54864" cy="5015484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74320" y="1961380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</a:rPr>
              <a:t>Let's Build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274320" y="2555740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00C9E8"/>
                </a:solidFill>
              </a:rPr>
              <a:t>the Future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274320" y="3150100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</a:rPr>
              <a:t>Together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274320" y="3840476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4A3B8"/>
                </a:solidFill>
              </a:rPr>
              <a:t>Pioneering the next generation of intelligent machines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274320" y="4187948"/>
            <a:ext cx="4114800" cy="0"/>
          </a:xfrm>
          <a:prstGeom prst="line">
            <a:avLst/>
          </a:prstGeom>
          <a:noFill/>
          <a:ln w="63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7939A3-B7A3-718F-7378-995D0A258028}"/>
              </a:ext>
            </a:extLst>
          </p:cNvPr>
          <p:cNvGrpSpPr/>
          <p:nvPr/>
        </p:nvGrpSpPr>
        <p:grpSpPr>
          <a:xfrm>
            <a:off x="274320" y="4192524"/>
            <a:ext cx="4709160" cy="292608"/>
            <a:chOff x="274320" y="3383280"/>
            <a:chExt cx="4709160" cy="292608"/>
          </a:xfrm>
        </p:grpSpPr>
        <p:sp>
          <p:nvSpPr>
            <p:cNvPr id="12" name="Text 10"/>
            <p:cNvSpPr/>
            <p:nvPr/>
          </p:nvSpPr>
          <p:spPr>
            <a:xfrm>
              <a:off x="274320" y="3383280"/>
              <a:ext cx="1005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00C9E8"/>
                  </a:solidFill>
                </a:rPr>
                <a:t>Address:</a:t>
              </a:r>
              <a:endParaRPr lang="en-US" sz="11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325880" y="3383280"/>
              <a:ext cx="36576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E8F0FE"/>
                  </a:solidFill>
                </a:rPr>
                <a:t>23-25 Mangrove Lane, Taren Point, Sydney, NSW 2229</a:t>
              </a:r>
              <a:endParaRPr lang="en-US" sz="11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50680E-8949-005A-6FEF-F976514DDF00}"/>
              </a:ext>
            </a:extLst>
          </p:cNvPr>
          <p:cNvGrpSpPr/>
          <p:nvPr/>
        </p:nvGrpSpPr>
        <p:grpSpPr>
          <a:xfrm>
            <a:off x="274320" y="4448550"/>
            <a:ext cx="4709160" cy="292608"/>
            <a:chOff x="274320" y="3767328"/>
            <a:chExt cx="4709160" cy="292608"/>
          </a:xfrm>
        </p:grpSpPr>
        <p:sp>
          <p:nvSpPr>
            <p:cNvPr id="14" name="Text 12"/>
            <p:cNvSpPr/>
            <p:nvPr/>
          </p:nvSpPr>
          <p:spPr>
            <a:xfrm>
              <a:off x="274320" y="3767328"/>
              <a:ext cx="1005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00C9E8"/>
                  </a:solidFill>
                </a:rPr>
                <a:t>Website:</a:t>
              </a:r>
              <a:endParaRPr lang="en-US" sz="1100" dirty="0"/>
            </a:p>
          </p:txBody>
        </p:sp>
        <p:sp>
          <p:nvSpPr>
            <p:cNvPr id="15" name="Text 13"/>
            <p:cNvSpPr/>
            <p:nvPr/>
          </p:nvSpPr>
          <p:spPr>
            <a:xfrm>
              <a:off x="1325880" y="3767328"/>
              <a:ext cx="36576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E8F0FE"/>
                  </a:solidFill>
                </a:rPr>
                <a:t>fitellcorp.wixsite.com/gmexrobotics</a:t>
              </a:r>
              <a:endParaRPr lang="en-US" sz="11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6A76C7-568D-4EE5-A540-B69A25655960}"/>
              </a:ext>
            </a:extLst>
          </p:cNvPr>
          <p:cNvGrpSpPr/>
          <p:nvPr/>
        </p:nvGrpSpPr>
        <p:grpSpPr>
          <a:xfrm>
            <a:off x="274320" y="4658864"/>
            <a:ext cx="4709160" cy="292608"/>
            <a:chOff x="274320" y="4151376"/>
            <a:chExt cx="4709160" cy="292608"/>
          </a:xfrm>
        </p:grpSpPr>
        <p:sp>
          <p:nvSpPr>
            <p:cNvPr id="16" name="Text 14"/>
            <p:cNvSpPr/>
            <p:nvPr/>
          </p:nvSpPr>
          <p:spPr>
            <a:xfrm>
              <a:off x="274320" y="4151376"/>
              <a:ext cx="1005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00C9E8"/>
                  </a:solidFill>
                </a:rPr>
                <a:t>Nasdaq:</a:t>
              </a:r>
              <a:endParaRPr lang="en-US" sz="110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1325880" y="4151376"/>
              <a:ext cx="36576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E8F0FE"/>
                  </a:solidFill>
                </a:rPr>
                <a:t>GMEX</a:t>
              </a:r>
              <a:endParaRPr lang="en-US" sz="1100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1FD7308-1740-2B77-ACBF-38CD62B09F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18" t="10327" r="17647"/>
          <a:stretch>
            <a:fillRect/>
          </a:stretch>
        </p:blipFill>
        <p:spPr>
          <a:xfrm>
            <a:off x="4160520" y="192028"/>
            <a:ext cx="5029200" cy="4887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CC8AF3-3240-25D3-7ED9-2266DE7E0D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168079" y="290625"/>
            <a:ext cx="3992441" cy="15218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INVESTOR INFORMATION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Investor Relations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365760" y="1261872"/>
            <a:ext cx="4023360" cy="1371600"/>
          </a:xfrm>
          <a:prstGeom prst="rect">
            <a:avLst/>
          </a:prstGeom>
          <a:solidFill>
            <a:srgbClr val="1A2744"/>
          </a:solidFill>
          <a:ln w="15240">
            <a:solidFill>
              <a:srgbClr val="00C9E8"/>
            </a:solidFill>
            <a:prstDash val="solid"/>
          </a:ln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389888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C9E8"/>
                </a:solidFill>
              </a:rPr>
              <a:t>Nasdaq Listing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181051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</a:rPr>
              <a:t>Ticker Symbol: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2331720" y="1810512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C9E8"/>
                </a:solidFill>
              </a:rPr>
              <a:t>GMEX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8640" y="219456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94A3B8"/>
                </a:solidFill>
              </a:rPr>
              <a:t>Publicly traded on the Nasdaq exchange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54880" y="1261872"/>
            <a:ext cx="4023360" cy="1371600"/>
          </a:xfrm>
          <a:prstGeom prst="rect">
            <a:avLst/>
          </a:prstGeom>
          <a:solidFill>
            <a:srgbClr val="1A2744"/>
          </a:solidFill>
          <a:ln w="7620">
            <a:solidFill>
              <a:srgbClr val="0891B2"/>
            </a:solidFill>
            <a:prstDash val="solid"/>
          </a:ln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937760" y="1389888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C9E8"/>
                </a:solidFill>
              </a:rPr>
              <a:t>IR Resources Available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937760" y="1828800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F0FE"/>
                </a:solidFill>
              </a:rPr>
              <a:t>Press Releases  ·  Events &amp; Presentations  ·  Stock Information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937760" y="212140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F0FE"/>
                </a:solidFill>
              </a:rPr>
              <a:t>SEC Filings  ·  Financial Results  ·  Board of Directors  ·  Governance Documents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937760" y="2377440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4A3B8"/>
                </a:solidFill>
              </a:rPr>
              <a:t>IR Alerts &amp; IR Contact available on website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365760" y="2816352"/>
            <a:ext cx="8412480" cy="1417320"/>
          </a:xfrm>
          <a:prstGeom prst="rect">
            <a:avLst/>
          </a:prstGeom>
          <a:solidFill>
            <a:srgbClr val="1A2744"/>
          </a:solidFill>
          <a:ln w="762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65760" y="2816352"/>
            <a:ext cx="73152" cy="1417320"/>
          </a:xfrm>
          <a:prstGeom prst="line">
            <a:avLst/>
          </a:prstGeom>
          <a:noFill/>
          <a:ln w="50800">
            <a:solidFill>
              <a:srgbClr val="00C9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0080" y="2971800"/>
            <a:ext cx="7955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i="1" dirty="0">
                <a:solidFill>
                  <a:srgbClr val="FFFFFF"/>
                </a:solidFill>
              </a:rPr>
              <a:t>"The future belongs to AI and robotics, and we are the pioneers shaping that future."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40080" y="3611880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00C9E8"/>
                </a:solidFill>
              </a:rPr>
              <a:t>— GMEX Robotics Team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INVESTOR RELATIONS</a:t>
            </a:r>
            <a:endParaRPr lang="en-US" sz="7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20735D-ECF7-B4DD-8BCA-0347E75A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EB0AE-6B32-6D79-038D-816B197A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3652C29-E570-4545-9EF0-12BCA148F430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3385EDE-060A-A7C4-4AD0-1A3E6010328C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WHO WE ARE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554E7FF-E366-3053-461B-4EF6016336CF}"/>
              </a:ext>
            </a:extLst>
          </p:cNvPr>
          <p:cNvSpPr/>
          <p:nvPr/>
        </p:nvSpPr>
        <p:spPr>
          <a:xfrm>
            <a:off x="365760" y="617220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About GMEX Robotics</a:t>
            </a:r>
            <a:endParaRPr lang="en-US" sz="3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A19DDC2-7E03-0CA9-BCE9-585FF487F904}"/>
              </a:ext>
            </a:extLst>
          </p:cNvPr>
          <p:cNvSpPr/>
          <p:nvPr/>
        </p:nvSpPr>
        <p:spPr>
          <a:xfrm>
            <a:off x="365760" y="1325880"/>
            <a:ext cx="4107386" cy="143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80"/>
              </a:lnSpc>
              <a:buNone/>
            </a:pPr>
            <a:r>
              <a:rPr lang="en-US" sz="1400" b="1" dirty="0">
                <a:solidFill>
                  <a:srgbClr val="36CFF7"/>
                </a:solidFill>
              </a:rPr>
              <a:t>GMEX ROBOTICS </a:t>
            </a:r>
            <a:r>
              <a:rPr lang="en-US" sz="1400" dirty="0">
                <a:solidFill>
                  <a:srgbClr val="E8F0FE"/>
                </a:solidFill>
              </a:rPr>
              <a:t>(formerly FITELL CORPORATION) is advancing from precision fitness engineering into advanced robotics — applying decades of motion, biomechanics, and hardware expertise to build intelligent machines with reliable performance and human-centric design.</a:t>
            </a:r>
            <a:endParaRPr lang="en-US" sz="1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D2CD527-FEEB-A63C-08F2-790C8D705E67}"/>
              </a:ext>
            </a:extLst>
          </p:cNvPr>
          <p:cNvSpPr/>
          <p:nvPr/>
        </p:nvSpPr>
        <p:spPr>
          <a:xfrm>
            <a:off x="365760" y="2969169"/>
            <a:ext cx="395910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4A3B8"/>
                </a:solidFill>
              </a:rPr>
              <a:t>We are a human performance technology company — not leaving fitness behind - but redefining it: moving from selling equipment to delivering measurable, personalized human performance transformation.</a:t>
            </a:r>
            <a:endParaRPr lang="en-US" sz="140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71D4EF63-EA6E-3020-7130-537ABED3EFE8}"/>
              </a:ext>
            </a:extLst>
          </p:cNvPr>
          <p:cNvSpPr/>
          <p:nvPr/>
        </p:nvSpPr>
        <p:spPr>
          <a:xfrm>
            <a:off x="334797" y="4178808"/>
            <a:ext cx="3310102" cy="36576"/>
          </a:xfrm>
          <a:prstGeom prst="rect">
            <a:avLst/>
          </a:prstGeom>
          <a:solidFill>
            <a:srgbClr val="00C9E8"/>
          </a:solidFill>
          <a:ln w="12700">
            <a:solidFill>
              <a:srgbClr val="00C9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7F6EA2CD-38B5-8F99-D97D-11F6AD222479}"/>
              </a:ext>
            </a:extLst>
          </p:cNvPr>
          <p:cNvSpPr/>
          <p:nvPr/>
        </p:nvSpPr>
        <p:spPr>
          <a:xfrm>
            <a:off x="365760" y="4315968"/>
            <a:ext cx="327913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36CFF7"/>
                </a:solidFill>
              </a:rPr>
              <a:t>A strategic evolution from precision fitness hardware to intelligent robotic systems.</a:t>
            </a:r>
            <a:endParaRPr lang="en-US" sz="1100" dirty="0">
              <a:solidFill>
                <a:srgbClr val="36CFF7"/>
              </a:solidFill>
            </a:endParaRPr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BF7F434F-D4CD-DE85-4F91-17A4F829641D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402BF094-B0F1-5B6E-671F-FD167957762C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COMPANY OVERVIEW</a:t>
            </a:r>
            <a:endParaRPr lang="en-US" sz="75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329D5C68-22E7-4D8A-6EAD-4F9309E76A01}"/>
              </a:ext>
            </a:extLst>
          </p:cNvPr>
          <p:cNvSpPr/>
          <p:nvPr/>
        </p:nvSpPr>
        <p:spPr>
          <a:xfrm>
            <a:off x="4642719" y="1092708"/>
            <a:ext cx="18892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NASDAQ</a:t>
            </a: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87AB726C-453C-7ADC-6C60-5F39510CF672}"/>
              </a:ext>
            </a:extLst>
          </p:cNvPr>
          <p:cNvSpPr/>
          <p:nvPr/>
        </p:nvSpPr>
        <p:spPr>
          <a:xfrm>
            <a:off x="4572000" y="1459273"/>
            <a:ext cx="1959975" cy="54864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E8F0FE"/>
                </a:solidFill>
              </a:rPr>
              <a:t>Stock Listed</a:t>
            </a: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6A50580D-30BF-7178-A8A9-B1BD9ADC4D6F}"/>
              </a:ext>
            </a:extLst>
          </p:cNvPr>
          <p:cNvSpPr/>
          <p:nvPr/>
        </p:nvSpPr>
        <p:spPr>
          <a:xfrm>
            <a:off x="6842222" y="1092708"/>
            <a:ext cx="18892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Sydney</a:t>
            </a:r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D149BB53-FAF4-AF10-318D-0F37D0218556}"/>
              </a:ext>
            </a:extLst>
          </p:cNvPr>
          <p:cNvSpPr/>
          <p:nvPr/>
        </p:nvSpPr>
        <p:spPr>
          <a:xfrm>
            <a:off x="6771503" y="1459273"/>
            <a:ext cx="1959975" cy="54864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E8F0FE"/>
                </a:solidFill>
              </a:rPr>
              <a:t>HQ, Australia</a:t>
            </a: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72106ED7-F0EC-F0F4-790A-A24461F0B289}"/>
              </a:ext>
            </a:extLst>
          </p:cNvPr>
          <p:cNvSpPr/>
          <p:nvPr/>
        </p:nvSpPr>
        <p:spPr>
          <a:xfrm>
            <a:off x="4642719" y="3103986"/>
            <a:ext cx="18892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Dual</a:t>
            </a:r>
          </a:p>
        </p:txBody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46C2C98D-A96E-C12D-2E9B-DF451408CF8A}"/>
              </a:ext>
            </a:extLst>
          </p:cNvPr>
          <p:cNvSpPr/>
          <p:nvPr/>
        </p:nvSpPr>
        <p:spPr>
          <a:xfrm>
            <a:off x="4572000" y="3470551"/>
            <a:ext cx="1959975" cy="54864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E8F0FE"/>
                </a:solidFill>
              </a:rPr>
              <a:t>Business Units</a:t>
            </a:r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26E747C6-1837-E024-B814-818BFADE7C62}"/>
              </a:ext>
            </a:extLst>
          </p:cNvPr>
          <p:cNvSpPr/>
          <p:nvPr/>
        </p:nvSpPr>
        <p:spPr>
          <a:xfrm>
            <a:off x="6842222" y="3103986"/>
            <a:ext cx="18892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AI-First</a:t>
            </a:r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CE6AC6D0-3011-9232-3ED0-51713848FB33}"/>
              </a:ext>
            </a:extLst>
          </p:cNvPr>
          <p:cNvSpPr/>
          <p:nvPr/>
        </p:nvSpPr>
        <p:spPr>
          <a:xfrm>
            <a:off x="6771503" y="3470551"/>
            <a:ext cx="1959975" cy="54864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E8F0FE"/>
                </a:solidFill>
              </a:rPr>
              <a:t>Technology Focus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DDCFF-3AF6-2021-DA0D-1DF5878E67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29CB4-CE87-20DB-7AA3-C9D66A7ED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1926E5E-29E9-3E85-4965-5F42A050AE3C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ADA969A-EEFB-18DF-BEED-461528817751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WHY INVEST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B899250-602B-E6A9-F4D9-F983D0FAA2CA}"/>
              </a:ext>
            </a:extLst>
          </p:cNvPr>
          <p:cNvSpPr/>
          <p:nvPr/>
        </p:nvSpPr>
        <p:spPr>
          <a:xfrm>
            <a:off x="365760" y="640080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Investment Highlights</a:t>
            </a:r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4F7CFD4C-7E39-1C75-8B78-F8EFF55479E5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B0EE9C78-F37A-338E-B794-70EE2BAC27E4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COMPANY OVERVIEW</a:t>
            </a:r>
            <a:endParaRPr lang="en-US" sz="7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3F87F-0EDE-9988-357C-19AB1DE8856C}"/>
              </a:ext>
            </a:extLst>
          </p:cNvPr>
          <p:cNvSpPr txBox="1"/>
          <p:nvPr/>
        </p:nvSpPr>
        <p:spPr>
          <a:xfrm>
            <a:off x="278542" y="1230729"/>
            <a:ext cx="6116115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Integrated “Terminal + Brain” Platform.  </a:t>
            </a:r>
            <a:r>
              <a:rPr lang="en-US" sz="1600" dirty="0">
                <a:solidFill>
                  <a:schemeClr val="bg1"/>
                </a:solidFill>
              </a:rPr>
              <a:t>Robotics hardware + AI routing layer forming a closed-loop embodied intelligence system</a:t>
            </a:r>
          </a:p>
          <a:p>
            <a:pPr marL="171450" indent="-171450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Multi-Model Intelligence at Scale.</a:t>
            </a:r>
            <a:r>
              <a:rPr lang="en-US" sz="1600" dirty="0">
                <a:solidFill>
                  <a:schemeClr val="bg1"/>
                </a:solidFill>
              </a:rPr>
              <a:t>  Dynamic model routing across navigation, vision, interaction, and vertical AI use cases</a:t>
            </a:r>
          </a:p>
          <a:p>
            <a:pPr marL="171450" indent="-171450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Hardware-Driven Data &amp; Distribution Advantage.</a:t>
            </a:r>
            <a:r>
              <a:rPr lang="en-US" sz="1600" dirty="0">
                <a:solidFill>
                  <a:schemeClr val="bg1"/>
                </a:solidFill>
              </a:rPr>
              <a:t>  Deployed robots act as high-frequency inference nodes generating continuous real-world data</a:t>
            </a:r>
          </a:p>
          <a:p>
            <a:pPr marL="171450" indent="-171450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Recurring, High-Margin Revenue Model.</a:t>
            </a:r>
            <a:r>
              <a:rPr lang="en-US" sz="1600" dirty="0">
                <a:solidFill>
                  <a:schemeClr val="bg1"/>
                </a:solidFill>
              </a:rPr>
              <a:t>  Transition from hardware sales to subscriptions, OTA updates, and usage-based AI services</a:t>
            </a:r>
          </a:p>
          <a:p>
            <a:pPr marL="171450" indent="-171450">
              <a:spcAft>
                <a:spcPts val="14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Defensible Moat &amp; Infrastructure Positioning.</a:t>
            </a:r>
            <a:r>
              <a:rPr lang="en-US" sz="1600" dirty="0">
                <a:solidFill>
                  <a:schemeClr val="bg1"/>
                </a:solidFill>
              </a:rPr>
              <a:t>  Dual data flywheel, strong network effects, and positioning as core AI infrastructure layer</a:t>
            </a:r>
          </a:p>
        </p:txBody>
      </p:sp>
      <p:pic>
        <p:nvPicPr>
          <p:cNvPr id="5" name="图片 3" descr="13">
            <a:extLst>
              <a:ext uri="{FF2B5EF4-FFF2-40B4-BE49-F238E27FC236}">
                <a16:creationId xmlns:a16="http://schemas.microsoft.com/office/drawing/2014/main" id="{6E1482BF-F76E-317E-2412-080BA353D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58" t="11200"/>
          <a:stretch>
            <a:fillRect/>
          </a:stretch>
        </p:blipFill>
        <p:spPr>
          <a:xfrm>
            <a:off x="6574714" y="0"/>
            <a:ext cx="2568373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3C7A1-3A06-3D30-5377-658C03B13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0" t="33267" r="5292" b="32850"/>
          <a:stretch>
            <a:fillRect/>
          </a:stretch>
        </p:blipFill>
        <p:spPr>
          <a:xfrm>
            <a:off x="4093071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B3DC6-9ADA-2EF8-7C8E-5384B6145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284232B-3E07-380A-F124-CC928E4EB329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3BFCFD3-F7AC-CFFB-E717-52C8DA030D05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24622538-78E5-88A4-D6DD-87D270538252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8B69B98B-FEA8-1A77-8B1A-D53C305792C3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COMPANY OVERVIEW</a:t>
            </a:r>
            <a:endParaRPr lang="en-US" sz="750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A5687135-5BAC-CD0E-30B7-9BCB9AEA9DFB}"/>
              </a:ext>
            </a:extLst>
          </p:cNvPr>
          <p:cNvSpPr/>
          <p:nvPr/>
        </p:nvSpPr>
        <p:spPr>
          <a:xfrm>
            <a:off x="365760" y="-25125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Key Challenges in Robotics &amp; Hardware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5666091-CF82-24EA-170C-F3CEA27BAC70}"/>
              </a:ext>
            </a:extLst>
          </p:cNvPr>
          <p:cNvSpPr/>
          <p:nvPr/>
        </p:nvSpPr>
        <p:spPr>
          <a:xfrm>
            <a:off x="95538" y="1702206"/>
            <a:ext cx="27660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Dumb Hardware &amp; Fragmented Intelligence</a:t>
            </a: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DD1DD21B-E8F2-B313-39EE-6405EB7608DF}"/>
              </a:ext>
            </a:extLst>
          </p:cNvPr>
          <p:cNvSpPr/>
          <p:nvPr/>
        </p:nvSpPr>
        <p:spPr>
          <a:xfrm>
            <a:off x="146304" y="2310595"/>
            <a:ext cx="2651760" cy="238497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F0FE"/>
                </a:solidFill>
              </a:rPr>
              <a:t>Traditional robots lack dynamic, multi-model switching capabilities. Relying solely on edge computing makes them </a:t>
            </a:r>
            <a:r>
              <a:rPr lang="en-US" sz="1700" b="1" dirty="0" err="1">
                <a:solidFill>
                  <a:srgbClr val="E8F0FE"/>
                </a:solidFill>
              </a:rPr>
              <a:t>rigit</a:t>
            </a:r>
            <a:r>
              <a:rPr lang="en-US" sz="1700" b="1" dirty="0">
                <a:solidFill>
                  <a:srgbClr val="E8F0FE"/>
                </a:solidFill>
              </a:rPr>
              <a:t> and unadaptable to complex real-world scenarios.</a:t>
            </a: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EC293395-E0F9-6D49-233E-EC5228D14450}"/>
              </a:ext>
            </a:extLst>
          </p:cNvPr>
          <p:cNvSpPr/>
          <p:nvPr/>
        </p:nvSpPr>
        <p:spPr>
          <a:xfrm>
            <a:off x="3294843" y="1702206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Low-Margin Hardware Commoditization</a:t>
            </a: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0F36E2D8-7AC8-A10D-B402-461CDDF254D4}"/>
              </a:ext>
            </a:extLst>
          </p:cNvPr>
          <p:cNvSpPr/>
          <p:nvPr/>
        </p:nvSpPr>
        <p:spPr>
          <a:xfrm>
            <a:off x="3070815" y="2310595"/>
            <a:ext cx="2916936" cy="238497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F0FE"/>
                </a:solidFill>
              </a:rPr>
              <a:t>The hardware manufacturing sector is trapped in severe price wars.  Companies are limited to one-time hardware sales and struggle to capture recurring, high-margin software value.</a:t>
            </a: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7D918E2C-6CAF-EFA4-69E8-6D3B870B0002}"/>
              </a:ext>
            </a:extLst>
          </p:cNvPr>
          <p:cNvSpPr/>
          <p:nvPr/>
        </p:nvSpPr>
        <p:spPr>
          <a:xfrm>
            <a:off x="6307127" y="1702206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Disconnected </a:t>
            </a:r>
            <a:br>
              <a:rPr lang="en-US" sz="2000" b="1" dirty="0">
                <a:solidFill>
                  <a:srgbClr val="36CFF7"/>
                </a:solidFill>
              </a:rPr>
            </a:br>
            <a:r>
              <a:rPr lang="en-US" sz="2000" b="1" dirty="0">
                <a:solidFill>
                  <a:srgbClr val="36CFF7"/>
                </a:solidFill>
              </a:rPr>
              <a:t>Data Silos</a:t>
            </a:r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839055A9-F87F-6D2D-A1F0-C96D5638940C}"/>
              </a:ext>
            </a:extLst>
          </p:cNvPr>
          <p:cNvSpPr/>
          <p:nvPr/>
        </p:nvSpPr>
        <p:spPr>
          <a:xfrm>
            <a:off x="6215687" y="2310595"/>
            <a:ext cx="2651760" cy="238497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F0FE"/>
                </a:solidFill>
              </a:rPr>
              <a:t>There is no unified system to seamlessly capture physical behavioral data (how robots interact) and AI inference data, losing the opportunity to build a powerful data moat.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13B3C-1942-5C93-A727-0F8F3B5B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9F242-79CA-8853-E73B-D86C4D9CF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383BD16-C8D3-1716-C719-8774EF360A4B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5A9EE03-5DB2-E333-1832-A911532C0C03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OUR BUSINESS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6703B14-1313-E9DB-B54D-25589DACC65D}"/>
              </a:ext>
            </a:extLst>
          </p:cNvPr>
          <p:cNvSpPr/>
          <p:nvPr/>
        </p:nvSpPr>
        <p:spPr>
          <a:xfrm>
            <a:off x="365760" y="4800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Two Complimentary Business Units</a:t>
            </a:r>
            <a:endParaRPr lang="en-US" sz="3000" dirty="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91E56A5B-C81B-72DB-A0C3-71A69BD51428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E619082D-BF83-418D-84E3-BDC861AC16FB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BUSINESS STRUCTURE</a:t>
            </a:r>
            <a:endParaRPr lang="en-US" sz="750" dirty="0"/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C3DA645E-AF76-639C-20D6-792F62F6F838}"/>
              </a:ext>
            </a:extLst>
          </p:cNvPr>
          <p:cNvSpPr/>
          <p:nvPr/>
        </p:nvSpPr>
        <p:spPr>
          <a:xfrm>
            <a:off x="1082040" y="1154946"/>
            <a:ext cx="2514600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36CFF7"/>
                </a:solidFill>
              </a:rPr>
              <a:t>Fitness Operations</a:t>
            </a: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50CFE59E-3583-8E7C-42BB-B908ADF3ACEB}"/>
              </a:ext>
            </a:extLst>
          </p:cNvPr>
          <p:cNvSpPr/>
          <p:nvPr/>
        </p:nvSpPr>
        <p:spPr>
          <a:xfrm>
            <a:off x="5396960" y="1154946"/>
            <a:ext cx="2514600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36CFF7"/>
                </a:solidFill>
              </a:rPr>
              <a:t>GMEX</a:t>
            </a:r>
            <a:br>
              <a:rPr lang="en-US" sz="2800" b="1" dirty="0">
                <a:solidFill>
                  <a:srgbClr val="36CFF7"/>
                </a:solidFill>
              </a:rPr>
            </a:br>
            <a:r>
              <a:rPr lang="en-US" sz="2800" b="1" dirty="0">
                <a:solidFill>
                  <a:srgbClr val="36CFF7"/>
                </a:solidFill>
              </a:rPr>
              <a:t> ROBOTICS</a:t>
            </a:r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894A48FC-CE47-B43B-067E-49EC6DD84C7D}"/>
              </a:ext>
            </a:extLst>
          </p:cNvPr>
          <p:cNvSpPr/>
          <p:nvPr/>
        </p:nvSpPr>
        <p:spPr>
          <a:xfrm>
            <a:off x="515293" y="1913328"/>
            <a:ext cx="3657599" cy="226573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E8F0FE"/>
                </a:solidFill>
              </a:rPr>
              <a:t>Fitness equipment &amp; precision products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Precision fitness equipment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Connected sensor-integrated machines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Real-time biomechanics data capture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Health &amp; performance monitoring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Foundation of GMEX motion expertise</a:t>
            </a:r>
          </a:p>
          <a:p>
            <a:pPr marL="0" indent="0">
              <a:buNone/>
            </a:pPr>
            <a:endParaRPr lang="en-US" sz="1600" b="1" dirty="0">
              <a:solidFill>
                <a:srgbClr val="E8F0FE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E8F0FE"/>
              </a:solidFill>
            </a:endParaRPr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E297BD08-8D4A-E822-E208-ED6EDA040194}"/>
              </a:ext>
            </a:extLst>
          </p:cNvPr>
          <p:cNvSpPr/>
          <p:nvPr/>
        </p:nvSpPr>
        <p:spPr>
          <a:xfrm>
            <a:off x="4727768" y="1913328"/>
            <a:ext cx="3900939" cy="226573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E8F0FE"/>
                </a:solidFill>
              </a:rPr>
              <a:t>Robotics solutions &amp; intelligent machines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AI-integrated robotic systems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Transportation &amp; Logistics automation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Industrial &amp; collaborative robots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Resources exploration platforms</a:t>
            </a:r>
          </a:p>
          <a:p>
            <a:pPr marL="171450" indent="-1714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F0FE"/>
                </a:solidFill>
              </a:rPr>
              <a:t>2FCulinary AI product line</a:t>
            </a:r>
          </a:p>
          <a:p>
            <a:pPr marL="0" indent="0">
              <a:buNone/>
            </a:pPr>
            <a:endParaRPr lang="en-US" sz="1600" b="1" dirty="0">
              <a:solidFill>
                <a:srgbClr val="E8F0FE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E8F0F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BEF48-0BCC-B9A9-3EA6-D6BB755F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A4284-95CC-22A3-0485-26CCC845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3D564BB-CC86-D578-72B5-8BEE5FCF056D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9DD041F-8596-19AE-5EF7-D93F93724B24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OUR TRANSFORMATION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51BCD95-F6DE-54F3-AA05-1295C6768DCF}"/>
              </a:ext>
            </a:extLst>
          </p:cNvPr>
          <p:cNvSpPr/>
          <p:nvPr/>
        </p:nvSpPr>
        <p:spPr>
          <a:xfrm>
            <a:off x="365760" y="43434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From Precision Hardware to Intelligent Systems</a:t>
            </a:r>
            <a:endParaRPr lang="en-US" sz="2800" dirty="0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3E37383-AAA4-033C-01FD-F997C398645F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ADEA970B-7A56-1226-7592-433504346531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STRATEGIC EVOLUTION</a:t>
            </a:r>
            <a:endParaRPr lang="en-US" sz="750" dirty="0"/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9EA380BA-CEEA-573D-62B8-2C7BCFA0EB70}"/>
              </a:ext>
            </a:extLst>
          </p:cNvPr>
          <p:cNvSpPr/>
          <p:nvPr/>
        </p:nvSpPr>
        <p:spPr>
          <a:xfrm>
            <a:off x="237744" y="1702206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Precision </a:t>
            </a:r>
            <a:br>
              <a:rPr lang="en-US" sz="2400" b="1" dirty="0">
                <a:solidFill>
                  <a:srgbClr val="36CFF7"/>
                </a:solidFill>
              </a:rPr>
            </a:br>
            <a:r>
              <a:rPr lang="en-US" sz="2400" b="1" dirty="0">
                <a:solidFill>
                  <a:srgbClr val="36CFF7"/>
                </a:solidFill>
              </a:rPr>
              <a:t>Hardware</a:t>
            </a:r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942DF963-61FE-5D30-B841-5CBEF9B18BA9}"/>
              </a:ext>
            </a:extLst>
          </p:cNvPr>
          <p:cNvSpPr/>
          <p:nvPr/>
        </p:nvSpPr>
        <p:spPr>
          <a:xfrm>
            <a:off x="146304" y="2310595"/>
            <a:ext cx="2651760" cy="238497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E8F0FE"/>
                </a:solidFill>
              </a:rPr>
              <a:t>Modernizing foundational expertise — integrating sensors and connected systems to capture real-time movement and force data through precision fitness solutions.</a:t>
            </a:r>
            <a:endParaRPr lang="en-US" b="1" dirty="0"/>
          </a:p>
        </p:txBody>
      </p:sp>
      <p:sp>
        <p:nvSpPr>
          <p:cNvPr id="35" name="Text 2">
            <a:extLst>
              <a:ext uri="{FF2B5EF4-FFF2-40B4-BE49-F238E27FC236}">
                <a16:creationId xmlns:a16="http://schemas.microsoft.com/office/drawing/2014/main" id="{4C159AEF-5B0D-9204-E52B-3FEE31662572}"/>
              </a:ext>
            </a:extLst>
          </p:cNvPr>
          <p:cNvSpPr/>
          <p:nvPr/>
        </p:nvSpPr>
        <p:spPr>
          <a:xfrm>
            <a:off x="3294843" y="1702206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Data &amp; </a:t>
            </a:r>
            <a:br>
              <a:rPr lang="en-US" sz="2400" b="1" dirty="0">
                <a:solidFill>
                  <a:srgbClr val="36CFF7"/>
                </a:solidFill>
              </a:rPr>
            </a:br>
            <a:r>
              <a:rPr lang="en-US" sz="2400" b="1" dirty="0">
                <a:solidFill>
                  <a:srgbClr val="36CFF7"/>
                </a:solidFill>
              </a:rPr>
              <a:t>Robotics</a:t>
            </a:r>
          </a:p>
        </p:txBody>
      </p:sp>
      <p:sp>
        <p:nvSpPr>
          <p:cNvPr id="36" name="Text 7">
            <a:extLst>
              <a:ext uri="{FF2B5EF4-FFF2-40B4-BE49-F238E27FC236}">
                <a16:creationId xmlns:a16="http://schemas.microsoft.com/office/drawing/2014/main" id="{0DFC55A3-DBF8-7E65-62CD-8CA1A05BA172}"/>
              </a:ext>
            </a:extLst>
          </p:cNvPr>
          <p:cNvSpPr/>
          <p:nvPr/>
        </p:nvSpPr>
        <p:spPr>
          <a:xfrm>
            <a:off x="3203403" y="2310595"/>
            <a:ext cx="2651760" cy="238497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E8F0FE"/>
                </a:solidFill>
              </a:rPr>
              <a:t>Expanding into robotics — developing systems centered on actuation, sensor fusion, and machine learning that can operate in dynamic settings.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1DBD246D-D769-865B-4B2F-455365F55DDB}"/>
              </a:ext>
            </a:extLst>
          </p:cNvPr>
          <p:cNvSpPr/>
          <p:nvPr/>
        </p:nvSpPr>
        <p:spPr>
          <a:xfrm>
            <a:off x="6307127" y="1702206"/>
            <a:ext cx="2514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36CFF7"/>
                </a:solidFill>
              </a:rPr>
              <a:t>Intelligent </a:t>
            </a:r>
            <a:br>
              <a:rPr lang="en-US" sz="2400" b="1" dirty="0">
                <a:solidFill>
                  <a:srgbClr val="36CFF7"/>
                </a:solidFill>
              </a:rPr>
            </a:br>
            <a:r>
              <a:rPr lang="en-US" sz="2400" b="1" dirty="0">
                <a:solidFill>
                  <a:srgbClr val="36CFF7"/>
                </a:solidFill>
              </a:rPr>
              <a:t>Systems</a:t>
            </a:r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931C3F04-E0F3-22F5-6791-9E1A37910E78}"/>
              </a:ext>
            </a:extLst>
          </p:cNvPr>
          <p:cNvSpPr/>
          <p:nvPr/>
        </p:nvSpPr>
        <p:spPr>
          <a:xfrm>
            <a:off x="6215687" y="2310595"/>
            <a:ext cx="2651760" cy="238497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E8F0FE"/>
                </a:solidFill>
              </a:rPr>
              <a:t>Building robotics capabilities with responsive actuators, vision systems, and adaptive control algorithms — a versatile new pillar of our business.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ECCDE-931C-FD01-1799-675B7916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997FB-C6D3-1AFB-E952-88E90854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39F6629-0307-F0CB-72CC-AAD8C6E51551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3F0588D-02B1-676C-A1B3-288C53B4009E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OUR TRANSFORMATION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D8E1DB4-0384-FDB5-6DDD-7004784135D1}"/>
              </a:ext>
            </a:extLst>
          </p:cNvPr>
          <p:cNvSpPr/>
          <p:nvPr/>
        </p:nvSpPr>
        <p:spPr>
          <a:xfrm>
            <a:off x="365760" y="43434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Engineering the Possible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DC6EF7D-C816-7F89-2862-9F361C5233B4}"/>
              </a:ext>
            </a:extLst>
          </p:cNvPr>
          <p:cNvSpPr/>
          <p:nvPr/>
        </p:nvSpPr>
        <p:spPr>
          <a:xfrm>
            <a:off x="365760" y="132588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1D257FB-4C0E-EC83-5676-69AA3DC2FDED}"/>
              </a:ext>
            </a:extLst>
          </p:cNvPr>
          <p:cNvSpPr/>
          <p:nvPr/>
        </p:nvSpPr>
        <p:spPr>
          <a:xfrm>
            <a:off x="3246120" y="132588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FF7430F5-878C-0F63-3A69-99E85A772C22}"/>
              </a:ext>
            </a:extLst>
          </p:cNvPr>
          <p:cNvSpPr/>
          <p:nvPr/>
        </p:nvSpPr>
        <p:spPr>
          <a:xfrm>
            <a:off x="6126480" y="1325880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E991B097-B806-2818-F845-6CD812A13FFA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8E8B9955-B90A-DE06-0FBB-9C44143AAFB5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STRATEGIC EVOLUTION</a:t>
            </a:r>
            <a:endParaRPr lang="en-US" sz="7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F1DCDB-7634-5CAA-B841-A09ED4E89972}"/>
              </a:ext>
            </a:extLst>
          </p:cNvPr>
          <p:cNvSpPr/>
          <p:nvPr/>
        </p:nvSpPr>
        <p:spPr>
          <a:xfrm>
            <a:off x="237744" y="3084163"/>
            <a:ext cx="2514600" cy="159632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7706D3-392F-41F1-122A-B9BED510EBF0}"/>
              </a:ext>
            </a:extLst>
          </p:cNvPr>
          <p:cNvSpPr/>
          <p:nvPr/>
        </p:nvSpPr>
        <p:spPr>
          <a:xfrm>
            <a:off x="3294843" y="3084163"/>
            <a:ext cx="2514600" cy="1596325"/>
          </a:xfrm>
          <a:prstGeom prst="rect">
            <a:avLst/>
          </a:prstGeom>
          <a:solidFill>
            <a:srgbClr val="0017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3">
            <a:extLst>
              <a:ext uri="{FF2B5EF4-FFF2-40B4-BE49-F238E27FC236}">
                <a16:creationId xmlns:a16="http://schemas.microsoft.com/office/drawing/2014/main" id="{F98A2E8E-80EE-88DE-8352-A244FB9EF549}"/>
              </a:ext>
            </a:extLst>
          </p:cNvPr>
          <p:cNvSpPr/>
          <p:nvPr/>
        </p:nvSpPr>
        <p:spPr>
          <a:xfrm>
            <a:off x="4130451" y="466098"/>
            <a:ext cx="492211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4A3B8"/>
                </a:solidFill>
              </a:rPr>
              <a:t>At GMEX Robotics, we turn visionary questions into intelligent machines that perform reliably in the real world. We bridge visionary AI research with robust mechanical engineering.</a:t>
            </a:r>
            <a:endParaRPr lang="en-US" sz="1000" dirty="0"/>
          </a:p>
        </p:txBody>
      </p:sp>
      <p:pic>
        <p:nvPicPr>
          <p:cNvPr id="31" name="Picture 30" descr="Human Augmentation - The Dawn Of Technical Evolution">
            <a:extLst>
              <a:ext uri="{FF2B5EF4-FFF2-40B4-BE49-F238E27FC236}">
                <a16:creationId xmlns:a16="http://schemas.microsoft.com/office/drawing/2014/main" id="{60B2C351-7FC8-5888-FE0A-CEA5FBAD6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20" t="882" r="6475"/>
          <a:stretch>
            <a:fillRect/>
          </a:stretch>
        </p:blipFill>
        <p:spPr>
          <a:xfrm>
            <a:off x="180580" y="1482598"/>
            <a:ext cx="966515" cy="962187"/>
          </a:xfrm>
          <a:custGeom>
            <a:avLst/>
            <a:gdLst>
              <a:gd name="csX0" fmla="*/ 1923861 w 3847722"/>
              <a:gd name="csY0" fmla="*/ 0 h 3830493"/>
              <a:gd name="csX1" fmla="*/ 3847722 w 3847722"/>
              <a:gd name="csY1" fmla="*/ 1923861 h 3830493"/>
              <a:gd name="csX2" fmla="*/ 2311586 w 3847722"/>
              <a:gd name="csY2" fmla="*/ 3808636 h 3830493"/>
              <a:gd name="csX3" fmla="*/ 2168372 w 3847722"/>
              <a:gd name="csY3" fmla="*/ 3830493 h 3830493"/>
              <a:gd name="csX4" fmla="*/ 1679350 w 3847722"/>
              <a:gd name="csY4" fmla="*/ 3830493 h 3830493"/>
              <a:gd name="csX5" fmla="*/ 1536136 w 3847722"/>
              <a:gd name="csY5" fmla="*/ 3808636 h 3830493"/>
              <a:gd name="csX6" fmla="*/ 0 w 3847722"/>
              <a:gd name="csY6" fmla="*/ 1923861 h 3830493"/>
              <a:gd name="csX7" fmla="*/ 1923861 w 3847722"/>
              <a:gd name="csY7" fmla="*/ 0 h 38304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3847722" h="3830493">
                <a:moveTo>
                  <a:pt x="1923861" y="0"/>
                </a:moveTo>
                <a:cubicBezTo>
                  <a:pt x="2986380" y="0"/>
                  <a:pt x="3847722" y="861342"/>
                  <a:pt x="3847722" y="1923861"/>
                </a:cubicBezTo>
                <a:cubicBezTo>
                  <a:pt x="3847722" y="2853565"/>
                  <a:pt x="3188257" y="3629243"/>
                  <a:pt x="2311586" y="3808636"/>
                </a:cubicBezTo>
                <a:lnTo>
                  <a:pt x="2168372" y="3830493"/>
                </a:lnTo>
                <a:lnTo>
                  <a:pt x="1679350" y="3830493"/>
                </a:lnTo>
                <a:lnTo>
                  <a:pt x="1536136" y="3808636"/>
                </a:lnTo>
                <a:cubicBezTo>
                  <a:pt x="659465" y="3629243"/>
                  <a:pt x="0" y="2853565"/>
                  <a:pt x="0" y="1923861"/>
                </a:cubicBezTo>
                <a:cubicBezTo>
                  <a:pt x="0" y="861342"/>
                  <a:pt x="861342" y="0"/>
                  <a:pt x="1923861" y="0"/>
                </a:cubicBezTo>
                <a:close/>
              </a:path>
            </a:pathLst>
          </a:custGeom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 2">
            <a:extLst>
              <a:ext uri="{FF2B5EF4-FFF2-40B4-BE49-F238E27FC236}">
                <a16:creationId xmlns:a16="http://schemas.microsoft.com/office/drawing/2014/main" id="{4E54B4BD-45F0-5250-1BE8-50D0967FC656}"/>
              </a:ext>
            </a:extLst>
          </p:cNvPr>
          <p:cNvSpPr/>
          <p:nvPr/>
        </p:nvSpPr>
        <p:spPr>
          <a:xfrm>
            <a:off x="1169774" y="1748383"/>
            <a:ext cx="16146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Human-Augmentation First</a:t>
            </a:r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29AB2BC1-00A1-3ECC-A6BA-95CC7E3E9B13}"/>
              </a:ext>
            </a:extLst>
          </p:cNvPr>
          <p:cNvSpPr/>
          <p:nvPr/>
        </p:nvSpPr>
        <p:spPr>
          <a:xfrm>
            <a:off x="137160" y="2698715"/>
            <a:ext cx="2651760" cy="1596325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lnSpc>
                <a:spcPts val="2220"/>
              </a:lnSpc>
              <a:buNone/>
            </a:pPr>
            <a:r>
              <a:rPr lang="en-US" sz="1600" b="1" dirty="0">
                <a:solidFill>
                  <a:srgbClr val="E8F0FE"/>
                </a:solidFill>
              </a:rPr>
              <a:t>Every system is designed to work alongside people — enhancing human capability rather than replacing it. Safety, ergonomics, and usability are non-negotiable.</a:t>
            </a:r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F7E4AE21-F579-5188-372C-DA8CF9E095AA}"/>
              </a:ext>
            </a:extLst>
          </p:cNvPr>
          <p:cNvSpPr/>
          <p:nvPr/>
        </p:nvSpPr>
        <p:spPr>
          <a:xfrm>
            <a:off x="4242401" y="1748383"/>
            <a:ext cx="16146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Cross-Disciplinary Fusion</a:t>
            </a:r>
          </a:p>
        </p:txBody>
      </p:sp>
      <p:sp>
        <p:nvSpPr>
          <p:cNvPr id="41" name="Text 7">
            <a:extLst>
              <a:ext uri="{FF2B5EF4-FFF2-40B4-BE49-F238E27FC236}">
                <a16:creationId xmlns:a16="http://schemas.microsoft.com/office/drawing/2014/main" id="{5749B9D7-FB4A-2C4C-9328-DE70047897AF}"/>
              </a:ext>
            </a:extLst>
          </p:cNvPr>
          <p:cNvSpPr/>
          <p:nvPr/>
        </p:nvSpPr>
        <p:spPr>
          <a:xfrm>
            <a:off x="3209787" y="2699436"/>
            <a:ext cx="2651760" cy="189810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lnSpc>
                <a:spcPts val="2220"/>
              </a:lnSpc>
              <a:buNone/>
            </a:pPr>
            <a:r>
              <a:rPr lang="en-US" sz="1600" b="1" dirty="0">
                <a:solidFill>
                  <a:srgbClr val="E8F0FE"/>
                </a:solidFill>
              </a:rPr>
              <a:t>Our teams bring together AI researchers, mechanical engineers, biomechanics specialists, and software developers to create machines that work in the real world.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A6183AF-0DC6-B7F4-04E3-3658C78AA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11"/>
          <a:stretch>
            <a:fillRect/>
          </a:stretch>
        </p:blipFill>
        <p:spPr>
          <a:xfrm>
            <a:off x="3253138" y="1554816"/>
            <a:ext cx="1061326" cy="895098"/>
          </a:xfrm>
          <a:prstGeom prst="rect">
            <a:avLst/>
          </a:prstGeom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 2">
            <a:extLst>
              <a:ext uri="{FF2B5EF4-FFF2-40B4-BE49-F238E27FC236}">
                <a16:creationId xmlns:a16="http://schemas.microsoft.com/office/drawing/2014/main" id="{D1FCB0C4-6E56-106C-3E41-4A08950FA52B}"/>
              </a:ext>
            </a:extLst>
          </p:cNvPr>
          <p:cNvSpPr/>
          <p:nvPr/>
        </p:nvSpPr>
        <p:spPr>
          <a:xfrm>
            <a:off x="7380022" y="1748383"/>
            <a:ext cx="161461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36CFF7"/>
                </a:solidFill>
              </a:rPr>
              <a:t>Iterative Prototyping</a:t>
            </a:r>
          </a:p>
        </p:txBody>
      </p:sp>
      <p:sp>
        <p:nvSpPr>
          <p:cNvPr id="48" name="Text 7">
            <a:extLst>
              <a:ext uri="{FF2B5EF4-FFF2-40B4-BE49-F238E27FC236}">
                <a16:creationId xmlns:a16="http://schemas.microsoft.com/office/drawing/2014/main" id="{9CEADE7C-6877-5CCE-6DD6-A23BD63FA398}"/>
              </a:ext>
            </a:extLst>
          </p:cNvPr>
          <p:cNvSpPr/>
          <p:nvPr/>
        </p:nvSpPr>
        <p:spPr>
          <a:xfrm>
            <a:off x="6190973" y="2699436"/>
            <a:ext cx="2651760" cy="189810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lnSpc>
                <a:spcPts val="2220"/>
              </a:lnSpc>
              <a:buNone/>
            </a:pPr>
            <a:r>
              <a:rPr lang="en-US" sz="1600" b="1" dirty="0">
                <a:solidFill>
                  <a:srgbClr val="E8F0FE"/>
                </a:solidFill>
              </a:rPr>
              <a:t>We believe in rapid cycles of building, testing, and refining. Every GMEX product goes through rigorous real-world validation before deployment.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85794A5-38DE-DE89-B563-7769AE9A21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052" y="1619759"/>
            <a:ext cx="1248701" cy="824306"/>
          </a:xfrm>
          <a:prstGeom prst="rect">
            <a:avLst/>
          </a:prstGeom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91760-71CB-FC75-55B0-F058067B3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D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24CB0-24C5-440B-44C8-AEC320D7F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5DB4242-D302-0E95-B283-7E94CD2884DE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46FE81D-A063-6C75-9E1A-74D1EC83660E}"/>
              </a:ext>
            </a:extLst>
          </p:cNvPr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WHY CHOOSE GMEX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BB8CB50-B5BE-FAF9-3172-98F21A8052B0}"/>
              </a:ext>
            </a:extLst>
          </p:cNvPr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Competitive Advantages</a:t>
            </a:r>
            <a:endParaRPr lang="en-US" sz="2800" dirty="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6CFEA80C-5E6C-9FDA-91B1-0FA3760D0430}"/>
              </a:ext>
            </a:extLst>
          </p:cNvPr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0A0F1E"/>
          </a:solidFill>
          <a:ln w="12700">
            <a:solidFill>
              <a:srgbClr val="0A0F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6F60DC6F-D015-E857-E374-82398A1EFBA2}"/>
              </a:ext>
            </a:extLst>
          </p:cNvPr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COMPETITIVE ADVANTAGES</a:t>
            </a:r>
            <a:endParaRPr lang="en-US" sz="750" dirty="0"/>
          </a:p>
        </p:txBody>
      </p:sp>
      <p:sp>
        <p:nvSpPr>
          <p:cNvPr id="34" name="Text 2">
            <a:extLst>
              <a:ext uri="{FF2B5EF4-FFF2-40B4-BE49-F238E27FC236}">
                <a16:creationId xmlns:a16="http://schemas.microsoft.com/office/drawing/2014/main" id="{D2701C89-56A6-7127-BB2A-3BF889B7F4C9}"/>
              </a:ext>
            </a:extLst>
          </p:cNvPr>
          <p:cNvSpPr/>
          <p:nvPr/>
        </p:nvSpPr>
        <p:spPr>
          <a:xfrm>
            <a:off x="357522" y="177771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Human-Centric Innovation</a:t>
            </a:r>
          </a:p>
        </p:txBody>
      </p:sp>
      <p:sp>
        <p:nvSpPr>
          <p:cNvPr id="35" name="Plaque 34">
            <a:extLst>
              <a:ext uri="{FF2B5EF4-FFF2-40B4-BE49-F238E27FC236}">
                <a16:creationId xmlns:a16="http://schemas.microsoft.com/office/drawing/2014/main" id="{25040107-F7C3-CEBE-4744-406CBF72DD13}"/>
              </a:ext>
            </a:extLst>
          </p:cNvPr>
          <p:cNvSpPr/>
          <p:nvPr/>
        </p:nvSpPr>
        <p:spPr>
          <a:xfrm>
            <a:off x="450716" y="1512296"/>
            <a:ext cx="1688543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Proven Hardware Heritage</a:t>
            </a:r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7AB5D670-B871-CDBF-7831-FC571D3D721E}"/>
              </a:ext>
            </a:extLst>
          </p:cNvPr>
          <p:cNvSpPr/>
          <p:nvPr/>
        </p:nvSpPr>
        <p:spPr>
          <a:xfrm>
            <a:off x="2496043" y="177771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Cross-Disciplinary Fusion</a:t>
            </a:r>
          </a:p>
        </p:txBody>
      </p:sp>
      <p:sp>
        <p:nvSpPr>
          <p:cNvPr id="37" name="Plaque 36">
            <a:extLst>
              <a:ext uri="{FF2B5EF4-FFF2-40B4-BE49-F238E27FC236}">
                <a16:creationId xmlns:a16="http://schemas.microsoft.com/office/drawing/2014/main" id="{1F26A929-C142-E13E-CDC8-89CB50BEFAA0}"/>
              </a:ext>
            </a:extLst>
          </p:cNvPr>
          <p:cNvSpPr/>
          <p:nvPr/>
        </p:nvSpPr>
        <p:spPr>
          <a:xfrm>
            <a:off x="2588243" y="1512296"/>
            <a:ext cx="1688543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Real-World Reliability</a:t>
            </a:r>
          </a:p>
        </p:txBody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CAFC0C03-85BD-CD13-D75B-7F1938C9BF4A}"/>
              </a:ext>
            </a:extLst>
          </p:cNvPr>
          <p:cNvSpPr/>
          <p:nvPr/>
        </p:nvSpPr>
        <p:spPr>
          <a:xfrm>
            <a:off x="4638889" y="177771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End-to-End Logistics</a:t>
            </a:r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id="{C89C2B7C-C9F0-9810-421C-7761183BF099}"/>
              </a:ext>
            </a:extLst>
          </p:cNvPr>
          <p:cNvSpPr/>
          <p:nvPr/>
        </p:nvSpPr>
        <p:spPr>
          <a:xfrm>
            <a:off x="4719863" y="1512296"/>
            <a:ext cx="1688543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20"/>
              </a:lnSpc>
            </a:pPr>
            <a:r>
              <a:rPr lang="en-US" sz="1100" b="1" dirty="0"/>
              <a:t>Comprehensive Transformation</a:t>
            </a:r>
          </a:p>
        </p:txBody>
      </p:sp>
      <p:sp>
        <p:nvSpPr>
          <p:cNvPr id="40" name="Plaque 39">
            <a:extLst>
              <a:ext uri="{FF2B5EF4-FFF2-40B4-BE49-F238E27FC236}">
                <a16:creationId xmlns:a16="http://schemas.microsoft.com/office/drawing/2014/main" id="{6D90C59F-E4F6-D5D1-DE73-D400F9AD670C}"/>
              </a:ext>
            </a:extLst>
          </p:cNvPr>
          <p:cNvSpPr/>
          <p:nvPr/>
        </p:nvSpPr>
        <p:spPr>
          <a:xfrm>
            <a:off x="6881172" y="1512296"/>
            <a:ext cx="1688543" cy="247135"/>
          </a:xfrm>
          <a:prstGeom prst="plaque">
            <a:avLst/>
          </a:prstGeom>
          <a:solidFill>
            <a:srgbClr val="001232"/>
          </a:solidFill>
          <a:ln>
            <a:solidFill>
              <a:srgbClr val="36CF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High-Impact Industries</a:t>
            </a:r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8E9CC912-EF85-C0BB-83AA-5D503809F2B3}"/>
              </a:ext>
            </a:extLst>
          </p:cNvPr>
          <p:cNvSpPr/>
          <p:nvPr/>
        </p:nvSpPr>
        <p:spPr>
          <a:xfrm>
            <a:off x="6798486" y="1777719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b="1" dirty="0">
                <a:solidFill>
                  <a:srgbClr val="36CFF7"/>
                </a:solidFill>
              </a:rPr>
              <a:t>Versatile Applications</a:t>
            </a:r>
          </a:p>
        </p:txBody>
      </p:sp>
      <p:sp>
        <p:nvSpPr>
          <p:cNvPr id="42" name="Text 7">
            <a:extLst>
              <a:ext uri="{FF2B5EF4-FFF2-40B4-BE49-F238E27FC236}">
                <a16:creationId xmlns:a16="http://schemas.microsoft.com/office/drawing/2014/main" id="{6391EAAC-1CF4-1A37-0D76-EED6A2C4E5BC}"/>
              </a:ext>
            </a:extLst>
          </p:cNvPr>
          <p:cNvSpPr/>
          <p:nvPr/>
        </p:nvSpPr>
        <p:spPr>
          <a:xfrm>
            <a:off x="388486" y="2445486"/>
            <a:ext cx="1845893" cy="145995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Evolved from durable precision fitness equipment to intelligent cobots. Robots designed to work alongside people — enhancing safety, productivity, and quality of life</a:t>
            </a:r>
          </a:p>
        </p:txBody>
      </p:sp>
      <p:sp>
        <p:nvSpPr>
          <p:cNvPr id="46" name="Text 7">
            <a:extLst>
              <a:ext uri="{FF2B5EF4-FFF2-40B4-BE49-F238E27FC236}">
                <a16:creationId xmlns:a16="http://schemas.microsoft.com/office/drawing/2014/main" id="{89476563-E507-5EBC-5CE7-D0876E2A885D}"/>
              </a:ext>
            </a:extLst>
          </p:cNvPr>
          <p:cNvSpPr/>
          <p:nvPr/>
        </p:nvSpPr>
        <p:spPr>
          <a:xfrm>
            <a:off x="2525082" y="2445486"/>
            <a:ext cx="1845893" cy="145995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Bridging visionary AI research with robust mechanical engineering, iterative prototyping, and proven principles to deliver deployable, high-performance solutions.</a:t>
            </a:r>
          </a:p>
        </p:txBody>
      </p:sp>
      <p:sp>
        <p:nvSpPr>
          <p:cNvPr id="47" name="Text 7">
            <a:extLst>
              <a:ext uri="{FF2B5EF4-FFF2-40B4-BE49-F238E27FC236}">
                <a16:creationId xmlns:a16="http://schemas.microsoft.com/office/drawing/2014/main" id="{F13A5B64-AAB4-02F2-9CF0-BF5832E576DA}"/>
              </a:ext>
            </a:extLst>
          </p:cNvPr>
          <p:cNvSpPr/>
          <p:nvPr/>
        </p:nvSpPr>
        <p:spPr>
          <a:xfrm>
            <a:off x="4632567" y="2445486"/>
            <a:ext cx="1845893" cy="145995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Holistic supply chain automation: warehouse fulfillment, inventory management, material hauling, and last-mile delivery via sidewalk robots and drones.</a:t>
            </a:r>
          </a:p>
        </p:txBody>
      </p:sp>
      <p:sp>
        <p:nvSpPr>
          <p:cNvPr id="48" name="Text 7">
            <a:extLst>
              <a:ext uri="{FF2B5EF4-FFF2-40B4-BE49-F238E27FC236}">
                <a16:creationId xmlns:a16="http://schemas.microsoft.com/office/drawing/2014/main" id="{1CF04161-EA86-9DA7-E1CA-B824A4F8409D}"/>
              </a:ext>
            </a:extLst>
          </p:cNvPr>
          <p:cNvSpPr/>
          <p:nvPr/>
        </p:nvSpPr>
        <p:spPr>
          <a:xfrm>
            <a:off x="6782010" y="2445486"/>
            <a:ext cx="1845893" cy="145995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F0FE"/>
                </a:solidFill>
              </a:rPr>
              <a:t>From collaborative industrial automation to resource exploration, GMEX pioneers multi-domain expertise as a strategic partner for resilient, adaptive workplaces.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F629D-73F2-F173-365D-159B5CA6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7315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0C9E8"/>
                </a:solidFill>
              </a:rPr>
              <a:t>SOLUTIONS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Four Core Solution Domains</a:t>
            </a:r>
            <a:endParaRPr lang="en-US" sz="2800" dirty="0"/>
          </a:p>
        </p:txBody>
      </p:sp>
      <p:sp>
        <p:nvSpPr>
          <p:cNvPr id="41" name="Shape 39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365760" y="5001768"/>
            <a:ext cx="8412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kern="0" spc="200" dirty="0">
                <a:solidFill>
                  <a:srgbClr val="94A3B8"/>
                </a:solidFill>
              </a:rPr>
              <a:t>GMEX ROBOTICS  |  SOLUTIONS PORTFOLIO</a:t>
            </a:r>
            <a:endParaRPr lang="en-US" sz="750" dirty="0"/>
          </a:p>
        </p:txBody>
      </p:sp>
      <p:sp>
        <p:nvSpPr>
          <p:cNvPr id="43" name="Text 2">
            <a:extLst>
              <a:ext uri="{FF2B5EF4-FFF2-40B4-BE49-F238E27FC236}">
                <a16:creationId xmlns:a16="http://schemas.microsoft.com/office/drawing/2014/main" id="{D9A8F969-C6D0-9CB1-2267-A9392E5F74B1}"/>
              </a:ext>
            </a:extLst>
          </p:cNvPr>
          <p:cNvSpPr/>
          <p:nvPr/>
        </p:nvSpPr>
        <p:spPr>
          <a:xfrm>
            <a:off x="357522" y="1352278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Consumer Solutions</a:t>
            </a:r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8499EBB2-C4B0-6206-39FD-57D65DA58A43}"/>
              </a:ext>
            </a:extLst>
          </p:cNvPr>
          <p:cNvSpPr/>
          <p:nvPr/>
        </p:nvSpPr>
        <p:spPr>
          <a:xfrm>
            <a:off x="2496043" y="1352278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Transportation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&amp; Logistics</a:t>
            </a:r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0BE02285-1C22-5A6A-3EE4-079A47BF1F8C}"/>
              </a:ext>
            </a:extLst>
          </p:cNvPr>
          <p:cNvSpPr/>
          <p:nvPr/>
        </p:nvSpPr>
        <p:spPr>
          <a:xfrm>
            <a:off x="4638889" y="1352278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Collaborative &amp;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Industrial Automation</a:t>
            </a:r>
          </a:p>
        </p:txBody>
      </p:sp>
      <p:sp>
        <p:nvSpPr>
          <p:cNvPr id="60" name="Text 2">
            <a:extLst>
              <a:ext uri="{FF2B5EF4-FFF2-40B4-BE49-F238E27FC236}">
                <a16:creationId xmlns:a16="http://schemas.microsoft.com/office/drawing/2014/main" id="{BB845A82-8C1B-DAE5-F5FC-C22209286227}"/>
              </a:ext>
            </a:extLst>
          </p:cNvPr>
          <p:cNvSpPr/>
          <p:nvPr/>
        </p:nvSpPr>
        <p:spPr>
          <a:xfrm>
            <a:off x="6798486" y="1352278"/>
            <a:ext cx="1874932" cy="649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Resources Exploration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36CFF7"/>
                </a:solidFill>
              </a:rPr>
              <a:t>&amp; Excavation</a:t>
            </a:r>
          </a:p>
        </p:txBody>
      </p:sp>
      <p:sp>
        <p:nvSpPr>
          <p:cNvPr id="61" name="Text 7">
            <a:extLst>
              <a:ext uri="{FF2B5EF4-FFF2-40B4-BE49-F238E27FC236}">
                <a16:creationId xmlns:a16="http://schemas.microsoft.com/office/drawing/2014/main" id="{77329DED-2A70-B840-ADF1-3D81E844C8E5}"/>
              </a:ext>
            </a:extLst>
          </p:cNvPr>
          <p:cNvSpPr/>
          <p:nvPr/>
        </p:nvSpPr>
        <p:spPr>
          <a:xfrm>
            <a:off x="388486" y="1945090"/>
            <a:ext cx="1845893" cy="1979064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14300" indent="-114300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Launched Cooking Robotics Platform in December 2025</a:t>
            </a:r>
          </a:p>
          <a:p>
            <a:pPr marL="114300" indent="-114300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All-in-One Kitchen Robots</a:t>
            </a:r>
          </a:p>
          <a:p>
            <a:pPr marL="114300" indent="-114300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Intelligent Culinary Robotics System</a:t>
            </a:r>
          </a:p>
          <a:p>
            <a:pPr marL="114300" indent="-114300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Reduces Labor Intensity while Maintaining High-Quality Food Preparation</a:t>
            </a:r>
          </a:p>
          <a:p>
            <a:pPr marL="171450" indent="-171450">
              <a:lnSpc>
                <a:spcPts val="14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</p:txBody>
      </p:sp>
      <p:sp>
        <p:nvSpPr>
          <p:cNvPr id="65" name="Text 7">
            <a:extLst>
              <a:ext uri="{FF2B5EF4-FFF2-40B4-BE49-F238E27FC236}">
                <a16:creationId xmlns:a16="http://schemas.microsoft.com/office/drawing/2014/main" id="{0DCB2FE1-C873-4D57-747B-5F6697F60774}"/>
              </a:ext>
            </a:extLst>
          </p:cNvPr>
          <p:cNvSpPr/>
          <p:nvPr/>
        </p:nvSpPr>
        <p:spPr>
          <a:xfrm>
            <a:off x="2516844" y="1945089"/>
            <a:ext cx="1845893" cy="1665037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Warehouse &amp; Fulfillment Automation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Intelligent Inventory Management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Transportation &amp; Material Hauling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Last-Mile &amp; Final Delivery</a:t>
            </a:r>
          </a:p>
          <a:p>
            <a:pPr marL="171450" indent="-171450"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</p:txBody>
      </p:sp>
      <p:sp>
        <p:nvSpPr>
          <p:cNvPr id="66" name="Text 7">
            <a:extLst>
              <a:ext uri="{FF2B5EF4-FFF2-40B4-BE49-F238E27FC236}">
                <a16:creationId xmlns:a16="http://schemas.microsoft.com/office/drawing/2014/main" id="{DA6CEEC2-1499-81D8-61C7-6ED9A0422DB1}"/>
              </a:ext>
            </a:extLst>
          </p:cNvPr>
          <p:cNvSpPr/>
          <p:nvPr/>
        </p:nvSpPr>
        <p:spPr>
          <a:xfrm>
            <a:off x="4642152" y="1945089"/>
            <a:ext cx="1845893" cy="1665037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Advanced Force-Torque Sensors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AI &amp; Machine Learning Integration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Simplified No-Code Programming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Digital Twins &amp; Simulation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</a:pPr>
            <a:endParaRPr lang="en-US" sz="1150" dirty="0">
              <a:solidFill>
                <a:srgbClr val="E8F0FE"/>
              </a:solidFill>
            </a:endParaRP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 marL="171450" indent="-171450"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</p:txBody>
      </p:sp>
      <p:sp>
        <p:nvSpPr>
          <p:cNvPr id="67" name="Text 7">
            <a:extLst>
              <a:ext uri="{FF2B5EF4-FFF2-40B4-BE49-F238E27FC236}">
                <a16:creationId xmlns:a16="http://schemas.microsoft.com/office/drawing/2014/main" id="{F927DA79-33B5-37D2-583F-8077AE95A25F}"/>
              </a:ext>
            </a:extLst>
          </p:cNvPr>
          <p:cNvSpPr/>
          <p:nvPr/>
        </p:nvSpPr>
        <p:spPr>
          <a:xfrm>
            <a:off x="6809755" y="1945089"/>
            <a:ext cx="1845893" cy="1665037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AI Path Planning &amp; Navigation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Precision Mining Technology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GPS-Denied Terrain Operations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E8F0FE"/>
                </a:solidFill>
              </a:rPr>
              <a:t>Selective Precision Extraction</a:t>
            </a: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</a:pPr>
            <a:endParaRPr lang="en-US" sz="1150" dirty="0">
              <a:solidFill>
                <a:srgbClr val="E8F0FE"/>
              </a:solidFill>
            </a:endParaRPr>
          </a:p>
          <a:p>
            <a:pPr marL="114300" indent="-114300">
              <a:lnSpc>
                <a:spcPts val="1580"/>
              </a:lnSpc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  <a:p>
            <a:pPr marL="171450" indent="-171450">
              <a:spcBef>
                <a:spcPts val="600"/>
              </a:spcBef>
              <a:buClr>
                <a:srgbClr val="36CFF7"/>
              </a:buClr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E8F0F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6D173-1E2F-FAE6-AD81-D621F9C054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0" t="33267" r="5292" b="32850"/>
          <a:stretch>
            <a:fillRect/>
          </a:stretch>
        </p:blipFill>
        <p:spPr>
          <a:xfrm>
            <a:off x="8003262" y="59436"/>
            <a:ext cx="957857" cy="3651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18895</TotalTime>
  <Words>1975</Words>
  <Application>Microsoft Macintosh PowerPoint</Application>
  <PresentationFormat>On-screen Show (16:9)</PresentationFormat>
  <Paragraphs>279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GMEX Robotics</dc:title>
  <dc:subject>PptxGenJS Presentation</dc:subject>
  <dc:creator>GMEX Robotics</dc:creator>
  <cp:lastModifiedBy>Robert Babilonia</cp:lastModifiedBy>
  <cp:revision>26</cp:revision>
  <dcterms:created xsi:type="dcterms:W3CDTF">2026-02-18T06:14:26Z</dcterms:created>
  <dcterms:modified xsi:type="dcterms:W3CDTF">2026-05-22T15:44:58Z</dcterms:modified>
</cp:coreProperties>
</file>