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5.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6.xml" ContentType="application/vnd.openxmlformats-officedocument.presentationml.notesSlide+xml"/>
  <Override PartName="/ppt/tags/tag53.xml" ContentType="application/vnd.openxmlformats-officedocument.presentationml.tags+xml"/>
  <Override PartName="/ppt/notesSlides/notesSlide7.xml" ContentType="application/vnd.openxmlformats-officedocument.presentationml.notesSlide+xml"/>
  <Override PartName="/ppt/tags/tag54.xml" ContentType="application/vnd.openxmlformats-officedocument.presentationml.tags+xml"/>
  <Override PartName="/ppt/notesSlides/notesSlide8.xml" ContentType="application/vnd.openxmlformats-officedocument.presentationml.notesSlide+xml"/>
  <Override PartName="/ppt/tags/tag5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2"/>
  </p:sldMasterIdLst>
  <p:notesMasterIdLst>
    <p:notesMasterId r:id="rId41"/>
  </p:notesMasterIdLst>
  <p:handoutMasterIdLst>
    <p:handoutMasterId r:id="rId42"/>
  </p:handoutMasterIdLst>
  <p:sldIdLst>
    <p:sldId id="720" r:id="rId23"/>
    <p:sldId id="745" r:id="rId24"/>
    <p:sldId id="747" r:id="rId25"/>
    <p:sldId id="727" r:id="rId26"/>
    <p:sldId id="761" r:id="rId27"/>
    <p:sldId id="750" r:id="rId28"/>
    <p:sldId id="751" r:id="rId29"/>
    <p:sldId id="752" r:id="rId30"/>
    <p:sldId id="754" r:id="rId31"/>
    <p:sldId id="755" r:id="rId32"/>
    <p:sldId id="756" r:id="rId33"/>
    <p:sldId id="757" r:id="rId34"/>
    <p:sldId id="758" r:id="rId35"/>
    <p:sldId id="748" r:id="rId36"/>
    <p:sldId id="708" r:id="rId37"/>
    <p:sldId id="740" r:id="rId38"/>
    <p:sldId id="759" r:id="rId39"/>
    <p:sldId id="760" r:id="rId40"/>
  </p:sldIdLst>
  <p:sldSz cx="12192000" cy="6858000"/>
  <p:notesSz cx="9236075" cy="6950075"/>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0FF"/>
    <a:srgbClr val="FF0000"/>
    <a:srgbClr val="4A4A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9" autoAdjust="0"/>
    <p:restoredTop sz="96357" autoAdjust="0"/>
  </p:normalViewPr>
  <p:slideViewPr>
    <p:cSldViewPr snapToGrid="0" showGuides="1">
      <p:cViewPr varScale="1">
        <p:scale>
          <a:sx n="97" d="100"/>
          <a:sy n="97" d="100"/>
        </p:scale>
        <p:origin x="84" y="36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customXml" Target="../customXml/item21.xml"/><Relationship Id="rId34" Type="http://schemas.openxmlformats.org/officeDocument/2006/relationships/slide" Target="slides/slide12.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7.xml"/><Relationship Id="rId11" Type="http://schemas.openxmlformats.org/officeDocument/2006/relationships/customXml" Target="../customXml/item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microsoft.com/office/2018/10/relationships/authors" Target="author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9.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1.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viewProps" Target="viewProps.xml"/><Relationship Id="rId20" Type="http://schemas.openxmlformats.org/officeDocument/2006/relationships/customXml" Target="../customXml/item20.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1"/>
            </a:solidFill>
          </c:spPr>
          <c:dPt>
            <c:idx val="0"/>
            <c:bubble3D val="0"/>
            <c:spPr>
              <a:solidFill>
                <a:schemeClr val="bg1"/>
              </a:solidFill>
              <a:ln w="19050">
                <a:solidFill>
                  <a:schemeClr val="lt1"/>
                </a:solidFill>
              </a:ln>
              <a:effectLst/>
            </c:spPr>
            <c:extLst>
              <c:ext xmlns:c16="http://schemas.microsoft.com/office/drawing/2014/chart" uri="{C3380CC4-5D6E-409C-BE32-E72D297353CC}">
                <c16:uniqueId val="{00000001-477B-E543-B1E4-E7FAB4CDE24C}"/>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477B-E543-B1E4-E7FAB4CDE24C}"/>
              </c:ext>
            </c:extLst>
          </c:dPt>
          <c:cat>
            <c:strRef>
              <c:f>Sheet1!$A$2:$A$3</c:f>
              <c:strCache>
                <c:ptCount val="2"/>
                <c:pt idx="0">
                  <c:v>Difference 0f 100%</c:v>
                </c:pt>
                <c:pt idx="1">
                  <c:v>Recurring Revenue</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8-477B-E543-B1E4-E7FAB4CDE24C}"/>
            </c:ext>
          </c:extLst>
        </c:ser>
        <c:dLbls>
          <c:showLegendKey val="0"/>
          <c:showVal val="0"/>
          <c:showCatName val="0"/>
          <c:showSerName val="0"/>
          <c:showPercent val="0"/>
          <c:showBubbleSize val="0"/>
          <c:showLeaderLines val="1"/>
        </c:dLbls>
        <c:firstSliceAng val="7"/>
        <c:holeSize val="7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03509166649616E-2"/>
          <c:y val="9.3672437925815089E-2"/>
          <c:w val="0.97631022751290286"/>
          <c:h val="0.90632756207418486"/>
        </c:manualLayout>
      </c:layout>
      <c:doughnutChart>
        <c:varyColors val="1"/>
        <c:ser>
          <c:idx val="0"/>
          <c:order val="0"/>
          <c:tx>
            <c:strRef>
              <c:f>Sheet1!$B$1</c:f>
              <c:strCache>
                <c:ptCount val="1"/>
                <c:pt idx="0">
                  <c:v>Column1</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1B6C-6942-9D86-F6E645CE9271}"/>
              </c:ext>
            </c:extLst>
          </c:dPt>
          <c:dPt>
            <c:idx val="1"/>
            <c:bubble3D val="0"/>
            <c:spPr>
              <a:solidFill>
                <a:srgbClr val="E0E1E7"/>
              </a:solidFill>
              <a:ln w="19050">
                <a:solidFill>
                  <a:schemeClr val="lt1"/>
                </a:solidFill>
              </a:ln>
              <a:effectLst/>
            </c:spPr>
            <c:extLst>
              <c:ext xmlns:c16="http://schemas.microsoft.com/office/drawing/2014/chart" uri="{C3380CC4-5D6E-409C-BE32-E72D297353CC}">
                <c16:uniqueId val="{00000002-1B6C-6942-9D86-F6E645CE927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3-1B6C-6942-9D86-F6E645CE9271}"/>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B6C-6942-9D86-F6E645CE9271}"/>
                </c:ext>
              </c:extLst>
            </c:dLbl>
            <c:dLbl>
              <c:idx val="1"/>
              <c:layout>
                <c:manualLayout>
                  <c:x val="2.5938832556461896E-2"/>
                  <c:y val="8.1276878967847563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B6C-6942-9D86-F6E645CE927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Outsourcing &amp; Advisory</c:v>
                </c:pt>
                <c:pt idx="1">
                  <c:v>Capital Markets &amp; Leasing</c:v>
                </c:pt>
                <c:pt idx="2">
                  <c:v>Investment Management</c:v>
                </c:pt>
              </c:strCache>
            </c:strRef>
          </c:cat>
          <c:val>
            <c:numRef>
              <c:f>Sheet1!$B$2:$B$4</c:f>
              <c:numCache>
                <c:formatCode>0%</c:formatCode>
                <c:ptCount val="3"/>
                <c:pt idx="0">
                  <c:v>0.33</c:v>
                </c:pt>
                <c:pt idx="1">
                  <c:v>0.35</c:v>
                </c:pt>
                <c:pt idx="2">
                  <c:v>0.32</c:v>
                </c:pt>
              </c:numCache>
            </c:numRef>
          </c:val>
          <c:extLst>
            <c:ext xmlns:c16="http://schemas.microsoft.com/office/drawing/2014/chart" uri="{C3380CC4-5D6E-409C-BE32-E72D297353CC}">
              <c16:uniqueId val="{00000000-1B6C-6942-9D86-F6E645CE9271}"/>
            </c:ext>
          </c:extLst>
        </c:ser>
        <c:dLbls>
          <c:showLegendKey val="0"/>
          <c:showVal val="0"/>
          <c:showCatName val="0"/>
          <c:showSerName val="0"/>
          <c:showPercent val="0"/>
          <c:showBubbleSize val="0"/>
          <c:showLeaderLines val="1"/>
        </c:dLbls>
        <c:firstSliceAng val="249"/>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noFill/>
              <a:ln w="19050">
                <a:solidFill>
                  <a:schemeClr val="lt1"/>
                </a:solidFill>
              </a:ln>
              <a:effectLst/>
            </c:spPr>
            <c:extLst>
              <c:ext xmlns:c16="http://schemas.microsoft.com/office/drawing/2014/chart" uri="{C3380CC4-5D6E-409C-BE32-E72D297353CC}">
                <c16:uniqueId val="{00000001-477B-E543-B1E4-E7FAB4CDE24C}"/>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477B-E543-B1E4-E7FAB4CDE24C}"/>
              </c:ext>
            </c:extLst>
          </c:dPt>
          <c:cat>
            <c:strRef>
              <c:f>Sheet1!$A$2:$A$3</c:f>
              <c:strCache>
                <c:ptCount val="2"/>
                <c:pt idx="0">
                  <c:v>Difference 0f 100%</c:v>
                </c:pt>
                <c:pt idx="1">
                  <c:v>Recurring Revenue</c:v>
                </c:pt>
              </c:strCache>
            </c:strRef>
          </c:cat>
          <c:val>
            <c:numRef>
              <c:f>Sheet1!$B$2:$B$3</c:f>
              <c:numCache>
                <c:formatCode>0%</c:formatCode>
                <c:ptCount val="2"/>
                <c:pt idx="0">
                  <c:v>0.43999999999999995</c:v>
                </c:pt>
                <c:pt idx="1">
                  <c:v>0.56000000000000005</c:v>
                </c:pt>
              </c:numCache>
            </c:numRef>
          </c:val>
          <c:extLst>
            <c:ext xmlns:c16="http://schemas.microsoft.com/office/drawing/2014/chart" uri="{C3380CC4-5D6E-409C-BE32-E72D297353CC}">
              <c16:uniqueId val="{00000008-477B-E543-B1E4-E7FAB4CDE24C}"/>
            </c:ext>
          </c:extLst>
        </c:ser>
        <c:dLbls>
          <c:showLegendKey val="0"/>
          <c:showVal val="0"/>
          <c:showCatName val="0"/>
          <c:showSerName val="0"/>
          <c:showPercent val="0"/>
          <c:showBubbleSize val="0"/>
          <c:showLeaderLines val="1"/>
        </c:dLbls>
        <c:firstSliceAng val="7"/>
        <c:holeSize val="7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03509166649616E-2"/>
          <c:y val="9.3672437925815089E-2"/>
          <c:w val="0.97631022751290286"/>
          <c:h val="0.90632756207418486"/>
        </c:manualLayout>
      </c:layout>
      <c:doughnutChart>
        <c:varyColors val="1"/>
        <c:ser>
          <c:idx val="0"/>
          <c:order val="0"/>
          <c:tx>
            <c:strRef>
              <c:f>Sheet1!$B$1</c:f>
              <c:strCache>
                <c:ptCount val="1"/>
                <c:pt idx="0">
                  <c:v>Column1</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1B6C-6942-9D86-F6E645CE9271}"/>
              </c:ext>
            </c:extLst>
          </c:dPt>
          <c:dPt>
            <c:idx val="1"/>
            <c:bubble3D val="0"/>
            <c:spPr>
              <a:solidFill>
                <a:srgbClr val="9395A7"/>
              </a:solidFill>
              <a:ln w="19050">
                <a:solidFill>
                  <a:schemeClr val="lt1"/>
                </a:solidFill>
              </a:ln>
              <a:effectLst/>
            </c:spPr>
            <c:extLst>
              <c:ext xmlns:c16="http://schemas.microsoft.com/office/drawing/2014/chart" uri="{C3380CC4-5D6E-409C-BE32-E72D297353CC}">
                <c16:uniqueId val="{00000002-1B6C-6942-9D86-F6E645CE9271}"/>
              </c:ext>
            </c:extLst>
          </c:dPt>
          <c:dPt>
            <c:idx val="2"/>
            <c:bubble3D val="0"/>
            <c:spPr>
              <a:solidFill>
                <a:srgbClr val="CCCDD5"/>
              </a:solidFill>
              <a:ln w="19050">
                <a:solidFill>
                  <a:schemeClr val="lt1"/>
                </a:solidFill>
              </a:ln>
              <a:effectLst/>
            </c:spPr>
            <c:extLst>
              <c:ext xmlns:c16="http://schemas.microsoft.com/office/drawing/2014/chart" uri="{C3380CC4-5D6E-409C-BE32-E72D297353CC}">
                <c16:uniqueId val="{00000003-1B6C-6942-9D86-F6E645CE9271}"/>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4-1B6C-6942-9D86-F6E645CE9271}"/>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B6C-6942-9D86-F6E645CE9271}"/>
                </c:ext>
              </c:extLst>
            </c:dLbl>
            <c:dLbl>
              <c:idx val="2"/>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B6C-6942-9D86-F6E645CE927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Outsourcing &amp; Advisory</c:v>
                </c:pt>
                <c:pt idx="1">
                  <c:v>Leasing</c:v>
                </c:pt>
                <c:pt idx="2">
                  <c:v>Capital Markets</c:v>
                </c:pt>
                <c:pt idx="3">
                  <c:v>Investment Management</c:v>
                </c:pt>
              </c:strCache>
            </c:strRef>
          </c:cat>
          <c:val>
            <c:numRef>
              <c:f>Sheet1!$B$2:$B$5</c:f>
              <c:numCache>
                <c:formatCode>0%</c:formatCode>
                <c:ptCount val="4"/>
                <c:pt idx="0">
                  <c:v>0.45</c:v>
                </c:pt>
                <c:pt idx="1">
                  <c:v>0.25</c:v>
                </c:pt>
                <c:pt idx="2">
                  <c:v>0.19</c:v>
                </c:pt>
                <c:pt idx="3">
                  <c:v>0.11</c:v>
                </c:pt>
              </c:numCache>
            </c:numRef>
          </c:val>
          <c:extLst>
            <c:ext xmlns:c16="http://schemas.microsoft.com/office/drawing/2014/chart" uri="{C3380CC4-5D6E-409C-BE32-E72D297353CC}">
              <c16:uniqueId val="{00000000-1B6C-6942-9D86-F6E645CE9271}"/>
            </c:ext>
          </c:extLst>
        </c:ser>
        <c:dLbls>
          <c:showLegendKey val="0"/>
          <c:showVal val="0"/>
          <c:showCatName val="0"/>
          <c:showSerName val="0"/>
          <c:showPercent val="0"/>
          <c:showBubbleSize val="0"/>
          <c:showLeaderLines val="1"/>
        </c:dLbls>
        <c:firstSliceAng val="206"/>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04914834407247"/>
          <c:y val="0.13448724622592398"/>
          <c:w val="0.60282366132846954"/>
          <c:h val="0.6071362954343632"/>
        </c:manualLayout>
      </c:layout>
      <c:doughnutChart>
        <c:varyColors val="1"/>
        <c:ser>
          <c:idx val="0"/>
          <c:order val="0"/>
          <c:tx>
            <c:strRef>
              <c:f>Sheet1!$B$1</c:f>
              <c:strCache>
                <c:ptCount val="1"/>
                <c:pt idx="0">
                  <c:v>Column1</c:v>
                </c:pt>
              </c:strCache>
            </c:strRef>
          </c:tx>
          <c:spPr>
            <a:solidFill>
              <a:srgbClr val="00467F"/>
            </a:solidFill>
            <a:ln w="19050">
              <a:solidFill>
                <a:srgbClr val="FFFFFF"/>
              </a:solidFill>
            </a:ln>
          </c:spPr>
          <c:dPt>
            <c:idx val="0"/>
            <c:bubble3D val="0"/>
            <c:spPr>
              <a:solidFill>
                <a:srgbClr val="25408F"/>
              </a:solidFill>
              <a:ln w="19050">
                <a:solidFill>
                  <a:srgbClr val="FFFFFF"/>
                </a:solidFill>
              </a:ln>
              <a:effectLst/>
            </c:spPr>
            <c:extLst>
              <c:ext xmlns:c16="http://schemas.microsoft.com/office/drawing/2014/chart" uri="{C3380CC4-5D6E-409C-BE32-E72D297353CC}">
                <c16:uniqueId val="{00000001-D5A2-435F-AFFB-E599898618B2}"/>
              </c:ext>
            </c:extLst>
          </c:dPt>
          <c:dPt>
            <c:idx val="1"/>
            <c:bubble3D val="0"/>
            <c:spPr>
              <a:solidFill>
                <a:srgbClr val="0C9ED9"/>
              </a:solidFill>
              <a:ln w="19050">
                <a:solidFill>
                  <a:srgbClr val="FFFFFF"/>
                </a:solidFill>
              </a:ln>
              <a:effectLst/>
            </c:spPr>
            <c:extLst>
              <c:ext xmlns:c16="http://schemas.microsoft.com/office/drawing/2014/chart" uri="{C3380CC4-5D6E-409C-BE32-E72D297353CC}">
                <c16:uniqueId val="{00000003-D5A2-435F-AFFB-E599898618B2}"/>
              </c:ext>
            </c:extLst>
          </c:dPt>
          <c:dPt>
            <c:idx val="2"/>
            <c:bubble3D val="0"/>
            <c:spPr>
              <a:solidFill>
                <a:srgbClr val="9EA2A2"/>
              </a:solidFill>
              <a:ln w="19050">
                <a:solidFill>
                  <a:srgbClr val="FFFFFF"/>
                </a:solidFill>
              </a:ln>
              <a:effectLst/>
            </c:spPr>
            <c:extLst>
              <c:ext xmlns:c16="http://schemas.microsoft.com/office/drawing/2014/chart" uri="{C3380CC4-5D6E-409C-BE32-E72D297353CC}">
                <c16:uniqueId val="{00000005-D5A2-435F-AFFB-E599898618B2}"/>
              </c:ext>
            </c:extLst>
          </c:dPt>
          <c:dPt>
            <c:idx val="3"/>
            <c:bubble3D val="0"/>
            <c:spPr>
              <a:solidFill>
                <a:srgbClr val="4A4A4D">
                  <a:lumMod val="20000"/>
                  <a:lumOff val="80000"/>
                </a:srgbClr>
              </a:solidFill>
              <a:ln w="19050">
                <a:solidFill>
                  <a:srgbClr val="FFFFFF"/>
                </a:solidFill>
              </a:ln>
            </c:spPr>
            <c:extLst>
              <c:ext xmlns:c16="http://schemas.microsoft.com/office/drawing/2014/chart" uri="{C3380CC4-5D6E-409C-BE32-E72D297353CC}">
                <c16:uniqueId val="{00000006-4480-4D2A-9490-A189CDBA2A27}"/>
              </c:ext>
            </c:extLst>
          </c:dPt>
          <c:dLbls>
            <c:dLbl>
              <c:idx val="0"/>
              <c:layout>
                <c:manualLayout>
                  <c:x val="-0.11481128699162901"/>
                  <c:y val="-5.5276101078028349E-2"/>
                </c:manualLayout>
              </c:layout>
              <c:tx>
                <c:rich>
                  <a:bodyPr/>
                  <a:lstStyle/>
                  <a:p>
                    <a:fld id="{4DD9F4D1-0E4A-4719-97D3-CB27609888E1}"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5A2-435F-AFFB-E599898618B2}"/>
                </c:ext>
              </c:extLst>
            </c:dLbl>
            <c:dLbl>
              <c:idx val="1"/>
              <c:layout>
                <c:manualLayout>
                  <c:x val="0.12251049859449317"/>
                  <c:y val="-1.1596723598263012E-2"/>
                </c:manualLayout>
              </c:layout>
              <c:tx>
                <c:rich>
                  <a:bodyPr rot="0" spcFirstLastPara="1" vertOverflow="ellipsis" vert="horz" wrap="none" lIns="38100" tIns="19050" rIns="38100" bIns="19050" anchor="ctr" anchorCtr="1">
                    <a:noAutofit/>
                  </a:bodyPr>
                  <a:lstStyle/>
                  <a:p>
                    <a:pPr>
                      <a:defRPr sz="1200" b="1" i="0" u="none" strike="noStrike" kern="1200" baseline="0">
                        <a:solidFill>
                          <a:srgbClr val="4A4A4D"/>
                        </a:solidFill>
                        <a:latin typeface="+mn-lt"/>
                        <a:ea typeface="+mn-ea"/>
                        <a:cs typeface="Arial" panose="020B0604020202020204" pitchFamily="34" charset="0"/>
                      </a:defRPr>
                    </a:pPr>
                    <a:fld id="{F0258188-5847-4964-B43C-A7FBB21E26ED}" type="VALUE">
                      <a:rPr lang="en-US" sz="1200">
                        <a:latin typeface="Open Sans" panose="020B0606030504020204" pitchFamily="34" charset="0"/>
                        <a:ea typeface="Open Sans" panose="020B0606030504020204" pitchFamily="34" charset="0"/>
                        <a:cs typeface="Open Sans" panose="020B0606030504020204" pitchFamily="34" charset="0"/>
                      </a:rPr>
                      <a:pPr>
                        <a:defRPr sz="1200" b="1" i="0" u="none" strike="noStrike" kern="1200" baseline="0">
                          <a:solidFill>
                            <a:srgbClr val="4A4A4D"/>
                          </a:solidFill>
                          <a:latin typeface="+mn-lt"/>
                          <a:ea typeface="+mn-ea"/>
                          <a:cs typeface="Arial" panose="020B0604020202020204" pitchFamily="34" charset="0"/>
                        </a:defRPr>
                      </a:pPr>
                      <a:t>[VALUE]</a:t>
                    </a:fld>
                    <a:endParaRPr lang="en-CA"/>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5812733935705359"/>
                      <c:h val="7.374978079117557E-2"/>
                    </c:manualLayout>
                  </c15:layout>
                  <c15:dlblFieldTable/>
                  <c15:showDataLabelsRange val="0"/>
                </c:ext>
                <c:ext xmlns:c16="http://schemas.microsoft.com/office/drawing/2014/chart" uri="{C3380CC4-5D6E-409C-BE32-E72D297353CC}">
                  <c16:uniqueId val="{00000003-D5A2-435F-AFFB-E599898618B2}"/>
                </c:ext>
              </c:extLst>
            </c:dLbl>
            <c:dLbl>
              <c:idx val="2"/>
              <c:layout>
                <c:manualLayout>
                  <c:x val="4.4842949361773167E-2"/>
                  <c:y val="8.3950229228053119E-2"/>
                </c:manualLayout>
              </c:layout>
              <c:tx>
                <c:rich>
                  <a:bodyPr/>
                  <a:lstStyle/>
                  <a:p>
                    <a:fld id="{39367AD6-BF08-40FA-A9EF-0BB48ADE177D}"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5A2-435F-AFFB-E599898618B2}"/>
                </c:ext>
              </c:extLst>
            </c:dLbl>
            <c:dLbl>
              <c:idx val="3"/>
              <c:layout>
                <c:manualLayout>
                  <c:x val="-5.8468890455274689E-2"/>
                  <c:y val="7.74831330811247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480-4D2A-9490-A189CDBA2A27}"/>
                </c:ext>
              </c:extLst>
            </c:dLbl>
            <c:spPr>
              <a:noFill/>
              <a:ln>
                <a:noFill/>
              </a:ln>
              <a:effectLst/>
            </c:spPr>
            <c:txPr>
              <a:bodyPr rot="0" spcFirstLastPara="1" vertOverflow="ellipsis" vert="horz" wrap="none" lIns="38100" tIns="19050" rIns="38100" bIns="19050" anchor="ctr" anchorCtr="1">
                <a:spAutoFit/>
              </a:bodyPr>
              <a:lstStyle/>
              <a:p>
                <a:pPr>
                  <a:defRPr sz="1200" b="1" i="0" u="none" strike="noStrike" kern="1200" baseline="0">
                    <a:solidFill>
                      <a:srgbClr val="4A4A4D"/>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Sheet1!$A$2:$A$5</c:f>
              <c:strCache>
                <c:ptCount val="4"/>
                <c:pt idx="0">
                  <c:v>Alternatives</c:v>
                </c:pt>
                <c:pt idx="1">
                  <c:v>Infrastructure</c:v>
                </c:pt>
                <c:pt idx="2">
                  <c:v>Traditional Real Estate</c:v>
                </c:pt>
                <c:pt idx="3">
                  <c:v>Credit</c:v>
                </c:pt>
              </c:strCache>
            </c:strRef>
          </c:cat>
          <c:val>
            <c:numRef>
              <c:f>Sheet1!$B$2:$B$5</c:f>
              <c:numCache>
                <c:formatCode>0%</c:formatCode>
                <c:ptCount val="4"/>
                <c:pt idx="0">
                  <c:v>0.5</c:v>
                </c:pt>
                <c:pt idx="1">
                  <c:v>0.2</c:v>
                </c:pt>
                <c:pt idx="2">
                  <c:v>0.26</c:v>
                </c:pt>
                <c:pt idx="3">
                  <c:v>0.04</c:v>
                </c:pt>
              </c:numCache>
            </c:numRef>
          </c:val>
          <c:extLst>
            <c:ext xmlns:c16="http://schemas.microsoft.com/office/drawing/2014/chart" uri="{C3380CC4-5D6E-409C-BE32-E72D297353CC}">
              <c16:uniqueId val="{00000008-D5A2-435F-AFFB-E599898618B2}"/>
            </c:ext>
          </c:extLst>
        </c:ser>
        <c:dLbls>
          <c:showLegendKey val="0"/>
          <c:showVal val="0"/>
          <c:showCatName val="0"/>
          <c:showSerName val="0"/>
          <c:showPercent val="0"/>
          <c:showBubbleSize val="0"/>
          <c:showLeaderLines val="0"/>
        </c:dLbls>
        <c:firstSliceAng val="218"/>
        <c:holeSize val="66"/>
      </c:doughnutChart>
      <c:spPr>
        <a:noFill/>
        <a:ln>
          <a:noFill/>
        </a:ln>
        <a:effectLst/>
      </c:spPr>
    </c:plotArea>
    <c:legend>
      <c:legendPos val="b"/>
      <c:layout>
        <c:manualLayout>
          <c:xMode val="edge"/>
          <c:yMode val="edge"/>
          <c:x val="7.6144523078734788E-2"/>
          <c:y val="0.84477675828142174"/>
          <c:w val="0.84771095384253037"/>
          <c:h val="5.6044831374738695E-2"/>
        </c:manualLayout>
      </c:layout>
      <c:overlay val="0"/>
    </c:legend>
    <c:plotVisOnly val="1"/>
    <c:dispBlanksAs val="gap"/>
    <c:showDLblsOverMax val="0"/>
  </c:chart>
  <c:spPr>
    <a:noFill/>
    <a:ln>
      <a:noFill/>
    </a:ln>
    <a:effectLst/>
  </c:spPr>
  <c:txPr>
    <a:bodyPr anchor="ctr" anchorCtr="0"/>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04914834407247"/>
          <c:y val="0.13448724622592398"/>
          <c:w val="0.60282366132846954"/>
          <c:h val="0.6071362954343632"/>
        </c:manualLayout>
      </c:layout>
      <c:doughnutChart>
        <c:varyColors val="1"/>
        <c:ser>
          <c:idx val="0"/>
          <c:order val="0"/>
          <c:tx>
            <c:strRef>
              <c:f>Sheet1!$B$1</c:f>
              <c:strCache>
                <c:ptCount val="1"/>
                <c:pt idx="0">
                  <c:v>Column1</c:v>
                </c:pt>
              </c:strCache>
            </c:strRef>
          </c:tx>
          <c:spPr>
            <a:solidFill>
              <a:srgbClr val="00467F"/>
            </a:solidFill>
            <a:ln w="19050">
              <a:solidFill>
                <a:srgbClr val="FFFFFF"/>
              </a:solidFill>
            </a:ln>
          </c:spPr>
          <c:dPt>
            <c:idx val="0"/>
            <c:bubble3D val="0"/>
            <c:spPr>
              <a:solidFill>
                <a:srgbClr val="25408F"/>
              </a:solidFill>
              <a:ln w="19050">
                <a:solidFill>
                  <a:srgbClr val="FFFFFF"/>
                </a:solidFill>
              </a:ln>
              <a:effectLst/>
            </c:spPr>
            <c:extLst>
              <c:ext xmlns:c16="http://schemas.microsoft.com/office/drawing/2014/chart" uri="{C3380CC4-5D6E-409C-BE32-E72D297353CC}">
                <c16:uniqueId val="{00000001-9D24-4E89-B604-C7B19C27E83E}"/>
              </c:ext>
            </c:extLst>
          </c:dPt>
          <c:dPt>
            <c:idx val="1"/>
            <c:bubble3D val="0"/>
            <c:spPr>
              <a:solidFill>
                <a:srgbClr val="0C9ED9"/>
              </a:solidFill>
              <a:ln w="19050">
                <a:solidFill>
                  <a:srgbClr val="FFFFFF"/>
                </a:solidFill>
              </a:ln>
              <a:effectLst/>
            </c:spPr>
            <c:extLst>
              <c:ext xmlns:c16="http://schemas.microsoft.com/office/drawing/2014/chart" uri="{C3380CC4-5D6E-409C-BE32-E72D297353CC}">
                <c16:uniqueId val="{00000003-9D24-4E89-B604-C7B19C27E83E}"/>
              </c:ext>
            </c:extLst>
          </c:dPt>
          <c:dPt>
            <c:idx val="2"/>
            <c:bubble3D val="0"/>
            <c:spPr>
              <a:solidFill>
                <a:srgbClr val="9EA2A2"/>
              </a:solidFill>
              <a:ln w="19050">
                <a:solidFill>
                  <a:srgbClr val="FFFFFF"/>
                </a:solidFill>
              </a:ln>
            </c:spPr>
            <c:extLst>
              <c:ext xmlns:c16="http://schemas.microsoft.com/office/drawing/2014/chart" uri="{C3380CC4-5D6E-409C-BE32-E72D297353CC}">
                <c16:uniqueId val="{00000005-9D24-4E89-B604-C7B19C27E83E}"/>
              </c:ext>
            </c:extLst>
          </c:dPt>
          <c:dLbls>
            <c:dLbl>
              <c:idx val="0"/>
              <c:layout>
                <c:manualLayout>
                  <c:x val="-7.7883566704087095E-2"/>
                  <c:y val="-8.3170028987233219E-2"/>
                </c:manualLayout>
              </c:layout>
              <c:tx>
                <c:rich>
                  <a:bodyPr/>
                  <a:lstStyle/>
                  <a:p>
                    <a:fld id="{97C8F353-FFE9-4746-BBD6-A1B618C6AEAF}"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D24-4E89-B604-C7B19C27E83E}"/>
                </c:ext>
              </c:extLst>
            </c:dLbl>
            <c:dLbl>
              <c:idx val="1"/>
              <c:layout>
                <c:manualLayout>
                  <c:x val="0.10096944958069834"/>
                  <c:y val="2.5595302301358872E-2"/>
                </c:manualLayout>
              </c:layout>
              <c:tx>
                <c:rich>
                  <a:bodyPr/>
                  <a:lstStyle/>
                  <a:p>
                    <a:fld id="{A156B8BB-B51A-4C77-A0DE-29B6534AEB3B}"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layout>
                    <c:manualLayout>
                      <c:w val="0.12119973413979857"/>
                      <c:h val="7.37497882941167E-2"/>
                    </c:manualLayout>
                  </c15:layout>
                  <c15:dlblFieldTable/>
                  <c15:showDataLabelsRange val="0"/>
                </c:ext>
                <c:ext xmlns:c16="http://schemas.microsoft.com/office/drawing/2014/chart" uri="{C3380CC4-5D6E-409C-BE32-E72D297353CC}">
                  <c16:uniqueId val="{00000003-9D24-4E89-B604-C7B19C27E83E}"/>
                </c:ext>
              </c:extLst>
            </c:dLbl>
            <c:dLbl>
              <c:idx val="2"/>
              <c:layout>
                <c:manualLayout>
                  <c:x val="-5.6158484858544355E-2"/>
                  <c:y val="6.369528409587312E-2"/>
                </c:manualLayout>
              </c:layout>
              <c:tx>
                <c:rich>
                  <a:bodyPr/>
                  <a:lstStyle/>
                  <a:p>
                    <a:fld id="{736AFDC9-8DED-4763-BF7A-771CF6610B29}"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D24-4E89-B604-C7B19C27E83E}"/>
                </c:ext>
              </c:extLst>
            </c:dLbl>
            <c:spPr>
              <a:noFill/>
              <a:ln>
                <a:noFill/>
              </a:ln>
              <a:effectLst/>
            </c:spPr>
            <c:txPr>
              <a:bodyPr rot="0" vert="horz"/>
              <a:lstStyle/>
              <a:p>
                <a:pPr>
                  <a:defRPr sz="1200" b="1">
                    <a:solidFill>
                      <a:srgbClr val="4A4A4D"/>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3"/>
                <c:pt idx="0">
                  <c:v>Perpetual Capital</c:v>
                </c:pt>
                <c:pt idx="1">
                  <c:v>Long-dated Funds</c:v>
                </c:pt>
                <c:pt idx="2">
                  <c:v>Managed Accounts</c:v>
                </c:pt>
              </c:strCache>
            </c:strRef>
          </c:cat>
          <c:val>
            <c:numRef>
              <c:f>Sheet1!$B$2:$B$4</c:f>
              <c:numCache>
                <c:formatCode>0%</c:formatCode>
                <c:ptCount val="3"/>
                <c:pt idx="0">
                  <c:v>0.37</c:v>
                </c:pt>
                <c:pt idx="1">
                  <c:v>0.5</c:v>
                </c:pt>
                <c:pt idx="2">
                  <c:v>0.13</c:v>
                </c:pt>
              </c:numCache>
            </c:numRef>
          </c:val>
          <c:extLst>
            <c:ext xmlns:c16="http://schemas.microsoft.com/office/drawing/2014/chart" uri="{C3380CC4-5D6E-409C-BE32-E72D297353CC}">
              <c16:uniqueId val="{00000006-9D24-4E89-B604-C7B19C27E83E}"/>
            </c:ext>
          </c:extLst>
        </c:ser>
        <c:dLbls>
          <c:showLegendKey val="0"/>
          <c:showVal val="0"/>
          <c:showCatName val="0"/>
          <c:showSerName val="0"/>
          <c:showPercent val="0"/>
          <c:showBubbleSize val="0"/>
          <c:showLeaderLines val="0"/>
        </c:dLbls>
        <c:firstSliceAng val="236"/>
        <c:holeSize val="66"/>
      </c:doughnutChart>
      <c:spPr>
        <a:noFill/>
        <a:ln>
          <a:noFill/>
        </a:ln>
        <a:effectLst/>
      </c:spPr>
    </c:plotArea>
    <c:legend>
      <c:legendPos val="b"/>
      <c:layout>
        <c:manualLayout>
          <c:xMode val="edge"/>
          <c:yMode val="edge"/>
          <c:x val="4.6922677860644378E-2"/>
          <c:y val="0.83857810763493179"/>
          <c:w val="0.89999978192291163"/>
          <c:h val="5.6044831374738695E-2"/>
        </c:manualLayout>
      </c:layout>
      <c:overlay val="0"/>
    </c:legend>
    <c:plotVisOnly val="1"/>
    <c:dispBlanksAs val="gap"/>
    <c:showDLblsOverMax val="0"/>
  </c:chart>
  <c:spPr>
    <a:noFill/>
    <a:ln>
      <a:noFill/>
    </a:ln>
    <a:effectLst/>
  </c:spPr>
  <c:txPr>
    <a:bodyPr anchor="ctr" anchorCtr="0"/>
    <a:lstStyle/>
    <a:p>
      <a:pPr>
        <a:defRPr>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04914834407247"/>
          <c:y val="0.13448724622592398"/>
          <c:w val="0.60282366132846954"/>
          <c:h val="0.6071362954343632"/>
        </c:manualLayout>
      </c:layout>
      <c:doughnutChart>
        <c:varyColors val="1"/>
        <c:ser>
          <c:idx val="0"/>
          <c:order val="0"/>
          <c:tx>
            <c:strRef>
              <c:f>Sheet1!$B$1</c:f>
              <c:strCache>
                <c:ptCount val="1"/>
                <c:pt idx="0">
                  <c:v>Column1</c:v>
                </c:pt>
              </c:strCache>
            </c:strRef>
          </c:tx>
          <c:spPr>
            <a:solidFill>
              <a:srgbClr val="00467F"/>
            </a:solidFill>
            <a:ln w="19050">
              <a:solidFill>
                <a:srgbClr val="FFFFFF"/>
              </a:solidFill>
            </a:ln>
          </c:spPr>
          <c:dPt>
            <c:idx val="0"/>
            <c:bubble3D val="0"/>
            <c:spPr>
              <a:solidFill>
                <a:srgbClr val="25408F"/>
              </a:solidFill>
              <a:ln w="19050">
                <a:solidFill>
                  <a:srgbClr val="FFFFFF"/>
                </a:solidFill>
              </a:ln>
              <a:effectLst/>
            </c:spPr>
            <c:extLst>
              <c:ext xmlns:c16="http://schemas.microsoft.com/office/drawing/2014/chart" uri="{C3380CC4-5D6E-409C-BE32-E72D297353CC}">
                <c16:uniqueId val="{00000001-92FB-4C13-B0E9-2B0498287AC8}"/>
              </c:ext>
            </c:extLst>
          </c:dPt>
          <c:dPt>
            <c:idx val="1"/>
            <c:bubble3D val="0"/>
            <c:spPr>
              <a:solidFill>
                <a:srgbClr val="9EA2A2"/>
              </a:solidFill>
              <a:ln w="19050">
                <a:solidFill>
                  <a:srgbClr val="FFFFFF"/>
                </a:solidFill>
              </a:ln>
              <a:effectLst/>
            </c:spPr>
            <c:extLst>
              <c:ext xmlns:c16="http://schemas.microsoft.com/office/drawing/2014/chart" uri="{C3380CC4-5D6E-409C-BE32-E72D297353CC}">
                <c16:uniqueId val="{00000003-92FB-4C13-B0E9-2B0498287AC8}"/>
              </c:ext>
            </c:extLst>
          </c:dPt>
          <c:dLbls>
            <c:dLbl>
              <c:idx val="0"/>
              <c:layout>
                <c:manualLayout>
                  <c:x val="-9.0192806799934397E-2"/>
                  <c:y val="-0.15135518609862297"/>
                </c:manualLayout>
              </c:layout>
              <c:tx>
                <c:rich>
                  <a:bodyPr/>
                  <a:lstStyle/>
                  <a:p>
                    <a:fld id="{97C8F353-FFE9-4746-BBD6-A1B618C6AEAF}"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2FB-4C13-B0E9-2B0498287AC8}"/>
                </c:ext>
              </c:extLst>
            </c:dLbl>
            <c:dLbl>
              <c:idx val="1"/>
              <c:layout>
                <c:manualLayout>
                  <c:x val="0.10096944958069834"/>
                  <c:y val="2.5595302301358872E-2"/>
                </c:manualLayout>
              </c:layout>
              <c:tx>
                <c:rich>
                  <a:bodyPr/>
                  <a:lstStyle/>
                  <a:p>
                    <a:fld id="{A156B8BB-B51A-4C77-A0DE-29B6534AEB3B}"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layout>
                    <c:manualLayout>
                      <c:w val="0.12119973413979857"/>
                      <c:h val="7.37497882941167E-2"/>
                    </c:manualLayout>
                  </c15:layout>
                  <c15:dlblFieldTable/>
                  <c15:showDataLabelsRange val="0"/>
                </c:ext>
                <c:ext xmlns:c16="http://schemas.microsoft.com/office/drawing/2014/chart" uri="{C3380CC4-5D6E-409C-BE32-E72D297353CC}">
                  <c16:uniqueId val="{00000003-92FB-4C13-B0E9-2B0498287AC8}"/>
                </c:ext>
              </c:extLst>
            </c:dLbl>
            <c:spPr>
              <a:noFill/>
              <a:ln>
                <a:noFill/>
              </a:ln>
              <a:effectLst/>
            </c:spPr>
            <c:txPr>
              <a:bodyPr rot="0" vert="horz"/>
              <a:lstStyle/>
              <a:p>
                <a:pPr>
                  <a:defRPr sz="1200" b="1">
                    <a:solidFill>
                      <a:srgbClr val="4A4A4D"/>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North America</c:v>
                </c:pt>
                <c:pt idx="1">
                  <c:v>EMEA</c:v>
                </c:pt>
              </c:strCache>
            </c:strRef>
          </c:cat>
          <c:val>
            <c:numRef>
              <c:f>Sheet1!$B$2:$B$3</c:f>
              <c:numCache>
                <c:formatCode>0%</c:formatCode>
                <c:ptCount val="2"/>
                <c:pt idx="0">
                  <c:v>0.78</c:v>
                </c:pt>
                <c:pt idx="1">
                  <c:v>0.22</c:v>
                </c:pt>
              </c:numCache>
            </c:numRef>
          </c:val>
          <c:extLst>
            <c:ext xmlns:c16="http://schemas.microsoft.com/office/drawing/2014/chart" uri="{C3380CC4-5D6E-409C-BE32-E72D297353CC}">
              <c16:uniqueId val="{00000006-92FB-4C13-B0E9-2B0498287AC8}"/>
            </c:ext>
          </c:extLst>
        </c:ser>
        <c:dLbls>
          <c:showLegendKey val="0"/>
          <c:showVal val="0"/>
          <c:showCatName val="0"/>
          <c:showSerName val="0"/>
          <c:showPercent val="0"/>
          <c:showBubbleSize val="0"/>
          <c:showLeaderLines val="0"/>
        </c:dLbls>
        <c:firstSliceAng val="126"/>
        <c:holeSize val="66"/>
      </c:doughnutChart>
      <c:spPr>
        <a:noFill/>
        <a:ln>
          <a:noFill/>
        </a:ln>
        <a:effectLst/>
      </c:spPr>
    </c:plotArea>
    <c:legend>
      <c:legendPos val="b"/>
      <c:layout>
        <c:manualLayout>
          <c:xMode val="edge"/>
          <c:yMode val="edge"/>
          <c:x val="0.2955969508946128"/>
          <c:y val="0.83237945698844173"/>
          <c:w val="0.39034223806700347"/>
          <c:h val="5.6044831374738695E-2"/>
        </c:manualLayout>
      </c:layout>
      <c:overlay val="0"/>
    </c:legend>
    <c:plotVisOnly val="1"/>
    <c:dispBlanksAs val="gap"/>
    <c:showDLblsOverMax val="0"/>
  </c:chart>
  <c:spPr>
    <a:noFill/>
    <a:ln>
      <a:noFill/>
    </a:ln>
    <a:effectLst/>
  </c:spPr>
  <c:txPr>
    <a:bodyPr anchor="ctr" anchorCtr="0"/>
    <a:lstStyle/>
    <a:p>
      <a:pPr>
        <a:defRPr>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6601366"/>
            <a:ext cx="4002299" cy="3487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5231640" y="6601366"/>
            <a:ext cx="4002299" cy="348711"/>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5231640" y="0"/>
            <a:ext cx="4002299" cy="348711"/>
          </a:xfrm>
          <a:prstGeom prst="rect">
            <a:avLst/>
          </a:prstGeom>
        </p:spPr>
        <p:txBody>
          <a:bodyPr vert="horz" lIns="91440" tIns="45720" rIns="91440" bIns="45720" rtlCol="0"/>
          <a:lstStyle>
            <a:lvl1pPr algn="r">
              <a:defRPr sz="1200"/>
            </a:lvl1pPr>
          </a:lstStyle>
          <a:p>
            <a:fld id="{13F6AEEE-E778-402E-8B8F-9A98AED26EB8}" type="datetimeFigureOut">
              <a:rPr lang="en-GB" smtClean="0"/>
              <a:t>01/08/2023</a:t>
            </a:fld>
            <a:endParaRPr lang="en-GB"/>
          </a:p>
        </p:txBody>
      </p:sp>
      <p:sp>
        <p:nvSpPr>
          <p:cNvPr id="9" name="Header Placeholder 8"/>
          <p:cNvSpPr>
            <a:spLocks noGrp="1"/>
          </p:cNvSpPr>
          <p:nvPr>
            <p:ph type="hdr" sz="quarter"/>
          </p:nvPr>
        </p:nvSpPr>
        <p:spPr>
          <a:xfrm>
            <a:off x="0" y="0"/>
            <a:ext cx="4002299" cy="348711"/>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923608" y="3344723"/>
            <a:ext cx="7388860" cy="2736593"/>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5231640" y="0"/>
            <a:ext cx="4002299" cy="348711"/>
          </a:xfrm>
          <a:prstGeom prst="rect">
            <a:avLst/>
          </a:prstGeom>
        </p:spPr>
        <p:txBody>
          <a:bodyPr vert="horz" lIns="91440" tIns="45720" rIns="91440" bIns="45720" rtlCol="0"/>
          <a:lstStyle>
            <a:lvl1pPr algn="r">
              <a:defRPr sz="1000"/>
            </a:lvl1pPr>
          </a:lstStyle>
          <a:p>
            <a:fld id="{1386E511-D742-4EFE-90B5-C9FC42762E0F}" type="datetimeFigureOut">
              <a:rPr lang="en-GB" smtClean="0"/>
              <a:pPr/>
              <a:t>01/08/2023</a:t>
            </a:fld>
            <a:endParaRPr lang="en-GB"/>
          </a:p>
        </p:txBody>
      </p:sp>
      <p:sp>
        <p:nvSpPr>
          <p:cNvPr id="10" name="Slide Number Placeholder 9"/>
          <p:cNvSpPr>
            <a:spLocks noGrp="1"/>
          </p:cNvSpPr>
          <p:nvPr>
            <p:ph type="sldNum" sz="quarter" idx="5"/>
          </p:nvPr>
        </p:nvSpPr>
        <p:spPr>
          <a:xfrm>
            <a:off x="5231640" y="6601366"/>
            <a:ext cx="4002299" cy="348711"/>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6601366"/>
            <a:ext cx="4002299" cy="348711"/>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2533650" y="868363"/>
            <a:ext cx="4168775" cy="2346325"/>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4002299" cy="348711"/>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400803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18</a:t>
            </a:fld>
            <a:endParaRPr lang="en-GB" dirty="0"/>
          </a:p>
        </p:txBody>
      </p:sp>
    </p:spTree>
    <p:extLst>
      <p:ext uri="{BB962C8B-B14F-4D97-AF65-F5344CB8AC3E}">
        <p14:creationId xmlns:p14="http://schemas.microsoft.com/office/powerpoint/2010/main" val="2848395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dirty="0"/>
          </a:p>
        </p:txBody>
      </p:sp>
    </p:spTree>
    <p:extLst>
      <p:ext uri="{BB962C8B-B14F-4D97-AF65-F5344CB8AC3E}">
        <p14:creationId xmlns:p14="http://schemas.microsoft.com/office/powerpoint/2010/main" val="363745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105807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1178863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2258973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14</a:t>
            </a:fld>
            <a:endParaRPr lang="en-GB" dirty="0"/>
          </a:p>
        </p:txBody>
      </p:sp>
    </p:spTree>
    <p:extLst>
      <p:ext uri="{BB962C8B-B14F-4D97-AF65-F5344CB8AC3E}">
        <p14:creationId xmlns:p14="http://schemas.microsoft.com/office/powerpoint/2010/main" val="3168524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15</a:t>
            </a:fld>
            <a:endParaRPr lang="en-GB" dirty="0"/>
          </a:p>
        </p:txBody>
      </p:sp>
    </p:spTree>
    <p:extLst>
      <p:ext uri="{BB962C8B-B14F-4D97-AF65-F5344CB8AC3E}">
        <p14:creationId xmlns:p14="http://schemas.microsoft.com/office/powerpoint/2010/main" val="425282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16</a:t>
            </a:fld>
            <a:endParaRPr lang="en-GB" dirty="0"/>
          </a:p>
        </p:txBody>
      </p:sp>
    </p:spTree>
    <p:extLst>
      <p:ext uri="{BB962C8B-B14F-4D97-AF65-F5344CB8AC3E}">
        <p14:creationId xmlns:p14="http://schemas.microsoft.com/office/powerpoint/2010/main" val="1249562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17</a:t>
            </a:fld>
            <a:endParaRPr lang="en-GB" dirty="0"/>
          </a:p>
        </p:txBody>
      </p:sp>
    </p:spTree>
    <p:extLst>
      <p:ext uri="{BB962C8B-B14F-4D97-AF65-F5344CB8AC3E}">
        <p14:creationId xmlns:p14="http://schemas.microsoft.com/office/powerpoint/2010/main" val="4112676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A">
    <p:bg>
      <p:bgPr>
        <a:solidFill>
          <a:schemeClr val="bg1"/>
        </a:soli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C6620F2F-75B4-4452-BBA3-AD7B969A940F}"/>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42" name="Picture Placeholder 41">
            <a:extLst>
              <a:ext uri="{FF2B5EF4-FFF2-40B4-BE49-F238E27FC236}">
                <a16:creationId xmlns:a16="http://schemas.microsoft.com/office/drawing/2014/main" id="{04E91EB5-5D89-4D35-A466-03BCDF9879F5}"/>
              </a:ext>
            </a:extLst>
          </p:cNvPr>
          <p:cNvSpPr>
            <a:spLocks noGrp="1"/>
          </p:cNvSpPr>
          <p:nvPr>
            <p:ph type="pic" sz="quarter" idx="13" hasCustomPrompt="1"/>
          </p:nvPr>
        </p:nvSpPr>
        <p:spPr>
          <a:xfrm>
            <a:off x="0" y="0"/>
            <a:ext cx="12192001" cy="6858000"/>
          </a:xfrm>
          <a:custGeom>
            <a:avLst/>
            <a:gdLst>
              <a:gd name="connsiteX0" fmla="*/ 315784 w 12191999"/>
              <a:gd name="connsiteY0" fmla="*/ 5769768 h 6858000"/>
              <a:gd name="connsiteX1" fmla="*/ 315784 w 12191999"/>
              <a:gd name="connsiteY1" fmla="*/ 6543768 h 6858000"/>
              <a:gd name="connsiteX2" fmla="*/ 320399 w 12191999"/>
              <a:gd name="connsiteY2" fmla="*/ 6543768 h 6858000"/>
              <a:gd name="connsiteX3" fmla="*/ 320399 w 12191999"/>
              <a:gd name="connsiteY3" fmla="*/ 6544699 h 6858000"/>
              <a:gd name="connsiteX4" fmla="*/ 608399 w 12191999"/>
              <a:gd name="connsiteY4" fmla="*/ 6544699 h 6858000"/>
              <a:gd name="connsiteX5" fmla="*/ 608399 w 12191999"/>
              <a:gd name="connsiteY5" fmla="*/ 6530299 h 6858000"/>
              <a:gd name="connsiteX6" fmla="*/ 330184 w 12191999"/>
              <a:gd name="connsiteY6" fmla="*/ 6530299 h 6858000"/>
              <a:gd name="connsiteX7" fmla="*/ 330184 w 12191999"/>
              <a:gd name="connsiteY7" fmla="*/ 5769768 h 6858000"/>
              <a:gd name="connsiteX8" fmla="*/ 10692774 w 12191999"/>
              <a:gd name="connsiteY8" fmla="*/ 311072 h 6858000"/>
              <a:gd name="connsiteX9" fmla="*/ 10617198 w 12191999"/>
              <a:gd name="connsiteY9" fmla="*/ 386648 h 6858000"/>
              <a:gd name="connsiteX10" fmla="*/ 10617198 w 12191999"/>
              <a:gd name="connsiteY10" fmla="*/ 960380 h 6858000"/>
              <a:gd name="connsiteX11" fmla="*/ 10692774 w 12191999"/>
              <a:gd name="connsiteY11" fmla="*/ 1035956 h 6858000"/>
              <a:gd name="connsiteX12" fmla="*/ 11813404 w 12191999"/>
              <a:gd name="connsiteY12" fmla="*/ 1035956 h 6858000"/>
              <a:gd name="connsiteX13" fmla="*/ 11888980 w 12191999"/>
              <a:gd name="connsiteY13" fmla="*/ 960380 h 6858000"/>
              <a:gd name="connsiteX14" fmla="*/ 11888980 w 12191999"/>
              <a:gd name="connsiteY14" fmla="*/ 386648 h 6858000"/>
              <a:gd name="connsiteX15" fmla="*/ 11813404 w 12191999"/>
              <a:gd name="connsiteY15" fmla="*/ 311072 h 6858000"/>
              <a:gd name="connsiteX16" fmla="*/ 0 w 12191999"/>
              <a:gd name="connsiteY16" fmla="*/ 0 h 6858000"/>
              <a:gd name="connsiteX17" fmla="*/ 312254 w 12191999"/>
              <a:gd name="connsiteY17" fmla="*/ 0 h 6858000"/>
              <a:gd name="connsiteX18" fmla="*/ 312254 w 12191999"/>
              <a:gd name="connsiteY18" fmla="*/ 1116000 h 6858000"/>
              <a:gd name="connsiteX19" fmla="*/ 328129 w 12191999"/>
              <a:gd name="connsiteY19" fmla="*/ 1116000 h 6858000"/>
              <a:gd name="connsiteX20" fmla="*/ 328129 w 12191999"/>
              <a:gd name="connsiteY20" fmla="*/ 0 h 6858000"/>
              <a:gd name="connsiteX21" fmla="*/ 12191999 w 12191999"/>
              <a:gd name="connsiteY21" fmla="*/ 0 h 6858000"/>
              <a:gd name="connsiteX22" fmla="*/ 12191999 w 12191999"/>
              <a:gd name="connsiteY22" fmla="*/ 6531379 h 6858000"/>
              <a:gd name="connsiteX23" fmla="*/ 2482800 w 12191999"/>
              <a:gd name="connsiteY23" fmla="*/ 6531379 h 6858000"/>
              <a:gd name="connsiteX24" fmla="*/ 2482800 w 12191999"/>
              <a:gd name="connsiteY24" fmla="*/ 6545779 h 6858000"/>
              <a:gd name="connsiteX25" fmla="*/ 12191999 w 12191999"/>
              <a:gd name="connsiteY25" fmla="*/ 6545779 h 6858000"/>
              <a:gd name="connsiteX26" fmla="*/ 12191999 w 12191999"/>
              <a:gd name="connsiteY26" fmla="*/ 6858000 h 6858000"/>
              <a:gd name="connsiteX27" fmla="*/ 0 w 12191999"/>
              <a:gd name="connsiteY27" fmla="*/ 6858000 h 6858000"/>
              <a:gd name="connsiteX28" fmla="*/ 0 w 12191999"/>
              <a:gd name="connsiteY28" fmla="*/ 5558975 h 6858000"/>
              <a:gd name="connsiteX29" fmla="*/ 5780477 w 12191999"/>
              <a:gd name="connsiteY29" fmla="*/ 5558975 h 6858000"/>
              <a:gd name="connsiteX30" fmla="*/ 5780477 w 12191999"/>
              <a:gd name="connsiteY30" fmla="*/ 5342400 h 6858000"/>
              <a:gd name="connsiteX31" fmla="*/ 5986803 w 12191999"/>
              <a:gd name="connsiteY31" fmla="*/ 5342400 h 6858000"/>
              <a:gd name="connsiteX32" fmla="*/ 5986803 w 12191999"/>
              <a:gd name="connsiteY32" fmla="*/ 1317600 h 6858000"/>
              <a:gd name="connsiteX33" fmla="*/ 0 w 12191999"/>
              <a:gd name="connsiteY33" fmla="*/ 1317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1999" h="6858000">
                <a:moveTo>
                  <a:pt x="315784" y="5769768"/>
                </a:moveTo>
                <a:lnTo>
                  <a:pt x="315784" y="6543768"/>
                </a:lnTo>
                <a:lnTo>
                  <a:pt x="320399" y="6543768"/>
                </a:lnTo>
                <a:lnTo>
                  <a:pt x="320399" y="6544699"/>
                </a:lnTo>
                <a:lnTo>
                  <a:pt x="608399" y="6544699"/>
                </a:lnTo>
                <a:lnTo>
                  <a:pt x="608399" y="6530299"/>
                </a:lnTo>
                <a:lnTo>
                  <a:pt x="330184" y="6530299"/>
                </a:lnTo>
                <a:lnTo>
                  <a:pt x="330184" y="5769768"/>
                </a:lnTo>
                <a:close/>
                <a:moveTo>
                  <a:pt x="10692774" y="311072"/>
                </a:moveTo>
                <a:cubicBezTo>
                  <a:pt x="10651035" y="311072"/>
                  <a:pt x="10617198" y="344909"/>
                  <a:pt x="10617198" y="386648"/>
                </a:cubicBezTo>
                <a:lnTo>
                  <a:pt x="10617198" y="960380"/>
                </a:lnTo>
                <a:cubicBezTo>
                  <a:pt x="10617198" y="1002119"/>
                  <a:pt x="10651035" y="1035956"/>
                  <a:pt x="10692774" y="1035956"/>
                </a:cubicBezTo>
                <a:lnTo>
                  <a:pt x="11813404" y="1035956"/>
                </a:lnTo>
                <a:cubicBezTo>
                  <a:pt x="11855143" y="1035956"/>
                  <a:pt x="11888980" y="1002119"/>
                  <a:pt x="11888980" y="960380"/>
                </a:cubicBezTo>
                <a:lnTo>
                  <a:pt x="11888980" y="386648"/>
                </a:lnTo>
                <a:cubicBezTo>
                  <a:pt x="11888980" y="344909"/>
                  <a:pt x="11855143" y="311072"/>
                  <a:pt x="11813404" y="311072"/>
                </a:cubicBezTo>
                <a:close/>
                <a:moveTo>
                  <a:pt x="0" y="0"/>
                </a:moveTo>
                <a:lnTo>
                  <a:pt x="312254" y="0"/>
                </a:lnTo>
                <a:lnTo>
                  <a:pt x="312254" y="1116000"/>
                </a:lnTo>
                <a:lnTo>
                  <a:pt x="328129" y="1116000"/>
                </a:lnTo>
                <a:lnTo>
                  <a:pt x="328129" y="0"/>
                </a:lnTo>
                <a:lnTo>
                  <a:pt x="12191999" y="0"/>
                </a:lnTo>
                <a:lnTo>
                  <a:pt x="12191999" y="6531379"/>
                </a:lnTo>
                <a:lnTo>
                  <a:pt x="2482800" y="6531379"/>
                </a:lnTo>
                <a:lnTo>
                  <a:pt x="2482800" y="6545779"/>
                </a:lnTo>
                <a:lnTo>
                  <a:pt x="12191999" y="6545779"/>
                </a:lnTo>
                <a:lnTo>
                  <a:pt x="12191999" y="6858000"/>
                </a:lnTo>
                <a:lnTo>
                  <a:pt x="0" y="6858000"/>
                </a:lnTo>
                <a:lnTo>
                  <a:pt x="0" y="5558975"/>
                </a:lnTo>
                <a:lnTo>
                  <a:pt x="5780477" y="5558975"/>
                </a:lnTo>
                <a:lnTo>
                  <a:pt x="5780477" y="5342400"/>
                </a:lnTo>
                <a:lnTo>
                  <a:pt x="5986803" y="5342400"/>
                </a:lnTo>
                <a:lnTo>
                  <a:pt x="5986803" y="1317600"/>
                </a:lnTo>
                <a:lnTo>
                  <a:pt x="0" y="1317600"/>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19" name="Freeform: Shape 18">
            <a:extLst>
              <a:ext uri="{FF2B5EF4-FFF2-40B4-BE49-F238E27FC236}">
                <a16:creationId xmlns:a16="http://schemas.microsoft.com/office/drawing/2014/main" id="{BE1CF834-FC02-444D-BE8A-776D0DB5691C}"/>
              </a:ext>
            </a:extLst>
          </p:cNvPr>
          <p:cNvSpPr/>
          <p:nvPr userDrawn="1"/>
        </p:nvSpPr>
        <p:spPr>
          <a:xfrm>
            <a:off x="6350" y="1321723"/>
            <a:ext cx="5986800" cy="4066103"/>
          </a:xfrm>
          <a:custGeom>
            <a:avLst/>
            <a:gdLst>
              <a:gd name="connsiteX0" fmla="*/ 0 w 5986800"/>
              <a:gd name="connsiteY0" fmla="*/ 0 h 4066103"/>
              <a:gd name="connsiteX1" fmla="*/ 5986800 w 5986800"/>
              <a:gd name="connsiteY1" fmla="*/ 0 h 4066103"/>
              <a:gd name="connsiteX2" fmla="*/ 5986800 w 5986800"/>
              <a:gd name="connsiteY2" fmla="*/ 1117006 h 4066103"/>
              <a:gd name="connsiteX3" fmla="*/ 5986800 w 5986800"/>
              <a:gd name="connsiteY3" fmla="*/ 2949097 h 4066103"/>
              <a:gd name="connsiteX4" fmla="*/ 5986800 w 5986800"/>
              <a:gd name="connsiteY4" fmla="*/ 4066103 h 4066103"/>
              <a:gd name="connsiteX5" fmla="*/ 5781600 w 5986800"/>
              <a:gd name="connsiteY5" fmla="*/ 4066103 h 4066103"/>
              <a:gd name="connsiteX6" fmla="*/ 5781600 w 5986800"/>
              <a:gd name="connsiteY6" fmla="*/ 2949600 h 4066103"/>
              <a:gd name="connsiteX7" fmla="*/ 5776530 w 5986800"/>
              <a:gd name="connsiteY7" fmla="*/ 2949600 h 4066103"/>
              <a:gd name="connsiteX8" fmla="*/ 5776530 w 5986800"/>
              <a:gd name="connsiteY8" fmla="*/ 2949097 h 4066103"/>
              <a:gd name="connsiteX9" fmla="*/ 0 w 5986800"/>
              <a:gd name="connsiteY9" fmla="*/ 2949097 h 40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800" h="4066103">
                <a:moveTo>
                  <a:pt x="0" y="0"/>
                </a:moveTo>
                <a:lnTo>
                  <a:pt x="5986800" y="0"/>
                </a:lnTo>
                <a:lnTo>
                  <a:pt x="5986800" y="1117006"/>
                </a:lnTo>
                <a:lnTo>
                  <a:pt x="5986800" y="2949097"/>
                </a:lnTo>
                <a:lnTo>
                  <a:pt x="5986800" y="4066103"/>
                </a:lnTo>
                <a:lnTo>
                  <a:pt x="5781600" y="4066103"/>
                </a:lnTo>
                <a:lnTo>
                  <a:pt x="5781600" y="2949600"/>
                </a:lnTo>
                <a:lnTo>
                  <a:pt x="5776530" y="2949600"/>
                </a:lnTo>
                <a:lnTo>
                  <a:pt x="5776530" y="2949097"/>
                </a:lnTo>
                <a:lnTo>
                  <a:pt x="0" y="2949097"/>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 name="Title 5">
            <a:extLst>
              <a:ext uri="{FF2B5EF4-FFF2-40B4-BE49-F238E27FC236}">
                <a16:creationId xmlns:a16="http://schemas.microsoft.com/office/drawing/2014/main" id="{9FEB1896-3371-4CA2-9C53-E43D84A65203}"/>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dirty="0"/>
              <a:t>Click to add title</a:t>
            </a:r>
            <a:endParaRPr lang="da-DK" dirty="0"/>
          </a:p>
        </p:txBody>
      </p:sp>
      <p:sp>
        <p:nvSpPr>
          <p:cNvPr id="29" name="Text Placeholder 28">
            <a:extLst>
              <a:ext uri="{FF2B5EF4-FFF2-40B4-BE49-F238E27FC236}">
                <a16:creationId xmlns:a16="http://schemas.microsoft.com/office/drawing/2014/main" id="{5E402472-E597-495E-BF52-A5E9621E0CFA}"/>
              </a:ext>
            </a:extLst>
          </p:cNvPr>
          <p:cNvSpPr>
            <a:spLocks noGrp="1"/>
          </p:cNvSpPr>
          <p:nvPr>
            <p:ph type="body" sz="quarter" idx="14"/>
          </p:nvPr>
        </p:nvSpPr>
        <p:spPr>
          <a:xfrm>
            <a:off x="614691" y="6370549"/>
            <a:ext cx="1844833" cy="36155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noFill/>
              </a:defRPr>
            </a:lvl1pPr>
          </a:lstStyle>
          <a:p>
            <a:pPr lvl="0"/>
            <a:r>
              <a:rPr lang="en-US"/>
              <a:t>Click to edit Master text styles</a:t>
            </a:r>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17200" y="311072"/>
            <a:ext cx="1271783" cy="724884"/>
          </a:xfrm>
          <a:prstGeom prst="rect">
            <a:avLst/>
          </a:prstGeom>
        </p:spPr>
      </p:pic>
      <p:sp>
        <p:nvSpPr>
          <p:cNvPr id="11" name="date" descr="{&quot;templafy&quot;:{&quot;binding&quot;:&quot;Form.Date&quot;,&quot;format&quot;:&quot;{{DateFormats.GeneralDate}}&quot;,&quot;type&quot;:&quot;date&quot;}}" title="Form.Date">
            <a:extLst>
              <a:ext uri="{FF2B5EF4-FFF2-40B4-BE49-F238E27FC236}">
                <a16:creationId xmlns:a16="http://schemas.microsoft.com/office/drawing/2014/main" id="{D3E86DBF-1CBA-412E-9F16-C01F32DF081A}"/>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GB" sz="1600" b="1" dirty="0">
              <a:solidFill>
                <a:schemeClr val="tx2"/>
              </a:solidFill>
              <a:latin typeface="+mn-lt"/>
            </a:endParaRPr>
          </a:p>
        </p:txBody>
      </p:sp>
      <p:sp>
        <p:nvSpPr>
          <p:cNvPr id="4" name="Text Placeholder 3">
            <a:extLst>
              <a:ext uri="{FF2B5EF4-FFF2-40B4-BE49-F238E27FC236}">
                <a16:creationId xmlns:a16="http://schemas.microsoft.com/office/drawing/2014/main" id="{345010C0-D821-4BD3-A937-548F49F8A7DC}"/>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GB" dirty="0"/>
              <a:t>Presented to:</a:t>
            </a:r>
          </a:p>
        </p:txBody>
      </p:sp>
      <p:sp>
        <p:nvSpPr>
          <p:cNvPr id="16" name="Text Placeholder 3">
            <a:extLst>
              <a:ext uri="{FF2B5EF4-FFF2-40B4-BE49-F238E27FC236}">
                <a16:creationId xmlns:a16="http://schemas.microsoft.com/office/drawing/2014/main" id="{301EB625-C77C-44CF-9F22-69F0943C7AF0}"/>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GB" dirty="0"/>
              <a:t>Presented by:</a:t>
            </a:r>
          </a:p>
        </p:txBody>
      </p:sp>
      <p:sp>
        <p:nvSpPr>
          <p:cNvPr id="17" name="Text Placeholder 4">
            <a:extLst>
              <a:ext uri="{FF2B5EF4-FFF2-40B4-BE49-F238E27FC236}">
                <a16:creationId xmlns:a16="http://schemas.microsoft.com/office/drawing/2014/main" id="{A53AA8B7-7389-4FDE-A58A-B0AA817786C3}"/>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Tree>
    <p:extLst>
      <p:ext uri="{BB962C8B-B14F-4D97-AF65-F5344CB8AC3E}">
        <p14:creationId xmlns:p14="http://schemas.microsoft.com/office/powerpoint/2010/main" val="1072292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B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a:xfrm>
            <a:off x="648000" y="2044800"/>
            <a:ext cx="62676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cxnSp>
        <p:nvCxnSpPr>
          <p:cNvPr id="10" name="Straight Connector 9">
            <a:extLst>
              <a:ext uri="{FF2B5EF4-FFF2-40B4-BE49-F238E27FC236}">
                <a16:creationId xmlns:a16="http://schemas.microsoft.com/office/drawing/2014/main" id="{0038BA6A-37B6-4569-A9D9-C40169CA408E}"/>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935488"/>
      </p:ext>
    </p:extLst>
  </p:cSld>
  <p:clrMapOvr>
    <a:overrideClrMapping bg1="dk1" tx1="lt1" bg2="accent1" tx2="accent1" accent1="lt2"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34884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15567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C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a:xfrm>
            <a:off x="648000" y="2044800"/>
            <a:ext cx="34884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cxnSp>
        <p:nvCxnSpPr>
          <p:cNvPr id="10" name="Straight Connector 9">
            <a:extLst>
              <a:ext uri="{FF2B5EF4-FFF2-40B4-BE49-F238E27FC236}">
                <a16:creationId xmlns:a16="http://schemas.microsoft.com/office/drawing/2014/main" id="{792ECD9F-BC02-4C8A-839F-9AC4F4BD0167}"/>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182509"/>
      </p:ext>
    </p:extLst>
  </p:cSld>
  <p:clrMapOvr>
    <a:overrideClrMapping bg1="dk1" tx1="lt1" bg2="accent1" tx2="accent1" accent1="lt2"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4" name="Do not remove" hidden="1">
            <a:extLst>
              <a:ext uri="{FF2B5EF4-FFF2-40B4-BE49-F238E27FC236}">
                <a16:creationId xmlns:a16="http://schemas.microsoft.com/office/drawing/2014/main" id="{01270285-5E86-448A-914A-F53EDE0EFCFB}"/>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6203950" y="0"/>
            <a:ext cx="598805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5338377"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648000" y="1062000"/>
            <a:ext cx="5338463"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44136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0" name="Text Placeholder 9">
            <a:extLst>
              <a:ext uri="{FF2B5EF4-FFF2-40B4-BE49-F238E27FC236}">
                <a16:creationId xmlns:a16="http://schemas.microsoft.com/office/drawing/2014/main" id="{6C7EFB78-A8A0-425B-909A-78358980B831}"/>
              </a:ext>
            </a:extLst>
          </p:cNvPr>
          <p:cNvSpPr>
            <a:spLocks noGrp="1"/>
          </p:cNvSpPr>
          <p:nvPr>
            <p:ph type="body" sz="quarter" idx="17"/>
          </p:nvPr>
        </p:nvSpPr>
        <p:spPr>
          <a:xfrm>
            <a:off x="5986462" y="4251600"/>
            <a:ext cx="6206400" cy="19548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005675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8055600" y="0"/>
            <a:ext cx="4136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699" y="647700"/>
            <a:ext cx="6264000"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647999" y="1062000"/>
            <a:ext cx="62640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62640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2" name="Text Placeholder 9">
            <a:extLst>
              <a:ext uri="{FF2B5EF4-FFF2-40B4-BE49-F238E27FC236}">
                <a16:creationId xmlns:a16="http://schemas.microsoft.com/office/drawing/2014/main" id="{3A346A15-371C-41B0-A096-79CCC3E99BE4}"/>
              </a:ext>
            </a:extLst>
          </p:cNvPr>
          <p:cNvSpPr>
            <a:spLocks noGrp="1"/>
          </p:cNvSpPr>
          <p:nvPr>
            <p:ph type="body" sz="quarter" idx="17"/>
          </p:nvPr>
        </p:nvSpPr>
        <p:spPr>
          <a:xfrm>
            <a:off x="7839074" y="4251600"/>
            <a:ext cx="4352926" cy="1954800"/>
          </a:xfrm>
          <a:solidFill>
            <a:schemeClr val="tx2"/>
          </a:solidFill>
        </p:spPr>
        <p:txBody>
          <a:bodyPr lIns="432000" tIns="396000" rIns="648000" bIns="360000" anchor="ct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71991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0AE92E2D-AC57-0B8B-2131-5A67C41A1AEF}"/>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0616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202499" y="647700"/>
            <a:ext cx="5338800"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6202799" y="1062000"/>
            <a:ext cx="53388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202800" y="2044800"/>
            <a:ext cx="53388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13927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mage D">
    <p:spTree>
      <p:nvGrpSpPr>
        <p:cNvPr id="1" name=""/>
        <p:cNvGrpSpPr/>
        <p:nvPr/>
      </p:nvGrpSpPr>
      <p:grpSpPr>
        <a:xfrm>
          <a:off x="0" y="0"/>
          <a:ext cx="0" cy="0"/>
          <a:chOff x="0" y="0"/>
          <a:chExt cx="0" cy="0"/>
        </a:xfrm>
      </p:grpSpPr>
      <p:sp>
        <p:nvSpPr>
          <p:cNvPr id="4" name="Do not remove" hidden="1">
            <a:extLst>
              <a:ext uri="{FF2B5EF4-FFF2-40B4-BE49-F238E27FC236}">
                <a16:creationId xmlns:a16="http://schemas.microsoft.com/office/drawing/2014/main" id="{6181AB66-4804-444F-8C6C-0193258DB73B}"/>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990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7128000" y="647700"/>
            <a:ext cx="4413600"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7128000" y="1062000"/>
            <a:ext cx="44136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7128000" y="2044800"/>
            <a:ext cx="44136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a:xfrm>
            <a:off x="11167200" y="248400"/>
            <a:ext cx="374400" cy="180000"/>
          </a:xfrm>
        </p:spPr>
        <p:txBody>
          <a:body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62028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727334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GB" noProof="0" dirty="0"/>
              <a:t>Click to add quote</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tx2"/>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GB" smtClean="0"/>
              <a:pPr/>
              <a:t>‹#›</a:t>
            </a:fld>
            <a:endParaRPr lang="en-GB" dirty="0"/>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accent3"/>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spTree>
    <p:extLst>
      <p:ext uri="{BB962C8B-B14F-4D97-AF65-F5344CB8AC3E}">
        <p14:creationId xmlns:p14="http://schemas.microsoft.com/office/powerpoint/2010/main" val="2153252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GB" noProof="0" dirty="0"/>
              <a:t>Click to add quote</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tx2"/>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GB" smtClean="0"/>
              <a:pPr/>
              <a:t>‹#›</a:t>
            </a:fld>
            <a:endParaRPr lang="en-GB" dirty="0"/>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spTree>
    <p:extLst>
      <p:ext uri="{BB962C8B-B14F-4D97-AF65-F5344CB8AC3E}">
        <p14:creationId xmlns:p14="http://schemas.microsoft.com/office/powerpoint/2010/main" val="81535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Negative">
    <p:bg>
      <p:bgPr>
        <a:solidFill>
          <a:schemeClr val="tx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accent3"/>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accent3"/>
                </a:solidFill>
              </a:defRPr>
            </a:lvl1pPr>
          </a:lstStyle>
          <a:p>
            <a:r>
              <a:rPr lang="en-GB" noProof="0" dirty="0"/>
              <a:t>Click to add quote</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bg1"/>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cxnSp>
        <p:nvCxnSpPr>
          <p:cNvPr id="12" name="Straight Connector 11">
            <a:extLst>
              <a:ext uri="{FF2B5EF4-FFF2-40B4-BE49-F238E27FC236}">
                <a16:creationId xmlns:a16="http://schemas.microsoft.com/office/drawing/2014/main" id="{DD0E7878-9FDC-49B7-8852-D4754F87880A}"/>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05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E2D1B06-1447-4CFF-9AB2-DAE8C97B0E95}"/>
              </a:ext>
            </a:extLst>
          </p:cNvPr>
          <p:cNvSpPr>
            <a:spLocks noGrp="1"/>
          </p:cNvSpPr>
          <p:nvPr>
            <p:ph type="pic" sz="quarter" idx="13" hasCustomPrompt="1"/>
          </p:nvPr>
        </p:nvSpPr>
        <p:spPr>
          <a:xfrm>
            <a:off x="5986463" y="-1"/>
            <a:ext cx="6205538" cy="6858001"/>
          </a:xfrm>
          <a:custGeom>
            <a:avLst/>
            <a:gdLst>
              <a:gd name="connsiteX0" fmla="*/ 111916 w 6205538"/>
              <a:gd name="connsiteY0" fmla="*/ 6545780 h 6858001"/>
              <a:gd name="connsiteX1" fmla="*/ 6205538 w 6205538"/>
              <a:gd name="connsiteY1" fmla="*/ 6545780 h 6858001"/>
              <a:gd name="connsiteX2" fmla="*/ 6205538 w 6205538"/>
              <a:gd name="connsiteY2" fmla="*/ 6858001 h 6858001"/>
              <a:gd name="connsiteX3" fmla="*/ 2 w 6205538"/>
              <a:gd name="connsiteY3" fmla="*/ 6858001 h 6858001"/>
              <a:gd name="connsiteX4" fmla="*/ 2 w 6205538"/>
              <a:gd name="connsiteY4" fmla="*/ 6546192 h 6858001"/>
              <a:gd name="connsiteX5" fmla="*/ 111916 w 6205538"/>
              <a:gd name="connsiteY5" fmla="*/ 6546192 h 6858001"/>
              <a:gd name="connsiteX6" fmla="*/ 4706313 w 6205538"/>
              <a:gd name="connsiteY6" fmla="*/ 311073 h 6858001"/>
              <a:gd name="connsiteX7" fmla="*/ 4630737 w 6205538"/>
              <a:gd name="connsiteY7" fmla="*/ 386649 h 6858001"/>
              <a:gd name="connsiteX8" fmla="*/ 4630737 w 6205538"/>
              <a:gd name="connsiteY8" fmla="*/ 960381 h 6858001"/>
              <a:gd name="connsiteX9" fmla="*/ 4706313 w 6205538"/>
              <a:gd name="connsiteY9" fmla="*/ 1035957 h 6858001"/>
              <a:gd name="connsiteX10" fmla="*/ 5826943 w 6205538"/>
              <a:gd name="connsiteY10" fmla="*/ 1035957 h 6858001"/>
              <a:gd name="connsiteX11" fmla="*/ 5902519 w 6205538"/>
              <a:gd name="connsiteY11" fmla="*/ 960381 h 6858001"/>
              <a:gd name="connsiteX12" fmla="*/ 5902519 w 6205538"/>
              <a:gd name="connsiteY12" fmla="*/ 386649 h 6858001"/>
              <a:gd name="connsiteX13" fmla="*/ 5826943 w 6205538"/>
              <a:gd name="connsiteY13" fmla="*/ 311073 h 6858001"/>
              <a:gd name="connsiteX14" fmla="*/ 0 w 6205538"/>
              <a:gd name="connsiteY14" fmla="*/ 0 h 6858001"/>
              <a:gd name="connsiteX15" fmla="*/ 14287 w 6205538"/>
              <a:gd name="connsiteY15" fmla="*/ 0 h 6858001"/>
              <a:gd name="connsiteX16" fmla="*/ 14287 w 6205538"/>
              <a:gd name="connsiteY16" fmla="*/ 1 h 6858001"/>
              <a:gd name="connsiteX17" fmla="*/ 6205538 w 6205538"/>
              <a:gd name="connsiteY17" fmla="*/ 1 h 6858001"/>
              <a:gd name="connsiteX18" fmla="*/ 6205538 w 6205538"/>
              <a:gd name="connsiteY18" fmla="*/ 6531380 h 6858001"/>
              <a:gd name="connsiteX19" fmla="*/ 14287 w 6205538"/>
              <a:gd name="connsiteY19" fmla="*/ 6531380 h 6858001"/>
              <a:gd name="connsiteX20" fmla="*/ 14287 w 6205538"/>
              <a:gd name="connsiteY20" fmla="*/ 6531792 h 6858001"/>
              <a:gd name="connsiteX21" fmla="*/ 2 w 6205538"/>
              <a:gd name="connsiteY21" fmla="*/ 6531792 h 6858001"/>
              <a:gd name="connsiteX22" fmla="*/ 2 w 6205538"/>
              <a:gd name="connsiteY22" fmla="*/ 5563739 h 6858001"/>
              <a:gd name="connsiteX23" fmla="*/ 219076 w 6205538"/>
              <a:gd name="connsiteY23" fmla="*/ 5563739 h 6858001"/>
              <a:gd name="connsiteX24" fmla="*/ 219076 w 6205538"/>
              <a:gd name="connsiteY24" fmla="*/ 5558976 h 6858001"/>
              <a:gd name="connsiteX25" fmla="*/ 219076 w 6205538"/>
              <a:gd name="connsiteY25" fmla="*/ 4271223 h 6858001"/>
              <a:gd name="connsiteX26" fmla="*/ 219076 w 6205538"/>
              <a:gd name="connsiteY26" fmla="*/ 4266460 h 6858001"/>
              <a:gd name="connsiteX27" fmla="*/ 2 w 6205538"/>
              <a:gd name="connsiteY27" fmla="*/ 4266460 h 6858001"/>
              <a:gd name="connsiteX28" fmla="*/ 2 w 6205538"/>
              <a:gd name="connsiteY28" fmla="*/ 1 h 6858001"/>
              <a:gd name="connsiteX29" fmla="*/ 0 w 6205538"/>
              <a:gd name="connsiteY2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5538" h="6858001">
                <a:moveTo>
                  <a:pt x="111916" y="6545780"/>
                </a:moveTo>
                <a:lnTo>
                  <a:pt x="6205538" y="6545780"/>
                </a:lnTo>
                <a:lnTo>
                  <a:pt x="6205538" y="6858001"/>
                </a:lnTo>
                <a:lnTo>
                  <a:pt x="2" y="6858001"/>
                </a:lnTo>
                <a:lnTo>
                  <a:pt x="2" y="6546192"/>
                </a:lnTo>
                <a:lnTo>
                  <a:pt x="111916" y="6546192"/>
                </a:lnTo>
                <a:close/>
                <a:moveTo>
                  <a:pt x="4706313" y="311073"/>
                </a:moveTo>
                <a:cubicBezTo>
                  <a:pt x="4664574" y="311073"/>
                  <a:pt x="4630737" y="344910"/>
                  <a:pt x="4630737" y="386649"/>
                </a:cubicBezTo>
                <a:lnTo>
                  <a:pt x="4630737" y="960381"/>
                </a:lnTo>
                <a:cubicBezTo>
                  <a:pt x="4630737" y="1002120"/>
                  <a:pt x="4664574" y="1035957"/>
                  <a:pt x="4706313" y="1035957"/>
                </a:cubicBezTo>
                <a:lnTo>
                  <a:pt x="5826943" y="1035957"/>
                </a:lnTo>
                <a:cubicBezTo>
                  <a:pt x="5868682" y="1035957"/>
                  <a:pt x="5902519" y="1002120"/>
                  <a:pt x="5902519" y="960381"/>
                </a:cubicBezTo>
                <a:lnTo>
                  <a:pt x="5902519" y="386649"/>
                </a:lnTo>
                <a:cubicBezTo>
                  <a:pt x="5902519" y="344910"/>
                  <a:pt x="5868682" y="311073"/>
                  <a:pt x="5826943" y="311073"/>
                </a:cubicBezTo>
                <a:close/>
                <a:moveTo>
                  <a:pt x="0" y="0"/>
                </a:moveTo>
                <a:lnTo>
                  <a:pt x="14287" y="0"/>
                </a:lnTo>
                <a:lnTo>
                  <a:pt x="14287" y="1"/>
                </a:lnTo>
                <a:lnTo>
                  <a:pt x="6205538" y="1"/>
                </a:lnTo>
                <a:lnTo>
                  <a:pt x="6205538" y="6531380"/>
                </a:lnTo>
                <a:lnTo>
                  <a:pt x="14287" y="6531380"/>
                </a:lnTo>
                <a:lnTo>
                  <a:pt x="14287" y="6531792"/>
                </a:lnTo>
                <a:lnTo>
                  <a:pt x="2" y="6531792"/>
                </a:lnTo>
                <a:lnTo>
                  <a:pt x="2" y="5563739"/>
                </a:lnTo>
                <a:lnTo>
                  <a:pt x="219076" y="5563739"/>
                </a:lnTo>
                <a:lnTo>
                  <a:pt x="219076" y="5558976"/>
                </a:lnTo>
                <a:lnTo>
                  <a:pt x="219076" y="4271223"/>
                </a:lnTo>
                <a:lnTo>
                  <a:pt x="219076" y="4266460"/>
                </a:lnTo>
                <a:lnTo>
                  <a:pt x="2" y="4266460"/>
                </a:lnTo>
                <a:lnTo>
                  <a:pt x="2" y="1"/>
                </a:lnTo>
                <a:lnTo>
                  <a:pt x="0" y="1"/>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a:t>
            </a:r>
            <a:br>
              <a:rPr lang="en-GB" dirty="0"/>
            </a:br>
            <a:r>
              <a:rPr lang="en-GB" dirty="0"/>
              <a:t>image from Templafy</a:t>
            </a:r>
          </a:p>
        </p:txBody>
      </p:sp>
      <p:sp>
        <p:nvSpPr>
          <p:cNvPr id="39" name="Freeform: Shape 38">
            <a:extLst>
              <a:ext uri="{FF2B5EF4-FFF2-40B4-BE49-F238E27FC236}">
                <a16:creationId xmlns:a16="http://schemas.microsoft.com/office/drawing/2014/main" id="{3DD94BF0-14F1-426B-8B17-7DF83736631F}"/>
              </a:ext>
            </a:extLst>
          </p:cNvPr>
          <p:cNvSpPr/>
          <p:nvPr userDrawn="1"/>
        </p:nvSpPr>
        <p:spPr>
          <a:xfrm>
            <a:off x="-3" y="2380"/>
            <a:ext cx="5986465" cy="6858001"/>
          </a:xfrm>
          <a:custGeom>
            <a:avLst/>
            <a:gdLst>
              <a:gd name="connsiteX0" fmla="*/ 0 w 5986465"/>
              <a:gd name="connsiteY0" fmla="*/ 4360915 h 6858001"/>
              <a:gd name="connsiteX1" fmla="*/ 1 w 5986465"/>
              <a:gd name="connsiteY1" fmla="*/ 4360915 h 6858001"/>
              <a:gd name="connsiteX2" fmla="*/ 1 w 5986465"/>
              <a:gd name="connsiteY2" fmla="*/ 5556595 h 6858001"/>
              <a:gd name="connsiteX3" fmla="*/ 3 w 5986465"/>
              <a:gd name="connsiteY3" fmla="*/ 5556595 h 6858001"/>
              <a:gd name="connsiteX4" fmla="*/ 3 w 5986465"/>
              <a:gd name="connsiteY4" fmla="*/ 5563496 h 6858001"/>
              <a:gd name="connsiteX5" fmla="*/ 5986465 w 5986465"/>
              <a:gd name="connsiteY5" fmla="*/ 5563496 h 6858001"/>
              <a:gd name="connsiteX6" fmla="*/ 5986465 w 5986465"/>
              <a:gd name="connsiteY6" fmla="*/ 6858001 h 6858001"/>
              <a:gd name="connsiteX7" fmla="*/ 0 w 5986465"/>
              <a:gd name="connsiteY7" fmla="*/ 6858001 h 6858001"/>
              <a:gd name="connsiteX8" fmla="*/ 0 w 5986465"/>
              <a:gd name="connsiteY8" fmla="*/ 0 h 6858001"/>
              <a:gd name="connsiteX9" fmla="*/ 5986465 w 5986465"/>
              <a:gd name="connsiteY9" fmla="*/ 0 h 6858001"/>
              <a:gd name="connsiteX10" fmla="*/ 5986465 w 5986465"/>
              <a:gd name="connsiteY10" fmla="*/ 4264079 h 6858001"/>
              <a:gd name="connsiteX11" fmla="*/ 1 w 5986465"/>
              <a:gd name="connsiteY11" fmla="*/ 4264079 h 6858001"/>
              <a:gd name="connsiteX12" fmla="*/ 1 w 5986465"/>
              <a:gd name="connsiteY12" fmla="*/ 4269217 h 6858001"/>
              <a:gd name="connsiteX13" fmla="*/ 0 w 5986465"/>
              <a:gd name="connsiteY13" fmla="*/ 42692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6465" h="6858001">
                <a:moveTo>
                  <a:pt x="0" y="4360915"/>
                </a:moveTo>
                <a:lnTo>
                  <a:pt x="1" y="4360915"/>
                </a:lnTo>
                <a:lnTo>
                  <a:pt x="1" y="5556595"/>
                </a:lnTo>
                <a:lnTo>
                  <a:pt x="3" y="5556595"/>
                </a:lnTo>
                <a:lnTo>
                  <a:pt x="3" y="5563496"/>
                </a:lnTo>
                <a:lnTo>
                  <a:pt x="5986465" y="5563496"/>
                </a:lnTo>
                <a:lnTo>
                  <a:pt x="5986465" y="6858001"/>
                </a:lnTo>
                <a:lnTo>
                  <a:pt x="0" y="6858001"/>
                </a:lnTo>
                <a:close/>
                <a:moveTo>
                  <a:pt x="0" y="0"/>
                </a:moveTo>
                <a:lnTo>
                  <a:pt x="5986465" y="0"/>
                </a:lnTo>
                <a:lnTo>
                  <a:pt x="5986465" y="4264079"/>
                </a:lnTo>
                <a:lnTo>
                  <a:pt x="1" y="4264079"/>
                </a:lnTo>
                <a:lnTo>
                  <a:pt x="1" y="4269217"/>
                </a:lnTo>
                <a:lnTo>
                  <a:pt x="0" y="42692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7200" y="311072"/>
            <a:ext cx="1271783" cy="724884"/>
          </a:xfrm>
          <a:prstGeom prst="rect">
            <a:avLst/>
          </a:prstGeom>
        </p:spPr>
      </p:pic>
      <p:cxnSp>
        <p:nvCxnSpPr>
          <p:cNvPr id="14" name="Straight Connector 13">
            <a:extLst>
              <a:ext uri="{FF2B5EF4-FFF2-40B4-BE49-F238E27FC236}">
                <a16:creationId xmlns:a16="http://schemas.microsoft.com/office/drawing/2014/main" id="{1C38F31F-AC62-4E93-B32F-8D23A52168C1}"/>
              </a:ext>
            </a:extLst>
          </p:cNvPr>
          <p:cNvCxnSpPr>
            <a:cxnSpLocks/>
          </p:cNvCxnSpPr>
          <p:nvPr userDrawn="1"/>
        </p:nvCxnSpPr>
        <p:spPr>
          <a:xfrm>
            <a:off x="323048" y="-8018"/>
            <a:ext cx="0" cy="40584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F484C5-EEE2-4A10-AF61-B925E779D81B}"/>
              </a:ext>
            </a:extLst>
          </p:cNvPr>
          <p:cNvCxnSpPr>
            <a:cxnSpLocks/>
          </p:cNvCxnSpPr>
          <p:nvPr userDrawn="1"/>
        </p:nvCxnSpPr>
        <p:spPr>
          <a:xfrm flipH="1">
            <a:off x="2483417" y="6538762"/>
            <a:ext cx="97085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5CD37C-1E88-4BE4-9BD4-35E03C1001A5}"/>
              </a:ext>
            </a:extLst>
          </p:cNvPr>
          <p:cNvCxnSpPr>
            <a:cxnSpLocks/>
          </p:cNvCxnSpPr>
          <p:nvPr userDrawn="1"/>
        </p:nvCxnSpPr>
        <p:spPr>
          <a:xfrm flipH="1">
            <a:off x="320604"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64FE92-2605-4209-BCF6-8EE9F464CC27}"/>
              </a:ext>
            </a:extLst>
          </p:cNvPr>
          <p:cNvCxnSpPr>
            <a:cxnSpLocks/>
          </p:cNvCxnSpPr>
          <p:nvPr userDrawn="1"/>
        </p:nvCxnSpPr>
        <p:spPr>
          <a:xfrm>
            <a:off x="323048" y="5768502"/>
            <a:ext cx="0" cy="7728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date" descr="{&quot;templafy&quot;:{&quot;binding&quot;:&quot;Form.Date&quot;,&quot;format&quot;:&quot;{{DateFormats.GeneralDate}}&quot;,&quot;type&quot;:&quot;date&quot;}}" title="Form.Date">
            <a:extLst>
              <a:ext uri="{FF2B5EF4-FFF2-40B4-BE49-F238E27FC236}">
                <a16:creationId xmlns:a16="http://schemas.microsoft.com/office/drawing/2014/main" id="{511A47CD-5114-4DD4-BD85-B1A5B922F9C2}"/>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GB" sz="1600" b="1" dirty="0">
              <a:solidFill>
                <a:schemeClr val="tx2"/>
              </a:solidFill>
              <a:latin typeface="+mn-lt"/>
            </a:endParaRPr>
          </a:p>
        </p:txBody>
      </p:sp>
      <p:pic>
        <p:nvPicPr>
          <p:cNvPr id="4" name="Graphic 3">
            <a:extLst>
              <a:ext uri="{FF2B5EF4-FFF2-40B4-BE49-F238E27FC236}">
                <a16:creationId xmlns:a16="http://schemas.microsoft.com/office/drawing/2014/main" id="{B155562C-34B0-46C8-BB0F-05B7F7D250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582" y="6358006"/>
            <a:ext cx="1861268" cy="370401"/>
          </a:xfrm>
          <a:prstGeom prst="rect">
            <a:avLst/>
          </a:prstGeom>
        </p:spPr>
      </p:pic>
      <p:sp>
        <p:nvSpPr>
          <p:cNvPr id="20" name="Text Placeholder 3">
            <a:extLst>
              <a:ext uri="{FF2B5EF4-FFF2-40B4-BE49-F238E27FC236}">
                <a16:creationId xmlns:a16="http://schemas.microsoft.com/office/drawing/2014/main" id="{5A3E2B83-D6AB-4AD9-9B4B-4519AFA5B4B1}"/>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GB" dirty="0"/>
              <a:t>Presented to:</a:t>
            </a:r>
          </a:p>
        </p:txBody>
      </p:sp>
      <p:sp>
        <p:nvSpPr>
          <p:cNvPr id="25" name="Text Placeholder 3">
            <a:extLst>
              <a:ext uri="{FF2B5EF4-FFF2-40B4-BE49-F238E27FC236}">
                <a16:creationId xmlns:a16="http://schemas.microsoft.com/office/drawing/2014/main" id="{D950E65F-D27B-4B37-82E6-065FC684AAB4}"/>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GB" dirty="0"/>
              <a:t>Presented by:</a:t>
            </a:r>
          </a:p>
        </p:txBody>
      </p:sp>
      <p:sp>
        <p:nvSpPr>
          <p:cNvPr id="26" name="Title 5">
            <a:extLst>
              <a:ext uri="{FF2B5EF4-FFF2-40B4-BE49-F238E27FC236}">
                <a16:creationId xmlns:a16="http://schemas.microsoft.com/office/drawing/2014/main" id="{8909FCA8-D3F6-4E6C-8B13-8079153EB25E}"/>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dirty="0"/>
              <a:t>Click to add title</a:t>
            </a:r>
            <a:endParaRPr lang="da-DK" dirty="0"/>
          </a:p>
        </p:txBody>
      </p:sp>
      <p:sp>
        <p:nvSpPr>
          <p:cNvPr id="27" name="Text Placeholder 4">
            <a:extLst>
              <a:ext uri="{FF2B5EF4-FFF2-40B4-BE49-F238E27FC236}">
                <a16:creationId xmlns:a16="http://schemas.microsoft.com/office/drawing/2014/main" id="{F162967B-CD76-475D-9643-BC17E1102B1D}"/>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Tree>
    <p:extLst>
      <p:ext uri="{BB962C8B-B14F-4D97-AF65-F5344CB8AC3E}">
        <p14:creationId xmlns:p14="http://schemas.microsoft.com/office/powerpoint/2010/main" val="3576927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A">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E8452D-0BE0-42AA-A816-68ED94832D54}"/>
              </a:ext>
            </a:extLst>
          </p:cNvPr>
          <p:cNvSpPr>
            <a:spLocks noGrp="1"/>
          </p:cNvSpPr>
          <p:nvPr>
            <p:ph type="pic" sz="quarter" idx="13" hasCustomPrompt="1"/>
          </p:nvPr>
        </p:nvSpPr>
        <p:spPr>
          <a:xfrm>
            <a:off x="2" y="0"/>
            <a:ext cx="12193199" cy="6861600"/>
          </a:xfrm>
          <a:custGeom>
            <a:avLst/>
            <a:gdLst>
              <a:gd name="connsiteX0" fmla="*/ 11860224 w 12193199"/>
              <a:gd name="connsiteY0" fmla="*/ 5768019 h 6861600"/>
              <a:gd name="connsiteX1" fmla="*/ 11860224 w 12193199"/>
              <a:gd name="connsiteY1" fmla="*/ 6526743 h 6861600"/>
              <a:gd name="connsiteX2" fmla="*/ 11583393 w 12193199"/>
              <a:gd name="connsiteY2" fmla="*/ 6526743 h 6861600"/>
              <a:gd name="connsiteX3" fmla="*/ 11583393 w 12193199"/>
              <a:gd name="connsiteY3" fmla="*/ 6541143 h 6861600"/>
              <a:gd name="connsiteX4" fmla="*/ 11860224 w 12193199"/>
              <a:gd name="connsiteY4" fmla="*/ 6541143 h 6861600"/>
              <a:gd name="connsiteX5" fmla="*/ 11860224 w 12193199"/>
              <a:gd name="connsiteY5" fmla="*/ 6542019 h 6861600"/>
              <a:gd name="connsiteX6" fmla="*/ 11874624 w 12193199"/>
              <a:gd name="connsiteY6" fmla="*/ 6542019 h 6861600"/>
              <a:gd name="connsiteX7" fmla="*/ 11874624 w 12193199"/>
              <a:gd name="connsiteY7" fmla="*/ 5768019 h 6861600"/>
              <a:gd name="connsiteX8" fmla="*/ 6206398 w 12193199"/>
              <a:gd name="connsiteY8" fmla="*/ 2246400 h 6861600"/>
              <a:gd name="connsiteX9" fmla="*/ 6206398 w 12193199"/>
              <a:gd name="connsiteY9" fmla="*/ 5342400 h 6861600"/>
              <a:gd name="connsiteX10" fmla="*/ 6411598 w 12193199"/>
              <a:gd name="connsiteY10" fmla="*/ 5342400 h 6861600"/>
              <a:gd name="connsiteX11" fmla="*/ 6411598 w 12193199"/>
              <a:gd name="connsiteY11" fmla="*/ 5556637 h 6861600"/>
              <a:gd name="connsiteX12" fmla="*/ 12193198 w 12193199"/>
              <a:gd name="connsiteY12" fmla="*/ 5556637 h 6861600"/>
              <a:gd name="connsiteX13" fmla="*/ 12193198 w 12193199"/>
              <a:gd name="connsiteY13" fmla="*/ 5342400 h 6861600"/>
              <a:gd name="connsiteX14" fmla="*/ 12193198 w 12193199"/>
              <a:gd name="connsiteY14" fmla="*/ 4266000 h 6861600"/>
              <a:gd name="connsiteX15" fmla="*/ 12193198 w 12193199"/>
              <a:gd name="connsiteY15" fmla="*/ 2246400 h 6861600"/>
              <a:gd name="connsiteX16" fmla="*/ 376999 w 12193199"/>
              <a:gd name="connsiteY16" fmla="*/ 311072 h 6861600"/>
              <a:gd name="connsiteX17" fmla="*/ 301430 w 12193199"/>
              <a:gd name="connsiteY17" fmla="*/ 386641 h 6861600"/>
              <a:gd name="connsiteX18" fmla="*/ 301430 w 12193199"/>
              <a:gd name="connsiteY18" fmla="*/ 960386 h 6861600"/>
              <a:gd name="connsiteX19" fmla="*/ 376999 w 12193199"/>
              <a:gd name="connsiteY19" fmla="*/ 1035955 h 6861600"/>
              <a:gd name="connsiteX20" fmla="*/ 1497644 w 12193199"/>
              <a:gd name="connsiteY20" fmla="*/ 1035955 h 6861600"/>
              <a:gd name="connsiteX21" fmla="*/ 1573213 w 12193199"/>
              <a:gd name="connsiteY21" fmla="*/ 960386 h 6861600"/>
              <a:gd name="connsiteX22" fmla="*/ 1573213 w 12193199"/>
              <a:gd name="connsiteY22" fmla="*/ 386641 h 6861600"/>
              <a:gd name="connsiteX23" fmla="*/ 1497644 w 12193199"/>
              <a:gd name="connsiteY23" fmla="*/ 311072 h 6861600"/>
              <a:gd name="connsiteX24" fmla="*/ 0 w 12193199"/>
              <a:gd name="connsiteY24" fmla="*/ 0 h 6861600"/>
              <a:gd name="connsiteX25" fmla="*/ 11867253 w 12193199"/>
              <a:gd name="connsiteY25" fmla="*/ 0 h 6861600"/>
              <a:gd name="connsiteX26" fmla="*/ 11867253 w 12193199"/>
              <a:gd name="connsiteY26" fmla="*/ 2037600 h 6861600"/>
              <a:gd name="connsiteX27" fmla="*/ 11881653 w 12193199"/>
              <a:gd name="connsiteY27" fmla="*/ 2037600 h 6861600"/>
              <a:gd name="connsiteX28" fmla="*/ 11881653 w 12193199"/>
              <a:gd name="connsiteY28" fmla="*/ 0 h 6861600"/>
              <a:gd name="connsiteX29" fmla="*/ 12193199 w 12193199"/>
              <a:gd name="connsiteY29" fmla="*/ 0 h 6861600"/>
              <a:gd name="connsiteX30" fmla="*/ 12193199 w 12193199"/>
              <a:gd name="connsiteY30" fmla="*/ 6861600 h 6861600"/>
              <a:gd name="connsiteX31" fmla="*/ 0 w 12193199"/>
              <a:gd name="connsiteY31" fmla="*/ 6861600 h 6861600"/>
              <a:gd name="connsiteX32" fmla="*/ 0 w 12193199"/>
              <a:gd name="connsiteY32" fmla="*/ 6541143 h 6861600"/>
              <a:gd name="connsiteX33" fmla="*/ 9709196 w 12193199"/>
              <a:gd name="connsiteY33" fmla="*/ 6541143 h 6861600"/>
              <a:gd name="connsiteX34" fmla="*/ 9709196 w 12193199"/>
              <a:gd name="connsiteY34" fmla="*/ 6526743 h 6861600"/>
              <a:gd name="connsiteX35" fmla="*/ 0 w 12193199"/>
              <a:gd name="connsiteY35" fmla="*/ 6526743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3199" h="6861600">
                <a:moveTo>
                  <a:pt x="11860224" y="5768019"/>
                </a:moveTo>
                <a:lnTo>
                  <a:pt x="11860224" y="6526743"/>
                </a:lnTo>
                <a:lnTo>
                  <a:pt x="11583393" y="6526743"/>
                </a:lnTo>
                <a:lnTo>
                  <a:pt x="11583393" y="6541143"/>
                </a:lnTo>
                <a:lnTo>
                  <a:pt x="11860224" y="6541143"/>
                </a:lnTo>
                <a:lnTo>
                  <a:pt x="11860224" y="6542019"/>
                </a:lnTo>
                <a:lnTo>
                  <a:pt x="11874624" y="6542019"/>
                </a:lnTo>
                <a:lnTo>
                  <a:pt x="11874624" y="5768019"/>
                </a:lnTo>
                <a:close/>
                <a:moveTo>
                  <a:pt x="6206398" y="2246400"/>
                </a:moveTo>
                <a:lnTo>
                  <a:pt x="6206398" y="5342400"/>
                </a:lnTo>
                <a:lnTo>
                  <a:pt x="6411598" y="5342400"/>
                </a:lnTo>
                <a:lnTo>
                  <a:pt x="6411598" y="5556637"/>
                </a:lnTo>
                <a:lnTo>
                  <a:pt x="12193198" y="5556637"/>
                </a:lnTo>
                <a:lnTo>
                  <a:pt x="12193198" y="5342400"/>
                </a:lnTo>
                <a:lnTo>
                  <a:pt x="12193198" y="4266000"/>
                </a:lnTo>
                <a:lnTo>
                  <a:pt x="12193198" y="2246400"/>
                </a:lnTo>
                <a:close/>
                <a:moveTo>
                  <a:pt x="376999" y="311072"/>
                </a:moveTo>
                <a:cubicBezTo>
                  <a:pt x="335263" y="311072"/>
                  <a:pt x="301430" y="344905"/>
                  <a:pt x="301430" y="386641"/>
                </a:cubicBezTo>
                <a:lnTo>
                  <a:pt x="301430" y="960386"/>
                </a:lnTo>
                <a:cubicBezTo>
                  <a:pt x="301430" y="1002122"/>
                  <a:pt x="335263" y="1035955"/>
                  <a:pt x="376999" y="1035955"/>
                </a:cubicBezTo>
                <a:lnTo>
                  <a:pt x="1497644" y="1035955"/>
                </a:lnTo>
                <a:cubicBezTo>
                  <a:pt x="1539380" y="1035955"/>
                  <a:pt x="1573213" y="1002122"/>
                  <a:pt x="1573213" y="960386"/>
                </a:cubicBezTo>
                <a:lnTo>
                  <a:pt x="1573213" y="386641"/>
                </a:lnTo>
                <a:cubicBezTo>
                  <a:pt x="1573213" y="344905"/>
                  <a:pt x="1539380" y="311072"/>
                  <a:pt x="1497644" y="311072"/>
                </a:cubicBezTo>
                <a:close/>
                <a:moveTo>
                  <a:pt x="0" y="0"/>
                </a:moveTo>
                <a:lnTo>
                  <a:pt x="11867253" y="0"/>
                </a:lnTo>
                <a:lnTo>
                  <a:pt x="11867253" y="2037600"/>
                </a:lnTo>
                <a:lnTo>
                  <a:pt x="11881653" y="2037600"/>
                </a:lnTo>
                <a:lnTo>
                  <a:pt x="11881653" y="0"/>
                </a:lnTo>
                <a:lnTo>
                  <a:pt x="12193199" y="0"/>
                </a:lnTo>
                <a:lnTo>
                  <a:pt x="12193199" y="6861600"/>
                </a:lnTo>
                <a:lnTo>
                  <a:pt x="0" y="6861600"/>
                </a:lnTo>
                <a:lnTo>
                  <a:pt x="0" y="6541143"/>
                </a:lnTo>
                <a:lnTo>
                  <a:pt x="9709196" y="6541143"/>
                </a:lnTo>
                <a:lnTo>
                  <a:pt x="9709196" y="6526743"/>
                </a:lnTo>
                <a:lnTo>
                  <a:pt x="0" y="6526743"/>
                </a:lnTo>
                <a:close/>
              </a:path>
            </a:pathLst>
          </a:custGeom>
          <a:solidFill>
            <a:schemeClr val="bg2"/>
          </a:solidFill>
        </p:spPr>
        <p:txBody>
          <a:bodyPr wrap="square" tIns="648000" bIns="0" anchor="t" anchorCtr="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sz="1600">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6" name="Date Placeholder 5">
            <a:extLst>
              <a:ext uri="{FF2B5EF4-FFF2-40B4-BE49-F238E27FC236}">
                <a16:creationId xmlns:a16="http://schemas.microsoft.com/office/drawing/2014/main" id="{4EF5404B-368B-4BB2-8B79-9ECE0BFB28BB}"/>
              </a:ext>
            </a:extLst>
          </p:cNvPr>
          <p:cNvSpPr>
            <a:spLocks noGrp="1"/>
          </p:cNvSpPr>
          <p:nvPr>
            <p:ph type="dt" sz="half" idx="15"/>
          </p:nvPr>
        </p:nvSpPr>
        <p:spPr/>
        <p:txBody>
          <a:bodyPr/>
          <a:lstStyle/>
          <a:p>
            <a:endParaRPr lang="en-GB" dirty="0"/>
          </a:p>
        </p:txBody>
      </p:sp>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p>
            <a:r>
              <a:rPr lang="en-GB" dirty="0"/>
              <a:t>Colliers</a:t>
            </a:r>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p>
            <a:fld id="{23AA811B-2EBD-4900-905E-5BE206449611}" type="slidenum">
              <a:rPr lang="en-GB" smtClean="0"/>
              <a:pPr/>
              <a:t>‹#›</a:t>
            </a:fld>
            <a:endParaRPr lang="en-GB" dirty="0"/>
          </a:p>
        </p:txBody>
      </p:sp>
      <p:sp>
        <p:nvSpPr>
          <p:cNvPr id="18" name="Text Placeholder 28">
            <a:extLst>
              <a:ext uri="{FF2B5EF4-FFF2-40B4-BE49-F238E27FC236}">
                <a16:creationId xmlns:a16="http://schemas.microsoft.com/office/drawing/2014/main" id="{40E1ED61-DDEF-42F4-9929-C0C49725411A}"/>
              </a:ext>
            </a:extLst>
          </p:cNvPr>
          <p:cNvSpPr>
            <a:spLocks noGrp="1"/>
          </p:cNvSpPr>
          <p:nvPr>
            <p:ph type="body" sz="quarter" idx="14"/>
          </p:nvPr>
        </p:nvSpPr>
        <p:spPr>
          <a:xfrm>
            <a:off x="9705406" y="6367531"/>
            <a:ext cx="1895475" cy="371475"/>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endParaRPr lang="en-GB" dirty="0"/>
          </a:p>
        </p:txBody>
      </p:sp>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1430" y="311072"/>
            <a:ext cx="1271783" cy="724884"/>
          </a:xfrm>
          <a:prstGeom prst="rect">
            <a:avLst/>
          </a:prstGeom>
        </p:spPr>
      </p:pic>
      <p:sp>
        <p:nvSpPr>
          <p:cNvPr id="3" name="TextBox 2">
            <a:extLst>
              <a:ext uri="{FF2B5EF4-FFF2-40B4-BE49-F238E27FC236}">
                <a16:creationId xmlns:a16="http://schemas.microsoft.com/office/drawing/2014/main" id="{33A4508B-DC76-4ED1-8A53-7E1CF6C8CCA3}"/>
              </a:ext>
            </a:extLst>
          </p:cNvPr>
          <p:cNvSpPr txBox="1"/>
          <p:nvPr userDrawn="1"/>
        </p:nvSpPr>
        <p:spPr>
          <a:xfrm>
            <a:off x="7043738" y="4545399"/>
            <a:ext cx="1720850" cy="246221"/>
          </a:xfrm>
          <a:prstGeom prst="rect">
            <a:avLst/>
          </a:prstGeom>
          <a:noFill/>
        </p:spPr>
        <p:txBody>
          <a:bodyPr wrap="square" lIns="0" tIns="0" rIns="0" bIns="0" rtlCol="0">
            <a:spAutoFit/>
          </a:bodyPr>
          <a:lstStyle/>
          <a:p>
            <a:r>
              <a:rPr lang="en-GB" sz="1600" b="1" dirty="0">
                <a:solidFill>
                  <a:schemeClr val="tx2"/>
                </a:solidFill>
              </a:rPr>
              <a:t>Contact</a:t>
            </a:r>
          </a:p>
        </p:txBody>
      </p:sp>
      <p:sp>
        <p:nvSpPr>
          <p:cNvPr id="19" name="Title 18">
            <a:extLst>
              <a:ext uri="{FF2B5EF4-FFF2-40B4-BE49-F238E27FC236}">
                <a16:creationId xmlns:a16="http://schemas.microsoft.com/office/drawing/2014/main" id="{F0967B1F-78AC-41F5-BB2E-FB6C78E1AF95}"/>
              </a:ext>
            </a:extLst>
          </p:cNvPr>
          <p:cNvSpPr>
            <a:spLocks noGrp="1"/>
          </p:cNvSpPr>
          <p:nvPr>
            <p:ph type="title" hasCustomPrompt="1"/>
          </p:nvPr>
        </p:nvSpPr>
        <p:spPr>
          <a:xfrm>
            <a:off x="6205200" y="2247627"/>
            <a:ext cx="5986800" cy="3096000"/>
          </a:xfrm>
          <a:custGeom>
            <a:avLst/>
            <a:gdLst>
              <a:gd name="connsiteX0" fmla="*/ 0 w 5986800"/>
              <a:gd name="connsiteY0" fmla="*/ 0 h 3096000"/>
              <a:gd name="connsiteX1" fmla="*/ 5986800 w 5986800"/>
              <a:gd name="connsiteY1" fmla="*/ 0 h 3096000"/>
              <a:gd name="connsiteX2" fmla="*/ 5986800 w 5986800"/>
              <a:gd name="connsiteY2" fmla="*/ 2019600 h 3096000"/>
              <a:gd name="connsiteX3" fmla="*/ 205200 w 5986800"/>
              <a:gd name="connsiteY3" fmla="*/ 2019600 h 3096000"/>
              <a:gd name="connsiteX4" fmla="*/ 205200 w 5986800"/>
              <a:gd name="connsiteY4" fmla="*/ 3096000 h 3096000"/>
              <a:gd name="connsiteX5" fmla="*/ 0 w 5986800"/>
              <a:gd name="connsiteY5" fmla="*/ 309600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6800" h="3096000">
                <a:moveTo>
                  <a:pt x="0" y="0"/>
                </a:moveTo>
                <a:lnTo>
                  <a:pt x="5986800" y="0"/>
                </a:lnTo>
                <a:lnTo>
                  <a:pt x="5986800" y="2019600"/>
                </a:lnTo>
                <a:lnTo>
                  <a:pt x="205200" y="2019600"/>
                </a:lnTo>
                <a:lnTo>
                  <a:pt x="205200" y="3096000"/>
                </a:lnTo>
                <a:lnTo>
                  <a:pt x="0" y="3096000"/>
                </a:lnTo>
                <a:close/>
              </a:path>
            </a:pathLst>
          </a:custGeom>
          <a:solidFill>
            <a:schemeClr val="tx2"/>
          </a:solidFill>
        </p:spPr>
        <p:txBody>
          <a:bodyPr wrap="square" lIns="684000" tIns="540000" rIns="648000" bIns="360000" anchor="t" anchorCtr="0">
            <a:noAutofit/>
          </a:bodyPr>
          <a:lstStyle>
            <a:lvl1pPr>
              <a:defRPr>
                <a:solidFill>
                  <a:schemeClr val="bg1"/>
                </a:solidFill>
              </a:defRPr>
            </a:lvl1pPr>
          </a:lstStyle>
          <a:p>
            <a:r>
              <a:rPr lang="en-GB" noProof="0" dirty="0"/>
              <a:t>Click to add title</a:t>
            </a:r>
          </a:p>
        </p:txBody>
      </p:sp>
      <p:sp>
        <p:nvSpPr>
          <p:cNvPr id="21" name="text" descr="{&quot;templafy&quot;:{&quot;binding&quot;:&quot;UserProfile.DisplayName&quot;,&quot;type&quot;:&quot;text&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endParaRPr lang="en-GB" sz="1600" b="0" dirty="0">
              <a:solidFill>
                <a:schemeClr val="tx2"/>
              </a:solidFill>
            </a:endParaRPr>
          </a:p>
        </p:txBody>
      </p:sp>
      <p:sp>
        <p:nvSpPr>
          <p:cNvPr id="22" name="text" descr="{&quot;templafy&quot;:{&quot;binding&quot;:&quot;UserProfile.Email&quot;,&quot;type&quot;:&quot;text&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endParaRPr lang="en-GB" sz="1600" b="0" dirty="0">
              <a:solidFill>
                <a:schemeClr val="tx2"/>
              </a:solidFill>
            </a:endParaRPr>
          </a:p>
        </p:txBody>
      </p:sp>
    </p:spTree>
    <p:extLst>
      <p:ext uri="{BB962C8B-B14F-4D97-AF65-F5344CB8AC3E}">
        <p14:creationId xmlns:p14="http://schemas.microsoft.com/office/powerpoint/2010/main" val="1473848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B">
    <p:bg>
      <p:bgPr>
        <a:solidFill>
          <a:schemeClr val="tx2"/>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4EF5404B-368B-4BB2-8B79-9ECE0BFB28BB}"/>
              </a:ext>
            </a:extLst>
          </p:cNvPr>
          <p:cNvSpPr>
            <a:spLocks noGrp="1"/>
          </p:cNvSpPr>
          <p:nvPr>
            <p:ph type="dt" sz="half" idx="15"/>
          </p:nvPr>
        </p:nvSpPr>
        <p:spPr/>
        <p:txBody>
          <a:bodyPr/>
          <a:lstStyle/>
          <a:p>
            <a:endParaRPr lang="en-GB" dirty="0"/>
          </a:p>
        </p:txBody>
      </p:sp>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430" y="311072"/>
            <a:ext cx="1271783" cy="724884"/>
          </a:xfrm>
          <a:prstGeom prst="rect">
            <a:avLst/>
          </a:prstGeom>
        </p:spPr>
      </p:pic>
      <p:sp>
        <p:nvSpPr>
          <p:cNvPr id="21" name="text" descr="{&quot;templafy&quot;:{&quot;binding&quot;:&quot;UserProfile.DisplayName&quot;,&quot;type&quot;:&quot;text&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endParaRPr lang="en-GB" sz="1600" b="0" dirty="0">
              <a:solidFill>
                <a:schemeClr val="tx2"/>
              </a:solidFill>
            </a:endParaRPr>
          </a:p>
        </p:txBody>
      </p:sp>
      <p:sp>
        <p:nvSpPr>
          <p:cNvPr id="22" name="text" descr="{&quot;templafy&quot;:{&quot;binding&quot;:&quot;UserProfile.Email&quot;,&quot;type&quot;:&quot;text&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endParaRPr lang="en-GB" sz="1600" b="0" dirty="0">
              <a:solidFill>
                <a:schemeClr val="tx2"/>
              </a:solidFill>
            </a:endParaRPr>
          </a:p>
        </p:txBody>
      </p:sp>
      <p:cxnSp>
        <p:nvCxnSpPr>
          <p:cNvPr id="12" name="Straight Connector 11">
            <a:extLst>
              <a:ext uri="{FF2B5EF4-FFF2-40B4-BE49-F238E27FC236}">
                <a16:creationId xmlns:a16="http://schemas.microsoft.com/office/drawing/2014/main" id="{22A2939A-00A0-4C21-9393-DADBB5BAC7BF}"/>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8A1C3A-8ED6-490F-A84D-1746F472289A}"/>
              </a:ext>
            </a:extLst>
          </p:cNvPr>
          <p:cNvCxnSpPr>
            <a:cxnSpLocks/>
          </p:cNvCxnSpPr>
          <p:nvPr userDrawn="1"/>
        </p:nvCxnSpPr>
        <p:spPr>
          <a:xfrm flipH="1">
            <a:off x="0" y="6538762"/>
            <a:ext cx="9691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8AE996-741F-42C6-B12A-16D74EE52D44}"/>
              </a:ext>
            </a:extLst>
          </p:cNvPr>
          <p:cNvCxnSpPr>
            <a:cxnSpLocks/>
          </p:cNvCxnSpPr>
          <p:nvPr userDrawn="1"/>
        </p:nvCxnSpPr>
        <p:spPr>
          <a:xfrm flipH="1">
            <a:off x="11577512"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AE0577-D8AA-4F8B-9F4B-0389680206C9}"/>
              </a:ext>
            </a:extLst>
          </p:cNvPr>
          <p:cNvCxnSpPr>
            <a:cxnSpLocks/>
          </p:cNvCxnSpPr>
          <p:nvPr userDrawn="1"/>
        </p:nvCxnSpPr>
        <p:spPr>
          <a:xfrm>
            <a:off x="11868952" y="0"/>
            <a:ext cx="0" cy="65413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5A65BBB4-30E9-4145-8860-C95F9F56AE4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95880" y="6358006"/>
            <a:ext cx="1914525" cy="381000"/>
          </a:xfrm>
          <a:prstGeom prst="rect">
            <a:avLst/>
          </a:prstGeom>
        </p:spPr>
      </p:pic>
    </p:spTree>
    <p:extLst>
      <p:ext uri="{BB962C8B-B14F-4D97-AF65-F5344CB8AC3E}">
        <p14:creationId xmlns:p14="http://schemas.microsoft.com/office/powerpoint/2010/main" val="3196994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a:t>
            </a:r>
          </a:p>
        </p:txBody>
      </p:sp>
      <p:sp>
        <p:nvSpPr>
          <p:cNvPr id="6" name="Date Placeholder 5">
            <a:extLst>
              <a:ext uri="{FF2B5EF4-FFF2-40B4-BE49-F238E27FC236}">
                <a16:creationId xmlns:a16="http://schemas.microsoft.com/office/drawing/2014/main" id="{23D34714-3235-4137-B228-72BB86560C84}"/>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GB" dirty="0"/>
              <a:t>Colliers</a:t>
            </a:r>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4" name="Content Placeholder 3">
            <a:extLst>
              <a:ext uri="{FF2B5EF4-FFF2-40B4-BE49-F238E27FC236}">
                <a16:creationId xmlns:a16="http://schemas.microsoft.com/office/drawing/2014/main" id="{4DE4CAC1-E893-4219-9AA4-64F5EDA29707}"/>
              </a:ext>
            </a:extLst>
          </p:cNvPr>
          <p:cNvSpPr>
            <a:spLocks noGrp="1"/>
          </p:cNvSpPr>
          <p:nvPr>
            <p:ph sz="quarter" idx="13" hasCustomPrompt="1"/>
          </p:nvPr>
        </p:nvSpPr>
        <p:spPr>
          <a:xfrm>
            <a:off x="647525" y="2046287"/>
            <a:ext cx="10895187" cy="4162426"/>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08310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46375EDE-67A9-C28D-7FD4-00F0F46C1D56}"/>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2" name="Title 1"/>
          <p:cNvSpPr>
            <a:spLocks noGrp="1"/>
          </p:cNvSpPr>
          <p:nvPr>
            <p:ph type="title" hasCustomPrompt="1"/>
          </p:nvPr>
        </p:nvSpPr>
        <p:spPr/>
        <p:txBody>
          <a:bodyPr/>
          <a:lstStyle>
            <a:lvl1pPr>
              <a:defRPr/>
            </a:lvl1pPr>
          </a:lstStyle>
          <a:p>
            <a:r>
              <a:rPr lang="en-GB" dirty="0"/>
              <a:t>Click to add title</a:t>
            </a:r>
          </a:p>
        </p:txBody>
      </p:sp>
      <p:sp>
        <p:nvSpPr>
          <p:cNvPr id="6" name="Date Placeholder 5">
            <a:extLst>
              <a:ext uri="{FF2B5EF4-FFF2-40B4-BE49-F238E27FC236}">
                <a16:creationId xmlns:a16="http://schemas.microsoft.com/office/drawing/2014/main" id="{23D34714-3235-4137-B228-72BB86560C84}"/>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GB" dirty="0"/>
              <a:t>Colliers</a:t>
            </a:r>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450888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5686889-D2AB-4DDA-8C61-F0159BA9578D}"/>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0BD0A6F2-33B9-468B-8C33-5C911B4BB8BE}"/>
              </a:ext>
            </a:extLst>
          </p:cNvPr>
          <p:cNvSpPr>
            <a:spLocks noGrp="1"/>
          </p:cNvSpPr>
          <p:nvPr>
            <p:ph type="ftr" sz="quarter" idx="11"/>
          </p:nvPr>
        </p:nvSpPr>
        <p:spPr/>
        <p:txBody>
          <a:bodyPr/>
          <a:lstStyle/>
          <a:p>
            <a:r>
              <a:rPr lang="en-GB" dirty="0"/>
              <a:t>Colliers</a:t>
            </a:r>
          </a:p>
        </p:txBody>
      </p:sp>
      <p:sp>
        <p:nvSpPr>
          <p:cNvPr id="7" name="Slide Number Placeholder 6">
            <a:extLst>
              <a:ext uri="{FF2B5EF4-FFF2-40B4-BE49-F238E27FC236}">
                <a16:creationId xmlns:a16="http://schemas.microsoft.com/office/drawing/2014/main" id="{6B2FDCF0-F248-4239-8E0C-3CE19B47CBD3}"/>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843948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Arial" panose="020B0604020202020204" pitchFamily="34" charset="0"/>
                <a:cs typeface="Arial" panose="020B0604020202020204" pitchFamily="34" charset="0"/>
              </a:rPr>
              <a:t>PICTURES</a:t>
            </a:r>
            <a:br>
              <a:rPr lang="en-GB" sz="900" dirty="0">
                <a:latin typeface="Arial" panose="020B0604020202020204" pitchFamily="34" charset="0"/>
                <a:cs typeface="Arial" panose="020B0604020202020204" pitchFamily="34" charset="0"/>
              </a:rPr>
            </a:br>
            <a:r>
              <a:rPr lang="en-GB" sz="900" b="1" noProof="1">
                <a:solidFill>
                  <a:schemeClr val="tx1"/>
                </a:solidFill>
                <a:latin typeface="Arial" panose="020B0604020202020204" pitchFamily="34" charset="0"/>
                <a:cs typeface="Arial" panose="020B0604020202020204" pitchFamily="34" charset="0"/>
              </a:rPr>
              <a:t>Insert corporate picture from Templafy</a:t>
            </a:r>
            <a:endParaRPr lang="en-GB"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Arial" panose="020B0604020202020204" pitchFamily="34" charset="0"/>
                <a:cs typeface="Arial" panose="020B0604020202020204" pitchFamily="34" charset="0"/>
              </a:rPr>
              <a:t>1.</a:t>
            </a:r>
            <a:r>
              <a:rPr lang="en-GB" altLang="da-DK" sz="900" b="0" noProof="1">
                <a:solidFill>
                  <a:schemeClr val="tx1"/>
                </a:solidFill>
                <a:latin typeface="Arial" panose="020B0604020202020204" pitchFamily="34" charset="0"/>
                <a:cs typeface="Arial" panose="020B0604020202020204" pitchFamily="34" charset="0"/>
              </a:rPr>
              <a:t> Click the blue </a:t>
            </a:r>
            <a:r>
              <a:rPr lang="en-GB" altLang="da-DK" sz="900" b="1" baseline="0" noProof="1">
                <a:solidFill>
                  <a:schemeClr val="tx1"/>
                </a:solidFill>
                <a:latin typeface="Arial" panose="020B0604020202020204" pitchFamily="34" charset="0"/>
                <a:cs typeface="Arial" panose="020B0604020202020204" pitchFamily="34" charset="0"/>
              </a:rPr>
              <a:t>Templafy </a:t>
            </a:r>
            <a:r>
              <a:rPr lang="en-GB" altLang="da-DK" sz="900" b="0" baseline="0" noProof="1">
                <a:solidFill>
                  <a:schemeClr val="tx1"/>
                </a:solidFill>
                <a:latin typeface="Arial" panose="020B0604020202020204" pitchFamily="34" charset="0"/>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Arial" panose="020B0604020202020204" pitchFamily="34" charset="0"/>
                <a:cs typeface="Arial" panose="020B0604020202020204" pitchFamily="34" charset="0"/>
              </a:rPr>
              <a:t>2. </a:t>
            </a:r>
            <a:r>
              <a:rPr lang="en-GB" altLang="da-DK" sz="900" b="0" baseline="0" noProof="1">
                <a:solidFill>
                  <a:schemeClr val="tx1"/>
                </a:solidFill>
                <a:latin typeface="Arial" panose="020B0604020202020204" pitchFamily="34" charset="0"/>
                <a:cs typeface="Arial" panose="020B0604020202020204" pitchFamily="34" charset="0"/>
              </a:rPr>
              <a:t>In the dropdown, click </a:t>
            </a:r>
            <a:r>
              <a:rPr lang="en-GB" altLang="da-DK" sz="900" b="1" baseline="0" noProof="1">
                <a:solidFill>
                  <a:schemeClr val="tx1"/>
                </a:solidFill>
                <a:latin typeface="Arial" panose="020B0604020202020204" pitchFamily="34" charset="0"/>
                <a:cs typeface="Arial" panose="020B0604020202020204" pitchFamily="34" charset="0"/>
              </a:rPr>
              <a:t>Images</a:t>
            </a:r>
            <a:r>
              <a:rPr lang="en-GB" altLang="da-DK" sz="900" b="0" baseline="0" noProof="1">
                <a:solidFill>
                  <a:schemeClr val="tx1"/>
                </a:solidFill>
                <a:latin typeface="Arial" panose="020B0604020202020204" pitchFamily="34" charset="0"/>
                <a:cs typeface="Arial" panose="020B0604020202020204" pitchFamily="34" charset="0"/>
              </a:rPr>
              <a:t>, </a:t>
            </a:r>
            <a:br>
              <a:rPr lang="en-GB" altLang="da-DK" sz="900" b="0" baseline="0" noProof="1">
                <a:solidFill>
                  <a:schemeClr val="tx1"/>
                </a:solidFill>
                <a:latin typeface="Arial" panose="020B0604020202020204" pitchFamily="34" charset="0"/>
                <a:cs typeface="Arial" panose="020B0604020202020204" pitchFamily="34" charset="0"/>
              </a:rPr>
            </a:br>
            <a:r>
              <a:rPr lang="en-GB" altLang="da-DK" sz="900" b="0" baseline="0" noProof="1">
                <a:solidFill>
                  <a:schemeClr val="tx1"/>
                </a:solidFill>
                <a:latin typeface="Arial" panose="020B0604020202020204" pitchFamily="34" charset="0"/>
                <a:cs typeface="Arial" panose="020B0604020202020204" pitchFamily="34" charset="0"/>
              </a:rPr>
              <a:t>or click the </a:t>
            </a:r>
            <a:r>
              <a:rPr lang="en-GB" altLang="da-DK" sz="900" b="1" baseline="0" noProof="1">
                <a:solidFill>
                  <a:schemeClr val="tx1"/>
                </a:solidFill>
                <a:latin typeface="Arial" panose="020B0604020202020204" pitchFamily="34" charset="0"/>
                <a:cs typeface="Arial" panose="020B0604020202020204" pitchFamily="34" charset="0"/>
              </a:rPr>
              <a:t>Images </a:t>
            </a:r>
            <a:r>
              <a:rPr lang="en-GB" altLang="da-DK" sz="900" b="0" i="0" baseline="0" noProof="1">
                <a:solidFill>
                  <a:schemeClr val="tx1"/>
                </a:solidFill>
                <a:latin typeface="Arial" panose="020B0604020202020204" pitchFamily="34" charset="0"/>
                <a:cs typeface="Arial" panose="020B0604020202020204" pitchFamily="34" charset="0"/>
              </a:rPr>
              <a:t>button</a:t>
            </a:r>
            <a:r>
              <a:rPr lang="en-GB" altLang="da-DK" sz="900" b="0" baseline="0" noProof="1">
                <a:solidFill>
                  <a:schemeClr val="tx1"/>
                </a:solidFill>
                <a:latin typeface="Arial" panose="020B0604020202020204" pitchFamily="34" charset="0"/>
                <a:cs typeface="Arial" panose="020B0604020202020204" pitchFamily="34" charset="0"/>
              </a:rPr>
              <a:t> in the Templafy pane on the right side of the screen</a:t>
            </a:r>
            <a:endParaRPr lang="en-GB"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Arial" panose="020B0604020202020204" pitchFamily="34" charset="0"/>
                <a:cs typeface="Arial" panose="020B0604020202020204" pitchFamily="34" charset="0"/>
              </a:rPr>
              <a:t>Insert picture</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On slides with pictureplaceholder, click on the icon and choose </a:t>
            </a:r>
            <a:r>
              <a:rPr lang="en-GB" altLang="da-DK" sz="9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Crop</a:t>
            </a:r>
            <a:r>
              <a:rPr lang="en-GB" altLang="da-DK" sz="900" b="0" noProof="1">
                <a:solidFill>
                  <a:schemeClr val="tx1"/>
                </a:solidFill>
                <a:latin typeface="Arial" panose="020B0604020202020204" pitchFamily="34" charset="0"/>
                <a:cs typeface="Arial" panose="020B0604020202020204" pitchFamily="34" charset="0"/>
              </a:rPr>
              <a:t> to change size or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If you want to scale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hold </a:t>
            </a:r>
            <a:r>
              <a:rPr lang="en-GB" altLang="da-DK" sz="900" b="1" noProof="1">
                <a:solidFill>
                  <a:schemeClr val="tx1"/>
                </a:solidFill>
                <a:latin typeface="Arial" panose="020B0604020202020204" pitchFamily="34" charset="0"/>
                <a:cs typeface="Arial" panose="020B0604020202020204" pitchFamily="34" charset="0"/>
              </a:rPr>
              <a:t>SHIFT</a:t>
            </a:r>
            <a:r>
              <a:rPr lang="en-GB" altLang="da-DK" sz="900" b="0" noProof="1">
                <a:solidFill>
                  <a:schemeClr val="tx1"/>
                </a:solidFill>
                <a:latin typeface="Arial" panose="020B0604020202020204" pitchFamily="34" charset="0"/>
                <a:cs typeface="Arial" panose="020B0604020202020204" pitchFamily="34" charset="0"/>
              </a:rPr>
              <a:t>-key down while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dragging the corners of the picture</a:t>
            </a:r>
            <a:br>
              <a:rPr lang="en-GB" altLang="da-DK" sz="900" b="0" noProof="1">
                <a:solidFill>
                  <a:schemeClr val="tx1"/>
                </a:solidFill>
                <a:latin typeface="Arial" panose="020B0604020202020204" pitchFamily="34" charset="0"/>
                <a:cs typeface="Arial" panose="020B0604020202020204" pitchFamily="34" charset="0"/>
              </a:rPr>
            </a:b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altLang="da-DK" sz="900" b="0" noProof="1">
                <a:solidFill>
                  <a:schemeClr val="tx1"/>
                </a:solidFill>
                <a:latin typeface="Arial" panose="020B0604020202020204" pitchFamily="34" charset="0"/>
                <a:cs typeface="Arial" panose="020B0604020202020204" pitchFamily="34" charset="0"/>
              </a:rPr>
              <a:t>If you delete the picture and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insert a new one, the picture may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lie in front of the text or graphic.</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If this happens, select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right-click and choose </a:t>
            </a:r>
            <a:r>
              <a:rPr lang="en-GB" altLang="da-DK" sz="900" b="1" noProof="1">
                <a:solidFill>
                  <a:schemeClr val="tx1"/>
                </a:solidFill>
                <a:latin typeface="Arial" panose="020B0604020202020204" pitchFamily="34" charset="0"/>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539752" y="1613646"/>
            <a:ext cx="22803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Arial" panose="020B0604020202020204" pitchFamily="34" charset="0"/>
                <a:cs typeface="Arial" panose="020B0604020202020204" pitchFamily="34" charset="0"/>
              </a:rPr>
              <a:t>TEXT STYLES</a:t>
            </a:r>
            <a:endParaRPr lang="en-GB" altLang="da-DK" sz="16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Use the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-key</a:t>
            </a:r>
            <a:r>
              <a:rPr lang="en-GB" altLang="da-DK" sz="900" b="0" baseline="0" noProof="1">
                <a:solidFill>
                  <a:schemeClr val="tx1"/>
                </a:solidFill>
                <a:latin typeface="Arial" panose="020B0604020202020204" pitchFamily="34" charset="0"/>
                <a:cs typeface="Arial" panose="020B0604020202020204" pitchFamily="34" charset="0"/>
              </a:rPr>
              <a:t> to jump through levels. Click </a:t>
            </a:r>
            <a:r>
              <a:rPr lang="en-GB" altLang="da-DK" sz="900" b="1" baseline="0" noProof="1">
                <a:solidFill>
                  <a:schemeClr val="tx1"/>
                </a:solidFill>
                <a:latin typeface="Arial" panose="020B0604020202020204" pitchFamily="34" charset="0"/>
                <a:cs typeface="Arial" panose="020B0604020202020204" pitchFamily="34" charset="0"/>
              </a:rPr>
              <a:t>ENTER</a:t>
            </a:r>
            <a:r>
              <a:rPr lang="en-GB" altLang="da-DK" sz="900" b="0" baseline="0" noProof="1">
                <a:solidFill>
                  <a:schemeClr val="tx1"/>
                </a:solidFill>
                <a:latin typeface="Arial" panose="020B0604020202020204" pitchFamily="34" charset="0"/>
                <a:cs typeface="Arial" panose="020B0604020202020204" pitchFamily="34" charset="0"/>
              </a:rPr>
              <a:t>, then </a:t>
            </a:r>
            <a:r>
              <a:rPr lang="en-GB" altLang="da-DK" sz="900" b="1" baseline="0" noProof="1">
                <a:solidFill>
                  <a:schemeClr val="tx1"/>
                </a:solidFill>
                <a:latin typeface="Arial" panose="020B0604020202020204" pitchFamily="34" charset="0"/>
                <a:cs typeface="Arial" panose="020B0604020202020204" pitchFamily="34" charset="0"/>
              </a:rPr>
              <a:t>TAB</a:t>
            </a:r>
            <a:r>
              <a:rPr lang="en-GB"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Arial" panose="020B0604020202020204" pitchFamily="34" charset="0"/>
                <a:cs typeface="Arial" panose="020B0604020202020204" pitchFamily="34" charset="0"/>
              </a:rPr>
              <a:t>To go back in levels use </a:t>
            </a:r>
            <a:r>
              <a:rPr lang="en-GB" altLang="da-DK" sz="900" b="1" baseline="0" noProof="1">
                <a:solidFill>
                  <a:schemeClr val="tx1"/>
                </a:solidFill>
                <a:latin typeface="Arial" panose="020B0604020202020204" pitchFamily="34" charset="0"/>
                <a:cs typeface="Arial" panose="020B0604020202020204" pitchFamily="34" charset="0"/>
              </a:rPr>
              <a:t>SHIFT-TAB</a:t>
            </a: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900" noProof="1">
                <a:solidFill>
                  <a:schemeClr val="tx1"/>
                </a:solidFill>
                <a:latin typeface="Arial" panose="020B0604020202020204" pitchFamily="34" charset="0"/>
                <a:cs typeface="Arial" panose="020B0604020202020204" pitchFamily="34" charset="0"/>
              </a:rPr>
              <a:t>Alternatively, </a:t>
            </a:r>
            <a:r>
              <a:rPr lang="en-GB" sz="900" b="1" noProof="1">
                <a:solidFill>
                  <a:schemeClr val="tx1"/>
                </a:solidFill>
                <a:latin typeface="Arial" panose="020B0604020202020204" pitchFamily="34" charset="0"/>
                <a:cs typeface="Arial" panose="020B0604020202020204" pitchFamily="34" charset="0"/>
              </a:rPr>
              <a:t>Increase</a:t>
            </a:r>
            <a:r>
              <a:rPr lang="en-GB" sz="900" baseline="0" noProof="1">
                <a:solidFill>
                  <a:schemeClr val="tx1"/>
                </a:solidFill>
                <a:latin typeface="Arial" panose="020B0604020202020204" pitchFamily="34" charset="0"/>
                <a:cs typeface="Arial" panose="020B0604020202020204" pitchFamily="34" charset="0"/>
              </a:rPr>
              <a:t> and </a:t>
            </a:r>
            <a:r>
              <a:rPr lang="en-GB" sz="900" b="1" baseline="0" noProof="1">
                <a:solidFill>
                  <a:schemeClr val="tx1"/>
                </a:solidFill>
                <a:latin typeface="Arial" panose="020B0604020202020204" pitchFamily="34" charset="0"/>
                <a:cs typeface="Arial" panose="020B0604020202020204" pitchFamily="34" charset="0"/>
              </a:rPr>
              <a:t>Decrease</a:t>
            </a:r>
            <a:br>
              <a:rPr lang="en-GB" sz="900" b="1" baseline="0" noProof="1">
                <a:solidFill>
                  <a:schemeClr val="tx1"/>
                </a:solidFill>
                <a:latin typeface="Arial" panose="020B0604020202020204" pitchFamily="34" charset="0"/>
                <a:cs typeface="Arial" panose="020B0604020202020204" pitchFamily="34" charset="0"/>
              </a:rPr>
            </a:br>
            <a:r>
              <a:rPr lang="en-GB" sz="900" baseline="0" noProof="1">
                <a:solidFill>
                  <a:schemeClr val="tx1"/>
                </a:solidFill>
                <a:latin typeface="Arial" panose="020B0604020202020204" pitchFamily="34" charset="0"/>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sz="9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Arial" panose="020B0604020202020204" pitchFamily="34" charset="0"/>
                <a:cs typeface="Arial" panose="020B0604020202020204" pitchFamily="34" charset="0"/>
              </a:rPr>
              <a:t>Delete bullet for regular text.</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SLIDES &amp; LAYOUTS</a:t>
            </a:r>
            <a:br>
              <a:rPr lang="en-GB" altLang="da-DK" sz="900" b="1" noProof="1">
                <a:solidFill>
                  <a:schemeClr val="tx1"/>
                </a:solidFill>
                <a:latin typeface="Arial" panose="020B0604020202020204" pitchFamily="34" charset="0"/>
                <a:cs typeface="Arial" panose="020B0604020202020204" pitchFamily="34" charset="0"/>
              </a:rPr>
            </a:br>
            <a:br>
              <a:rPr lang="en-GB" altLang="da-DK" sz="900" b="1"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menu </a:t>
            </a:r>
            <a:r>
              <a:rPr lang="en-GB" altLang="da-DK" sz="900" b="1" noProof="1">
                <a:solidFill>
                  <a:schemeClr val="tx1"/>
                </a:solidFill>
                <a:latin typeface="Arial" panose="020B0604020202020204" pitchFamily="34" charset="0"/>
                <a:cs typeface="Arial" panose="020B0604020202020204" pitchFamily="34" charset="0"/>
              </a:rPr>
              <a:t>New Slide </a:t>
            </a:r>
            <a:r>
              <a:rPr lang="en-GB" altLang="da-DK" sz="900" b="0" noProof="1">
                <a:solidFill>
                  <a:schemeClr val="tx1"/>
                </a:solidFill>
                <a:latin typeface="Arial" panose="020B0604020202020204" pitchFamily="34" charset="0"/>
                <a:cs typeface="Arial" panose="020B0604020202020204" pitchFamily="34" charset="0"/>
              </a:rPr>
              <a:t>in the </a:t>
            </a:r>
            <a:r>
              <a:rPr lang="en-GB" altLang="da-DK" sz="900" b="1" noProof="1">
                <a:solidFill>
                  <a:schemeClr val="tx1"/>
                </a:solidFill>
                <a:latin typeface="Arial" panose="020B0604020202020204" pitchFamily="34" charset="0"/>
                <a:cs typeface="Arial" panose="020B0604020202020204" pitchFamily="34" charset="0"/>
              </a:rPr>
              <a:t>Home</a:t>
            </a:r>
            <a:r>
              <a:rPr lang="en-GB" altLang="da-DK" sz="900" b="0" noProof="1">
                <a:solidFill>
                  <a:schemeClr val="tx1"/>
                </a:solidFill>
                <a:latin typeface="Arial" panose="020B0604020202020204" pitchFamily="34" charset="0"/>
                <a:cs typeface="Arial" panose="020B0604020202020204" pitchFamily="34" charset="0"/>
              </a:rPr>
              <a:t> tab to insert a new slide</a:t>
            </a:r>
            <a:br>
              <a:rPr lang="en-GB" altLang="da-DK" sz="900" b="0" noProof="1">
                <a:solidFill>
                  <a:schemeClr val="tx1"/>
                </a:solidFill>
                <a:latin typeface="Arial" panose="020B0604020202020204" pitchFamily="34" charset="0"/>
                <a:cs typeface="Arial" panose="020B0604020202020204" pitchFamily="34" charset="0"/>
              </a:rPr>
            </a:br>
            <a:br>
              <a:rPr lang="en-GB" altLang="da-DK" sz="900" b="0" noProof="1">
                <a:solidFill>
                  <a:schemeClr val="tx1"/>
                </a:solidFill>
                <a:latin typeface="Arial" panose="020B0604020202020204" pitchFamily="34" charset="0"/>
                <a:cs typeface="Arial" panose="020B0604020202020204" pitchFamily="34" charset="0"/>
              </a:rPr>
            </a:br>
            <a:r>
              <a:rPr lang="en-GB" altLang="da-DK" sz="900" b="1" noProof="1">
                <a:solidFill>
                  <a:schemeClr val="tx1"/>
                </a:solidFill>
                <a:latin typeface="Arial" panose="020B0604020202020204" pitchFamily="34" charset="0"/>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dirty="0">
                <a:solidFill>
                  <a:srgbClr val="000000"/>
                </a:solidFill>
                <a:latin typeface="Arial" panose="020B0604020202020204" pitchFamily="34" charset="0"/>
                <a:ea typeface="Times New Roman" panose="02020603050405020304" pitchFamily="18" charset="0"/>
                <a:cs typeface="Arial" panose="020B0604020202020204" pitchFamily="34" charset="0"/>
              </a:rPr>
              <a:t>Click on the arrow next to </a:t>
            </a:r>
            <a:r>
              <a:rPr lang="en-GB" sz="900" b="1" dirty="0">
                <a:solidFill>
                  <a:srgbClr val="000000"/>
                </a:solidFill>
                <a:latin typeface="Arial" panose="020B0604020202020204" pitchFamily="34" charset="0"/>
                <a:ea typeface="Times New Roman" panose="02020603050405020304" pitchFamily="18" charset="0"/>
                <a:cs typeface="Arial" panose="020B0604020202020204" pitchFamily="34" charset="0"/>
              </a:rPr>
              <a:t>Layout</a:t>
            </a:r>
            <a:br>
              <a:rPr lang="en-GB" sz="900" b="1"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GB" sz="900" dirty="0">
                <a:solidFill>
                  <a:srgbClr val="000000"/>
                </a:solidFill>
                <a:latin typeface="Arial" panose="020B0604020202020204" pitchFamily="34" charset="0"/>
                <a:ea typeface="Times New Roman" panose="02020603050405020304" pitchFamily="18" charset="0"/>
                <a:cs typeface="Arial" panose="020B0604020202020204" pitchFamily="34" charset="0"/>
              </a:rPr>
              <a:t>to view a dropdown menu of possible slide layouts</a:t>
            </a:r>
            <a:br>
              <a:rPr lang="en-GB" altLang="da-DK" sz="900" b="0" baseline="0" noProof="1">
                <a:solidFill>
                  <a:schemeClr val="tx1"/>
                </a:solidFill>
                <a:latin typeface="Arial" panose="020B0604020202020204" pitchFamily="34" charset="0"/>
                <a:cs typeface="Arial" panose="020B0604020202020204" pitchFamily="34" charset="0"/>
              </a:rPr>
            </a:br>
            <a:br>
              <a:rPr lang="en-GB" altLang="da-DK" sz="900" b="0" baseline="0" noProof="1">
                <a:solidFill>
                  <a:schemeClr val="tx1"/>
                </a:solidFill>
                <a:latin typeface="Arial" panose="020B0604020202020204" pitchFamily="34" charset="0"/>
                <a:cs typeface="Arial" panose="020B0604020202020204" pitchFamily="34" charset="0"/>
              </a:rPr>
            </a:br>
            <a:r>
              <a:rPr lang="en-GB" sz="9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baseline="0" noProof="1">
                <a:solidFill>
                  <a:schemeClr val="tx1"/>
                </a:solidFill>
                <a:latin typeface="Arial" panose="020B0604020202020204" pitchFamily="34" charset="0"/>
                <a:cs typeface="Arial" panose="020B0604020202020204" pitchFamily="34" charset="0"/>
              </a:rPr>
              <a:t>Reset </a:t>
            </a:r>
            <a:r>
              <a:rPr lang="en-GB" altLang="da-DK" sz="900" noProof="1">
                <a:solidFill>
                  <a:schemeClr val="tx1"/>
                </a:solidFill>
                <a:latin typeface="Arial" panose="020B0604020202020204" pitchFamily="34" charset="0"/>
                <a:cs typeface="Arial" panose="020B0604020202020204" pitchFamily="34" charset="0"/>
              </a:rPr>
              <a:t>menu to reset position, size</a:t>
            </a:r>
            <a:r>
              <a:rPr lang="en-GB" altLang="da-DK" sz="900" baseline="0" noProof="1">
                <a:solidFill>
                  <a:schemeClr val="tx1"/>
                </a:solidFill>
                <a:latin typeface="Arial" panose="020B0604020202020204" pitchFamily="34" charset="0"/>
                <a:cs typeface="Arial" panose="020B0604020202020204" pitchFamily="34" charset="0"/>
              </a:rPr>
              <a:t> and formatting of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GB"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stretch>
            <a:fillRect/>
          </a:stretch>
        </p:blipFill>
        <p:spPr>
          <a:xfrm>
            <a:off x="2859631"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stretch>
            <a:fillRect/>
          </a:stretch>
        </p:blipFill>
        <p:spPr>
          <a:xfrm>
            <a:off x="2860172"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a:srcRect l="3901" t="45142" r="62601" b="9046"/>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a:stretch>
            <a:fillRect/>
          </a:stretch>
        </p:blipFill>
        <p:spPr>
          <a:xfrm>
            <a:off x="2866053"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a:stretch>
            <a:fillRect/>
          </a:stretch>
        </p:blipFill>
        <p:spPr>
          <a:xfrm>
            <a:off x="2866053"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Arial" panose="020B0604020202020204" pitchFamily="34" charset="0"/>
                <a:cs typeface="Arial" panose="020B0604020202020204" pitchFamily="34" charset="0"/>
              </a:rPr>
              <a:t>HEADER &amp; FOOTER</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on </a:t>
            </a:r>
            <a:r>
              <a:rPr lang="en-GB" altLang="da-DK" sz="900" b="1" noProof="1">
                <a:solidFill>
                  <a:schemeClr val="tx1"/>
                </a:solidFill>
                <a:latin typeface="Arial" panose="020B0604020202020204" pitchFamily="34" charset="0"/>
                <a:cs typeface="Arial" panose="020B0604020202020204" pitchFamily="34" charset="0"/>
              </a:rPr>
              <a:t>Header and Footer </a:t>
            </a:r>
            <a:r>
              <a:rPr lang="en-GB" altLang="da-DK" sz="900" b="0" noProof="1">
                <a:solidFill>
                  <a:schemeClr val="tx1"/>
                </a:solidFill>
                <a:latin typeface="Arial" panose="020B0604020202020204" pitchFamily="34" charset="0"/>
                <a:cs typeface="Arial" panose="020B0604020202020204" pitchFamily="34" charset="0"/>
              </a:rPr>
              <a:t>in the </a:t>
            </a:r>
            <a:r>
              <a:rPr lang="en-GB" altLang="da-DK" sz="900" b="1" noProof="1">
                <a:solidFill>
                  <a:schemeClr val="tx1"/>
                </a:solidFill>
                <a:latin typeface="Arial" panose="020B0604020202020204" pitchFamily="34" charset="0"/>
                <a:cs typeface="Arial" panose="020B0604020202020204" pitchFamily="34" charset="0"/>
              </a:rPr>
              <a:t>Insert</a:t>
            </a:r>
            <a:r>
              <a:rPr lang="en-GB" altLang="da-DK" sz="9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Apply to All </a:t>
            </a:r>
            <a:r>
              <a:rPr lang="en-GB" altLang="da-DK" sz="900" b="0" noProof="1">
                <a:solidFill>
                  <a:schemeClr val="tx1"/>
                </a:solidFill>
                <a:latin typeface="Arial" panose="020B0604020202020204" pitchFamily="34" charset="0"/>
                <a:cs typeface="Arial" panose="020B0604020202020204" pitchFamily="34" charset="0"/>
              </a:rPr>
              <a:t>or </a:t>
            </a:r>
            <a:r>
              <a:rPr lang="en-GB" altLang="da-DK" sz="900" b="1" noProof="1">
                <a:solidFill>
                  <a:schemeClr val="tx1"/>
                </a:solidFill>
                <a:latin typeface="Arial" panose="020B0604020202020204" pitchFamily="34" charset="0"/>
                <a:cs typeface="Arial" panose="020B0604020202020204" pitchFamily="34" charset="0"/>
              </a:rPr>
              <a:t>Apply</a:t>
            </a:r>
            <a:r>
              <a:rPr lang="en-GB" altLang="da-DK" sz="900" b="0" noProof="1">
                <a:solidFill>
                  <a:schemeClr val="tx1"/>
                </a:solidFill>
                <a:latin typeface="Arial" panose="020B0604020202020204" pitchFamily="34" charset="0"/>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Arial" panose="020B0604020202020204" pitchFamily="34" charset="0"/>
                <a:cs typeface="Arial" panose="020B0604020202020204" pitchFamily="34" charset="0"/>
              </a:rPr>
              <a:t>GRIDLINES</a:t>
            </a:r>
            <a:endParaRPr lang="en-GB"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View</a:t>
            </a:r>
            <a:r>
              <a:rPr lang="en-GB" altLang="da-DK" sz="900" b="0" noProof="1">
                <a:solidFill>
                  <a:schemeClr val="tx1"/>
                </a:solidFill>
                <a:latin typeface="Arial" panose="020B0604020202020204" pitchFamily="34" charset="0"/>
                <a:cs typeface="Arial" panose="020B0604020202020204" pitchFamily="34" charset="0"/>
              </a:rPr>
              <a:t> tab and set tick mark next to </a:t>
            </a:r>
            <a:r>
              <a:rPr lang="en-GB" altLang="da-DK" sz="900" b="1" noProof="1">
                <a:solidFill>
                  <a:schemeClr val="tx1"/>
                </a:solidFill>
                <a:latin typeface="Arial" panose="020B0604020202020204" pitchFamily="34" charset="0"/>
                <a:cs typeface="Arial" panose="020B0604020202020204" pitchFamily="34" charset="0"/>
              </a:rPr>
              <a:t>Guides</a:t>
            </a: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Alt + F9 </a:t>
            </a:r>
            <a:r>
              <a:rPr lang="en-GB" altLang="da-DK" sz="900" b="0" noProof="1">
                <a:solidFill>
                  <a:schemeClr val="tx1"/>
                </a:solidFill>
                <a:latin typeface="Arial" panose="020B0604020202020204" pitchFamily="34" charset="0"/>
                <a:cs typeface="Arial" panose="020B0604020202020204" pitchFamily="34" charset="0"/>
              </a:rPr>
              <a:t>for quick view of guides</a:t>
            </a:r>
          </a:p>
          <a:p>
            <a:pPr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Arial" panose="020B0604020202020204" pitchFamily="34" charset="0"/>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Arial" panose="020B0604020202020204" pitchFamily="34" charset="0"/>
                <a:cs typeface="Arial" panose="020B0604020202020204" pitchFamily="34" charset="0"/>
              </a:rPr>
              <a:t>Insert predefined slides and elements from the Templafy button. Choose </a:t>
            </a:r>
            <a:r>
              <a:rPr lang="en-GB" altLang="da-DK" sz="900" b="1" noProof="1">
                <a:solidFill>
                  <a:schemeClr val="tx1"/>
                </a:solidFill>
                <a:latin typeface="Arial" panose="020B0604020202020204" pitchFamily="34" charset="0"/>
                <a:cs typeface="Arial" panose="020B0604020202020204" pitchFamily="34" charset="0"/>
              </a:rPr>
              <a:t>Slides</a:t>
            </a:r>
            <a:r>
              <a:rPr lang="en-GB" altLang="da-DK" sz="900" b="0" noProof="1">
                <a:solidFill>
                  <a:schemeClr val="tx1"/>
                </a:solidFill>
                <a:latin typeface="Arial" panose="020B0604020202020204" pitchFamily="34" charset="0"/>
                <a:cs typeface="Arial" panose="020B0604020202020204" pitchFamily="34" charset="0"/>
              </a:rPr>
              <a:t> and </a:t>
            </a:r>
            <a:r>
              <a:rPr lang="en-GB" altLang="da-DK" sz="900" b="1" noProof="1">
                <a:solidFill>
                  <a:schemeClr val="tx1"/>
                </a:solidFill>
                <a:latin typeface="Arial" panose="020B0604020202020204" pitchFamily="34" charset="0"/>
                <a:cs typeface="Arial" panose="020B0604020202020204" pitchFamily="34" charset="0"/>
              </a:rPr>
              <a:t>Slide elements </a:t>
            </a:r>
            <a:r>
              <a:rPr lang="en-GB" altLang="da-DK" sz="900" b="0" noProof="1">
                <a:solidFill>
                  <a:schemeClr val="tx1"/>
                </a:solidFill>
                <a:latin typeface="Arial" panose="020B0604020202020204" pitchFamily="34" charset="0"/>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Arial" panose="020B0604020202020204" pitchFamily="34" charset="0"/>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Arial" panose="020B0604020202020204" pitchFamily="34" charset="0"/>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a:stretch>
            <a:fillRect/>
          </a:stretch>
        </p:blipFill>
        <p:spPr>
          <a:xfrm>
            <a:off x="2866052" y="5077014"/>
            <a:ext cx="475428" cy="176762"/>
          </a:xfrm>
          <a:prstGeom prst="rect">
            <a:avLst/>
          </a:prstGeom>
        </p:spPr>
      </p:pic>
    </p:spTree>
    <p:extLst>
      <p:ext uri="{BB962C8B-B14F-4D97-AF65-F5344CB8AC3E}">
        <p14:creationId xmlns:p14="http://schemas.microsoft.com/office/powerpoint/2010/main" val="2158252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en-GB" dirty="0"/>
              <a:t>Colliers</a:t>
            </a:r>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65314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GB" noProof="0" dirty="0"/>
              <a:t>Click to add agenda</a:t>
            </a:r>
          </a:p>
        </p:txBody>
      </p:sp>
      <p:sp>
        <p:nvSpPr>
          <p:cNvPr id="7" name="Text Placeholder 2"/>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420E1CC8-BC18-47B3-9E29-35C7D26FE681}"/>
              </a:ext>
            </a:extLst>
          </p:cNvPr>
          <p:cNvSpPr>
            <a:spLocks noGrp="1"/>
          </p:cNvSpPr>
          <p:nvPr>
            <p:ph type="dt" sz="half" idx="14"/>
          </p:nvPr>
        </p:nvSpPr>
        <p:spPr/>
        <p:txBody>
          <a:bodyPr/>
          <a:lstStyle/>
          <a:p>
            <a:endParaRPr lang="en-GB" dirty="0"/>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dirty="0"/>
          </a:p>
        </p:txBody>
      </p:sp>
      <p:cxnSp>
        <p:nvCxnSpPr>
          <p:cNvPr id="11" name="Straight Connector 10">
            <a:extLst>
              <a:ext uri="{FF2B5EF4-FFF2-40B4-BE49-F238E27FC236}">
                <a16:creationId xmlns:a16="http://schemas.microsoft.com/office/drawing/2014/main" id="{AC7D7785-96CC-47E3-8CF0-07D5B0BA3213}"/>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D74C48E-B4DC-4123-9080-7447D0DF6F2F}"/>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5" name="Text Placeholder 2">
            <a:extLst>
              <a:ext uri="{FF2B5EF4-FFF2-40B4-BE49-F238E27FC236}">
                <a16:creationId xmlns:a16="http://schemas.microsoft.com/office/drawing/2014/main" id="{E46CEDC0-4D88-45E3-9034-F610F62D97C6}"/>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6" name="Text Placeholder 12">
            <a:extLst>
              <a:ext uri="{FF2B5EF4-FFF2-40B4-BE49-F238E27FC236}">
                <a16:creationId xmlns:a16="http://schemas.microsoft.com/office/drawing/2014/main" id="{075E54A4-FF11-43D5-9581-8069076ADC8A}"/>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7" name="Text Placeholder 2">
            <a:extLst>
              <a:ext uri="{FF2B5EF4-FFF2-40B4-BE49-F238E27FC236}">
                <a16:creationId xmlns:a16="http://schemas.microsoft.com/office/drawing/2014/main" id="{01518630-9442-4697-9BA4-C5BFECF38A6A}"/>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8" name="Text Placeholder 12">
            <a:extLst>
              <a:ext uri="{FF2B5EF4-FFF2-40B4-BE49-F238E27FC236}">
                <a16:creationId xmlns:a16="http://schemas.microsoft.com/office/drawing/2014/main" id="{2CF1A276-14F4-462C-AA25-54417D7095CA}"/>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9" name="Text Placeholder 2">
            <a:extLst>
              <a:ext uri="{FF2B5EF4-FFF2-40B4-BE49-F238E27FC236}">
                <a16:creationId xmlns:a16="http://schemas.microsoft.com/office/drawing/2014/main" id="{7FB73550-636A-48B4-A9D5-ADB23B7A5485}"/>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0" name="Text Placeholder 12">
            <a:extLst>
              <a:ext uri="{FF2B5EF4-FFF2-40B4-BE49-F238E27FC236}">
                <a16:creationId xmlns:a16="http://schemas.microsoft.com/office/drawing/2014/main" id="{5769EF46-1E2C-44E0-A767-61CE9BAA51CD}"/>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1" name="Text Placeholder 2">
            <a:extLst>
              <a:ext uri="{FF2B5EF4-FFF2-40B4-BE49-F238E27FC236}">
                <a16:creationId xmlns:a16="http://schemas.microsoft.com/office/drawing/2014/main" id="{BE401D47-D8D5-454A-BAF7-1F29C2BB2FFF}"/>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Text Placeholder 12">
            <a:extLst>
              <a:ext uri="{FF2B5EF4-FFF2-40B4-BE49-F238E27FC236}">
                <a16:creationId xmlns:a16="http://schemas.microsoft.com/office/drawing/2014/main" id="{FEBA7DB9-CE42-4E83-B145-066E18A1FEE0}"/>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5" name="Text Placeholder 2">
            <a:extLst>
              <a:ext uri="{FF2B5EF4-FFF2-40B4-BE49-F238E27FC236}">
                <a16:creationId xmlns:a16="http://schemas.microsoft.com/office/drawing/2014/main" id="{49124B6D-459B-4905-8D29-DC0DEAC6FF6F}"/>
              </a:ext>
            </a:extLst>
          </p:cNvPr>
          <p:cNvSpPr>
            <a:spLocks noGrp="1"/>
          </p:cNvSpPr>
          <p:nvPr>
            <p:ph type="body" sz="quarter" idx="28" hasCustomPrompt="1"/>
          </p:nvPr>
        </p:nvSpPr>
        <p:spPr>
          <a:xfrm>
            <a:off x="712946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6" name="Text Placeholder 12">
            <a:extLst>
              <a:ext uri="{FF2B5EF4-FFF2-40B4-BE49-F238E27FC236}">
                <a16:creationId xmlns:a16="http://schemas.microsoft.com/office/drawing/2014/main" id="{12AE8A63-241E-421D-9B89-8DE0F91504B7}"/>
              </a:ext>
            </a:extLst>
          </p:cNvPr>
          <p:cNvSpPr>
            <a:spLocks noGrp="1"/>
          </p:cNvSpPr>
          <p:nvPr>
            <p:ph type="body" sz="quarter" idx="29" hasCustomPrompt="1"/>
          </p:nvPr>
        </p:nvSpPr>
        <p:spPr>
          <a:xfrm>
            <a:off x="620395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7" name="Text Placeholder 2">
            <a:extLst>
              <a:ext uri="{FF2B5EF4-FFF2-40B4-BE49-F238E27FC236}">
                <a16:creationId xmlns:a16="http://schemas.microsoft.com/office/drawing/2014/main" id="{A6671283-C6CD-42E4-9A77-222C040A5CF4}"/>
              </a:ext>
            </a:extLst>
          </p:cNvPr>
          <p:cNvSpPr>
            <a:spLocks noGrp="1"/>
          </p:cNvSpPr>
          <p:nvPr>
            <p:ph type="body" sz="quarter" idx="30" hasCustomPrompt="1"/>
          </p:nvPr>
        </p:nvSpPr>
        <p:spPr>
          <a:xfrm>
            <a:off x="712946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8" name="Text Placeholder 12">
            <a:extLst>
              <a:ext uri="{FF2B5EF4-FFF2-40B4-BE49-F238E27FC236}">
                <a16:creationId xmlns:a16="http://schemas.microsoft.com/office/drawing/2014/main" id="{C604B6B2-DC97-4406-A4C5-D62DFB7EDA66}"/>
              </a:ext>
            </a:extLst>
          </p:cNvPr>
          <p:cNvSpPr>
            <a:spLocks noGrp="1"/>
          </p:cNvSpPr>
          <p:nvPr>
            <p:ph type="body" sz="quarter" idx="31" hasCustomPrompt="1"/>
          </p:nvPr>
        </p:nvSpPr>
        <p:spPr>
          <a:xfrm>
            <a:off x="620395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9" name="Text Placeholder 2">
            <a:extLst>
              <a:ext uri="{FF2B5EF4-FFF2-40B4-BE49-F238E27FC236}">
                <a16:creationId xmlns:a16="http://schemas.microsoft.com/office/drawing/2014/main" id="{D9B6183A-42E2-405F-8B6D-C0EEE12B7904}"/>
              </a:ext>
            </a:extLst>
          </p:cNvPr>
          <p:cNvSpPr>
            <a:spLocks noGrp="1"/>
          </p:cNvSpPr>
          <p:nvPr>
            <p:ph type="body" sz="quarter" idx="32" hasCustomPrompt="1"/>
          </p:nvPr>
        </p:nvSpPr>
        <p:spPr>
          <a:xfrm>
            <a:off x="712946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0" name="Text Placeholder 12">
            <a:extLst>
              <a:ext uri="{FF2B5EF4-FFF2-40B4-BE49-F238E27FC236}">
                <a16:creationId xmlns:a16="http://schemas.microsoft.com/office/drawing/2014/main" id="{9419D887-AA37-4FC3-8E5C-EDC77BB368A4}"/>
              </a:ext>
            </a:extLst>
          </p:cNvPr>
          <p:cNvSpPr>
            <a:spLocks noGrp="1"/>
          </p:cNvSpPr>
          <p:nvPr>
            <p:ph type="body" sz="quarter" idx="33" hasCustomPrompt="1"/>
          </p:nvPr>
        </p:nvSpPr>
        <p:spPr>
          <a:xfrm>
            <a:off x="620395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31" name="Text Placeholder 2">
            <a:extLst>
              <a:ext uri="{FF2B5EF4-FFF2-40B4-BE49-F238E27FC236}">
                <a16:creationId xmlns:a16="http://schemas.microsoft.com/office/drawing/2014/main" id="{27A56A82-2518-42AA-A1F2-512CC9DE1461}"/>
              </a:ext>
            </a:extLst>
          </p:cNvPr>
          <p:cNvSpPr>
            <a:spLocks noGrp="1"/>
          </p:cNvSpPr>
          <p:nvPr>
            <p:ph type="body" sz="quarter" idx="34" hasCustomPrompt="1"/>
          </p:nvPr>
        </p:nvSpPr>
        <p:spPr>
          <a:xfrm>
            <a:off x="712946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2" name="Text Placeholder 12">
            <a:extLst>
              <a:ext uri="{FF2B5EF4-FFF2-40B4-BE49-F238E27FC236}">
                <a16:creationId xmlns:a16="http://schemas.microsoft.com/office/drawing/2014/main" id="{3293AE8D-9A1F-4F2E-91B1-232114EC244F}"/>
              </a:ext>
            </a:extLst>
          </p:cNvPr>
          <p:cNvSpPr>
            <a:spLocks noGrp="1"/>
          </p:cNvSpPr>
          <p:nvPr>
            <p:ph type="body" sz="quarter" idx="35" hasCustomPrompt="1"/>
          </p:nvPr>
        </p:nvSpPr>
        <p:spPr>
          <a:xfrm>
            <a:off x="620395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33" name="Text Placeholder 2">
            <a:extLst>
              <a:ext uri="{FF2B5EF4-FFF2-40B4-BE49-F238E27FC236}">
                <a16:creationId xmlns:a16="http://schemas.microsoft.com/office/drawing/2014/main" id="{E85E05E2-C433-4ACA-80A5-E229C490745D}"/>
              </a:ext>
            </a:extLst>
          </p:cNvPr>
          <p:cNvSpPr>
            <a:spLocks noGrp="1"/>
          </p:cNvSpPr>
          <p:nvPr>
            <p:ph type="body" sz="quarter" idx="36" hasCustomPrompt="1"/>
          </p:nvPr>
        </p:nvSpPr>
        <p:spPr>
          <a:xfrm>
            <a:off x="712946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4" name="Text Placeholder 12">
            <a:extLst>
              <a:ext uri="{FF2B5EF4-FFF2-40B4-BE49-F238E27FC236}">
                <a16:creationId xmlns:a16="http://schemas.microsoft.com/office/drawing/2014/main" id="{EADB9040-661A-4798-9359-941E26C0BEB7}"/>
              </a:ext>
            </a:extLst>
          </p:cNvPr>
          <p:cNvSpPr>
            <a:spLocks noGrp="1"/>
          </p:cNvSpPr>
          <p:nvPr>
            <p:ph type="body" sz="quarter" idx="37" hasCustomPrompt="1"/>
          </p:nvPr>
        </p:nvSpPr>
        <p:spPr>
          <a:xfrm>
            <a:off x="620395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Tree>
    <p:extLst>
      <p:ext uri="{BB962C8B-B14F-4D97-AF65-F5344CB8AC3E}">
        <p14:creationId xmlns:p14="http://schemas.microsoft.com/office/powerpoint/2010/main" val="2198317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B709C0BB-A9F5-4620-B56C-48AA3C8D8A22}"/>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4" name="Picture Placeholder 3">
            <a:extLst>
              <a:ext uri="{FF2B5EF4-FFF2-40B4-BE49-F238E27FC236}">
                <a16:creationId xmlns:a16="http://schemas.microsoft.com/office/drawing/2014/main" id="{1122B038-DA79-4F73-A1EF-00D31025F885}"/>
              </a:ext>
            </a:extLst>
          </p:cNvPr>
          <p:cNvSpPr>
            <a:spLocks noGrp="1"/>
          </p:cNvSpPr>
          <p:nvPr>
            <p:ph type="pic" sz="quarter" idx="18" hasCustomPrompt="1"/>
          </p:nvPr>
        </p:nvSpPr>
        <p:spPr>
          <a:xfrm>
            <a:off x="5985600" y="0"/>
            <a:ext cx="6206400" cy="6858000"/>
          </a:xfrm>
          <a:solidFill>
            <a:schemeClr val="bg2"/>
          </a:solidFill>
        </p:spPr>
        <p:txBody>
          <a:bodyPr bIns="720000" anchor="ctr"/>
          <a:lstStyle>
            <a:lvl1pPr marL="0" indent="0" algn="ctr">
              <a:buNone/>
              <a:defRPr>
                <a:solidFill>
                  <a:schemeClr val="bg1"/>
                </a:solidFill>
              </a:defRPr>
            </a:lvl1pPr>
          </a:lstStyle>
          <a:p>
            <a:r>
              <a:rPr lang="en-GB" dirty="0"/>
              <a:t>Click here and add image from Templafy</a:t>
            </a:r>
          </a:p>
        </p:txBody>
      </p:sp>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GB" noProof="0" dirty="0"/>
              <a:t>Click to add agenda</a:t>
            </a:r>
          </a:p>
        </p:txBody>
      </p:sp>
      <p:sp>
        <p:nvSpPr>
          <p:cNvPr id="6" name="Date Placeholder 5">
            <a:extLst>
              <a:ext uri="{FF2B5EF4-FFF2-40B4-BE49-F238E27FC236}">
                <a16:creationId xmlns:a16="http://schemas.microsoft.com/office/drawing/2014/main" id="{420E1CC8-BC18-47B3-9E29-35C7D26FE681}"/>
              </a:ext>
            </a:extLst>
          </p:cNvPr>
          <p:cNvSpPr>
            <a:spLocks noGrp="1"/>
          </p:cNvSpPr>
          <p:nvPr>
            <p:ph type="dt" sz="half" idx="14"/>
          </p:nvPr>
        </p:nvSpPr>
        <p:spPr/>
        <p:txBody>
          <a:bodyPr/>
          <a:lstStyle/>
          <a:p>
            <a:endParaRPr lang="en-GB" dirty="0"/>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12" name="Text Placeholder 17">
            <a:extLst>
              <a:ext uri="{FF2B5EF4-FFF2-40B4-BE49-F238E27FC236}">
                <a16:creationId xmlns:a16="http://schemas.microsoft.com/office/drawing/2014/main" id="{257B7025-86C6-444C-9F53-BBB79D6E7226}"/>
              </a:ext>
            </a:extLst>
          </p:cNvPr>
          <p:cNvSpPr>
            <a:spLocks noGrp="1"/>
          </p:cNvSpPr>
          <p:nvPr>
            <p:ph type="body" sz="quarter" idx="19"/>
          </p:nvPr>
        </p:nvSpPr>
        <p:spPr>
          <a:xfrm>
            <a:off x="11119238" y="274014"/>
            <a:ext cx="10800" cy="126000"/>
          </a:xfrm>
          <a:solidFill>
            <a:schemeClr val="bg1"/>
          </a:solidFill>
        </p:spPr>
        <p:txBody>
          <a:bodyPr/>
          <a:lstStyle>
            <a:lvl1pPr marL="0" indent="0">
              <a:buNone/>
              <a:defRPr sz="100">
                <a:noFill/>
              </a:defRPr>
            </a:lvl1pPr>
          </a:lstStyle>
          <a:p>
            <a:pPr lvl="0"/>
            <a:endParaRPr lang="en-GB" dirty="0"/>
          </a:p>
        </p:txBody>
      </p:sp>
      <p:sp>
        <p:nvSpPr>
          <p:cNvPr id="11" name="Text Placeholder 2">
            <a:extLst>
              <a:ext uri="{FF2B5EF4-FFF2-40B4-BE49-F238E27FC236}">
                <a16:creationId xmlns:a16="http://schemas.microsoft.com/office/drawing/2014/main" id="{D700400D-3693-47D5-B719-23F8141C0902}"/>
              </a:ext>
            </a:extLst>
          </p:cNvPr>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2">
            <a:extLst>
              <a:ext uri="{FF2B5EF4-FFF2-40B4-BE49-F238E27FC236}">
                <a16:creationId xmlns:a16="http://schemas.microsoft.com/office/drawing/2014/main" id="{4D18CD4B-F59D-4EB6-B091-552FA51E7443}"/>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5" name="Text Placeholder 2">
            <a:extLst>
              <a:ext uri="{FF2B5EF4-FFF2-40B4-BE49-F238E27FC236}">
                <a16:creationId xmlns:a16="http://schemas.microsoft.com/office/drawing/2014/main" id="{71684332-7EDA-4227-B49C-EADEEF92B890}"/>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6" name="Text Placeholder 12">
            <a:extLst>
              <a:ext uri="{FF2B5EF4-FFF2-40B4-BE49-F238E27FC236}">
                <a16:creationId xmlns:a16="http://schemas.microsoft.com/office/drawing/2014/main" id="{5A029CA3-9365-400E-8915-A3BDD6AA06A1}"/>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7" name="Text Placeholder 2">
            <a:extLst>
              <a:ext uri="{FF2B5EF4-FFF2-40B4-BE49-F238E27FC236}">
                <a16:creationId xmlns:a16="http://schemas.microsoft.com/office/drawing/2014/main" id="{C69A245D-E80C-4EBF-9AF4-0CE62448A3D1}"/>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8" name="Text Placeholder 12">
            <a:extLst>
              <a:ext uri="{FF2B5EF4-FFF2-40B4-BE49-F238E27FC236}">
                <a16:creationId xmlns:a16="http://schemas.microsoft.com/office/drawing/2014/main" id="{28FBA67F-82B1-4C55-98D5-C7745BAD1E30}"/>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9" name="Text Placeholder 2">
            <a:extLst>
              <a:ext uri="{FF2B5EF4-FFF2-40B4-BE49-F238E27FC236}">
                <a16:creationId xmlns:a16="http://schemas.microsoft.com/office/drawing/2014/main" id="{C891B4A8-66A1-43CC-BE1C-67D2828BD339}"/>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0" name="Text Placeholder 12">
            <a:extLst>
              <a:ext uri="{FF2B5EF4-FFF2-40B4-BE49-F238E27FC236}">
                <a16:creationId xmlns:a16="http://schemas.microsoft.com/office/drawing/2014/main" id="{955675B3-0C0F-40A7-8573-48E7C18848F2}"/>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1" name="Text Placeholder 2">
            <a:extLst>
              <a:ext uri="{FF2B5EF4-FFF2-40B4-BE49-F238E27FC236}">
                <a16:creationId xmlns:a16="http://schemas.microsoft.com/office/drawing/2014/main" id="{1B3DB0C3-4C9B-46BE-A07F-896A46A6231D}"/>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Text Placeholder 12">
            <a:extLst>
              <a:ext uri="{FF2B5EF4-FFF2-40B4-BE49-F238E27FC236}">
                <a16:creationId xmlns:a16="http://schemas.microsoft.com/office/drawing/2014/main" id="{EBC2663A-9F2B-496F-BA87-FE61CF6E9F89}"/>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Tree>
    <p:extLst>
      <p:ext uri="{BB962C8B-B14F-4D97-AF65-F5344CB8AC3E}">
        <p14:creationId xmlns:p14="http://schemas.microsoft.com/office/powerpoint/2010/main" val="138918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A46E2084-19F9-CCF0-5033-B0ABBFA0ABD4}"/>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2" name="Picture Placeholder 11">
            <a:extLst>
              <a:ext uri="{FF2B5EF4-FFF2-40B4-BE49-F238E27FC236}">
                <a16:creationId xmlns:a16="http://schemas.microsoft.com/office/drawing/2014/main" id="{316A2E3D-381D-4794-837F-77E3508BF7BB}"/>
              </a:ext>
            </a:extLst>
          </p:cNvPr>
          <p:cNvSpPr>
            <a:spLocks noGrp="1"/>
          </p:cNvSpPr>
          <p:nvPr>
            <p:ph type="pic" sz="quarter" idx="13" hasCustomPrompt="1"/>
          </p:nvPr>
        </p:nvSpPr>
        <p:spPr>
          <a:xfrm>
            <a:off x="0" y="0"/>
            <a:ext cx="12192000" cy="6858000"/>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GB" dirty="0"/>
              <a:t>Click to add title</a:t>
            </a:r>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tx2">
              <a:alpha val="95000"/>
            </a:schemeClr>
          </a:solidFill>
        </p:spPr>
        <p:txBody>
          <a:bodyPr lIns="648000" anchor="ctr"/>
          <a:lstStyle>
            <a:lvl1pPr marL="0" indent="0">
              <a:spcBef>
                <a:spcPts val="0"/>
              </a:spcBef>
              <a:spcAft>
                <a:spcPts val="0"/>
              </a:spcAft>
              <a:buNone/>
              <a:defRPr sz="2800">
                <a:solidFill>
                  <a:schemeClr val="bg1"/>
                </a:solidFill>
                <a:latin typeface="+mj-lt"/>
              </a:defRPr>
            </a:lvl1pPr>
          </a:lstStyle>
          <a:p>
            <a:pPr lvl="0"/>
            <a:r>
              <a:rPr lang="en-GB" dirty="0"/>
              <a:t>Add 01</a:t>
            </a:r>
          </a:p>
        </p:txBody>
      </p:sp>
      <p:sp>
        <p:nvSpPr>
          <p:cNvPr id="8" name="Date Placeholder 7">
            <a:extLst>
              <a:ext uri="{FF2B5EF4-FFF2-40B4-BE49-F238E27FC236}">
                <a16:creationId xmlns:a16="http://schemas.microsoft.com/office/drawing/2014/main" id="{9399DD04-3186-476D-B5F0-0132CCD0B338}"/>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18" name="Text Placeholder 17">
            <a:extLst>
              <a:ext uri="{FF2B5EF4-FFF2-40B4-BE49-F238E27FC236}">
                <a16:creationId xmlns:a16="http://schemas.microsoft.com/office/drawing/2014/main" id="{7784F74E-8E93-4629-AC06-D4D90AE2C84C}"/>
              </a:ext>
            </a:extLst>
          </p:cNvPr>
          <p:cNvSpPr>
            <a:spLocks noGrp="1"/>
          </p:cNvSpPr>
          <p:nvPr>
            <p:ph type="body" sz="quarter" idx="15"/>
          </p:nvPr>
        </p:nvSpPr>
        <p:spPr>
          <a:xfrm>
            <a:off x="11119238" y="274014"/>
            <a:ext cx="10800" cy="126000"/>
          </a:xfrm>
          <a:solidFill>
            <a:schemeClr val="bg1"/>
          </a:solidFill>
        </p:spPr>
        <p:txBody>
          <a:bodyPr/>
          <a:lstStyle>
            <a:lvl1pPr marL="0" indent="0">
              <a:buNone/>
              <a:defRPr sz="100">
                <a:noFill/>
              </a:defRPr>
            </a:lvl1pPr>
          </a:lstStyle>
          <a:p>
            <a:pPr lvl="0"/>
            <a:endParaRPr lang="en-GB" dirty="0"/>
          </a:p>
        </p:txBody>
      </p:sp>
    </p:spTree>
    <p:extLst>
      <p:ext uri="{BB962C8B-B14F-4D97-AF65-F5344CB8AC3E}">
        <p14:creationId xmlns:p14="http://schemas.microsoft.com/office/powerpoint/2010/main" val="19713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GB" dirty="0"/>
              <a:t>Click to add title</a:t>
            </a:r>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accent3">
              <a:alpha val="95000"/>
            </a:schemeClr>
          </a:solidFill>
        </p:spPr>
        <p:txBody>
          <a:bodyPr lIns="648000" anchor="ctr"/>
          <a:lstStyle>
            <a:lvl1pPr marL="0" indent="0">
              <a:spcBef>
                <a:spcPts val="0"/>
              </a:spcBef>
              <a:spcAft>
                <a:spcPts val="0"/>
              </a:spcAft>
              <a:buNone/>
              <a:defRPr sz="2800">
                <a:solidFill>
                  <a:schemeClr val="tx2"/>
                </a:solidFill>
                <a:latin typeface="+mj-lt"/>
              </a:defRPr>
            </a:lvl1pPr>
          </a:lstStyle>
          <a:p>
            <a:pPr lvl="0"/>
            <a:r>
              <a:rPr lang="en-GB" dirty="0"/>
              <a:t>Add 01</a:t>
            </a:r>
          </a:p>
        </p:txBody>
      </p:sp>
      <p:sp>
        <p:nvSpPr>
          <p:cNvPr id="8" name="Date Placeholder 7">
            <a:extLst>
              <a:ext uri="{FF2B5EF4-FFF2-40B4-BE49-F238E27FC236}">
                <a16:creationId xmlns:a16="http://schemas.microsoft.com/office/drawing/2014/main" id="{9399DD04-3186-476D-B5F0-0132CCD0B338}"/>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cxnSp>
        <p:nvCxnSpPr>
          <p:cNvPr id="11" name="Straight Connector 10">
            <a:extLst>
              <a:ext uri="{FF2B5EF4-FFF2-40B4-BE49-F238E27FC236}">
                <a16:creationId xmlns:a16="http://schemas.microsoft.com/office/drawing/2014/main" id="{E4833C63-54B4-45EB-8D7A-EE7EB966CB8E}"/>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97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13" name="Do not remove" hidden="1">
            <a:extLst>
              <a:ext uri="{FF2B5EF4-FFF2-40B4-BE49-F238E27FC236}">
                <a16:creationId xmlns:a16="http://schemas.microsoft.com/office/drawing/2014/main" id="{714F4E3E-10FF-8C32-B60F-44E55383E862}"/>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731011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cxnSp>
        <p:nvCxnSpPr>
          <p:cNvPr id="10" name="Straight Connector 9">
            <a:extLst>
              <a:ext uri="{FF2B5EF4-FFF2-40B4-BE49-F238E27FC236}">
                <a16:creationId xmlns:a16="http://schemas.microsoft.com/office/drawing/2014/main" id="{C3157DD5-F1F7-4633-B8ED-02F06F859D3A}"/>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51153"/>
      </p:ext>
    </p:extLst>
  </p:cSld>
  <p:clrMapOvr>
    <a:overrideClrMapping bg1="dk1" tx1="lt1" bg2="accent1" tx2="accent1" accent1="lt2"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62676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47324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13.xml"/><Relationship Id="rId21" Type="http://schemas.openxmlformats.org/officeDocument/2006/relationships/slideLayout" Target="../slideLayouts/slideLayout21.xml"/><Relationship Id="rId34"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7.xml"/><Relationship Id="rId38" Type="http://schemas.openxmlformats.org/officeDocument/2006/relationships/tags" Target="../tags/tag1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6.xml"/><Relationship Id="rId37" Type="http://schemas.openxmlformats.org/officeDocument/2006/relationships/tags" Target="../tags/tag11.xml"/><Relationship Id="rId40" Type="http://schemas.openxmlformats.org/officeDocument/2006/relationships/tags" Target="../tags/tag1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36"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tags" Target="../tags/tag4.xml"/><Relationship Id="rId35" Type="http://schemas.openxmlformats.org/officeDocument/2006/relationships/tags" Target="../tags/tag9.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44800"/>
            <a:ext cx="10893600" cy="41616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 Small Header</a:t>
            </a:r>
          </a:p>
          <a:p>
            <a:pPr lvl="7"/>
            <a:r>
              <a:rPr lang="en-GB" noProof="0" dirty="0"/>
              <a:t>Level 8, Small Body</a:t>
            </a:r>
          </a:p>
          <a:p>
            <a:pPr lvl="8"/>
            <a:r>
              <a:rPr lang="en-GB" noProof="0" dirty="0"/>
              <a:t>Level 9, 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1062000"/>
            <a:ext cx="10893600" cy="835200"/>
          </a:xfrm>
          <a:prstGeom prst="rect">
            <a:avLst/>
          </a:prstGeom>
        </p:spPr>
        <p:txBody>
          <a:bodyPr vert="horz" lIns="0" tIns="0" rIns="0" bIns="0" rtlCol="0" anchor="t" anchorCtr="0">
            <a:noAutofit/>
          </a:bodyPr>
          <a:lstStyle/>
          <a:p>
            <a:r>
              <a:rPr lang="en-GB" dirty="0"/>
              <a:t>Click to edit Master title style</a:t>
            </a: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202800" y="248400"/>
            <a:ext cx="4636800" cy="180000"/>
          </a:xfrm>
          <a:prstGeom prst="rect">
            <a:avLst/>
          </a:prstGeom>
        </p:spPr>
        <p:txBody>
          <a:bodyPr vert="horz" lIns="0" tIns="0" rIns="0" bIns="0" rtlCol="0" anchor="ctr"/>
          <a:lstStyle>
            <a:lvl1pPr algn="r">
              <a:defRPr sz="1050" b="1">
                <a:solidFill>
                  <a:schemeClr val="tx2"/>
                </a:solidFill>
              </a:defRPr>
            </a:lvl1pPr>
          </a:lstStyle>
          <a:p>
            <a:r>
              <a:rPr lang="en-GB" dirty="0"/>
              <a:t>Colliers</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r">
              <a:defRPr sz="1050">
                <a:solidFill>
                  <a:schemeClr val="tx2"/>
                </a:solidFill>
              </a:defRPr>
            </a:lvl1pPr>
          </a:lstStyle>
          <a:p>
            <a:fld id="{23AA811B-2EBD-4900-905E-5BE206449611}" type="slidenum">
              <a:rPr lang="en-GB" smtClean="0"/>
              <a:pPr/>
              <a:t>‹#›</a:t>
            </a:fld>
            <a:endParaRPr lang="en-GB" dirty="0"/>
          </a:p>
        </p:txBody>
      </p:sp>
      <p:cxnSp>
        <p:nvCxnSpPr>
          <p:cNvPr id="10" name="Straight Connector 9">
            <a:extLst>
              <a:ext uri="{FF2B5EF4-FFF2-40B4-BE49-F238E27FC236}">
                <a16:creationId xmlns:a16="http://schemas.microsoft.com/office/drawing/2014/main" id="{54A0F400-E6B0-46DD-A55F-1A65108DA379}"/>
              </a:ext>
            </a:extLst>
          </p:cNvPr>
          <p:cNvCxnSpPr/>
          <p:nvPr userDrawn="1"/>
        </p:nvCxnSpPr>
        <p:spPr>
          <a:xfrm>
            <a:off x="11124763" y="274014"/>
            <a:ext cx="0" cy="1255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hidden="1">
            <a:extLst>
              <a:ext uri="{FF2B5EF4-FFF2-40B4-BE49-F238E27FC236}">
                <a16:creationId xmlns:a16="http://schemas.microsoft.com/office/drawing/2014/main" id="{48481018-5A2B-4092-B1D6-9A5FDD8E0EFF}"/>
              </a:ext>
            </a:extLst>
          </p:cNvPr>
          <p:cNvSpPr/>
          <p:nvPr userDrawn="1">
            <p:custDataLst>
              <p:tags r:id="rId28"/>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 name="Rectangle 4" hidden="1">
            <a:extLst>
              <a:ext uri="{FF2B5EF4-FFF2-40B4-BE49-F238E27FC236}">
                <a16:creationId xmlns:a16="http://schemas.microsoft.com/office/drawing/2014/main" id="{E71856E2-F020-49FF-A54D-049EB30BEDAB}"/>
              </a:ext>
            </a:extLst>
          </p:cNvPr>
          <p:cNvSpPr/>
          <p:nvPr userDrawn="1">
            <p:custDataLst>
              <p:tags r:id="rId29"/>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 name="Rectangle 5" hidden="1">
            <a:extLst>
              <a:ext uri="{FF2B5EF4-FFF2-40B4-BE49-F238E27FC236}">
                <a16:creationId xmlns:a16="http://schemas.microsoft.com/office/drawing/2014/main" id="{830E4EAE-C9B8-4A85-82D0-DDC95712D1B3}"/>
              </a:ext>
            </a:extLst>
          </p:cNvPr>
          <p:cNvSpPr/>
          <p:nvPr userDrawn="1">
            <p:custDataLst>
              <p:tags r:id="rId30"/>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 name="Rectangle 10" hidden="1">
            <a:extLst>
              <a:ext uri="{FF2B5EF4-FFF2-40B4-BE49-F238E27FC236}">
                <a16:creationId xmlns:a16="http://schemas.microsoft.com/office/drawing/2014/main" id="{1A083474-478F-42C6-8180-CFB3495AD762}"/>
              </a:ext>
            </a:extLst>
          </p:cNvPr>
          <p:cNvSpPr/>
          <p:nvPr userDrawn="1">
            <p:custDataLst>
              <p:tags r:id="rId31"/>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2" name="Rectangle 11" hidden="1">
            <a:extLst>
              <a:ext uri="{FF2B5EF4-FFF2-40B4-BE49-F238E27FC236}">
                <a16:creationId xmlns:a16="http://schemas.microsoft.com/office/drawing/2014/main" id="{61E88A6D-11DA-46CC-83E3-D577ED0A94AE}"/>
              </a:ext>
            </a:extLst>
          </p:cNvPr>
          <p:cNvSpPr/>
          <p:nvPr userDrawn="1">
            <p:custDataLst>
              <p:tags r:id="rId32"/>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Rectangle 12" hidden="1">
            <a:extLst>
              <a:ext uri="{FF2B5EF4-FFF2-40B4-BE49-F238E27FC236}">
                <a16:creationId xmlns:a16="http://schemas.microsoft.com/office/drawing/2014/main" id="{0EDC2FD0-CA18-4DB9-A51F-8FAA5B48F255}"/>
              </a:ext>
            </a:extLst>
          </p:cNvPr>
          <p:cNvSpPr/>
          <p:nvPr userDrawn="1">
            <p:custDataLst>
              <p:tags r:id="rId33"/>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 name="Rectangle 13" hidden="1">
            <a:extLst>
              <a:ext uri="{FF2B5EF4-FFF2-40B4-BE49-F238E27FC236}">
                <a16:creationId xmlns:a16="http://schemas.microsoft.com/office/drawing/2014/main" id="{CB0BF6E9-7E99-4F00-BD85-6C10AAA88A7A}"/>
              </a:ext>
            </a:extLst>
          </p:cNvPr>
          <p:cNvSpPr/>
          <p:nvPr userDrawn="1">
            <p:custDataLst>
              <p:tags r:id="rId34"/>
            </p:custDataLst>
          </p:nvPr>
        </p:nvSpPr>
        <p:spPr>
          <a:xfrm>
            <a:off x="5278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 name="Rectangle 14" hidden="1">
            <a:extLst>
              <a:ext uri="{FF2B5EF4-FFF2-40B4-BE49-F238E27FC236}">
                <a16:creationId xmlns:a16="http://schemas.microsoft.com/office/drawing/2014/main" id="{EFC664E2-0D4D-48CF-BE80-BE1F32C218F8}"/>
              </a:ext>
            </a:extLst>
          </p:cNvPr>
          <p:cNvSpPr/>
          <p:nvPr userDrawn="1">
            <p:custDataLst>
              <p:tags r:id="rId35"/>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 name="Rectangle 15" hidden="1">
            <a:extLst>
              <a:ext uri="{FF2B5EF4-FFF2-40B4-BE49-F238E27FC236}">
                <a16:creationId xmlns:a16="http://schemas.microsoft.com/office/drawing/2014/main" id="{2D72954E-870D-4FF9-93C1-B4A3E0E8F3D9}"/>
              </a:ext>
            </a:extLst>
          </p:cNvPr>
          <p:cNvSpPr/>
          <p:nvPr userDrawn="1">
            <p:custDataLst>
              <p:tags r:id="rId36"/>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Rectangle 16" hidden="1">
            <a:extLst>
              <a:ext uri="{FF2B5EF4-FFF2-40B4-BE49-F238E27FC236}">
                <a16:creationId xmlns:a16="http://schemas.microsoft.com/office/drawing/2014/main" id="{49A5D3DB-7DE4-4E3A-8096-6272FAE8D355}"/>
              </a:ext>
            </a:extLst>
          </p:cNvPr>
          <p:cNvSpPr/>
          <p:nvPr userDrawn="1">
            <p:custDataLst>
              <p:tags r:id="rId37"/>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8" name="Rectangle 17" hidden="1">
            <a:extLst>
              <a:ext uri="{FF2B5EF4-FFF2-40B4-BE49-F238E27FC236}">
                <a16:creationId xmlns:a16="http://schemas.microsoft.com/office/drawing/2014/main" id="{1416A425-33B4-4430-A431-9ACE70E88B95}"/>
              </a:ext>
            </a:extLst>
          </p:cNvPr>
          <p:cNvSpPr/>
          <p:nvPr userDrawn="1">
            <p:custDataLst>
              <p:tags r:id="rId38"/>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9" name="Rectangle 18" hidden="1">
            <a:extLst>
              <a:ext uri="{FF2B5EF4-FFF2-40B4-BE49-F238E27FC236}">
                <a16:creationId xmlns:a16="http://schemas.microsoft.com/office/drawing/2014/main" id="{44ED4794-93AF-4574-A12E-537DD33A4858}"/>
              </a:ext>
            </a:extLst>
          </p:cNvPr>
          <p:cNvSpPr/>
          <p:nvPr userDrawn="1">
            <p:custDataLst>
              <p:tags r:id="rId39"/>
            </p:custDataLst>
          </p:nvPr>
        </p:nvSpPr>
        <p:spPr>
          <a:xfrm>
            <a:off x="9908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0" name="Rectangle 19" hidden="1">
            <a:extLst>
              <a:ext uri="{FF2B5EF4-FFF2-40B4-BE49-F238E27FC236}">
                <a16:creationId xmlns:a16="http://schemas.microsoft.com/office/drawing/2014/main" id="{8DED95DE-59E3-42D4-9EF2-71652C22C301}"/>
              </a:ext>
            </a:extLst>
          </p:cNvPr>
          <p:cNvSpPr/>
          <p:nvPr userDrawn="1">
            <p:custDataLst>
              <p:tags r:id="rId40"/>
            </p:custDataLst>
          </p:nvPr>
        </p:nvSpPr>
        <p:spPr>
          <a:xfrm>
            <a:off x="10833998"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1" name="Date Placeholder 3">
            <a:extLst>
              <a:ext uri="{FF2B5EF4-FFF2-40B4-BE49-F238E27FC236}">
                <a16:creationId xmlns:a16="http://schemas.microsoft.com/office/drawing/2014/main" id="{091A6796-EB29-4191-94B2-3A700443C53B}"/>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endParaRPr lang="en-GB"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37" r:id="rId3"/>
    <p:sldLayoutId id="2147483763" r:id="rId4"/>
    <p:sldLayoutId id="2147483731" r:id="rId5"/>
    <p:sldLayoutId id="2147483764" r:id="rId6"/>
    <p:sldLayoutId id="2147483732"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5" r:id="rId17"/>
    <p:sldLayoutId id="2147483778" r:id="rId18"/>
    <p:sldLayoutId id="2147483774" r:id="rId19"/>
    <p:sldLayoutId id="2147483739" r:id="rId20"/>
    <p:sldLayoutId id="2147483779" r:id="rId21"/>
    <p:sldLayoutId id="2147483780" r:id="rId22"/>
    <p:sldLayoutId id="2147483743" r:id="rId23"/>
    <p:sldLayoutId id="2147483744" r:id="rId24"/>
    <p:sldLayoutId id="2147483762" r:id="rId25"/>
    <p:sldLayoutId id="2147483751" r:id="rId26"/>
  </p:sldLayoutIdLst>
  <p:hf hdr="0"/>
  <p:txStyles>
    <p:titleStyle>
      <a:lvl1pPr algn="l" defTabSz="914400" rtl="0" eaLnBrk="1" latinLnBrk="0" hangingPunct="1">
        <a:lnSpc>
          <a:spcPct val="83000"/>
        </a:lnSpc>
        <a:spcBef>
          <a:spcPct val="0"/>
        </a:spcBef>
        <a:buNone/>
        <a:defRPr sz="44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userDrawn="1">
          <p15:clr>
            <a:srgbClr val="F26B43"/>
          </p15:clr>
        </p15:guide>
        <p15:guide id="2" pos="7271" userDrawn="1">
          <p15:clr>
            <a:srgbClr val="F26B43"/>
          </p15:clr>
        </p15:guide>
        <p15:guide id="3" orient="horz" pos="408" userDrawn="1">
          <p15:clr>
            <a:srgbClr val="F26B43"/>
          </p15:clr>
        </p15:guide>
        <p15:guide id="4" orient="horz" pos="1193" userDrawn="1">
          <p15:clr>
            <a:srgbClr val="F26B43"/>
          </p15:clr>
        </p15:guide>
        <p15:guide id="5" pos="855" userDrawn="1">
          <p15:clr>
            <a:srgbClr val="F26B43"/>
          </p15:clr>
        </p15:guide>
        <p15:guide id="6" orient="horz" pos="1287" userDrawn="1">
          <p15:clr>
            <a:srgbClr val="F26B43"/>
          </p15:clr>
        </p15:guide>
        <p15:guide id="7" orient="horz" pos="3911" userDrawn="1">
          <p15:clr>
            <a:srgbClr val="F26B43"/>
          </p15:clr>
        </p15:guide>
        <p15:guide id="8" pos="991" userDrawn="1">
          <p15:clr>
            <a:srgbClr val="F26B43"/>
          </p15:clr>
        </p15:guide>
        <p15:guide id="9" pos="1438" userDrawn="1">
          <p15:clr>
            <a:srgbClr val="F26B43"/>
          </p15:clr>
        </p15:guide>
        <p15:guide id="10" pos="1574" userDrawn="1">
          <p15:clr>
            <a:srgbClr val="F26B43"/>
          </p15:clr>
        </p15:guide>
        <p15:guide id="11" pos="2022" userDrawn="1">
          <p15:clr>
            <a:srgbClr val="F26B43"/>
          </p15:clr>
        </p15:guide>
        <p15:guide id="12" pos="2158" userDrawn="1">
          <p15:clr>
            <a:srgbClr val="F26B43"/>
          </p15:clr>
        </p15:guide>
        <p15:guide id="13" pos="2605" userDrawn="1">
          <p15:clr>
            <a:srgbClr val="F26B43"/>
          </p15:clr>
        </p15:guide>
        <p15:guide id="15" pos="2741" userDrawn="1">
          <p15:clr>
            <a:srgbClr val="F26B43"/>
          </p15:clr>
        </p15:guide>
        <p15:guide id="16" pos="3188" userDrawn="1">
          <p15:clr>
            <a:srgbClr val="F26B43"/>
          </p15:clr>
        </p15:guide>
        <p15:guide id="17" pos="3324" userDrawn="1">
          <p15:clr>
            <a:srgbClr val="F26B43"/>
          </p15:clr>
        </p15:guide>
        <p15:guide id="18" pos="3771" userDrawn="1">
          <p15:clr>
            <a:srgbClr val="F26B43"/>
          </p15:clr>
        </p15:guide>
        <p15:guide id="19" pos="3908" userDrawn="1">
          <p15:clr>
            <a:srgbClr val="F26B43"/>
          </p15:clr>
        </p15:guide>
        <p15:guide id="20" pos="4355" userDrawn="1">
          <p15:clr>
            <a:srgbClr val="F26B43"/>
          </p15:clr>
        </p15:guide>
        <p15:guide id="21" pos="4491" userDrawn="1">
          <p15:clr>
            <a:srgbClr val="F26B43"/>
          </p15:clr>
        </p15:guide>
        <p15:guide id="22" pos="4938" userDrawn="1">
          <p15:clr>
            <a:srgbClr val="F26B43"/>
          </p15:clr>
        </p15:guide>
        <p15:guide id="23" pos="5074" userDrawn="1">
          <p15:clr>
            <a:srgbClr val="F26B43"/>
          </p15:clr>
        </p15:guide>
        <p15:guide id="24" pos="5521" userDrawn="1">
          <p15:clr>
            <a:srgbClr val="F26B43"/>
          </p15:clr>
        </p15:guide>
        <p15:guide id="25" pos="5657" userDrawn="1">
          <p15:clr>
            <a:srgbClr val="F26B43"/>
          </p15:clr>
        </p15:guide>
        <p15:guide id="26" pos="6105" userDrawn="1">
          <p15:clr>
            <a:srgbClr val="F26B43"/>
          </p15:clr>
        </p15:guide>
        <p15:guide id="27" pos="6241" userDrawn="1">
          <p15:clr>
            <a:srgbClr val="F26B43"/>
          </p15:clr>
        </p15:guide>
        <p15:guide id="28" pos="6688" userDrawn="1">
          <p15:clr>
            <a:srgbClr val="F26B43"/>
          </p15:clr>
        </p15:guide>
        <p15:guide id="29" pos="68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tags" Target="../tags/tag46.xml"/><Relationship Id="rId7" Type="http://schemas.openxmlformats.org/officeDocument/2006/relationships/image" Target="../media/image56.png"/><Relationship Id="rId12" Type="http://schemas.openxmlformats.org/officeDocument/2006/relationships/image" Target="../media/image61.jpeg"/><Relationship Id="rId2" Type="http://schemas.openxmlformats.org/officeDocument/2006/relationships/customXml" Target="../../customXml/item2.xml"/><Relationship Id="rId1" Type="http://schemas.openxmlformats.org/officeDocument/2006/relationships/customXml" Target="../../customXml/item21.xml"/><Relationship Id="rId6" Type="http://schemas.openxmlformats.org/officeDocument/2006/relationships/slideLayout" Target="../slideLayouts/slideLayout5.xml"/><Relationship Id="rId11" Type="http://schemas.openxmlformats.org/officeDocument/2006/relationships/image" Target="../media/image60.svg"/><Relationship Id="rId5" Type="http://schemas.openxmlformats.org/officeDocument/2006/relationships/tags" Target="../tags/tag48.xml"/><Relationship Id="rId10" Type="http://schemas.openxmlformats.org/officeDocument/2006/relationships/image" Target="../media/image59.png"/><Relationship Id="rId4" Type="http://schemas.openxmlformats.org/officeDocument/2006/relationships/tags" Target="../tags/tag47.xml"/><Relationship Id="rId9" Type="http://schemas.openxmlformats.org/officeDocument/2006/relationships/image" Target="../media/image58.emf"/></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63.png"/><Relationship Id="rId4" Type="http://schemas.openxmlformats.org/officeDocument/2006/relationships/image" Target="../media/image62.emf"/></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5.xml"/><Relationship Id="rId1" Type="http://schemas.openxmlformats.org/officeDocument/2006/relationships/tags" Target="../tags/tag51.xml"/><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customXml" Target="../../customXml/item7.xml"/><Relationship Id="rId1" Type="http://schemas.openxmlformats.org/officeDocument/2006/relationships/customXml" Target="../../customXml/item20.xml"/><Relationship Id="rId6" Type="http://schemas.openxmlformats.org/officeDocument/2006/relationships/image" Target="../media/image66.jpeg"/><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67.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68.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69.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13.xml"/><Relationship Id="rId1" Type="http://schemas.openxmlformats.org/officeDocument/2006/relationships/customXml" Target="../../customXml/item14.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22.emf"/><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tags" Target="../tags/tag27.xml"/><Relationship Id="rId7" Type="http://schemas.openxmlformats.org/officeDocument/2006/relationships/image" Target="../media/image25.emf"/><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4.png"/><Relationship Id="rId5" Type="http://schemas.openxmlformats.org/officeDocument/2006/relationships/slideLayout" Target="../slideLayouts/slideLayout15.xml"/><Relationship Id="rId10" Type="http://schemas.openxmlformats.org/officeDocument/2006/relationships/image" Target="../media/image28.svg"/><Relationship Id="rId4" Type="http://schemas.openxmlformats.org/officeDocument/2006/relationships/tags" Target="../tags/tag28.xml"/><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tags" Target="../tags/tag31.xml"/><Relationship Id="rId7" Type="http://schemas.openxmlformats.org/officeDocument/2006/relationships/notesSlide" Target="../notesSlides/notesSlide4.xml"/><Relationship Id="rId12" Type="http://schemas.openxmlformats.org/officeDocument/2006/relationships/image" Target="../media/image33.png"/><Relationship Id="rId2" Type="http://schemas.openxmlformats.org/officeDocument/2006/relationships/tags" Target="../tags/tag30.xml"/><Relationship Id="rId16" Type="http://schemas.openxmlformats.org/officeDocument/2006/relationships/image" Target="../media/image37.svg"/><Relationship Id="rId1" Type="http://schemas.openxmlformats.org/officeDocument/2006/relationships/tags" Target="../tags/tag29.xml"/><Relationship Id="rId6" Type="http://schemas.openxmlformats.org/officeDocument/2006/relationships/slideLayout" Target="../slideLayouts/slideLayout7.xml"/><Relationship Id="rId11" Type="http://schemas.openxmlformats.org/officeDocument/2006/relationships/image" Target="../media/image32.svg"/><Relationship Id="rId5" Type="http://schemas.openxmlformats.org/officeDocument/2006/relationships/tags" Target="../tags/tag33.xml"/><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tags" Target="../tags/tag32.xml"/><Relationship Id="rId9" Type="http://schemas.openxmlformats.org/officeDocument/2006/relationships/image" Target="../media/image30.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tags" Target="../tags/tag34.xml"/><Relationship Id="rId7" Type="http://schemas.openxmlformats.org/officeDocument/2006/relationships/slideLayout" Target="../slideLayouts/slideLayout5.xml"/><Relationship Id="rId12" Type="http://schemas.openxmlformats.org/officeDocument/2006/relationships/image" Target="../media/image42.emf"/><Relationship Id="rId2" Type="http://schemas.openxmlformats.org/officeDocument/2006/relationships/customXml" Target="../../customXml/item19.xml"/><Relationship Id="rId1" Type="http://schemas.openxmlformats.org/officeDocument/2006/relationships/customXml" Target="../../customXml/item9.xml"/><Relationship Id="rId6" Type="http://schemas.openxmlformats.org/officeDocument/2006/relationships/tags" Target="../tags/tag37.xml"/><Relationship Id="rId11" Type="http://schemas.openxmlformats.org/officeDocument/2006/relationships/image" Target="../media/image41.svg"/><Relationship Id="rId5" Type="http://schemas.openxmlformats.org/officeDocument/2006/relationships/tags" Target="../tags/tag36.xml"/><Relationship Id="rId10" Type="http://schemas.openxmlformats.org/officeDocument/2006/relationships/image" Target="../media/image40.png"/><Relationship Id="rId4" Type="http://schemas.openxmlformats.org/officeDocument/2006/relationships/tags" Target="../tags/tag35.xml"/><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tags" Target="../tags/tag38.xml"/><Relationship Id="rId7" Type="http://schemas.openxmlformats.org/officeDocument/2006/relationships/slideLayout" Target="../slideLayouts/slideLayout5.xml"/><Relationship Id="rId12" Type="http://schemas.openxmlformats.org/officeDocument/2006/relationships/image" Target="../media/image48.emf"/><Relationship Id="rId2" Type="http://schemas.openxmlformats.org/officeDocument/2006/relationships/customXml" Target="../../customXml/item8.xml"/><Relationship Id="rId1" Type="http://schemas.openxmlformats.org/officeDocument/2006/relationships/customXml" Target="../../customXml/item4.xml"/><Relationship Id="rId6" Type="http://schemas.openxmlformats.org/officeDocument/2006/relationships/tags" Target="../tags/tag41.xml"/><Relationship Id="rId11" Type="http://schemas.openxmlformats.org/officeDocument/2006/relationships/image" Target="../media/image47.svg"/><Relationship Id="rId5" Type="http://schemas.openxmlformats.org/officeDocument/2006/relationships/tags" Target="../tags/tag40.xml"/><Relationship Id="rId10" Type="http://schemas.openxmlformats.org/officeDocument/2006/relationships/image" Target="../media/image46.png"/><Relationship Id="rId4" Type="http://schemas.openxmlformats.org/officeDocument/2006/relationships/tags" Target="../tags/tag39.xml"/><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tags" Target="../tags/tag42.xml"/><Relationship Id="rId7" Type="http://schemas.openxmlformats.org/officeDocument/2006/relationships/slideLayout" Target="../slideLayouts/slideLayout5.xml"/><Relationship Id="rId12" Type="http://schemas.openxmlformats.org/officeDocument/2006/relationships/image" Target="../media/image54.emf"/><Relationship Id="rId2" Type="http://schemas.openxmlformats.org/officeDocument/2006/relationships/customXml" Target="../../customXml/item3.xml"/><Relationship Id="rId1" Type="http://schemas.openxmlformats.org/officeDocument/2006/relationships/customXml" Target="../../customXml/item6.xml"/><Relationship Id="rId6" Type="http://schemas.openxmlformats.org/officeDocument/2006/relationships/tags" Target="../tags/tag45.xml"/><Relationship Id="rId11" Type="http://schemas.openxmlformats.org/officeDocument/2006/relationships/image" Target="../media/image53.svg"/><Relationship Id="rId5" Type="http://schemas.openxmlformats.org/officeDocument/2006/relationships/tags" Target="../tags/tag44.xml"/><Relationship Id="rId10" Type="http://schemas.openxmlformats.org/officeDocument/2006/relationships/image" Target="../media/image52.png"/><Relationship Id="rId4" Type="http://schemas.openxmlformats.org/officeDocument/2006/relationships/tags" Target="../tags/tag43.xml"/><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3FDAEE6-B8DD-4820-D70D-F168BEA51E5F}"/>
              </a:ext>
            </a:extLst>
          </p:cNvPr>
          <p:cNvGrpSpPr/>
          <p:nvPr/>
        </p:nvGrpSpPr>
        <p:grpSpPr>
          <a:xfrm>
            <a:off x="0" y="-4"/>
            <a:ext cx="12192000" cy="4208988"/>
            <a:chOff x="0" y="572579"/>
            <a:chExt cx="11828915" cy="4083642"/>
          </a:xfrm>
        </p:grpSpPr>
        <p:pic>
          <p:nvPicPr>
            <p:cNvPr id="37" name="Picture 36">
              <a:extLst>
                <a:ext uri="{FF2B5EF4-FFF2-40B4-BE49-F238E27FC236}">
                  <a16:creationId xmlns:a16="http://schemas.microsoft.com/office/drawing/2014/main" id="{AEDE36E5-93F8-AA6A-01EF-CF3595AFF6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580" t="7447" r="38096" b="4850"/>
            <a:stretch/>
          </p:blipFill>
          <p:spPr>
            <a:xfrm>
              <a:off x="0" y="572579"/>
              <a:ext cx="2957229" cy="4083642"/>
            </a:xfrm>
            <a:prstGeom prst="rect">
              <a:avLst/>
            </a:prstGeom>
            <a:ln w="34925">
              <a:noFill/>
            </a:ln>
          </p:spPr>
        </p:pic>
        <p:pic>
          <p:nvPicPr>
            <p:cNvPr id="38" name="Picture 37">
              <a:extLst>
                <a:ext uri="{FF2B5EF4-FFF2-40B4-BE49-F238E27FC236}">
                  <a16:creationId xmlns:a16="http://schemas.microsoft.com/office/drawing/2014/main" id="{C6948EDA-87AF-4B46-31C8-A943A4B470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2156" t="12297" r="25452"/>
            <a:stretch/>
          </p:blipFill>
          <p:spPr>
            <a:xfrm>
              <a:off x="2957229" y="572579"/>
              <a:ext cx="2957229" cy="4083641"/>
            </a:xfrm>
            <a:prstGeom prst="rect">
              <a:avLst/>
            </a:prstGeom>
            <a:ln w="34925">
              <a:noFill/>
            </a:ln>
          </p:spPr>
        </p:pic>
        <p:pic>
          <p:nvPicPr>
            <p:cNvPr id="39" name="Picture 38">
              <a:extLst>
                <a:ext uri="{FF2B5EF4-FFF2-40B4-BE49-F238E27FC236}">
                  <a16:creationId xmlns:a16="http://schemas.microsoft.com/office/drawing/2014/main" id="{0A8F04B4-ACCB-FBE4-3E36-1D2C0E5EF9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5510" t="22533" r="3470" b="17050"/>
            <a:stretch/>
          </p:blipFill>
          <p:spPr>
            <a:xfrm>
              <a:off x="5914457" y="572581"/>
              <a:ext cx="2957229" cy="4083640"/>
            </a:xfrm>
            <a:prstGeom prst="rect">
              <a:avLst/>
            </a:prstGeom>
            <a:ln w="34925">
              <a:noFill/>
            </a:ln>
          </p:spPr>
        </p:pic>
        <p:pic>
          <p:nvPicPr>
            <p:cNvPr id="40" name="Picture 39" descr="A picture containing indoor, floor&#10;&#10;Description automatically generated">
              <a:extLst>
                <a:ext uri="{FF2B5EF4-FFF2-40B4-BE49-F238E27FC236}">
                  <a16:creationId xmlns:a16="http://schemas.microsoft.com/office/drawing/2014/main" id="{765D2EB5-7935-1084-1365-E757849B66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405" t="12297" r="2405"/>
            <a:stretch/>
          </p:blipFill>
          <p:spPr>
            <a:xfrm>
              <a:off x="8871686" y="572581"/>
              <a:ext cx="2957229" cy="4083639"/>
            </a:xfrm>
            <a:prstGeom prst="rect">
              <a:avLst/>
            </a:prstGeom>
            <a:ln w="34925">
              <a:noFill/>
            </a:ln>
          </p:spPr>
        </p:pic>
      </p:grpSp>
      <p:sp>
        <p:nvSpPr>
          <p:cNvPr id="31" name="Rectangle 30">
            <a:extLst>
              <a:ext uri="{FF2B5EF4-FFF2-40B4-BE49-F238E27FC236}">
                <a16:creationId xmlns:a16="http://schemas.microsoft.com/office/drawing/2014/main" id="{2BB66293-B167-B785-82B7-0442356BA1A4}"/>
              </a:ext>
            </a:extLst>
          </p:cNvPr>
          <p:cNvSpPr/>
          <p:nvPr/>
        </p:nvSpPr>
        <p:spPr>
          <a:xfrm>
            <a:off x="0" y="4099491"/>
            <a:ext cx="12192000" cy="27585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spc="200" noProof="0" dirty="0">
              <a:solidFill>
                <a:schemeClr val="bg1"/>
              </a:solidFill>
            </a:endParaRPr>
          </a:p>
        </p:txBody>
      </p:sp>
      <p:sp>
        <p:nvSpPr>
          <p:cNvPr id="8" name="Title 7">
            <a:extLst>
              <a:ext uri="{FF2B5EF4-FFF2-40B4-BE49-F238E27FC236}">
                <a16:creationId xmlns:a16="http://schemas.microsoft.com/office/drawing/2014/main" id="{F309FE00-CFBB-1278-E71E-5F7E71CA9FDE}"/>
              </a:ext>
            </a:extLst>
          </p:cNvPr>
          <p:cNvSpPr>
            <a:spLocks noGrp="1"/>
          </p:cNvSpPr>
          <p:nvPr>
            <p:ph type="title"/>
          </p:nvPr>
        </p:nvSpPr>
        <p:spPr>
          <a:xfrm>
            <a:off x="4198513" y="4261543"/>
            <a:ext cx="6657587" cy="1233213"/>
          </a:xfrm>
        </p:spPr>
        <p:txBody>
          <a:bodyPr/>
          <a:lstStyle/>
          <a:p>
            <a:pPr>
              <a:lnSpc>
                <a:spcPts val="5100"/>
              </a:lnSpc>
            </a:pPr>
            <a:r>
              <a:rPr lang="en-US" dirty="0">
                <a:solidFill>
                  <a:schemeClr val="bg1"/>
                </a:solidFill>
                <a:latin typeface="Merriweather Light" panose="00000400000000000000" pitchFamily="2" charset="0"/>
                <a:ea typeface="Open Sans" panose="020B0606030504020204" pitchFamily="34" charset="0"/>
                <a:cs typeface="Open Sans" panose="020B0606030504020204" pitchFamily="34" charset="0"/>
              </a:rPr>
              <a:t>Second Quarter 2023 Financial Results</a:t>
            </a:r>
          </a:p>
        </p:txBody>
      </p:sp>
      <p:pic>
        <p:nvPicPr>
          <p:cNvPr id="25" name="Picture 24" descr="Logo&#10;&#10;Description automatically generated">
            <a:extLst>
              <a:ext uri="{FF2B5EF4-FFF2-40B4-BE49-F238E27FC236}">
                <a16:creationId xmlns:a16="http://schemas.microsoft.com/office/drawing/2014/main" id="{6D87A907-D6C1-4899-8BEC-73515B52CA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3271" y="4795063"/>
            <a:ext cx="1685311" cy="960584"/>
          </a:xfrm>
          <a:prstGeom prst="rect">
            <a:avLst/>
          </a:prstGeom>
        </p:spPr>
      </p:pic>
      <p:grpSp>
        <p:nvGrpSpPr>
          <p:cNvPr id="13" name="Group 12">
            <a:extLst>
              <a:ext uri="{FF2B5EF4-FFF2-40B4-BE49-F238E27FC236}">
                <a16:creationId xmlns:a16="http://schemas.microsoft.com/office/drawing/2014/main" id="{94D94E5D-4D59-CC8D-D461-28236158EC84}"/>
              </a:ext>
            </a:extLst>
          </p:cNvPr>
          <p:cNvGrpSpPr/>
          <p:nvPr/>
        </p:nvGrpSpPr>
        <p:grpSpPr>
          <a:xfrm>
            <a:off x="286486" y="300960"/>
            <a:ext cx="11619028" cy="6256080"/>
            <a:chOff x="618565" y="621781"/>
            <a:chExt cx="10982300" cy="5634297"/>
          </a:xfrm>
        </p:grpSpPr>
        <p:cxnSp>
          <p:nvCxnSpPr>
            <p:cNvPr id="9" name="Straight Connector 8">
              <a:extLst>
                <a:ext uri="{FF2B5EF4-FFF2-40B4-BE49-F238E27FC236}">
                  <a16:creationId xmlns:a16="http://schemas.microsoft.com/office/drawing/2014/main" id="{86A24432-E79D-CFF8-520C-8EE63CECCB06}"/>
                </a:ext>
              </a:extLst>
            </p:cNvPr>
            <p:cNvCxnSpPr>
              <a:cxnSpLocks/>
            </p:cNvCxnSpPr>
            <p:nvPr/>
          </p:nvCxnSpPr>
          <p:spPr>
            <a:xfrm>
              <a:off x="618565" y="621781"/>
              <a:ext cx="10982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009F-6AC0-9B33-20E1-E79ABBEF0FD3}"/>
                </a:ext>
              </a:extLst>
            </p:cNvPr>
            <p:cNvCxnSpPr>
              <a:cxnSpLocks/>
            </p:cNvCxnSpPr>
            <p:nvPr/>
          </p:nvCxnSpPr>
          <p:spPr>
            <a:xfrm>
              <a:off x="11583887" y="621781"/>
              <a:ext cx="0" cy="5634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8357D4-9C97-7A04-812F-552AF2F204F8}"/>
                </a:ext>
              </a:extLst>
            </p:cNvPr>
            <p:cNvCxnSpPr>
              <a:cxnSpLocks/>
            </p:cNvCxnSpPr>
            <p:nvPr/>
          </p:nvCxnSpPr>
          <p:spPr>
            <a:xfrm>
              <a:off x="618565" y="621781"/>
              <a:ext cx="0" cy="5634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8370EC-D667-35C1-C92E-20791C77C330}"/>
                </a:ext>
              </a:extLst>
            </p:cNvPr>
            <p:cNvCxnSpPr>
              <a:cxnSpLocks/>
            </p:cNvCxnSpPr>
            <p:nvPr/>
          </p:nvCxnSpPr>
          <p:spPr>
            <a:xfrm>
              <a:off x="618565" y="6256078"/>
              <a:ext cx="10965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1AF48C3-4E27-FAAB-1E52-5177FA164078}"/>
              </a:ext>
            </a:extLst>
          </p:cNvPr>
          <p:cNvSpPr/>
          <p:nvPr/>
        </p:nvSpPr>
        <p:spPr>
          <a:xfrm>
            <a:off x="4198513" y="5435430"/>
            <a:ext cx="4945481" cy="514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sz="1400" spc="200" noProof="0" dirty="0">
                <a:solidFill>
                  <a:schemeClr val="accent3"/>
                </a:solidFill>
              </a:rPr>
              <a:t>August 2, 2023</a:t>
            </a:r>
          </a:p>
        </p:txBody>
      </p:sp>
      <p:sp>
        <p:nvSpPr>
          <p:cNvPr id="2" name="Slide Number Placeholder 1">
            <a:extLst>
              <a:ext uri="{FF2B5EF4-FFF2-40B4-BE49-F238E27FC236}">
                <a16:creationId xmlns:a16="http://schemas.microsoft.com/office/drawing/2014/main" id="{F0E317BF-94D8-B730-7E63-702C07376BCC}"/>
              </a:ext>
            </a:extLst>
          </p:cNvPr>
          <p:cNvSpPr>
            <a:spLocks noGrp="1"/>
          </p:cNvSpPr>
          <p:nvPr>
            <p:ph type="sldNum" sz="quarter" idx="12"/>
          </p:nvPr>
        </p:nvSpPr>
        <p:spPr/>
        <p:txBody>
          <a:bodyPr/>
          <a:lstStyle/>
          <a:p>
            <a:fld id="{23AA811B-2EBD-4900-905E-5BE206449611}" type="slidenum">
              <a:rPr lang="en-GB" smtClean="0"/>
              <a:pPr/>
              <a:t>1</a:t>
            </a:fld>
            <a:endParaRPr lang="en-GB" dirty="0"/>
          </a:p>
        </p:txBody>
      </p:sp>
    </p:spTree>
    <p:extLst>
      <p:ext uri="{BB962C8B-B14F-4D97-AF65-F5344CB8AC3E}">
        <p14:creationId xmlns:p14="http://schemas.microsoft.com/office/powerpoint/2010/main" val="1693113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3991D66-B816-778B-6070-791741536B5B}"/>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Date Placeholder 5" hidden="1">
            <a:extLst>
              <a:ext uri="{FF2B5EF4-FFF2-40B4-BE49-F238E27FC236}">
                <a16:creationId xmlns:a16="http://schemas.microsoft.com/office/drawing/2014/main" id="{0BABB86A-9F5B-4BDA-8E3A-99061F5671E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11A91F3-7F23-4D5F-83AF-7A38C261254A}"/>
              </a:ext>
            </a:extLst>
          </p:cNvPr>
          <p:cNvSpPr>
            <a:spLocks noGrp="1"/>
          </p:cNvSpPr>
          <p:nvPr>
            <p:ph type="ftr" sz="quarter" idx="11"/>
          </p:nvPr>
        </p:nvSpPr>
        <p:spPr/>
        <p:txBody>
          <a:bodyPr/>
          <a:lstStyle/>
          <a:p>
            <a:r>
              <a:rPr lang="en-GB" dirty="0">
                <a:solidFill>
                  <a:schemeClr val="tx2"/>
                </a:solidFill>
              </a:rPr>
              <a:t>Colliers</a:t>
            </a:r>
          </a:p>
        </p:txBody>
      </p:sp>
      <p:sp>
        <p:nvSpPr>
          <p:cNvPr id="8" name="Slide Number Placeholder 7">
            <a:extLst>
              <a:ext uri="{FF2B5EF4-FFF2-40B4-BE49-F238E27FC236}">
                <a16:creationId xmlns:a16="http://schemas.microsoft.com/office/drawing/2014/main" id="{7D08692F-6D99-46EB-853B-5A880CFB6180}"/>
              </a:ext>
            </a:extLst>
          </p:cNvPr>
          <p:cNvSpPr>
            <a:spLocks noGrp="1"/>
          </p:cNvSpPr>
          <p:nvPr>
            <p:ph type="sldNum" sz="quarter" idx="12"/>
          </p:nvPr>
        </p:nvSpPr>
        <p:spPr/>
        <p:txBody>
          <a:bodyPr/>
          <a:lstStyle/>
          <a:p>
            <a:fld id="{23AA811B-2EBD-4900-905E-5BE206449611}" type="slidenum">
              <a:rPr lang="en-GB" smtClean="0">
                <a:solidFill>
                  <a:schemeClr val="tx2"/>
                </a:solidFill>
              </a:rPr>
              <a:pPr/>
              <a:t>10</a:t>
            </a:fld>
            <a:endParaRPr lang="en-GB" dirty="0">
              <a:solidFill>
                <a:schemeClr val="tx2"/>
              </a:solidFill>
            </a:endParaRPr>
          </a:p>
        </p:txBody>
      </p:sp>
      <p:sp>
        <p:nvSpPr>
          <p:cNvPr id="11" name="Text Placeholder 10">
            <a:extLst>
              <a:ext uri="{FF2B5EF4-FFF2-40B4-BE49-F238E27FC236}">
                <a16:creationId xmlns:a16="http://schemas.microsoft.com/office/drawing/2014/main" id="{BC0238D4-71B1-4F04-97F6-ADF4A3104377}"/>
              </a:ext>
            </a:extLst>
          </p:cNvPr>
          <p:cNvSpPr>
            <a:spLocks noGrp="1"/>
          </p:cNvSpPr>
          <p:nvPr>
            <p:ph type="body" sz="quarter" idx="15"/>
          </p:nvPr>
        </p:nvSpPr>
        <p:spPr>
          <a:xfrm>
            <a:off x="11119238" y="274014"/>
            <a:ext cx="3600" cy="126000"/>
          </a:xfrm>
          <a:noFill/>
          <a:ln>
            <a:solidFill>
              <a:schemeClr val="accent1"/>
            </a:solidFill>
          </a:ln>
        </p:spPr>
        <p:txBody>
          <a:bodyPr/>
          <a:lstStyle/>
          <a:p>
            <a:endParaRPr lang="en-US"/>
          </a:p>
        </p:txBody>
      </p:sp>
      <p:sp>
        <p:nvSpPr>
          <p:cNvPr id="15" name="Text Placeholder 11">
            <a:extLst>
              <a:ext uri="{FF2B5EF4-FFF2-40B4-BE49-F238E27FC236}">
                <a16:creationId xmlns:a16="http://schemas.microsoft.com/office/drawing/2014/main" id="{0541365E-8785-44F1-88E8-37833F23FB84}"/>
              </a:ext>
            </a:extLst>
          </p:cNvPr>
          <p:cNvSpPr txBox="1">
            <a:spLocks/>
          </p:cNvSpPr>
          <p:nvPr/>
        </p:nvSpPr>
        <p:spPr>
          <a:xfrm>
            <a:off x="5883777" y="6561068"/>
            <a:ext cx="6308223" cy="157601"/>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800" kern="1200">
                <a:solidFill>
                  <a:schemeClr val="bg1"/>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990"/>
              </a:spcBef>
              <a:buClr>
                <a:srgbClr val="6C6C6C"/>
              </a:buClr>
              <a:defRPr/>
            </a:pPr>
            <a:r>
              <a:rPr lang="en-US" sz="800" i="1" dirty="0">
                <a:solidFill>
                  <a:schemeClr val="tx1"/>
                </a:solidFill>
                <a:ea typeface="Arial" charset="0"/>
                <a:cs typeface="Arial" charset="0"/>
              </a:rPr>
              <a:t>GAAP Operating Earnings: Q2 2023 $26.4M at 22.2% margin; Q2 2022 $19.2M at 25.5% margin</a:t>
            </a:r>
          </a:p>
        </p:txBody>
      </p:sp>
      <p:sp>
        <p:nvSpPr>
          <p:cNvPr id="10" name="Content Placeholder 9">
            <a:extLst>
              <a:ext uri="{FF2B5EF4-FFF2-40B4-BE49-F238E27FC236}">
                <a16:creationId xmlns:a16="http://schemas.microsoft.com/office/drawing/2014/main" id="{F9230112-41F9-8216-B99A-DD7E35610B5E}"/>
              </a:ext>
            </a:extLst>
          </p:cNvPr>
          <p:cNvSpPr txBox="1">
            <a:spLocks/>
          </p:cNvSpPr>
          <p:nvPr/>
        </p:nvSpPr>
        <p:spPr>
          <a:xfrm>
            <a:off x="457648" y="3126264"/>
            <a:ext cx="4767495" cy="835200"/>
          </a:xfrm>
          <a:prstGeom prst="rect">
            <a:avLst/>
          </a:prstGeom>
        </p:spPr>
        <p:txBody>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lvl="4">
              <a:spcAft>
                <a:spcPts val="374"/>
              </a:spcAft>
              <a:buFont typeface="Arial" panose="020B0604020202020204" pitchFamily="34" charset="0"/>
              <a:buNone/>
              <a:defRPr/>
            </a:pPr>
            <a:r>
              <a:rPr lang="en-US" sz="1200" dirty="0">
                <a:solidFill>
                  <a:srgbClr val="4A4A4D"/>
                </a:solidFill>
                <a:ea typeface="Arial" charset="0"/>
                <a:cs typeface="Arial" charset="0"/>
              </a:rPr>
              <a:t>Growth driven by acquisitions and higher management fees from increased assets under management year over year</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endParaRPr lang="en-US" sz="10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$99.0 billion AUM as of June 30, 2023 </a:t>
            </a:r>
          </a:p>
          <a:p>
            <a:pPr marL="271463" lvl="4" indent="-90488">
              <a:spcAft>
                <a:spcPts val="374"/>
              </a:spcAft>
              <a:buFont typeface="Arial" panose="020B0604020202020204" pitchFamily="34" charset="0"/>
              <a:buChar char="•"/>
              <a:defRPr/>
            </a:pPr>
            <a:r>
              <a:rPr lang="en-US" sz="1100">
                <a:solidFill>
                  <a:srgbClr val="4A4A4D"/>
                </a:solidFill>
                <a:ea typeface="Arial" charset="0"/>
                <a:cs typeface="Arial" charset="0"/>
              </a:rPr>
              <a:t>Up 1% </a:t>
            </a:r>
            <a:r>
              <a:rPr lang="en-US" sz="1100" dirty="0">
                <a:solidFill>
                  <a:srgbClr val="4A4A4D"/>
                </a:solidFill>
                <a:ea typeface="Arial" charset="0"/>
                <a:cs typeface="Arial" charset="0"/>
              </a:rPr>
              <a:t>versus March 31, 2023 </a:t>
            </a:r>
          </a:p>
          <a:p>
            <a:pPr marL="271463" lvl="4" indent="-90488">
              <a:spcAft>
                <a:spcPts val="374"/>
              </a:spcAft>
              <a:buFont typeface="Arial" panose="020B0604020202020204" pitchFamily="34" charset="0"/>
              <a:buChar char="•"/>
              <a:defRPr/>
            </a:pPr>
            <a:r>
              <a:rPr lang="en-US" sz="1100" dirty="0">
                <a:solidFill>
                  <a:srgbClr val="4A4A4D"/>
                </a:solidFill>
                <a:ea typeface="Arial" charset="0"/>
                <a:cs typeface="Arial" charset="0"/>
              </a:rPr>
              <a:t>Up 44% versus June 30, 2022</a:t>
            </a:r>
          </a:p>
        </p:txBody>
      </p:sp>
      <p:sp>
        <p:nvSpPr>
          <p:cNvPr id="27" name="Text Placeholder 2">
            <a:extLst>
              <a:ext uri="{FF2B5EF4-FFF2-40B4-BE49-F238E27FC236}">
                <a16:creationId xmlns:a16="http://schemas.microsoft.com/office/drawing/2014/main" id="{875D65FF-2690-FA40-8563-7166AC49D756}"/>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Second Quarter</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28" name="Title 3">
            <a:extLst>
              <a:ext uri="{FF2B5EF4-FFF2-40B4-BE49-F238E27FC236}">
                <a16:creationId xmlns:a16="http://schemas.microsoft.com/office/drawing/2014/main" id="{30B4AEC9-B451-FA70-46D0-BEA35CE3D041}"/>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Investment Management</a:t>
            </a:r>
          </a:p>
        </p:txBody>
      </p:sp>
      <p:sp>
        <p:nvSpPr>
          <p:cNvPr id="29" name="TextBox 28">
            <a:extLst>
              <a:ext uri="{FF2B5EF4-FFF2-40B4-BE49-F238E27FC236}">
                <a16:creationId xmlns:a16="http://schemas.microsoft.com/office/drawing/2014/main" id="{12185BB4-6256-DC05-9340-DB77B4E59A73}"/>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pic>
        <p:nvPicPr>
          <p:cNvPr id="12" name="Graphic 11">
            <a:extLst>
              <a:ext uri="{FF2B5EF4-FFF2-40B4-BE49-F238E27FC236}">
                <a16:creationId xmlns:a16="http://schemas.microsoft.com/office/drawing/2014/main" id="{2220D02C-41A7-9482-039A-5D0E07A6DCF8}"/>
              </a:ext>
            </a:extLst>
          </p:cNvPr>
          <p:cNvPicPr>
            <a:picLocks/>
          </p:cNvPicPr>
          <p:nvPr>
            <p:custDataLst>
              <p:tags r:id="rId3"/>
            </p:custDataLst>
          </p:nvPr>
        </p:nvPicPr>
        <p:blipFill>
          <a:blip r:embed="rId7">
            <a:extLst>
              <a:ext uri="{96DAC541-7B7A-43D3-8B79-37D633B846F1}">
                <asvg:svgBlip xmlns:asvg="http://schemas.microsoft.com/office/drawing/2016/SVG/main" r:embed="rId8"/>
              </a:ext>
            </a:extLst>
          </a:blip>
          <a:stretch>
            <a:fillRect/>
          </a:stretch>
        </p:blipFill>
        <p:spPr>
          <a:xfrm>
            <a:off x="5890378" y="3158490"/>
            <a:ext cx="3140412" cy="2933749"/>
          </a:xfrm>
          <a:prstGeom prst="rect">
            <a:avLst/>
          </a:prstGeom>
        </p:spPr>
      </p:pic>
      <p:pic>
        <p:nvPicPr>
          <p:cNvPr id="2" name="Picture 1">
            <a:extLst>
              <a:ext uri="{FF2B5EF4-FFF2-40B4-BE49-F238E27FC236}">
                <a16:creationId xmlns:a16="http://schemas.microsoft.com/office/drawing/2014/main" id="{72A508DD-1A58-A3F0-862D-184677EA3811}"/>
              </a:ext>
            </a:extLst>
          </p:cNvPr>
          <p:cNvPicPr>
            <a:picLocks/>
          </p:cNvPicPr>
          <p:nvPr>
            <p:custDataLst>
              <p:tags r:id="rId4"/>
            </p:custDataLst>
          </p:nvPr>
        </p:nvPicPr>
        <p:blipFill>
          <a:blip r:embed="rId9"/>
          <a:stretch>
            <a:fillRect/>
          </a:stretch>
        </p:blipFill>
        <p:spPr>
          <a:xfrm>
            <a:off x="550953" y="5625773"/>
            <a:ext cx="3239998" cy="998630"/>
          </a:xfrm>
          <a:prstGeom prst="rect">
            <a:avLst/>
          </a:prstGeom>
        </p:spPr>
      </p:pic>
      <p:sp>
        <p:nvSpPr>
          <p:cNvPr id="34" name="TextBox 33">
            <a:extLst>
              <a:ext uri="{FF2B5EF4-FFF2-40B4-BE49-F238E27FC236}">
                <a16:creationId xmlns:a16="http://schemas.microsoft.com/office/drawing/2014/main" id="{21465C9A-36B0-2AD9-5274-51851DD4C59C}"/>
              </a:ext>
            </a:extLst>
          </p:cNvPr>
          <p:cNvSpPr txBox="1"/>
          <p:nvPr/>
        </p:nvSpPr>
        <p:spPr>
          <a:xfrm>
            <a:off x="6201388" y="2873215"/>
            <a:ext cx="2518392" cy="157600"/>
          </a:xfrm>
          <a:prstGeom prst="rect">
            <a:avLst/>
          </a:prstGeom>
          <a:noFill/>
        </p:spPr>
        <p:txBody>
          <a:bodyPr wrap="square" lIns="0" tIns="0" rIns="0" bIns="0" rtlCol="0">
            <a:noAutofit/>
          </a:bodyPr>
          <a:lstStyle/>
          <a:p>
            <a:pPr algn="ctr"/>
            <a:r>
              <a:rPr lang="en-US" sz="1200" b="1" dirty="0">
                <a:solidFill>
                  <a:schemeClr val="tx2"/>
                </a:solidFill>
              </a:rPr>
              <a:t>Revenues</a:t>
            </a:r>
          </a:p>
        </p:txBody>
      </p:sp>
      <p:sp>
        <p:nvSpPr>
          <p:cNvPr id="35" name="TextBox 34">
            <a:extLst>
              <a:ext uri="{FF2B5EF4-FFF2-40B4-BE49-F238E27FC236}">
                <a16:creationId xmlns:a16="http://schemas.microsoft.com/office/drawing/2014/main" id="{228238ED-93F5-173F-6EAB-42CFC57C0B8E}"/>
              </a:ext>
            </a:extLst>
          </p:cNvPr>
          <p:cNvSpPr txBox="1"/>
          <p:nvPr/>
        </p:nvSpPr>
        <p:spPr>
          <a:xfrm>
            <a:off x="9223832" y="2873215"/>
            <a:ext cx="2518392" cy="157600"/>
          </a:xfrm>
          <a:prstGeom prst="rect">
            <a:avLst/>
          </a:prstGeom>
          <a:noFill/>
        </p:spPr>
        <p:txBody>
          <a:bodyPr wrap="square" lIns="0" tIns="0" rIns="0" bIns="0" rtlCol="0">
            <a:noAutofit/>
          </a:bodyPr>
          <a:lstStyle/>
          <a:p>
            <a:pPr algn="ctr"/>
            <a:r>
              <a:rPr lang="en-US" sz="1200" b="1" dirty="0">
                <a:solidFill>
                  <a:schemeClr val="tx2"/>
                </a:solidFill>
              </a:rPr>
              <a:t>AEBITDA</a:t>
            </a:r>
          </a:p>
        </p:txBody>
      </p:sp>
      <p:sp>
        <p:nvSpPr>
          <p:cNvPr id="36" name="Text Placeholder 3">
            <a:extLst>
              <a:ext uri="{FF2B5EF4-FFF2-40B4-BE49-F238E27FC236}">
                <a16:creationId xmlns:a16="http://schemas.microsoft.com/office/drawing/2014/main" id="{75C4C6A5-D628-4756-9D21-D24AC9858294}"/>
              </a:ext>
            </a:extLst>
          </p:cNvPr>
          <p:cNvSpPr txBox="1">
            <a:spLocks/>
          </p:cNvSpPr>
          <p:nvPr/>
        </p:nvSpPr>
        <p:spPr bwMode="auto">
          <a:xfrm>
            <a:off x="8652956" y="4649166"/>
            <a:ext cx="755667"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79388">
              <a:defRPr/>
            </a:pPr>
            <a:r>
              <a:rPr sz="900" dirty="0">
                <a:solidFill>
                  <a:srgbClr val="4A4A4D"/>
                </a:solidFill>
                <a:latin typeface="+mn-lt"/>
              </a:rPr>
              <a:t>Pass-through carried interest</a:t>
            </a:r>
            <a:endParaRPr sz="900" baseline="30000" dirty="0">
              <a:solidFill>
                <a:srgbClr val="4A4A4D"/>
              </a:solidFill>
              <a:latin typeface="+mn-lt"/>
            </a:endParaRPr>
          </a:p>
        </p:txBody>
      </p:sp>
      <p:sp>
        <p:nvSpPr>
          <p:cNvPr id="38" name="Text Placeholder 3">
            <a:extLst>
              <a:ext uri="{FF2B5EF4-FFF2-40B4-BE49-F238E27FC236}">
                <a16:creationId xmlns:a16="http://schemas.microsoft.com/office/drawing/2014/main" id="{12101531-DA93-62CD-9CE8-4C08EE84A646}"/>
              </a:ext>
            </a:extLst>
          </p:cNvPr>
          <p:cNvSpPr txBox="1">
            <a:spLocks/>
          </p:cNvSpPr>
          <p:nvPr/>
        </p:nvSpPr>
        <p:spPr bwMode="auto">
          <a:xfrm>
            <a:off x="5084466" y="4697508"/>
            <a:ext cx="1116922"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Investment Management</a:t>
            </a:r>
            <a:endParaRPr sz="900" baseline="30000" dirty="0">
              <a:solidFill>
                <a:srgbClr val="4A4A4D"/>
              </a:solidFill>
              <a:latin typeface="+mn-lt"/>
            </a:endParaRPr>
          </a:p>
        </p:txBody>
      </p:sp>
      <p:pic>
        <p:nvPicPr>
          <p:cNvPr id="3" name="Graphic 2">
            <a:extLst>
              <a:ext uri="{FF2B5EF4-FFF2-40B4-BE49-F238E27FC236}">
                <a16:creationId xmlns:a16="http://schemas.microsoft.com/office/drawing/2014/main" id="{24C4FB97-D9E3-7FE8-7D6B-EB3B4B8F9463}"/>
              </a:ext>
            </a:extLst>
          </p:cNvPr>
          <p:cNvPicPr>
            <a:picLocks/>
          </p:cNvPicPr>
          <p:nvPr>
            <p:custDataLst>
              <p:tags r:id="rId5"/>
            </p:custDataLst>
          </p:nvPr>
        </p:nvPicPr>
        <p:blipFill>
          <a:blip r:embed="rId10">
            <a:extLst>
              <a:ext uri="{96DAC541-7B7A-43D3-8B79-37D633B846F1}">
                <asvg:svgBlip xmlns:asvg="http://schemas.microsoft.com/office/drawing/2016/SVG/main" r:embed="rId11"/>
              </a:ext>
            </a:extLst>
          </a:blip>
          <a:stretch>
            <a:fillRect/>
          </a:stretch>
        </p:blipFill>
        <p:spPr>
          <a:xfrm>
            <a:off x="9325010" y="3527815"/>
            <a:ext cx="2409342" cy="2534326"/>
          </a:xfrm>
          <a:prstGeom prst="rect">
            <a:avLst/>
          </a:prstGeom>
        </p:spPr>
      </p:pic>
      <p:pic>
        <p:nvPicPr>
          <p:cNvPr id="18" name="Picture 17" descr="A building with trees in front of it&#10;&#10;Description automatically generated with medium confidence">
            <a:extLst>
              <a:ext uri="{FF2B5EF4-FFF2-40B4-BE49-F238E27FC236}">
                <a16:creationId xmlns:a16="http://schemas.microsoft.com/office/drawing/2014/main" id="{3DC7E151-641C-9F53-68CB-423ACA4CCCA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0397" t="13088" r="39970" b="54284"/>
          <a:stretch/>
        </p:blipFill>
        <p:spPr>
          <a:xfrm>
            <a:off x="0" y="0"/>
            <a:ext cx="3229200" cy="2248134"/>
          </a:xfrm>
          <a:prstGeom prst="rect">
            <a:avLst/>
          </a:prstGeom>
        </p:spPr>
      </p:pic>
      <p:sp>
        <p:nvSpPr>
          <p:cNvPr id="9" name="Rectangle 8">
            <a:extLst>
              <a:ext uri="{FF2B5EF4-FFF2-40B4-BE49-F238E27FC236}">
                <a16:creationId xmlns:a16="http://schemas.microsoft.com/office/drawing/2014/main" id="{AD212E4F-2D85-E0C7-E620-08D5781E245E}"/>
              </a:ext>
            </a:extLst>
          </p:cNvPr>
          <p:cNvSpPr/>
          <p:nvPr/>
        </p:nvSpPr>
        <p:spPr>
          <a:xfrm>
            <a:off x="9563128" y="5456255"/>
            <a:ext cx="786674" cy="271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Tree>
    <p:custDataLst>
      <p:custData r:id="rId1"/>
      <p:custData r:id="rId2"/>
    </p:custDataLst>
    <p:extLst>
      <p:ext uri="{BB962C8B-B14F-4D97-AF65-F5344CB8AC3E}">
        <p14:creationId xmlns:p14="http://schemas.microsoft.com/office/powerpoint/2010/main" val="269471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7989263-0888-45BD-8491-FBE72F1842A5}"/>
              </a:ext>
            </a:extLst>
          </p:cNvPr>
          <p:cNvSpPr>
            <a:spLocks noGrp="1"/>
          </p:cNvSpPr>
          <p:nvPr>
            <p:ph type="ftr" sz="quarter" idx="11"/>
          </p:nvPr>
        </p:nvSpPr>
        <p:spPr/>
        <p:txBody>
          <a:bodyPr/>
          <a:lstStyle/>
          <a:p>
            <a:r>
              <a:rPr lang="en-GB"/>
              <a:t>Colliers</a:t>
            </a:r>
            <a:endParaRPr lang="en-GB" dirty="0"/>
          </a:p>
        </p:txBody>
      </p:sp>
      <p:sp>
        <p:nvSpPr>
          <p:cNvPr id="9" name="Slide Number Placeholder 8">
            <a:extLst>
              <a:ext uri="{FF2B5EF4-FFF2-40B4-BE49-F238E27FC236}">
                <a16:creationId xmlns:a16="http://schemas.microsoft.com/office/drawing/2014/main" id="{D88BE7AA-F27D-4C3D-A642-258BBDA58B5B}"/>
              </a:ext>
            </a:extLst>
          </p:cNvPr>
          <p:cNvSpPr>
            <a:spLocks noGrp="1"/>
          </p:cNvSpPr>
          <p:nvPr>
            <p:ph type="sldNum" sz="quarter" idx="12"/>
          </p:nvPr>
        </p:nvSpPr>
        <p:spPr/>
        <p:txBody>
          <a:bodyPr/>
          <a:lstStyle/>
          <a:p>
            <a:fld id="{23AA811B-2EBD-4900-905E-5BE206449611}" type="slidenum">
              <a:rPr lang="en-GB" smtClean="0"/>
              <a:pPr/>
              <a:t>11</a:t>
            </a:fld>
            <a:endParaRPr lang="en-GB" dirty="0"/>
          </a:p>
        </p:txBody>
      </p:sp>
      <p:grpSp>
        <p:nvGrpSpPr>
          <p:cNvPr id="22" name="Group 21">
            <a:extLst>
              <a:ext uri="{FF2B5EF4-FFF2-40B4-BE49-F238E27FC236}">
                <a16:creationId xmlns:a16="http://schemas.microsoft.com/office/drawing/2014/main" id="{1EB130EF-5A7A-8728-0C03-3CFE7FD35386}"/>
              </a:ext>
            </a:extLst>
          </p:cNvPr>
          <p:cNvGrpSpPr/>
          <p:nvPr/>
        </p:nvGrpSpPr>
        <p:grpSpPr>
          <a:xfrm>
            <a:off x="345248" y="2863277"/>
            <a:ext cx="4126981" cy="4097666"/>
            <a:chOff x="345249" y="2119416"/>
            <a:chExt cx="4126981" cy="4097666"/>
          </a:xfrm>
        </p:grpSpPr>
        <p:graphicFrame>
          <p:nvGraphicFramePr>
            <p:cNvPr id="14" name="Chart 13">
              <a:extLst>
                <a:ext uri="{FF2B5EF4-FFF2-40B4-BE49-F238E27FC236}">
                  <a16:creationId xmlns:a16="http://schemas.microsoft.com/office/drawing/2014/main" id="{311227A5-3CF5-62EB-3969-AEB4A4B5737E}"/>
                </a:ext>
              </a:extLst>
            </p:cNvPr>
            <p:cNvGraphicFramePr>
              <a:graphicFrameLocks noChangeAspect="1"/>
            </p:cNvGraphicFramePr>
            <p:nvPr>
              <p:extLst>
                <p:ext uri="{D42A27DB-BD31-4B8C-83A1-F6EECF244321}">
                  <p14:modId xmlns:p14="http://schemas.microsoft.com/office/powerpoint/2010/main" val="146087494"/>
                </p:ext>
              </p:extLst>
            </p:nvPr>
          </p:nvGraphicFramePr>
          <p:xfrm>
            <a:off x="345249" y="2119416"/>
            <a:ext cx="4126981" cy="4097666"/>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1">
              <a:extLst>
                <a:ext uri="{FF2B5EF4-FFF2-40B4-BE49-F238E27FC236}">
                  <a16:creationId xmlns:a16="http://schemas.microsoft.com/office/drawing/2014/main" id="{D12213A7-1790-DA0A-8D1B-F491C1C48200}"/>
                </a:ext>
              </a:extLst>
            </p:cNvPr>
            <p:cNvSpPr txBox="1">
              <a:spLocks/>
            </p:cNvSpPr>
            <p:nvPr/>
          </p:nvSpPr>
          <p:spPr>
            <a:xfrm>
              <a:off x="540365" y="2276136"/>
              <a:ext cx="3849511" cy="407134"/>
            </a:xfrm>
            <a:prstGeom prst="rect">
              <a:avLst/>
            </a:prstGeom>
          </p:spPr>
          <p:txBody>
            <a:bodyPr vert="horz" lIns="91440" tIns="45720" rIns="91440" bIns="45720" rtlCol="0" anchor="t">
              <a:noAutofit/>
            </a:bodyPr>
            <a:lstStyle>
              <a:lvl1pPr algn="l" defTabSz="1005840" rtl="0" eaLnBrk="1" latinLnBrk="0" hangingPunct="1">
                <a:lnSpc>
                  <a:spcPct val="90000"/>
                </a:lnSpc>
                <a:spcBef>
                  <a:spcPct val="0"/>
                </a:spcBef>
                <a:buNone/>
                <a:defRPr sz="3000" kern="1200">
                  <a:solidFill>
                    <a:schemeClr val="bg1"/>
                  </a:solidFill>
                  <a:latin typeface="Aaux Next Regular"/>
                  <a:ea typeface="+mj-ea"/>
                  <a:cs typeface="Aaux Next Regular"/>
                </a:defRPr>
              </a:lvl1pPr>
            </a:lstStyle>
            <a:p>
              <a:pPr algn="ctr">
                <a:lnSpc>
                  <a:spcPct val="100000"/>
                </a:lnSpc>
              </a:pPr>
              <a:r>
                <a:rPr lang="en-US" sz="1200" b="1" dirty="0">
                  <a:solidFill>
                    <a:schemeClr val="accent1"/>
                  </a:solidFill>
                  <a:latin typeface="Open Sans"/>
                  <a:ea typeface="Arial" charset="0"/>
                  <a:cs typeface="Arial" charset="0"/>
                </a:rPr>
                <a:t>AUM by Asset Class</a:t>
              </a:r>
              <a:endParaRPr lang="en-US" sz="1200" b="1" baseline="30000" dirty="0">
                <a:solidFill>
                  <a:schemeClr val="accent1"/>
                </a:solidFill>
                <a:latin typeface="Open Sans"/>
                <a:ea typeface="Arial" charset="0"/>
                <a:cs typeface="Arial" charset="0"/>
              </a:endParaRPr>
            </a:p>
          </p:txBody>
        </p:sp>
      </p:grpSp>
      <p:grpSp>
        <p:nvGrpSpPr>
          <p:cNvPr id="21" name="Group 20">
            <a:extLst>
              <a:ext uri="{FF2B5EF4-FFF2-40B4-BE49-F238E27FC236}">
                <a16:creationId xmlns:a16="http://schemas.microsoft.com/office/drawing/2014/main" id="{03FA3FE3-ADB2-C8BA-E3FC-A7719A915444}"/>
              </a:ext>
            </a:extLst>
          </p:cNvPr>
          <p:cNvGrpSpPr/>
          <p:nvPr/>
        </p:nvGrpSpPr>
        <p:grpSpPr>
          <a:xfrm>
            <a:off x="4050526" y="2863277"/>
            <a:ext cx="4126981" cy="4097666"/>
            <a:chOff x="4894688" y="2119416"/>
            <a:chExt cx="4126981" cy="4097666"/>
          </a:xfrm>
        </p:grpSpPr>
        <p:graphicFrame>
          <p:nvGraphicFramePr>
            <p:cNvPr id="13" name="Chart 12">
              <a:extLst>
                <a:ext uri="{FF2B5EF4-FFF2-40B4-BE49-F238E27FC236}">
                  <a16:creationId xmlns:a16="http://schemas.microsoft.com/office/drawing/2014/main" id="{ED2F68DB-48DF-1BD7-A808-7874A46E17B9}"/>
                </a:ext>
              </a:extLst>
            </p:cNvPr>
            <p:cNvGraphicFramePr>
              <a:graphicFrameLocks noChangeAspect="1"/>
            </p:cNvGraphicFramePr>
            <p:nvPr>
              <p:extLst>
                <p:ext uri="{D42A27DB-BD31-4B8C-83A1-F6EECF244321}">
                  <p14:modId xmlns:p14="http://schemas.microsoft.com/office/powerpoint/2010/main" val="450276427"/>
                </p:ext>
              </p:extLst>
            </p:nvPr>
          </p:nvGraphicFramePr>
          <p:xfrm>
            <a:off x="4894688" y="2119416"/>
            <a:ext cx="4126981" cy="4097666"/>
          </p:xfrm>
          <a:graphic>
            <a:graphicData uri="http://schemas.openxmlformats.org/drawingml/2006/chart">
              <c:chart xmlns:c="http://schemas.openxmlformats.org/drawingml/2006/chart" xmlns:r="http://schemas.openxmlformats.org/officeDocument/2006/relationships" r:id="rId4"/>
            </a:graphicData>
          </a:graphic>
        </p:graphicFrame>
        <p:sp>
          <p:nvSpPr>
            <p:cNvPr id="16" name="Title 1">
              <a:extLst>
                <a:ext uri="{FF2B5EF4-FFF2-40B4-BE49-F238E27FC236}">
                  <a16:creationId xmlns:a16="http://schemas.microsoft.com/office/drawing/2014/main" id="{69EC3756-7061-38CD-891F-090607E24EAD}"/>
                </a:ext>
              </a:extLst>
            </p:cNvPr>
            <p:cNvSpPr txBox="1">
              <a:spLocks/>
            </p:cNvSpPr>
            <p:nvPr/>
          </p:nvSpPr>
          <p:spPr>
            <a:xfrm>
              <a:off x="5118290" y="2263759"/>
              <a:ext cx="3835589" cy="407134"/>
            </a:xfrm>
            <a:prstGeom prst="rect">
              <a:avLst/>
            </a:prstGeom>
          </p:spPr>
          <p:txBody>
            <a:bodyPr vert="horz" lIns="91440" tIns="45720" rIns="91440" bIns="45720" rtlCol="0" anchor="t">
              <a:noAutofit/>
            </a:bodyPr>
            <a:lstStyle>
              <a:lvl1pPr algn="l" defTabSz="1005840" rtl="0" eaLnBrk="1" latinLnBrk="0" hangingPunct="1">
                <a:lnSpc>
                  <a:spcPct val="90000"/>
                </a:lnSpc>
                <a:spcBef>
                  <a:spcPct val="0"/>
                </a:spcBef>
                <a:buNone/>
                <a:defRPr sz="3000" kern="1200">
                  <a:solidFill>
                    <a:schemeClr val="bg1"/>
                  </a:solidFill>
                  <a:latin typeface="Aaux Next Regular"/>
                  <a:ea typeface="+mj-ea"/>
                  <a:cs typeface="Aaux Next Regular"/>
                </a:defRPr>
              </a:lvl1pPr>
            </a:lstStyle>
            <a:p>
              <a:pPr algn="ctr">
                <a:lnSpc>
                  <a:spcPct val="100000"/>
                </a:lnSpc>
              </a:pPr>
              <a:r>
                <a:rPr lang="en-US" sz="1200" b="1" dirty="0">
                  <a:solidFill>
                    <a:schemeClr val="accent1"/>
                  </a:solidFill>
                  <a:latin typeface="Open Sans"/>
                  <a:ea typeface="Arial" charset="0"/>
                  <a:cs typeface="Arial" charset="0"/>
                </a:rPr>
                <a:t>AUM by Strategy</a:t>
              </a:r>
              <a:endParaRPr lang="en-US" sz="1200" b="1" baseline="30000" dirty="0">
                <a:solidFill>
                  <a:schemeClr val="accent1"/>
                </a:solidFill>
                <a:latin typeface="Open Sans"/>
                <a:ea typeface="Arial" charset="0"/>
                <a:cs typeface="Arial" charset="0"/>
              </a:endParaRPr>
            </a:p>
          </p:txBody>
        </p:sp>
      </p:grpSp>
      <p:grpSp>
        <p:nvGrpSpPr>
          <p:cNvPr id="20" name="Group 19">
            <a:extLst>
              <a:ext uri="{FF2B5EF4-FFF2-40B4-BE49-F238E27FC236}">
                <a16:creationId xmlns:a16="http://schemas.microsoft.com/office/drawing/2014/main" id="{E64D8864-969E-5985-FEE6-E20DF3EF6D58}"/>
              </a:ext>
            </a:extLst>
          </p:cNvPr>
          <p:cNvGrpSpPr/>
          <p:nvPr/>
        </p:nvGrpSpPr>
        <p:grpSpPr>
          <a:xfrm>
            <a:off x="7677597" y="2863277"/>
            <a:ext cx="4126981" cy="4097666"/>
            <a:chOff x="7688073" y="2157479"/>
            <a:chExt cx="4126981" cy="4097666"/>
          </a:xfrm>
        </p:grpSpPr>
        <p:graphicFrame>
          <p:nvGraphicFramePr>
            <p:cNvPr id="17" name="Chart 16">
              <a:extLst>
                <a:ext uri="{FF2B5EF4-FFF2-40B4-BE49-F238E27FC236}">
                  <a16:creationId xmlns:a16="http://schemas.microsoft.com/office/drawing/2014/main" id="{4B7E7D06-D9D2-CD3B-5330-5116BB85144B}"/>
                </a:ext>
              </a:extLst>
            </p:cNvPr>
            <p:cNvGraphicFramePr>
              <a:graphicFrameLocks noChangeAspect="1"/>
            </p:cNvGraphicFramePr>
            <p:nvPr>
              <p:extLst>
                <p:ext uri="{D42A27DB-BD31-4B8C-83A1-F6EECF244321}">
                  <p14:modId xmlns:p14="http://schemas.microsoft.com/office/powerpoint/2010/main" val="1298559930"/>
                </p:ext>
              </p:extLst>
            </p:nvPr>
          </p:nvGraphicFramePr>
          <p:xfrm>
            <a:off x="7688073" y="2157479"/>
            <a:ext cx="4126981" cy="4097666"/>
          </p:xfrm>
          <a:graphic>
            <a:graphicData uri="http://schemas.openxmlformats.org/drawingml/2006/chart">
              <c:chart xmlns:c="http://schemas.openxmlformats.org/drawingml/2006/chart" xmlns:r="http://schemas.openxmlformats.org/officeDocument/2006/relationships" r:id="rId5"/>
            </a:graphicData>
          </a:graphic>
        </p:graphicFrame>
        <p:sp>
          <p:nvSpPr>
            <p:cNvPr id="18" name="Title 1">
              <a:extLst>
                <a:ext uri="{FF2B5EF4-FFF2-40B4-BE49-F238E27FC236}">
                  <a16:creationId xmlns:a16="http://schemas.microsoft.com/office/drawing/2014/main" id="{4FBBC2F8-A073-0BC6-D989-E38F5C4260C9}"/>
                </a:ext>
              </a:extLst>
            </p:cNvPr>
            <p:cNvSpPr txBox="1">
              <a:spLocks/>
            </p:cNvSpPr>
            <p:nvPr/>
          </p:nvSpPr>
          <p:spPr>
            <a:xfrm>
              <a:off x="7911675" y="2301822"/>
              <a:ext cx="3835589" cy="407134"/>
            </a:xfrm>
            <a:prstGeom prst="rect">
              <a:avLst/>
            </a:prstGeom>
          </p:spPr>
          <p:txBody>
            <a:bodyPr vert="horz" lIns="91440" tIns="45720" rIns="91440" bIns="45720" rtlCol="0" anchor="t">
              <a:noAutofit/>
            </a:bodyPr>
            <a:lstStyle>
              <a:lvl1pPr algn="l" defTabSz="1005840" rtl="0" eaLnBrk="1" latinLnBrk="0" hangingPunct="1">
                <a:lnSpc>
                  <a:spcPct val="90000"/>
                </a:lnSpc>
                <a:spcBef>
                  <a:spcPct val="0"/>
                </a:spcBef>
                <a:buNone/>
                <a:defRPr sz="3000" kern="1200">
                  <a:solidFill>
                    <a:schemeClr val="bg1"/>
                  </a:solidFill>
                  <a:latin typeface="Aaux Next Regular"/>
                  <a:ea typeface="+mj-ea"/>
                  <a:cs typeface="Aaux Next Regular"/>
                </a:defRPr>
              </a:lvl1pPr>
            </a:lstStyle>
            <a:p>
              <a:pPr algn="ctr">
                <a:lnSpc>
                  <a:spcPct val="100000"/>
                </a:lnSpc>
              </a:pPr>
              <a:r>
                <a:rPr lang="en-US" sz="1200" b="1" dirty="0">
                  <a:solidFill>
                    <a:schemeClr val="accent1"/>
                  </a:solidFill>
                  <a:latin typeface="Open Sans"/>
                  <a:ea typeface="Arial" charset="0"/>
                  <a:cs typeface="Arial" charset="0"/>
                </a:rPr>
                <a:t>AUM by Geography</a:t>
              </a:r>
              <a:endParaRPr lang="en-US" sz="1200" b="1" baseline="30000" dirty="0">
                <a:solidFill>
                  <a:schemeClr val="accent1"/>
                </a:solidFill>
                <a:latin typeface="Open Sans"/>
                <a:ea typeface="Arial" charset="0"/>
                <a:cs typeface="Arial" charset="0"/>
              </a:endParaRPr>
            </a:p>
          </p:txBody>
        </p:sp>
      </p:grpSp>
      <p:sp>
        <p:nvSpPr>
          <p:cNvPr id="6" name="Title 1">
            <a:extLst>
              <a:ext uri="{FF2B5EF4-FFF2-40B4-BE49-F238E27FC236}">
                <a16:creationId xmlns:a16="http://schemas.microsoft.com/office/drawing/2014/main" id="{A080F4AA-F064-EAE2-DC54-AEF5B0F707F5}"/>
              </a:ext>
            </a:extLst>
          </p:cNvPr>
          <p:cNvSpPr txBox="1">
            <a:spLocks/>
          </p:cNvSpPr>
          <p:nvPr/>
        </p:nvSpPr>
        <p:spPr>
          <a:xfrm>
            <a:off x="904598" y="2426391"/>
            <a:ext cx="4294034" cy="645826"/>
          </a:xfrm>
          <a:prstGeom prst="rect">
            <a:avLst/>
          </a:prstGeom>
        </p:spPr>
        <p:txBody>
          <a:bodyPr vert="horz" lIns="91440" tIns="45720" rIns="91440" bIns="45720" rtlCol="0" anchor="t">
            <a:noAutofit/>
          </a:bodyPr>
          <a:lstStyle>
            <a:lvl1pPr algn="l" defTabSz="1005840" rtl="0" eaLnBrk="1" latinLnBrk="0" hangingPunct="1">
              <a:lnSpc>
                <a:spcPct val="90000"/>
              </a:lnSpc>
              <a:spcBef>
                <a:spcPct val="0"/>
              </a:spcBef>
              <a:buNone/>
              <a:defRPr sz="3000" kern="1200">
                <a:solidFill>
                  <a:schemeClr val="bg1"/>
                </a:solidFill>
                <a:latin typeface="Aaux Next Regular"/>
                <a:ea typeface="+mj-ea"/>
                <a:cs typeface="Aaux Next Regular"/>
              </a:defRPr>
            </a:lvl1pPr>
          </a:lstStyle>
          <a:p>
            <a:pPr>
              <a:lnSpc>
                <a:spcPct val="100000"/>
              </a:lnSpc>
            </a:pPr>
            <a:r>
              <a:rPr lang="en-US" sz="1400" b="1" dirty="0">
                <a:solidFill>
                  <a:schemeClr val="accent1"/>
                </a:solidFill>
                <a:latin typeface="Open Sans"/>
                <a:ea typeface="Arial" charset="0"/>
                <a:cs typeface="Arial" charset="0"/>
              </a:rPr>
              <a:t>AUM: $99.0B    </a:t>
            </a:r>
            <a:r>
              <a:rPr lang="en-US" sz="1400" b="1" noProof="0" dirty="0">
                <a:solidFill>
                  <a:srgbClr val="A8B3D2"/>
                </a:solidFill>
              </a:rPr>
              <a:t>|</a:t>
            </a:r>
            <a:r>
              <a:rPr lang="en-US" sz="1400" b="1" dirty="0">
                <a:solidFill>
                  <a:schemeClr val="accent1"/>
                </a:solidFill>
                <a:latin typeface="Open Sans"/>
                <a:ea typeface="Arial" charset="0"/>
                <a:cs typeface="Arial" charset="0"/>
              </a:rPr>
              <a:t>    FPAUM: $52.3B</a:t>
            </a:r>
          </a:p>
        </p:txBody>
      </p:sp>
      <p:sp>
        <p:nvSpPr>
          <p:cNvPr id="2" name="Rectangle 1">
            <a:extLst>
              <a:ext uri="{FF2B5EF4-FFF2-40B4-BE49-F238E27FC236}">
                <a16:creationId xmlns:a16="http://schemas.microsoft.com/office/drawing/2014/main" id="{BAAB336A-E9D5-2F62-68F8-16BEABB351A7}"/>
              </a:ext>
            </a:extLst>
          </p:cNvPr>
          <p:cNvSpPr/>
          <p:nvPr/>
        </p:nvSpPr>
        <p:spPr>
          <a:xfrm>
            <a:off x="-6832" y="0"/>
            <a:ext cx="1219883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3" name="Text Placeholder 70">
            <a:extLst>
              <a:ext uri="{FF2B5EF4-FFF2-40B4-BE49-F238E27FC236}">
                <a16:creationId xmlns:a16="http://schemas.microsoft.com/office/drawing/2014/main" id="{A90F4CE9-35FB-633D-B8A2-47455C984A97}"/>
              </a:ext>
            </a:extLst>
          </p:cNvPr>
          <p:cNvSpPr txBox="1">
            <a:spLocks/>
          </p:cNvSpPr>
          <p:nvPr/>
        </p:nvSpPr>
        <p:spPr>
          <a:xfrm>
            <a:off x="927748" y="1358454"/>
            <a:ext cx="5338800" cy="414338"/>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2400" kern="1200">
                <a:solidFill>
                  <a:schemeClr val="accent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Font typeface="Arial" panose="020B0604020202020204" pitchFamily="34" charset="0"/>
              <a:buNone/>
            </a:pPr>
            <a:r>
              <a:rPr lang="en-US" sz="1400" dirty="0">
                <a:solidFill>
                  <a:schemeClr val="tx2"/>
                </a:solidFill>
              </a:rPr>
              <a:t>Focus on long-duration, highly differentiated AUM </a:t>
            </a:r>
          </a:p>
        </p:txBody>
      </p:sp>
      <p:sp>
        <p:nvSpPr>
          <p:cNvPr id="10" name="Title 3">
            <a:extLst>
              <a:ext uri="{FF2B5EF4-FFF2-40B4-BE49-F238E27FC236}">
                <a16:creationId xmlns:a16="http://schemas.microsoft.com/office/drawing/2014/main" id="{0A547B3B-8769-0EC0-3E49-5602A2F72686}"/>
              </a:ext>
            </a:extLst>
          </p:cNvPr>
          <p:cNvSpPr txBox="1">
            <a:spLocks/>
          </p:cNvSpPr>
          <p:nvPr/>
        </p:nvSpPr>
        <p:spPr>
          <a:xfrm>
            <a:off x="904598" y="870413"/>
            <a:ext cx="5338800" cy="30060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Investment Management</a:t>
            </a:r>
          </a:p>
        </p:txBody>
      </p:sp>
    </p:spTree>
    <p:extLst>
      <p:ext uri="{BB962C8B-B14F-4D97-AF65-F5344CB8AC3E}">
        <p14:creationId xmlns:p14="http://schemas.microsoft.com/office/powerpoint/2010/main" val="1433658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03627CD-F60F-4235-9CCE-FBB1B6115EFB}"/>
              </a:ext>
            </a:extLst>
          </p:cNvPr>
          <p:cNvSpPr>
            <a:spLocks noGrp="1"/>
          </p:cNvSpPr>
          <p:nvPr>
            <p:ph type="body" sz="quarter" idx="14"/>
          </p:nvPr>
        </p:nvSpPr>
        <p:spPr>
          <a:xfrm>
            <a:off x="3445002" y="6455473"/>
            <a:ext cx="8448662" cy="315661"/>
          </a:xfrm>
        </p:spPr>
        <p:txBody>
          <a:bodyPr/>
          <a:lstStyle/>
          <a:p>
            <a:pPr>
              <a:spcBef>
                <a:spcPts val="0"/>
              </a:spcBef>
              <a:spcAft>
                <a:spcPts val="300"/>
              </a:spcAft>
            </a:pPr>
            <a:r>
              <a:rPr lang="en-US" dirty="0">
                <a:solidFill>
                  <a:schemeClr val="tx1"/>
                </a:solidFill>
                <a:ea typeface="Arial" charset="0"/>
                <a:cs typeface="Arial" charset="0"/>
              </a:rPr>
              <a:t>(1) Net debt for financial leverage ratio excludes restricted cash, warehouse credit facilities and convertible notes, in accordance with debt agreements</a:t>
            </a:r>
          </a:p>
          <a:p>
            <a:pPr>
              <a:spcBef>
                <a:spcPts val="0"/>
              </a:spcBef>
              <a:spcAft>
                <a:spcPts val="300"/>
              </a:spcAft>
            </a:pPr>
            <a:r>
              <a:rPr lang="en-US" dirty="0">
                <a:solidFill>
                  <a:schemeClr val="tx1"/>
                </a:solidFill>
                <a:ea typeface="Arial" charset="0"/>
                <a:cs typeface="Arial" charset="0"/>
              </a:rPr>
              <a:t>(2) Includes business acquisitions, contingent acquisition consideration and purchases of non-controlling interests in subsidiaries</a:t>
            </a:r>
          </a:p>
          <a:p>
            <a:pPr>
              <a:spcBef>
                <a:spcPts val="0"/>
              </a:spcBef>
              <a:spcAft>
                <a:spcPts val="300"/>
              </a:spcAft>
            </a:pPr>
            <a:endParaRPr lang="en-US" dirty="0"/>
          </a:p>
        </p:txBody>
      </p:sp>
      <p:sp>
        <p:nvSpPr>
          <p:cNvPr id="7" name="Date Placeholder 6">
            <a:extLst>
              <a:ext uri="{FF2B5EF4-FFF2-40B4-BE49-F238E27FC236}">
                <a16:creationId xmlns:a16="http://schemas.microsoft.com/office/drawing/2014/main" id="{E66C4E36-B32A-4621-8447-FB02078D3BD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7989263-0888-45BD-8491-FBE72F1842A5}"/>
              </a:ext>
            </a:extLst>
          </p:cNvPr>
          <p:cNvSpPr>
            <a:spLocks noGrp="1"/>
          </p:cNvSpPr>
          <p:nvPr>
            <p:ph type="ftr" sz="quarter" idx="11"/>
          </p:nvPr>
        </p:nvSpPr>
        <p:spPr/>
        <p:txBody>
          <a:bodyPr/>
          <a:lstStyle/>
          <a:p>
            <a:r>
              <a:rPr lang="en-GB"/>
              <a:t>Colliers</a:t>
            </a:r>
            <a:endParaRPr lang="en-GB" dirty="0"/>
          </a:p>
        </p:txBody>
      </p:sp>
      <p:sp>
        <p:nvSpPr>
          <p:cNvPr id="9" name="Slide Number Placeholder 8">
            <a:extLst>
              <a:ext uri="{FF2B5EF4-FFF2-40B4-BE49-F238E27FC236}">
                <a16:creationId xmlns:a16="http://schemas.microsoft.com/office/drawing/2014/main" id="{D88BE7AA-F27D-4C3D-A642-258BBDA58B5B}"/>
              </a:ext>
            </a:extLst>
          </p:cNvPr>
          <p:cNvSpPr>
            <a:spLocks noGrp="1"/>
          </p:cNvSpPr>
          <p:nvPr>
            <p:ph type="sldNum" sz="quarter" idx="12"/>
          </p:nvPr>
        </p:nvSpPr>
        <p:spPr/>
        <p:txBody>
          <a:bodyPr/>
          <a:lstStyle/>
          <a:p>
            <a:fld id="{23AA811B-2EBD-4900-905E-5BE206449611}" type="slidenum">
              <a:rPr lang="en-GB" smtClean="0"/>
              <a:pPr/>
              <a:t>12</a:t>
            </a:fld>
            <a:endParaRPr lang="en-GB" dirty="0"/>
          </a:p>
        </p:txBody>
      </p:sp>
      <p:pic>
        <p:nvPicPr>
          <p:cNvPr id="4" name="Picture 3">
            <a:extLst>
              <a:ext uri="{FF2B5EF4-FFF2-40B4-BE49-F238E27FC236}">
                <a16:creationId xmlns:a16="http://schemas.microsoft.com/office/drawing/2014/main" id="{741BB2FA-3A97-0C1E-C636-07C1BFA6816B}"/>
              </a:ext>
            </a:extLst>
          </p:cNvPr>
          <p:cNvPicPr>
            <a:picLocks noChangeAspect="1"/>
          </p:cNvPicPr>
          <p:nvPr>
            <p:custDataLst>
              <p:tags r:id="rId1"/>
            </p:custDataLst>
          </p:nvPr>
        </p:nvPicPr>
        <p:blipFill>
          <a:blip r:embed="rId4"/>
          <a:stretch>
            <a:fillRect/>
          </a:stretch>
        </p:blipFill>
        <p:spPr>
          <a:xfrm>
            <a:off x="3445001" y="2518070"/>
            <a:ext cx="4956077" cy="3609764"/>
          </a:xfrm>
          <a:prstGeom prst="rect">
            <a:avLst/>
          </a:prstGeom>
        </p:spPr>
      </p:pic>
      <p:sp>
        <p:nvSpPr>
          <p:cNvPr id="23" name="Content Placeholder 9">
            <a:extLst>
              <a:ext uri="{FF2B5EF4-FFF2-40B4-BE49-F238E27FC236}">
                <a16:creationId xmlns:a16="http://schemas.microsoft.com/office/drawing/2014/main" id="{8A468ADC-55B4-452F-8E3F-82D8D6F6D85D}"/>
              </a:ext>
            </a:extLst>
          </p:cNvPr>
          <p:cNvSpPr>
            <a:spLocks noGrp="1"/>
          </p:cNvSpPr>
          <p:nvPr>
            <p:ph idx="1"/>
          </p:nvPr>
        </p:nvSpPr>
        <p:spPr>
          <a:xfrm>
            <a:off x="8701873" y="2541342"/>
            <a:ext cx="3191791" cy="2625640"/>
          </a:xfrm>
        </p:spPr>
        <p:txBody>
          <a:bodyPr/>
          <a:lstStyle/>
          <a:p>
            <a:pPr marL="0" lvl="0" indent="0">
              <a:spcBef>
                <a:spcPts val="990"/>
              </a:spcBef>
              <a:spcAft>
                <a:spcPts val="0"/>
              </a:spcAft>
              <a:buClr>
                <a:srgbClr val="6C6C6C"/>
              </a:buClr>
              <a:buNone/>
              <a:defRPr/>
            </a:pPr>
            <a:r>
              <a:rPr lang="en-US" sz="1200" b="1" dirty="0">
                <a:solidFill>
                  <a:schemeClr val="accent1"/>
                </a:solidFill>
                <a:ea typeface="Arial" charset="0"/>
                <a:cs typeface="Arial" charset="0"/>
              </a:rPr>
              <a:t>Highlights</a:t>
            </a:r>
          </a:p>
          <a:p>
            <a:pPr marL="0" lvl="0" indent="0">
              <a:spcBef>
                <a:spcPts val="0"/>
              </a:spcBef>
              <a:spcAft>
                <a:spcPts val="0"/>
              </a:spcAft>
              <a:buClr>
                <a:srgbClr val="6C6C6C"/>
              </a:buClr>
              <a:buNone/>
              <a:defRPr/>
            </a:pPr>
            <a:endParaRPr lang="en-US" sz="800" b="1" dirty="0">
              <a:ea typeface="Arial" charset="0"/>
              <a:cs typeface="Arial" charset="0"/>
            </a:endParaRPr>
          </a:p>
          <a:p>
            <a:pPr marL="180975" lvl="4" indent="-180975">
              <a:spcAft>
                <a:spcPts val="1200"/>
              </a:spcAft>
              <a:buFont typeface="Arial" panose="020B0604020202020204" pitchFamily="34" charset="0"/>
              <a:buChar char="•"/>
              <a:defRPr/>
            </a:pPr>
            <a:r>
              <a:rPr lang="en-US" sz="1200" dirty="0">
                <a:ea typeface="Arial" charset="0"/>
                <a:cs typeface="Arial" charset="0"/>
              </a:rPr>
              <a:t>Leverage ratio of 2.4x</a:t>
            </a:r>
          </a:p>
          <a:p>
            <a:pPr marL="180975" lvl="4" indent="-180975">
              <a:spcAft>
                <a:spcPts val="1200"/>
              </a:spcAft>
              <a:buFont typeface="Arial" panose="020B0604020202020204" pitchFamily="34" charset="0"/>
              <a:buChar char="•"/>
              <a:defRPr/>
            </a:pPr>
            <a:r>
              <a:rPr lang="en-US" sz="1200" dirty="0">
                <a:ea typeface="Arial" charset="0"/>
                <a:cs typeface="Arial" charset="0"/>
              </a:rPr>
              <a:t>Early redemption of 4% convertible notes; Substantially all converted into subordinate voting shares</a:t>
            </a:r>
          </a:p>
          <a:p>
            <a:pPr marL="180975" lvl="4" indent="-180975">
              <a:spcAft>
                <a:spcPts val="1200"/>
              </a:spcAft>
              <a:buFont typeface="Arial" panose="020B0604020202020204" pitchFamily="34" charset="0"/>
              <a:buChar char="•"/>
              <a:defRPr/>
            </a:pPr>
            <a:r>
              <a:rPr lang="en-US" sz="1200" dirty="0">
                <a:ea typeface="Arial" charset="0"/>
                <a:cs typeface="Arial" charset="0"/>
              </a:rPr>
              <a:t>55% of debt at fixed rates as of June 30, 2023</a:t>
            </a:r>
          </a:p>
          <a:p>
            <a:pPr marL="180975" lvl="4" indent="-180975">
              <a:spcAft>
                <a:spcPts val="1200"/>
              </a:spcAft>
              <a:buFont typeface="Arial" panose="020B0604020202020204" pitchFamily="34" charset="0"/>
              <a:buChar char="•"/>
              <a:defRPr/>
            </a:pPr>
            <a:r>
              <a:rPr lang="en-US" sz="1200" dirty="0">
                <a:cs typeface="Arial" charset="0"/>
              </a:rPr>
              <a:t>Ample liquidity to fund acquisitions and internal growth</a:t>
            </a:r>
          </a:p>
          <a:p>
            <a:pPr marL="180975" lvl="4" indent="-180975">
              <a:spcAft>
                <a:spcPts val="1200"/>
              </a:spcAft>
              <a:buFont typeface="Arial" panose="020B0604020202020204" pitchFamily="34" charset="0"/>
              <a:buChar char="•"/>
              <a:defRPr/>
            </a:pPr>
            <a:r>
              <a:rPr lang="en-US" sz="1200" dirty="0">
                <a:cs typeface="Arial" charset="0"/>
              </a:rPr>
              <a:t>Anticipating capital expenditures of $90-$100 million </a:t>
            </a:r>
            <a:r>
              <a:rPr lang="en-US" sz="1200" dirty="0">
                <a:ea typeface="Arial" charset="0"/>
                <a:cs typeface="Arial" charset="0"/>
              </a:rPr>
              <a:t>in 2023 </a:t>
            </a:r>
          </a:p>
        </p:txBody>
      </p:sp>
      <p:pic>
        <p:nvPicPr>
          <p:cNvPr id="34" name="Picture Placeholder 29">
            <a:extLst>
              <a:ext uri="{FF2B5EF4-FFF2-40B4-BE49-F238E27FC236}">
                <a16:creationId xmlns:a16="http://schemas.microsoft.com/office/drawing/2014/main" id="{E1083DFA-8F37-42F5-9D86-1832EF4EC44B}"/>
              </a:ext>
            </a:extLst>
          </p:cNvPr>
          <p:cNvPicPr>
            <a:picLocks noGrp="1" noChangeAspect="1"/>
          </p:cNvPicPr>
          <p:nvPr>
            <p:ph type="pic" sz="quarter" idx="16"/>
            <p:custDataLst>
              <p:tags r:id="rId2"/>
            </p:custDataLst>
          </p:nvPr>
        </p:nvPicPr>
        <p:blipFill rotWithShape="1">
          <a:blip r:embed="rId5">
            <a:extLst>
              <a:ext uri="{28A0092B-C50C-407E-A947-70E740481C1C}">
                <a14:useLocalDpi xmlns:a14="http://schemas.microsoft.com/office/drawing/2010/main" val="0"/>
              </a:ext>
            </a:extLst>
          </a:blip>
          <a:srcRect l="35140" r="33453"/>
          <a:stretch/>
        </p:blipFill>
        <p:spPr>
          <a:xfrm>
            <a:off x="-5089" y="0"/>
            <a:ext cx="3229200" cy="6858000"/>
          </a:xfrm>
        </p:spPr>
      </p:pic>
      <p:sp>
        <p:nvSpPr>
          <p:cNvPr id="2" name="Rectangle 1">
            <a:extLst>
              <a:ext uri="{FF2B5EF4-FFF2-40B4-BE49-F238E27FC236}">
                <a16:creationId xmlns:a16="http://schemas.microsoft.com/office/drawing/2014/main" id="{5792FF5D-0C48-BD93-5C6F-FE45A394E39D}"/>
              </a:ext>
            </a:extLst>
          </p:cNvPr>
          <p:cNvSpPr/>
          <p:nvPr/>
        </p:nvSpPr>
        <p:spPr>
          <a:xfrm>
            <a:off x="3224110" y="0"/>
            <a:ext cx="8967889"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0" name="Text Placeholder 2">
            <a:extLst>
              <a:ext uri="{FF2B5EF4-FFF2-40B4-BE49-F238E27FC236}">
                <a16:creationId xmlns:a16="http://schemas.microsoft.com/office/drawing/2014/main" id="{2B5465DF-01F2-1E37-7987-0689B990229F}"/>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1"/>
                </a:solidFill>
                <a:effectLst/>
                <a:uLnTx/>
                <a:uFillTx/>
                <a:latin typeface="Open Sans"/>
                <a:ea typeface="+mn-ea"/>
                <a:cs typeface="+mn-cs"/>
              </a:rPr>
              <a:t>(US$ millions)</a:t>
            </a:r>
            <a:endParaRPr lang="en-US" sz="1400" dirty="0">
              <a:solidFill>
                <a:schemeClr val="accent1"/>
              </a:solidFill>
            </a:endParaRPr>
          </a:p>
        </p:txBody>
      </p:sp>
      <p:sp>
        <p:nvSpPr>
          <p:cNvPr id="11" name="Title 3">
            <a:extLst>
              <a:ext uri="{FF2B5EF4-FFF2-40B4-BE49-F238E27FC236}">
                <a16:creationId xmlns:a16="http://schemas.microsoft.com/office/drawing/2014/main" id="{C8BAD11B-6ACE-9E49-7075-8F6705A0BFDB}"/>
              </a:ext>
            </a:extLst>
          </p:cNvPr>
          <p:cNvSpPr txBox="1">
            <a:spLocks/>
          </p:cNvSpPr>
          <p:nvPr/>
        </p:nvSpPr>
        <p:spPr>
          <a:xfrm>
            <a:off x="4050213" y="912676"/>
            <a:ext cx="6564777" cy="525275"/>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Capitalization &amp; Capital Allocation</a:t>
            </a:r>
          </a:p>
        </p:txBody>
      </p:sp>
    </p:spTree>
    <p:extLst>
      <p:ext uri="{BB962C8B-B14F-4D97-AF65-F5344CB8AC3E}">
        <p14:creationId xmlns:p14="http://schemas.microsoft.com/office/powerpoint/2010/main" val="2971556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66C4E36-B32A-4621-8447-FB02078D3BD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7989263-0888-45BD-8491-FBE72F1842A5}"/>
              </a:ext>
            </a:extLst>
          </p:cNvPr>
          <p:cNvSpPr>
            <a:spLocks noGrp="1"/>
          </p:cNvSpPr>
          <p:nvPr>
            <p:ph type="ftr" sz="quarter" idx="11"/>
          </p:nvPr>
        </p:nvSpPr>
        <p:spPr/>
        <p:txBody>
          <a:bodyPr/>
          <a:lstStyle/>
          <a:p>
            <a:r>
              <a:rPr lang="en-GB"/>
              <a:t>Colliers</a:t>
            </a:r>
            <a:endParaRPr lang="en-GB" dirty="0"/>
          </a:p>
        </p:txBody>
      </p:sp>
      <p:sp>
        <p:nvSpPr>
          <p:cNvPr id="9" name="Slide Number Placeholder 8">
            <a:extLst>
              <a:ext uri="{FF2B5EF4-FFF2-40B4-BE49-F238E27FC236}">
                <a16:creationId xmlns:a16="http://schemas.microsoft.com/office/drawing/2014/main" id="{D88BE7AA-F27D-4C3D-A642-258BBDA58B5B}"/>
              </a:ext>
            </a:extLst>
          </p:cNvPr>
          <p:cNvSpPr>
            <a:spLocks noGrp="1"/>
          </p:cNvSpPr>
          <p:nvPr>
            <p:ph type="sldNum" sz="quarter" idx="12"/>
          </p:nvPr>
        </p:nvSpPr>
        <p:spPr/>
        <p:txBody>
          <a:bodyPr/>
          <a:lstStyle/>
          <a:p>
            <a:fld id="{23AA811B-2EBD-4900-905E-5BE206449611}" type="slidenum">
              <a:rPr lang="en-GB" smtClean="0"/>
              <a:pPr/>
              <a:t>13</a:t>
            </a:fld>
            <a:endParaRPr lang="en-GB" dirty="0"/>
          </a:p>
        </p:txBody>
      </p:sp>
      <p:pic>
        <p:nvPicPr>
          <p:cNvPr id="14" name="Picture Placeholder 4">
            <a:extLst>
              <a:ext uri="{FF2B5EF4-FFF2-40B4-BE49-F238E27FC236}">
                <a16:creationId xmlns:a16="http://schemas.microsoft.com/office/drawing/2014/main" id="{73BC10BD-467E-4205-A7A3-2A7D975C75F5}"/>
              </a:ext>
            </a:extLst>
          </p:cNvPr>
          <p:cNvPicPr>
            <a:picLocks noGrp="1" noChangeAspect="1"/>
          </p:cNvPicPr>
          <p:nvPr>
            <p:ph type="pic" sz="quarter" idx="16"/>
            <p:custDataLst>
              <p:tags r:id="rId1"/>
            </p:custDataLst>
          </p:nvPr>
        </p:nvPicPr>
        <p:blipFill rotWithShape="1">
          <a:blip r:embed="rId3">
            <a:extLst>
              <a:ext uri="{28A0092B-C50C-407E-A947-70E740481C1C}">
                <a14:useLocalDpi xmlns:a14="http://schemas.microsoft.com/office/drawing/2010/main" val="0"/>
              </a:ext>
            </a:extLst>
          </a:blip>
          <a:srcRect l="35440" r="34746" b="5071"/>
          <a:stretch/>
        </p:blipFill>
        <p:spPr>
          <a:xfrm>
            <a:off x="-2" y="0"/>
            <a:ext cx="3229200" cy="6858000"/>
          </a:xfrm>
        </p:spPr>
      </p:pic>
      <p:sp>
        <p:nvSpPr>
          <p:cNvPr id="2" name="Rectangle 1">
            <a:extLst>
              <a:ext uri="{FF2B5EF4-FFF2-40B4-BE49-F238E27FC236}">
                <a16:creationId xmlns:a16="http://schemas.microsoft.com/office/drawing/2014/main" id="{41AD9995-8EC8-4D47-1C6F-E50DF49321C1}"/>
              </a:ext>
            </a:extLst>
          </p:cNvPr>
          <p:cNvSpPr/>
          <p:nvPr/>
        </p:nvSpPr>
        <p:spPr>
          <a:xfrm>
            <a:off x="3229200" y="0"/>
            <a:ext cx="8962800"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5" name="Text Placeholder 2">
            <a:extLst>
              <a:ext uri="{FF2B5EF4-FFF2-40B4-BE49-F238E27FC236}">
                <a16:creationId xmlns:a16="http://schemas.microsoft.com/office/drawing/2014/main" id="{B935623A-B836-799F-1874-C6F628B616FE}"/>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1"/>
                </a:solidFill>
                <a:effectLst/>
                <a:uLnTx/>
                <a:uFillTx/>
                <a:latin typeface="Open Sans"/>
                <a:ea typeface="+mn-ea"/>
                <a:cs typeface="+mn-cs"/>
              </a:rPr>
              <a:t>(US$ millions)</a:t>
            </a:r>
            <a:endParaRPr lang="en-US" sz="1400" dirty="0">
              <a:solidFill>
                <a:schemeClr val="accent1"/>
              </a:solidFill>
            </a:endParaRPr>
          </a:p>
        </p:txBody>
      </p:sp>
      <p:sp>
        <p:nvSpPr>
          <p:cNvPr id="10" name="Title 3">
            <a:extLst>
              <a:ext uri="{FF2B5EF4-FFF2-40B4-BE49-F238E27FC236}">
                <a16:creationId xmlns:a16="http://schemas.microsoft.com/office/drawing/2014/main" id="{41E5570C-BB14-9C92-882B-04A395AB7985}"/>
              </a:ext>
            </a:extLst>
          </p:cNvPr>
          <p:cNvSpPr txBox="1">
            <a:spLocks/>
          </p:cNvSpPr>
          <p:nvPr/>
        </p:nvSpPr>
        <p:spPr>
          <a:xfrm>
            <a:off x="4050213" y="912676"/>
            <a:ext cx="6564777" cy="525275"/>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Outlook for 2023</a:t>
            </a:r>
          </a:p>
        </p:txBody>
      </p:sp>
      <p:pic>
        <p:nvPicPr>
          <p:cNvPr id="18" name="Picture 17">
            <a:extLst>
              <a:ext uri="{FF2B5EF4-FFF2-40B4-BE49-F238E27FC236}">
                <a16:creationId xmlns:a16="http://schemas.microsoft.com/office/drawing/2014/main" id="{9E75437B-EA8E-F35F-7C9D-33410C4B4B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314" r="38440" b="744"/>
          <a:stretch/>
        </p:blipFill>
        <p:spPr>
          <a:xfrm>
            <a:off x="0" y="0"/>
            <a:ext cx="3229200" cy="6858000"/>
          </a:xfrm>
          <a:prstGeom prst="rect">
            <a:avLst/>
          </a:prstGeom>
        </p:spPr>
      </p:pic>
      <p:sp>
        <p:nvSpPr>
          <p:cNvPr id="19" name="Content Placeholder 3">
            <a:extLst>
              <a:ext uri="{FF2B5EF4-FFF2-40B4-BE49-F238E27FC236}">
                <a16:creationId xmlns:a16="http://schemas.microsoft.com/office/drawing/2014/main" id="{BE92B79C-AC73-2764-B018-932687DE0CA7}"/>
              </a:ext>
            </a:extLst>
          </p:cNvPr>
          <p:cNvSpPr>
            <a:spLocks noGrp="1"/>
          </p:cNvSpPr>
          <p:nvPr>
            <p:ph idx="1"/>
          </p:nvPr>
        </p:nvSpPr>
        <p:spPr>
          <a:xfrm>
            <a:off x="4004363" y="2753947"/>
            <a:ext cx="7412473" cy="698399"/>
          </a:xfrm>
        </p:spPr>
        <p:txBody>
          <a:bodyPr numCol="1"/>
          <a:lstStyle/>
          <a:p>
            <a:pPr>
              <a:lnSpc>
                <a:spcPts val="1420"/>
              </a:lnSpc>
              <a:spcBef>
                <a:spcPts val="0"/>
              </a:spcBef>
              <a:tabLst>
                <a:tab pos="3316288" algn="l"/>
              </a:tabLst>
            </a:pPr>
            <a:r>
              <a:rPr lang="en-US" sz="1200" dirty="0"/>
              <a:t>Maintaining outlook previously provided in May 2023</a:t>
            </a:r>
          </a:p>
          <a:p>
            <a:pPr>
              <a:lnSpc>
                <a:spcPts val="1420"/>
              </a:lnSpc>
              <a:spcBef>
                <a:spcPts val="0"/>
              </a:spcBef>
              <a:tabLst>
                <a:tab pos="3316288" algn="l"/>
              </a:tabLst>
            </a:pPr>
            <a:endParaRPr lang="en-US" sz="1200" dirty="0"/>
          </a:p>
          <a:p>
            <a:pPr>
              <a:lnSpc>
                <a:spcPts val="1420"/>
              </a:lnSpc>
              <a:spcBef>
                <a:spcPts val="0"/>
              </a:spcBef>
              <a:tabLst>
                <a:tab pos="3316288" algn="l"/>
              </a:tabLst>
            </a:pPr>
            <a:r>
              <a:rPr lang="en-US" sz="1200" dirty="0"/>
              <a:t>Lower Capital Markets and Leasing transaction volumes to persist for the remainder of the year</a:t>
            </a:r>
          </a:p>
          <a:p>
            <a:pPr>
              <a:lnSpc>
                <a:spcPts val="1420"/>
              </a:lnSpc>
              <a:spcBef>
                <a:spcPts val="0"/>
              </a:spcBef>
              <a:tabLst>
                <a:tab pos="3316288" algn="l"/>
              </a:tabLst>
            </a:pPr>
            <a:endParaRPr lang="en-US" sz="1200" dirty="0"/>
          </a:p>
          <a:p>
            <a:pPr>
              <a:lnSpc>
                <a:spcPts val="1420"/>
              </a:lnSpc>
              <a:spcBef>
                <a:spcPts val="0"/>
              </a:spcBef>
              <a:tabLst>
                <a:tab pos="3316288" algn="l"/>
              </a:tabLst>
            </a:pPr>
            <a:r>
              <a:rPr lang="en-US" sz="1200" noProof="0" dirty="0"/>
              <a:t>Robust growth (including the impact of recent acquisitions) in high value recurring service lines</a:t>
            </a:r>
          </a:p>
        </p:txBody>
      </p:sp>
      <p:graphicFrame>
        <p:nvGraphicFramePr>
          <p:cNvPr id="20" name="Table 19">
            <a:extLst>
              <a:ext uri="{FF2B5EF4-FFF2-40B4-BE49-F238E27FC236}">
                <a16:creationId xmlns:a16="http://schemas.microsoft.com/office/drawing/2014/main" id="{DA7D5FED-D145-127D-D74B-7AEB158D33F2}"/>
              </a:ext>
            </a:extLst>
          </p:cNvPr>
          <p:cNvGraphicFramePr>
            <a:graphicFrameLocks noGrp="1"/>
          </p:cNvGraphicFramePr>
          <p:nvPr>
            <p:extLst>
              <p:ext uri="{D42A27DB-BD31-4B8C-83A1-F6EECF244321}">
                <p14:modId xmlns:p14="http://schemas.microsoft.com/office/powerpoint/2010/main" val="829781023"/>
              </p:ext>
            </p:extLst>
          </p:nvPr>
        </p:nvGraphicFramePr>
        <p:xfrm>
          <a:off x="4247161" y="4205105"/>
          <a:ext cx="6592439" cy="1902048"/>
        </p:xfrm>
        <a:graphic>
          <a:graphicData uri="http://schemas.openxmlformats.org/drawingml/2006/table">
            <a:tbl>
              <a:tblPr firstRow="1" firstCol="1" bandRow="1">
                <a:tableStyleId>{69012ECD-51FC-41F1-AA8D-1B2483CD663E}</a:tableStyleId>
              </a:tblPr>
              <a:tblGrid>
                <a:gridCol w="2035925">
                  <a:extLst>
                    <a:ext uri="{9D8B030D-6E8A-4147-A177-3AD203B41FA5}">
                      <a16:colId xmlns:a16="http://schemas.microsoft.com/office/drawing/2014/main" val="3283493501"/>
                    </a:ext>
                  </a:extLst>
                </a:gridCol>
                <a:gridCol w="1943448">
                  <a:extLst>
                    <a:ext uri="{9D8B030D-6E8A-4147-A177-3AD203B41FA5}">
                      <a16:colId xmlns:a16="http://schemas.microsoft.com/office/drawing/2014/main" val="1120954386"/>
                    </a:ext>
                  </a:extLst>
                </a:gridCol>
                <a:gridCol w="2613066">
                  <a:extLst>
                    <a:ext uri="{9D8B030D-6E8A-4147-A177-3AD203B41FA5}">
                      <a16:colId xmlns:a16="http://schemas.microsoft.com/office/drawing/2014/main" val="2501770552"/>
                    </a:ext>
                  </a:extLst>
                </a:gridCol>
              </a:tblGrid>
              <a:tr h="475512">
                <a:tc>
                  <a:txBody>
                    <a:bodyPr/>
                    <a:lstStyle/>
                    <a:p>
                      <a:pPr algn="l">
                        <a:lnSpc>
                          <a:spcPct val="150000"/>
                        </a:lnSpc>
                        <a:spcAft>
                          <a:spcPts val="600"/>
                        </a:spcAft>
                        <a:tabLst>
                          <a:tab pos="457200" algn="l"/>
                        </a:tabLst>
                      </a:pPr>
                      <a:r>
                        <a:rPr lang="en-GB" sz="1200" dirty="0">
                          <a:solidFill>
                            <a:schemeClr val="accent1"/>
                          </a:solidFill>
                          <a:effectLst/>
                        </a:rPr>
                        <a:t>Measure</a:t>
                      </a:r>
                      <a:endParaRPr lang="en-US" sz="1200" dirty="0">
                        <a:solidFill>
                          <a:schemeClr val="accent1"/>
                        </a:solidFill>
                        <a:effectLst/>
                        <a:latin typeface="Open Sans" panose="020B0606030504020204" pitchFamily="34" charset="0"/>
                        <a:ea typeface="Calibri" panose="020F0502020204030204" pitchFamily="34" charset="0"/>
                        <a:cs typeface="Verdana" panose="020B0604030504040204" pitchFamily="34" charset="0"/>
                      </a:endParaRPr>
                    </a:p>
                  </a:txBody>
                  <a:tcPr marL="140580" marR="68580" marT="0" marB="72000" anchor="ctr">
                    <a:lnL w="9525" cap="flat" cmpd="sng" algn="ctr">
                      <a:noFill/>
                      <a:prstDash val="solid"/>
                      <a:round/>
                      <a:headEnd type="none" w="med" len="med"/>
                      <a:tailEnd type="none" w="med" len="med"/>
                    </a:lnL>
                    <a:lnT w="9525" cap="flat" cmpd="sng" algn="ctr">
                      <a:noFill/>
                      <a:prstDash val="solid"/>
                      <a:round/>
                      <a:headEnd type="none" w="med" len="med"/>
                      <a:tailEnd type="none" w="med" len="med"/>
                    </a:lnT>
                    <a:lnB w="9525" cap="flat" cmpd="sng" algn="ctr">
                      <a:solidFill>
                        <a:srgbClr val="D3D9E9"/>
                      </a:solidFill>
                      <a:prstDash val="solid"/>
                      <a:round/>
                      <a:headEnd type="none" w="med" len="med"/>
                      <a:tailEnd type="none" w="med" len="med"/>
                    </a:lnB>
                    <a:solidFill>
                      <a:srgbClr val="D3D9E9"/>
                    </a:solidFill>
                  </a:tcPr>
                </a:tc>
                <a:tc>
                  <a:txBody>
                    <a:bodyPr/>
                    <a:lstStyle/>
                    <a:p>
                      <a:pPr algn="ctr">
                        <a:lnSpc>
                          <a:spcPct val="150000"/>
                        </a:lnSpc>
                        <a:spcAft>
                          <a:spcPts val="600"/>
                        </a:spcAft>
                        <a:tabLst>
                          <a:tab pos="457200" algn="l"/>
                        </a:tabLst>
                      </a:pPr>
                      <a:r>
                        <a:rPr lang="en-GB" sz="1200" dirty="0">
                          <a:solidFill>
                            <a:schemeClr val="accent1"/>
                          </a:solidFill>
                          <a:effectLst/>
                        </a:rPr>
                        <a:t>2022</a:t>
                      </a:r>
                      <a:endParaRPr lang="en-US" sz="1200" dirty="0">
                        <a:solidFill>
                          <a:schemeClr val="accent1"/>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T w="9525" cap="flat" cmpd="sng" algn="ctr">
                      <a:noFill/>
                      <a:prstDash val="solid"/>
                      <a:round/>
                      <a:headEnd type="none" w="med" len="med"/>
                      <a:tailEnd type="none" w="med" len="med"/>
                    </a:lnT>
                    <a:lnB w="9525" cap="flat" cmpd="sng" algn="ctr">
                      <a:solidFill>
                        <a:srgbClr val="D3D9E9"/>
                      </a:solidFill>
                      <a:prstDash val="solid"/>
                      <a:round/>
                      <a:headEnd type="none" w="med" len="med"/>
                      <a:tailEnd type="none" w="med" len="med"/>
                    </a:lnB>
                    <a:solidFill>
                      <a:srgbClr val="D3D9E9"/>
                    </a:solidFill>
                  </a:tcPr>
                </a:tc>
                <a:tc>
                  <a:txBody>
                    <a:bodyPr/>
                    <a:lstStyle/>
                    <a:p>
                      <a:pPr algn="ctr">
                        <a:lnSpc>
                          <a:spcPct val="150000"/>
                        </a:lnSpc>
                        <a:spcAft>
                          <a:spcPts val="600"/>
                        </a:spcAft>
                        <a:tabLst>
                          <a:tab pos="457200" algn="l"/>
                        </a:tabLst>
                      </a:pPr>
                      <a:r>
                        <a:rPr lang="en-GB" sz="1200" dirty="0">
                          <a:solidFill>
                            <a:schemeClr val="accent1"/>
                          </a:solidFill>
                          <a:effectLst/>
                        </a:rPr>
                        <a:t>Outlook for 2023</a:t>
                      </a:r>
                      <a:endParaRPr lang="en-US" sz="1200" dirty="0">
                        <a:solidFill>
                          <a:schemeClr val="accent1"/>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D3D9E9"/>
                    </a:solidFill>
                  </a:tcPr>
                </a:tc>
                <a:extLst>
                  <a:ext uri="{0D108BD9-81ED-4DB2-BD59-A6C34878D82A}">
                    <a16:rowId xmlns:a16="http://schemas.microsoft.com/office/drawing/2014/main" val="689477569"/>
                  </a:ext>
                </a:extLst>
              </a:tr>
              <a:tr h="475512">
                <a:tc>
                  <a:txBody>
                    <a:bodyPr/>
                    <a:lstStyle/>
                    <a:p>
                      <a:pPr algn="l">
                        <a:lnSpc>
                          <a:spcPct val="150000"/>
                        </a:lnSpc>
                        <a:spcAft>
                          <a:spcPts val="600"/>
                        </a:spcAft>
                        <a:tabLst>
                          <a:tab pos="457200" algn="l"/>
                        </a:tabLst>
                      </a:pPr>
                      <a:r>
                        <a:rPr lang="en-GB"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rPr>
                        <a:t>Revenue</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140580" marR="68580" marT="0" marB="72000" anchor="ctr">
                    <a:lnL w="9525" cap="flat" cmpd="sng" algn="ctr">
                      <a:noFill/>
                      <a:prstDash val="solid"/>
                      <a:round/>
                      <a:headEnd type="none" w="med" len="med"/>
                      <a:tailEnd type="none" w="med" len="med"/>
                    </a:lnL>
                    <a:lnT w="9525" cap="flat" cmpd="sng" algn="ctr">
                      <a:solidFill>
                        <a:srgbClr val="D3D9E9"/>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50000"/>
                        </a:lnSpc>
                        <a:spcAft>
                          <a:spcPts val="600"/>
                        </a:spcAft>
                        <a:tabLst>
                          <a:tab pos="457200" algn="l"/>
                        </a:tabLst>
                      </a:pPr>
                      <a:r>
                        <a:rPr lang="en-GB" sz="1200" dirty="0">
                          <a:effectLst/>
                        </a:rPr>
                        <a:t>$4.5 billion </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R>
                      <a:noFill/>
                    </a:lnR>
                    <a:lnT w="9525" cap="flat" cmpd="sng" algn="ctr">
                      <a:solidFill>
                        <a:srgbClr val="D3D9E9"/>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50000"/>
                        </a:lnSpc>
                        <a:spcAft>
                          <a:spcPts val="600"/>
                        </a:spcAft>
                        <a:tabLst>
                          <a:tab pos="457200" algn="l"/>
                        </a:tabLst>
                      </a:pPr>
                      <a:r>
                        <a:rPr lang="en-GB" sz="1200" dirty="0">
                          <a:solidFill>
                            <a:schemeClr val="tx2"/>
                          </a:solidFill>
                          <a:effectLst/>
                        </a:rPr>
                        <a:t>$4.4 billion - $4.6 billion </a:t>
                      </a:r>
                      <a:endParaRPr lang="en-US" sz="1200" dirty="0">
                        <a:solidFill>
                          <a:schemeClr val="tx2"/>
                        </a:solidFill>
                        <a:effectLst/>
                        <a:latin typeface="Open Sans" panose="020B0606030504020204" pitchFamily="34" charset="0"/>
                        <a:ea typeface="+mn-ea"/>
                        <a:cs typeface="+mn-cs"/>
                      </a:endParaRPr>
                    </a:p>
                  </a:txBody>
                  <a:tcPr marL="68580" marR="68580" marT="0" marB="72000" anchor="ctr">
                    <a:lnL>
                      <a:noFill/>
                    </a:lnL>
                    <a:lnR w="6350" cap="flat" cmpd="sng" algn="ctr">
                      <a:noFill/>
                      <a:prstDash val="solid"/>
                      <a:miter lim="800000"/>
                    </a:lnR>
                    <a:lnT w="9525"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647490"/>
                  </a:ext>
                </a:extLst>
              </a:tr>
              <a:tr h="475512">
                <a:tc>
                  <a:txBody>
                    <a:bodyPr/>
                    <a:lstStyle/>
                    <a:p>
                      <a:pPr algn="l">
                        <a:lnSpc>
                          <a:spcPct val="150000"/>
                        </a:lnSpc>
                        <a:spcAft>
                          <a:spcPts val="600"/>
                        </a:spcAft>
                        <a:tabLst>
                          <a:tab pos="457200" algn="l"/>
                        </a:tabLst>
                      </a:pPr>
                      <a:r>
                        <a:rPr lang="en-GB" sz="1200" dirty="0">
                          <a:effectLst/>
                        </a:rPr>
                        <a:t>Adjusted EBITDA</a:t>
                      </a:r>
                      <a:endParaRPr lang="en-US" sz="1200" baseline="300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140580" marR="68580" marT="0" marB="72000" anchor="ctr">
                    <a:lnL w="9525" cap="flat" cmpd="sng" algn="ctr">
                      <a:no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50000"/>
                        </a:lnSpc>
                        <a:spcAft>
                          <a:spcPts val="600"/>
                        </a:spcAft>
                        <a:tabLst>
                          <a:tab pos="457200" algn="l"/>
                        </a:tabLst>
                      </a:pPr>
                      <a:r>
                        <a:rPr lang="en-GB" sz="1200" dirty="0">
                          <a:effectLst/>
                        </a:rPr>
                        <a:t>$630.5 million</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50000"/>
                        </a:lnSpc>
                        <a:spcAft>
                          <a:spcPts val="600"/>
                        </a:spcAft>
                        <a:tabLst>
                          <a:tab pos="457200" algn="l"/>
                        </a:tabLst>
                      </a:pPr>
                      <a:r>
                        <a:rPr lang="en-GB" sz="1200" dirty="0">
                          <a:solidFill>
                            <a:schemeClr val="tx2"/>
                          </a:solidFill>
                          <a:effectLst/>
                        </a:rPr>
                        <a:t>$670 million - $720 million</a:t>
                      </a:r>
                      <a:endParaRPr lang="en-US" sz="1200" dirty="0">
                        <a:solidFill>
                          <a:schemeClr val="tx2"/>
                        </a:solidFill>
                        <a:effectLst/>
                        <a:latin typeface="Open Sans" panose="020B0606030504020204" pitchFamily="34" charset="0"/>
                        <a:ea typeface="+mn-ea"/>
                        <a:cs typeface="+mn-cs"/>
                      </a:endParaRPr>
                    </a:p>
                  </a:txBody>
                  <a:tcPr marL="68580" marR="68580" marT="0" marB="72000" anchor="ctr">
                    <a:lnL>
                      <a:noFill/>
                    </a:lnL>
                    <a:lnR w="6350" cap="flat" cmpd="sng" algn="ctr">
                      <a:noFill/>
                      <a:prstDash val="solid"/>
                      <a:miter lim="800000"/>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7867682"/>
                  </a:ext>
                </a:extLst>
              </a:tr>
              <a:tr h="475512">
                <a:tc>
                  <a:txBody>
                    <a:bodyPr/>
                    <a:lstStyle/>
                    <a:p>
                      <a:pPr algn="l">
                        <a:lnSpc>
                          <a:spcPct val="150000"/>
                        </a:lnSpc>
                        <a:spcAft>
                          <a:spcPts val="600"/>
                        </a:spcAft>
                        <a:tabLst>
                          <a:tab pos="457200" algn="l"/>
                        </a:tabLst>
                      </a:pPr>
                      <a:r>
                        <a:rPr lang="en-GB" sz="1200" dirty="0">
                          <a:effectLst/>
                        </a:rPr>
                        <a:t>Adjusted EPS</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140580" marR="68580" marT="0" marB="72000" anchor="ctr">
                    <a:lnL w="9525" cap="flat" cmpd="sng" algn="ctr">
                      <a:noFill/>
                      <a:prstDash val="solid"/>
                      <a:round/>
                      <a:headEnd type="none" w="med" len="med"/>
                      <a:tailEnd type="none" w="med" len="med"/>
                    </a:lnL>
                    <a:lnT w="12700" cap="flat" cmpd="sng" algn="ctr">
                      <a:solidFill>
                        <a:schemeClr val="tx2"/>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a:lnSpc>
                          <a:spcPct val="150000"/>
                        </a:lnSpc>
                        <a:spcAft>
                          <a:spcPts val="600"/>
                        </a:spcAft>
                        <a:tabLst>
                          <a:tab pos="457200" algn="l"/>
                        </a:tabLst>
                      </a:pPr>
                      <a:r>
                        <a:rPr lang="en-GB"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rPr>
                        <a:t>$6.99</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R>
                      <a:noFill/>
                    </a:lnR>
                    <a:lnT w="12700" cap="flat" cmpd="sng" algn="ctr">
                      <a:solidFill>
                        <a:schemeClr val="tx2"/>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a:lnSpc>
                          <a:spcPct val="150000"/>
                        </a:lnSpc>
                        <a:spcAft>
                          <a:spcPts val="600"/>
                        </a:spcAft>
                        <a:tabLst>
                          <a:tab pos="457200" algn="l"/>
                        </a:tabLst>
                      </a:pPr>
                      <a:r>
                        <a:rPr lang="en-GB" sz="1200" dirty="0">
                          <a:solidFill>
                            <a:schemeClr val="tx2"/>
                          </a:solidFill>
                          <a:effectLst/>
                          <a:latin typeface="Open Sans" panose="020B0606030504020204" pitchFamily="34" charset="0"/>
                          <a:ea typeface="+mn-ea"/>
                          <a:cs typeface="+mn-cs"/>
                        </a:rPr>
                        <a:t>$6.70 - $7.50</a:t>
                      </a:r>
                      <a:endParaRPr lang="en-US" sz="1200" dirty="0">
                        <a:solidFill>
                          <a:schemeClr val="tx2"/>
                        </a:solidFill>
                        <a:effectLst/>
                        <a:latin typeface="Open Sans" panose="020B0606030504020204" pitchFamily="34" charset="0"/>
                        <a:ea typeface="+mn-ea"/>
                        <a:cs typeface="+mn-cs"/>
                      </a:endParaRPr>
                    </a:p>
                  </a:txBody>
                  <a:tcPr marL="68580" marR="68580" marT="0" marB="72000" anchor="ctr">
                    <a:lnL>
                      <a:noFill/>
                    </a:lnL>
                    <a:lnR w="6350" cap="flat" cmpd="sng" algn="ctr">
                      <a:noFill/>
                      <a:prstDash val="solid"/>
                      <a:miter lim="800000"/>
                    </a:lnR>
                    <a:lnT w="12700" cap="flat" cmpd="sng" algn="ctr">
                      <a:solidFill>
                        <a:schemeClr val="tx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7438860"/>
                  </a:ext>
                </a:extLst>
              </a:tr>
            </a:tbl>
          </a:graphicData>
        </a:graphic>
      </p:graphicFrame>
      <p:sp>
        <p:nvSpPr>
          <p:cNvPr id="21" name="Text Placeholder 5">
            <a:extLst>
              <a:ext uri="{FF2B5EF4-FFF2-40B4-BE49-F238E27FC236}">
                <a16:creationId xmlns:a16="http://schemas.microsoft.com/office/drawing/2014/main" id="{F9C6C6BC-AC98-3672-4217-6C423F69BA4C}"/>
              </a:ext>
            </a:extLst>
          </p:cNvPr>
          <p:cNvSpPr txBox="1">
            <a:spLocks/>
          </p:cNvSpPr>
          <p:nvPr/>
        </p:nvSpPr>
        <p:spPr>
          <a:xfrm>
            <a:off x="4050213" y="6406107"/>
            <a:ext cx="7196700" cy="406986"/>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0"/>
              </a:spcBef>
              <a:spcAft>
                <a:spcPts val="300"/>
              </a:spcAft>
            </a:pPr>
            <a:r>
              <a:rPr lang="en-US" dirty="0">
                <a:solidFill>
                  <a:schemeClr val="tx1"/>
                </a:solidFill>
                <a:ea typeface="Arial" charset="0"/>
                <a:cs typeface="Arial" charset="0"/>
              </a:rPr>
              <a:t>The financial outlook is based on the Company’s best available information as of the date of this presentation, and remains subject to change based on, but not limited to, numerous macroeconomic, health, social, geopolitical (including escalation of hostilities, outbreak of war, elections, disruption of supply chains) and related factors. </a:t>
            </a:r>
          </a:p>
        </p:txBody>
      </p:sp>
    </p:spTree>
    <p:extLst>
      <p:ext uri="{BB962C8B-B14F-4D97-AF65-F5344CB8AC3E}">
        <p14:creationId xmlns:p14="http://schemas.microsoft.com/office/powerpoint/2010/main" val="609763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42">
            <a:extLst>
              <a:ext uri="{FF2B5EF4-FFF2-40B4-BE49-F238E27FC236}">
                <a16:creationId xmlns:a16="http://schemas.microsoft.com/office/drawing/2014/main" id="{F9CCC247-086F-C26B-472F-F7DE9CD21C56}"/>
              </a:ext>
            </a:extLst>
          </p:cNvPr>
          <p:cNvPicPr>
            <a:picLocks noGrp="1" noChangeAspect="1"/>
          </p:cNvPicPr>
          <p:nvPr>
            <p:ph type="pic" sz="quarter" idx="13"/>
            <p:custDataLst>
              <p:tags r:id="rId3"/>
            </p:custDataLst>
          </p:nvPr>
        </p:nvPicPr>
        <p:blipFill rotWithShape="1">
          <a:blip r:embed="rId6" cstate="screen">
            <a:extLst>
              <a:ext uri="{28A0092B-C50C-407E-A947-70E740481C1C}">
                <a14:useLocalDpi xmlns:a14="http://schemas.microsoft.com/office/drawing/2010/main"/>
              </a:ext>
            </a:extLst>
          </a:blip>
          <a:srcRect t="37346" b="-21879"/>
          <a:stretch/>
        </p:blipFill>
        <p:spPr>
          <a:xfrm>
            <a:off x="0" y="0"/>
            <a:ext cx="12192000" cy="6858000"/>
          </a:xfrm>
        </p:spPr>
      </p:pic>
      <p:cxnSp>
        <p:nvCxnSpPr>
          <p:cNvPr id="9" name="Straight Connector 8">
            <a:extLst>
              <a:ext uri="{FF2B5EF4-FFF2-40B4-BE49-F238E27FC236}">
                <a16:creationId xmlns:a16="http://schemas.microsoft.com/office/drawing/2014/main" id="{251317B6-C080-43AF-88C7-738686739FA6}"/>
              </a:ext>
            </a:extLst>
          </p:cNvPr>
          <p:cNvCxnSpPr>
            <a:cxnSpLocks/>
          </p:cNvCxnSpPr>
          <p:nvPr/>
        </p:nvCxnSpPr>
        <p:spPr>
          <a:xfrm>
            <a:off x="11614167" y="1946686"/>
            <a:ext cx="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38C80CD-0F3B-F5CC-0B5D-4D74F8818C83}"/>
              </a:ext>
            </a:extLst>
          </p:cNvPr>
          <p:cNvCxnSpPr>
            <a:cxnSpLocks/>
          </p:cNvCxnSpPr>
          <p:nvPr/>
        </p:nvCxnSpPr>
        <p:spPr>
          <a:xfrm flipH="1">
            <a:off x="11532870" y="1935256"/>
            <a:ext cx="8129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586E636-9840-DB50-2802-395FA0323F2E}"/>
              </a:ext>
            </a:extLst>
          </p:cNvPr>
          <p:cNvSpPr/>
          <p:nvPr/>
        </p:nvSpPr>
        <p:spPr>
          <a:xfrm>
            <a:off x="0" y="4208938"/>
            <a:ext cx="12192000" cy="26490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grpSp>
        <p:nvGrpSpPr>
          <p:cNvPr id="21" name="Group 20">
            <a:extLst>
              <a:ext uri="{FF2B5EF4-FFF2-40B4-BE49-F238E27FC236}">
                <a16:creationId xmlns:a16="http://schemas.microsoft.com/office/drawing/2014/main" id="{B29B8BC1-E3DD-BB70-41AE-E64607619B52}"/>
              </a:ext>
            </a:extLst>
          </p:cNvPr>
          <p:cNvGrpSpPr/>
          <p:nvPr/>
        </p:nvGrpSpPr>
        <p:grpSpPr>
          <a:xfrm>
            <a:off x="286486" y="300960"/>
            <a:ext cx="11619028" cy="6256080"/>
            <a:chOff x="618565" y="621781"/>
            <a:chExt cx="10982300" cy="5634297"/>
          </a:xfrm>
        </p:grpSpPr>
        <p:cxnSp>
          <p:nvCxnSpPr>
            <p:cNvPr id="22" name="Straight Connector 21">
              <a:extLst>
                <a:ext uri="{FF2B5EF4-FFF2-40B4-BE49-F238E27FC236}">
                  <a16:creationId xmlns:a16="http://schemas.microsoft.com/office/drawing/2014/main" id="{CE02AA90-27DD-F5EC-2B61-F59FC9655367}"/>
                </a:ext>
              </a:extLst>
            </p:cNvPr>
            <p:cNvCxnSpPr>
              <a:cxnSpLocks/>
            </p:cNvCxnSpPr>
            <p:nvPr/>
          </p:nvCxnSpPr>
          <p:spPr>
            <a:xfrm>
              <a:off x="618565" y="621781"/>
              <a:ext cx="10982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996782-91DB-13C5-AADD-C5357C16DF6C}"/>
                </a:ext>
              </a:extLst>
            </p:cNvPr>
            <p:cNvCxnSpPr>
              <a:cxnSpLocks/>
            </p:cNvCxnSpPr>
            <p:nvPr/>
          </p:nvCxnSpPr>
          <p:spPr>
            <a:xfrm>
              <a:off x="11583887" y="621781"/>
              <a:ext cx="0" cy="5634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18B133-59BD-C784-C76F-F4AC7F3756C0}"/>
                </a:ext>
              </a:extLst>
            </p:cNvPr>
            <p:cNvCxnSpPr>
              <a:cxnSpLocks/>
            </p:cNvCxnSpPr>
            <p:nvPr/>
          </p:nvCxnSpPr>
          <p:spPr>
            <a:xfrm>
              <a:off x="618565" y="621781"/>
              <a:ext cx="0" cy="5634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7187E6-66D3-C254-93BE-AA241E6B8564}"/>
                </a:ext>
              </a:extLst>
            </p:cNvPr>
            <p:cNvCxnSpPr>
              <a:cxnSpLocks/>
            </p:cNvCxnSpPr>
            <p:nvPr/>
          </p:nvCxnSpPr>
          <p:spPr>
            <a:xfrm>
              <a:off x="618565" y="6256078"/>
              <a:ext cx="10965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Title 7">
            <a:extLst>
              <a:ext uri="{FF2B5EF4-FFF2-40B4-BE49-F238E27FC236}">
                <a16:creationId xmlns:a16="http://schemas.microsoft.com/office/drawing/2014/main" id="{A0BBBAF0-ACB4-0A15-8A6C-607CC0DF160C}"/>
              </a:ext>
            </a:extLst>
          </p:cNvPr>
          <p:cNvSpPr txBox="1">
            <a:spLocks/>
          </p:cNvSpPr>
          <p:nvPr/>
        </p:nvSpPr>
        <p:spPr>
          <a:xfrm>
            <a:off x="2758225" y="4898349"/>
            <a:ext cx="6657587" cy="674370"/>
          </a:xfrm>
          <a:prstGeom prst="rect">
            <a:avLst/>
          </a:prstGeom>
          <a:noFill/>
        </p:spPr>
        <p:txBody>
          <a:bodyPr vert="horz" lIns="0" tIns="144000" rIns="144000" bIns="21600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pPr algn="ctr">
              <a:lnSpc>
                <a:spcPts val="5100"/>
              </a:lnSpc>
            </a:pPr>
            <a:r>
              <a:rPr lang="en-US" sz="4600" dirty="0">
                <a:solidFill>
                  <a:schemeClr val="bg1"/>
                </a:solidFill>
                <a:latin typeface="Merriweather Light" panose="00000400000000000000" pitchFamily="2" charset="0"/>
                <a:cs typeface="Merriweather" panose="02000000000000000000" pitchFamily="2" charset="77"/>
              </a:rPr>
              <a:t>Appendix</a:t>
            </a:r>
          </a:p>
        </p:txBody>
      </p:sp>
      <p:sp>
        <p:nvSpPr>
          <p:cNvPr id="4" name="TextBox 3">
            <a:extLst>
              <a:ext uri="{FF2B5EF4-FFF2-40B4-BE49-F238E27FC236}">
                <a16:creationId xmlns:a16="http://schemas.microsoft.com/office/drawing/2014/main" id="{29C32F8A-ACE2-B534-252F-ACCDF6AECEAC}"/>
              </a:ext>
            </a:extLst>
          </p:cNvPr>
          <p:cNvSpPr txBox="1"/>
          <p:nvPr/>
        </p:nvSpPr>
        <p:spPr>
          <a:xfrm>
            <a:off x="3053895" y="5572719"/>
            <a:ext cx="6098058" cy="369332"/>
          </a:xfrm>
          <a:prstGeom prst="rect">
            <a:avLst/>
          </a:prstGeom>
          <a:noFill/>
        </p:spPr>
        <p:txBody>
          <a:bodyPr wrap="square">
            <a:spAutoFit/>
          </a:bodyPr>
          <a:lstStyle/>
          <a:p>
            <a:pPr algn="ctr"/>
            <a:r>
              <a:rPr lang="en-US" sz="1800" dirty="0">
                <a:solidFill>
                  <a:schemeClr val="accent3"/>
                </a:solidFill>
              </a:rPr>
              <a:t>Reconciliation of non-GAAP measures</a:t>
            </a:r>
          </a:p>
        </p:txBody>
      </p:sp>
    </p:spTree>
    <p:custDataLst>
      <p:custData r:id="rId1"/>
      <p:custData r:id="rId2"/>
    </p:custDataLst>
    <p:extLst>
      <p:ext uri="{BB962C8B-B14F-4D97-AF65-F5344CB8AC3E}">
        <p14:creationId xmlns:p14="http://schemas.microsoft.com/office/powerpoint/2010/main" val="4198394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CAC48E-126B-EBB3-D5FC-662CF7108FAF}"/>
              </a:ext>
            </a:extLst>
          </p:cNvPr>
          <p:cNvSpPr/>
          <p:nvPr/>
        </p:nvSpPr>
        <p:spPr>
          <a:xfrm>
            <a:off x="0" y="4819"/>
            <a:ext cx="12192000" cy="2203122"/>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5" name="Date Placeholder 4">
            <a:extLst>
              <a:ext uri="{FF2B5EF4-FFF2-40B4-BE49-F238E27FC236}">
                <a16:creationId xmlns:a16="http://schemas.microsoft.com/office/drawing/2014/main" id="{C66DEE58-F557-470F-841B-6EC2B8FB0F45}"/>
              </a:ext>
            </a:extLst>
          </p:cNvPr>
          <p:cNvSpPr>
            <a:spLocks noGrp="1"/>
          </p:cNvSpPr>
          <p:nvPr>
            <p:ph type="dt" sz="half" idx="10"/>
          </p:nvPr>
        </p:nvSpPr>
        <p:spPr>
          <a:xfrm>
            <a:off x="0" y="6876000"/>
            <a:ext cx="0" cy="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6" name="Footer Placeholder 5">
            <a:extLst>
              <a:ext uri="{FF2B5EF4-FFF2-40B4-BE49-F238E27FC236}">
                <a16:creationId xmlns:a16="http://schemas.microsoft.com/office/drawing/2014/main" id="{48A1FAF4-34FB-489C-80F6-A1BBE6275F5B}"/>
              </a:ext>
            </a:extLst>
          </p:cNvPr>
          <p:cNvSpPr>
            <a:spLocks noGrp="1"/>
          </p:cNvSpPr>
          <p:nvPr>
            <p:ph type="ftr" sz="quarter" idx="11"/>
          </p:nvPr>
        </p:nvSpPr>
        <p:spPr/>
        <p:txBody>
          <a:bodyPr/>
          <a:lstStyle/>
          <a:p>
            <a:r>
              <a:rPr lang="en-GB" dirty="0"/>
              <a:t>Colliers</a:t>
            </a:r>
          </a:p>
        </p:txBody>
      </p:sp>
      <p:sp>
        <p:nvSpPr>
          <p:cNvPr id="7" name="Slide Number Placeholder 6">
            <a:extLst>
              <a:ext uri="{FF2B5EF4-FFF2-40B4-BE49-F238E27FC236}">
                <a16:creationId xmlns:a16="http://schemas.microsoft.com/office/drawing/2014/main" id="{E2F3B494-0DF6-4710-94A9-F0676B9DF58E}"/>
              </a:ext>
            </a:extLst>
          </p:cNvPr>
          <p:cNvSpPr>
            <a:spLocks noGrp="1"/>
          </p:cNvSpPr>
          <p:nvPr>
            <p:ph type="sldNum" sz="quarter" idx="12"/>
          </p:nvPr>
        </p:nvSpPr>
        <p:spPr/>
        <p:txBody>
          <a:bodyPr/>
          <a:lstStyle/>
          <a:p>
            <a:fld id="{23AA811B-2EBD-4900-905E-5BE206449611}" type="slidenum">
              <a:rPr lang="en-GB" smtClean="0"/>
              <a:pPr/>
              <a:t>15</a:t>
            </a:fld>
            <a:endParaRPr lang="en-GB" dirty="0"/>
          </a:p>
        </p:txBody>
      </p:sp>
      <p:sp>
        <p:nvSpPr>
          <p:cNvPr id="4" name="Title 3">
            <a:extLst>
              <a:ext uri="{FF2B5EF4-FFF2-40B4-BE49-F238E27FC236}">
                <a16:creationId xmlns:a16="http://schemas.microsoft.com/office/drawing/2014/main" id="{2CA188E0-7972-434A-C5AB-AEFDDCCA0C2C}"/>
              </a:ext>
            </a:extLst>
          </p:cNvPr>
          <p:cNvSpPr>
            <a:spLocks noGrp="1"/>
          </p:cNvSpPr>
          <p:nvPr>
            <p:ph type="title"/>
          </p:nvPr>
        </p:nvSpPr>
        <p:spPr>
          <a:xfrm>
            <a:off x="851514" y="845086"/>
            <a:ext cx="6989203" cy="805037"/>
          </a:xfrm>
        </p:spPr>
        <p:txBody>
          <a:bodyPr/>
          <a:lstStyle/>
          <a:p>
            <a:r>
              <a:rPr lang="en-US" sz="2800" dirty="0">
                <a:solidFill>
                  <a:schemeClr val="tx2"/>
                </a:solidFill>
                <a:latin typeface="Merriweather Light" panose="00000400000000000000" pitchFamily="2" charset="0"/>
              </a:rPr>
              <a:t>Reconciliation of GAAP earnings to</a:t>
            </a:r>
            <a:br>
              <a:rPr lang="en-US" sz="2800" dirty="0">
                <a:solidFill>
                  <a:schemeClr val="tx2"/>
                </a:solidFill>
                <a:latin typeface="Merriweather Light" panose="00000400000000000000" pitchFamily="2" charset="0"/>
              </a:rPr>
            </a:br>
            <a:r>
              <a:rPr lang="en-US" sz="2800" dirty="0">
                <a:solidFill>
                  <a:schemeClr val="tx2"/>
                </a:solidFill>
                <a:latin typeface="Merriweather Light" panose="00000400000000000000" pitchFamily="2" charset="0"/>
              </a:rPr>
              <a:t>adjusted EBITDA </a:t>
            </a:r>
            <a:endParaRPr lang="en-US" sz="2800" dirty="0">
              <a:latin typeface="Merriweather Light" panose="00000400000000000000" pitchFamily="2" charset="0"/>
            </a:endParaRPr>
          </a:p>
        </p:txBody>
      </p:sp>
      <p:pic>
        <p:nvPicPr>
          <p:cNvPr id="2" name="Picture 1">
            <a:extLst>
              <a:ext uri="{FF2B5EF4-FFF2-40B4-BE49-F238E27FC236}">
                <a16:creationId xmlns:a16="http://schemas.microsoft.com/office/drawing/2014/main" id="{4A904CDA-C2E0-7E04-B57C-C1DC4336A447}"/>
              </a:ext>
            </a:extLst>
          </p:cNvPr>
          <p:cNvPicPr>
            <a:picLocks/>
          </p:cNvPicPr>
          <p:nvPr>
            <p:custDataLst>
              <p:tags r:id="rId1"/>
            </p:custDataLst>
          </p:nvPr>
        </p:nvPicPr>
        <p:blipFill>
          <a:blip r:embed="rId4"/>
          <a:stretch>
            <a:fillRect/>
          </a:stretch>
        </p:blipFill>
        <p:spPr>
          <a:xfrm>
            <a:off x="851514" y="2861392"/>
            <a:ext cx="10166350" cy="2870200"/>
          </a:xfrm>
          <a:prstGeom prst="rect">
            <a:avLst/>
          </a:prstGeom>
        </p:spPr>
      </p:pic>
    </p:spTree>
    <p:extLst>
      <p:ext uri="{BB962C8B-B14F-4D97-AF65-F5344CB8AC3E}">
        <p14:creationId xmlns:p14="http://schemas.microsoft.com/office/powerpoint/2010/main" val="3748487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933B05-99F1-D5A7-96D2-7AE61BF5A2E8}"/>
              </a:ext>
            </a:extLst>
          </p:cNvPr>
          <p:cNvSpPr/>
          <p:nvPr/>
        </p:nvSpPr>
        <p:spPr>
          <a:xfrm>
            <a:off x="0" y="4819"/>
            <a:ext cx="12192000" cy="2203122"/>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5" name="Date Placeholder 4">
            <a:extLst>
              <a:ext uri="{FF2B5EF4-FFF2-40B4-BE49-F238E27FC236}">
                <a16:creationId xmlns:a16="http://schemas.microsoft.com/office/drawing/2014/main" id="{C66DEE58-F557-470F-841B-6EC2B8FB0F45}"/>
              </a:ext>
            </a:extLst>
          </p:cNvPr>
          <p:cNvSpPr>
            <a:spLocks noGrp="1"/>
          </p:cNvSpPr>
          <p:nvPr>
            <p:ph type="dt" sz="half" idx="10"/>
          </p:nvPr>
        </p:nvSpPr>
        <p:spPr>
          <a:xfrm>
            <a:off x="0" y="6876000"/>
            <a:ext cx="0" cy="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6" name="Footer Placeholder 5">
            <a:extLst>
              <a:ext uri="{FF2B5EF4-FFF2-40B4-BE49-F238E27FC236}">
                <a16:creationId xmlns:a16="http://schemas.microsoft.com/office/drawing/2014/main" id="{48A1FAF4-34FB-489C-80F6-A1BBE6275F5B}"/>
              </a:ext>
            </a:extLst>
          </p:cNvPr>
          <p:cNvSpPr>
            <a:spLocks noGrp="1"/>
          </p:cNvSpPr>
          <p:nvPr>
            <p:ph type="ftr" sz="quarter" idx="11"/>
          </p:nvPr>
        </p:nvSpPr>
        <p:spPr/>
        <p:txBody>
          <a:bodyPr/>
          <a:lstStyle/>
          <a:p>
            <a:r>
              <a:rPr lang="en-GB" dirty="0"/>
              <a:t>Colliers</a:t>
            </a:r>
          </a:p>
        </p:txBody>
      </p:sp>
      <p:sp>
        <p:nvSpPr>
          <p:cNvPr id="7" name="Slide Number Placeholder 6">
            <a:extLst>
              <a:ext uri="{FF2B5EF4-FFF2-40B4-BE49-F238E27FC236}">
                <a16:creationId xmlns:a16="http://schemas.microsoft.com/office/drawing/2014/main" id="{E2F3B494-0DF6-4710-94A9-F0676B9DF58E}"/>
              </a:ext>
            </a:extLst>
          </p:cNvPr>
          <p:cNvSpPr>
            <a:spLocks noGrp="1"/>
          </p:cNvSpPr>
          <p:nvPr>
            <p:ph type="sldNum" sz="quarter" idx="12"/>
          </p:nvPr>
        </p:nvSpPr>
        <p:spPr/>
        <p:txBody>
          <a:bodyPr/>
          <a:lstStyle/>
          <a:p>
            <a:fld id="{23AA811B-2EBD-4900-905E-5BE206449611}" type="slidenum">
              <a:rPr lang="en-GB" smtClean="0"/>
              <a:pPr/>
              <a:t>16</a:t>
            </a:fld>
            <a:endParaRPr lang="en-GB" dirty="0"/>
          </a:p>
        </p:txBody>
      </p:sp>
      <p:sp>
        <p:nvSpPr>
          <p:cNvPr id="12" name="Text Placeholder 11">
            <a:extLst>
              <a:ext uri="{FF2B5EF4-FFF2-40B4-BE49-F238E27FC236}">
                <a16:creationId xmlns:a16="http://schemas.microsoft.com/office/drawing/2014/main" id="{241CED21-031B-22AF-7680-CD2387E9DA87}"/>
              </a:ext>
            </a:extLst>
          </p:cNvPr>
          <p:cNvSpPr txBox="1">
            <a:spLocks/>
          </p:cNvSpPr>
          <p:nvPr/>
        </p:nvSpPr>
        <p:spPr>
          <a:xfrm>
            <a:off x="1380539" y="6681678"/>
            <a:ext cx="10607669" cy="9545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0"/>
              </a:spcBef>
              <a:spcAft>
                <a:spcPts val="300"/>
              </a:spcAft>
            </a:pPr>
            <a:r>
              <a:rPr lang="en-US" dirty="0">
                <a:solidFill>
                  <a:schemeClr val="tx1"/>
                </a:solidFill>
                <a:cs typeface="Arial" charset="0"/>
              </a:rPr>
              <a:t>Adjusted EPS is calculated using the “if-converted” method of calculating earnings per share in relation to the Convertible Notes, which were issued on May 19, 2020 and fully converted or redeemed by June 1, 2023</a:t>
            </a:r>
          </a:p>
        </p:txBody>
      </p:sp>
      <p:sp>
        <p:nvSpPr>
          <p:cNvPr id="3" name="Title 3">
            <a:extLst>
              <a:ext uri="{FF2B5EF4-FFF2-40B4-BE49-F238E27FC236}">
                <a16:creationId xmlns:a16="http://schemas.microsoft.com/office/drawing/2014/main" id="{3E0540DE-7354-2DA2-75B9-DD3B0E1FA1E4}"/>
              </a:ext>
            </a:extLst>
          </p:cNvPr>
          <p:cNvSpPr txBox="1">
            <a:spLocks/>
          </p:cNvSpPr>
          <p:nvPr/>
        </p:nvSpPr>
        <p:spPr>
          <a:xfrm>
            <a:off x="851514" y="845086"/>
            <a:ext cx="9707218" cy="880197"/>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solidFill>
                  <a:schemeClr val="tx2"/>
                </a:solidFill>
                <a:latin typeface="Merriweather Light" panose="00000400000000000000" pitchFamily="2" charset="0"/>
              </a:rPr>
              <a:t>Reconciliation of GAAP earnings to adjusted </a:t>
            </a:r>
            <a:br>
              <a:rPr lang="en-US" sz="2800" dirty="0">
                <a:solidFill>
                  <a:schemeClr val="tx2"/>
                </a:solidFill>
                <a:latin typeface="Merriweather Light" panose="00000400000000000000" pitchFamily="2" charset="0"/>
              </a:rPr>
            </a:br>
            <a:r>
              <a:rPr lang="en-US" sz="2800" dirty="0">
                <a:solidFill>
                  <a:schemeClr val="tx2"/>
                </a:solidFill>
                <a:latin typeface="Merriweather Light" panose="00000400000000000000" pitchFamily="2" charset="0"/>
              </a:rPr>
              <a:t>net earnings and adjusted earnings per share</a:t>
            </a:r>
            <a:endParaRPr lang="en-US" sz="2800" dirty="0">
              <a:latin typeface="Merriweather Light" panose="00000400000000000000" pitchFamily="2" charset="0"/>
            </a:endParaRPr>
          </a:p>
        </p:txBody>
      </p:sp>
      <p:pic>
        <p:nvPicPr>
          <p:cNvPr id="8" name="Picture 7">
            <a:extLst>
              <a:ext uri="{FF2B5EF4-FFF2-40B4-BE49-F238E27FC236}">
                <a16:creationId xmlns:a16="http://schemas.microsoft.com/office/drawing/2014/main" id="{CBE7B755-D8E6-8A47-9087-DE9E9E635E34}"/>
              </a:ext>
            </a:extLst>
          </p:cNvPr>
          <p:cNvPicPr>
            <a:picLocks/>
          </p:cNvPicPr>
          <p:nvPr>
            <p:custDataLst>
              <p:tags r:id="rId1"/>
            </p:custDataLst>
          </p:nvPr>
        </p:nvPicPr>
        <p:blipFill>
          <a:blip r:embed="rId4"/>
          <a:stretch>
            <a:fillRect/>
          </a:stretch>
        </p:blipFill>
        <p:spPr>
          <a:xfrm>
            <a:off x="1380539" y="2254304"/>
            <a:ext cx="8450882" cy="4427374"/>
          </a:xfrm>
          <a:prstGeom prst="rect">
            <a:avLst/>
          </a:prstGeom>
        </p:spPr>
      </p:pic>
    </p:spTree>
    <p:extLst>
      <p:ext uri="{BB962C8B-B14F-4D97-AF65-F5344CB8AC3E}">
        <p14:creationId xmlns:p14="http://schemas.microsoft.com/office/powerpoint/2010/main" val="2933640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6A1E4F-A99B-6B20-EA8F-9E88DAA7A664}"/>
              </a:ext>
            </a:extLst>
          </p:cNvPr>
          <p:cNvSpPr/>
          <p:nvPr/>
        </p:nvSpPr>
        <p:spPr>
          <a:xfrm>
            <a:off x="0" y="4819"/>
            <a:ext cx="12192000" cy="2203122"/>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Footer Placeholder 5">
            <a:extLst>
              <a:ext uri="{FF2B5EF4-FFF2-40B4-BE49-F238E27FC236}">
                <a16:creationId xmlns:a16="http://schemas.microsoft.com/office/drawing/2014/main" id="{48A1FAF4-34FB-489C-80F6-A1BBE6275F5B}"/>
              </a:ext>
            </a:extLst>
          </p:cNvPr>
          <p:cNvSpPr>
            <a:spLocks noGrp="1"/>
          </p:cNvSpPr>
          <p:nvPr>
            <p:ph type="ftr" sz="quarter" idx="11"/>
          </p:nvPr>
        </p:nvSpPr>
        <p:spPr/>
        <p:txBody>
          <a:bodyPr/>
          <a:lstStyle/>
          <a:p>
            <a:r>
              <a:rPr lang="en-GB" dirty="0"/>
              <a:t>Colliers</a:t>
            </a:r>
          </a:p>
        </p:txBody>
      </p:sp>
      <p:sp>
        <p:nvSpPr>
          <p:cNvPr id="7" name="Slide Number Placeholder 6">
            <a:extLst>
              <a:ext uri="{FF2B5EF4-FFF2-40B4-BE49-F238E27FC236}">
                <a16:creationId xmlns:a16="http://schemas.microsoft.com/office/drawing/2014/main" id="{E2F3B494-0DF6-4710-94A9-F0676B9DF58E}"/>
              </a:ext>
            </a:extLst>
          </p:cNvPr>
          <p:cNvSpPr>
            <a:spLocks noGrp="1"/>
          </p:cNvSpPr>
          <p:nvPr>
            <p:ph type="sldNum" sz="quarter" idx="12"/>
          </p:nvPr>
        </p:nvSpPr>
        <p:spPr/>
        <p:txBody>
          <a:bodyPr/>
          <a:lstStyle/>
          <a:p>
            <a:fld id="{23AA811B-2EBD-4900-905E-5BE206449611}" type="slidenum">
              <a:rPr lang="en-GB" smtClean="0"/>
              <a:pPr/>
              <a:t>17</a:t>
            </a:fld>
            <a:endParaRPr lang="en-GB" dirty="0"/>
          </a:p>
        </p:txBody>
      </p:sp>
      <p:pic>
        <p:nvPicPr>
          <p:cNvPr id="3" name="Picture 2">
            <a:extLst>
              <a:ext uri="{FF2B5EF4-FFF2-40B4-BE49-F238E27FC236}">
                <a16:creationId xmlns:a16="http://schemas.microsoft.com/office/drawing/2014/main" id="{3BADD7B9-2ACB-F743-E327-A1FCD477D6B1}"/>
              </a:ext>
            </a:extLst>
          </p:cNvPr>
          <p:cNvPicPr>
            <a:picLocks/>
          </p:cNvPicPr>
          <p:nvPr>
            <p:custDataLst>
              <p:tags r:id="rId1"/>
            </p:custDataLst>
          </p:nvPr>
        </p:nvPicPr>
        <p:blipFill>
          <a:blip r:embed="rId4"/>
          <a:stretch>
            <a:fillRect/>
          </a:stretch>
        </p:blipFill>
        <p:spPr>
          <a:xfrm>
            <a:off x="851514" y="2833385"/>
            <a:ext cx="10337800" cy="1536700"/>
          </a:xfrm>
          <a:prstGeom prst="rect">
            <a:avLst/>
          </a:prstGeom>
        </p:spPr>
      </p:pic>
      <p:sp>
        <p:nvSpPr>
          <p:cNvPr id="4" name="Title 3">
            <a:extLst>
              <a:ext uri="{FF2B5EF4-FFF2-40B4-BE49-F238E27FC236}">
                <a16:creationId xmlns:a16="http://schemas.microsoft.com/office/drawing/2014/main" id="{C7D21173-2F50-2592-6876-3E967BC45BF8}"/>
              </a:ext>
            </a:extLst>
          </p:cNvPr>
          <p:cNvSpPr>
            <a:spLocks noGrp="1"/>
          </p:cNvSpPr>
          <p:nvPr>
            <p:ph type="title"/>
          </p:nvPr>
        </p:nvSpPr>
        <p:spPr>
          <a:xfrm>
            <a:off x="851514" y="845087"/>
            <a:ext cx="6008078" cy="250737"/>
          </a:xfrm>
        </p:spPr>
        <p:txBody>
          <a:bodyPr/>
          <a:lstStyle/>
          <a:p>
            <a:pPr>
              <a:spcAft>
                <a:spcPts val="200"/>
              </a:spcAft>
            </a:pPr>
            <a:r>
              <a:rPr lang="en-US" sz="2800" dirty="0">
                <a:solidFill>
                  <a:schemeClr val="tx2"/>
                </a:solidFill>
                <a:latin typeface="Merriweather Light" panose="00000400000000000000" pitchFamily="2" charset="0"/>
              </a:rPr>
              <a:t>Reconciliation of net cash flow</a:t>
            </a:r>
            <a:br>
              <a:rPr lang="en-US" sz="2800" dirty="0">
                <a:solidFill>
                  <a:schemeClr val="tx2"/>
                </a:solidFill>
                <a:latin typeface="Merriweather Light" panose="00000400000000000000" pitchFamily="2" charset="0"/>
              </a:rPr>
            </a:br>
            <a:r>
              <a:rPr lang="en-US" sz="2800" dirty="0">
                <a:solidFill>
                  <a:schemeClr val="tx2"/>
                </a:solidFill>
                <a:latin typeface="Merriweather Light" panose="00000400000000000000" pitchFamily="2" charset="0"/>
              </a:rPr>
              <a:t>from operations to free cash flow</a:t>
            </a:r>
          </a:p>
        </p:txBody>
      </p:sp>
    </p:spTree>
    <p:extLst>
      <p:ext uri="{BB962C8B-B14F-4D97-AF65-F5344CB8AC3E}">
        <p14:creationId xmlns:p14="http://schemas.microsoft.com/office/powerpoint/2010/main" val="3489348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2B14E26-B961-D2E8-2E69-30A97EF79036}"/>
              </a:ext>
            </a:extLst>
          </p:cNvPr>
          <p:cNvSpPr txBox="1"/>
          <p:nvPr/>
        </p:nvSpPr>
        <p:spPr>
          <a:xfrm>
            <a:off x="648000" y="1125180"/>
            <a:ext cx="10893600" cy="4847481"/>
          </a:xfrm>
          <a:prstGeom prst="rect">
            <a:avLst/>
          </a:prstGeom>
          <a:noFill/>
        </p:spPr>
        <p:txBody>
          <a:bodyPr wrap="square" lIns="0" tIns="0" rIns="0" bIns="0" numCol="2" spcCol="540000" rtlCol="0" anchor="t">
            <a:spAutoFit/>
          </a:bodyPr>
          <a:lstStyle/>
          <a:p>
            <a:pPr lvl="0">
              <a:lnSpc>
                <a:spcPts val="1200"/>
              </a:lnSpc>
              <a:spcBef>
                <a:spcPts val="1200"/>
              </a:spcBef>
              <a:spcAft>
                <a:spcPts val="300"/>
              </a:spcAft>
            </a:pPr>
            <a:r>
              <a:rPr lang="en-US" sz="1000" b="1" dirty="0">
                <a:ea typeface="Open Sans Condensed Light" panose="020B0306030504020204" pitchFamily="34" charset="0"/>
                <a:cs typeface="Arial" charset="0"/>
              </a:rPr>
              <a:t>Local currency revenue growth rate </a:t>
            </a:r>
            <a:br>
              <a:rPr lang="en-US" sz="1000" b="1" dirty="0">
                <a:ea typeface="Open Sans Condensed Light" panose="020B0306030504020204" pitchFamily="34" charset="0"/>
                <a:cs typeface="Arial" charset="0"/>
              </a:rPr>
            </a:br>
            <a:r>
              <a:rPr lang="en-US" sz="1000" b="1" dirty="0">
                <a:ea typeface="Open Sans Condensed Light" panose="020B0306030504020204" pitchFamily="34" charset="0"/>
                <a:cs typeface="Arial" charset="0"/>
              </a:rPr>
              <a:t>and internal revenue growth rate measures</a:t>
            </a:r>
          </a:p>
          <a:p>
            <a:pPr lvl="0">
              <a:lnSpc>
                <a:spcPts val="1200"/>
              </a:lnSpc>
              <a:spcAft>
                <a:spcPts val="1200"/>
              </a:spcAft>
            </a:pPr>
            <a:r>
              <a:rPr lang="en-US" sz="1000" dirty="0">
                <a:ea typeface="Open Sans Condensed Light" panose="020B0306030504020204" pitchFamily="34" charset="0"/>
                <a:cs typeface="Arial" charset="0"/>
              </a:rPr>
              <a:t>Percentage revenue and AEBITDA variances presented on a local currency basis are calculated by translating the current period results of our non-US dollar denominated operations to US dollars using the foreign currency exchange rates from the periods against which the current period results are being compared. Percentage revenue variances presented on an internal growth basis are calculated assuming no impact from acquired entities in the current and prior periods. Revenue from acquired entities, including any foreign exchange impacts, are treated as acquisition growth until the respective anniversaries of the acquisitions. We believe that these revenue growth rate methodologies provide a framework for assessing the Company’s performance and operations excluding the effects of foreign currency exchange rate fluctuations and acquisitions. Since these revenue growth rate measures are not calculated under GAAP, they may not be comparable to similar measures used by other issuers.</a:t>
            </a:r>
          </a:p>
          <a:p>
            <a:pPr>
              <a:lnSpc>
                <a:spcPts val="1200"/>
              </a:lnSpc>
              <a:spcBef>
                <a:spcPts val="1200"/>
              </a:spcBef>
              <a:spcAft>
                <a:spcPts val="300"/>
              </a:spcAft>
            </a:pPr>
            <a:r>
              <a:rPr lang="en-US" sz="1000" b="1" dirty="0">
                <a:ea typeface="Open Sans Condensed Light" panose="020B0306030504020204" pitchFamily="34" charset="0"/>
                <a:cs typeface="Arial" charset="0"/>
              </a:rPr>
              <a:t>Assets under management</a:t>
            </a:r>
          </a:p>
          <a:p>
            <a:pPr lvl="0">
              <a:lnSpc>
                <a:spcPts val="1200"/>
              </a:lnSpc>
              <a:spcAft>
                <a:spcPts val="1200"/>
              </a:spcAft>
            </a:pPr>
            <a:r>
              <a:rPr lang="en-US" sz="1000" dirty="0">
                <a:ea typeface="Open Sans Condensed Light" panose="020B0306030504020204" pitchFamily="34" charset="0"/>
                <a:cs typeface="Arial" charset="0"/>
              </a:rPr>
              <a:t>We use the term assets under management (“AUM”) as a measure of the scale of our Investment Management operations. AUM is defined as the gross market value of operating assets and the projected gross cost of development assets of the funds, partnerships and accounts to which we provide management and advisory services, including capital that such funds, partnerships and accounts have the right to call from investors pursuant to capital commitments. Our definition of AUM may differ from those used by other issuers and as such may not be directly comparable to similar measures used by other issuers.</a:t>
            </a:r>
            <a:br>
              <a:rPr lang="en-US" sz="1000" dirty="0">
                <a:ea typeface="Open Sans Condensed Light" panose="020B0306030504020204" pitchFamily="34" charset="0"/>
                <a:cs typeface="Arial" charset="0"/>
              </a:rPr>
            </a:br>
            <a:br>
              <a:rPr lang="en-US" sz="1000" dirty="0">
                <a:ea typeface="Open Sans Condensed Light" panose="020B0306030504020204" pitchFamily="34" charset="0"/>
                <a:cs typeface="Arial" charset="0"/>
              </a:rPr>
            </a:br>
            <a:br>
              <a:rPr lang="en-US" sz="1000" dirty="0">
                <a:ea typeface="Open Sans Condensed Light" panose="020B0306030504020204" pitchFamily="34" charset="0"/>
                <a:cs typeface="Arial" charset="0"/>
              </a:rPr>
            </a:br>
            <a:br>
              <a:rPr lang="en-US" sz="1000" dirty="0">
                <a:ea typeface="Open Sans Condensed Light" panose="020B0306030504020204" pitchFamily="34" charset="0"/>
                <a:cs typeface="Arial" charset="0"/>
              </a:rPr>
            </a:br>
            <a:br>
              <a:rPr lang="en-US" sz="1000" dirty="0">
                <a:ea typeface="Open Sans Condensed Light" panose="020B0306030504020204" pitchFamily="34" charset="0"/>
                <a:cs typeface="Arial" charset="0"/>
              </a:rPr>
            </a:br>
            <a:endParaRPr lang="en-US" sz="1000" dirty="0">
              <a:ea typeface="Open Sans Condensed Light" panose="020B0306030504020204" pitchFamily="34" charset="0"/>
              <a:cs typeface="Arial" charset="0"/>
            </a:endParaRPr>
          </a:p>
          <a:p>
            <a:pPr lvl="0">
              <a:lnSpc>
                <a:spcPts val="1200"/>
              </a:lnSpc>
              <a:spcBef>
                <a:spcPts val="1200"/>
              </a:spcBef>
              <a:spcAft>
                <a:spcPts val="300"/>
              </a:spcAft>
            </a:pPr>
            <a:r>
              <a:rPr lang="en-US" sz="1000" b="1" dirty="0">
                <a:ea typeface="Open Sans Condensed Light" panose="020B0306030504020204" pitchFamily="34" charset="0"/>
                <a:cs typeface="Arial" charset="0"/>
              </a:rPr>
              <a:t>Fee paying assets under management</a:t>
            </a:r>
          </a:p>
          <a:p>
            <a:pPr lvl="0">
              <a:lnSpc>
                <a:spcPts val="1200"/>
              </a:lnSpc>
              <a:spcAft>
                <a:spcPts val="1200"/>
              </a:spcAft>
            </a:pPr>
            <a:r>
              <a:rPr lang="en-US" sz="1000" dirty="0">
                <a:ea typeface="Open Sans Condensed Light" panose="020B0306030504020204" pitchFamily="34" charset="0"/>
                <a:cs typeface="Arial" charset="0"/>
              </a:rPr>
              <a:t>We use the term fee paying assets under management (“FPAUM”) to represent only the AUM on which the Company is entitled to receive management fees. We believe this measure is useful in providing additional insight into the capital base upon which the Company earns management fees. Our definition of FPAUM may differ from those used by other issuers and as such may not be directly comparable to similar measures used by other issuers.</a:t>
            </a:r>
          </a:p>
          <a:p>
            <a:pPr>
              <a:lnSpc>
                <a:spcPts val="1200"/>
              </a:lnSpc>
              <a:spcBef>
                <a:spcPts val="1200"/>
              </a:spcBef>
              <a:spcAft>
                <a:spcPts val="300"/>
              </a:spcAft>
            </a:pPr>
            <a:r>
              <a:rPr lang="en-US" sz="1000" b="1" dirty="0">
                <a:ea typeface="Open Sans Condensed Light" panose="020B0306030504020204" pitchFamily="34" charset="0"/>
                <a:cs typeface="Arial" charset="0"/>
              </a:rPr>
              <a:t>Recurring revenue percentage</a:t>
            </a:r>
          </a:p>
          <a:p>
            <a:pPr lvl="0">
              <a:lnSpc>
                <a:spcPts val="1200"/>
              </a:lnSpc>
              <a:spcAft>
                <a:spcPts val="1200"/>
              </a:spcAft>
            </a:pPr>
            <a:r>
              <a:rPr lang="en-US" sz="1000" dirty="0">
                <a:ea typeface="Open Sans Condensed Light" panose="020B0306030504020204" pitchFamily="34" charset="0"/>
                <a:cs typeface="Arial" charset="0"/>
              </a:rPr>
              <a:t>Recurring revenue percentage is computed on a trailing twelve-month basis and represents the proportion that is derived from Outsourcing &amp; Advisory and Investment Management service lines. Both these service lines represent medium to long-term duration revenue streams that are either contractual or repeatable in nature. Revenue for this purpose incorporates the expected full year impact of acquisitions and dispositions.</a:t>
            </a:r>
          </a:p>
          <a:p>
            <a:pPr lvl="0">
              <a:lnSpc>
                <a:spcPts val="1200"/>
              </a:lnSpc>
              <a:spcBef>
                <a:spcPts val="1200"/>
              </a:spcBef>
              <a:spcAft>
                <a:spcPts val="300"/>
              </a:spcAft>
            </a:pPr>
            <a:r>
              <a:rPr lang="en-US" sz="1000" b="1" dirty="0">
                <a:ea typeface="Open Sans Condensed Light" panose="020B0306030504020204" pitchFamily="34" charset="0"/>
                <a:cs typeface="Arial"/>
              </a:rPr>
              <a:t>Adjusted EBITDA from recurring revenue percentage </a:t>
            </a:r>
            <a:endParaRPr lang="en-US" sz="1000" b="1" dirty="0">
              <a:ea typeface="Open Sans Condensed Light" panose="020B0306030504020204" pitchFamily="34" charset="0"/>
              <a:cs typeface="Arial" charset="0"/>
            </a:endParaRPr>
          </a:p>
          <a:p>
            <a:pPr lvl="0">
              <a:lnSpc>
                <a:spcPts val="1200"/>
              </a:lnSpc>
              <a:spcAft>
                <a:spcPts val="1200"/>
              </a:spcAft>
            </a:pPr>
            <a:r>
              <a:rPr lang="en-US" sz="1000" dirty="0">
                <a:ea typeface="Open Sans Condensed Light" panose="020B0306030504020204" pitchFamily="34" charset="0"/>
                <a:cs typeface="Arial" charset="0"/>
              </a:rPr>
              <a:t>Adjusted EBITDA from recurring revenue percentage is computed on a trailing twelve-month basis and represents the proportion of adjusted EBITDA that is derived from Outsourcing &amp; Advisory and Investment Management service lines. Both these service lines represent medium to long-term duration revenue streams that are either contractual or repeatable in nature. Adjusted EBITDA for this purpose is calculated in the same manner as calculated for our debt agreement covenant calculation purposes, incorporating the expected full year impact of business acquisitions and dispositions.</a:t>
            </a:r>
          </a:p>
          <a:p>
            <a:pPr lvl="0">
              <a:lnSpc>
                <a:spcPts val="1200"/>
              </a:lnSpc>
              <a:spcAft>
                <a:spcPts val="1200"/>
              </a:spcAft>
            </a:pPr>
            <a:endParaRPr lang="en-US" sz="1000" dirty="0">
              <a:ea typeface="Open Sans Condensed Light" panose="020B0306030504020204" pitchFamily="34" charset="0"/>
              <a:cs typeface="Arial" charset="0"/>
            </a:endParaRPr>
          </a:p>
          <a:p>
            <a:pPr lvl="0">
              <a:lnSpc>
                <a:spcPts val="1200"/>
              </a:lnSpc>
              <a:spcAft>
                <a:spcPts val="1200"/>
              </a:spcAft>
            </a:pPr>
            <a:endParaRPr lang="en-US" sz="1000" dirty="0">
              <a:ea typeface="Open Sans Condensed Light" panose="020B0306030504020204" pitchFamily="34" charset="0"/>
              <a:cs typeface="Arial" charset="0"/>
            </a:endParaRPr>
          </a:p>
        </p:txBody>
      </p:sp>
      <p:sp>
        <p:nvSpPr>
          <p:cNvPr id="6" name="Footer Placeholder 5">
            <a:extLst>
              <a:ext uri="{FF2B5EF4-FFF2-40B4-BE49-F238E27FC236}">
                <a16:creationId xmlns:a16="http://schemas.microsoft.com/office/drawing/2014/main" id="{48A1FAF4-34FB-489C-80F6-A1BBE6275F5B}"/>
              </a:ext>
            </a:extLst>
          </p:cNvPr>
          <p:cNvSpPr>
            <a:spLocks noGrp="1"/>
          </p:cNvSpPr>
          <p:nvPr>
            <p:ph type="ftr" sz="quarter" idx="11"/>
          </p:nvPr>
        </p:nvSpPr>
        <p:spPr/>
        <p:txBody>
          <a:bodyPr/>
          <a:lstStyle/>
          <a:p>
            <a:r>
              <a:rPr lang="en-GB" dirty="0"/>
              <a:t>Colliers</a:t>
            </a:r>
          </a:p>
        </p:txBody>
      </p:sp>
      <p:sp>
        <p:nvSpPr>
          <p:cNvPr id="7" name="Slide Number Placeholder 6">
            <a:extLst>
              <a:ext uri="{FF2B5EF4-FFF2-40B4-BE49-F238E27FC236}">
                <a16:creationId xmlns:a16="http://schemas.microsoft.com/office/drawing/2014/main" id="{E2F3B494-0DF6-4710-94A9-F0676B9DF58E}"/>
              </a:ext>
            </a:extLst>
          </p:cNvPr>
          <p:cNvSpPr>
            <a:spLocks noGrp="1"/>
          </p:cNvSpPr>
          <p:nvPr>
            <p:ph type="sldNum" sz="quarter" idx="12"/>
          </p:nvPr>
        </p:nvSpPr>
        <p:spPr/>
        <p:txBody>
          <a:bodyPr/>
          <a:lstStyle/>
          <a:p>
            <a:fld id="{23AA811B-2EBD-4900-905E-5BE206449611}" type="slidenum">
              <a:rPr lang="en-GB" smtClean="0"/>
              <a:pPr/>
              <a:t>18</a:t>
            </a:fld>
            <a:endParaRPr lang="en-GB" dirty="0"/>
          </a:p>
        </p:txBody>
      </p:sp>
      <p:sp>
        <p:nvSpPr>
          <p:cNvPr id="9" name="Title 8">
            <a:extLst>
              <a:ext uri="{FF2B5EF4-FFF2-40B4-BE49-F238E27FC236}">
                <a16:creationId xmlns:a16="http://schemas.microsoft.com/office/drawing/2014/main" id="{D13F7EE8-1377-1B02-F0A9-F7E18D6A9E16}"/>
              </a:ext>
            </a:extLst>
          </p:cNvPr>
          <p:cNvSpPr>
            <a:spLocks noGrp="1"/>
          </p:cNvSpPr>
          <p:nvPr>
            <p:ph type="title"/>
          </p:nvPr>
        </p:nvSpPr>
        <p:spPr>
          <a:xfrm>
            <a:off x="648000" y="711921"/>
            <a:ext cx="10893600" cy="180000"/>
          </a:xfrm>
        </p:spPr>
        <p:txBody>
          <a:bodyPr/>
          <a:lstStyle/>
          <a:p>
            <a:pPr defTabSz="754380">
              <a:spcAft>
                <a:spcPts val="1095"/>
              </a:spcAft>
            </a:pPr>
            <a:r>
              <a:rPr lang="en-US" sz="1400" b="1" dirty="0">
                <a:latin typeface="+mn-lt"/>
                <a:ea typeface="+mn-ea"/>
                <a:cs typeface="+mn-cs"/>
              </a:rPr>
              <a:t>Other Non-GAAP Measures</a:t>
            </a:r>
          </a:p>
        </p:txBody>
      </p:sp>
    </p:spTree>
    <p:extLst>
      <p:ext uri="{BB962C8B-B14F-4D97-AF65-F5344CB8AC3E}">
        <p14:creationId xmlns:p14="http://schemas.microsoft.com/office/powerpoint/2010/main" val="1114380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FFC7C70-D781-96B7-C49F-49C7368AF717}"/>
              </a:ext>
            </a:extLst>
          </p:cNvPr>
          <p:cNvSpPr txBox="1"/>
          <p:nvPr/>
        </p:nvSpPr>
        <p:spPr>
          <a:xfrm>
            <a:off x="697098" y="1082261"/>
            <a:ext cx="10488400" cy="215444"/>
          </a:xfrm>
          <a:prstGeom prst="rect">
            <a:avLst/>
          </a:prstGeom>
          <a:noFill/>
        </p:spPr>
        <p:txBody>
          <a:bodyPr wrap="square" lIns="0" tIns="0" rIns="0" bIns="0" rtlCol="0">
            <a:spAutoFit/>
          </a:bodyPr>
          <a:lstStyle/>
          <a:p>
            <a:pPr lvl="0" defTabSz="754380">
              <a:spcAft>
                <a:spcPts val="1095"/>
              </a:spcAft>
            </a:pPr>
            <a:r>
              <a:rPr lang="en-US" sz="1400" b="1" dirty="0">
                <a:solidFill>
                  <a:schemeClr val="tx2"/>
                </a:solidFill>
              </a:rPr>
              <a:t>Forward-Looking Statements</a:t>
            </a:r>
          </a:p>
        </p:txBody>
      </p:sp>
      <p:sp>
        <p:nvSpPr>
          <p:cNvPr id="7" name="Footer Placeholder 6">
            <a:extLst>
              <a:ext uri="{FF2B5EF4-FFF2-40B4-BE49-F238E27FC236}">
                <a16:creationId xmlns:a16="http://schemas.microsoft.com/office/drawing/2014/main" id="{811A91F3-7F23-4D5F-83AF-7A38C261254A}"/>
              </a:ext>
            </a:extLst>
          </p:cNvPr>
          <p:cNvSpPr>
            <a:spLocks noGrp="1"/>
          </p:cNvSpPr>
          <p:nvPr>
            <p:ph type="ftr" sz="quarter" idx="11"/>
          </p:nvPr>
        </p:nvSpPr>
        <p:spPr/>
        <p:txBody>
          <a:bodyPr/>
          <a:lstStyle/>
          <a:p>
            <a:r>
              <a:rPr lang="en-GB" dirty="0">
                <a:solidFill>
                  <a:srgbClr val="25408F"/>
                </a:solidFill>
              </a:rPr>
              <a:t>Colliers</a:t>
            </a:r>
          </a:p>
        </p:txBody>
      </p:sp>
      <p:sp>
        <p:nvSpPr>
          <p:cNvPr id="8" name="Slide Number Placeholder 7">
            <a:extLst>
              <a:ext uri="{FF2B5EF4-FFF2-40B4-BE49-F238E27FC236}">
                <a16:creationId xmlns:a16="http://schemas.microsoft.com/office/drawing/2014/main" id="{7D08692F-6D99-46EB-853B-5A880CFB6180}"/>
              </a:ext>
            </a:extLst>
          </p:cNvPr>
          <p:cNvSpPr>
            <a:spLocks noGrp="1"/>
          </p:cNvSpPr>
          <p:nvPr>
            <p:ph type="sldNum" sz="quarter" idx="12"/>
          </p:nvPr>
        </p:nvSpPr>
        <p:spPr/>
        <p:txBody>
          <a:bodyPr/>
          <a:lstStyle/>
          <a:p>
            <a:fld id="{23AA811B-2EBD-4900-905E-5BE206449611}" type="slidenum">
              <a:rPr lang="en-GB" smtClean="0">
                <a:solidFill>
                  <a:srgbClr val="25408F"/>
                </a:solidFill>
              </a:rPr>
              <a:pPr/>
              <a:t>2</a:t>
            </a:fld>
            <a:endParaRPr lang="en-GB" dirty="0">
              <a:solidFill>
                <a:srgbClr val="25408F"/>
              </a:solidFill>
            </a:endParaRPr>
          </a:p>
        </p:txBody>
      </p:sp>
      <p:cxnSp>
        <p:nvCxnSpPr>
          <p:cNvPr id="4" name="Straight Connector 3">
            <a:extLst>
              <a:ext uri="{FF2B5EF4-FFF2-40B4-BE49-F238E27FC236}">
                <a16:creationId xmlns:a16="http://schemas.microsoft.com/office/drawing/2014/main" id="{3A256B55-6616-8F4B-D446-5B63AEB12476}"/>
              </a:ext>
            </a:extLst>
          </p:cNvPr>
          <p:cNvCxnSpPr/>
          <p:nvPr/>
        </p:nvCxnSpPr>
        <p:spPr>
          <a:xfrm>
            <a:off x="11124763" y="274014"/>
            <a:ext cx="0" cy="1255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7CA6AA4-825B-4664-DCEF-0A59D11D7FAC}"/>
              </a:ext>
            </a:extLst>
          </p:cNvPr>
          <p:cNvSpPr txBox="1"/>
          <p:nvPr/>
        </p:nvSpPr>
        <p:spPr>
          <a:xfrm>
            <a:off x="697098" y="1434872"/>
            <a:ext cx="10910762" cy="4425314"/>
          </a:xfrm>
          <a:prstGeom prst="rect">
            <a:avLst/>
          </a:prstGeom>
          <a:noFill/>
        </p:spPr>
        <p:txBody>
          <a:bodyPr wrap="square" lIns="0" tIns="0" rIns="0" bIns="0" rtlCol="0">
            <a:spAutoFit/>
          </a:bodyPr>
          <a:lstStyle/>
          <a:p>
            <a:pPr>
              <a:lnSpc>
                <a:spcPts val="1400"/>
              </a:lnSpc>
              <a:spcAft>
                <a:spcPts val="1200"/>
              </a:spcAft>
            </a:pPr>
            <a:r>
              <a:rPr lang="en-US" sz="1000" dirty="0">
                <a:cs typeface="Arial"/>
              </a:rPr>
              <a:t>This presentation includes or may include forward-looking statements. Forward-looking statements include the Company’s financial performance outlook and statements regarding goals, beliefs, strategies, objectives, plans or current expectations. These statements involve known and unknown risks, uncertainties and other factors which may cause the actual results to be materially different from any future results, performance or achievements contemplated in the forward-looking statements. Such factors include: economic conditions, especially as they relate to commercial and consumer credit conditions and business spending; commercial real estate property values, vacancy rates and general conditions of financial liquidity for real estate transactions; the effects of changes in foreign exchange rates in relation to the US dollar on Canadian dollar, Australian dollar, UK pound sterling and Euro denominated revenues and expenses; competition in markets served by the Company; labor shortages or increases in commission, wage and benefit costs; the impact of higher than expected inflation could impact profitability of certain contracts; impact of pandemics on client demand, ability to deliver services and ensure the health and productivity of employees; disruptions or security failures in information technology systems; cybersecurity risks; a change in/loss of our relationship with US government agencies could significantly impact our ability to originate mortgage loans; default on loans originated under the Fannie Mae Delegated Underwriting and Servicing program could materially affect our profitability; the effect of increases in interest rates on our cost of borrowing and political conditions or events, including elections, referenda, changes to international trade and immigration policies and any outbreak or escalation of terrorism or hostilities.</a:t>
            </a:r>
            <a:br>
              <a:rPr lang="en-US" sz="1000" dirty="0">
                <a:cs typeface="Arial"/>
              </a:rPr>
            </a:br>
            <a:br>
              <a:rPr lang="en-US" sz="1000" dirty="0">
                <a:cs typeface="Arial"/>
              </a:rPr>
            </a:br>
            <a:r>
              <a:rPr lang="en-US" sz="1000" dirty="0">
                <a:cs typeface="Arial"/>
              </a:rPr>
              <a:t>Additional factors and explanatory information are identified in the Company’s Annual Information Form for the year ended December 31, 2022 under the heading “Risk Factors” (which factors are adopted herein, and which can be accessed at www.sedar.com) and other periodic filings with Canadian and US securities regulators. Forward looking statements contained in this presentation are made as of the date hereof and are subject to change. All forward-looking statements in this press release are qualified by these cautionary statements. Except as required by applicable law, Colliers undertakes no obligation to publicly update or revise any forward-looking statement, whether as a result of new information, future events or otherwise.</a:t>
            </a:r>
            <a:br>
              <a:rPr lang="en-US" sz="1000" dirty="0">
                <a:cs typeface="Arial"/>
              </a:rPr>
            </a:br>
            <a:br>
              <a:rPr lang="en-US" sz="1000" dirty="0">
                <a:cs typeface="Arial"/>
              </a:rPr>
            </a:br>
            <a:r>
              <a:rPr lang="en-US" sz="1000" dirty="0">
                <a:cs typeface="Arial"/>
              </a:rPr>
              <a:t>This presentation does not constitute an offer to sell or a solicitation of an offer to purchase an interest in any fund.</a:t>
            </a:r>
          </a:p>
          <a:p>
            <a:pPr>
              <a:lnSpc>
                <a:spcPts val="1400"/>
              </a:lnSpc>
              <a:spcAft>
                <a:spcPts val="1200"/>
              </a:spcAft>
            </a:pPr>
            <a:br>
              <a:rPr lang="en-US" sz="1000" dirty="0">
                <a:cs typeface="Arial"/>
              </a:rPr>
            </a:br>
            <a:r>
              <a:rPr lang="en-US" sz="1400" b="1" dirty="0">
                <a:solidFill>
                  <a:schemeClr val="tx2"/>
                </a:solidFill>
                <a:cs typeface="Arial"/>
              </a:rPr>
              <a:t>Non-GAAP measures</a:t>
            </a:r>
          </a:p>
          <a:p>
            <a:pPr>
              <a:lnSpc>
                <a:spcPts val="1400"/>
              </a:lnSpc>
              <a:spcAft>
                <a:spcPts val="1200"/>
              </a:spcAft>
            </a:pPr>
            <a:r>
              <a:rPr lang="en-US" sz="1000" dirty="0">
                <a:cs typeface="Arial"/>
              </a:rPr>
              <a:t>This presentation makes reference to certain non-GAAP measures, including local currency (“LC”) revenue growth rate, internal revenue growth rate, Adjusted EBITDA (“AEBITDA”), Adjusted EPS (“AEPS”) and assets under management (“AUM”).  Please refer to Appendix for reconciliations to GAAP measures.</a:t>
            </a:r>
          </a:p>
        </p:txBody>
      </p:sp>
    </p:spTree>
    <p:custDataLst>
      <p:custData r:id="rId1"/>
      <p:custData r:id="rId2"/>
    </p:custDataLst>
    <p:extLst>
      <p:ext uri="{BB962C8B-B14F-4D97-AF65-F5344CB8AC3E}">
        <p14:creationId xmlns:p14="http://schemas.microsoft.com/office/powerpoint/2010/main" val="21052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EBCD5F-A333-9BF8-BA9D-9F79762878D8}"/>
              </a:ext>
            </a:extLst>
          </p:cNvPr>
          <p:cNvPicPr>
            <a:picLocks/>
          </p:cNvPicPr>
          <p:nvPr>
            <p:custDataLst>
              <p:tags r:id="rId1"/>
            </p:custDataLst>
          </p:nvPr>
        </p:nvPicPr>
        <p:blipFill>
          <a:blip r:embed="rId4"/>
          <a:stretch>
            <a:fillRect/>
          </a:stretch>
        </p:blipFill>
        <p:spPr>
          <a:xfrm>
            <a:off x="5990063" y="4678087"/>
            <a:ext cx="5728515" cy="1939413"/>
          </a:xfrm>
          <a:prstGeom prst="rect">
            <a:avLst/>
          </a:prstGeom>
        </p:spPr>
      </p:pic>
      <p:sp>
        <p:nvSpPr>
          <p:cNvPr id="16" name="Rectangle 15">
            <a:extLst>
              <a:ext uri="{FF2B5EF4-FFF2-40B4-BE49-F238E27FC236}">
                <a16:creationId xmlns:a16="http://schemas.microsoft.com/office/drawing/2014/main" id="{01C68F30-1FE2-4544-F22B-56E6821001DE}"/>
              </a:ext>
            </a:extLst>
          </p:cNvPr>
          <p:cNvSpPr/>
          <p:nvPr/>
        </p:nvSpPr>
        <p:spPr>
          <a:xfrm>
            <a:off x="-1" y="8030"/>
            <a:ext cx="12191999" cy="232690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Footer Placeholder 5">
            <a:extLst>
              <a:ext uri="{FF2B5EF4-FFF2-40B4-BE49-F238E27FC236}">
                <a16:creationId xmlns:a16="http://schemas.microsoft.com/office/drawing/2014/main" id="{3A915EC2-3069-4FA1-A678-921D13FA260F}"/>
              </a:ext>
            </a:extLst>
          </p:cNvPr>
          <p:cNvSpPr>
            <a:spLocks noGrp="1"/>
          </p:cNvSpPr>
          <p:nvPr>
            <p:ph type="ftr" sz="quarter" idx="11"/>
          </p:nvPr>
        </p:nvSpPr>
        <p:spPr/>
        <p:txBody>
          <a:bodyPr/>
          <a:lstStyle/>
          <a:p>
            <a:r>
              <a:rPr lang="en-GB"/>
              <a:t>Colliers</a:t>
            </a:r>
            <a:endParaRPr lang="en-GB" dirty="0"/>
          </a:p>
        </p:txBody>
      </p:sp>
      <p:sp>
        <p:nvSpPr>
          <p:cNvPr id="7" name="Slide Number Placeholder 6">
            <a:extLst>
              <a:ext uri="{FF2B5EF4-FFF2-40B4-BE49-F238E27FC236}">
                <a16:creationId xmlns:a16="http://schemas.microsoft.com/office/drawing/2014/main" id="{C15EA668-0619-4EE0-9C37-0BFEE8C3416B}"/>
              </a:ext>
            </a:extLst>
          </p:cNvPr>
          <p:cNvSpPr>
            <a:spLocks noGrp="1"/>
          </p:cNvSpPr>
          <p:nvPr>
            <p:ph type="sldNum" sz="quarter" idx="12"/>
          </p:nvPr>
        </p:nvSpPr>
        <p:spPr/>
        <p:txBody>
          <a:bodyPr/>
          <a:lstStyle/>
          <a:p>
            <a:fld id="{23AA811B-2EBD-4900-905E-5BE206449611}" type="slidenum">
              <a:rPr lang="en-GB" smtClean="0"/>
              <a:pPr/>
              <a:t>3</a:t>
            </a:fld>
            <a:endParaRPr lang="en-GB" dirty="0"/>
          </a:p>
        </p:txBody>
      </p:sp>
      <p:sp>
        <p:nvSpPr>
          <p:cNvPr id="38" name="TextBox 37">
            <a:extLst>
              <a:ext uri="{FF2B5EF4-FFF2-40B4-BE49-F238E27FC236}">
                <a16:creationId xmlns:a16="http://schemas.microsoft.com/office/drawing/2014/main" id="{B23135F1-9167-476E-802C-F81C2C81EFDF}"/>
              </a:ext>
            </a:extLst>
          </p:cNvPr>
          <p:cNvSpPr txBox="1"/>
          <p:nvPr/>
        </p:nvSpPr>
        <p:spPr>
          <a:xfrm>
            <a:off x="904598" y="1701403"/>
            <a:ext cx="5085466" cy="169277"/>
          </a:xfrm>
          <a:prstGeom prst="rect">
            <a:avLst/>
          </a:prstGeom>
          <a:noFill/>
        </p:spPr>
        <p:txBody>
          <a:bodyPr wrap="square" lIns="0" tIns="0" rIns="0" bIns="0" rtlCol="0">
            <a:spAutoFit/>
          </a:bodyPr>
          <a:lstStyle/>
          <a:p>
            <a:r>
              <a:rPr lang="en-US" sz="1100" dirty="0"/>
              <a:t>(US$ millions, except per share amounts)</a:t>
            </a:r>
          </a:p>
        </p:txBody>
      </p:sp>
      <p:sp>
        <p:nvSpPr>
          <p:cNvPr id="22" name="Text Placeholder 70">
            <a:extLst>
              <a:ext uri="{FF2B5EF4-FFF2-40B4-BE49-F238E27FC236}">
                <a16:creationId xmlns:a16="http://schemas.microsoft.com/office/drawing/2014/main" id="{7C559B50-E2CB-52C2-00BC-65F4D0976723}"/>
              </a:ext>
            </a:extLst>
          </p:cNvPr>
          <p:cNvSpPr txBox="1">
            <a:spLocks/>
          </p:cNvSpPr>
          <p:nvPr/>
        </p:nvSpPr>
        <p:spPr>
          <a:xfrm>
            <a:off x="927748" y="1358454"/>
            <a:ext cx="7522916" cy="414338"/>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2400" kern="1200">
                <a:solidFill>
                  <a:schemeClr val="accent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sz="1400" dirty="0">
                <a:solidFill>
                  <a:schemeClr val="accent1"/>
                </a:solidFill>
              </a:rPr>
              <a:t>High value recurring revenues continue to scale</a:t>
            </a:r>
          </a:p>
        </p:txBody>
      </p:sp>
      <p:sp>
        <p:nvSpPr>
          <p:cNvPr id="24" name="Title 3">
            <a:extLst>
              <a:ext uri="{FF2B5EF4-FFF2-40B4-BE49-F238E27FC236}">
                <a16:creationId xmlns:a16="http://schemas.microsoft.com/office/drawing/2014/main" id="{A6138D24-C71E-AA7D-26E6-7B0D024D2569}"/>
              </a:ext>
            </a:extLst>
          </p:cNvPr>
          <p:cNvSpPr txBox="1">
            <a:spLocks/>
          </p:cNvSpPr>
          <p:nvPr/>
        </p:nvSpPr>
        <p:spPr>
          <a:xfrm>
            <a:off x="904598" y="870413"/>
            <a:ext cx="5338800" cy="30060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Highlights</a:t>
            </a:r>
          </a:p>
        </p:txBody>
      </p:sp>
      <p:sp>
        <p:nvSpPr>
          <p:cNvPr id="4" name="Content Placeholder 9">
            <a:extLst>
              <a:ext uri="{FF2B5EF4-FFF2-40B4-BE49-F238E27FC236}">
                <a16:creationId xmlns:a16="http://schemas.microsoft.com/office/drawing/2014/main" id="{3246178E-C01E-70BD-6E03-BB6F3F4E667A}"/>
              </a:ext>
            </a:extLst>
          </p:cNvPr>
          <p:cNvSpPr>
            <a:spLocks noGrp="1"/>
          </p:cNvSpPr>
          <p:nvPr>
            <p:ph idx="1"/>
          </p:nvPr>
        </p:nvSpPr>
        <p:spPr>
          <a:xfrm>
            <a:off x="904598" y="2776944"/>
            <a:ext cx="4642762" cy="1215157"/>
          </a:xfrm>
        </p:spPr>
        <p:txBody>
          <a:bodyPr/>
          <a:lstStyle/>
          <a:p>
            <a:pPr lvl="4">
              <a:spcAft>
                <a:spcPts val="374"/>
              </a:spcAft>
              <a:buNone/>
              <a:defRPr/>
            </a:pPr>
            <a:r>
              <a:rPr lang="en-US" sz="1200" dirty="0">
                <a:solidFill>
                  <a:srgbClr val="4A4A4D"/>
                </a:solidFill>
                <a:ea typeface="Arial" charset="0"/>
                <a:cs typeface="Arial" charset="0"/>
              </a:rPr>
              <a:t>Robust growth in Investment Management and Outsourcing &amp; Advisory</a:t>
            </a:r>
          </a:p>
          <a:p>
            <a:pPr lvl="4">
              <a:spcAft>
                <a:spcPts val="374"/>
              </a:spcAft>
              <a:buNone/>
              <a:defRPr/>
            </a:pPr>
            <a:endParaRPr lang="en-US" sz="1200" dirty="0">
              <a:solidFill>
                <a:srgbClr val="4A4A4D"/>
              </a:solidFill>
              <a:ea typeface="Arial" charset="0"/>
              <a:cs typeface="Arial" charset="0"/>
            </a:endParaRPr>
          </a:p>
          <a:p>
            <a:pPr lvl="4">
              <a:spcAft>
                <a:spcPts val="374"/>
              </a:spcAft>
              <a:buNone/>
              <a:defRPr/>
            </a:pPr>
            <a:r>
              <a:rPr lang="en-US" sz="1200" dirty="0">
                <a:solidFill>
                  <a:srgbClr val="4A4A4D"/>
                </a:solidFill>
                <a:ea typeface="Arial" charset="0"/>
                <a:cs typeface="Arial" charset="0"/>
              </a:rPr>
              <a:t>Capital Markets and, to a lesser extent, Leasing declined compared to the prior year’s record transactional revenue levels</a:t>
            </a:r>
          </a:p>
          <a:p>
            <a:pPr lvl="4">
              <a:spcAft>
                <a:spcPts val="374"/>
              </a:spcAft>
              <a:buNone/>
              <a:defRPr/>
            </a:pPr>
            <a:endParaRPr lang="en-US" sz="1200" dirty="0">
              <a:solidFill>
                <a:srgbClr val="4A4A4D"/>
              </a:solidFill>
              <a:ea typeface="Arial" charset="0"/>
              <a:cs typeface="Arial" charset="0"/>
            </a:endParaRPr>
          </a:p>
          <a:p>
            <a:pPr lvl="4">
              <a:spcAft>
                <a:spcPts val="374"/>
              </a:spcAft>
              <a:buNone/>
              <a:defRPr/>
            </a:pPr>
            <a:r>
              <a:rPr lang="en-US" sz="1200" dirty="0">
                <a:solidFill>
                  <a:srgbClr val="4A4A4D"/>
                </a:solidFill>
                <a:ea typeface="Arial" charset="0"/>
                <a:cs typeface="Arial" charset="0"/>
              </a:rPr>
              <a:t>Completed three strategic Engineering and Project Management investments in Australia, New Zealand and the US</a:t>
            </a:r>
          </a:p>
          <a:p>
            <a:pPr lvl="4">
              <a:spcAft>
                <a:spcPts val="374"/>
              </a:spcAft>
              <a:buNone/>
              <a:defRPr/>
            </a:pPr>
            <a:endParaRPr lang="en-US" sz="1200" dirty="0">
              <a:solidFill>
                <a:srgbClr val="4A4A4D"/>
              </a:solidFill>
              <a:ea typeface="Arial" charset="0"/>
              <a:cs typeface="Arial" charset="0"/>
            </a:endParaRPr>
          </a:p>
          <a:p>
            <a:pPr lvl="4">
              <a:spcAft>
                <a:spcPts val="374"/>
              </a:spcAft>
              <a:buNone/>
              <a:defRPr/>
            </a:pPr>
            <a:r>
              <a:rPr lang="en-US" sz="1200" dirty="0">
                <a:solidFill>
                  <a:srgbClr val="4A4A4D"/>
                </a:solidFill>
                <a:ea typeface="Arial" charset="0"/>
                <a:cs typeface="Arial" charset="0"/>
              </a:rPr>
              <a:t>Completed early redemption of 4% convertible notes, substantially all of which were converted to subordinate voting shares</a:t>
            </a:r>
          </a:p>
          <a:p>
            <a:pPr lvl="4">
              <a:spcAft>
                <a:spcPts val="374"/>
              </a:spcAft>
              <a:buNone/>
              <a:defRPr/>
            </a:pPr>
            <a:endParaRPr lang="en-US" sz="1200" dirty="0">
              <a:solidFill>
                <a:srgbClr val="4A4A4D"/>
              </a:solidFill>
              <a:ea typeface="Arial" charset="0"/>
              <a:cs typeface="Arial" charset="0"/>
            </a:endParaRPr>
          </a:p>
          <a:p>
            <a:pPr lvl="4">
              <a:spcAft>
                <a:spcPts val="374"/>
              </a:spcAft>
              <a:buNone/>
              <a:defRPr/>
            </a:pPr>
            <a:r>
              <a:rPr lang="en-US" sz="1200" dirty="0">
                <a:solidFill>
                  <a:srgbClr val="4A4A4D"/>
                </a:solidFill>
                <a:ea typeface="Arial" charset="0"/>
                <a:cs typeface="Arial" charset="0"/>
              </a:rPr>
              <a:t>Maintaining outlook for 2023 previously provided in May 2023</a:t>
            </a:r>
          </a:p>
        </p:txBody>
      </p:sp>
      <p:pic>
        <p:nvPicPr>
          <p:cNvPr id="2" name="Picture 1">
            <a:extLst>
              <a:ext uri="{FF2B5EF4-FFF2-40B4-BE49-F238E27FC236}">
                <a16:creationId xmlns:a16="http://schemas.microsoft.com/office/drawing/2014/main" id="{9B22E69F-0895-0A40-4E12-7932C3985C45}"/>
              </a:ext>
            </a:extLst>
          </p:cNvPr>
          <p:cNvPicPr>
            <a:picLocks/>
          </p:cNvPicPr>
          <p:nvPr>
            <p:custDataLst>
              <p:tags r:id="rId2"/>
            </p:custDataLst>
          </p:nvPr>
        </p:nvPicPr>
        <p:blipFill>
          <a:blip r:embed="rId5"/>
          <a:stretch>
            <a:fillRect/>
          </a:stretch>
        </p:blipFill>
        <p:spPr>
          <a:xfrm>
            <a:off x="5990063" y="2401070"/>
            <a:ext cx="5728515" cy="1939413"/>
          </a:xfrm>
          <a:prstGeom prst="rect">
            <a:avLst/>
          </a:prstGeom>
        </p:spPr>
      </p:pic>
    </p:spTree>
    <p:extLst>
      <p:ext uri="{BB962C8B-B14F-4D97-AF65-F5344CB8AC3E}">
        <p14:creationId xmlns:p14="http://schemas.microsoft.com/office/powerpoint/2010/main" val="613579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Chart 57">
            <a:extLst>
              <a:ext uri="{FF2B5EF4-FFF2-40B4-BE49-F238E27FC236}">
                <a16:creationId xmlns:a16="http://schemas.microsoft.com/office/drawing/2014/main" id="{C66E10DD-CBAE-5EE2-4167-5F2192195B0A}"/>
              </a:ext>
            </a:extLst>
          </p:cNvPr>
          <p:cNvGraphicFramePr/>
          <p:nvPr>
            <p:extLst>
              <p:ext uri="{D42A27DB-BD31-4B8C-83A1-F6EECF244321}">
                <p14:modId xmlns:p14="http://schemas.microsoft.com/office/powerpoint/2010/main" val="917567870"/>
              </p:ext>
            </p:extLst>
          </p:nvPr>
        </p:nvGraphicFramePr>
        <p:xfrm>
          <a:off x="8237348" y="3151838"/>
          <a:ext cx="2092830" cy="22544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Chart 58">
            <a:extLst>
              <a:ext uri="{FF2B5EF4-FFF2-40B4-BE49-F238E27FC236}">
                <a16:creationId xmlns:a16="http://schemas.microsoft.com/office/drawing/2014/main" id="{794B4A59-AF40-2427-6243-F2968265A306}"/>
              </a:ext>
            </a:extLst>
          </p:cNvPr>
          <p:cNvGraphicFramePr/>
          <p:nvPr>
            <p:extLst>
              <p:ext uri="{D42A27DB-BD31-4B8C-83A1-F6EECF244321}">
                <p14:modId xmlns:p14="http://schemas.microsoft.com/office/powerpoint/2010/main" val="591982128"/>
              </p:ext>
            </p:extLst>
          </p:nvPr>
        </p:nvGraphicFramePr>
        <p:xfrm>
          <a:off x="8035638" y="2568871"/>
          <a:ext cx="2448067" cy="31251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6" name="Chart 55">
            <a:extLst>
              <a:ext uri="{FF2B5EF4-FFF2-40B4-BE49-F238E27FC236}">
                <a16:creationId xmlns:a16="http://schemas.microsoft.com/office/drawing/2014/main" id="{6CDA106F-BF49-2740-0C70-04836A81E3AA}"/>
              </a:ext>
            </a:extLst>
          </p:cNvPr>
          <p:cNvGraphicFramePr/>
          <p:nvPr>
            <p:extLst>
              <p:ext uri="{D42A27DB-BD31-4B8C-83A1-F6EECF244321}">
                <p14:modId xmlns:p14="http://schemas.microsoft.com/office/powerpoint/2010/main" val="469627311"/>
              </p:ext>
            </p:extLst>
          </p:nvPr>
        </p:nvGraphicFramePr>
        <p:xfrm>
          <a:off x="4458157" y="3160589"/>
          <a:ext cx="2092830" cy="22544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5" name="Chart 54">
            <a:extLst>
              <a:ext uri="{FF2B5EF4-FFF2-40B4-BE49-F238E27FC236}">
                <a16:creationId xmlns:a16="http://schemas.microsoft.com/office/drawing/2014/main" id="{141552C4-1102-6FB3-3747-A2A77784C2D6}"/>
              </a:ext>
            </a:extLst>
          </p:cNvPr>
          <p:cNvGraphicFramePr/>
          <p:nvPr>
            <p:extLst>
              <p:ext uri="{D42A27DB-BD31-4B8C-83A1-F6EECF244321}">
                <p14:modId xmlns:p14="http://schemas.microsoft.com/office/powerpoint/2010/main" val="2937945963"/>
              </p:ext>
            </p:extLst>
          </p:nvPr>
        </p:nvGraphicFramePr>
        <p:xfrm>
          <a:off x="4255652" y="2577112"/>
          <a:ext cx="2448067" cy="3125120"/>
        </p:xfrm>
        <a:graphic>
          <a:graphicData uri="http://schemas.openxmlformats.org/drawingml/2006/chart">
            <c:chart xmlns:c="http://schemas.openxmlformats.org/drawingml/2006/chart" xmlns:r="http://schemas.openxmlformats.org/officeDocument/2006/relationships" r:id="rId6"/>
          </a:graphicData>
        </a:graphic>
      </p:graphicFrame>
      <p:sp>
        <p:nvSpPr>
          <p:cNvPr id="7" name="Rectangle 6">
            <a:extLst>
              <a:ext uri="{FF2B5EF4-FFF2-40B4-BE49-F238E27FC236}">
                <a16:creationId xmlns:a16="http://schemas.microsoft.com/office/drawing/2014/main" id="{2F70AD2B-C68A-D8F0-6368-7052447BED39}"/>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24" name="Rectangle 23">
            <a:extLst>
              <a:ext uri="{FF2B5EF4-FFF2-40B4-BE49-F238E27FC236}">
                <a16:creationId xmlns:a16="http://schemas.microsoft.com/office/drawing/2014/main" id="{ABD385E9-8AA8-1B74-C3D1-3CBBDB984CD0}"/>
              </a:ext>
            </a:extLst>
          </p:cNvPr>
          <p:cNvSpPr/>
          <p:nvPr/>
        </p:nvSpPr>
        <p:spPr>
          <a:xfrm>
            <a:off x="4805722" y="3946225"/>
            <a:ext cx="1446916" cy="615553"/>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accent1"/>
                </a:solidFill>
                <a:latin typeface="+mj-lt"/>
                <a:cs typeface="Arial" charset="0"/>
              </a:rPr>
              <a:t>56%</a:t>
            </a:r>
          </a:p>
          <a:p>
            <a:pPr algn="ctr"/>
            <a:r>
              <a:rPr lang="en-US" sz="1400" b="1" dirty="0">
                <a:solidFill>
                  <a:schemeClr val="accent1"/>
                </a:solidFill>
                <a:cs typeface="Arial" charset="0"/>
              </a:rPr>
              <a:t>Recurring</a:t>
            </a:r>
          </a:p>
        </p:txBody>
      </p:sp>
      <p:sp>
        <p:nvSpPr>
          <p:cNvPr id="60" name="Rectangle 59">
            <a:extLst>
              <a:ext uri="{FF2B5EF4-FFF2-40B4-BE49-F238E27FC236}">
                <a16:creationId xmlns:a16="http://schemas.microsoft.com/office/drawing/2014/main" id="{1C442D0C-DF3C-B6CA-6DFD-16C5AFD2522B}"/>
              </a:ext>
            </a:extLst>
          </p:cNvPr>
          <p:cNvSpPr/>
          <p:nvPr/>
        </p:nvSpPr>
        <p:spPr>
          <a:xfrm>
            <a:off x="8585706" y="3937984"/>
            <a:ext cx="1446916" cy="615553"/>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accent1"/>
                </a:solidFill>
                <a:latin typeface="+mj-lt"/>
                <a:cs typeface="Arial" charset="0"/>
              </a:rPr>
              <a:t>65%</a:t>
            </a:r>
          </a:p>
          <a:p>
            <a:pPr algn="ctr"/>
            <a:r>
              <a:rPr lang="en-US" sz="1400" b="1" dirty="0">
                <a:solidFill>
                  <a:schemeClr val="accent1"/>
                </a:solidFill>
                <a:cs typeface="Arial" charset="0"/>
              </a:rPr>
              <a:t>Recurring</a:t>
            </a:r>
          </a:p>
        </p:txBody>
      </p:sp>
      <p:sp>
        <p:nvSpPr>
          <p:cNvPr id="62" name="TextBox 61">
            <a:extLst>
              <a:ext uri="{FF2B5EF4-FFF2-40B4-BE49-F238E27FC236}">
                <a16:creationId xmlns:a16="http://schemas.microsoft.com/office/drawing/2014/main" id="{24C2E9BA-58BE-B122-8FD9-BC210B1CBA5E}"/>
              </a:ext>
            </a:extLst>
          </p:cNvPr>
          <p:cNvSpPr txBox="1"/>
          <p:nvPr/>
        </p:nvSpPr>
        <p:spPr>
          <a:xfrm>
            <a:off x="4185327" y="2647281"/>
            <a:ext cx="2518392" cy="157600"/>
          </a:xfrm>
          <a:prstGeom prst="rect">
            <a:avLst/>
          </a:prstGeom>
          <a:noFill/>
        </p:spPr>
        <p:txBody>
          <a:bodyPr wrap="square" lIns="0" tIns="0" rIns="0" bIns="0" rtlCol="0">
            <a:noAutofit/>
          </a:bodyPr>
          <a:lstStyle/>
          <a:p>
            <a:pPr algn="ctr"/>
            <a:r>
              <a:rPr lang="en-US" sz="1200" b="1" dirty="0">
                <a:solidFill>
                  <a:schemeClr val="tx2"/>
                </a:solidFill>
              </a:rPr>
              <a:t>TTM Q2 2023 Revenue by Service</a:t>
            </a:r>
          </a:p>
        </p:txBody>
      </p:sp>
      <p:sp>
        <p:nvSpPr>
          <p:cNvPr id="63" name="TextBox 62">
            <a:extLst>
              <a:ext uri="{FF2B5EF4-FFF2-40B4-BE49-F238E27FC236}">
                <a16:creationId xmlns:a16="http://schemas.microsoft.com/office/drawing/2014/main" id="{A45A3856-E32D-3159-27D8-CBA9C55BD50A}"/>
              </a:ext>
            </a:extLst>
          </p:cNvPr>
          <p:cNvSpPr txBox="1"/>
          <p:nvPr/>
        </p:nvSpPr>
        <p:spPr>
          <a:xfrm>
            <a:off x="7841882" y="2647281"/>
            <a:ext cx="2749081" cy="157600"/>
          </a:xfrm>
          <a:prstGeom prst="rect">
            <a:avLst/>
          </a:prstGeom>
          <a:noFill/>
        </p:spPr>
        <p:txBody>
          <a:bodyPr wrap="square" lIns="0" tIns="0" rIns="0" bIns="0" rtlCol="0">
            <a:noAutofit/>
          </a:bodyPr>
          <a:lstStyle/>
          <a:p>
            <a:pPr algn="ctr"/>
            <a:r>
              <a:rPr lang="en-US" sz="1200" b="1" dirty="0">
                <a:solidFill>
                  <a:schemeClr val="tx2"/>
                </a:solidFill>
              </a:rPr>
              <a:t>TTM Q2 2023 AEBITDA by Service</a:t>
            </a:r>
          </a:p>
        </p:txBody>
      </p:sp>
      <p:sp>
        <p:nvSpPr>
          <p:cNvPr id="2" name="Footer Placeholder 1">
            <a:extLst>
              <a:ext uri="{FF2B5EF4-FFF2-40B4-BE49-F238E27FC236}">
                <a16:creationId xmlns:a16="http://schemas.microsoft.com/office/drawing/2014/main" id="{FCA8458F-8155-11C7-F7C4-F94560372FE1}"/>
              </a:ext>
            </a:extLst>
          </p:cNvPr>
          <p:cNvSpPr>
            <a:spLocks noGrp="1"/>
          </p:cNvSpPr>
          <p:nvPr>
            <p:ph type="ftr" sz="quarter" idx="11"/>
          </p:nvPr>
        </p:nvSpPr>
        <p:spPr/>
        <p:txBody>
          <a:bodyPr/>
          <a:lstStyle/>
          <a:p>
            <a:r>
              <a:rPr lang="en-US" dirty="0"/>
              <a:t>Colliers</a:t>
            </a:r>
          </a:p>
        </p:txBody>
      </p:sp>
      <p:sp>
        <p:nvSpPr>
          <p:cNvPr id="3" name="Slide Number Placeholder 2">
            <a:extLst>
              <a:ext uri="{FF2B5EF4-FFF2-40B4-BE49-F238E27FC236}">
                <a16:creationId xmlns:a16="http://schemas.microsoft.com/office/drawing/2014/main" id="{B57DCB8C-4C51-FD58-B11F-9711A28D5302}"/>
              </a:ext>
            </a:extLst>
          </p:cNvPr>
          <p:cNvSpPr>
            <a:spLocks noGrp="1"/>
          </p:cNvSpPr>
          <p:nvPr>
            <p:ph type="sldNum" sz="quarter" idx="12"/>
          </p:nvPr>
        </p:nvSpPr>
        <p:spPr/>
        <p:txBody>
          <a:bodyPr/>
          <a:lstStyle/>
          <a:p>
            <a:fld id="{23AA811B-2EBD-4900-905E-5BE206449611}" type="slidenum">
              <a:rPr lang="en-US" smtClean="0"/>
              <a:pPr/>
              <a:t>4</a:t>
            </a:fld>
            <a:endParaRPr lang="en-US" dirty="0"/>
          </a:p>
        </p:txBody>
      </p:sp>
      <p:sp>
        <p:nvSpPr>
          <p:cNvPr id="25" name="Text Placeholder 17">
            <a:extLst>
              <a:ext uri="{FF2B5EF4-FFF2-40B4-BE49-F238E27FC236}">
                <a16:creationId xmlns:a16="http://schemas.microsoft.com/office/drawing/2014/main" id="{5FC2BC6D-AF6D-4A8A-43F2-BD5C9DA3094C}"/>
              </a:ext>
            </a:extLst>
          </p:cNvPr>
          <p:cNvSpPr txBox="1">
            <a:spLocks/>
          </p:cNvSpPr>
          <p:nvPr/>
        </p:nvSpPr>
        <p:spPr>
          <a:xfrm>
            <a:off x="4185327" y="6452000"/>
            <a:ext cx="1890097" cy="15760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dirty="0">
                <a:solidFill>
                  <a:srgbClr val="4A4A4D"/>
                </a:solidFill>
              </a:rPr>
              <a:t>Please refer to Slide 18 </a:t>
            </a:r>
          </a:p>
        </p:txBody>
      </p:sp>
      <p:grpSp>
        <p:nvGrpSpPr>
          <p:cNvPr id="5" name="Group 4">
            <a:extLst>
              <a:ext uri="{FF2B5EF4-FFF2-40B4-BE49-F238E27FC236}">
                <a16:creationId xmlns:a16="http://schemas.microsoft.com/office/drawing/2014/main" id="{BEE1BC6D-8012-CAC9-F50E-32D7BE23372B}"/>
              </a:ext>
            </a:extLst>
          </p:cNvPr>
          <p:cNvGrpSpPr/>
          <p:nvPr/>
        </p:nvGrpSpPr>
        <p:grpSpPr>
          <a:xfrm>
            <a:off x="4705684" y="5886318"/>
            <a:ext cx="5624494" cy="366476"/>
            <a:chOff x="4980991" y="5814318"/>
            <a:chExt cx="5624494" cy="366476"/>
          </a:xfrm>
        </p:grpSpPr>
        <p:grpSp>
          <p:nvGrpSpPr>
            <p:cNvPr id="35" name="Group 34">
              <a:extLst>
                <a:ext uri="{FF2B5EF4-FFF2-40B4-BE49-F238E27FC236}">
                  <a16:creationId xmlns:a16="http://schemas.microsoft.com/office/drawing/2014/main" id="{38A2B6BA-54C4-598C-AF2D-5CC5BEC24900}"/>
                </a:ext>
              </a:extLst>
            </p:cNvPr>
            <p:cNvGrpSpPr/>
            <p:nvPr/>
          </p:nvGrpSpPr>
          <p:grpSpPr>
            <a:xfrm>
              <a:off x="4980991" y="5814318"/>
              <a:ext cx="1668782" cy="166930"/>
              <a:chOff x="3609136" y="6010268"/>
              <a:chExt cx="1668782" cy="166930"/>
            </a:xfrm>
          </p:grpSpPr>
          <p:sp>
            <p:nvSpPr>
              <p:cNvPr id="36" name="TextBox 35">
                <a:extLst>
                  <a:ext uri="{FF2B5EF4-FFF2-40B4-BE49-F238E27FC236}">
                    <a16:creationId xmlns:a16="http://schemas.microsoft.com/office/drawing/2014/main" id="{94364DE4-F6A9-35A8-C800-394358CF7E02}"/>
                  </a:ext>
                </a:extLst>
              </p:cNvPr>
              <p:cNvSpPr txBox="1"/>
              <p:nvPr/>
            </p:nvSpPr>
            <p:spPr>
              <a:xfrm>
                <a:off x="3803378" y="6010268"/>
                <a:ext cx="1474540" cy="166930"/>
              </a:xfrm>
              <a:prstGeom prst="rect">
                <a:avLst/>
              </a:prstGeom>
              <a:noFill/>
            </p:spPr>
            <p:txBody>
              <a:bodyPr wrap="square" lIns="0" tIns="0" rIns="0" bIns="0" rtlCol="0">
                <a:noAutofit/>
              </a:bodyPr>
              <a:lstStyle/>
              <a:p>
                <a:pPr algn="l"/>
                <a:r>
                  <a:rPr lang="en-US" sz="900" dirty="0"/>
                  <a:t>Outsourcing &amp; Advisory</a:t>
                </a:r>
              </a:p>
            </p:txBody>
          </p:sp>
          <p:sp>
            <p:nvSpPr>
              <p:cNvPr id="37" name="Rectangle 36">
                <a:extLst>
                  <a:ext uri="{FF2B5EF4-FFF2-40B4-BE49-F238E27FC236}">
                    <a16:creationId xmlns:a16="http://schemas.microsoft.com/office/drawing/2014/main" id="{14243E6A-6C96-D24F-6B16-B42F874D06F6}"/>
                  </a:ext>
                </a:extLst>
              </p:cNvPr>
              <p:cNvSpPr/>
              <p:nvPr/>
            </p:nvSpPr>
            <p:spPr>
              <a:xfrm>
                <a:off x="3609136" y="6028268"/>
                <a:ext cx="108000"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18" name="Group 17">
              <a:extLst>
                <a:ext uri="{FF2B5EF4-FFF2-40B4-BE49-F238E27FC236}">
                  <a16:creationId xmlns:a16="http://schemas.microsoft.com/office/drawing/2014/main" id="{7ADCD590-EFA2-8285-DC49-829B1D1B0AB7}"/>
                </a:ext>
              </a:extLst>
            </p:cNvPr>
            <p:cNvGrpSpPr/>
            <p:nvPr/>
          </p:nvGrpSpPr>
          <p:grpSpPr>
            <a:xfrm>
              <a:off x="7117466" y="5832318"/>
              <a:ext cx="999723" cy="126000"/>
              <a:chOff x="7046195" y="6028268"/>
              <a:chExt cx="999723" cy="126000"/>
            </a:xfrm>
          </p:grpSpPr>
          <p:sp>
            <p:nvSpPr>
              <p:cNvPr id="48" name="TextBox 47">
                <a:extLst>
                  <a:ext uri="{FF2B5EF4-FFF2-40B4-BE49-F238E27FC236}">
                    <a16:creationId xmlns:a16="http://schemas.microsoft.com/office/drawing/2014/main" id="{31104AA0-AF20-3A80-A84F-4C2BC3903174}"/>
                  </a:ext>
                </a:extLst>
              </p:cNvPr>
              <p:cNvSpPr txBox="1"/>
              <p:nvPr/>
            </p:nvSpPr>
            <p:spPr>
              <a:xfrm>
                <a:off x="7247087" y="6028268"/>
                <a:ext cx="798831" cy="126000"/>
              </a:xfrm>
              <a:prstGeom prst="rect">
                <a:avLst/>
              </a:prstGeom>
              <a:noFill/>
            </p:spPr>
            <p:txBody>
              <a:bodyPr wrap="square" lIns="0" tIns="0" rIns="0" bIns="0" rtlCol="0">
                <a:noAutofit/>
              </a:bodyPr>
              <a:lstStyle/>
              <a:p>
                <a:pPr algn="l"/>
                <a:r>
                  <a:rPr lang="en-US" sz="900" dirty="0"/>
                  <a:t>Leasing</a:t>
                </a:r>
              </a:p>
            </p:txBody>
          </p:sp>
          <p:sp>
            <p:nvSpPr>
              <p:cNvPr id="49" name="Rectangle 48">
                <a:extLst>
                  <a:ext uri="{FF2B5EF4-FFF2-40B4-BE49-F238E27FC236}">
                    <a16:creationId xmlns:a16="http://schemas.microsoft.com/office/drawing/2014/main" id="{8B99D1DF-CEAF-7805-09A3-FC097D39A34E}"/>
                  </a:ext>
                </a:extLst>
              </p:cNvPr>
              <p:cNvSpPr/>
              <p:nvPr/>
            </p:nvSpPr>
            <p:spPr>
              <a:xfrm>
                <a:off x="7046195" y="6028268"/>
                <a:ext cx="108000" cy="10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20" name="Group 19">
              <a:extLst>
                <a:ext uri="{FF2B5EF4-FFF2-40B4-BE49-F238E27FC236}">
                  <a16:creationId xmlns:a16="http://schemas.microsoft.com/office/drawing/2014/main" id="{143A58B5-60C3-0946-D361-66358D95340C}"/>
                </a:ext>
              </a:extLst>
            </p:cNvPr>
            <p:cNvGrpSpPr/>
            <p:nvPr/>
          </p:nvGrpSpPr>
          <p:grpSpPr>
            <a:xfrm>
              <a:off x="7117466" y="6036794"/>
              <a:ext cx="1181299" cy="144000"/>
              <a:chOff x="7867625" y="6010268"/>
              <a:chExt cx="1181299" cy="144000"/>
            </a:xfrm>
          </p:grpSpPr>
          <p:sp>
            <p:nvSpPr>
              <p:cNvPr id="29" name="Rectangle 28">
                <a:extLst>
                  <a:ext uri="{FF2B5EF4-FFF2-40B4-BE49-F238E27FC236}">
                    <a16:creationId xmlns:a16="http://schemas.microsoft.com/office/drawing/2014/main" id="{B25A1F98-6EF1-53B8-0AD4-7BB79056ABCE}"/>
                  </a:ext>
                </a:extLst>
              </p:cNvPr>
              <p:cNvSpPr/>
              <p:nvPr/>
            </p:nvSpPr>
            <p:spPr>
              <a:xfrm>
                <a:off x="7867625" y="6028268"/>
                <a:ext cx="108000" cy="1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0" name="TextBox 29">
                <a:extLst>
                  <a:ext uri="{FF2B5EF4-FFF2-40B4-BE49-F238E27FC236}">
                    <a16:creationId xmlns:a16="http://schemas.microsoft.com/office/drawing/2014/main" id="{D613009A-E125-F10F-723B-6AE203BBCCF1}"/>
                  </a:ext>
                </a:extLst>
              </p:cNvPr>
              <p:cNvSpPr txBox="1"/>
              <p:nvPr/>
            </p:nvSpPr>
            <p:spPr>
              <a:xfrm>
                <a:off x="8068517" y="6010268"/>
                <a:ext cx="980407" cy="144000"/>
              </a:xfrm>
              <a:prstGeom prst="rect">
                <a:avLst/>
              </a:prstGeom>
              <a:noFill/>
            </p:spPr>
            <p:txBody>
              <a:bodyPr wrap="square" lIns="0" tIns="0" rIns="0" bIns="0" rtlCol="0">
                <a:noAutofit/>
              </a:bodyPr>
              <a:lstStyle/>
              <a:p>
                <a:pPr algn="l"/>
                <a:r>
                  <a:rPr lang="en-US" sz="900" dirty="0"/>
                  <a:t>Capital Markets</a:t>
                </a:r>
              </a:p>
            </p:txBody>
          </p:sp>
        </p:grpSp>
        <p:grpSp>
          <p:nvGrpSpPr>
            <p:cNvPr id="22" name="Group 21">
              <a:extLst>
                <a:ext uri="{FF2B5EF4-FFF2-40B4-BE49-F238E27FC236}">
                  <a16:creationId xmlns:a16="http://schemas.microsoft.com/office/drawing/2014/main" id="{2721FC43-52E7-62B8-0F81-42A99A425CB6}"/>
                </a:ext>
              </a:extLst>
            </p:cNvPr>
            <p:cNvGrpSpPr/>
            <p:nvPr/>
          </p:nvGrpSpPr>
          <p:grpSpPr>
            <a:xfrm>
              <a:off x="8498407" y="5814319"/>
              <a:ext cx="2107078" cy="126000"/>
              <a:chOff x="9096023" y="6010268"/>
              <a:chExt cx="2107078" cy="126000"/>
            </a:xfrm>
          </p:grpSpPr>
          <p:sp>
            <p:nvSpPr>
              <p:cNvPr id="23" name="TextBox 22">
                <a:extLst>
                  <a:ext uri="{FF2B5EF4-FFF2-40B4-BE49-F238E27FC236}">
                    <a16:creationId xmlns:a16="http://schemas.microsoft.com/office/drawing/2014/main" id="{FA080726-BA5D-8668-347D-8CC31D10EB9D}"/>
                  </a:ext>
                </a:extLst>
              </p:cNvPr>
              <p:cNvSpPr txBox="1"/>
              <p:nvPr/>
            </p:nvSpPr>
            <p:spPr>
              <a:xfrm>
                <a:off x="9296739" y="6010268"/>
                <a:ext cx="1906362" cy="126000"/>
              </a:xfrm>
              <a:prstGeom prst="rect">
                <a:avLst/>
              </a:prstGeom>
              <a:noFill/>
            </p:spPr>
            <p:txBody>
              <a:bodyPr wrap="square" lIns="0" tIns="0" rIns="0" bIns="0" rtlCol="0">
                <a:noAutofit/>
              </a:bodyPr>
              <a:lstStyle/>
              <a:p>
                <a:pPr algn="l"/>
                <a:r>
                  <a:rPr lang="en-US" sz="900" dirty="0"/>
                  <a:t>Leasing and Capital Markets</a:t>
                </a:r>
              </a:p>
            </p:txBody>
          </p:sp>
          <p:sp>
            <p:nvSpPr>
              <p:cNvPr id="26" name="Rectangle 25">
                <a:extLst>
                  <a:ext uri="{FF2B5EF4-FFF2-40B4-BE49-F238E27FC236}">
                    <a16:creationId xmlns:a16="http://schemas.microsoft.com/office/drawing/2014/main" id="{8EA41414-2C01-1383-A7DA-DF95F8F16458}"/>
                  </a:ext>
                </a:extLst>
              </p:cNvPr>
              <p:cNvSpPr/>
              <p:nvPr/>
            </p:nvSpPr>
            <p:spPr>
              <a:xfrm>
                <a:off x="9096023" y="6028268"/>
                <a:ext cx="108000" cy="108000"/>
              </a:xfrm>
              <a:prstGeom prst="rect">
                <a:avLst/>
              </a:prstGeom>
              <a:solidFill>
                <a:srgbClr val="E0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sp>
        <p:nvSpPr>
          <p:cNvPr id="6" name="Text Placeholder 2">
            <a:extLst>
              <a:ext uri="{FF2B5EF4-FFF2-40B4-BE49-F238E27FC236}">
                <a16:creationId xmlns:a16="http://schemas.microsoft.com/office/drawing/2014/main" id="{DCC6F273-0CAF-62E5-AFDF-8B3AD4F8C85E}"/>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Trailing twelve months ended June 30, 2023</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10" name="Title 3">
            <a:extLst>
              <a:ext uri="{FF2B5EF4-FFF2-40B4-BE49-F238E27FC236}">
                <a16:creationId xmlns:a16="http://schemas.microsoft.com/office/drawing/2014/main" id="{2AF7E083-67E3-365A-8B6D-B568DC5C1505}"/>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Broad Diversification</a:t>
            </a:r>
          </a:p>
        </p:txBody>
      </p:sp>
      <p:pic>
        <p:nvPicPr>
          <p:cNvPr id="9" name="Picture 8" descr="A picture containing building&#10;&#10;Description automatically generated">
            <a:extLst>
              <a:ext uri="{FF2B5EF4-FFF2-40B4-BE49-F238E27FC236}">
                <a16:creationId xmlns:a16="http://schemas.microsoft.com/office/drawing/2014/main" id="{BFF76388-4F1D-A7DF-3786-45E0DC600E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4846" t="2586" r="31083" b="236"/>
          <a:stretch/>
        </p:blipFill>
        <p:spPr>
          <a:xfrm>
            <a:off x="-33350" y="0"/>
            <a:ext cx="3229200" cy="6869857"/>
          </a:xfrm>
          <a:prstGeom prst="rect">
            <a:avLst/>
          </a:prstGeom>
        </p:spPr>
      </p:pic>
      <p:sp>
        <p:nvSpPr>
          <p:cNvPr id="4" name="Rectangle 3">
            <a:extLst>
              <a:ext uri="{FF2B5EF4-FFF2-40B4-BE49-F238E27FC236}">
                <a16:creationId xmlns:a16="http://schemas.microsoft.com/office/drawing/2014/main" id="{321EE623-08CB-FDEE-A1D2-665DEFD267DE}"/>
              </a:ext>
            </a:extLst>
          </p:cNvPr>
          <p:cNvSpPr/>
          <p:nvPr/>
        </p:nvSpPr>
        <p:spPr>
          <a:xfrm>
            <a:off x="4705684" y="6126794"/>
            <a:ext cx="108000"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8" name="TextBox 7">
            <a:extLst>
              <a:ext uri="{FF2B5EF4-FFF2-40B4-BE49-F238E27FC236}">
                <a16:creationId xmlns:a16="http://schemas.microsoft.com/office/drawing/2014/main" id="{ADAE9072-5B8A-8996-940B-F5C17D7171FB}"/>
              </a:ext>
            </a:extLst>
          </p:cNvPr>
          <p:cNvSpPr txBox="1"/>
          <p:nvPr/>
        </p:nvSpPr>
        <p:spPr>
          <a:xfrm>
            <a:off x="4906576" y="6110744"/>
            <a:ext cx="1842691" cy="166930"/>
          </a:xfrm>
          <a:prstGeom prst="rect">
            <a:avLst/>
          </a:prstGeom>
          <a:noFill/>
        </p:spPr>
        <p:txBody>
          <a:bodyPr wrap="square" lIns="0" tIns="0" rIns="0" bIns="0" rtlCol="0">
            <a:noAutofit/>
          </a:bodyPr>
          <a:lstStyle/>
          <a:p>
            <a:pPr algn="l"/>
            <a:r>
              <a:rPr lang="en-US" sz="900" dirty="0"/>
              <a:t>Investment Management</a:t>
            </a:r>
          </a:p>
        </p:txBody>
      </p:sp>
    </p:spTree>
    <p:extLst>
      <p:ext uri="{BB962C8B-B14F-4D97-AF65-F5344CB8AC3E}">
        <p14:creationId xmlns:p14="http://schemas.microsoft.com/office/powerpoint/2010/main" val="1805670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3DDA6A-310B-6D5D-D3FD-FE60DC4327A3}"/>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pic>
        <p:nvPicPr>
          <p:cNvPr id="10" name="Picture 4">
            <a:extLst>
              <a:ext uri="{FF2B5EF4-FFF2-40B4-BE49-F238E27FC236}">
                <a16:creationId xmlns:a16="http://schemas.microsoft.com/office/drawing/2014/main" id="{05B34FDC-F710-EA35-32B4-72231032304E}"/>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l="8228" r="8228"/>
          <a:stretch/>
        </p:blipFill>
        <p:spPr>
          <a:xfrm>
            <a:off x="-33350" y="0"/>
            <a:ext cx="3229200" cy="6869857"/>
          </a:xfrm>
          <a:prstGeom prst="rect">
            <a:avLst/>
          </a:prstGeom>
        </p:spPr>
      </p:pic>
      <p:pic>
        <p:nvPicPr>
          <p:cNvPr id="13" name="Picture 12">
            <a:extLst>
              <a:ext uri="{FF2B5EF4-FFF2-40B4-BE49-F238E27FC236}">
                <a16:creationId xmlns:a16="http://schemas.microsoft.com/office/drawing/2014/main" id="{C4ED6DC8-0E4A-570C-C06C-E756D4A7D18C}"/>
              </a:ext>
            </a:extLst>
          </p:cNvPr>
          <p:cNvPicPr>
            <a:picLocks/>
          </p:cNvPicPr>
          <p:nvPr>
            <p:custDataLst>
              <p:tags r:id="rId2"/>
            </p:custDataLst>
          </p:nvPr>
        </p:nvPicPr>
        <p:blipFill>
          <a:blip r:embed="rId7"/>
          <a:stretch>
            <a:fillRect/>
          </a:stretch>
        </p:blipFill>
        <p:spPr>
          <a:xfrm>
            <a:off x="-33350" y="2576618"/>
            <a:ext cx="4764995" cy="1744522"/>
          </a:xfrm>
          <a:prstGeom prst="rect">
            <a:avLst/>
          </a:prstGeom>
        </p:spPr>
      </p:pic>
      <p:pic>
        <p:nvPicPr>
          <p:cNvPr id="14" name="Picture 13">
            <a:extLst>
              <a:ext uri="{FF2B5EF4-FFF2-40B4-BE49-F238E27FC236}">
                <a16:creationId xmlns:a16="http://schemas.microsoft.com/office/drawing/2014/main" id="{1AB51A0A-0A5D-9B57-C3F8-3395BDD66BE7}"/>
              </a:ext>
            </a:extLst>
          </p:cNvPr>
          <p:cNvPicPr>
            <a:picLocks/>
          </p:cNvPicPr>
          <p:nvPr>
            <p:custDataLst>
              <p:tags r:id="rId3"/>
            </p:custDataLst>
          </p:nvPr>
        </p:nvPicPr>
        <p:blipFill>
          <a:blip r:embed="rId8"/>
          <a:stretch>
            <a:fillRect/>
          </a:stretch>
        </p:blipFill>
        <p:spPr>
          <a:xfrm>
            <a:off x="-33350" y="4623232"/>
            <a:ext cx="4764995" cy="1744522"/>
          </a:xfrm>
          <a:prstGeom prst="rect">
            <a:avLst/>
          </a:prstGeom>
        </p:spPr>
      </p:pic>
      <p:sp>
        <p:nvSpPr>
          <p:cNvPr id="6" name="Footer Placeholder 5">
            <a:extLst>
              <a:ext uri="{FF2B5EF4-FFF2-40B4-BE49-F238E27FC236}">
                <a16:creationId xmlns:a16="http://schemas.microsoft.com/office/drawing/2014/main" id="{3A915EC2-3069-4FA1-A678-921D13FA260F}"/>
              </a:ext>
            </a:extLst>
          </p:cNvPr>
          <p:cNvSpPr>
            <a:spLocks noGrp="1"/>
          </p:cNvSpPr>
          <p:nvPr>
            <p:ph type="ftr" sz="quarter" idx="11"/>
          </p:nvPr>
        </p:nvSpPr>
        <p:spPr/>
        <p:txBody>
          <a:bodyPr/>
          <a:lstStyle/>
          <a:p>
            <a:r>
              <a:rPr lang="en-GB"/>
              <a:t>Colliers</a:t>
            </a:r>
            <a:endParaRPr lang="en-GB" dirty="0"/>
          </a:p>
        </p:txBody>
      </p:sp>
      <p:sp>
        <p:nvSpPr>
          <p:cNvPr id="7" name="Slide Number Placeholder 6">
            <a:extLst>
              <a:ext uri="{FF2B5EF4-FFF2-40B4-BE49-F238E27FC236}">
                <a16:creationId xmlns:a16="http://schemas.microsoft.com/office/drawing/2014/main" id="{C15EA668-0619-4EE0-9C37-0BFEE8C3416B}"/>
              </a:ext>
            </a:extLst>
          </p:cNvPr>
          <p:cNvSpPr>
            <a:spLocks noGrp="1"/>
          </p:cNvSpPr>
          <p:nvPr>
            <p:ph type="sldNum" sz="quarter" idx="12"/>
          </p:nvPr>
        </p:nvSpPr>
        <p:spPr/>
        <p:txBody>
          <a:bodyPr/>
          <a:lstStyle/>
          <a:p>
            <a:fld id="{23AA811B-2EBD-4900-905E-5BE206449611}" type="slidenum">
              <a:rPr lang="en-GB" smtClean="0"/>
              <a:pPr/>
              <a:t>5</a:t>
            </a:fld>
            <a:endParaRPr lang="en-GB" dirty="0"/>
          </a:p>
        </p:txBody>
      </p:sp>
      <p:sp>
        <p:nvSpPr>
          <p:cNvPr id="17" name="Text Placeholder 3">
            <a:extLst>
              <a:ext uri="{FF2B5EF4-FFF2-40B4-BE49-F238E27FC236}">
                <a16:creationId xmlns:a16="http://schemas.microsoft.com/office/drawing/2014/main" id="{BF644D5C-DADC-4C2B-8D0C-CDCB52A1621E}"/>
              </a:ext>
            </a:extLst>
          </p:cNvPr>
          <p:cNvSpPr txBox="1">
            <a:spLocks/>
          </p:cNvSpPr>
          <p:nvPr/>
        </p:nvSpPr>
        <p:spPr bwMode="auto">
          <a:xfrm>
            <a:off x="5962045" y="3912116"/>
            <a:ext cx="136507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1000" dirty="0">
                <a:solidFill>
                  <a:srgbClr val="4A4A4D"/>
                </a:solidFill>
                <a:latin typeface="+mn-lt"/>
              </a:rPr>
              <a:t>Outsourcing &amp; Advisory </a:t>
            </a:r>
            <a:endParaRPr sz="1000" baseline="30000" dirty="0">
              <a:solidFill>
                <a:srgbClr val="4A4A4D"/>
              </a:solidFill>
              <a:latin typeface="+mn-lt"/>
            </a:endParaRPr>
          </a:p>
        </p:txBody>
      </p:sp>
      <p:sp>
        <p:nvSpPr>
          <p:cNvPr id="18" name="Text Placeholder 3">
            <a:extLst>
              <a:ext uri="{FF2B5EF4-FFF2-40B4-BE49-F238E27FC236}">
                <a16:creationId xmlns:a16="http://schemas.microsoft.com/office/drawing/2014/main" id="{603ACCC1-EA86-46E6-9D5B-81244CFBB304}"/>
              </a:ext>
            </a:extLst>
          </p:cNvPr>
          <p:cNvSpPr txBox="1">
            <a:spLocks/>
          </p:cNvSpPr>
          <p:nvPr/>
        </p:nvSpPr>
        <p:spPr bwMode="auto">
          <a:xfrm>
            <a:off x="5962045" y="2945884"/>
            <a:ext cx="136507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1000" dirty="0">
                <a:solidFill>
                  <a:srgbClr val="4A4A4D"/>
                </a:solidFill>
                <a:latin typeface="+mn-lt"/>
              </a:rPr>
              <a:t>Investment Management </a:t>
            </a:r>
            <a:r>
              <a:rPr sz="1000" baseline="30000" dirty="0">
                <a:solidFill>
                  <a:srgbClr val="4A4A4D"/>
                </a:solidFill>
                <a:latin typeface="+mn-lt"/>
              </a:rPr>
              <a:t>(1)</a:t>
            </a:r>
          </a:p>
        </p:txBody>
      </p:sp>
      <p:sp>
        <p:nvSpPr>
          <p:cNvPr id="19" name="Text Placeholder 3">
            <a:extLst>
              <a:ext uri="{FF2B5EF4-FFF2-40B4-BE49-F238E27FC236}">
                <a16:creationId xmlns:a16="http://schemas.microsoft.com/office/drawing/2014/main" id="{7332016E-32AB-4074-8B9F-0FE2DD28E116}"/>
              </a:ext>
            </a:extLst>
          </p:cNvPr>
          <p:cNvSpPr txBox="1">
            <a:spLocks/>
          </p:cNvSpPr>
          <p:nvPr/>
        </p:nvSpPr>
        <p:spPr bwMode="auto">
          <a:xfrm>
            <a:off x="5962045" y="5647353"/>
            <a:ext cx="136507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1000" dirty="0">
                <a:solidFill>
                  <a:srgbClr val="4A4A4D"/>
                </a:solidFill>
                <a:latin typeface="+mn-lt"/>
              </a:rPr>
              <a:t>Capital Markets</a:t>
            </a:r>
            <a:endParaRPr sz="1000" baseline="30000" dirty="0">
              <a:solidFill>
                <a:srgbClr val="4A4A4D"/>
              </a:solidFill>
              <a:latin typeface="+mn-lt"/>
            </a:endParaRPr>
          </a:p>
        </p:txBody>
      </p:sp>
      <p:sp>
        <p:nvSpPr>
          <p:cNvPr id="20" name="Text Placeholder 3">
            <a:extLst>
              <a:ext uri="{FF2B5EF4-FFF2-40B4-BE49-F238E27FC236}">
                <a16:creationId xmlns:a16="http://schemas.microsoft.com/office/drawing/2014/main" id="{6E6E32B6-11DD-488E-BCDF-EA7C360CB3BB}"/>
              </a:ext>
            </a:extLst>
          </p:cNvPr>
          <p:cNvSpPr txBox="1">
            <a:spLocks/>
          </p:cNvSpPr>
          <p:nvPr/>
        </p:nvSpPr>
        <p:spPr bwMode="auto">
          <a:xfrm>
            <a:off x="5962045" y="4986282"/>
            <a:ext cx="136507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1000" dirty="0">
                <a:solidFill>
                  <a:srgbClr val="4A4A4D"/>
                </a:solidFill>
                <a:latin typeface="+mn-lt"/>
              </a:rPr>
              <a:t>Leasing</a:t>
            </a:r>
            <a:endParaRPr sz="1000" baseline="30000" dirty="0">
              <a:solidFill>
                <a:srgbClr val="4A4A4D"/>
              </a:solidFill>
              <a:latin typeface="+mn-lt"/>
            </a:endParaRPr>
          </a:p>
        </p:txBody>
      </p:sp>
      <p:sp>
        <p:nvSpPr>
          <p:cNvPr id="23" name="Text Placeholder 3">
            <a:extLst>
              <a:ext uri="{FF2B5EF4-FFF2-40B4-BE49-F238E27FC236}">
                <a16:creationId xmlns:a16="http://schemas.microsoft.com/office/drawing/2014/main" id="{1D785C15-EA0B-4416-8FDC-6D8FA4CAC995}"/>
              </a:ext>
            </a:extLst>
          </p:cNvPr>
          <p:cNvSpPr txBox="1">
            <a:spLocks/>
          </p:cNvSpPr>
          <p:nvPr/>
        </p:nvSpPr>
        <p:spPr bwMode="auto">
          <a:xfrm>
            <a:off x="7911071" y="6410828"/>
            <a:ext cx="242217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sz="1000" dirty="0">
                <a:solidFill>
                  <a:schemeClr val="tx1"/>
                </a:solidFill>
                <a:latin typeface="+mn-lt"/>
              </a:rPr>
              <a:t>Local currency internal decline: -10%</a:t>
            </a:r>
            <a:endParaRPr sz="1000" baseline="30000" dirty="0">
              <a:solidFill>
                <a:schemeClr val="tx1"/>
              </a:solidFill>
              <a:latin typeface="+mn-lt"/>
            </a:endParaRPr>
          </a:p>
        </p:txBody>
      </p:sp>
      <p:sp>
        <p:nvSpPr>
          <p:cNvPr id="21" name="Text Placeholder 17">
            <a:extLst>
              <a:ext uri="{FF2B5EF4-FFF2-40B4-BE49-F238E27FC236}">
                <a16:creationId xmlns:a16="http://schemas.microsoft.com/office/drawing/2014/main" id="{EBD2E020-9028-42D8-AFDD-1877909A6ECE}"/>
              </a:ext>
            </a:extLst>
          </p:cNvPr>
          <p:cNvSpPr>
            <a:spLocks noGrp="1"/>
          </p:cNvSpPr>
          <p:nvPr>
            <p:ph type="body" sz="quarter" idx="14"/>
          </p:nvPr>
        </p:nvSpPr>
        <p:spPr>
          <a:xfrm>
            <a:off x="6943431" y="6629903"/>
            <a:ext cx="4223769" cy="202387"/>
          </a:xfrm>
        </p:spPr>
        <p:txBody>
          <a:bodyPr/>
          <a:lstStyle/>
          <a:p>
            <a:r>
              <a:rPr lang="en-US" baseline="30000" dirty="0">
                <a:solidFill>
                  <a:schemeClr val="tx1"/>
                </a:solidFill>
              </a:rPr>
              <a:t>(1)</a:t>
            </a:r>
            <a:r>
              <a:rPr lang="en-US" dirty="0">
                <a:solidFill>
                  <a:schemeClr val="tx1"/>
                </a:solidFill>
              </a:rPr>
              <a:t> Investment Management LC revenue growth, excluding pass-through carried interest, was 62%</a:t>
            </a:r>
          </a:p>
        </p:txBody>
      </p:sp>
      <p:pic>
        <p:nvPicPr>
          <p:cNvPr id="12" name="Graphic 11">
            <a:extLst>
              <a:ext uri="{FF2B5EF4-FFF2-40B4-BE49-F238E27FC236}">
                <a16:creationId xmlns:a16="http://schemas.microsoft.com/office/drawing/2014/main" id="{5C72EE10-979D-EC62-5E52-FF037F8A48B6}"/>
              </a:ext>
            </a:extLst>
          </p:cNvPr>
          <p:cNvPicPr>
            <a:picLocks/>
          </p:cNvPicPr>
          <p:nvPr>
            <p:custDataLst>
              <p:tags r:id="rId4"/>
            </p:custDataLst>
          </p:nvPr>
        </p:nvPicPr>
        <p:blipFill>
          <a:blip r:embed="rId9">
            <a:extLst>
              <a:ext uri="{96DAC541-7B7A-43D3-8B79-37D633B846F1}">
                <asvg:svgBlip xmlns:asvg="http://schemas.microsoft.com/office/drawing/2016/SVG/main" r:embed="rId10"/>
              </a:ext>
            </a:extLst>
          </a:blip>
          <a:stretch>
            <a:fillRect/>
          </a:stretch>
        </p:blipFill>
        <p:spPr>
          <a:xfrm>
            <a:off x="6943431" y="2231846"/>
            <a:ext cx="4357452" cy="4254113"/>
          </a:xfrm>
          <a:prstGeom prst="rect">
            <a:avLst/>
          </a:prstGeom>
        </p:spPr>
      </p:pic>
      <p:sp>
        <p:nvSpPr>
          <p:cNvPr id="3" name="Text Placeholder 2">
            <a:extLst>
              <a:ext uri="{FF2B5EF4-FFF2-40B4-BE49-F238E27FC236}">
                <a16:creationId xmlns:a16="http://schemas.microsoft.com/office/drawing/2014/main" id="{2D1CFFA0-ED2A-8E63-37E5-B2C4D6E3D0C4}"/>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en-US" sz="1400" dirty="0">
                <a:solidFill>
                  <a:schemeClr val="accent1"/>
                </a:solidFill>
              </a:rPr>
              <a:t>Second Quarter</a:t>
            </a:r>
          </a:p>
        </p:txBody>
      </p:sp>
      <p:sp>
        <p:nvSpPr>
          <p:cNvPr id="4" name="Title 3">
            <a:extLst>
              <a:ext uri="{FF2B5EF4-FFF2-40B4-BE49-F238E27FC236}">
                <a16:creationId xmlns:a16="http://schemas.microsoft.com/office/drawing/2014/main" id="{D142F0D4-9BA7-3432-C3EB-A2B8844A0425}"/>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Consolidated Revenues</a:t>
            </a:r>
          </a:p>
        </p:txBody>
      </p:sp>
      <p:sp>
        <p:nvSpPr>
          <p:cNvPr id="8" name="TextBox 7">
            <a:extLst>
              <a:ext uri="{FF2B5EF4-FFF2-40B4-BE49-F238E27FC236}">
                <a16:creationId xmlns:a16="http://schemas.microsoft.com/office/drawing/2014/main" id="{7039871C-411A-14D1-EDAA-99CC06F2AD92}"/>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spTree>
    <p:extLst>
      <p:ext uri="{BB962C8B-B14F-4D97-AF65-F5344CB8AC3E}">
        <p14:creationId xmlns:p14="http://schemas.microsoft.com/office/powerpoint/2010/main" val="215282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CFEBA803-3650-3741-372C-849D14B120BC}"/>
              </a:ext>
            </a:extLst>
          </p:cNvPr>
          <p:cNvPicPr>
            <a:picLocks noChangeAspect="1"/>
          </p:cNvPicPr>
          <p:nvPr>
            <p:custDataLst>
              <p:tags r:id="rId1"/>
            </p:custDataLst>
          </p:nvPr>
        </p:nvPicPr>
        <p:blipFill>
          <a:blip r:embed="rId8">
            <a:extLst>
              <a:ext uri="{96DAC541-7B7A-43D3-8B79-37D633B846F1}">
                <asvg:svgBlip xmlns:asvg="http://schemas.microsoft.com/office/drawing/2016/SVG/main" r:embed="rId9"/>
              </a:ext>
            </a:extLst>
          </a:blip>
          <a:stretch>
            <a:fillRect/>
          </a:stretch>
        </p:blipFill>
        <p:spPr>
          <a:xfrm>
            <a:off x="7876495" y="4475018"/>
            <a:ext cx="3784964" cy="2231920"/>
          </a:xfrm>
          <a:prstGeom prst="rect">
            <a:avLst/>
          </a:prstGeom>
        </p:spPr>
      </p:pic>
      <p:pic>
        <p:nvPicPr>
          <p:cNvPr id="23" name="Graphic 22">
            <a:extLst>
              <a:ext uri="{FF2B5EF4-FFF2-40B4-BE49-F238E27FC236}">
                <a16:creationId xmlns:a16="http://schemas.microsoft.com/office/drawing/2014/main" id="{A32DF7AB-C78F-9C4F-CAA1-C94CDD91998C}"/>
              </a:ext>
            </a:extLst>
          </p:cNvPr>
          <p:cNvPicPr>
            <a:picLocks noChangeAspect="1"/>
          </p:cNvPicPr>
          <p:nvPr>
            <p:custDataLst>
              <p:tags r:id="rId2"/>
            </p:custDataLst>
          </p:nvPr>
        </p:nvPicPr>
        <p:blipFill>
          <a:blip r:embed="rId10">
            <a:extLst>
              <a:ext uri="{96DAC541-7B7A-43D3-8B79-37D633B846F1}">
                <asvg:svgBlip xmlns:asvg="http://schemas.microsoft.com/office/drawing/2016/SVG/main" r:embed="rId11"/>
              </a:ext>
            </a:extLst>
          </a:blip>
          <a:stretch>
            <a:fillRect/>
          </a:stretch>
        </p:blipFill>
        <p:spPr>
          <a:xfrm>
            <a:off x="7895398" y="2433741"/>
            <a:ext cx="3747414" cy="2234569"/>
          </a:xfrm>
          <a:prstGeom prst="rect">
            <a:avLst/>
          </a:prstGeom>
        </p:spPr>
      </p:pic>
      <p:sp>
        <p:nvSpPr>
          <p:cNvPr id="7" name="Rectangle 6">
            <a:extLst>
              <a:ext uri="{FF2B5EF4-FFF2-40B4-BE49-F238E27FC236}">
                <a16:creationId xmlns:a16="http://schemas.microsoft.com/office/drawing/2014/main" id="{2F70AD2B-C68A-D8F0-6368-7052447BED39}"/>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2" name="Footer Placeholder 1">
            <a:extLst>
              <a:ext uri="{FF2B5EF4-FFF2-40B4-BE49-F238E27FC236}">
                <a16:creationId xmlns:a16="http://schemas.microsoft.com/office/drawing/2014/main" id="{FCA8458F-8155-11C7-F7C4-F94560372FE1}"/>
              </a:ext>
            </a:extLst>
          </p:cNvPr>
          <p:cNvSpPr>
            <a:spLocks noGrp="1"/>
          </p:cNvSpPr>
          <p:nvPr>
            <p:ph type="ftr" sz="quarter" idx="11"/>
          </p:nvPr>
        </p:nvSpPr>
        <p:spPr/>
        <p:txBody>
          <a:bodyPr/>
          <a:lstStyle/>
          <a:p>
            <a:r>
              <a:rPr lang="en-US" dirty="0"/>
              <a:t>Colliers</a:t>
            </a:r>
          </a:p>
        </p:txBody>
      </p:sp>
      <p:sp>
        <p:nvSpPr>
          <p:cNvPr id="3" name="Slide Number Placeholder 2">
            <a:extLst>
              <a:ext uri="{FF2B5EF4-FFF2-40B4-BE49-F238E27FC236}">
                <a16:creationId xmlns:a16="http://schemas.microsoft.com/office/drawing/2014/main" id="{B57DCB8C-4C51-FD58-B11F-9711A28D5302}"/>
              </a:ext>
            </a:extLst>
          </p:cNvPr>
          <p:cNvSpPr>
            <a:spLocks noGrp="1"/>
          </p:cNvSpPr>
          <p:nvPr>
            <p:ph type="sldNum" sz="quarter" idx="12"/>
          </p:nvPr>
        </p:nvSpPr>
        <p:spPr/>
        <p:txBody>
          <a:bodyPr/>
          <a:lstStyle/>
          <a:p>
            <a:fld id="{23AA811B-2EBD-4900-905E-5BE206449611}" type="slidenum">
              <a:rPr lang="en-US" smtClean="0"/>
              <a:pPr/>
              <a:t>6</a:t>
            </a:fld>
            <a:endParaRPr lang="en-US" dirty="0"/>
          </a:p>
        </p:txBody>
      </p:sp>
      <p:sp>
        <p:nvSpPr>
          <p:cNvPr id="6" name="Text Placeholder 2">
            <a:extLst>
              <a:ext uri="{FF2B5EF4-FFF2-40B4-BE49-F238E27FC236}">
                <a16:creationId xmlns:a16="http://schemas.microsoft.com/office/drawing/2014/main" id="{DCC6F273-0CAF-62E5-AFDF-8B3AD4F8C85E}"/>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Second Quarter</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10" name="Title 3">
            <a:extLst>
              <a:ext uri="{FF2B5EF4-FFF2-40B4-BE49-F238E27FC236}">
                <a16:creationId xmlns:a16="http://schemas.microsoft.com/office/drawing/2014/main" id="{2AF7E083-67E3-365A-8B6D-B568DC5C1505}"/>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Geographic Mix</a:t>
            </a:r>
          </a:p>
        </p:txBody>
      </p:sp>
      <p:sp>
        <p:nvSpPr>
          <p:cNvPr id="15" name="TextBox 14">
            <a:extLst>
              <a:ext uri="{FF2B5EF4-FFF2-40B4-BE49-F238E27FC236}">
                <a16:creationId xmlns:a16="http://schemas.microsoft.com/office/drawing/2014/main" id="{F3944A06-70D5-B547-7751-238351ED9B52}"/>
              </a:ext>
            </a:extLst>
          </p:cNvPr>
          <p:cNvSpPr txBox="1"/>
          <p:nvPr/>
        </p:nvSpPr>
        <p:spPr>
          <a:xfrm>
            <a:off x="4242261" y="2354064"/>
            <a:ext cx="2518392" cy="157600"/>
          </a:xfrm>
          <a:prstGeom prst="rect">
            <a:avLst/>
          </a:prstGeom>
          <a:noFill/>
        </p:spPr>
        <p:txBody>
          <a:bodyPr wrap="square" lIns="0" tIns="0" rIns="0" bIns="0" rtlCol="0">
            <a:noAutofit/>
          </a:bodyPr>
          <a:lstStyle/>
          <a:p>
            <a:pPr algn="ctr"/>
            <a:r>
              <a:rPr lang="en-US" sz="1200" b="1" dirty="0">
                <a:solidFill>
                  <a:schemeClr val="tx2"/>
                </a:solidFill>
              </a:rPr>
              <a:t>Q2 2023 Revenues</a:t>
            </a:r>
          </a:p>
        </p:txBody>
      </p:sp>
      <p:sp>
        <p:nvSpPr>
          <p:cNvPr id="16" name="TextBox 15">
            <a:extLst>
              <a:ext uri="{FF2B5EF4-FFF2-40B4-BE49-F238E27FC236}">
                <a16:creationId xmlns:a16="http://schemas.microsoft.com/office/drawing/2014/main" id="{433E2490-0BE9-57D5-6869-E5632A307897}"/>
              </a:ext>
            </a:extLst>
          </p:cNvPr>
          <p:cNvSpPr txBox="1"/>
          <p:nvPr/>
        </p:nvSpPr>
        <p:spPr>
          <a:xfrm>
            <a:off x="8517699" y="2354064"/>
            <a:ext cx="2518392" cy="157600"/>
          </a:xfrm>
          <a:prstGeom prst="rect">
            <a:avLst/>
          </a:prstGeom>
          <a:noFill/>
        </p:spPr>
        <p:txBody>
          <a:bodyPr wrap="square" lIns="0" tIns="0" rIns="0" bIns="0" rtlCol="0">
            <a:noAutofit/>
          </a:bodyPr>
          <a:lstStyle/>
          <a:p>
            <a:pPr algn="ctr"/>
            <a:r>
              <a:rPr lang="en-US" sz="1200" b="1" dirty="0">
                <a:solidFill>
                  <a:schemeClr val="tx2"/>
                </a:solidFill>
              </a:rPr>
              <a:t>Q2 2022 Revenues</a:t>
            </a:r>
          </a:p>
        </p:txBody>
      </p:sp>
      <p:pic>
        <p:nvPicPr>
          <p:cNvPr id="24" name="Graphic 23">
            <a:extLst>
              <a:ext uri="{FF2B5EF4-FFF2-40B4-BE49-F238E27FC236}">
                <a16:creationId xmlns:a16="http://schemas.microsoft.com/office/drawing/2014/main" id="{F2BCDFD3-20D7-BDEA-A45A-A93B8D8CCF45}"/>
              </a:ext>
            </a:extLst>
          </p:cNvPr>
          <p:cNvPicPr>
            <a:picLocks noChangeAspect="1"/>
          </p:cNvPicPr>
          <p:nvPr>
            <p:custDataLst>
              <p:tags r:id="rId3"/>
            </p:custDataLst>
          </p:nvPr>
        </p:nvPicPr>
        <p:blipFill>
          <a:blip r:embed="rId12">
            <a:extLst>
              <a:ext uri="{96DAC541-7B7A-43D3-8B79-37D633B846F1}">
                <asvg:svgBlip xmlns:asvg="http://schemas.microsoft.com/office/drawing/2016/SVG/main" r:embed="rId13"/>
              </a:ext>
            </a:extLst>
          </a:blip>
          <a:stretch>
            <a:fillRect/>
          </a:stretch>
        </p:blipFill>
        <p:spPr>
          <a:xfrm>
            <a:off x="3581597" y="4475018"/>
            <a:ext cx="3798524" cy="2204706"/>
          </a:xfrm>
          <a:prstGeom prst="rect">
            <a:avLst/>
          </a:prstGeom>
        </p:spPr>
      </p:pic>
      <p:sp>
        <p:nvSpPr>
          <p:cNvPr id="21" name="TextBox 20">
            <a:extLst>
              <a:ext uri="{FF2B5EF4-FFF2-40B4-BE49-F238E27FC236}">
                <a16:creationId xmlns:a16="http://schemas.microsoft.com/office/drawing/2014/main" id="{1B6E6E3E-9F7F-5509-541A-C746284CF845}"/>
              </a:ext>
            </a:extLst>
          </p:cNvPr>
          <p:cNvSpPr txBox="1"/>
          <p:nvPr/>
        </p:nvSpPr>
        <p:spPr>
          <a:xfrm>
            <a:off x="4242261" y="4494219"/>
            <a:ext cx="2518392" cy="157600"/>
          </a:xfrm>
          <a:prstGeom prst="rect">
            <a:avLst/>
          </a:prstGeom>
          <a:noFill/>
        </p:spPr>
        <p:txBody>
          <a:bodyPr wrap="square" lIns="0" tIns="0" rIns="0" bIns="0" rtlCol="0">
            <a:noAutofit/>
          </a:bodyPr>
          <a:lstStyle/>
          <a:p>
            <a:pPr algn="ctr"/>
            <a:r>
              <a:rPr lang="en-US" sz="1200" b="1" dirty="0">
                <a:solidFill>
                  <a:schemeClr val="tx2"/>
                </a:solidFill>
              </a:rPr>
              <a:t>Q2 2023 AEBITDA</a:t>
            </a:r>
          </a:p>
        </p:txBody>
      </p:sp>
      <p:sp>
        <p:nvSpPr>
          <p:cNvPr id="27" name="TextBox 26">
            <a:extLst>
              <a:ext uri="{FF2B5EF4-FFF2-40B4-BE49-F238E27FC236}">
                <a16:creationId xmlns:a16="http://schemas.microsoft.com/office/drawing/2014/main" id="{38C12795-AB8E-40B1-298E-206D8578FEDA}"/>
              </a:ext>
            </a:extLst>
          </p:cNvPr>
          <p:cNvSpPr txBox="1"/>
          <p:nvPr/>
        </p:nvSpPr>
        <p:spPr>
          <a:xfrm>
            <a:off x="8517699" y="4494219"/>
            <a:ext cx="2518392" cy="157600"/>
          </a:xfrm>
          <a:prstGeom prst="rect">
            <a:avLst/>
          </a:prstGeom>
          <a:noFill/>
        </p:spPr>
        <p:txBody>
          <a:bodyPr wrap="square" lIns="0" tIns="0" rIns="0" bIns="0" rtlCol="0">
            <a:noAutofit/>
          </a:bodyPr>
          <a:lstStyle/>
          <a:p>
            <a:pPr algn="ctr"/>
            <a:r>
              <a:rPr lang="en-US" sz="1200" b="1" dirty="0">
                <a:solidFill>
                  <a:schemeClr val="tx2"/>
                </a:solidFill>
              </a:rPr>
              <a:t>Q2 2022 AEBITDA</a:t>
            </a:r>
          </a:p>
        </p:txBody>
      </p:sp>
      <p:pic>
        <p:nvPicPr>
          <p:cNvPr id="28" name="Picture Placeholder 1">
            <a:extLst>
              <a:ext uri="{FF2B5EF4-FFF2-40B4-BE49-F238E27FC236}">
                <a16:creationId xmlns:a16="http://schemas.microsoft.com/office/drawing/2014/main" id="{E7AFA76D-BF06-9135-27CE-04CF5CB798BF}"/>
              </a:ext>
            </a:extLst>
          </p:cNvPr>
          <p:cNvPicPr>
            <a:picLocks noChangeAspect="1"/>
          </p:cNvPicPr>
          <p:nvPr>
            <p:custDataLst>
              <p:tags r:id="rId4"/>
            </p:custDataLst>
          </p:nvPr>
        </p:nvPicPr>
        <p:blipFill rotWithShape="1">
          <a:blip r:embed="rId14">
            <a:extLst>
              <a:ext uri="{28A0092B-C50C-407E-A947-70E740481C1C}">
                <a14:useLocalDpi xmlns:a14="http://schemas.microsoft.com/office/drawing/2010/main" val="0"/>
              </a:ext>
            </a:extLst>
          </a:blip>
          <a:srcRect l="36819" t="90" r="31785"/>
          <a:stretch/>
        </p:blipFill>
        <p:spPr>
          <a:xfrm>
            <a:off x="0" y="0"/>
            <a:ext cx="3195850" cy="6854190"/>
          </a:xfrm>
          <a:prstGeom prst="rect">
            <a:avLst/>
          </a:prstGeom>
        </p:spPr>
      </p:pic>
      <p:sp>
        <p:nvSpPr>
          <p:cNvPr id="31" name="Text Placeholder 5">
            <a:extLst>
              <a:ext uri="{FF2B5EF4-FFF2-40B4-BE49-F238E27FC236}">
                <a16:creationId xmlns:a16="http://schemas.microsoft.com/office/drawing/2014/main" id="{CEE92B45-A47D-88F6-FCE5-54C3C2C5161A}"/>
              </a:ext>
            </a:extLst>
          </p:cNvPr>
          <p:cNvSpPr txBox="1">
            <a:spLocks/>
          </p:cNvSpPr>
          <p:nvPr/>
        </p:nvSpPr>
        <p:spPr>
          <a:xfrm>
            <a:off x="3488294" y="6560335"/>
            <a:ext cx="8630018" cy="315661"/>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0"/>
              </a:spcBef>
              <a:spcAft>
                <a:spcPts val="300"/>
              </a:spcAft>
            </a:pPr>
            <a:r>
              <a:rPr lang="en-US" dirty="0">
                <a:solidFill>
                  <a:schemeClr val="tx1"/>
                </a:solidFill>
                <a:ea typeface="Arial" charset="0"/>
                <a:cs typeface="Arial" charset="0"/>
              </a:rPr>
              <a:t>(1) Q2 2023 GAAP Operating Earnings: $46.5M Americas, ($5.1M) EMEA, $19.6M Asia Pacific, $26.4M Investment Management</a:t>
            </a:r>
          </a:p>
          <a:p>
            <a:pPr>
              <a:spcBef>
                <a:spcPts val="0"/>
              </a:spcBef>
              <a:spcAft>
                <a:spcPts val="300"/>
              </a:spcAft>
            </a:pPr>
            <a:r>
              <a:rPr lang="en-US" dirty="0">
                <a:solidFill>
                  <a:schemeClr val="tx1"/>
                </a:solidFill>
                <a:ea typeface="Arial" charset="0"/>
                <a:cs typeface="Arial" charset="0"/>
              </a:rPr>
              <a:t>(2) Q2 2022 GAAP Operating Earnings: $81.1M Americas, $4.2M EMEA, $17.6M Asia Pacific, $19.2M Investment Management</a:t>
            </a:r>
          </a:p>
        </p:txBody>
      </p:sp>
      <p:pic>
        <p:nvPicPr>
          <p:cNvPr id="22" name="Graphic 21">
            <a:extLst>
              <a:ext uri="{FF2B5EF4-FFF2-40B4-BE49-F238E27FC236}">
                <a16:creationId xmlns:a16="http://schemas.microsoft.com/office/drawing/2014/main" id="{35325DE7-C370-84C2-4BED-365D9D66C887}"/>
              </a:ext>
            </a:extLst>
          </p:cNvPr>
          <p:cNvPicPr>
            <a:picLocks noChangeAspect="1"/>
          </p:cNvPicPr>
          <p:nvPr>
            <p:custDataLst>
              <p:tags r:id="rId5"/>
            </p:custDataLst>
          </p:nvPr>
        </p:nvPicPr>
        <p:blipFill>
          <a:blip r:embed="rId15">
            <a:extLst>
              <a:ext uri="{96DAC541-7B7A-43D3-8B79-37D633B846F1}">
                <asvg:svgBlip xmlns:asvg="http://schemas.microsoft.com/office/drawing/2016/SVG/main" r:embed="rId16"/>
              </a:ext>
            </a:extLst>
          </a:blip>
          <a:stretch>
            <a:fillRect/>
          </a:stretch>
        </p:blipFill>
        <p:spPr>
          <a:xfrm>
            <a:off x="3597967" y="2433741"/>
            <a:ext cx="3791217" cy="2211543"/>
          </a:xfrm>
          <a:prstGeom prst="rect">
            <a:avLst/>
          </a:prstGeom>
        </p:spPr>
      </p:pic>
      <p:sp>
        <p:nvSpPr>
          <p:cNvPr id="64" name="TextBox 63">
            <a:extLst>
              <a:ext uri="{FF2B5EF4-FFF2-40B4-BE49-F238E27FC236}">
                <a16:creationId xmlns:a16="http://schemas.microsoft.com/office/drawing/2014/main" id="{275ED28E-2874-93E0-035B-6B7BA05E69FB}"/>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spTree>
    <p:extLst>
      <p:ext uri="{BB962C8B-B14F-4D97-AF65-F5344CB8AC3E}">
        <p14:creationId xmlns:p14="http://schemas.microsoft.com/office/powerpoint/2010/main" val="86020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0BABB86A-9F5B-4BDA-8E3A-99061F5671E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11A91F3-7F23-4D5F-83AF-7A38C261254A}"/>
              </a:ext>
            </a:extLst>
          </p:cNvPr>
          <p:cNvSpPr>
            <a:spLocks noGrp="1"/>
          </p:cNvSpPr>
          <p:nvPr>
            <p:ph type="ftr" sz="quarter" idx="11"/>
          </p:nvPr>
        </p:nvSpPr>
        <p:spPr/>
        <p:txBody>
          <a:bodyPr/>
          <a:lstStyle/>
          <a:p>
            <a:r>
              <a:rPr lang="en-GB" dirty="0">
                <a:solidFill>
                  <a:schemeClr val="tx2"/>
                </a:solidFill>
              </a:rPr>
              <a:t>Colliers</a:t>
            </a:r>
          </a:p>
        </p:txBody>
      </p:sp>
      <p:sp>
        <p:nvSpPr>
          <p:cNvPr id="8" name="Slide Number Placeholder 7">
            <a:extLst>
              <a:ext uri="{FF2B5EF4-FFF2-40B4-BE49-F238E27FC236}">
                <a16:creationId xmlns:a16="http://schemas.microsoft.com/office/drawing/2014/main" id="{7D08692F-6D99-46EB-853B-5A880CFB6180}"/>
              </a:ext>
            </a:extLst>
          </p:cNvPr>
          <p:cNvSpPr>
            <a:spLocks noGrp="1"/>
          </p:cNvSpPr>
          <p:nvPr>
            <p:ph type="sldNum" sz="quarter" idx="12"/>
          </p:nvPr>
        </p:nvSpPr>
        <p:spPr/>
        <p:txBody>
          <a:bodyPr/>
          <a:lstStyle/>
          <a:p>
            <a:fld id="{23AA811B-2EBD-4900-905E-5BE206449611}" type="slidenum">
              <a:rPr lang="en-GB" smtClean="0">
                <a:solidFill>
                  <a:schemeClr val="tx2"/>
                </a:solidFill>
              </a:rPr>
              <a:pPr/>
              <a:t>7</a:t>
            </a:fld>
            <a:endParaRPr lang="en-GB" dirty="0">
              <a:solidFill>
                <a:schemeClr val="tx2"/>
              </a:solidFill>
            </a:endParaRPr>
          </a:p>
        </p:txBody>
      </p:sp>
      <p:sp>
        <p:nvSpPr>
          <p:cNvPr id="11" name="Text Placeholder 10">
            <a:extLst>
              <a:ext uri="{FF2B5EF4-FFF2-40B4-BE49-F238E27FC236}">
                <a16:creationId xmlns:a16="http://schemas.microsoft.com/office/drawing/2014/main" id="{BC0238D4-71B1-4F04-97F6-ADF4A3104377}"/>
              </a:ext>
            </a:extLst>
          </p:cNvPr>
          <p:cNvSpPr>
            <a:spLocks noGrp="1"/>
          </p:cNvSpPr>
          <p:nvPr>
            <p:ph type="body" sz="quarter" idx="15"/>
          </p:nvPr>
        </p:nvSpPr>
        <p:spPr>
          <a:xfrm>
            <a:off x="11119238" y="274014"/>
            <a:ext cx="3600" cy="126000"/>
          </a:xfrm>
          <a:noFill/>
          <a:ln>
            <a:solidFill>
              <a:schemeClr val="accent1"/>
            </a:solidFill>
          </a:ln>
        </p:spPr>
        <p:txBody>
          <a:bodyPr/>
          <a:lstStyle/>
          <a:p>
            <a:endParaRPr lang="en-US"/>
          </a:p>
        </p:txBody>
      </p:sp>
      <p:sp>
        <p:nvSpPr>
          <p:cNvPr id="15" name="Text Placeholder 11">
            <a:extLst>
              <a:ext uri="{FF2B5EF4-FFF2-40B4-BE49-F238E27FC236}">
                <a16:creationId xmlns:a16="http://schemas.microsoft.com/office/drawing/2014/main" id="{0541365E-8785-44F1-88E8-37833F23FB84}"/>
              </a:ext>
            </a:extLst>
          </p:cNvPr>
          <p:cNvSpPr txBox="1">
            <a:spLocks/>
          </p:cNvSpPr>
          <p:nvPr/>
        </p:nvSpPr>
        <p:spPr>
          <a:xfrm>
            <a:off x="5883777" y="6561068"/>
            <a:ext cx="6308223" cy="157601"/>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800" kern="1200">
                <a:solidFill>
                  <a:schemeClr val="bg1"/>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990"/>
              </a:spcBef>
              <a:buClr>
                <a:srgbClr val="6C6C6C"/>
              </a:buClr>
              <a:defRPr/>
            </a:pPr>
            <a:r>
              <a:rPr lang="en-US" sz="800" i="1" dirty="0">
                <a:solidFill>
                  <a:schemeClr val="tx1"/>
                </a:solidFill>
                <a:ea typeface="Arial" charset="0"/>
                <a:cs typeface="Arial" charset="0"/>
              </a:rPr>
              <a:t>GAAP Operating Earnings: Q2 2023 $46.5M at 7.4% margin; Q2 2022 $81.1M at 11.0% margin</a:t>
            </a:r>
          </a:p>
        </p:txBody>
      </p:sp>
      <p:sp>
        <p:nvSpPr>
          <p:cNvPr id="10" name="Content Placeholder 9">
            <a:extLst>
              <a:ext uri="{FF2B5EF4-FFF2-40B4-BE49-F238E27FC236}">
                <a16:creationId xmlns:a16="http://schemas.microsoft.com/office/drawing/2014/main" id="{F9230112-41F9-8216-B99A-DD7E35610B5E}"/>
              </a:ext>
            </a:extLst>
          </p:cNvPr>
          <p:cNvSpPr txBox="1">
            <a:spLocks/>
          </p:cNvSpPr>
          <p:nvPr/>
        </p:nvSpPr>
        <p:spPr>
          <a:xfrm>
            <a:off x="457646" y="3128346"/>
            <a:ext cx="4325369" cy="835200"/>
          </a:xfrm>
          <a:prstGeom prst="rect">
            <a:avLst/>
          </a:prstGeom>
        </p:spPr>
        <p:txBody>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lvl="4">
              <a:spcAft>
                <a:spcPts val="374"/>
              </a:spcAft>
              <a:buFont typeface="Arial" panose="020B0604020202020204" pitchFamily="34" charset="0"/>
              <a:buNone/>
              <a:defRPr/>
            </a:pPr>
            <a:r>
              <a:rPr lang="en-US" sz="1200" dirty="0">
                <a:solidFill>
                  <a:srgbClr val="4A4A4D"/>
                </a:solidFill>
                <a:ea typeface="Arial" charset="0"/>
                <a:cs typeface="Arial" charset="0"/>
              </a:rPr>
              <a:t>Capital Markets and, to a lesser extent, Leasing declined relative to a record prior year quarter</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Outsourcing &amp; Advisory growth led by Engineering &amp; Design and Project Management</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Adjusted EBITDA benefitted from cost control actions; Prior year included an $11.7 million gain on termination of a lease</a:t>
            </a:r>
          </a:p>
        </p:txBody>
      </p:sp>
      <p:sp>
        <p:nvSpPr>
          <p:cNvPr id="26" name="Rectangle 25">
            <a:extLst>
              <a:ext uri="{FF2B5EF4-FFF2-40B4-BE49-F238E27FC236}">
                <a16:creationId xmlns:a16="http://schemas.microsoft.com/office/drawing/2014/main" id="{B3991D66-B816-778B-6070-791741536B5B}"/>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27" name="Text Placeholder 2">
            <a:extLst>
              <a:ext uri="{FF2B5EF4-FFF2-40B4-BE49-F238E27FC236}">
                <a16:creationId xmlns:a16="http://schemas.microsoft.com/office/drawing/2014/main" id="{875D65FF-2690-FA40-8563-7166AC49D756}"/>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Second Quarter</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28" name="Title 3">
            <a:extLst>
              <a:ext uri="{FF2B5EF4-FFF2-40B4-BE49-F238E27FC236}">
                <a16:creationId xmlns:a16="http://schemas.microsoft.com/office/drawing/2014/main" id="{30B4AEC9-B451-FA70-46D0-BEA35CE3D041}"/>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Americas</a:t>
            </a:r>
          </a:p>
        </p:txBody>
      </p:sp>
      <p:sp>
        <p:nvSpPr>
          <p:cNvPr id="29" name="TextBox 28">
            <a:extLst>
              <a:ext uri="{FF2B5EF4-FFF2-40B4-BE49-F238E27FC236}">
                <a16:creationId xmlns:a16="http://schemas.microsoft.com/office/drawing/2014/main" id="{12185BB4-6256-DC05-9340-DB77B4E59A73}"/>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pic>
        <p:nvPicPr>
          <p:cNvPr id="4" name="Graphic 3">
            <a:extLst>
              <a:ext uri="{FF2B5EF4-FFF2-40B4-BE49-F238E27FC236}">
                <a16:creationId xmlns:a16="http://schemas.microsoft.com/office/drawing/2014/main" id="{0585813D-8BD6-8144-F5C2-39A52C364123}"/>
              </a:ext>
            </a:extLst>
          </p:cNvPr>
          <p:cNvPicPr>
            <a:picLocks/>
          </p:cNvPicPr>
          <p:nvPr>
            <p:custDataLst>
              <p:tags r:id="rId3"/>
            </p:custDataLst>
          </p:nvPr>
        </p:nvPicPr>
        <p:blipFill>
          <a:blip r:embed="rId8">
            <a:extLst>
              <a:ext uri="{96DAC541-7B7A-43D3-8B79-37D633B846F1}">
                <asvg:svgBlip xmlns:asvg="http://schemas.microsoft.com/office/drawing/2016/SVG/main" r:embed="rId9"/>
              </a:ext>
            </a:extLst>
          </a:blip>
          <a:stretch>
            <a:fillRect/>
          </a:stretch>
        </p:blipFill>
        <p:spPr>
          <a:xfrm>
            <a:off x="5890378" y="3128346"/>
            <a:ext cx="3140412" cy="2883548"/>
          </a:xfrm>
          <a:prstGeom prst="rect">
            <a:avLst/>
          </a:prstGeom>
        </p:spPr>
      </p:pic>
      <p:pic>
        <p:nvPicPr>
          <p:cNvPr id="5" name="Graphic 4">
            <a:extLst>
              <a:ext uri="{FF2B5EF4-FFF2-40B4-BE49-F238E27FC236}">
                <a16:creationId xmlns:a16="http://schemas.microsoft.com/office/drawing/2014/main" id="{37FDE074-7686-7618-FB5D-C4E825993C63}"/>
              </a:ext>
            </a:extLst>
          </p:cNvPr>
          <p:cNvPicPr>
            <a:picLocks/>
          </p:cNvPicPr>
          <p:nvPr>
            <p:custDataLst>
              <p:tags r:id="rId4"/>
            </p:custDataLst>
          </p:nvPr>
        </p:nvPicPr>
        <p:blipFill>
          <a:blip r:embed="rId10">
            <a:extLst>
              <a:ext uri="{96DAC541-7B7A-43D3-8B79-37D633B846F1}">
                <asvg:svgBlip xmlns:asvg="http://schemas.microsoft.com/office/drawing/2016/SVG/main" r:embed="rId11"/>
              </a:ext>
            </a:extLst>
          </a:blip>
          <a:stretch>
            <a:fillRect/>
          </a:stretch>
        </p:blipFill>
        <p:spPr>
          <a:xfrm>
            <a:off x="9325010" y="3206050"/>
            <a:ext cx="2316037" cy="2780117"/>
          </a:xfrm>
          <a:prstGeom prst="rect">
            <a:avLst/>
          </a:prstGeom>
        </p:spPr>
      </p:pic>
      <p:pic>
        <p:nvPicPr>
          <p:cNvPr id="9" name="Picture 8">
            <a:extLst>
              <a:ext uri="{FF2B5EF4-FFF2-40B4-BE49-F238E27FC236}">
                <a16:creationId xmlns:a16="http://schemas.microsoft.com/office/drawing/2014/main" id="{BC0579EA-979A-4718-DE66-37589D5D1C7D}"/>
              </a:ext>
            </a:extLst>
          </p:cNvPr>
          <p:cNvPicPr>
            <a:picLocks/>
          </p:cNvPicPr>
          <p:nvPr>
            <p:custDataLst>
              <p:tags r:id="rId5"/>
            </p:custDataLst>
          </p:nvPr>
        </p:nvPicPr>
        <p:blipFill>
          <a:blip r:embed="rId12"/>
          <a:stretch>
            <a:fillRect/>
          </a:stretch>
        </p:blipFill>
        <p:spPr>
          <a:xfrm>
            <a:off x="550953" y="6011894"/>
            <a:ext cx="3239998" cy="495000"/>
          </a:xfrm>
          <a:prstGeom prst="rect">
            <a:avLst/>
          </a:prstGeom>
        </p:spPr>
      </p:pic>
      <p:sp>
        <p:nvSpPr>
          <p:cNvPr id="34" name="TextBox 33">
            <a:extLst>
              <a:ext uri="{FF2B5EF4-FFF2-40B4-BE49-F238E27FC236}">
                <a16:creationId xmlns:a16="http://schemas.microsoft.com/office/drawing/2014/main" id="{21465C9A-36B0-2AD9-5274-51851DD4C59C}"/>
              </a:ext>
            </a:extLst>
          </p:cNvPr>
          <p:cNvSpPr txBox="1"/>
          <p:nvPr/>
        </p:nvSpPr>
        <p:spPr>
          <a:xfrm>
            <a:off x="6201388" y="2873215"/>
            <a:ext cx="2518392" cy="157600"/>
          </a:xfrm>
          <a:prstGeom prst="rect">
            <a:avLst/>
          </a:prstGeom>
          <a:noFill/>
        </p:spPr>
        <p:txBody>
          <a:bodyPr wrap="square" lIns="0" tIns="0" rIns="0" bIns="0" rtlCol="0">
            <a:noAutofit/>
          </a:bodyPr>
          <a:lstStyle/>
          <a:p>
            <a:pPr algn="ctr"/>
            <a:r>
              <a:rPr lang="en-US" sz="1200" b="1" dirty="0">
                <a:solidFill>
                  <a:schemeClr val="tx2"/>
                </a:solidFill>
              </a:rPr>
              <a:t>Revenues</a:t>
            </a:r>
          </a:p>
        </p:txBody>
      </p:sp>
      <p:sp>
        <p:nvSpPr>
          <p:cNvPr id="35" name="TextBox 34">
            <a:extLst>
              <a:ext uri="{FF2B5EF4-FFF2-40B4-BE49-F238E27FC236}">
                <a16:creationId xmlns:a16="http://schemas.microsoft.com/office/drawing/2014/main" id="{228238ED-93F5-173F-6EAB-42CFC57C0B8E}"/>
              </a:ext>
            </a:extLst>
          </p:cNvPr>
          <p:cNvSpPr txBox="1"/>
          <p:nvPr/>
        </p:nvSpPr>
        <p:spPr>
          <a:xfrm>
            <a:off x="9223832" y="2873215"/>
            <a:ext cx="2518392" cy="157600"/>
          </a:xfrm>
          <a:prstGeom prst="rect">
            <a:avLst/>
          </a:prstGeom>
          <a:noFill/>
        </p:spPr>
        <p:txBody>
          <a:bodyPr wrap="square" lIns="0" tIns="0" rIns="0" bIns="0" rtlCol="0">
            <a:noAutofit/>
          </a:bodyPr>
          <a:lstStyle/>
          <a:p>
            <a:pPr algn="ctr"/>
            <a:r>
              <a:rPr lang="en-US" sz="1200" b="1" dirty="0">
                <a:solidFill>
                  <a:schemeClr val="tx2"/>
                </a:solidFill>
              </a:rPr>
              <a:t>AEBITDA</a:t>
            </a:r>
          </a:p>
        </p:txBody>
      </p:sp>
      <p:sp>
        <p:nvSpPr>
          <p:cNvPr id="36" name="Text Placeholder 3">
            <a:extLst>
              <a:ext uri="{FF2B5EF4-FFF2-40B4-BE49-F238E27FC236}">
                <a16:creationId xmlns:a16="http://schemas.microsoft.com/office/drawing/2014/main" id="{75C4C6A5-D628-4756-9D21-D24AC9858294}"/>
              </a:ext>
            </a:extLst>
          </p:cNvPr>
          <p:cNvSpPr txBox="1">
            <a:spLocks/>
          </p:cNvSpPr>
          <p:nvPr/>
        </p:nvSpPr>
        <p:spPr bwMode="auto">
          <a:xfrm>
            <a:off x="5335674" y="4197123"/>
            <a:ext cx="90625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Outsourcing &amp; Advisory </a:t>
            </a:r>
            <a:endParaRPr sz="900" baseline="30000" dirty="0">
              <a:solidFill>
                <a:srgbClr val="4A4A4D"/>
              </a:solidFill>
              <a:latin typeface="+mn-lt"/>
            </a:endParaRPr>
          </a:p>
        </p:txBody>
      </p:sp>
      <p:sp>
        <p:nvSpPr>
          <p:cNvPr id="37" name="Text Placeholder 3">
            <a:extLst>
              <a:ext uri="{FF2B5EF4-FFF2-40B4-BE49-F238E27FC236}">
                <a16:creationId xmlns:a16="http://schemas.microsoft.com/office/drawing/2014/main" id="{7C6ABF64-31DF-E842-CDDF-3D5D05508276}"/>
              </a:ext>
            </a:extLst>
          </p:cNvPr>
          <p:cNvSpPr txBox="1">
            <a:spLocks/>
          </p:cNvSpPr>
          <p:nvPr/>
        </p:nvSpPr>
        <p:spPr bwMode="auto">
          <a:xfrm>
            <a:off x="5335674" y="4871670"/>
            <a:ext cx="90625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Leasing</a:t>
            </a:r>
            <a:endParaRPr sz="900" baseline="30000" dirty="0">
              <a:solidFill>
                <a:srgbClr val="4A4A4D"/>
              </a:solidFill>
              <a:latin typeface="+mn-lt"/>
            </a:endParaRPr>
          </a:p>
        </p:txBody>
      </p:sp>
      <p:sp>
        <p:nvSpPr>
          <p:cNvPr id="38" name="Text Placeholder 3">
            <a:extLst>
              <a:ext uri="{FF2B5EF4-FFF2-40B4-BE49-F238E27FC236}">
                <a16:creationId xmlns:a16="http://schemas.microsoft.com/office/drawing/2014/main" id="{12101531-DA93-62CD-9CE8-4C08EE84A646}"/>
              </a:ext>
            </a:extLst>
          </p:cNvPr>
          <p:cNvSpPr txBox="1">
            <a:spLocks/>
          </p:cNvSpPr>
          <p:nvPr/>
        </p:nvSpPr>
        <p:spPr bwMode="auto">
          <a:xfrm>
            <a:off x="4783015" y="5475825"/>
            <a:ext cx="1458909" cy="15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Capital Markets</a:t>
            </a:r>
            <a:endParaRPr sz="900" baseline="30000" dirty="0">
              <a:solidFill>
                <a:srgbClr val="4A4A4D"/>
              </a:solidFill>
              <a:latin typeface="+mn-lt"/>
            </a:endParaRPr>
          </a:p>
        </p:txBody>
      </p:sp>
      <p:pic>
        <p:nvPicPr>
          <p:cNvPr id="16" name="Picture Placeholder 4">
            <a:extLst>
              <a:ext uri="{FF2B5EF4-FFF2-40B4-BE49-F238E27FC236}">
                <a16:creationId xmlns:a16="http://schemas.microsoft.com/office/drawing/2014/main" id="{9F5825D8-8094-4E09-86CB-A6D018F98307}"/>
              </a:ext>
            </a:extLst>
          </p:cNvPr>
          <p:cNvPicPr>
            <a:picLocks noGrp="1" noChangeAspect="1"/>
          </p:cNvPicPr>
          <p:nvPr>
            <p:ph type="pic" sz="quarter" idx="13"/>
            <p:custDataLst>
              <p:tags r:id="rId6"/>
            </p:custDataLst>
          </p:nvPr>
        </p:nvPicPr>
        <p:blipFill rotWithShape="1">
          <a:blip r:embed="rId13">
            <a:extLst>
              <a:ext uri="{28A0092B-C50C-407E-A947-70E740481C1C}">
                <a14:useLocalDpi xmlns:a14="http://schemas.microsoft.com/office/drawing/2010/main" val="0"/>
              </a:ext>
            </a:extLst>
          </a:blip>
          <a:srcRect l="18606" t="9928" r="5445" b="10344"/>
          <a:stretch/>
        </p:blipFill>
        <p:spPr>
          <a:xfrm>
            <a:off x="0" y="-4351"/>
            <a:ext cx="3229200" cy="2269670"/>
          </a:xfrm>
        </p:spPr>
      </p:pic>
    </p:spTree>
    <p:custDataLst>
      <p:custData r:id="rId1"/>
      <p:custData r:id="rId2"/>
    </p:custDataLst>
    <p:extLst>
      <p:ext uri="{BB962C8B-B14F-4D97-AF65-F5344CB8AC3E}">
        <p14:creationId xmlns:p14="http://schemas.microsoft.com/office/powerpoint/2010/main" val="3636160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3991D66-B816-778B-6070-791741536B5B}"/>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Date Placeholder 5" hidden="1">
            <a:extLst>
              <a:ext uri="{FF2B5EF4-FFF2-40B4-BE49-F238E27FC236}">
                <a16:creationId xmlns:a16="http://schemas.microsoft.com/office/drawing/2014/main" id="{0BABB86A-9F5B-4BDA-8E3A-99061F5671E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11A91F3-7F23-4D5F-83AF-7A38C261254A}"/>
              </a:ext>
            </a:extLst>
          </p:cNvPr>
          <p:cNvSpPr>
            <a:spLocks noGrp="1"/>
          </p:cNvSpPr>
          <p:nvPr>
            <p:ph type="ftr" sz="quarter" idx="11"/>
          </p:nvPr>
        </p:nvSpPr>
        <p:spPr/>
        <p:txBody>
          <a:bodyPr/>
          <a:lstStyle/>
          <a:p>
            <a:r>
              <a:rPr lang="en-GB" dirty="0">
                <a:solidFill>
                  <a:schemeClr val="tx2"/>
                </a:solidFill>
              </a:rPr>
              <a:t>Colliers</a:t>
            </a:r>
          </a:p>
        </p:txBody>
      </p:sp>
      <p:sp>
        <p:nvSpPr>
          <p:cNvPr id="8" name="Slide Number Placeholder 7">
            <a:extLst>
              <a:ext uri="{FF2B5EF4-FFF2-40B4-BE49-F238E27FC236}">
                <a16:creationId xmlns:a16="http://schemas.microsoft.com/office/drawing/2014/main" id="{7D08692F-6D99-46EB-853B-5A880CFB6180}"/>
              </a:ext>
            </a:extLst>
          </p:cNvPr>
          <p:cNvSpPr>
            <a:spLocks noGrp="1"/>
          </p:cNvSpPr>
          <p:nvPr>
            <p:ph type="sldNum" sz="quarter" idx="12"/>
          </p:nvPr>
        </p:nvSpPr>
        <p:spPr/>
        <p:txBody>
          <a:bodyPr/>
          <a:lstStyle/>
          <a:p>
            <a:fld id="{23AA811B-2EBD-4900-905E-5BE206449611}" type="slidenum">
              <a:rPr lang="en-GB" smtClean="0">
                <a:solidFill>
                  <a:schemeClr val="tx2"/>
                </a:solidFill>
              </a:rPr>
              <a:pPr/>
              <a:t>8</a:t>
            </a:fld>
            <a:endParaRPr lang="en-GB" dirty="0">
              <a:solidFill>
                <a:schemeClr val="tx2"/>
              </a:solidFill>
            </a:endParaRPr>
          </a:p>
        </p:txBody>
      </p:sp>
      <p:sp>
        <p:nvSpPr>
          <p:cNvPr id="11" name="Text Placeholder 10">
            <a:extLst>
              <a:ext uri="{FF2B5EF4-FFF2-40B4-BE49-F238E27FC236}">
                <a16:creationId xmlns:a16="http://schemas.microsoft.com/office/drawing/2014/main" id="{BC0238D4-71B1-4F04-97F6-ADF4A3104377}"/>
              </a:ext>
            </a:extLst>
          </p:cNvPr>
          <p:cNvSpPr>
            <a:spLocks noGrp="1"/>
          </p:cNvSpPr>
          <p:nvPr>
            <p:ph type="body" sz="quarter" idx="15"/>
          </p:nvPr>
        </p:nvSpPr>
        <p:spPr>
          <a:xfrm>
            <a:off x="11119238" y="274014"/>
            <a:ext cx="3600" cy="126000"/>
          </a:xfrm>
          <a:noFill/>
          <a:ln>
            <a:solidFill>
              <a:schemeClr val="accent1"/>
            </a:solidFill>
          </a:ln>
        </p:spPr>
        <p:txBody>
          <a:bodyPr/>
          <a:lstStyle/>
          <a:p>
            <a:endParaRPr lang="en-US"/>
          </a:p>
        </p:txBody>
      </p:sp>
      <p:sp>
        <p:nvSpPr>
          <p:cNvPr id="15" name="Text Placeholder 11">
            <a:extLst>
              <a:ext uri="{FF2B5EF4-FFF2-40B4-BE49-F238E27FC236}">
                <a16:creationId xmlns:a16="http://schemas.microsoft.com/office/drawing/2014/main" id="{0541365E-8785-44F1-88E8-37833F23FB84}"/>
              </a:ext>
            </a:extLst>
          </p:cNvPr>
          <p:cNvSpPr txBox="1">
            <a:spLocks/>
          </p:cNvSpPr>
          <p:nvPr/>
        </p:nvSpPr>
        <p:spPr>
          <a:xfrm>
            <a:off x="5883777" y="6561068"/>
            <a:ext cx="6308223" cy="157601"/>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800" kern="1200">
                <a:solidFill>
                  <a:schemeClr val="bg1"/>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990"/>
              </a:spcBef>
              <a:buClr>
                <a:srgbClr val="6C6C6C"/>
              </a:buClr>
              <a:defRPr/>
            </a:pPr>
            <a:r>
              <a:rPr lang="en-US" sz="800" i="1" dirty="0">
                <a:solidFill>
                  <a:schemeClr val="tx1"/>
                </a:solidFill>
                <a:ea typeface="Arial" charset="0"/>
                <a:cs typeface="Arial" charset="0"/>
              </a:rPr>
              <a:t>GAAP Operating Earnings: Q2 2023 ($5.1M) at (2.9%) margin; Q2 2022 $4.2M at 2.5% margin</a:t>
            </a:r>
          </a:p>
        </p:txBody>
      </p:sp>
      <p:sp>
        <p:nvSpPr>
          <p:cNvPr id="10" name="Content Placeholder 9">
            <a:extLst>
              <a:ext uri="{FF2B5EF4-FFF2-40B4-BE49-F238E27FC236}">
                <a16:creationId xmlns:a16="http://schemas.microsoft.com/office/drawing/2014/main" id="{F9230112-41F9-8216-B99A-DD7E35610B5E}"/>
              </a:ext>
            </a:extLst>
          </p:cNvPr>
          <p:cNvSpPr txBox="1">
            <a:spLocks/>
          </p:cNvSpPr>
          <p:nvPr/>
        </p:nvSpPr>
        <p:spPr>
          <a:xfrm>
            <a:off x="463257" y="3128190"/>
            <a:ext cx="4451174" cy="835200"/>
          </a:xfrm>
          <a:prstGeom prst="rect">
            <a:avLst/>
          </a:prstGeom>
        </p:spPr>
        <p:txBody>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lvl="4">
              <a:spcAft>
                <a:spcPts val="374"/>
              </a:spcAft>
              <a:buFont typeface="Arial" panose="020B0604020202020204" pitchFamily="34" charset="0"/>
              <a:buNone/>
              <a:defRPr/>
            </a:pPr>
            <a:r>
              <a:rPr lang="en-US" sz="1200" dirty="0">
                <a:solidFill>
                  <a:srgbClr val="4A4A4D"/>
                </a:solidFill>
                <a:ea typeface="Arial" charset="0"/>
                <a:cs typeface="Arial" charset="0"/>
              </a:rPr>
              <a:t>Higher Outsourcing &amp; Advisory (including recent acquisitions), partially offset by declines in Capital Markets and Leasing, in line with market conditions</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Adjusted EBITDA impacted by reduction in higher-margin transactional revenues</a:t>
            </a:r>
          </a:p>
        </p:txBody>
      </p:sp>
      <p:sp>
        <p:nvSpPr>
          <p:cNvPr id="27" name="Text Placeholder 2">
            <a:extLst>
              <a:ext uri="{FF2B5EF4-FFF2-40B4-BE49-F238E27FC236}">
                <a16:creationId xmlns:a16="http://schemas.microsoft.com/office/drawing/2014/main" id="{875D65FF-2690-FA40-8563-7166AC49D756}"/>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Second Quarter</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28" name="Title 3">
            <a:extLst>
              <a:ext uri="{FF2B5EF4-FFF2-40B4-BE49-F238E27FC236}">
                <a16:creationId xmlns:a16="http://schemas.microsoft.com/office/drawing/2014/main" id="{30B4AEC9-B451-FA70-46D0-BEA35CE3D041}"/>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EMEA</a:t>
            </a:r>
          </a:p>
        </p:txBody>
      </p:sp>
      <p:sp>
        <p:nvSpPr>
          <p:cNvPr id="29" name="TextBox 28">
            <a:extLst>
              <a:ext uri="{FF2B5EF4-FFF2-40B4-BE49-F238E27FC236}">
                <a16:creationId xmlns:a16="http://schemas.microsoft.com/office/drawing/2014/main" id="{12185BB4-6256-DC05-9340-DB77B4E59A73}"/>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pic>
        <p:nvPicPr>
          <p:cNvPr id="2" name="Graphic 1">
            <a:extLst>
              <a:ext uri="{FF2B5EF4-FFF2-40B4-BE49-F238E27FC236}">
                <a16:creationId xmlns:a16="http://schemas.microsoft.com/office/drawing/2014/main" id="{647A2D91-A682-E94C-3531-F479D93BD788}"/>
              </a:ext>
            </a:extLst>
          </p:cNvPr>
          <p:cNvPicPr>
            <a:picLocks/>
          </p:cNvPicPr>
          <p:nvPr>
            <p:custDataLst>
              <p:tags r:id="rId3"/>
            </p:custDataLst>
          </p:nvPr>
        </p:nvPicPr>
        <p:blipFill>
          <a:blip r:embed="rId8">
            <a:extLst>
              <a:ext uri="{96DAC541-7B7A-43D3-8B79-37D633B846F1}">
                <asvg:svgBlip xmlns:asvg="http://schemas.microsoft.com/office/drawing/2016/SVG/main" r:embed="rId9"/>
              </a:ext>
            </a:extLst>
          </a:blip>
          <a:stretch>
            <a:fillRect/>
          </a:stretch>
        </p:blipFill>
        <p:spPr>
          <a:xfrm>
            <a:off x="5890378" y="3158490"/>
            <a:ext cx="3140412" cy="2850002"/>
          </a:xfrm>
          <a:prstGeom prst="rect">
            <a:avLst/>
          </a:prstGeom>
        </p:spPr>
      </p:pic>
      <p:pic>
        <p:nvPicPr>
          <p:cNvPr id="4" name="Graphic 3">
            <a:extLst>
              <a:ext uri="{FF2B5EF4-FFF2-40B4-BE49-F238E27FC236}">
                <a16:creationId xmlns:a16="http://schemas.microsoft.com/office/drawing/2014/main" id="{D9BCFC98-FE86-C608-D77B-8B377A8714C9}"/>
              </a:ext>
            </a:extLst>
          </p:cNvPr>
          <p:cNvPicPr>
            <a:picLocks/>
          </p:cNvPicPr>
          <p:nvPr>
            <p:custDataLst>
              <p:tags r:id="rId4"/>
            </p:custDataLst>
          </p:nvPr>
        </p:nvPicPr>
        <p:blipFill>
          <a:blip r:embed="rId10">
            <a:extLst>
              <a:ext uri="{96DAC541-7B7A-43D3-8B79-37D633B846F1}">
                <asvg:svgBlip xmlns:asvg="http://schemas.microsoft.com/office/drawing/2016/SVG/main" r:embed="rId11"/>
              </a:ext>
            </a:extLst>
          </a:blip>
          <a:stretch>
            <a:fillRect/>
          </a:stretch>
        </p:blipFill>
        <p:spPr>
          <a:xfrm>
            <a:off x="9325009" y="3272353"/>
            <a:ext cx="2316037" cy="2710589"/>
          </a:xfrm>
          <a:prstGeom prst="rect">
            <a:avLst/>
          </a:prstGeom>
        </p:spPr>
      </p:pic>
      <p:pic>
        <p:nvPicPr>
          <p:cNvPr id="5" name="Picture 4">
            <a:extLst>
              <a:ext uri="{FF2B5EF4-FFF2-40B4-BE49-F238E27FC236}">
                <a16:creationId xmlns:a16="http://schemas.microsoft.com/office/drawing/2014/main" id="{12A33C97-D4C4-A911-7EAB-0B452EA7A20E}"/>
              </a:ext>
            </a:extLst>
          </p:cNvPr>
          <p:cNvPicPr>
            <a:picLocks/>
          </p:cNvPicPr>
          <p:nvPr>
            <p:custDataLst>
              <p:tags r:id="rId5"/>
            </p:custDataLst>
          </p:nvPr>
        </p:nvPicPr>
        <p:blipFill>
          <a:blip r:embed="rId12"/>
          <a:stretch>
            <a:fillRect/>
          </a:stretch>
        </p:blipFill>
        <p:spPr>
          <a:xfrm>
            <a:off x="550953" y="6014207"/>
            <a:ext cx="3239998" cy="495000"/>
          </a:xfrm>
          <a:prstGeom prst="rect">
            <a:avLst/>
          </a:prstGeom>
        </p:spPr>
      </p:pic>
      <p:sp>
        <p:nvSpPr>
          <p:cNvPr id="34" name="TextBox 33">
            <a:extLst>
              <a:ext uri="{FF2B5EF4-FFF2-40B4-BE49-F238E27FC236}">
                <a16:creationId xmlns:a16="http://schemas.microsoft.com/office/drawing/2014/main" id="{21465C9A-36B0-2AD9-5274-51851DD4C59C}"/>
              </a:ext>
            </a:extLst>
          </p:cNvPr>
          <p:cNvSpPr txBox="1"/>
          <p:nvPr/>
        </p:nvSpPr>
        <p:spPr>
          <a:xfrm>
            <a:off x="6201388" y="2873215"/>
            <a:ext cx="2518392" cy="157600"/>
          </a:xfrm>
          <a:prstGeom prst="rect">
            <a:avLst/>
          </a:prstGeom>
          <a:noFill/>
        </p:spPr>
        <p:txBody>
          <a:bodyPr wrap="square" lIns="0" tIns="0" rIns="0" bIns="0" rtlCol="0">
            <a:noAutofit/>
          </a:bodyPr>
          <a:lstStyle/>
          <a:p>
            <a:pPr algn="ctr"/>
            <a:r>
              <a:rPr lang="en-US" sz="1200" b="1" dirty="0">
                <a:solidFill>
                  <a:schemeClr val="tx2"/>
                </a:solidFill>
              </a:rPr>
              <a:t>Revenues</a:t>
            </a:r>
          </a:p>
        </p:txBody>
      </p:sp>
      <p:sp>
        <p:nvSpPr>
          <p:cNvPr id="35" name="TextBox 34">
            <a:extLst>
              <a:ext uri="{FF2B5EF4-FFF2-40B4-BE49-F238E27FC236}">
                <a16:creationId xmlns:a16="http://schemas.microsoft.com/office/drawing/2014/main" id="{228238ED-93F5-173F-6EAB-42CFC57C0B8E}"/>
              </a:ext>
            </a:extLst>
          </p:cNvPr>
          <p:cNvSpPr txBox="1"/>
          <p:nvPr/>
        </p:nvSpPr>
        <p:spPr>
          <a:xfrm>
            <a:off x="9223832" y="2873215"/>
            <a:ext cx="2518392" cy="157600"/>
          </a:xfrm>
          <a:prstGeom prst="rect">
            <a:avLst/>
          </a:prstGeom>
          <a:noFill/>
        </p:spPr>
        <p:txBody>
          <a:bodyPr wrap="square" lIns="0" tIns="0" rIns="0" bIns="0" rtlCol="0">
            <a:noAutofit/>
          </a:bodyPr>
          <a:lstStyle/>
          <a:p>
            <a:pPr algn="ctr"/>
            <a:r>
              <a:rPr lang="en-US" sz="1200" b="1" dirty="0">
                <a:solidFill>
                  <a:schemeClr val="tx2"/>
                </a:solidFill>
              </a:rPr>
              <a:t>AEBITDA</a:t>
            </a:r>
          </a:p>
        </p:txBody>
      </p:sp>
      <p:sp>
        <p:nvSpPr>
          <p:cNvPr id="36" name="Text Placeholder 3">
            <a:extLst>
              <a:ext uri="{FF2B5EF4-FFF2-40B4-BE49-F238E27FC236}">
                <a16:creationId xmlns:a16="http://schemas.microsoft.com/office/drawing/2014/main" id="{75C4C6A5-D628-4756-9D21-D24AC9858294}"/>
              </a:ext>
            </a:extLst>
          </p:cNvPr>
          <p:cNvSpPr txBox="1">
            <a:spLocks/>
          </p:cNvSpPr>
          <p:nvPr/>
        </p:nvSpPr>
        <p:spPr bwMode="auto">
          <a:xfrm>
            <a:off x="5335674" y="4170160"/>
            <a:ext cx="90625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Outsourcing &amp; Advisory </a:t>
            </a:r>
            <a:endParaRPr sz="900" baseline="30000" dirty="0">
              <a:solidFill>
                <a:srgbClr val="4A4A4D"/>
              </a:solidFill>
              <a:latin typeface="+mn-lt"/>
            </a:endParaRPr>
          </a:p>
        </p:txBody>
      </p:sp>
      <p:sp>
        <p:nvSpPr>
          <p:cNvPr id="37" name="Text Placeholder 3">
            <a:extLst>
              <a:ext uri="{FF2B5EF4-FFF2-40B4-BE49-F238E27FC236}">
                <a16:creationId xmlns:a16="http://schemas.microsoft.com/office/drawing/2014/main" id="{7C6ABF64-31DF-E842-CDDF-3D5D05508276}"/>
              </a:ext>
            </a:extLst>
          </p:cNvPr>
          <p:cNvSpPr txBox="1">
            <a:spLocks/>
          </p:cNvSpPr>
          <p:nvPr/>
        </p:nvSpPr>
        <p:spPr bwMode="auto">
          <a:xfrm>
            <a:off x="5335674" y="5090114"/>
            <a:ext cx="90625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Leasing</a:t>
            </a:r>
            <a:endParaRPr sz="900" baseline="30000" dirty="0">
              <a:solidFill>
                <a:srgbClr val="4A4A4D"/>
              </a:solidFill>
              <a:latin typeface="+mn-lt"/>
            </a:endParaRPr>
          </a:p>
        </p:txBody>
      </p:sp>
      <p:sp>
        <p:nvSpPr>
          <p:cNvPr id="38" name="Text Placeholder 3">
            <a:extLst>
              <a:ext uri="{FF2B5EF4-FFF2-40B4-BE49-F238E27FC236}">
                <a16:creationId xmlns:a16="http://schemas.microsoft.com/office/drawing/2014/main" id="{12101531-DA93-62CD-9CE8-4C08EE84A646}"/>
              </a:ext>
            </a:extLst>
          </p:cNvPr>
          <p:cNvSpPr txBox="1">
            <a:spLocks/>
          </p:cNvSpPr>
          <p:nvPr/>
        </p:nvSpPr>
        <p:spPr bwMode="auto">
          <a:xfrm>
            <a:off x="5094514" y="5475711"/>
            <a:ext cx="114741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Capital Markets</a:t>
            </a:r>
            <a:endParaRPr sz="900" baseline="30000" dirty="0">
              <a:solidFill>
                <a:srgbClr val="4A4A4D"/>
              </a:solidFill>
              <a:latin typeface="+mn-lt"/>
            </a:endParaRPr>
          </a:p>
        </p:txBody>
      </p:sp>
      <p:pic>
        <p:nvPicPr>
          <p:cNvPr id="3" name="Picture Placeholder 20">
            <a:extLst>
              <a:ext uri="{FF2B5EF4-FFF2-40B4-BE49-F238E27FC236}">
                <a16:creationId xmlns:a16="http://schemas.microsoft.com/office/drawing/2014/main" id="{80FF6FC1-3FC6-0F26-2EF8-C65E9EB2935B}"/>
              </a:ext>
            </a:extLst>
          </p:cNvPr>
          <p:cNvPicPr>
            <a:picLocks noChangeAspect="1"/>
          </p:cNvPicPr>
          <p:nvPr>
            <p:custDataLst>
              <p:tags r:id="rId6"/>
            </p:custDataLst>
          </p:nvPr>
        </p:nvPicPr>
        <p:blipFill rotWithShape="1">
          <a:blip r:embed="rId13">
            <a:extLst>
              <a:ext uri="{28A0092B-C50C-407E-A947-70E740481C1C}">
                <a14:useLocalDpi xmlns:a14="http://schemas.microsoft.com/office/drawing/2010/main" val="0"/>
              </a:ext>
            </a:extLst>
          </a:blip>
          <a:srcRect l="31898" t="17406" r="6003" b="17406"/>
          <a:stretch/>
        </p:blipFill>
        <p:spPr>
          <a:xfrm>
            <a:off x="0" y="0"/>
            <a:ext cx="3239998" cy="2248134"/>
          </a:xfrm>
          <a:prstGeom prst="rect">
            <a:avLst/>
          </a:prstGeom>
          <a:solidFill>
            <a:schemeClr val="bg2"/>
          </a:solidFill>
        </p:spPr>
      </p:pic>
    </p:spTree>
    <p:custDataLst>
      <p:custData r:id="rId1"/>
      <p:custData r:id="rId2"/>
    </p:custDataLst>
    <p:extLst>
      <p:ext uri="{BB962C8B-B14F-4D97-AF65-F5344CB8AC3E}">
        <p14:creationId xmlns:p14="http://schemas.microsoft.com/office/powerpoint/2010/main" val="115097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3991D66-B816-778B-6070-791741536B5B}"/>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Date Placeholder 5" hidden="1">
            <a:extLst>
              <a:ext uri="{FF2B5EF4-FFF2-40B4-BE49-F238E27FC236}">
                <a16:creationId xmlns:a16="http://schemas.microsoft.com/office/drawing/2014/main" id="{0BABB86A-9F5B-4BDA-8E3A-99061F5671E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11A91F3-7F23-4D5F-83AF-7A38C261254A}"/>
              </a:ext>
            </a:extLst>
          </p:cNvPr>
          <p:cNvSpPr>
            <a:spLocks noGrp="1"/>
          </p:cNvSpPr>
          <p:nvPr>
            <p:ph type="ftr" sz="quarter" idx="11"/>
          </p:nvPr>
        </p:nvSpPr>
        <p:spPr/>
        <p:txBody>
          <a:bodyPr/>
          <a:lstStyle/>
          <a:p>
            <a:r>
              <a:rPr lang="en-GB" dirty="0">
                <a:solidFill>
                  <a:schemeClr val="tx2"/>
                </a:solidFill>
              </a:rPr>
              <a:t>Colliers</a:t>
            </a:r>
          </a:p>
        </p:txBody>
      </p:sp>
      <p:sp>
        <p:nvSpPr>
          <p:cNvPr id="8" name="Slide Number Placeholder 7">
            <a:extLst>
              <a:ext uri="{FF2B5EF4-FFF2-40B4-BE49-F238E27FC236}">
                <a16:creationId xmlns:a16="http://schemas.microsoft.com/office/drawing/2014/main" id="{7D08692F-6D99-46EB-853B-5A880CFB6180}"/>
              </a:ext>
            </a:extLst>
          </p:cNvPr>
          <p:cNvSpPr>
            <a:spLocks noGrp="1"/>
          </p:cNvSpPr>
          <p:nvPr>
            <p:ph type="sldNum" sz="quarter" idx="12"/>
          </p:nvPr>
        </p:nvSpPr>
        <p:spPr/>
        <p:txBody>
          <a:bodyPr/>
          <a:lstStyle/>
          <a:p>
            <a:fld id="{23AA811B-2EBD-4900-905E-5BE206449611}" type="slidenum">
              <a:rPr lang="en-GB" smtClean="0">
                <a:solidFill>
                  <a:schemeClr val="tx2"/>
                </a:solidFill>
              </a:rPr>
              <a:pPr/>
              <a:t>9</a:t>
            </a:fld>
            <a:endParaRPr lang="en-GB" dirty="0">
              <a:solidFill>
                <a:schemeClr val="tx2"/>
              </a:solidFill>
            </a:endParaRPr>
          </a:p>
        </p:txBody>
      </p:sp>
      <p:sp>
        <p:nvSpPr>
          <p:cNvPr id="11" name="Text Placeholder 10">
            <a:extLst>
              <a:ext uri="{FF2B5EF4-FFF2-40B4-BE49-F238E27FC236}">
                <a16:creationId xmlns:a16="http://schemas.microsoft.com/office/drawing/2014/main" id="{BC0238D4-71B1-4F04-97F6-ADF4A3104377}"/>
              </a:ext>
            </a:extLst>
          </p:cNvPr>
          <p:cNvSpPr>
            <a:spLocks noGrp="1"/>
          </p:cNvSpPr>
          <p:nvPr>
            <p:ph type="body" sz="quarter" idx="15"/>
          </p:nvPr>
        </p:nvSpPr>
        <p:spPr>
          <a:xfrm>
            <a:off x="11119238" y="274014"/>
            <a:ext cx="3600" cy="126000"/>
          </a:xfrm>
          <a:noFill/>
          <a:ln>
            <a:solidFill>
              <a:schemeClr val="accent1"/>
            </a:solidFill>
          </a:ln>
        </p:spPr>
        <p:txBody>
          <a:bodyPr/>
          <a:lstStyle/>
          <a:p>
            <a:endParaRPr lang="en-US"/>
          </a:p>
        </p:txBody>
      </p:sp>
      <p:sp>
        <p:nvSpPr>
          <p:cNvPr id="15" name="Text Placeholder 11">
            <a:extLst>
              <a:ext uri="{FF2B5EF4-FFF2-40B4-BE49-F238E27FC236}">
                <a16:creationId xmlns:a16="http://schemas.microsoft.com/office/drawing/2014/main" id="{0541365E-8785-44F1-88E8-37833F23FB84}"/>
              </a:ext>
            </a:extLst>
          </p:cNvPr>
          <p:cNvSpPr txBox="1">
            <a:spLocks/>
          </p:cNvSpPr>
          <p:nvPr/>
        </p:nvSpPr>
        <p:spPr>
          <a:xfrm>
            <a:off x="5883777" y="6561068"/>
            <a:ext cx="6308223" cy="157601"/>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800" kern="1200">
                <a:solidFill>
                  <a:schemeClr val="bg1"/>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990"/>
              </a:spcBef>
              <a:buClr>
                <a:srgbClr val="6C6C6C"/>
              </a:buClr>
              <a:defRPr/>
            </a:pPr>
            <a:r>
              <a:rPr lang="en-US" sz="800" i="1" dirty="0">
                <a:solidFill>
                  <a:schemeClr val="tx1"/>
                </a:solidFill>
                <a:ea typeface="Arial" charset="0"/>
                <a:cs typeface="Arial" charset="0"/>
              </a:rPr>
              <a:t>GAAP Operating Earnings: Q2 2023 $19.6M at 12.7% margin; Q2 2022 $17.6M at 12.3% margin</a:t>
            </a:r>
          </a:p>
        </p:txBody>
      </p:sp>
      <p:sp>
        <p:nvSpPr>
          <p:cNvPr id="10" name="Content Placeholder 9">
            <a:extLst>
              <a:ext uri="{FF2B5EF4-FFF2-40B4-BE49-F238E27FC236}">
                <a16:creationId xmlns:a16="http://schemas.microsoft.com/office/drawing/2014/main" id="{F9230112-41F9-8216-B99A-DD7E35610B5E}"/>
              </a:ext>
            </a:extLst>
          </p:cNvPr>
          <p:cNvSpPr txBox="1">
            <a:spLocks/>
          </p:cNvSpPr>
          <p:nvPr/>
        </p:nvSpPr>
        <p:spPr>
          <a:xfrm>
            <a:off x="451428" y="3122793"/>
            <a:ext cx="4451174" cy="835200"/>
          </a:xfrm>
          <a:prstGeom prst="rect">
            <a:avLst/>
          </a:prstGeom>
        </p:spPr>
        <p:txBody>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lvl="4">
              <a:spcAft>
                <a:spcPts val="374"/>
              </a:spcAft>
              <a:buFont typeface="Arial" panose="020B0604020202020204" pitchFamily="34" charset="0"/>
              <a:buNone/>
              <a:defRPr/>
            </a:pPr>
            <a:r>
              <a:rPr lang="en-US" sz="1200" dirty="0">
                <a:solidFill>
                  <a:srgbClr val="4A4A4D"/>
                </a:solidFill>
                <a:ea typeface="Arial" charset="0"/>
                <a:cs typeface="Arial" charset="0"/>
              </a:rPr>
              <a:t>Leasing and Outsourcing &amp; Advisory (including recent acquisitions) growth more than offset a modest decline in Capital Markets</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Foreign exchange headwinds impacted revenues by 6%</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Adjusted EBITDA </a:t>
            </a:r>
            <a:r>
              <a:rPr lang="en-US" sz="1200" dirty="0" err="1">
                <a:solidFill>
                  <a:srgbClr val="4A4A4D"/>
                </a:solidFill>
                <a:ea typeface="Arial" charset="0"/>
                <a:cs typeface="Arial" charset="0"/>
              </a:rPr>
              <a:t>favourably</a:t>
            </a:r>
            <a:r>
              <a:rPr lang="en-US" sz="1200" dirty="0">
                <a:solidFill>
                  <a:srgbClr val="4A4A4D"/>
                </a:solidFill>
                <a:ea typeface="Arial" charset="0"/>
                <a:cs typeface="Arial" charset="0"/>
              </a:rPr>
              <a:t> impacted by higher revenues and the impact of recent acquisitions</a:t>
            </a:r>
          </a:p>
        </p:txBody>
      </p:sp>
      <p:sp>
        <p:nvSpPr>
          <p:cNvPr id="27" name="Text Placeholder 2">
            <a:extLst>
              <a:ext uri="{FF2B5EF4-FFF2-40B4-BE49-F238E27FC236}">
                <a16:creationId xmlns:a16="http://schemas.microsoft.com/office/drawing/2014/main" id="{875D65FF-2690-FA40-8563-7166AC49D756}"/>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Second Quarter</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28" name="Title 3">
            <a:extLst>
              <a:ext uri="{FF2B5EF4-FFF2-40B4-BE49-F238E27FC236}">
                <a16:creationId xmlns:a16="http://schemas.microsoft.com/office/drawing/2014/main" id="{30B4AEC9-B451-FA70-46D0-BEA35CE3D041}"/>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APAC</a:t>
            </a:r>
          </a:p>
        </p:txBody>
      </p:sp>
      <p:sp>
        <p:nvSpPr>
          <p:cNvPr id="29" name="TextBox 28">
            <a:extLst>
              <a:ext uri="{FF2B5EF4-FFF2-40B4-BE49-F238E27FC236}">
                <a16:creationId xmlns:a16="http://schemas.microsoft.com/office/drawing/2014/main" id="{12185BB4-6256-DC05-9340-DB77B4E59A73}"/>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pic>
        <p:nvPicPr>
          <p:cNvPr id="12" name="Graphic 11">
            <a:extLst>
              <a:ext uri="{FF2B5EF4-FFF2-40B4-BE49-F238E27FC236}">
                <a16:creationId xmlns:a16="http://schemas.microsoft.com/office/drawing/2014/main" id="{6076FE1C-9CC6-D241-829C-B8656C86B7BD}"/>
              </a:ext>
            </a:extLst>
          </p:cNvPr>
          <p:cNvPicPr>
            <a:picLocks/>
          </p:cNvPicPr>
          <p:nvPr>
            <p:custDataLst>
              <p:tags r:id="rId3"/>
            </p:custDataLst>
          </p:nvPr>
        </p:nvPicPr>
        <p:blipFill>
          <a:blip r:embed="rId8">
            <a:extLst>
              <a:ext uri="{96DAC541-7B7A-43D3-8B79-37D633B846F1}">
                <asvg:svgBlip xmlns:asvg="http://schemas.microsoft.com/office/drawing/2016/SVG/main" r:embed="rId9"/>
              </a:ext>
            </a:extLst>
          </a:blip>
          <a:stretch>
            <a:fillRect/>
          </a:stretch>
        </p:blipFill>
        <p:spPr>
          <a:xfrm>
            <a:off x="5890378" y="3150716"/>
            <a:ext cx="3140412" cy="2875228"/>
          </a:xfrm>
          <a:prstGeom prst="rect">
            <a:avLst/>
          </a:prstGeom>
        </p:spPr>
      </p:pic>
      <p:pic>
        <p:nvPicPr>
          <p:cNvPr id="16" name="Graphic 15">
            <a:extLst>
              <a:ext uri="{FF2B5EF4-FFF2-40B4-BE49-F238E27FC236}">
                <a16:creationId xmlns:a16="http://schemas.microsoft.com/office/drawing/2014/main" id="{417759F1-2C02-719F-7820-E0B4B33CCEB1}"/>
              </a:ext>
            </a:extLst>
          </p:cNvPr>
          <p:cNvPicPr>
            <a:picLocks/>
          </p:cNvPicPr>
          <p:nvPr>
            <p:custDataLst>
              <p:tags r:id="rId4"/>
            </p:custDataLst>
          </p:nvPr>
        </p:nvPicPr>
        <p:blipFill>
          <a:blip r:embed="rId10">
            <a:extLst>
              <a:ext uri="{96DAC541-7B7A-43D3-8B79-37D633B846F1}">
                <asvg:svgBlip xmlns:asvg="http://schemas.microsoft.com/office/drawing/2016/SVG/main" r:embed="rId11"/>
              </a:ext>
            </a:extLst>
          </a:blip>
          <a:stretch>
            <a:fillRect/>
          </a:stretch>
        </p:blipFill>
        <p:spPr>
          <a:xfrm>
            <a:off x="9325010" y="3226367"/>
            <a:ext cx="2316037" cy="2798484"/>
          </a:xfrm>
          <a:prstGeom prst="rect">
            <a:avLst/>
          </a:prstGeom>
        </p:spPr>
      </p:pic>
      <p:pic>
        <p:nvPicPr>
          <p:cNvPr id="17" name="Picture 16">
            <a:extLst>
              <a:ext uri="{FF2B5EF4-FFF2-40B4-BE49-F238E27FC236}">
                <a16:creationId xmlns:a16="http://schemas.microsoft.com/office/drawing/2014/main" id="{5884CFED-1EBE-5F02-21D2-E1F9EBD9979B}"/>
              </a:ext>
            </a:extLst>
          </p:cNvPr>
          <p:cNvPicPr>
            <a:picLocks/>
          </p:cNvPicPr>
          <p:nvPr>
            <p:custDataLst>
              <p:tags r:id="rId5"/>
            </p:custDataLst>
          </p:nvPr>
        </p:nvPicPr>
        <p:blipFill>
          <a:blip r:embed="rId12"/>
          <a:stretch>
            <a:fillRect/>
          </a:stretch>
        </p:blipFill>
        <p:spPr>
          <a:xfrm>
            <a:off x="550953" y="6011894"/>
            <a:ext cx="3239998" cy="495000"/>
          </a:xfrm>
          <a:prstGeom prst="rect">
            <a:avLst/>
          </a:prstGeom>
        </p:spPr>
      </p:pic>
      <p:sp>
        <p:nvSpPr>
          <p:cNvPr id="34" name="TextBox 33">
            <a:extLst>
              <a:ext uri="{FF2B5EF4-FFF2-40B4-BE49-F238E27FC236}">
                <a16:creationId xmlns:a16="http://schemas.microsoft.com/office/drawing/2014/main" id="{21465C9A-36B0-2AD9-5274-51851DD4C59C}"/>
              </a:ext>
            </a:extLst>
          </p:cNvPr>
          <p:cNvSpPr txBox="1"/>
          <p:nvPr/>
        </p:nvSpPr>
        <p:spPr>
          <a:xfrm>
            <a:off x="6201388" y="2873215"/>
            <a:ext cx="2518392" cy="157600"/>
          </a:xfrm>
          <a:prstGeom prst="rect">
            <a:avLst/>
          </a:prstGeom>
          <a:noFill/>
        </p:spPr>
        <p:txBody>
          <a:bodyPr wrap="square" lIns="0" tIns="0" rIns="0" bIns="0" rtlCol="0">
            <a:noAutofit/>
          </a:bodyPr>
          <a:lstStyle/>
          <a:p>
            <a:pPr algn="ctr"/>
            <a:r>
              <a:rPr lang="en-US" sz="1200" b="1" dirty="0">
                <a:solidFill>
                  <a:schemeClr val="tx2"/>
                </a:solidFill>
              </a:rPr>
              <a:t>Revenues</a:t>
            </a:r>
          </a:p>
        </p:txBody>
      </p:sp>
      <p:sp>
        <p:nvSpPr>
          <p:cNvPr id="35" name="TextBox 34">
            <a:extLst>
              <a:ext uri="{FF2B5EF4-FFF2-40B4-BE49-F238E27FC236}">
                <a16:creationId xmlns:a16="http://schemas.microsoft.com/office/drawing/2014/main" id="{228238ED-93F5-173F-6EAB-42CFC57C0B8E}"/>
              </a:ext>
            </a:extLst>
          </p:cNvPr>
          <p:cNvSpPr txBox="1"/>
          <p:nvPr/>
        </p:nvSpPr>
        <p:spPr>
          <a:xfrm>
            <a:off x="9223832" y="2873215"/>
            <a:ext cx="2518392" cy="157600"/>
          </a:xfrm>
          <a:prstGeom prst="rect">
            <a:avLst/>
          </a:prstGeom>
          <a:noFill/>
        </p:spPr>
        <p:txBody>
          <a:bodyPr wrap="square" lIns="0" tIns="0" rIns="0" bIns="0" rtlCol="0">
            <a:noAutofit/>
          </a:bodyPr>
          <a:lstStyle/>
          <a:p>
            <a:pPr algn="ctr"/>
            <a:r>
              <a:rPr lang="en-US" sz="1200" b="1" dirty="0">
                <a:solidFill>
                  <a:schemeClr val="tx2"/>
                </a:solidFill>
              </a:rPr>
              <a:t>AEBITDA</a:t>
            </a:r>
          </a:p>
        </p:txBody>
      </p:sp>
      <p:sp>
        <p:nvSpPr>
          <p:cNvPr id="36" name="Text Placeholder 3">
            <a:extLst>
              <a:ext uri="{FF2B5EF4-FFF2-40B4-BE49-F238E27FC236}">
                <a16:creationId xmlns:a16="http://schemas.microsoft.com/office/drawing/2014/main" id="{75C4C6A5-D628-4756-9D21-D24AC9858294}"/>
              </a:ext>
            </a:extLst>
          </p:cNvPr>
          <p:cNvSpPr txBox="1">
            <a:spLocks/>
          </p:cNvSpPr>
          <p:nvPr/>
        </p:nvSpPr>
        <p:spPr bwMode="auto">
          <a:xfrm>
            <a:off x="5335674" y="4094098"/>
            <a:ext cx="90625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Outsourcing &amp; Advisory </a:t>
            </a:r>
            <a:endParaRPr sz="900" baseline="30000" dirty="0">
              <a:solidFill>
                <a:srgbClr val="4A4A4D"/>
              </a:solidFill>
              <a:latin typeface="+mn-lt"/>
            </a:endParaRPr>
          </a:p>
        </p:txBody>
      </p:sp>
      <p:sp>
        <p:nvSpPr>
          <p:cNvPr id="37" name="Text Placeholder 3">
            <a:extLst>
              <a:ext uri="{FF2B5EF4-FFF2-40B4-BE49-F238E27FC236}">
                <a16:creationId xmlns:a16="http://schemas.microsoft.com/office/drawing/2014/main" id="{7C6ABF64-31DF-E842-CDDF-3D5D05508276}"/>
              </a:ext>
            </a:extLst>
          </p:cNvPr>
          <p:cNvSpPr txBox="1">
            <a:spLocks/>
          </p:cNvSpPr>
          <p:nvPr/>
        </p:nvSpPr>
        <p:spPr bwMode="auto">
          <a:xfrm>
            <a:off x="5335674" y="4879099"/>
            <a:ext cx="906250" cy="26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Leasing</a:t>
            </a:r>
            <a:endParaRPr sz="900" baseline="30000" dirty="0">
              <a:solidFill>
                <a:srgbClr val="4A4A4D"/>
              </a:solidFill>
              <a:latin typeface="+mn-lt"/>
            </a:endParaRPr>
          </a:p>
        </p:txBody>
      </p:sp>
      <p:sp>
        <p:nvSpPr>
          <p:cNvPr id="38" name="Text Placeholder 3">
            <a:extLst>
              <a:ext uri="{FF2B5EF4-FFF2-40B4-BE49-F238E27FC236}">
                <a16:creationId xmlns:a16="http://schemas.microsoft.com/office/drawing/2014/main" id="{12101531-DA93-62CD-9CE8-4C08EE84A646}"/>
              </a:ext>
            </a:extLst>
          </p:cNvPr>
          <p:cNvSpPr txBox="1">
            <a:spLocks/>
          </p:cNvSpPr>
          <p:nvPr/>
        </p:nvSpPr>
        <p:spPr bwMode="auto">
          <a:xfrm>
            <a:off x="4987047" y="5415758"/>
            <a:ext cx="1254877" cy="2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Capital Markets</a:t>
            </a:r>
            <a:endParaRPr sz="900" baseline="30000" dirty="0">
              <a:solidFill>
                <a:srgbClr val="4A4A4D"/>
              </a:solidFill>
              <a:latin typeface="+mn-lt"/>
            </a:endParaRPr>
          </a:p>
        </p:txBody>
      </p:sp>
      <p:pic>
        <p:nvPicPr>
          <p:cNvPr id="4" name="Picture Placeholder 11">
            <a:extLst>
              <a:ext uri="{FF2B5EF4-FFF2-40B4-BE49-F238E27FC236}">
                <a16:creationId xmlns:a16="http://schemas.microsoft.com/office/drawing/2014/main" id="{29AE0CDA-C4C6-7799-A009-022EA8C89379}"/>
              </a:ext>
            </a:extLst>
          </p:cNvPr>
          <p:cNvPicPr>
            <a:picLocks noGrp="1" noChangeAspect="1"/>
          </p:cNvPicPr>
          <p:nvPr>
            <p:ph type="pic" sz="quarter" idx="13"/>
            <p:custDataLst>
              <p:tags r:id="rId6"/>
            </p:custDataLst>
          </p:nvPr>
        </p:nvPicPr>
        <p:blipFill rotWithShape="1">
          <a:blip r:embed="rId13">
            <a:extLst>
              <a:ext uri="{28A0092B-C50C-407E-A947-70E740481C1C}">
                <a14:useLocalDpi xmlns:a14="http://schemas.microsoft.com/office/drawing/2010/main" val="0"/>
              </a:ext>
            </a:extLst>
          </a:blip>
          <a:srcRect l="46643" t="29253" r="13260" b="28759"/>
          <a:stretch/>
        </p:blipFill>
        <p:spPr>
          <a:xfrm>
            <a:off x="-1" y="0"/>
            <a:ext cx="3239997" cy="2266339"/>
          </a:xfrm>
        </p:spPr>
      </p:pic>
    </p:spTree>
    <p:custDataLst>
      <p:custData r:id="rId1"/>
      <p:custData r:id="rId2"/>
    </p:custDataLst>
    <p:extLst>
      <p:ext uri="{BB962C8B-B14F-4D97-AF65-F5344CB8AC3E}">
        <p14:creationId xmlns:p14="http://schemas.microsoft.com/office/powerpoint/2010/main" val="2788718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17:12:48&lt;/SourceModified&gt;&lt;ParentId&gt;MLNKf94133e595c54c649fc958a26a5e9c55&lt;/ParentId&gt;&lt;LinkId&gt;MLNK79ffbb5c22344c7ba479d1d2e30aedb3&lt;/LinkId&gt;&lt;FriendlyName&gt;&lt;/FriendlyName&gt;&lt;Type&gt;1&lt;/Type&gt;&lt;Address&gt;='Slide 4'!$B$16:$G$24&lt;/Address&gt;&lt;LastUpdate&gt;2023-07-27 13:13:02&lt;/LastUpdate&gt;&lt;User&gt;Modwal, Samarth&lt;/User&gt;&lt;/Link&gt;&lt;/Links&gt;"/>
</p:tagLst>
</file>

<file path=ppt/tags/tag24.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17:12:48&lt;/SourceModified&gt;&lt;ParentId&gt;MLNKf94133e595c54c649fc958a26a5e9c55&lt;/ParentId&gt;&lt;LinkId&gt;MLNK7a4c12d71a5d41e0a52af4fdcb4b4f5b&lt;/LinkId&gt;&lt;FriendlyName&gt;&lt;/FriendlyName&gt;&lt;Type&gt;1&lt;/Type&gt;&lt;Address&gt;='Slide 4'!$B$5:$G$13&lt;/Address&gt;&lt;LastUpdate&gt;2023-07-27 13:12:59&lt;/LastUpdate&gt;&lt;User&gt;Modwal, Samarth&lt;/User&gt;&lt;/Link&gt;&lt;/Links&gt;"/>
</p:tagLst>
</file>

<file path=ppt/tags/tag25.xml><?xml version="1.0" encoding="utf-8"?>
<p:tagLst xmlns:a="http://schemas.openxmlformats.org/drawingml/2006/main" xmlns:r="http://schemas.openxmlformats.org/officeDocument/2006/relationships" xmlns:p="http://schemas.openxmlformats.org/presentationml/2006/main">
  <p:tag name="CONTAINEDIMAGEPATH" val="C:\Users\ModwalS\AppData\Local\Templafy\AddIns\PowerPointVsto\Document.png"/>
</p:tagLst>
</file>

<file path=ppt/tags/tag26.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02:44:11&lt;/SourceModified&gt;&lt;ParentId&gt;MLNK0200381d6f764d31a4a4266e0a03b7da&lt;/ParentId&gt;&lt;LinkId&gt;MLNK7e61116381f64d16a7cb1eb29492c214&lt;/LinkId&gt;&lt;FriendlyName&gt;&lt;/FriendlyName&gt;&lt;Type&gt;1&lt;/Type&gt;&lt;Address&gt;='Consolidated Revenues'!$B$11:$D$16&lt;/Address&gt;&lt;LastUpdate&gt;2023-07-26 22:49:53&lt;/LastUpdate&gt;&lt;User&gt;Modwal, Samarth&lt;/User&gt;&lt;/Link&gt;&lt;/Links&gt;"/>
</p:tagLst>
</file>

<file path=ppt/tags/tag27.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02:44:11&lt;/SourceModified&gt;&lt;ParentId&gt;MLNK0200381d6f764d31a4a4266e0a03b7da&lt;/ParentId&gt;&lt;LinkId&gt;MLNK78ad56d40bdc4d19aed74d43e3093844&lt;/LinkId&gt;&lt;FriendlyName&gt;&lt;/FriendlyName&gt;&lt;Type&gt;1&lt;/Type&gt;&lt;Address&gt;='Consolidated Revenues'!$F$11:$H$16&lt;/Address&gt;&lt;LastUpdate&gt;2023-07-26 22:49:54&lt;/LastUpdate&gt;&lt;User&gt;Modwal, Samarth&lt;/User&gt;&lt;/Link&gt;&lt;/Links&gt;"/>
</p:tagLst>
</file>

<file path=ppt/tags/tag28.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02:44:11&lt;/SourceModified&gt;&lt;ParentId&gt;MLNK0200381d6f764d31a4a4266e0a03b7da&lt;/ParentId&gt;&lt;LinkId&gt;Chart 1ed0a17&lt;/LinkId&gt;&lt;FriendlyName&gt;&lt;/FriendlyName&gt;&lt;Type&gt;6&lt;/Type&gt;&lt;Address&gt;&lt;/Address&gt;&lt;LastUpdate&gt;2023-07-26 22:49:39&lt;/LastUpdate&gt;&lt;User&gt;Modwal, Samarth&lt;/User&gt;&lt;/Link&gt;&lt;/Links&gt;"/>
</p:tagLst>
</file>

<file path=ppt/tags/tag29.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17:23:40&lt;/SourceModified&gt;&lt;ParentId&gt;MLNK337ca343439b4cd781b34b8fac5debd9&lt;/ParentId&gt;&lt;LinkId&gt;Chart 14&lt;/LinkId&gt;&lt;FriendlyName&gt;&lt;/FriendlyName&gt;&lt;Type&gt;6&lt;/Type&gt;&lt;Address&gt;&lt;/Address&gt;&lt;LastUpdate&gt;2023-07-27 13:23:48&lt;/LastUpdate&gt;&lt;User&gt;Modwal, Samarth&lt;/User&gt;&lt;/Link&gt;&lt;/Links&gt;"/>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17:23:40&lt;/SourceModified&gt;&lt;ParentId&gt;MLNK337ca343439b4cd781b34b8fac5debd9&lt;/ParentId&gt;&lt;LinkId&gt;Chart 13&lt;/LinkId&gt;&lt;FriendlyName&gt;&lt;/FriendlyName&gt;&lt;Type&gt;6&lt;/Type&gt;&lt;Address&gt;&lt;/Address&gt;&lt;LastUpdate&gt;2023-07-27 13:23:47&lt;/LastUpdate&gt;&lt;User&gt;Modwal, Samarth&lt;/User&gt;&lt;/Link&gt;&lt;/Links&gt;"/>
</p:tagLst>
</file>

<file path=ppt/tags/tag31.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17:23:40&lt;/SourceModified&gt;&lt;ParentId&gt;MLNK337ca343439b4cd781b34b8fac5debd9&lt;/ParentId&gt;&lt;LinkId&gt;Chart 12&lt;/LinkId&gt;&lt;FriendlyName&gt;&lt;/FriendlyName&gt;&lt;Type&gt;6&lt;/Type&gt;&lt;Address&gt;&lt;/Address&gt;&lt;LastUpdate&gt;2023-07-27 13:23:48&lt;/LastUpdate&gt;&lt;User&gt;Modwal, Samarth&lt;/User&gt;&lt;/Link&gt;&lt;/Links&gt;"/>
</p:tagLst>
</file>

<file path=ppt/tags/tag32.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1"/>
</p:tagLst>
</file>

<file path=ppt/tags/tag33.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17:23:40&lt;/SourceModified&gt;&lt;ParentId&gt;MLNK337ca343439b4cd781b34b8fac5debd9&lt;/ParentId&gt;&lt;LinkId&gt;Chart 10&lt;/LinkId&gt;&lt;FriendlyName&gt;&lt;/FriendlyName&gt;&lt;Type&gt;6&lt;/Type&gt;&lt;Address&gt;&lt;/Address&gt;&lt;LastUpdate&gt;2023-07-27 13:23:47&lt;/LastUpdate&gt;&lt;User&gt;Modwal, Samarth&lt;/User&gt;&lt;/Link&gt;&lt;/Links&gt;"/>
</p:tagLst>
</file>

<file path=ppt/tags/tag34.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6 21:40:02&lt;/SourceModified&gt;&lt;ParentId&gt;MLNK363294bd97464de4bdc36b6c28f2f91e&lt;/ParentId&gt;&lt;LinkId&gt;Chart 0bab846&lt;/LinkId&gt;&lt;FriendlyName&gt;&lt;/FriendlyName&gt;&lt;Type&gt;6&lt;/Type&gt;&lt;Address&gt;&lt;/Address&gt;&lt;LastUpdate&gt;2023-07-26 17:46:39&lt;/LastUpdate&gt;&lt;User&gt;Modwal, Samarth&lt;/User&gt;&lt;/Link&gt;&lt;/Links&gt;"/>
</p:tagLst>
</file>

<file path=ppt/tags/tag35.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6 21:40:02&lt;/SourceModified&gt;&lt;ParentId&gt;MLNK363294bd97464de4bdc36b6c28f2f91e&lt;/ParentId&gt;&lt;LinkId&gt;Chart 526bd57&lt;/LinkId&gt;&lt;FriendlyName&gt;&lt;/FriendlyName&gt;&lt;Type&gt;6&lt;/Type&gt;&lt;Address&gt;&lt;/Address&gt;&lt;LastUpdate&gt;2023-07-26 17:46:39&lt;/LastUpdate&gt;&lt;User&gt;Modwal, Samarth&lt;/User&gt;&lt;/Link&gt;&lt;/Links&gt;"/>
</p:tagLst>
</file>

<file path=ppt/tags/tag36.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6 21:40:02&lt;/SourceModified&gt;&lt;ParentId&gt;MLNK363294bd97464de4bdc36b6c28f2f91e&lt;/ParentId&gt;&lt;LinkId&gt;MLNK9f059228b01d4c84af085992f838e4ac&lt;/LinkId&gt;&lt;FriendlyName&gt;&lt;/FriendlyName&gt;&lt;Type&gt;1&lt;/Type&gt;&lt;Address&gt;='Regional Graphs'!$J$29:$M$30&lt;/Address&gt;&lt;LastUpdate&gt;2023-07-26 17:46:46&lt;/LastUpdate&gt;&lt;User&gt;Modwal, Samarth&lt;/User&gt;&lt;/Link&gt;&lt;/Links&gt;"/>
</p:tagLst>
</file>

<file path=ppt/tags/tag37.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1"/>
</p:tagLst>
</file>

<file path=ppt/tags/tag38.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6 21:40:02&lt;/SourceModified&gt;&lt;ParentId&gt;MLNK363294bd97464de4bdc36b6c28f2f91e&lt;/ParentId&gt;&lt;LinkId&gt;Chart 45f2c97&lt;/LinkId&gt;&lt;FriendlyName&gt;&lt;/FriendlyName&gt;&lt;Type&gt;6&lt;/Type&gt;&lt;Address&gt;&lt;/Address&gt;&lt;LastUpdate&gt;2023-07-26 17:46:52&lt;/LastUpdate&gt;&lt;User&gt;Modwal, Samarth&lt;/User&gt;&lt;/Link&gt;&lt;/Links&gt;"/>
</p:tagLst>
</file>

<file path=ppt/tags/tag39.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6 21:40:02&lt;/SourceModified&gt;&lt;ParentId&gt;MLNK363294bd97464de4bdc36b6c28f2f91e&lt;/ParentId&gt;&lt;LinkId&gt;Chart 5ad7c2b&lt;/LinkId&gt;&lt;FriendlyName&gt;&lt;/FriendlyName&gt;&lt;Type&gt;6&lt;/Type&gt;&lt;Address&gt;&lt;/Address&gt;&lt;LastUpdate&gt;2023-07-26 17:46:53&lt;/LastUpdate&gt;&lt;User&gt;Modwal, Samarth&lt;/User&gt;&lt;/Link&gt;&lt;/Links&gt;"/>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6 21:40:02&lt;/SourceModified&gt;&lt;ParentId&gt;MLNK363294bd97464de4bdc36b6c28f2f91e&lt;/ParentId&gt;&lt;LinkId&gt;MLNKbf8c7d62ed4f492582fb3e768810d5bd&lt;/LinkId&gt;&lt;FriendlyName&gt;&lt;/FriendlyName&gt;&lt;Type&gt;1&lt;/Type&gt;&lt;Address&gt;='Regional Graphs'!$J$86:$M$87&lt;/Address&gt;&lt;LastUpdate&gt;2023-07-26 17:46:54&lt;/LastUpdate&gt;&lt;User&gt;Modwal, Samarth&lt;/User&gt;&lt;/Link&gt;&lt;/Links&gt;"/>
</p:tagLst>
</file>

<file path=ppt/tags/tag41.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1"/>
</p:tagLst>
</file>

<file path=ppt/tags/tag42.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6 21:40:02&lt;/SourceModified&gt;&lt;ParentId&gt;MLNK363294bd97464de4bdc36b6c28f2f91e&lt;/ParentId&gt;&lt;LinkId&gt;Chart 93c6087&lt;/LinkId&gt;&lt;FriendlyName&gt;&lt;/FriendlyName&gt;&lt;Type&gt;6&lt;/Type&gt;&lt;Address&gt;&lt;/Address&gt;&lt;LastUpdate&gt;2023-07-26 17:47:09&lt;/LastUpdate&gt;&lt;User&gt;Modwal, Samarth&lt;/User&gt;&lt;/Link&gt;&lt;/Links&gt;"/>
</p:tagLst>
</file>

<file path=ppt/tags/tag43.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6 21:40:02&lt;/SourceModified&gt;&lt;ParentId&gt;MLNK363294bd97464de4bdc36b6c28f2f91e&lt;/ParentId&gt;&lt;LinkId&gt;Chart 498f17c&lt;/LinkId&gt;&lt;FriendlyName&gt;&lt;/FriendlyName&gt;&lt;Type&gt;6&lt;/Type&gt;&lt;Address&gt;&lt;/Address&gt;&lt;LastUpdate&gt;2023-07-26 17:47:09&lt;/LastUpdate&gt;&lt;User&gt;Modwal, Samarth&lt;/User&gt;&lt;/Link&gt;&lt;/Links&gt;"/>
</p:tagLst>
</file>

<file path=ppt/tags/tag44.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6 21:40:02&lt;/SourceModified&gt;&lt;ParentId&gt;MLNK363294bd97464de4bdc36b6c28f2f91e&lt;/ParentId&gt;&lt;LinkId&gt;MLNKf4dac7f26e8c45a08fe2cb1530cf209e&lt;/LinkId&gt;&lt;FriendlyName&gt;&lt;/FriendlyName&gt;&lt;Type&gt;1&lt;/Type&gt;&lt;Address&gt;='Regional Graphs'!$J$141:$M$142&lt;/Address&gt;&lt;LastUpdate&gt;2023-07-26 17:47:11&lt;/LastUpdate&gt;&lt;User&gt;Modwal, Samarth&lt;/User&gt;&lt;/Link&gt;&lt;/Links&gt;"/>
</p:tagLst>
</file>

<file path=ppt/tags/tag45.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1"/>
</p:tagLst>
</file>

<file path=ppt/tags/tag46.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6 21:40:02&lt;/SourceModified&gt;&lt;ParentId&gt;MLNK363294bd97464de4bdc36b6c28f2f91e&lt;/ParentId&gt;&lt;LinkId&gt;Chart 3900308&lt;/LinkId&gt;&lt;FriendlyName&gt;&lt;/FriendlyName&gt;&lt;Type&gt;6&lt;/Type&gt;&lt;Address&gt;&lt;/Address&gt;&lt;LastUpdate&gt;2023-07-26 17:47:18&lt;/LastUpdate&gt;&lt;User&gt;Modwal, Samarth&lt;/User&gt;&lt;/Link&gt;&lt;/Links&gt;"/>
</p:tagLst>
</file>

<file path=ppt/tags/tag47.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02:53:07&lt;/SourceModified&gt;&lt;ParentId&gt;MLNK363294bd97464de4bdc36b6c28f2f91e&lt;/ParentId&gt;&lt;LinkId&gt;MLNK0bd473c51b214cddb8d0cffe6870b6bd&lt;/LinkId&gt;&lt;FriendlyName&gt;&lt;/FriendlyName&gt;&lt;Type&gt;1&lt;/Type&gt;&lt;Address&gt;='Regional Graphs'!$J$188:$M$191&lt;/Address&gt;&lt;LastUpdate&gt;2023-07-26 22:53:14&lt;/LastUpdate&gt;&lt;User&gt;Modwal, Samarth&lt;/User&gt;&lt;/Link&gt;&lt;/Links&gt;"/>
</p:tagLst>
</file>

<file path=ppt/tags/tag48.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6 21:40:02&lt;/SourceModified&gt;&lt;ParentId&gt;MLNK363294bd97464de4bdc36b6c28f2f91e&lt;/ParentId&gt;&lt;LinkId&gt;Chart fae319b&lt;/LinkId&gt;&lt;FriendlyName&gt;&lt;/FriendlyName&gt;&lt;Type&gt;6&lt;/Type&gt;&lt;Address&gt;&lt;/Address&gt;&lt;LastUpdate&gt;2023-07-26 17:47:17&lt;/LastUpdate&gt;&lt;User&gt;Modwal, Samarth&lt;/User&gt;&lt;/Link&gt;&lt;/Links&gt;"/>
</p:tagLst>
</file>

<file path=ppt/tags/tag49.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8-01 15:41:15&lt;/SourceModified&gt;&lt;ParentId&gt;MLNK511eec3451f5405d89b8ba69bdce689c&lt;/ParentId&gt;&lt;LinkId&gt;MLNK051a867a128744e9932e8b5d95a03569&lt;/LinkId&gt;&lt;FriendlyName&gt;&lt;/FriendlyName&gt;&lt;Type&gt;1&lt;/Type&gt;&lt;Address&gt;='Balance Sheet'!$B$4:$J$22&lt;/Address&gt;&lt;LastUpdate&gt;2023-08-01 11:42:23&lt;/LastUpdate&gt;&lt;User&gt;Modwal, Samarth&lt;/User&gt;&lt;/Link&gt;&lt;/Links&gt;"/>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
</p:tagLst>
</file>

<file path=ppt/tags/tag51.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
</p:tagLst>
</file>

<file path=ppt/tags/tag52.xml><?xml version="1.0" encoding="utf-8"?>
<p:tagLst xmlns:a="http://schemas.openxmlformats.org/drawingml/2006/main" xmlns:r="http://schemas.openxmlformats.org/officeDocument/2006/relationships" xmlns:p="http://schemas.openxmlformats.org/presentationml/2006/main">
  <p:tag name="CONTAINEDIMAGEPATH" val="C:\Users\ModwalS\AppData\Local\Templafy\AddIns\PowerPointVsto\Document.png"/>
</p:tagLst>
</file>

<file path=ppt/tags/tag53.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02:53:07&lt;/SourceModified&gt;&lt;ParentId&gt;MLNKbecc54178c0b474688fe450221a3a2a7&lt;/ParentId&gt;&lt;LinkId&gt;MLNKf0a73035ac3a417fbaf9af8bfcf7549f&lt;/LinkId&gt;&lt;FriendlyName&gt;&lt;/FriendlyName&gt;&lt;Type&gt;1&lt;/Type&gt;&lt;Address&gt;='EBITDA Rec'!$B$3:$M$18&lt;/Address&gt;&lt;LastUpdate&gt;2023-07-26 22:53:52&lt;/LastUpdate&gt;&lt;User&gt;Modwal, Samarth&lt;/User&gt;&lt;/Link&gt;&lt;/Links&gt;"/>
</p:tagLst>
</file>

<file path=ppt/tags/tag54.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02:53:07&lt;/SourceModified&gt;&lt;ParentId&gt;MLNKe0bf90aa3e2e42729243e782d23d823a&lt;/ParentId&gt;&lt;LinkId&gt;MLNK0c0823a6a85d47a899e2608074ff6dda&lt;/LinkId&gt;&lt;FriendlyName&gt;&lt;/FriendlyName&gt;&lt;Type&gt;1&lt;/Type&gt;&lt;Address&gt;='EPS Rec'!$B$2:$M$32&lt;/Address&gt;&lt;LastUpdate&gt;2023-07-26 22:53:58&lt;/LastUpdate&gt;&lt;User&gt;Modwal, Samarth&lt;/User&gt;&lt;/Link&gt;&lt;/Links&gt;"/>
</p:tagLst>
</file>

<file path=ppt/tags/tag55.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2 2023\Earnings Call Presentation\Q2 2023 Earnings Call Presentation Support-V2.xlsx]]&gt;&lt;/Source&gt;&lt;SourceModified&gt;2023-07-27 02:53:07&lt;/SourceModified&gt;&lt;ParentId&gt;MLNK706e5680b0a341cf97cf731f6fb88dd3&lt;/ParentId&gt;&lt;LinkId&gt;MLNKdf1218f014ae460aaa31fae69fc7da40&lt;/LinkId&gt;&lt;FriendlyName&gt;&lt;/FriendlyName&gt;&lt;Type&gt;1&lt;/Type&gt;&lt;Address&gt;='FCF Rec'!$B$3:$M$10&lt;/Address&gt;&lt;LastUpdate&gt;2023-07-26 22:54:02&lt;/LastUpdate&gt;&lt;User&gt;Modwal, Samarth&lt;/User&gt;&lt;/Link&gt;&lt;/Links&gt;"/>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Colliers 16:9">
  <a:themeElements>
    <a:clrScheme name="Colliers">
      <a:dk1>
        <a:srgbClr val="4A4A4D"/>
      </a:dk1>
      <a:lt1>
        <a:srgbClr val="FFFFFF"/>
      </a:lt1>
      <a:dk2>
        <a:srgbClr val="25408F"/>
      </a:dk2>
      <a:lt2>
        <a:srgbClr val="CCCDD5"/>
      </a:lt2>
      <a:accent1>
        <a:srgbClr val="25408F"/>
      </a:accent1>
      <a:accent2>
        <a:srgbClr val="0C9ED9"/>
      </a:accent2>
      <a:accent3>
        <a:srgbClr val="B7E4F4"/>
      </a:accent3>
      <a:accent4>
        <a:srgbClr val="9EA2A2"/>
      </a:accent4>
      <a:accent5>
        <a:srgbClr val="ED1B34"/>
      </a:accent5>
      <a:accent6>
        <a:srgbClr val="FFD400"/>
      </a:accent6>
      <a:hlink>
        <a:srgbClr val="0C9ED9"/>
      </a:hlink>
      <a:folHlink>
        <a:srgbClr val="0C9ED9"/>
      </a:folHlink>
    </a:clrScheme>
    <a:fontScheme name="Collier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Colliers.potx" id="{C7D0D467-E9DD-4476-AC6C-276E3E49E518}" vid="{217393A9-E8AC-4726-97EA-CBE206655A38}"/>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11.xml><?xml version="1.0" encoding="utf-8"?>
<TemplafyTemplateConfiguration><![CDATA[{"elementsMetadata":[],"transformationConfigurations":[],"templateName":"Colliers","templateDescription":"","enableDocumentContentUpdater":true,"version":"1.10"}]]></TemplafyTemplateConfiguration>
</file>

<file path=customXml/item12.xml><?xml version="1.0" encoding="utf-8"?>
<ct:contentTypeSchema xmlns:ct="http://schemas.microsoft.com/office/2006/metadata/contentType" xmlns:ma="http://schemas.microsoft.com/office/2006/metadata/properties/metaAttributes" ct:_="" ma:_="" ma:contentTypeName="Document" ma:contentTypeID="0x0101004E51AC6B32444D4D960FF4E12ABB3DC6" ma:contentTypeVersion="13" ma:contentTypeDescription="Create a new document." ma:contentTypeScope="" ma:versionID="15a4b41ca84372aa5bc71a5a7f592299">
  <xsd:schema xmlns:xsd="http://www.w3.org/2001/XMLSchema" xmlns:xs="http://www.w3.org/2001/XMLSchema" xmlns:p="http://schemas.microsoft.com/office/2006/metadata/properties" xmlns:ns3="9d9ffadf-afc5-4516-8154-8b5556450e58" xmlns:ns4="dbfd51cd-500d-4a01-9743-c307b975cf8d" targetNamespace="http://schemas.microsoft.com/office/2006/metadata/properties" ma:root="true" ma:fieldsID="e72f19e92f672ef6694346f5b336323d" ns3:_="" ns4:_="">
    <xsd:import namespace="9d9ffadf-afc5-4516-8154-8b5556450e58"/>
    <xsd:import namespace="dbfd51cd-500d-4a01-9743-c307b975cf8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ffadf-afc5-4516-8154-8b5556450e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fd51cd-500d-4a01-9743-c307b975cf8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xml><?xml version="1.0" encoding="utf-8"?>
<TemplafySlideTemplateConfiguration><![CDATA[{"documentContentValidatorConfiguration":{"enableDocumentContentValidator":false,"documentContentValidatorVersion":0},"elementsMetadata":[],"slideId":"637293815816958188","enableDocumentContentUpdater":true,"version":"1.10"}]]></TemplafySlideTemplateConfiguration>
</file>

<file path=customXml/item14.xml><?xml version="1.0" encoding="utf-8"?>
<TemplafySlideFormConfiguration><![CDATA[{"formFields":[],"formDataEntries":[]}]]></TemplafySlideFormConfiguration>
</file>

<file path=customXml/item15.xml><?xml version="1.0" encoding="utf-8"?>
<TemplafyFormConfiguration><![CDATA[{"formFields":[{"required":true,"type":"datePicker","name":"Date","label":"Date","helpTexts":{"prefix":"","postfix":""},"spacing":{},"fullyQualifiedName":"Date"},{"required":false,"placeholder":"","lines":0,"type":"textBox","name":"PresentationTitle","label":"Presentation Title","helpTexts":{"prefix":"","postfix":""},"spacing":{},"fullyQualifiedName":"PresentationTitle"},{"required":false,"placeholder":"","lines":0,"type":"textBox","name":"PresentationSubtitle","label":"Presentation Subtitle","helpTexts":{"prefix":"","postfix":""},"spacing":{},"fullyQualifiedName":"PresentationSubtitle"}],"formDataEntries":[]}]]></TemplafyFormConfiguration>
</file>

<file path=customXml/item16.xml><?xml version="1.0" encoding="utf-8"?>
<TemplafySlideTemplateConfiguration><![CDATA[{"documentContentValidatorConfiguration":{"enableDocumentContentValidator":false,"documentContentValidatorVersion":0},"elementsMetadata":[],"slideId":"637293815816332997","enableDocumentContentUpdater":true,"version":"1.10"}]]></TemplafySlideTemplateConfiguration>
</file>

<file path=customXml/item17.xml><?xml version="1.0" encoding="utf-8"?>
<TemplafySlideFormConfiguration><![CDATA[{"formFields":[],"formDataEntries":[]}]]></TemplafySlideFormConfiguration>
</file>

<file path=customXml/item18.xml><?xml version="1.0" encoding="utf-8"?>
<?mso-contentType ?>
<FormTemplates xmlns="http://schemas.microsoft.com/sharepoint/v3/contenttype/forms">
  <Display>DocumentLibraryForm</Display>
  <Edit>DocumentLibraryForm</Edit>
  <New>DocumentLibraryForm</New>
</FormTemplates>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20.xml><?xml version="1.0" encoding="utf-8"?>
<TemplafySlideTemplateConfiguration><![CDATA[{"documentContentValidatorConfiguration":{"enableDocumentContentValidator":false,"documentContentValidatorVersion":0},"elementsMetadata":[],"slideId":"637476515280138056","enableDocumentContentUpdater":true,"version":"1.10"}]]></TemplafySlideTemplateConfiguration>
</file>

<file path=customXml/item21.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3.xml><?xml version="1.0" encoding="utf-8"?>
<TemplafySlideFormConfiguration><![CDATA[{"formFields":[],"formDataEntries":[]}]]></TemplafySlideFormConfiguration>
</file>

<file path=customXml/item4.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Props1.xml><?xml version="1.0" encoding="utf-8"?>
<ds:datastoreItem xmlns:ds="http://schemas.openxmlformats.org/officeDocument/2006/customXml" ds:itemID="{44DFBEB0-D19A-46A6-9B42-0A47FD31E6ED}">
  <ds:schemaRefs/>
</ds:datastoreItem>
</file>

<file path=customXml/itemProps10.xml><?xml version="1.0" encoding="utf-8"?>
<ds:datastoreItem xmlns:ds="http://schemas.openxmlformats.org/officeDocument/2006/customXml" ds:itemID="{C71ED8AF-DA37-4982-9FB9-77B4664E7F79}">
  <ds:schemaRefs/>
</ds:datastoreItem>
</file>

<file path=customXml/itemProps11.xml><?xml version="1.0" encoding="utf-8"?>
<ds:datastoreItem xmlns:ds="http://schemas.openxmlformats.org/officeDocument/2006/customXml" ds:itemID="{29BB1266-4864-411A-84DE-2ED7BC81715F}">
  <ds:schemaRefs/>
</ds:datastoreItem>
</file>

<file path=customXml/itemProps12.xml><?xml version="1.0" encoding="utf-8"?>
<ds:datastoreItem xmlns:ds="http://schemas.openxmlformats.org/officeDocument/2006/customXml" ds:itemID="{3F4DC1D4-6C0F-4A76-98D9-8B775F8241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9ffadf-afc5-4516-8154-8b5556450e58"/>
    <ds:schemaRef ds:uri="dbfd51cd-500d-4a01-9743-c307b975cf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3.xml><?xml version="1.0" encoding="utf-8"?>
<ds:datastoreItem xmlns:ds="http://schemas.openxmlformats.org/officeDocument/2006/customXml" ds:itemID="{C904EEB4-38AE-164A-A08D-7211BCF3C5AB}">
  <ds:schemaRefs/>
</ds:datastoreItem>
</file>

<file path=customXml/itemProps14.xml><?xml version="1.0" encoding="utf-8"?>
<ds:datastoreItem xmlns:ds="http://schemas.openxmlformats.org/officeDocument/2006/customXml" ds:itemID="{FA53E759-1C94-1242-BA51-F1028F735EB7}">
  <ds:schemaRefs/>
</ds:datastoreItem>
</file>

<file path=customXml/itemProps15.xml><?xml version="1.0" encoding="utf-8"?>
<ds:datastoreItem xmlns:ds="http://schemas.openxmlformats.org/officeDocument/2006/customXml" ds:itemID="{78C21A5E-8450-4DBC-8908-F4B250EEC97D}">
  <ds:schemaRefs/>
</ds:datastoreItem>
</file>

<file path=customXml/itemProps16.xml><?xml version="1.0" encoding="utf-8"?>
<ds:datastoreItem xmlns:ds="http://schemas.openxmlformats.org/officeDocument/2006/customXml" ds:itemID="{402BFDDA-649F-44C7-9BFC-5AE8D000FA5F}">
  <ds:schemaRefs/>
</ds:datastoreItem>
</file>

<file path=customXml/itemProps17.xml><?xml version="1.0" encoding="utf-8"?>
<ds:datastoreItem xmlns:ds="http://schemas.openxmlformats.org/officeDocument/2006/customXml" ds:itemID="{A6C64F9C-0810-45B7-86BD-1109DBA26880}">
  <ds:schemaRefs/>
</ds:datastoreItem>
</file>

<file path=customXml/itemProps18.xml><?xml version="1.0" encoding="utf-8"?>
<ds:datastoreItem xmlns:ds="http://schemas.openxmlformats.org/officeDocument/2006/customXml" ds:itemID="{58F73A82-9DE1-4BA1-B23E-73BC8AF59F3A}">
  <ds:schemaRefs>
    <ds:schemaRef ds:uri="http://schemas.microsoft.com/sharepoint/v3/contenttype/forms"/>
  </ds:schemaRefs>
</ds:datastoreItem>
</file>

<file path=customXml/itemProps19.xml><?xml version="1.0" encoding="utf-8"?>
<ds:datastoreItem xmlns:ds="http://schemas.openxmlformats.org/officeDocument/2006/customXml" ds:itemID="{DF1392E6-5139-47B6-A645-610BF9CEA2AB}">
  <ds:schemaRefs/>
</ds:datastoreItem>
</file>

<file path=customXml/itemProps2.xml><?xml version="1.0" encoding="utf-8"?>
<ds:datastoreItem xmlns:ds="http://schemas.openxmlformats.org/officeDocument/2006/customXml" ds:itemID="{6870FE43-82C3-43F8-81AD-A7977E7BAFD3}">
  <ds:schemaRefs/>
</ds:datastoreItem>
</file>

<file path=customXml/itemProps20.xml><?xml version="1.0" encoding="utf-8"?>
<ds:datastoreItem xmlns:ds="http://schemas.openxmlformats.org/officeDocument/2006/customXml" ds:itemID="{424B933D-C44E-9749-8376-FEF941BC71AE}">
  <ds:schemaRefs/>
</ds:datastoreItem>
</file>

<file path=customXml/itemProps21.xml><?xml version="1.0" encoding="utf-8"?>
<ds:datastoreItem xmlns:ds="http://schemas.openxmlformats.org/officeDocument/2006/customXml" ds:itemID="{BE5D6203-F81F-4F2F-A304-A8478D777D78}">
  <ds:schemaRefs/>
</ds:datastoreItem>
</file>

<file path=customXml/itemProps3.xml><?xml version="1.0" encoding="utf-8"?>
<ds:datastoreItem xmlns:ds="http://schemas.openxmlformats.org/officeDocument/2006/customXml" ds:itemID="{D0A67141-D24E-4898-BCDF-9DF20E381987}">
  <ds:schemaRefs/>
</ds:datastoreItem>
</file>

<file path=customXml/itemProps4.xml><?xml version="1.0" encoding="utf-8"?>
<ds:datastoreItem xmlns:ds="http://schemas.openxmlformats.org/officeDocument/2006/customXml" ds:itemID="{D306C981-D545-4548-816A-3ADD1DFA7A2D}">
  <ds:schemaRefs/>
</ds:datastoreItem>
</file>

<file path=customXml/itemProps5.xml><?xml version="1.0" encoding="utf-8"?>
<ds:datastoreItem xmlns:ds="http://schemas.openxmlformats.org/officeDocument/2006/customXml" ds:itemID="{1D1FA56F-8D58-4FD2-A600-2269BE22389F}">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9d9ffadf-afc5-4516-8154-8b5556450e58"/>
    <ds:schemaRef ds:uri="http://schemas.microsoft.com/office/infopath/2007/PartnerControls"/>
    <ds:schemaRef ds:uri="dbfd51cd-500d-4a01-9743-c307b975cf8d"/>
    <ds:schemaRef ds:uri="http://www.w3.org/XML/1998/namespace"/>
    <ds:schemaRef ds:uri="http://purl.org/dc/dcmitype/"/>
  </ds:schemaRefs>
</ds:datastoreItem>
</file>

<file path=customXml/itemProps6.xml><?xml version="1.0" encoding="utf-8"?>
<ds:datastoreItem xmlns:ds="http://schemas.openxmlformats.org/officeDocument/2006/customXml" ds:itemID="{1CEF91C2-CBED-471D-A232-EC8610C004AB}">
  <ds:schemaRefs/>
</ds:datastoreItem>
</file>

<file path=customXml/itemProps7.xml><?xml version="1.0" encoding="utf-8"?>
<ds:datastoreItem xmlns:ds="http://schemas.openxmlformats.org/officeDocument/2006/customXml" ds:itemID="{3A043B0F-7A13-3945-9EBC-0EC711E618FD}">
  <ds:schemaRefs/>
</ds:datastoreItem>
</file>

<file path=customXml/itemProps8.xml><?xml version="1.0" encoding="utf-8"?>
<ds:datastoreItem xmlns:ds="http://schemas.openxmlformats.org/officeDocument/2006/customXml" ds:itemID="{2C6E50D9-636E-4C9B-B732-74A8E0AB793B}">
  <ds:schemaRefs/>
</ds:datastoreItem>
</file>

<file path=customXml/itemProps9.xml><?xml version="1.0" encoding="utf-8"?>
<ds:datastoreItem xmlns:ds="http://schemas.openxmlformats.org/officeDocument/2006/customXml" ds:itemID="{F7021833-D743-4DA7-92D2-133C31064C25}">
  <ds:schemaRefs/>
</ds:datastoreItem>
</file>

<file path=docMetadata/LabelInfo.xml><?xml version="1.0" encoding="utf-8"?>
<clbl:labelList xmlns:clbl="http://schemas.microsoft.com/office/2020/mipLabelMetadata">
  <clbl:label id="{09a363db-73e0-417f-b499-9d17f67459c2}" enabled="1" method="Standard" siteId="{049e3382-8cdc-477b-9317-951b04689668}" contentBits="0" removed="0"/>
</clbl:labelList>
</file>

<file path=docProps/app.xml><?xml version="1.0" encoding="utf-8"?>
<Properties xmlns="http://schemas.openxmlformats.org/officeDocument/2006/extended-properties" xmlns:vt="http://schemas.openxmlformats.org/officeDocument/2006/docPropsVTypes">
  <Template/>
  <TotalTime>0</TotalTime>
  <Words>2004</Words>
  <Application>Microsoft Office PowerPoint</Application>
  <PresentationFormat>Widescreen</PresentationFormat>
  <Paragraphs>216</Paragraphs>
  <Slides>18</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Aaux Next Regular</vt:lpstr>
      <vt:lpstr>Arial</vt:lpstr>
      <vt:lpstr>Merriweather Light</vt:lpstr>
      <vt:lpstr>Open Sans</vt:lpstr>
      <vt:lpstr>Open Sans Light</vt:lpstr>
      <vt:lpstr>Colliers 16:9</vt:lpstr>
      <vt:lpstr>Second Quarter 2023 Financial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Reconciliation of GAAP earnings to adjusted EBITDA </vt:lpstr>
      <vt:lpstr>PowerPoint Presentation</vt:lpstr>
      <vt:lpstr>Reconciliation of net cash flow from operations to free cash flow</vt:lpstr>
      <vt:lpstr>Other Non-GAAP Measures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2017-10-16T06:12:41Z</dcterms:created>
  <dcterms:modified xsi:type="dcterms:W3CDTF">2023-08-01T20:55:21Z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2020-03-25T09:00:40.3265918Z</vt:lpwstr>
  </property>
  <property fmtid="{D5CDD505-2E9C-101B-9397-08002B2CF9AE}" pid="4" name="ContentTypeId">
    <vt:lpwstr>0x0101004E51AC6B32444D4D960FF4E12ABB3DC6</vt:lpwstr>
  </property>
</Properties>
</file>