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335" r:id="rId2"/>
    <p:sldId id="350" r:id="rId3"/>
    <p:sldId id="289" r:id="rId4"/>
    <p:sldId id="300" r:id="rId5"/>
    <p:sldId id="332" r:id="rId6"/>
    <p:sldId id="280" r:id="rId7"/>
    <p:sldId id="339" r:id="rId8"/>
    <p:sldId id="307" r:id="rId9"/>
    <p:sldId id="308" r:id="rId10"/>
    <p:sldId id="310" r:id="rId11"/>
    <p:sldId id="331" r:id="rId12"/>
    <p:sldId id="304" r:id="rId13"/>
    <p:sldId id="357" r:id="rId14"/>
    <p:sldId id="349" r:id="rId15"/>
    <p:sldId id="317" r:id="rId16"/>
    <p:sldId id="315" r:id="rId17"/>
    <p:sldId id="342" r:id="rId18"/>
    <p:sldId id="329" r:id="rId19"/>
    <p:sldId id="351" r:id="rId20"/>
    <p:sldId id="352" r:id="rId21"/>
    <p:sldId id="353" r:id="rId22"/>
    <p:sldId id="354" r:id="rId23"/>
    <p:sldId id="299"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Blashford" initials="EB" lastIdx="6" clrIdx="0">
    <p:extLst>
      <p:ext uri="{19B8F6BF-5375-455C-9EA6-DF929625EA0E}">
        <p15:presenceInfo xmlns:p15="http://schemas.microsoft.com/office/powerpoint/2012/main" userId="S-1-5-21-1964033286-3032702647-4173258481-96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7B28"/>
    <a:srgbClr val="0061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43"/>
    <p:restoredTop sz="94690"/>
  </p:normalViewPr>
  <p:slideViewPr>
    <p:cSldViewPr snapToGrid="0" snapToObjects="1">
      <p:cViewPr varScale="1">
        <p:scale>
          <a:sx n="81" d="100"/>
          <a:sy n="81" d="100"/>
        </p:scale>
        <p:origin x="58" y="42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1Q20\Conference%20Call%20Deck\BWEN%201Q20%20Conference%20Call%20Deck%20Source%20Dat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2Q20\BWEN%202Q20%20Conference%20Call%20Deck%20Source%20Dat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2Q20\BWEN%202Q20%20Conference%20Call%20Deck%20Source%20Dat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2Q20\BWEN%202Q20%20Conference%20Call%20Deck%20Source%20Dat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2Q20\BWEN%202Q20%20Conference%20Call%20Deck%20Source%20Data.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2Q20\BWEN%202Q20%20Conference%20Call%20Deck%20Source%20Data.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2Q20\BWEN%202Q20%20Conference%20Call%20Deck%20Source%20Data.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2Q20\BWEN%202Q20%20Conference%20Call%20Deck%20Source%20Data.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2Q20\BWEN%202Q20%20Conference%20Call%20Deck%20Source%20Data.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2Q20\BWEN%202Q20%20Conference%20Call%20Deck%20Source%20Data.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2Q20\BWEN%202Q20%20Conference%20Call%20Deck%20Source%20Data.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1Q20\Conference%20Call%20Deck\BWEN%201Q20%20Conference%20Call%20Deck%20Source%20Data.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2Q20\BWEN%202Q20%20Conference%20Call%20Deck%20Source%20Data.xlsx" TargetMode="External"/><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1Q20\Conference%20Call%20Deck\BWEN%201Q20%20Conference%20Call%20Deck%20Source%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1Q20\Conference%20Call%20Deck\BWEN%201Q20%20Conference%20Call%20Deck%20Source%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2Q20\BWEN%202Q20%20Conference%20Call%20Deck%20Source%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2Q20\BWEN%202Q20%20Conference%20Call%20Deck%20Source%20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2Q20\BWEN%202Q20%20Conference%20Call%20Deck%20Source%20Da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2Q20\BWEN%202Q20%20Conference%20Call%20Deck%20Source%20Dat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2Q20\BWEN%202Q20%20Conference%20Call%20Deck%20Source%20Dat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1-2 Financials _GAAP'!$F$6</c:f>
              <c:strCache>
                <c:ptCount val="1"/>
                <c:pt idx="0">
                  <c:v>Revenue ($MM)</c:v>
                </c:pt>
              </c:strCache>
            </c:strRef>
          </c:tx>
          <c:spPr>
            <a:solidFill>
              <a:srgbClr val="CE7B28"/>
            </a:solidFill>
            <a:ln>
              <a:noFill/>
            </a:ln>
            <a:effectLst/>
          </c:spPr>
          <c:invertIfNegative val="0"/>
          <c:dPt>
            <c:idx val="1"/>
            <c:invertIfNegative val="0"/>
            <c:bubble3D val="0"/>
            <c:spPr>
              <a:solidFill>
                <a:srgbClr val="006198"/>
              </a:solidFill>
              <a:ln>
                <a:noFill/>
              </a:ln>
              <a:effectLst/>
            </c:spPr>
            <c:extLst>
              <c:ext xmlns:c16="http://schemas.microsoft.com/office/drawing/2014/chart" uri="{C3380CC4-5D6E-409C-BE32-E72D297353CC}">
                <c16:uniqueId val="{00000003-09FD-42C4-8EC6-5F03F39D4DE4}"/>
              </c:ext>
            </c:extLst>
          </c:dPt>
          <c:dPt>
            <c:idx val="3"/>
            <c:invertIfNegative val="0"/>
            <c:bubble3D val="0"/>
            <c:spPr>
              <a:solidFill>
                <a:srgbClr val="006198"/>
              </a:solidFill>
              <a:ln>
                <a:noFill/>
              </a:ln>
              <a:effectLst/>
            </c:spPr>
            <c:extLst>
              <c:ext xmlns:c16="http://schemas.microsoft.com/office/drawing/2014/chart" uri="{C3380CC4-5D6E-409C-BE32-E72D297353CC}">
                <c16:uniqueId val="{00000002-09FD-42C4-8EC6-5F03F39D4DE4}"/>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1-2 Financials _GAAP'!$G$5:$J$5</c:f>
              <c:strCache>
                <c:ptCount val="4"/>
                <c:pt idx="0">
                  <c:v>2Q19</c:v>
                </c:pt>
                <c:pt idx="1">
                  <c:v>2Q20</c:v>
                </c:pt>
                <c:pt idx="2">
                  <c:v>TTM 2Q19</c:v>
                </c:pt>
                <c:pt idx="3">
                  <c:v>TTM 2Q20</c:v>
                </c:pt>
              </c:strCache>
            </c:strRef>
          </c:cat>
          <c:val>
            <c:numRef>
              <c:f>'Slide 1-2 Financials _GAAP'!$G$6:$J$6</c:f>
              <c:numCache>
                <c:formatCode>"$"#,##0.0</c:formatCode>
                <c:ptCount val="4"/>
                <c:pt idx="0">
                  <c:v>41.168999999999997</c:v>
                </c:pt>
                <c:pt idx="1">
                  <c:v>54.92</c:v>
                </c:pt>
                <c:pt idx="2">
                  <c:v>141.46100000000001</c:v>
                </c:pt>
                <c:pt idx="3">
                  <c:v>198.935</c:v>
                </c:pt>
              </c:numCache>
            </c:numRef>
          </c:val>
          <c:extLst>
            <c:ext xmlns:c16="http://schemas.microsoft.com/office/drawing/2014/chart" uri="{C3380CC4-5D6E-409C-BE32-E72D297353CC}">
              <c16:uniqueId val="{00000000-09FD-42C4-8EC6-5F03F39D4DE4}"/>
            </c:ext>
          </c:extLst>
        </c:ser>
        <c:dLbls>
          <c:showLegendKey val="0"/>
          <c:showVal val="0"/>
          <c:showCatName val="0"/>
          <c:showSerName val="0"/>
          <c:showPercent val="0"/>
          <c:showBubbleSize val="0"/>
        </c:dLbls>
        <c:gapWidth val="50"/>
        <c:overlap val="-27"/>
        <c:axId val="1146373560"/>
        <c:axId val="1146375528"/>
      </c:barChart>
      <c:catAx>
        <c:axId val="1146373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1146375528"/>
        <c:crosses val="autoZero"/>
        <c:auto val="1"/>
        <c:lblAlgn val="ctr"/>
        <c:lblOffset val="100"/>
        <c:noMultiLvlLbl val="0"/>
      </c:catAx>
      <c:valAx>
        <c:axId val="1146375528"/>
        <c:scaling>
          <c:orientation val="minMax"/>
        </c:scaling>
        <c:delete val="1"/>
        <c:axPos val="l"/>
        <c:numFmt formatCode="&quot;$&quot;#,##0.0" sourceLinked="1"/>
        <c:majorTickMark val="none"/>
        <c:minorTickMark val="none"/>
        <c:tickLblPos val="nextTo"/>
        <c:crossAx val="11463735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Arial Nova Light" panose="020B03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1-7 Gearing'!$F$6</c:f>
              <c:strCache>
                <c:ptCount val="1"/>
                <c:pt idx="0">
                  <c:v>Total Revenue ($MM)</c:v>
                </c:pt>
              </c:strCache>
            </c:strRef>
          </c:tx>
          <c:spPr>
            <a:solidFill>
              <a:srgbClr val="CE7B28"/>
            </a:solidFill>
            <a:ln>
              <a:noFill/>
            </a:ln>
            <a:effectLst/>
          </c:spPr>
          <c:invertIfNegative val="0"/>
          <c:dPt>
            <c:idx val="1"/>
            <c:invertIfNegative val="0"/>
            <c:bubble3D val="0"/>
            <c:spPr>
              <a:solidFill>
                <a:srgbClr val="006198"/>
              </a:solidFill>
              <a:ln>
                <a:noFill/>
              </a:ln>
              <a:effectLst/>
            </c:spPr>
            <c:extLst>
              <c:ext xmlns:c16="http://schemas.microsoft.com/office/drawing/2014/chart" uri="{C3380CC4-5D6E-409C-BE32-E72D297353CC}">
                <c16:uniqueId val="{00000003-8991-48BB-BE6E-4E1C7CC42EDF}"/>
              </c:ext>
            </c:extLst>
          </c:dPt>
          <c:dPt>
            <c:idx val="3"/>
            <c:invertIfNegative val="0"/>
            <c:bubble3D val="0"/>
            <c:spPr>
              <a:solidFill>
                <a:srgbClr val="006198"/>
              </a:solidFill>
              <a:ln>
                <a:noFill/>
              </a:ln>
              <a:effectLst/>
            </c:spPr>
            <c:extLst>
              <c:ext xmlns:c16="http://schemas.microsoft.com/office/drawing/2014/chart" uri="{C3380CC4-5D6E-409C-BE32-E72D297353CC}">
                <c16:uniqueId val="{00000002-8991-48BB-BE6E-4E1C7CC42EDF}"/>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1-7 Gearing'!$G$5:$J$5</c:f>
              <c:strCache>
                <c:ptCount val="4"/>
                <c:pt idx="0">
                  <c:v>2Q19</c:v>
                </c:pt>
                <c:pt idx="1">
                  <c:v>2Q20</c:v>
                </c:pt>
                <c:pt idx="2">
                  <c:v>TTM 2Q19</c:v>
                </c:pt>
                <c:pt idx="3">
                  <c:v>TTM 2Q20</c:v>
                </c:pt>
              </c:strCache>
            </c:strRef>
          </c:cat>
          <c:val>
            <c:numRef>
              <c:f>'Slide 1-7 Gearing'!$G$6:$J$6</c:f>
              <c:numCache>
                <c:formatCode>"$"#,##0.0_);\("$"#,##0.0\)</c:formatCode>
                <c:ptCount val="4"/>
                <c:pt idx="0">
                  <c:v>9.266</c:v>
                </c:pt>
                <c:pt idx="1">
                  <c:v>6.9219999999999997</c:v>
                </c:pt>
                <c:pt idx="2">
                  <c:v>40.230999999999995</c:v>
                </c:pt>
                <c:pt idx="3">
                  <c:v>28.725000000000001</c:v>
                </c:pt>
              </c:numCache>
            </c:numRef>
          </c:val>
          <c:extLst>
            <c:ext xmlns:c16="http://schemas.microsoft.com/office/drawing/2014/chart" uri="{C3380CC4-5D6E-409C-BE32-E72D297353CC}">
              <c16:uniqueId val="{00000000-8991-48BB-BE6E-4E1C7CC42EDF}"/>
            </c:ext>
          </c:extLst>
        </c:ser>
        <c:dLbls>
          <c:showLegendKey val="0"/>
          <c:showVal val="0"/>
          <c:showCatName val="0"/>
          <c:showSerName val="0"/>
          <c:showPercent val="0"/>
          <c:showBubbleSize val="0"/>
        </c:dLbls>
        <c:gapWidth val="50"/>
        <c:overlap val="-27"/>
        <c:axId val="728417200"/>
        <c:axId val="728417856"/>
      </c:barChart>
      <c:catAx>
        <c:axId val="728417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728417856"/>
        <c:crosses val="autoZero"/>
        <c:auto val="1"/>
        <c:lblAlgn val="ctr"/>
        <c:lblOffset val="100"/>
        <c:noMultiLvlLbl val="0"/>
      </c:catAx>
      <c:valAx>
        <c:axId val="728417856"/>
        <c:scaling>
          <c:orientation val="minMax"/>
        </c:scaling>
        <c:delete val="1"/>
        <c:axPos val="l"/>
        <c:numFmt formatCode="&quot;$&quot;#,##0.0_);\(&quot;$&quot;#,##0.0\)" sourceLinked="1"/>
        <c:majorTickMark val="none"/>
        <c:minorTickMark val="none"/>
        <c:tickLblPos val="nextTo"/>
        <c:crossAx val="7284172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Arial Nova Light" panose="020B03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1-7 Gearing'!$F$12</c:f>
              <c:strCache>
                <c:ptCount val="1"/>
                <c:pt idx="0">
                  <c:v>Adjusted EBITDA ($MM)</c:v>
                </c:pt>
              </c:strCache>
            </c:strRef>
          </c:tx>
          <c:spPr>
            <a:solidFill>
              <a:srgbClr val="006198"/>
            </a:solidFill>
            <a:ln>
              <a:noFill/>
            </a:ln>
            <a:effectLst/>
          </c:spPr>
          <c:invertIfNegative val="0"/>
          <c:dPt>
            <c:idx val="0"/>
            <c:invertIfNegative val="0"/>
            <c:bubble3D val="0"/>
            <c:spPr>
              <a:solidFill>
                <a:srgbClr val="CE7B28"/>
              </a:solidFill>
              <a:ln>
                <a:noFill/>
              </a:ln>
              <a:effectLst/>
            </c:spPr>
            <c:extLst>
              <c:ext xmlns:c16="http://schemas.microsoft.com/office/drawing/2014/chart" uri="{C3380CC4-5D6E-409C-BE32-E72D297353CC}">
                <c16:uniqueId val="{00000003-D999-418C-95CC-B3F4D3B5D30B}"/>
              </c:ext>
            </c:extLst>
          </c:dPt>
          <c:dPt>
            <c:idx val="2"/>
            <c:invertIfNegative val="0"/>
            <c:bubble3D val="0"/>
            <c:spPr>
              <a:solidFill>
                <a:srgbClr val="CE7B28"/>
              </a:solidFill>
              <a:ln>
                <a:noFill/>
              </a:ln>
              <a:effectLst/>
            </c:spPr>
            <c:extLst>
              <c:ext xmlns:c16="http://schemas.microsoft.com/office/drawing/2014/chart" uri="{C3380CC4-5D6E-409C-BE32-E72D297353CC}">
                <c16:uniqueId val="{00000002-D999-418C-95CC-B3F4D3B5D30B}"/>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1-7 Gearing'!$G$11:$J$11</c:f>
              <c:strCache>
                <c:ptCount val="4"/>
                <c:pt idx="0">
                  <c:v>2Q19</c:v>
                </c:pt>
                <c:pt idx="1">
                  <c:v>2Q20</c:v>
                </c:pt>
                <c:pt idx="2">
                  <c:v>TTM 2Q19</c:v>
                </c:pt>
                <c:pt idx="3">
                  <c:v>TTM 2Q20</c:v>
                </c:pt>
              </c:strCache>
            </c:strRef>
          </c:cat>
          <c:val>
            <c:numRef>
              <c:f>'Slide 1-7 Gearing'!$G$12:$J$12</c:f>
              <c:numCache>
                <c:formatCode>"$"#,##0.0_);\("$"#,##0.0\)</c:formatCode>
                <c:ptCount val="4"/>
                <c:pt idx="0">
                  <c:v>1.498</c:v>
                </c:pt>
                <c:pt idx="1">
                  <c:v>-0.12410000000000002</c:v>
                </c:pt>
                <c:pt idx="2">
                  <c:v>6.0190000000000001</c:v>
                </c:pt>
                <c:pt idx="3">
                  <c:v>2.3229000000000002</c:v>
                </c:pt>
              </c:numCache>
            </c:numRef>
          </c:val>
          <c:extLst>
            <c:ext xmlns:c16="http://schemas.microsoft.com/office/drawing/2014/chart" uri="{C3380CC4-5D6E-409C-BE32-E72D297353CC}">
              <c16:uniqueId val="{00000000-D999-418C-95CC-B3F4D3B5D30B}"/>
            </c:ext>
          </c:extLst>
        </c:ser>
        <c:dLbls>
          <c:showLegendKey val="0"/>
          <c:showVal val="0"/>
          <c:showCatName val="0"/>
          <c:showSerName val="0"/>
          <c:showPercent val="0"/>
          <c:showBubbleSize val="0"/>
        </c:dLbls>
        <c:gapWidth val="50"/>
        <c:overlap val="-27"/>
        <c:axId val="1069210224"/>
        <c:axId val="1069210880"/>
      </c:barChart>
      <c:catAx>
        <c:axId val="106921022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1069210880"/>
        <c:crosses val="autoZero"/>
        <c:auto val="1"/>
        <c:lblAlgn val="ctr"/>
        <c:lblOffset val="100"/>
        <c:noMultiLvlLbl val="0"/>
      </c:catAx>
      <c:valAx>
        <c:axId val="1069210880"/>
        <c:scaling>
          <c:orientation val="minMax"/>
        </c:scaling>
        <c:delete val="1"/>
        <c:axPos val="l"/>
        <c:numFmt formatCode="&quot;$&quot;#,##0.0_);\(&quot;$&quot;#,##0.0\)" sourceLinked="1"/>
        <c:majorTickMark val="none"/>
        <c:minorTickMark val="none"/>
        <c:tickLblPos val="nextTo"/>
        <c:crossAx val="10692102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Arial Nova Light" panose="020B03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040974954520738E-2"/>
          <c:y val="0.10050269610200506"/>
          <c:w val="0.92591805009095851"/>
          <c:h val="0.72058972133177335"/>
        </c:manualLayout>
      </c:layout>
      <c:barChart>
        <c:barDir val="col"/>
        <c:grouping val="clustered"/>
        <c:varyColors val="0"/>
        <c:ser>
          <c:idx val="0"/>
          <c:order val="0"/>
          <c:tx>
            <c:strRef>
              <c:f>'Slide 1-7 Gearing'!$F$18</c:f>
              <c:strCache>
                <c:ptCount val="1"/>
                <c:pt idx="0">
                  <c:v>Segment Orders ($MM)</c:v>
                </c:pt>
              </c:strCache>
            </c:strRef>
          </c:tx>
          <c:spPr>
            <a:solidFill>
              <a:srgbClr val="006198"/>
            </a:solidFill>
            <a:ln>
              <a:noFill/>
            </a:ln>
            <a:effectLst/>
          </c:spPr>
          <c:invertIfNegative val="0"/>
          <c:dPt>
            <c:idx val="0"/>
            <c:invertIfNegative val="0"/>
            <c:bubble3D val="0"/>
            <c:spPr>
              <a:solidFill>
                <a:srgbClr val="CE7B28"/>
              </a:solidFill>
              <a:ln>
                <a:noFill/>
              </a:ln>
              <a:effectLst/>
            </c:spPr>
            <c:extLst>
              <c:ext xmlns:c16="http://schemas.microsoft.com/office/drawing/2014/chart" uri="{C3380CC4-5D6E-409C-BE32-E72D297353CC}">
                <c16:uniqueId val="{00000003-D563-4230-A0EA-491D059E7465}"/>
              </c:ext>
            </c:extLst>
          </c:dPt>
          <c:dPt>
            <c:idx val="2"/>
            <c:invertIfNegative val="0"/>
            <c:bubble3D val="0"/>
            <c:spPr>
              <a:solidFill>
                <a:srgbClr val="CE7B28"/>
              </a:solidFill>
              <a:ln>
                <a:noFill/>
              </a:ln>
              <a:effectLst/>
            </c:spPr>
            <c:extLst>
              <c:ext xmlns:c16="http://schemas.microsoft.com/office/drawing/2014/chart" uri="{C3380CC4-5D6E-409C-BE32-E72D297353CC}">
                <c16:uniqueId val="{00000002-D563-4230-A0EA-491D059E7465}"/>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1-7 Gearing'!$G$17:$J$17</c:f>
              <c:strCache>
                <c:ptCount val="4"/>
                <c:pt idx="0">
                  <c:v>2Q19</c:v>
                </c:pt>
                <c:pt idx="1">
                  <c:v>2Q20</c:v>
                </c:pt>
                <c:pt idx="2">
                  <c:v>TTM 2Q19</c:v>
                </c:pt>
                <c:pt idx="3">
                  <c:v>TTM 2Q20</c:v>
                </c:pt>
              </c:strCache>
            </c:strRef>
          </c:cat>
          <c:val>
            <c:numRef>
              <c:f>'Slide 1-7 Gearing'!$G$18:$J$18</c:f>
              <c:numCache>
                <c:formatCode>"$"#,##0.0_);\("$"#,##0.0\)</c:formatCode>
                <c:ptCount val="4"/>
                <c:pt idx="0">
                  <c:v>5.5720000000000001</c:v>
                </c:pt>
                <c:pt idx="1">
                  <c:v>3.7309999999999999</c:v>
                </c:pt>
                <c:pt idx="2">
                  <c:v>32.768999999999998</c:v>
                </c:pt>
                <c:pt idx="3">
                  <c:v>28.89</c:v>
                </c:pt>
              </c:numCache>
            </c:numRef>
          </c:val>
          <c:extLst>
            <c:ext xmlns:c16="http://schemas.microsoft.com/office/drawing/2014/chart" uri="{C3380CC4-5D6E-409C-BE32-E72D297353CC}">
              <c16:uniqueId val="{00000000-D563-4230-A0EA-491D059E7465}"/>
            </c:ext>
          </c:extLst>
        </c:ser>
        <c:dLbls>
          <c:showLegendKey val="0"/>
          <c:showVal val="0"/>
          <c:showCatName val="0"/>
          <c:showSerName val="0"/>
          <c:showPercent val="0"/>
          <c:showBubbleSize val="0"/>
        </c:dLbls>
        <c:gapWidth val="50"/>
        <c:overlap val="-27"/>
        <c:axId val="1069215144"/>
        <c:axId val="1069207600"/>
      </c:barChart>
      <c:catAx>
        <c:axId val="1069215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1069207600"/>
        <c:crosses val="autoZero"/>
        <c:auto val="1"/>
        <c:lblAlgn val="ctr"/>
        <c:lblOffset val="100"/>
        <c:noMultiLvlLbl val="0"/>
      </c:catAx>
      <c:valAx>
        <c:axId val="1069207600"/>
        <c:scaling>
          <c:orientation val="minMax"/>
        </c:scaling>
        <c:delete val="1"/>
        <c:axPos val="l"/>
        <c:numFmt formatCode="&quot;$&quot;#,##0.0_);\(&quot;$&quot;#,##0.0\)" sourceLinked="1"/>
        <c:majorTickMark val="none"/>
        <c:minorTickMark val="none"/>
        <c:tickLblPos val="nextTo"/>
        <c:crossAx val="10692151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Arial Nova Light" panose="020B03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1-7 Gearing'!$F$24</c:f>
              <c:strCache>
                <c:ptCount val="1"/>
                <c:pt idx="0">
                  <c:v>Segment Backlog ($MM)</c:v>
                </c:pt>
              </c:strCache>
            </c:strRef>
          </c:tx>
          <c:spPr>
            <a:solidFill>
              <a:srgbClr val="006198"/>
            </a:solidFill>
            <a:ln>
              <a:noFill/>
            </a:ln>
            <a:effectLst/>
          </c:spPr>
          <c:invertIfNegative val="0"/>
          <c:dPt>
            <c:idx val="0"/>
            <c:invertIfNegative val="0"/>
            <c:bubble3D val="0"/>
            <c:spPr>
              <a:solidFill>
                <a:srgbClr val="CE7B28"/>
              </a:solidFill>
              <a:ln>
                <a:noFill/>
              </a:ln>
              <a:effectLst/>
            </c:spPr>
            <c:extLst>
              <c:ext xmlns:c16="http://schemas.microsoft.com/office/drawing/2014/chart" uri="{C3380CC4-5D6E-409C-BE32-E72D297353CC}">
                <c16:uniqueId val="{00000003-4125-4412-B09E-E36B374406E3}"/>
              </c:ext>
            </c:extLst>
          </c:dPt>
          <c:dPt>
            <c:idx val="1"/>
            <c:invertIfNegative val="0"/>
            <c:bubble3D val="0"/>
            <c:spPr>
              <a:solidFill>
                <a:srgbClr val="CE7B28"/>
              </a:solidFill>
              <a:ln>
                <a:noFill/>
              </a:ln>
              <a:effectLst/>
            </c:spPr>
            <c:extLst>
              <c:ext xmlns:c16="http://schemas.microsoft.com/office/drawing/2014/chart" uri="{C3380CC4-5D6E-409C-BE32-E72D297353CC}">
                <c16:uniqueId val="{00000002-4125-4412-B09E-E36B374406E3}"/>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1-7 Gearing'!$G$23:$I$23</c:f>
              <c:strCache>
                <c:ptCount val="3"/>
                <c:pt idx="0">
                  <c:v>2Q19</c:v>
                </c:pt>
                <c:pt idx="1">
                  <c:v>1Q20</c:v>
                </c:pt>
                <c:pt idx="2">
                  <c:v>2Q20</c:v>
                </c:pt>
              </c:strCache>
            </c:strRef>
          </c:cat>
          <c:val>
            <c:numRef>
              <c:f>'Slide 1-7 Gearing'!$G$24:$I$24</c:f>
              <c:numCache>
                <c:formatCode>"$"#,##0.0_);\("$"#,##0.0\)</c:formatCode>
                <c:ptCount val="3"/>
                <c:pt idx="0">
                  <c:v>17.083094150000001</c:v>
                </c:pt>
                <c:pt idx="1">
                  <c:v>20.5</c:v>
                </c:pt>
                <c:pt idx="2">
                  <c:v>17.399999999999999</c:v>
                </c:pt>
              </c:numCache>
            </c:numRef>
          </c:val>
          <c:extLst>
            <c:ext xmlns:c16="http://schemas.microsoft.com/office/drawing/2014/chart" uri="{C3380CC4-5D6E-409C-BE32-E72D297353CC}">
              <c16:uniqueId val="{00000000-4125-4412-B09E-E36B374406E3}"/>
            </c:ext>
          </c:extLst>
        </c:ser>
        <c:dLbls>
          <c:showLegendKey val="0"/>
          <c:showVal val="0"/>
          <c:showCatName val="0"/>
          <c:showSerName val="0"/>
          <c:showPercent val="0"/>
          <c:showBubbleSize val="0"/>
        </c:dLbls>
        <c:gapWidth val="50"/>
        <c:overlap val="-27"/>
        <c:axId val="969925208"/>
        <c:axId val="969927176"/>
      </c:barChart>
      <c:catAx>
        <c:axId val="969925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969927176"/>
        <c:crosses val="autoZero"/>
        <c:auto val="1"/>
        <c:lblAlgn val="ctr"/>
        <c:lblOffset val="100"/>
        <c:noMultiLvlLbl val="0"/>
      </c:catAx>
      <c:valAx>
        <c:axId val="969927176"/>
        <c:scaling>
          <c:orientation val="minMax"/>
        </c:scaling>
        <c:delete val="1"/>
        <c:axPos val="l"/>
        <c:numFmt formatCode="&quot;$&quot;#,##0.0_);\(&quot;$&quot;#,##0.0\)" sourceLinked="1"/>
        <c:majorTickMark val="none"/>
        <c:minorTickMark val="none"/>
        <c:tickLblPos val="nextTo"/>
        <c:crossAx val="9699252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Arial Nova Light" panose="020B03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1-9 Industrial Solutions'!$F$6</c:f>
              <c:strCache>
                <c:ptCount val="1"/>
                <c:pt idx="0">
                  <c:v>Total Revenue ($MM)</c:v>
                </c:pt>
              </c:strCache>
            </c:strRef>
          </c:tx>
          <c:spPr>
            <a:solidFill>
              <a:srgbClr val="CE7B28"/>
            </a:solidFill>
            <a:ln>
              <a:noFill/>
            </a:ln>
            <a:effectLst/>
          </c:spPr>
          <c:invertIfNegative val="0"/>
          <c:dPt>
            <c:idx val="1"/>
            <c:invertIfNegative val="0"/>
            <c:bubble3D val="0"/>
            <c:spPr>
              <a:solidFill>
                <a:srgbClr val="006198"/>
              </a:solidFill>
              <a:ln>
                <a:noFill/>
              </a:ln>
              <a:effectLst/>
            </c:spPr>
            <c:extLst>
              <c:ext xmlns:c16="http://schemas.microsoft.com/office/drawing/2014/chart" uri="{C3380CC4-5D6E-409C-BE32-E72D297353CC}">
                <c16:uniqueId val="{00000003-721E-4F08-9E18-74E4CA1C2AA8}"/>
              </c:ext>
            </c:extLst>
          </c:dPt>
          <c:dPt>
            <c:idx val="3"/>
            <c:invertIfNegative val="0"/>
            <c:bubble3D val="0"/>
            <c:spPr>
              <a:solidFill>
                <a:srgbClr val="006198"/>
              </a:solidFill>
              <a:ln>
                <a:noFill/>
              </a:ln>
              <a:effectLst/>
            </c:spPr>
            <c:extLst>
              <c:ext xmlns:c16="http://schemas.microsoft.com/office/drawing/2014/chart" uri="{C3380CC4-5D6E-409C-BE32-E72D297353CC}">
                <c16:uniqueId val="{00000002-721E-4F08-9E18-74E4CA1C2AA8}"/>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1-9 Industrial Solutions'!$G$5:$J$5</c:f>
              <c:strCache>
                <c:ptCount val="4"/>
                <c:pt idx="0">
                  <c:v>2Q19</c:v>
                </c:pt>
                <c:pt idx="1">
                  <c:v>2Q20</c:v>
                </c:pt>
                <c:pt idx="2">
                  <c:v>TTM 2Q19</c:v>
                </c:pt>
                <c:pt idx="3">
                  <c:v>TTM 2Q20</c:v>
                </c:pt>
              </c:strCache>
            </c:strRef>
          </c:cat>
          <c:val>
            <c:numRef>
              <c:f>'Slide 1-9 Industrial Solutions'!$G$6:$J$6</c:f>
              <c:numCache>
                <c:formatCode>"$"#,##0.0_);\("$"#,##0.0\)</c:formatCode>
                <c:ptCount val="4"/>
                <c:pt idx="0">
                  <c:v>2.9329999999999998</c:v>
                </c:pt>
                <c:pt idx="1">
                  <c:v>4.3970000000000002</c:v>
                </c:pt>
                <c:pt idx="2">
                  <c:v>13.151999999999999</c:v>
                </c:pt>
                <c:pt idx="3">
                  <c:v>16.819000000000003</c:v>
                </c:pt>
              </c:numCache>
            </c:numRef>
          </c:val>
          <c:extLst>
            <c:ext xmlns:c16="http://schemas.microsoft.com/office/drawing/2014/chart" uri="{C3380CC4-5D6E-409C-BE32-E72D297353CC}">
              <c16:uniqueId val="{00000000-721E-4F08-9E18-74E4CA1C2AA8}"/>
            </c:ext>
          </c:extLst>
        </c:ser>
        <c:dLbls>
          <c:showLegendKey val="0"/>
          <c:showVal val="0"/>
          <c:showCatName val="0"/>
          <c:showSerName val="0"/>
          <c:showPercent val="0"/>
          <c:showBubbleSize val="0"/>
        </c:dLbls>
        <c:gapWidth val="50"/>
        <c:overlap val="-27"/>
        <c:axId val="982500248"/>
        <c:axId val="982495328"/>
      </c:barChart>
      <c:catAx>
        <c:axId val="98250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982495328"/>
        <c:crosses val="autoZero"/>
        <c:auto val="1"/>
        <c:lblAlgn val="ctr"/>
        <c:lblOffset val="100"/>
        <c:noMultiLvlLbl val="0"/>
      </c:catAx>
      <c:valAx>
        <c:axId val="982495328"/>
        <c:scaling>
          <c:orientation val="minMax"/>
        </c:scaling>
        <c:delete val="1"/>
        <c:axPos val="l"/>
        <c:numFmt formatCode="&quot;$&quot;#,##0.0_);\(&quot;$&quot;#,##0.0\)" sourceLinked="1"/>
        <c:majorTickMark val="none"/>
        <c:minorTickMark val="none"/>
        <c:tickLblPos val="nextTo"/>
        <c:crossAx val="9825002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Arial Nova Light" panose="020B03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1-9 Industrial Solutions'!$F$12</c:f>
              <c:strCache>
                <c:ptCount val="1"/>
                <c:pt idx="0">
                  <c:v>Adjusted EBITDA ($MM)</c:v>
                </c:pt>
              </c:strCache>
            </c:strRef>
          </c:tx>
          <c:spPr>
            <a:solidFill>
              <a:srgbClr val="006198"/>
            </a:solidFill>
            <a:ln>
              <a:noFill/>
            </a:ln>
            <a:effectLst/>
          </c:spPr>
          <c:invertIfNegative val="0"/>
          <c:dPt>
            <c:idx val="0"/>
            <c:invertIfNegative val="0"/>
            <c:bubble3D val="0"/>
            <c:spPr>
              <a:solidFill>
                <a:srgbClr val="CE7B28"/>
              </a:solidFill>
              <a:ln>
                <a:noFill/>
              </a:ln>
              <a:effectLst/>
            </c:spPr>
            <c:extLst>
              <c:ext xmlns:c16="http://schemas.microsoft.com/office/drawing/2014/chart" uri="{C3380CC4-5D6E-409C-BE32-E72D297353CC}">
                <c16:uniqueId val="{00000003-4DA4-4BEB-A294-C4136351EE55}"/>
              </c:ext>
            </c:extLst>
          </c:dPt>
          <c:dPt>
            <c:idx val="2"/>
            <c:invertIfNegative val="0"/>
            <c:bubble3D val="0"/>
            <c:spPr>
              <a:solidFill>
                <a:srgbClr val="CE7B28"/>
              </a:solidFill>
              <a:ln>
                <a:noFill/>
              </a:ln>
              <a:effectLst/>
            </c:spPr>
            <c:extLst>
              <c:ext xmlns:c16="http://schemas.microsoft.com/office/drawing/2014/chart" uri="{C3380CC4-5D6E-409C-BE32-E72D297353CC}">
                <c16:uniqueId val="{00000002-4DA4-4BEB-A294-C4136351EE55}"/>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1-9 Industrial Solutions'!$G$11:$J$11</c:f>
              <c:strCache>
                <c:ptCount val="4"/>
                <c:pt idx="0">
                  <c:v>2Q19</c:v>
                </c:pt>
                <c:pt idx="1">
                  <c:v>2Q20</c:v>
                </c:pt>
                <c:pt idx="2">
                  <c:v>TTM 2Q19</c:v>
                </c:pt>
                <c:pt idx="3">
                  <c:v>TTM 2Q20</c:v>
                </c:pt>
              </c:strCache>
            </c:strRef>
          </c:cat>
          <c:val>
            <c:numRef>
              <c:f>'Slide 1-9 Industrial Solutions'!$G$12:$J$12</c:f>
              <c:numCache>
                <c:formatCode>"$"#,##0.0_);\("$"#,##0.0\)</c:formatCode>
                <c:ptCount val="4"/>
                <c:pt idx="0">
                  <c:v>0.16200000000000001</c:v>
                </c:pt>
                <c:pt idx="1">
                  <c:v>0.3508</c:v>
                </c:pt>
                <c:pt idx="2">
                  <c:v>-1.0670000000000002</c:v>
                </c:pt>
                <c:pt idx="3">
                  <c:v>1.0717999999999999</c:v>
                </c:pt>
              </c:numCache>
            </c:numRef>
          </c:val>
          <c:extLst>
            <c:ext xmlns:c16="http://schemas.microsoft.com/office/drawing/2014/chart" uri="{C3380CC4-5D6E-409C-BE32-E72D297353CC}">
              <c16:uniqueId val="{00000000-4DA4-4BEB-A294-C4136351EE55}"/>
            </c:ext>
          </c:extLst>
        </c:ser>
        <c:dLbls>
          <c:showLegendKey val="0"/>
          <c:showVal val="0"/>
          <c:showCatName val="0"/>
          <c:showSerName val="0"/>
          <c:showPercent val="0"/>
          <c:showBubbleSize val="0"/>
        </c:dLbls>
        <c:gapWidth val="50"/>
        <c:overlap val="-27"/>
        <c:axId val="982519600"/>
        <c:axId val="982522880"/>
      </c:barChart>
      <c:catAx>
        <c:axId val="98251960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982522880"/>
        <c:crosses val="autoZero"/>
        <c:auto val="1"/>
        <c:lblAlgn val="ctr"/>
        <c:lblOffset val="100"/>
        <c:noMultiLvlLbl val="0"/>
      </c:catAx>
      <c:valAx>
        <c:axId val="982522880"/>
        <c:scaling>
          <c:orientation val="minMax"/>
        </c:scaling>
        <c:delete val="1"/>
        <c:axPos val="l"/>
        <c:numFmt formatCode="&quot;$&quot;#,##0.0_);\(&quot;$&quot;#,##0.0\)" sourceLinked="1"/>
        <c:majorTickMark val="none"/>
        <c:minorTickMark val="none"/>
        <c:tickLblPos val="nextTo"/>
        <c:crossAx val="9825196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Arial Nova Light" panose="020B0304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1-9 Industrial Solutions'!$F$18</c:f>
              <c:strCache>
                <c:ptCount val="1"/>
                <c:pt idx="0">
                  <c:v>Segment Orders ($MM)</c:v>
                </c:pt>
              </c:strCache>
            </c:strRef>
          </c:tx>
          <c:spPr>
            <a:solidFill>
              <a:srgbClr val="006198"/>
            </a:solidFill>
            <a:ln>
              <a:noFill/>
            </a:ln>
            <a:effectLst/>
          </c:spPr>
          <c:invertIfNegative val="0"/>
          <c:dPt>
            <c:idx val="0"/>
            <c:invertIfNegative val="0"/>
            <c:bubble3D val="0"/>
            <c:spPr>
              <a:solidFill>
                <a:srgbClr val="CE7B28"/>
              </a:solidFill>
              <a:ln>
                <a:noFill/>
              </a:ln>
              <a:effectLst/>
            </c:spPr>
            <c:extLst>
              <c:ext xmlns:c16="http://schemas.microsoft.com/office/drawing/2014/chart" uri="{C3380CC4-5D6E-409C-BE32-E72D297353CC}">
                <c16:uniqueId val="{00000003-40D6-4613-9518-A7370951BD3F}"/>
              </c:ext>
            </c:extLst>
          </c:dPt>
          <c:dPt>
            <c:idx val="2"/>
            <c:invertIfNegative val="0"/>
            <c:bubble3D val="0"/>
            <c:spPr>
              <a:solidFill>
                <a:srgbClr val="CE7B28"/>
              </a:solidFill>
              <a:ln>
                <a:noFill/>
              </a:ln>
              <a:effectLst/>
            </c:spPr>
            <c:extLst>
              <c:ext xmlns:c16="http://schemas.microsoft.com/office/drawing/2014/chart" uri="{C3380CC4-5D6E-409C-BE32-E72D297353CC}">
                <c16:uniqueId val="{00000002-40D6-4613-9518-A7370951BD3F}"/>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1-9 Industrial Solutions'!$G$17:$J$17</c:f>
              <c:strCache>
                <c:ptCount val="4"/>
                <c:pt idx="0">
                  <c:v>2Q19</c:v>
                </c:pt>
                <c:pt idx="1">
                  <c:v>2Q20</c:v>
                </c:pt>
                <c:pt idx="2">
                  <c:v>TTM 2Q19</c:v>
                </c:pt>
                <c:pt idx="3">
                  <c:v>TTM 2Q20</c:v>
                </c:pt>
              </c:strCache>
            </c:strRef>
          </c:cat>
          <c:val>
            <c:numRef>
              <c:f>'Slide 1-9 Industrial Solutions'!$G$18:$J$18</c:f>
              <c:numCache>
                <c:formatCode>"$"#,##0.0_);\("$"#,##0.0\)</c:formatCode>
                <c:ptCount val="4"/>
                <c:pt idx="0">
                  <c:v>2.7120000000000002</c:v>
                </c:pt>
                <c:pt idx="1">
                  <c:v>4.4260000000000002</c:v>
                </c:pt>
                <c:pt idx="2">
                  <c:v>14.524999999999999</c:v>
                </c:pt>
                <c:pt idx="3">
                  <c:v>19.441000000000003</c:v>
                </c:pt>
              </c:numCache>
            </c:numRef>
          </c:val>
          <c:extLst>
            <c:ext xmlns:c16="http://schemas.microsoft.com/office/drawing/2014/chart" uri="{C3380CC4-5D6E-409C-BE32-E72D297353CC}">
              <c16:uniqueId val="{00000000-40D6-4613-9518-A7370951BD3F}"/>
            </c:ext>
          </c:extLst>
        </c:ser>
        <c:dLbls>
          <c:showLegendKey val="0"/>
          <c:showVal val="0"/>
          <c:showCatName val="0"/>
          <c:showSerName val="0"/>
          <c:showPercent val="0"/>
          <c:showBubbleSize val="0"/>
        </c:dLbls>
        <c:gapWidth val="50"/>
        <c:overlap val="-27"/>
        <c:axId val="982529768"/>
        <c:axId val="982534688"/>
      </c:barChart>
      <c:catAx>
        <c:axId val="982529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982534688"/>
        <c:crosses val="autoZero"/>
        <c:auto val="1"/>
        <c:lblAlgn val="ctr"/>
        <c:lblOffset val="100"/>
        <c:noMultiLvlLbl val="0"/>
      </c:catAx>
      <c:valAx>
        <c:axId val="982534688"/>
        <c:scaling>
          <c:orientation val="minMax"/>
        </c:scaling>
        <c:delete val="1"/>
        <c:axPos val="l"/>
        <c:numFmt formatCode="&quot;$&quot;#,##0.0_);\(&quot;$&quot;#,##0.0\)" sourceLinked="1"/>
        <c:majorTickMark val="none"/>
        <c:minorTickMark val="none"/>
        <c:tickLblPos val="nextTo"/>
        <c:crossAx val="982529768"/>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Arial Nova Light" panose="020B03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1-9 Industrial Solutions'!$F$24</c:f>
              <c:strCache>
                <c:ptCount val="1"/>
                <c:pt idx="0">
                  <c:v>Segment Backlog ($MM)</c:v>
                </c:pt>
              </c:strCache>
            </c:strRef>
          </c:tx>
          <c:spPr>
            <a:solidFill>
              <a:srgbClr val="CE7B28"/>
            </a:solidFill>
            <a:ln>
              <a:noFill/>
            </a:ln>
            <a:effectLst/>
          </c:spPr>
          <c:invertIfNegative val="0"/>
          <c:dPt>
            <c:idx val="2"/>
            <c:invertIfNegative val="0"/>
            <c:bubble3D val="0"/>
            <c:spPr>
              <a:solidFill>
                <a:srgbClr val="006198"/>
              </a:solidFill>
              <a:ln>
                <a:noFill/>
              </a:ln>
              <a:effectLst/>
            </c:spPr>
            <c:extLst>
              <c:ext xmlns:c16="http://schemas.microsoft.com/office/drawing/2014/chart" uri="{C3380CC4-5D6E-409C-BE32-E72D297353CC}">
                <c16:uniqueId val="{00000002-6817-48AA-83C9-9CDB3E98D23B}"/>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1-9 Industrial Solutions'!$G$23:$I$23</c:f>
              <c:strCache>
                <c:ptCount val="3"/>
                <c:pt idx="0">
                  <c:v>2Q19</c:v>
                </c:pt>
                <c:pt idx="1">
                  <c:v>1Q20</c:v>
                </c:pt>
                <c:pt idx="2">
                  <c:v>2Q20</c:v>
                </c:pt>
              </c:strCache>
            </c:strRef>
          </c:cat>
          <c:val>
            <c:numRef>
              <c:f>'Slide 1-9 Industrial Solutions'!$G$24:$I$24</c:f>
              <c:numCache>
                <c:formatCode>"$"#,##0.0_);\("$"#,##0.0\)</c:formatCode>
                <c:ptCount val="3"/>
                <c:pt idx="0">
                  <c:v>6.8751602599999995</c:v>
                </c:pt>
                <c:pt idx="1">
                  <c:v>9.5</c:v>
                </c:pt>
                <c:pt idx="2">
                  <c:v>9.5</c:v>
                </c:pt>
              </c:numCache>
            </c:numRef>
          </c:val>
          <c:extLst>
            <c:ext xmlns:c16="http://schemas.microsoft.com/office/drawing/2014/chart" uri="{C3380CC4-5D6E-409C-BE32-E72D297353CC}">
              <c16:uniqueId val="{00000000-6817-48AA-83C9-9CDB3E98D23B}"/>
            </c:ext>
          </c:extLst>
        </c:ser>
        <c:dLbls>
          <c:showLegendKey val="0"/>
          <c:showVal val="0"/>
          <c:showCatName val="0"/>
          <c:showSerName val="0"/>
          <c:showPercent val="0"/>
          <c:showBubbleSize val="0"/>
        </c:dLbls>
        <c:gapWidth val="50"/>
        <c:overlap val="-27"/>
        <c:axId val="982580936"/>
        <c:axId val="982581920"/>
      </c:barChart>
      <c:catAx>
        <c:axId val="98258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982581920"/>
        <c:crosses val="autoZero"/>
        <c:auto val="1"/>
        <c:lblAlgn val="ctr"/>
        <c:lblOffset val="100"/>
        <c:noMultiLvlLbl val="0"/>
      </c:catAx>
      <c:valAx>
        <c:axId val="982581920"/>
        <c:scaling>
          <c:orientation val="minMax"/>
        </c:scaling>
        <c:delete val="1"/>
        <c:axPos val="l"/>
        <c:numFmt formatCode="&quot;$&quot;#,##0.0_);\(&quot;$&quot;#,##0.0\)" sourceLinked="1"/>
        <c:majorTickMark val="none"/>
        <c:minorTickMark val="none"/>
        <c:tickLblPos val="nextTo"/>
        <c:crossAx val="982580936"/>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Arial Nova Light" panose="020B03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1-13 Balance Sheet'!$B$10</c:f>
              <c:strCache>
                <c:ptCount val="1"/>
                <c:pt idx="0">
                  <c:v>Total Availability + Cash</c:v>
                </c:pt>
              </c:strCache>
            </c:strRef>
          </c:tx>
          <c:spPr>
            <a:solidFill>
              <a:srgbClr val="CE7B28"/>
            </a:solidFill>
            <a:ln>
              <a:noFill/>
            </a:ln>
            <a:effectLst/>
          </c:spPr>
          <c:invertIfNegative val="0"/>
          <c:dPt>
            <c:idx val="0"/>
            <c:invertIfNegative val="0"/>
            <c:bubble3D val="0"/>
            <c:spPr>
              <a:solidFill>
                <a:srgbClr val="006198"/>
              </a:solidFill>
              <a:ln>
                <a:noFill/>
              </a:ln>
              <a:effectLst/>
            </c:spPr>
            <c:extLst>
              <c:ext xmlns:c16="http://schemas.microsoft.com/office/drawing/2014/chart" uri="{C3380CC4-5D6E-409C-BE32-E72D297353CC}">
                <c16:uniqueId val="{00000002-AEAB-44F2-9D38-5FA3233388DD}"/>
              </c:ext>
            </c:extLst>
          </c:dPt>
          <c:dPt>
            <c:idx val="4"/>
            <c:invertIfNegative val="0"/>
            <c:bubble3D val="0"/>
            <c:spPr>
              <a:solidFill>
                <a:srgbClr val="006198"/>
              </a:solidFill>
              <a:ln>
                <a:noFill/>
              </a:ln>
              <a:effectLst/>
            </c:spPr>
            <c:extLst>
              <c:ext xmlns:c16="http://schemas.microsoft.com/office/drawing/2014/chart" uri="{C3380CC4-5D6E-409C-BE32-E72D297353CC}">
                <c16:uniqueId val="{00000003-AEAB-44F2-9D38-5FA3233388DD}"/>
              </c:ext>
            </c:extLst>
          </c:dPt>
          <c:dPt>
            <c:idx val="8"/>
            <c:invertIfNegative val="0"/>
            <c:bubble3D val="0"/>
            <c:spPr>
              <a:solidFill>
                <a:srgbClr val="006198"/>
              </a:solidFill>
              <a:ln>
                <a:noFill/>
              </a:ln>
              <a:effectLst/>
            </c:spPr>
            <c:extLst>
              <c:ext xmlns:c16="http://schemas.microsoft.com/office/drawing/2014/chart" uri="{C3380CC4-5D6E-409C-BE32-E72D297353CC}">
                <c16:uniqueId val="{00000004-AEAB-44F2-9D38-5FA3233388DD}"/>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1-13 Balance Sheet'!$C$9:$K$9</c:f>
              <c:strCache>
                <c:ptCount val="9"/>
                <c:pt idx="0">
                  <c:v>2Q18</c:v>
                </c:pt>
                <c:pt idx="1">
                  <c:v>3Q18</c:v>
                </c:pt>
                <c:pt idx="2">
                  <c:v>4Q18</c:v>
                </c:pt>
                <c:pt idx="3">
                  <c:v>1Q19</c:v>
                </c:pt>
                <c:pt idx="4">
                  <c:v>2Q19</c:v>
                </c:pt>
                <c:pt idx="5">
                  <c:v>3Q19</c:v>
                </c:pt>
                <c:pt idx="6">
                  <c:v>4Q19</c:v>
                </c:pt>
                <c:pt idx="7">
                  <c:v>1Q20</c:v>
                </c:pt>
                <c:pt idx="8">
                  <c:v>2Q20</c:v>
                </c:pt>
              </c:strCache>
            </c:strRef>
          </c:cat>
          <c:val>
            <c:numRef>
              <c:f>'Slide 1-13 Balance Sheet'!$C$10:$K$10</c:f>
              <c:numCache>
                <c:formatCode>"$"#,##0.0_);\("$"#,##0.0\)</c:formatCode>
                <c:ptCount val="9"/>
                <c:pt idx="0">
                  <c:v>9.7100000000000009</c:v>
                </c:pt>
                <c:pt idx="1">
                  <c:v>5.9530000000000003</c:v>
                </c:pt>
                <c:pt idx="2">
                  <c:v>11.496</c:v>
                </c:pt>
                <c:pt idx="3">
                  <c:v>7.5649999999999995</c:v>
                </c:pt>
                <c:pt idx="4">
                  <c:v>8.1069999999999993</c:v>
                </c:pt>
                <c:pt idx="5">
                  <c:v>19.249000000000002</c:v>
                </c:pt>
                <c:pt idx="6">
                  <c:v>18.993298109000001</c:v>
                </c:pt>
                <c:pt idx="7">
                  <c:v>19</c:v>
                </c:pt>
                <c:pt idx="8">
                  <c:v>21.9</c:v>
                </c:pt>
              </c:numCache>
            </c:numRef>
          </c:val>
          <c:extLst>
            <c:ext xmlns:c16="http://schemas.microsoft.com/office/drawing/2014/chart" uri="{C3380CC4-5D6E-409C-BE32-E72D297353CC}">
              <c16:uniqueId val="{00000000-AEAB-44F2-9D38-5FA3233388DD}"/>
            </c:ext>
          </c:extLst>
        </c:ser>
        <c:dLbls>
          <c:showLegendKey val="0"/>
          <c:showVal val="0"/>
          <c:showCatName val="0"/>
          <c:showSerName val="0"/>
          <c:showPercent val="0"/>
          <c:showBubbleSize val="0"/>
        </c:dLbls>
        <c:gapWidth val="50"/>
        <c:overlap val="-27"/>
        <c:axId val="982566504"/>
        <c:axId val="982556992"/>
      </c:barChart>
      <c:catAx>
        <c:axId val="982566504"/>
        <c:scaling>
          <c:orientation val="minMax"/>
        </c:scaling>
        <c:delete val="1"/>
        <c:axPos val="b"/>
        <c:numFmt formatCode="General" sourceLinked="1"/>
        <c:majorTickMark val="none"/>
        <c:minorTickMark val="none"/>
        <c:tickLblPos val="nextTo"/>
        <c:crossAx val="982556992"/>
        <c:crosses val="autoZero"/>
        <c:auto val="1"/>
        <c:lblAlgn val="ctr"/>
        <c:lblOffset val="100"/>
        <c:noMultiLvlLbl val="0"/>
      </c:catAx>
      <c:valAx>
        <c:axId val="982556992"/>
        <c:scaling>
          <c:orientation val="minMax"/>
        </c:scaling>
        <c:delete val="1"/>
        <c:axPos val="l"/>
        <c:numFmt formatCode="&quot;$&quot;#,##0.0_);\(&quot;$&quot;#,##0.0\)" sourceLinked="1"/>
        <c:majorTickMark val="none"/>
        <c:minorTickMark val="none"/>
        <c:tickLblPos val="nextTo"/>
        <c:crossAx val="9825665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Nova Light" panose="020B0304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1-13 Balance Sheet'!$B$6</c:f>
              <c:strCache>
                <c:ptCount val="1"/>
                <c:pt idx="0">
                  <c:v>OWC as % of Sales</c:v>
                </c:pt>
              </c:strCache>
            </c:strRef>
          </c:tx>
          <c:spPr>
            <a:solidFill>
              <a:srgbClr val="CE7B28"/>
            </a:solidFill>
            <a:ln>
              <a:noFill/>
            </a:ln>
            <a:effectLst/>
          </c:spPr>
          <c:invertIfNegative val="0"/>
          <c:dPt>
            <c:idx val="0"/>
            <c:invertIfNegative val="0"/>
            <c:bubble3D val="0"/>
            <c:spPr>
              <a:solidFill>
                <a:srgbClr val="006198"/>
              </a:solidFill>
              <a:ln>
                <a:noFill/>
              </a:ln>
              <a:effectLst/>
            </c:spPr>
            <c:extLst>
              <c:ext xmlns:c16="http://schemas.microsoft.com/office/drawing/2014/chart" uri="{C3380CC4-5D6E-409C-BE32-E72D297353CC}">
                <c16:uniqueId val="{00000004-68F6-492D-8AEE-83EB1DE23600}"/>
              </c:ext>
            </c:extLst>
          </c:dPt>
          <c:dPt>
            <c:idx val="4"/>
            <c:invertIfNegative val="0"/>
            <c:bubble3D val="0"/>
            <c:spPr>
              <a:solidFill>
                <a:srgbClr val="006198"/>
              </a:solidFill>
              <a:ln>
                <a:noFill/>
              </a:ln>
              <a:effectLst/>
            </c:spPr>
            <c:extLst>
              <c:ext xmlns:c16="http://schemas.microsoft.com/office/drawing/2014/chart" uri="{C3380CC4-5D6E-409C-BE32-E72D297353CC}">
                <c16:uniqueId val="{00000003-68F6-492D-8AEE-83EB1DE23600}"/>
              </c:ext>
            </c:extLst>
          </c:dPt>
          <c:dPt>
            <c:idx val="8"/>
            <c:invertIfNegative val="0"/>
            <c:bubble3D val="0"/>
            <c:spPr>
              <a:solidFill>
                <a:srgbClr val="006198"/>
              </a:solidFill>
              <a:ln>
                <a:noFill/>
              </a:ln>
              <a:effectLst/>
            </c:spPr>
            <c:extLst>
              <c:ext xmlns:c16="http://schemas.microsoft.com/office/drawing/2014/chart" uri="{C3380CC4-5D6E-409C-BE32-E72D297353CC}">
                <c16:uniqueId val="{00000002-68F6-492D-8AEE-83EB1DE23600}"/>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1-13 Balance Sheet'!$C$5:$K$5</c:f>
              <c:strCache>
                <c:ptCount val="9"/>
                <c:pt idx="0">
                  <c:v>2Q18</c:v>
                </c:pt>
                <c:pt idx="1">
                  <c:v>3Q18</c:v>
                </c:pt>
                <c:pt idx="2">
                  <c:v>4Q18</c:v>
                </c:pt>
                <c:pt idx="3">
                  <c:v>1Q19</c:v>
                </c:pt>
                <c:pt idx="4">
                  <c:v>2Q19</c:v>
                </c:pt>
                <c:pt idx="5">
                  <c:v>3Q19</c:v>
                </c:pt>
                <c:pt idx="6">
                  <c:v>4Q19</c:v>
                </c:pt>
                <c:pt idx="7">
                  <c:v>1Q20</c:v>
                </c:pt>
                <c:pt idx="8">
                  <c:v>2Q20</c:v>
                </c:pt>
              </c:strCache>
            </c:strRef>
          </c:cat>
          <c:val>
            <c:numRef>
              <c:f>'Slide 1-13 Balance Sheet'!$C$6:$K$6</c:f>
              <c:numCache>
                <c:formatCode>0%</c:formatCode>
                <c:ptCount val="9"/>
                <c:pt idx="0">
                  <c:v>0.1</c:v>
                </c:pt>
                <c:pt idx="1">
                  <c:v>0.14000000000000001</c:v>
                </c:pt>
                <c:pt idx="2">
                  <c:v>0.05</c:v>
                </c:pt>
                <c:pt idx="3">
                  <c:v>0.11</c:v>
                </c:pt>
                <c:pt idx="4">
                  <c:v>0.13</c:v>
                </c:pt>
                <c:pt idx="5">
                  <c:v>0.03</c:v>
                </c:pt>
                <c:pt idx="6">
                  <c:v>0.03</c:v>
                </c:pt>
                <c:pt idx="7">
                  <c:v>4.4999999999999998E-2</c:v>
                </c:pt>
                <c:pt idx="8">
                  <c:v>9.1999999999999998E-2</c:v>
                </c:pt>
              </c:numCache>
            </c:numRef>
          </c:val>
          <c:extLst>
            <c:ext xmlns:c16="http://schemas.microsoft.com/office/drawing/2014/chart" uri="{C3380CC4-5D6E-409C-BE32-E72D297353CC}">
              <c16:uniqueId val="{00000000-68F6-492D-8AEE-83EB1DE23600}"/>
            </c:ext>
          </c:extLst>
        </c:ser>
        <c:dLbls>
          <c:showLegendKey val="0"/>
          <c:showVal val="0"/>
          <c:showCatName val="0"/>
          <c:showSerName val="0"/>
          <c:showPercent val="0"/>
          <c:showBubbleSize val="0"/>
        </c:dLbls>
        <c:gapWidth val="50"/>
        <c:overlap val="-27"/>
        <c:axId val="950494080"/>
        <c:axId val="950493752"/>
      </c:barChart>
      <c:catAx>
        <c:axId val="950494080"/>
        <c:scaling>
          <c:orientation val="minMax"/>
        </c:scaling>
        <c:delete val="1"/>
        <c:axPos val="b"/>
        <c:numFmt formatCode="General" sourceLinked="1"/>
        <c:majorTickMark val="none"/>
        <c:minorTickMark val="none"/>
        <c:tickLblPos val="nextTo"/>
        <c:crossAx val="950493752"/>
        <c:crosses val="autoZero"/>
        <c:auto val="1"/>
        <c:lblAlgn val="ctr"/>
        <c:lblOffset val="100"/>
        <c:noMultiLvlLbl val="0"/>
      </c:catAx>
      <c:valAx>
        <c:axId val="950493752"/>
        <c:scaling>
          <c:orientation val="minMax"/>
        </c:scaling>
        <c:delete val="1"/>
        <c:axPos val="l"/>
        <c:numFmt formatCode="0%" sourceLinked="1"/>
        <c:majorTickMark val="none"/>
        <c:minorTickMark val="none"/>
        <c:tickLblPos val="nextTo"/>
        <c:crossAx val="95049408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Nova Light" panose="020B03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1-2 Financials _GAAP'!$F$10</c:f>
              <c:strCache>
                <c:ptCount val="1"/>
                <c:pt idx="0">
                  <c:v>Gross Profit ($MM)</c:v>
                </c:pt>
              </c:strCache>
            </c:strRef>
          </c:tx>
          <c:spPr>
            <a:solidFill>
              <a:srgbClr val="CE7B28"/>
            </a:solidFill>
            <a:ln>
              <a:noFill/>
            </a:ln>
            <a:effectLst/>
          </c:spPr>
          <c:invertIfNegative val="0"/>
          <c:dPt>
            <c:idx val="1"/>
            <c:invertIfNegative val="0"/>
            <c:bubble3D val="0"/>
            <c:spPr>
              <a:solidFill>
                <a:srgbClr val="006198"/>
              </a:solidFill>
              <a:ln>
                <a:noFill/>
              </a:ln>
              <a:effectLst/>
            </c:spPr>
            <c:extLst>
              <c:ext xmlns:c16="http://schemas.microsoft.com/office/drawing/2014/chart" uri="{C3380CC4-5D6E-409C-BE32-E72D297353CC}">
                <c16:uniqueId val="{00000003-DB9C-4ABD-B27D-8522782014E9}"/>
              </c:ext>
            </c:extLst>
          </c:dPt>
          <c:dPt>
            <c:idx val="3"/>
            <c:invertIfNegative val="0"/>
            <c:bubble3D val="0"/>
            <c:spPr>
              <a:solidFill>
                <a:srgbClr val="006198"/>
              </a:solidFill>
              <a:ln>
                <a:noFill/>
              </a:ln>
              <a:effectLst/>
            </c:spPr>
            <c:extLst>
              <c:ext xmlns:c16="http://schemas.microsoft.com/office/drawing/2014/chart" uri="{C3380CC4-5D6E-409C-BE32-E72D297353CC}">
                <c16:uniqueId val="{00000002-DB9C-4ABD-B27D-8522782014E9}"/>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1-2 Financials _GAAP'!$G$9:$J$9</c:f>
              <c:strCache>
                <c:ptCount val="4"/>
                <c:pt idx="0">
                  <c:v>2Q19</c:v>
                </c:pt>
                <c:pt idx="1">
                  <c:v>2Q20</c:v>
                </c:pt>
                <c:pt idx="2">
                  <c:v>TTM 2Q19</c:v>
                </c:pt>
                <c:pt idx="3">
                  <c:v>TTM 2Q20</c:v>
                </c:pt>
              </c:strCache>
            </c:strRef>
          </c:cat>
          <c:val>
            <c:numRef>
              <c:f>'Slide 1-2 Financials _GAAP'!$G$10:$J$10</c:f>
              <c:numCache>
                <c:formatCode>"$"#,##0.0_);\("$"#,##0.0\)</c:formatCode>
                <c:ptCount val="4"/>
                <c:pt idx="0">
                  <c:v>3.8919999999999959</c:v>
                </c:pt>
                <c:pt idx="1">
                  <c:v>5.4110000000000014</c:v>
                </c:pt>
                <c:pt idx="2">
                  <c:v>8.4029999999999987</c:v>
                </c:pt>
                <c:pt idx="3">
                  <c:v>19.558999999999997</c:v>
                </c:pt>
              </c:numCache>
            </c:numRef>
          </c:val>
          <c:extLst>
            <c:ext xmlns:c16="http://schemas.microsoft.com/office/drawing/2014/chart" uri="{C3380CC4-5D6E-409C-BE32-E72D297353CC}">
              <c16:uniqueId val="{00000000-DB9C-4ABD-B27D-8522782014E9}"/>
            </c:ext>
          </c:extLst>
        </c:ser>
        <c:dLbls>
          <c:showLegendKey val="0"/>
          <c:showVal val="0"/>
          <c:showCatName val="0"/>
          <c:showSerName val="0"/>
          <c:showPercent val="0"/>
          <c:showBubbleSize val="0"/>
        </c:dLbls>
        <c:gapWidth val="50"/>
        <c:overlap val="-27"/>
        <c:axId val="1146393896"/>
        <c:axId val="1146394224"/>
      </c:barChart>
      <c:catAx>
        <c:axId val="1146393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1146394224"/>
        <c:crosses val="autoZero"/>
        <c:auto val="1"/>
        <c:lblAlgn val="ctr"/>
        <c:lblOffset val="100"/>
        <c:noMultiLvlLbl val="0"/>
      </c:catAx>
      <c:valAx>
        <c:axId val="1146394224"/>
        <c:scaling>
          <c:orientation val="minMax"/>
        </c:scaling>
        <c:delete val="1"/>
        <c:axPos val="l"/>
        <c:numFmt formatCode="&quot;$&quot;#,##0.0_);\(&quot;$&quot;#,##0.0\)" sourceLinked="1"/>
        <c:majorTickMark val="none"/>
        <c:minorTickMark val="none"/>
        <c:tickLblPos val="nextTo"/>
        <c:crossAx val="11463938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Arial Nova Light" panose="020B0304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2411868073755E-2"/>
          <c:y val="0.2735800017795344"/>
          <c:w val="0.96675176263852491"/>
          <c:h val="0.51954225379594987"/>
        </c:manualLayout>
      </c:layout>
      <c:barChart>
        <c:barDir val="col"/>
        <c:grouping val="stacked"/>
        <c:varyColors val="0"/>
        <c:ser>
          <c:idx val="0"/>
          <c:order val="0"/>
          <c:tx>
            <c:strRef>
              <c:f>'Slide 2-4 Wind Market'!$F$6</c:f>
              <c:strCache>
                <c:ptCount val="1"/>
                <c:pt idx="0">
                  <c:v>United States Onshore Wind Energy (GW)</c:v>
                </c:pt>
              </c:strCache>
            </c:strRef>
          </c:tx>
          <c:spPr>
            <a:solidFill>
              <a:srgbClr val="006198"/>
            </a:solidFill>
            <a:ln>
              <a:noFill/>
            </a:ln>
            <a:effectLst/>
          </c:spPr>
          <c:invertIfNegative val="0"/>
          <c:cat>
            <c:strRef>
              <c:f>'Slide 2-4 Wind Market'!$G$5:$R$5</c:f>
              <c:strCache>
                <c:ptCount val="12"/>
                <c:pt idx="0">
                  <c:v>CY18</c:v>
                </c:pt>
                <c:pt idx="1">
                  <c:v>CY19</c:v>
                </c:pt>
                <c:pt idx="2">
                  <c:v>CY20 E</c:v>
                </c:pt>
                <c:pt idx="3">
                  <c:v>CY21 E</c:v>
                </c:pt>
                <c:pt idx="4">
                  <c:v>CY22 E</c:v>
                </c:pt>
                <c:pt idx="5">
                  <c:v>CY23 E</c:v>
                </c:pt>
                <c:pt idx="6">
                  <c:v>CY24 E</c:v>
                </c:pt>
                <c:pt idx="7">
                  <c:v>CY25 E</c:v>
                </c:pt>
                <c:pt idx="8">
                  <c:v>CY26 E</c:v>
                </c:pt>
                <c:pt idx="9">
                  <c:v>CY27 E</c:v>
                </c:pt>
                <c:pt idx="10">
                  <c:v>CY28 E</c:v>
                </c:pt>
                <c:pt idx="11">
                  <c:v>CY29 E</c:v>
                </c:pt>
              </c:strCache>
            </c:strRef>
          </c:cat>
          <c:val>
            <c:numRef>
              <c:f>'Slide 2-4 Wind Market'!$G$6:$R$6</c:f>
              <c:numCache>
                <c:formatCode>0.0</c:formatCode>
                <c:ptCount val="12"/>
                <c:pt idx="0">
                  <c:v>8.0013549999999984</c:v>
                </c:pt>
                <c:pt idx="1">
                  <c:v>10.258259999999998</c:v>
                </c:pt>
                <c:pt idx="2">
                  <c:v>15.0206</c:v>
                </c:pt>
                <c:pt idx="3">
                  <c:v>13.96519</c:v>
                </c:pt>
                <c:pt idx="4">
                  <c:v>6.9370000000000003</c:v>
                </c:pt>
                <c:pt idx="5">
                  <c:v>5.0999999999999996</c:v>
                </c:pt>
                <c:pt idx="6">
                  <c:v>6.125</c:v>
                </c:pt>
                <c:pt idx="7">
                  <c:v>3.35</c:v>
                </c:pt>
                <c:pt idx="8">
                  <c:v>4.12</c:v>
                </c:pt>
                <c:pt idx="9">
                  <c:v>4.6849999999999996</c:v>
                </c:pt>
                <c:pt idx="10">
                  <c:v>4.66</c:v>
                </c:pt>
                <c:pt idx="11">
                  <c:v>4.6749999999999998</c:v>
                </c:pt>
              </c:numCache>
            </c:numRef>
          </c:val>
          <c:extLst>
            <c:ext xmlns:c16="http://schemas.microsoft.com/office/drawing/2014/chart" uri="{C3380CC4-5D6E-409C-BE32-E72D297353CC}">
              <c16:uniqueId val="{00000000-7D76-49EB-AA38-12C097D78053}"/>
            </c:ext>
          </c:extLst>
        </c:ser>
        <c:ser>
          <c:idx val="1"/>
          <c:order val="1"/>
          <c:tx>
            <c:strRef>
              <c:f>'Slide 2-4 Wind Market'!$F$7</c:f>
              <c:strCache>
                <c:ptCount val="1"/>
                <c:pt idx="0">
                  <c:v>United States Offshore Wind Energy (GW)</c:v>
                </c:pt>
              </c:strCache>
            </c:strRef>
          </c:tx>
          <c:spPr>
            <a:solidFill>
              <a:srgbClr val="CE7B28"/>
            </a:solidFill>
            <a:ln>
              <a:noFill/>
            </a:ln>
            <a:effectLst/>
          </c:spPr>
          <c:invertIfNegative val="0"/>
          <c:cat>
            <c:strRef>
              <c:f>'Slide 2-4 Wind Market'!$G$5:$R$5</c:f>
              <c:strCache>
                <c:ptCount val="12"/>
                <c:pt idx="0">
                  <c:v>CY18</c:v>
                </c:pt>
                <c:pt idx="1">
                  <c:v>CY19</c:v>
                </c:pt>
                <c:pt idx="2">
                  <c:v>CY20 E</c:v>
                </c:pt>
                <c:pt idx="3">
                  <c:v>CY21 E</c:v>
                </c:pt>
                <c:pt idx="4">
                  <c:v>CY22 E</c:v>
                </c:pt>
                <c:pt idx="5">
                  <c:v>CY23 E</c:v>
                </c:pt>
                <c:pt idx="6">
                  <c:v>CY24 E</c:v>
                </c:pt>
                <c:pt idx="7">
                  <c:v>CY25 E</c:v>
                </c:pt>
                <c:pt idx="8">
                  <c:v>CY26 E</c:v>
                </c:pt>
                <c:pt idx="9">
                  <c:v>CY27 E</c:v>
                </c:pt>
                <c:pt idx="10">
                  <c:v>CY28 E</c:v>
                </c:pt>
                <c:pt idx="11">
                  <c:v>CY29 E</c:v>
                </c:pt>
              </c:strCache>
            </c:strRef>
          </c:cat>
          <c:val>
            <c:numRef>
              <c:f>'Slide 2-4 Wind Market'!$G$7:$R$7</c:f>
              <c:numCache>
                <c:formatCode>0.0</c:formatCode>
                <c:ptCount val="12"/>
                <c:pt idx="0">
                  <c:v>0</c:v>
                </c:pt>
                <c:pt idx="1">
                  <c:v>0</c:v>
                </c:pt>
                <c:pt idx="2">
                  <c:v>1.2E-2</c:v>
                </c:pt>
                <c:pt idx="3">
                  <c:v>0</c:v>
                </c:pt>
                <c:pt idx="4">
                  <c:v>0</c:v>
                </c:pt>
                <c:pt idx="5">
                  <c:v>1.083</c:v>
                </c:pt>
                <c:pt idx="6">
                  <c:v>3.7080000000000002</c:v>
                </c:pt>
                <c:pt idx="7">
                  <c:v>4.2080000000000002</c:v>
                </c:pt>
                <c:pt idx="8">
                  <c:v>3.68</c:v>
                </c:pt>
                <c:pt idx="9">
                  <c:v>3.9</c:v>
                </c:pt>
                <c:pt idx="10">
                  <c:v>4</c:v>
                </c:pt>
                <c:pt idx="11">
                  <c:v>4.0999999999999996</c:v>
                </c:pt>
              </c:numCache>
            </c:numRef>
          </c:val>
          <c:extLst>
            <c:ext xmlns:c16="http://schemas.microsoft.com/office/drawing/2014/chart" uri="{C3380CC4-5D6E-409C-BE32-E72D297353CC}">
              <c16:uniqueId val="{00000001-7D76-49EB-AA38-12C097D78053}"/>
            </c:ext>
          </c:extLst>
        </c:ser>
        <c:dLbls>
          <c:showLegendKey val="0"/>
          <c:showVal val="0"/>
          <c:showCatName val="0"/>
          <c:showSerName val="0"/>
          <c:showPercent val="0"/>
          <c:showBubbleSize val="0"/>
        </c:dLbls>
        <c:gapWidth val="50"/>
        <c:overlap val="100"/>
        <c:axId val="720716232"/>
        <c:axId val="720720168"/>
      </c:barChart>
      <c:catAx>
        <c:axId val="720716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720720168"/>
        <c:crosses val="autoZero"/>
        <c:auto val="1"/>
        <c:lblAlgn val="ctr"/>
        <c:lblOffset val="100"/>
        <c:noMultiLvlLbl val="0"/>
      </c:catAx>
      <c:valAx>
        <c:axId val="720720168"/>
        <c:scaling>
          <c:orientation val="minMax"/>
        </c:scaling>
        <c:delete val="1"/>
        <c:axPos val="l"/>
        <c:numFmt formatCode="0.0" sourceLinked="1"/>
        <c:majorTickMark val="none"/>
        <c:minorTickMark val="none"/>
        <c:tickLblPos val="nextTo"/>
        <c:crossAx val="7207162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Nova Light" panose="020B03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1-2 Financials _GAAP'!$F$14</c:f>
              <c:strCache>
                <c:ptCount val="1"/>
                <c:pt idx="0">
                  <c:v>Adjusted EBITDA ($MM)</c:v>
                </c:pt>
              </c:strCache>
            </c:strRef>
          </c:tx>
          <c:spPr>
            <a:solidFill>
              <a:srgbClr val="006198"/>
            </a:solidFill>
            <a:ln>
              <a:noFill/>
            </a:ln>
            <a:effectLst/>
          </c:spPr>
          <c:invertIfNegative val="0"/>
          <c:dPt>
            <c:idx val="0"/>
            <c:invertIfNegative val="0"/>
            <c:bubble3D val="0"/>
            <c:spPr>
              <a:solidFill>
                <a:srgbClr val="CE7B28"/>
              </a:solidFill>
              <a:ln>
                <a:noFill/>
              </a:ln>
              <a:effectLst/>
            </c:spPr>
            <c:extLst>
              <c:ext xmlns:c16="http://schemas.microsoft.com/office/drawing/2014/chart" uri="{C3380CC4-5D6E-409C-BE32-E72D297353CC}">
                <c16:uniqueId val="{00000003-36AF-42F1-885C-97B3C7F343BF}"/>
              </c:ext>
            </c:extLst>
          </c:dPt>
          <c:dPt>
            <c:idx val="2"/>
            <c:invertIfNegative val="0"/>
            <c:bubble3D val="0"/>
            <c:spPr>
              <a:solidFill>
                <a:srgbClr val="CE7B28"/>
              </a:solidFill>
              <a:ln>
                <a:noFill/>
              </a:ln>
              <a:effectLst/>
            </c:spPr>
            <c:extLst>
              <c:ext xmlns:c16="http://schemas.microsoft.com/office/drawing/2014/chart" uri="{C3380CC4-5D6E-409C-BE32-E72D297353CC}">
                <c16:uniqueId val="{00000002-36AF-42F1-885C-97B3C7F343BF}"/>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1-2 Financials _GAAP'!$G$13:$J$13</c:f>
              <c:strCache>
                <c:ptCount val="4"/>
                <c:pt idx="0">
                  <c:v>2Q19</c:v>
                </c:pt>
                <c:pt idx="1">
                  <c:v>2Q20</c:v>
                </c:pt>
                <c:pt idx="2">
                  <c:v>TTM 2Q19</c:v>
                </c:pt>
                <c:pt idx="3">
                  <c:v>TTM 2Q20</c:v>
                </c:pt>
              </c:strCache>
            </c:strRef>
          </c:cat>
          <c:val>
            <c:numRef>
              <c:f>'Slide 1-2 Financials _GAAP'!$G$14:$J$14</c:f>
              <c:numCache>
                <c:formatCode>"$"#,##0.0_);\("$"#,##0.0\)</c:formatCode>
                <c:ptCount val="4"/>
                <c:pt idx="0">
                  <c:v>1.8999999999999959</c:v>
                </c:pt>
                <c:pt idx="1">
                  <c:v>2.8580000000000023</c:v>
                </c:pt>
                <c:pt idx="2">
                  <c:v>2.0629999999999979</c:v>
                </c:pt>
                <c:pt idx="3">
                  <c:v>10.071999999999999</c:v>
                </c:pt>
              </c:numCache>
            </c:numRef>
          </c:val>
          <c:extLst>
            <c:ext xmlns:c16="http://schemas.microsoft.com/office/drawing/2014/chart" uri="{C3380CC4-5D6E-409C-BE32-E72D297353CC}">
              <c16:uniqueId val="{00000000-36AF-42F1-885C-97B3C7F343BF}"/>
            </c:ext>
          </c:extLst>
        </c:ser>
        <c:dLbls>
          <c:showLegendKey val="0"/>
          <c:showVal val="0"/>
          <c:showCatName val="0"/>
          <c:showSerName val="0"/>
          <c:showPercent val="0"/>
          <c:showBubbleSize val="0"/>
        </c:dLbls>
        <c:gapWidth val="50"/>
        <c:overlap val="-27"/>
        <c:axId val="1146350272"/>
        <c:axId val="1146343384"/>
      </c:barChart>
      <c:catAx>
        <c:axId val="114635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1146343384"/>
        <c:crosses val="autoZero"/>
        <c:auto val="1"/>
        <c:lblAlgn val="ctr"/>
        <c:lblOffset val="100"/>
        <c:noMultiLvlLbl val="0"/>
      </c:catAx>
      <c:valAx>
        <c:axId val="1146343384"/>
        <c:scaling>
          <c:orientation val="minMax"/>
        </c:scaling>
        <c:delete val="1"/>
        <c:axPos val="l"/>
        <c:numFmt formatCode="&quot;$&quot;#,##0.0_);\(&quot;$&quot;#,##0.0\)" sourceLinked="1"/>
        <c:majorTickMark val="none"/>
        <c:minorTickMark val="none"/>
        <c:tickLblPos val="nextTo"/>
        <c:crossAx val="11463502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Arial Nova Light" panose="020B03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1-2 Financials _GAAP'!$F$18</c:f>
              <c:strCache>
                <c:ptCount val="1"/>
                <c:pt idx="0">
                  <c:v>Earnings Per Share</c:v>
                </c:pt>
              </c:strCache>
            </c:strRef>
          </c:tx>
          <c:spPr>
            <a:solidFill>
              <a:srgbClr val="CE7B28"/>
            </a:solidFill>
            <a:ln>
              <a:noFill/>
            </a:ln>
            <a:effectLst/>
          </c:spPr>
          <c:invertIfNegative val="0"/>
          <c:dPt>
            <c:idx val="1"/>
            <c:invertIfNegative val="0"/>
            <c:bubble3D val="0"/>
            <c:spPr>
              <a:solidFill>
                <a:srgbClr val="006198"/>
              </a:solidFill>
              <a:ln>
                <a:noFill/>
              </a:ln>
              <a:effectLst/>
            </c:spPr>
            <c:extLst>
              <c:ext xmlns:c16="http://schemas.microsoft.com/office/drawing/2014/chart" uri="{C3380CC4-5D6E-409C-BE32-E72D297353CC}">
                <c16:uniqueId val="{00000003-6C3E-4E33-9763-FE21C365B0BB}"/>
              </c:ext>
            </c:extLst>
          </c:dPt>
          <c:dPt>
            <c:idx val="3"/>
            <c:invertIfNegative val="0"/>
            <c:bubble3D val="0"/>
            <c:spPr>
              <a:solidFill>
                <a:srgbClr val="006198"/>
              </a:solidFill>
              <a:ln>
                <a:noFill/>
              </a:ln>
              <a:effectLst/>
            </c:spPr>
            <c:extLst>
              <c:ext xmlns:c16="http://schemas.microsoft.com/office/drawing/2014/chart" uri="{C3380CC4-5D6E-409C-BE32-E72D297353CC}">
                <c16:uniqueId val="{00000002-6C3E-4E33-9763-FE21C365B0BB}"/>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1-2 Financials _GAAP'!$G$17:$J$17</c:f>
              <c:strCache>
                <c:ptCount val="4"/>
                <c:pt idx="0">
                  <c:v>2Q19</c:v>
                </c:pt>
                <c:pt idx="1">
                  <c:v>2Q20</c:v>
                </c:pt>
                <c:pt idx="2">
                  <c:v>TTM 2Q19</c:v>
                </c:pt>
                <c:pt idx="3">
                  <c:v>TTM 2Q20</c:v>
                </c:pt>
              </c:strCache>
            </c:strRef>
          </c:cat>
          <c:val>
            <c:numRef>
              <c:f>'Slide 1-2 Financials _GAAP'!$G$18:$J$18</c:f>
              <c:numCache>
                <c:formatCode>"$"#,##0.00_);\("$"#,##0.00\)</c:formatCode>
                <c:ptCount val="4"/>
                <c:pt idx="0">
                  <c:v>-6.3442602517761695E-2</c:v>
                </c:pt>
                <c:pt idx="1">
                  <c:v>3.126491646778054E-2</c:v>
                </c:pt>
                <c:pt idx="2">
                  <c:v>-0.97263934700326271</c:v>
                </c:pt>
                <c:pt idx="3">
                  <c:v>-6.1733293079223012E-2</c:v>
                </c:pt>
              </c:numCache>
            </c:numRef>
          </c:val>
          <c:extLst>
            <c:ext xmlns:c16="http://schemas.microsoft.com/office/drawing/2014/chart" uri="{C3380CC4-5D6E-409C-BE32-E72D297353CC}">
              <c16:uniqueId val="{00000000-6C3E-4E33-9763-FE21C365B0BB}"/>
            </c:ext>
          </c:extLst>
        </c:ser>
        <c:dLbls>
          <c:showLegendKey val="0"/>
          <c:showVal val="0"/>
          <c:showCatName val="0"/>
          <c:showSerName val="0"/>
          <c:showPercent val="0"/>
          <c:showBubbleSize val="0"/>
        </c:dLbls>
        <c:gapWidth val="50"/>
        <c:overlap val="-27"/>
        <c:axId val="1146349288"/>
        <c:axId val="1146342072"/>
      </c:barChart>
      <c:catAx>
        <c:axId val="11463492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1146342072"/>
        <c:crosses val="autoZero"/>
        <c:auto val="1"/>
        <c:lblAlgn val="ctr"/>
        <c:lblOffset val="100"/>
        <c:noMultiLvlLbl val="0"/>
      </c:catAx>
      <c:valAx>
        <c:axId val="1146342072"/>
        <c:scaling>
          <c:orientation val="minMax"/>
        </c:scaling>
        <c:delete val="1"/>
        <c:axPos val="l"/>
        <c:numFmt formatCode="&quot;$&quot;#,##0.00_);\(&quot;$&quot;#,##0.00\)" sourceLinked="1"/>
        <c:majorTickMark val="none"/>
        <c:minorTickMark val="none"/>
        <c:tickLblPos val="nextTo"/>
        <c:crossAx val="114634928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Arial Nova Light" panose="020B03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1-5 Heavy Fabrications'!$F$6</c:f>
              <c:strCache>
                <c:ptCount val="1"/>
                <c:pt idx="0">
                  <c:v>Total Revenue ($MM)</c:v>
                </c:pt>
              </c:strCache>
            </c:strRef>
          </c:tx>
          <c:spPr>
            <a:solidFill>
              <a:srgbClr val="006198"/>
            </a:solidFill>
            <a:ln>
              <a:noFill/>
            </a:ln>
            <a:effectLst/>
          </c:spPr>
          <c:invertIfNegative val="0"/>
          <c:dPt>
            <c:idx val="0"/>
            <c:invertIfNegative val="0"/>
            <c:bubble3D val="0"/>
            <c:spPr>
              <a:solidFill>
                <a:srgbClr val="CE7B28"/>
              </a:solidFill>
              <a:ln>
                <a:noFill/>
              </a:ln>
              <a:effectLst/>
            </c:spPr>
            <c:extLst>
              <c:ext xmlns:c16="http://schemas.microsoft.com/office/drawing/2014/chart" uri="{C3380CC4-5D6E-409C-BE32-E72D297353CC}">
                <c16:uniqueId val="{00000004-B471-42B3-85F7-960745719386}"/>
              </c:ext>
            </c:extLst>
          </c:dPt>
          <c:dPt>
            <c:idx val="2"/>
            <c:invertIfNegative val="0"/>
            <c:bubble3D val="0"/>
            <c:spPr>
              <a:solidFill>
                <a:srgbClr val="CE7B28"/>
              </a:solidFill>
              <a:ln>
                <a:noFill/>
              </a:ln>
              <a:effectLst/>
            </c:spPr>
            <c:extLst>
              <c:ext xmlns:c16="http://schemas.microsoft.com/office/drawing/2014/chart" uri="{C3380CC4-5D6E-409C-BE32-E72D297353CC}">
                <c16:uniqueId val="{00000003-B471-42B3-85F7-960745719386}"/>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1-5 Heavy Fabrications'!$G$5:$J$5</c:f>
              <c:strCache>
                <c:ptCount val="4"/>
                <c:pt idx="0">
                  <c:v>2Q19</c:v>
                </c:pt>
                <c:pt idx="1">
                  <c:v>2Q20</c:v>
                </c:pt>
                <c:pt idx="2">
                  <c:v>TTM 2Q19</c:v>
                </c:pt>
                <c:pt idx="3">
                  <c:v>TTM 2Q20</c:v>
                </c:pt>
              </c:strCache>
            </c:strRef>
          </c:cat>
          <c:val>
            <c:numRef>
              <c:f>'Slide 1-5 Heavy Fabrications'!$G$6:$J$6</c:f>
              <c:numCache>
                <c:formatCode>"$"#,##0.0_);\("$"#,##0.0\)</c:formatCode>
                <c:ptCount val="4"/>
                <c:pt idx="0">
                  <c:v>28.97</c:v>
                </c:pt>
                <c:pt idx="1">
                  <c:v>43.613999999999997</c:v>
                </c:pt>
                <c:pt idx="2">
                  <c:v>88.185000000000002</c:v>
                </c:pt>
                <c:pt idx="3">
                  <c:v>153.398</c:v>
                </c:pt>
              </c:numCache>
            </c:numRef>
          </c:val>
          <c:extLst>
            <c:ext xmlns:c16="http://schemas.microsoft.com/office/drawing/2014/chart" uri="{C3380CC4-5D6E-409C-BE32-E72D297353CC}">
              <c16:uniqueId val="{00000000-B471-42B3-85F7-960745719386}"/>
            </c:ext>
          </c:extLst>
        </c:ser>
        <c:dLbls>
          <c:showLegendKey val="0"/>
          <c:showVal val="0"/>
          <c:showCatName val="0"/>
          <c:showSerName val="0"/>
          <c:showPercent val="0"/>
          <c:showBubbleSize val="0"/>
        </c:dLbls>
        <c:gapWidth val="50"/>
        <c:overlap val="-27"/>
        <c:axId val="968572272"/>
        <c:axId val="968572600"/>
      </c:barChart>
      <c:catAx>
        <c:axId val="968572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968572600"/>
        <c:crosses val="autoZero"/>
        <c:auto val="1"/>
        <c:lblAlgn val="ctr"/>
        <c:lblOffset val="100"/>
        <c:noMultiLvlLbl val="0"/>
      </c:catAx>
      <c:valAx>
        <c:axId val="968572600"/>
        <c:scaling>
          <c:orientation val="minMax"/>
        </c:scaling>
        <c:delete val="1"/>
        <c:axPos val="l"/>
        <c:numFmt formatCode="&quot;$&quot;#,##0.0_);\(&quot;$&quot;#,##0.0\)" sourceLinked="1"/>
        <c:majorTickMark val="none"/>
        <c:minorTickMark val="none"/>
        <c:tickLblPos val="nextTo"/>
        <c:crossAx val="9685722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Arial Nova Light" panose="020B03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1-5 Heavy Fabrications'!$F$12</c:f>
              <c:strCache>
                <c:ptCount val="1"/>
                <c:pt idx="0">
                  <c:v>Adjusted EBITDA ($MM)</c:v>
                </c:pt>
              </c:strCache>
            </c:strRef>
          </c:tx>
          <c:spPr>
            <a:solidFill>
              <a:srgbClr val="CE7B28"/>
            </a:solidFill>
            <a:ln>
              <a:noFill/>
            </a:ln>
            <a:effectLst/>
          </c:spPr>
          <c:invertIfNegative val="0"/>
          <c:dPt>
            <c:idx val="1"/>
            <c:invertIfNegative val="0"/>
            <c:bubble3D val="0"/>
            <c:spPr>
              <a:solidFill>
                <a:srgbClr val="006198"/>
              </a:solidFill>
              <a:ln>
                <a:noFill/>
              </a:ln>
              <a:effectLst/>
            </c:spPr>
            <c:extLst>
              <c:ext xmlns:c16="http://schemas.microsoft.com/office/drawing/2014/chart" uri="{C3380CC4-5D6E-409C-BE32-E72D297353CC}">
                <c16:uniqueId val="{00000002-AD3D-4314-9B7B-B433702A4295}"/>
              </c:ext>
            </c:extLst>
          </c:dPt>
          <c:dPt>
            <c:idx val="3"/>
            <c:invertIfNegative val="0"/>
            <c:bubble3D val="0"/>
            <c:spPr>
              <a:solidFill>
                <a:srgbClr val="006198"/>
              </a:solidFill>
              <a:ln>
                <a:noFill/>
              </a:ln>
              <a:effectLst/>
            </c:spPr>
            <c:extLst>
              <c:ext xmlns:c16="http://schemas.microsoft.com/office/drawing/2014/chart" uri="{C3380CC4-5D6E-409C-BE32-E72D297353CC}">
                <c16:uniqueId val="{00000003-AD3D-4314-9B7B-B433702A4295}"/>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Nova Light" panose="020B0304020202020204"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1-5 Heavy Fabrications'!$G$11:$J$11</c:f>
              <c:strCache>
                <c:ptCount val="4"/>
                <c:pt idx="0">
                  <c:v>2Q19</c:v>
                </c:pt>
                <c:pt idx="1">
                  <c:v>2Q20</c:v>
                </c:pt>
                <c:pt idx="2">
                  <c:v>TTM 2Q19</c:v>
                </c:pt>
                <c:pt idx="3">
                  <c:v>TTM 2Q20</c:v>
                </c:pt>
              </c:strCache>
            </c:strRef>
          </c:cat>
          <c:val>
            <c:numRef>
              <c:f>'Slide 1-5 Heavy Fabrications'!$G$12:$J$12</c:f>
              <c:numCache>
                <c:formatCode>"$"#,##0.0_);\("$"#,##0.0\)</c:formatCode>
                <c:ptCount val="4"/>
                <c:pt idx="0">
                  <c:v>1.4949999999999999</c:v>
                </c:pt>
                <c:pt idx="1">
                  <c:v>4.1970000000000001</c:v>
                </c:pt>
                <c:pt idx="2">
                  <c:v>1.9970000000000001</c:v>
                </c:pt>
                <c:pt idx="3">
                  <c:v>12.926572999999998</c:v>
                </c:pt>
              </c:numCache>
            </c:numRef>
          </c:val>
          <c:extLst>
            <c:ext xmlns:c16="http://schemas.microsoft.com/office/drawing/2014/chart" uri="{C3380CC4-5D6E-409C-BE32-E72D297353CC}">
              <c16:uniqueId val="{00000000-AD3D-4314-9B7B-B433702A4295}"/>
            </c:ext>
          </c:extLst>
        </c:ser>
        <c:dLbls>
          <c:showLegendKey val="0"/>
          <c:showVal val="0"/>
          <c:showCatName val="0"/>
          <c:showSerName val="0"/>
          <c:showPercent val="0"/>
          <c:showBubbleSize val="0"/>
        </c:dLbls>
        <c:gapWidth val="50"/>
        <c:overlap val="-27"/>
        <c:axId val="968507328"/>
        <c:axId val="968516840"/>
      </c:barChart>
      <c:catAx>
        <c:axId val="968507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ova Light" panose="020B0304020202020204" pitchFamily="34" charset="0"/>
                <a:ea typeface="+mn-ea"/>
                <a:cs typeface="Segoe UI" panose="020B0502040204020203" pitchFamily="34" charset="0"/>
              </a:defRPr>
            </a:pPr>
            <a:endParaRPr lang="en-US"/>
          </a:p>
        </c:txPr>
        <c:crossAx val="968516840"/>
        <c:crosses val="autoZero"/>
        <c:auto val="1"/>
        <c:lblAlgn val="ctr"/>
        <c:lblOffset val="100"/>
        <c:noMultiLvlLbl val="0"/>
      </c:catAx>
      <c:valAx>
        <c:axId val="968516840"/>
        <c:scaling>
          <c:orientation val="minMax"/>
        </c:scaling>
        <c:delete val="1"/>
        <c:axPos val="l"/>
        <c:numFmt formatCode="&quot;$&quot;#,##0.0_);\(&quot;$&quot;#,##0.0\)" sourceLinked="1"/>
        <c:majorTickMark val="none"/>
        <c:minorTickMark val="none"/>
        <c:tickLblPos val="nextTo"/>
        <c:crossAx val="9685073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Arial Nova Light" panose="020B0304020202020204" pitchFamily="34" charset="0"/>
          <a:cs typeface="Segoe UI" panose="020B0502040204020203"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1-5 Heavy Fabrications'!$F$18</c:f>
              <c:strCache>
                <c:ptCount val="1"/>
                <c:pt idx="0">
                  <c:v>Segment Orders ($MM)</c:v>
                </c:pt>
              </c:strCache>
            </c:strRef>
          </c:tx>
          <c:spPr>
            <a:solidFill>
              <a:schemeClr val="accent1"/>
            </a:solidFill>
            <a:ln>
              <a:noFill/>
            </a:ln>
            <a:effectLst/>
          </c:spPr>
          <c:invertIfNegative val="0"/>
          <c:dPt>
            <c:idx val="0"/>
            <c:invertIfNegative val="0"/>
            <c:bubble3D val="0"/>
            <c:spPr>
              <a:solidFill>
                <a:srgbClr val="CE7B28"/>
              </a:solidFill>
              <a:ln>
                <a:noFill/>
              </a:ln>
              <a:effectLst/>
            </c:spPr>
            <c:extLst>
              <c:ext xmlns:c16="http://schemas.microsoft.com/office/drawing/2014/chart" uri="{C3380CC4-5D6E-409C-BE32-E72D297353CC}">
                <c16:uniqueId val="{00000002-F9B7-416F-BB78-D3F03FBBDFFD}"/>
              </c:ext>
            </c:extLst>
          </c:dPt>
          <c:dPt>
            <c:idx val="1"/>
            <c:invertIfNegative val="0"/>
            <c:bubble3D val="0"/>
            <c:spPr>
              <a:solidFill>
                <a:srgbClr val="006198"/>
              </a:solidFill>
              <a:ln>
                <a:noFill/>
              </a:ln>
              <a:effectLst/>
            </c:spPr>
            <c:extLst>
              <c:ext xmlns:c16="http://schemas.microsoft.com/office/drawing/2014/chart" uri="{C3380CC4-5D6E-409C-BE32-E72D297353CC}">
                <c16:uniqueId val="{00000004-F9B7-416F-BB78-D3F03FBBDFFD}"/>
              </c:ext>
            </c:extLst>
          </c:dPt>
          <c:dPt>
            <c:idx val="2"/>
            <c:invertIfNegative val="0"/>
            <c:bubble3D val="0"/>
            <c:spPr>
              <a:solidFill>
                <a:srgbClr val="CE7B28"/>
              </a:solidFill>
              <a:ln>
                <a:noFill/>
              </a:ln>
              <a:effectLst/>
            </c:spPr>
            <c:extLst>
              <c:ext xmlns:c16="http://schemas.microsoft.com/office/drawing/2014/chart" uri="{C3380CC4-5D6E-409C-BE32-E72D297353CC}">
                <c16:uniqueId val="{00000003-F9B7-416F-BB78-D3F03FBBDFFD}"/>
              </c:ext>
            </c:extLst>
          </c:dPt>
          <c:dPt>
            <c:idx val="3"/>
            <c:invertIfNegative val="0"/>
            <c:bubble3D val="0"/>
            <c:spPr>
              <a:solidFill>
                <a:srgbClr val="006198"/>
              </a:solidFill>
              <a:ln>
                <a:noFill/>
              </a:ln>
              <a:effectLst/>
            </c:spPr>
            <c:extLst>
              <c:ext xmlns:c16="http://schemas.microsoft.com/office/drawing/2014/chart" uri="{C3380CC4-5D6E-409C-BE32-E72D297353CC}">
                <c16:uniqueId val="{00000005-F9B7-416F-BB78-D3F03FBBDFFD}"/>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1-5 Heavy Fabrications'!$G$17:$J$17</c:f>
              <c:strCache>
                <c:ptCount val="4"/>
                <c:pt idx="0">
                  <c:v>2Q19</c:v>
                </c:pt>
                <c:pt idx="1">
                  <c:v>2Q20</c:v>
                </c:pt>
                <c:pt idx="2">
                  <c:v>TTM 2Q19</c:v>
                </c:pt>
                <c:pt idx="3">
                  <c:v>TTM 2Q20</c:v>
                </c:pt>
              </c:strCache>
            </c:strRef>
          </c:cat>
          <c:val>
            <c:numRef>
              <c:f>'Slide 1-5 Heavy Fabrications'!$G$18:$J$18</c:f>
              <c:numCache>
                <c:formatCode>"$"#,##0.0_);\("$"#,##0.0\)</c:formatCode>
                <c:ptCount val="4"/>
                <c:pt idx="0">
                  <c:v>96.328000000000003</c:v>
                </c:pt>
                <c:pt idx="1">
                  <c:v>31.4</c:v>
                </c:pt>
                <c:pt idx="2">
                  <c:v>117.768</c:v>
                </c:pt>
                <c:pt idx="3">
                  <c:v>117.71799999999999</c:v>
                </c:pt>
              </c:numCache>
            </c:numRef>
          </c:val>
          <c:extLst>
            <c:ext xmlns:c16="http://schemas.microsoft.com/office/drawing/2014/chart" uri="{C3380CC4-5D6E-409C-BE32-E72D297353CC}">
              <c16:uniqueId val="{00000000-F9B7-416F-BB78-D3F03FBBDFFD}"/>
            </c:ext>
          </c:extLst>
        </c:ser>
        <c:dLbls>
          <c:showLegendKey val="0"/>
          <c:showVal val="0"/>
          <c:showCatName val="0"/>
          <c:showSerName val="0"/>
          <c:showPercent val="0"/>
          <c:showBubbleSize val="0"/>
        </c:dLbls>
        <c:gapWidth val="50"/>
        <c:overlap val="-27"/>
        <c:axId val="968541768"/>
        <c:axId val="968538160"/>
      </c:barChart>
      <c:catAx>
        <c:axId val="968541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968538160"/>
        <c:crosses val="autoZero"/>
        <c:auto val="1"/>
        <c:lblAlgn val="ctr"/>
        <c:lblOffset val="100"/>
        <c:noMultiLvlLbl val="0"/>
      </c:catAx>
      <c:valAx>
        <c:axId val="968538160"/>
        <c:scaling>
          <c:orientation val="minMax"/>
        </c:scaling>
        <c:delete val="1"/>
        <c:axPos val="l"/>
        <c:numFmt formatCode="&quot;$&quot;#,##0.0_);\(&quot;$&quot;#,##0.0\)" sourceLinked="1"/>
        <c:majorTickMark val="none"/>
        <c:minorTickMark val="none"/>
        <c:tickLblPos val="nextTo"/>
        <c:crossAx val="9685417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Arial Nova Light" panose="020B03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1-5 Heavy Fabrications'!$F$24</c:f>
              <c:strCache>
                <c:ptCount val="1"/>
                <c:pt idx="0">
                  <c:v>Segment Backlog ($MM)</c:v>
                </c:pt>
              </c:strCache>
            </c:strRef>
          </c:tx>
          <c:spPr>
            <a:solidFill>
              <a:srgbClr val="CE7B28"/>
            </a:solidFill>
            <a:ln>
              <a:noFill/>
            </a:ln>
            <a:effectLst/>
          </c:spPr>
          <c:invertIfNegative val="0"/>
          <c:dPt>
            <c:idx val="2"/>
            <c:invertIfNegative val="0"/>
            <c:bubble3D val="0"/>
            <c:spPr>
              <a:solidFill>
                <a:srgbClr val="006198"/>
              </a:solidFill>
              <a:ln>
                <a:noFill/>
              </a:ln>
              <a:effectLst/>
            </c:spPr>
            <c:extLst>
              <c:ext xmlns:c16="http://schemas.microsoft.com/office/drawing/2014/chart" uri="{C3380CC4-5D6E-409C-BE32-E72D297353CC}">
                <c16:uniqueId val="{00000002-7AA1-49C5-987C-9895F1A742D3}"/>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1-5 Heavy Fabrications'!$G$23:$I$23</c:f>
              <c:strCache>
                <c:ptCount val="3"/>
                <c:pt idx="0">
                  <c:v>2Q19</c:v>
                </c:pt>
                <c:pt idx="1">
                  <c:v>1Q20</c:v>
                </c:pt>
                <c:pt idx="2">
                  <c:v>2Q20</c:v>
                </c:pt>
              </c:strCache>
            </c:strRef>
          </c:cat>
          <c:val>
            <c:numRef>
              <c:f>'Slide 1-5 Heavy Fabrications'!$G$24:$I$24</c:f>
              <c:numCache>
                <c:formatCode>"$"#,##0.0_);\("$"#,##0.0\)</c:formatCode>
                <c:ptCount val="3"/>
                <c:pt idx="0">
                  <c:v>120.70270499000003</c:v>
                </c:pt>
                <c:pt idx="1">
                  <c:v>97.4</c:v>
                </c:pt>
                <c:pt idx="2">
                  <c:v>85.2</c:v>
                </c:pt>
              </c:numCache>
            </c:numRef>
          </c:val>
          <c:extLst>
            <c:ext xmlns:c16="http://schemas.microsoft.com/office/drawing/2014/chart" uri="{C3380CC4-5D6E-409C-BE32-E72D297353CC}">
              <c16:uniqueId val="{00000000-7AA1-49C5-987C-9895F1A742D3}"/>
            </c:ext>
          </c:extLst>
        </c:ser>
        <c:dLbls>
          <c:showLegendKey val="0"/>
          <c:showVal val="0"/>
          <c:showCatName val="0"/>
          <c:showSerName val="0"/>
          <c:showPercent val="0"/>
          <c:showBubbleSize val="0"/>
        </c:dLbls>
        <c:gapWidth val="50"/>
        <c:overlap val="-27"/>
        <c:axId val="324359256"/>
        <c:axId val="324367456"/>
      </c:barChart>
      <c:catAx>
        <c:axId val="324359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324367456"/>
        <c:crosses val="autoZero"/>
        <c:auto val="1"/>
        <c:lblAlgn val="ctr"/>
        <c:lblOffset val="100"/>
        <c:noMultiLvlLbl val="0"/>
      </c:catAx>
      <c:valAx>
        <c:axId val="324367456"/>
        <c:scaling>
          <c:orientation val="minMax"/>
        </c:scaling>
        <c:delete val="1"/>
        <c:axPos val="l"/>
        <c:numFmt formatCode="&quot;$&quot;#,##0.0_);\(&quot;$&quot;#,##0.0\)" sourceLinked="1"/>
        <c:majorTickMark val="none"/>
        <c:minorTickMark val="none"/>
        <c:tickLblPos val="nextTo"/>
        <c:crossAx val="3243592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Arial Nova Light" panose="020B03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1-6 Tower Sections Sold'!$G$6</c:f>
              <c:strCache>
                <c:ptCount val="1"/>
                <c:pt idx="0">
                  <c:v>Tower Sections Sold</c:v>
                </c:pt>
              </c:strCache>
            </c:strRef>
          </c:tx>
          <c:spPr>
            <a:solidFill>
              <a:srgbClr val="006198"/>
            </a:solidFill>
            <a:ln>
              <a:noFill/>
            </a:ln>
            <a:effectLst/>
          </c:spPr>
          <c:invertIfNegative val="0"/>
          <c:dPt>
            <c:idx val="0"/>
            <c:invertIfNegative val="0"/>
            <c:bubble3D val="0"/>
            <c:spPr>
              <a:solidFill>
                <a:srgbClr val="CE7B28"/>
              </a:solidFill>
              <a:ln>
                <a:noFill/>
              </a:ln>
              <a:effectLst/>
            </c:spPr>
            <c:extLst>
              <c:ext xmlns:c16="http://schemas.microsoft.com/office/drawing/2014/chart" uri="{C3380CC4-5D6E-409C-BE32-E72D297353CC}">
                <c16:uniqueId val="{00000005-988A-41FA-ACD7-117B2ACBBA3A}"/>
              </c:ext>
            </c:extLst>
          </c:dPt>
          <c:dPt>
            <c:idx val="3"/>
            <c:invertIfNegative val="0"/>
            <c:bubble3D val="0"/>
            <c:spPr>
              <a:solidFill>
                <a:srgbClr val="CE7B28"/>
              </a:solidFill>
              <a:ln>
                <a:noFill/>
              </a:ln>
              <a:effectLst/>
            </c:spPr>
            <c:extLst>
              <c:ext xmlns:c16="http://schemas.microsoft.com/office/drawing/2014/chart" uri="{C3380CC4-5D6E-409C-BE32-E72D297353CC}">
                <c16:uniqueId val="{00000004-988A-41FA-ACD7-117B2ACBBA3A}"/>
              </c:ext>
            </c:extLst>
          </c:dPt>
          <c:dPt>
            <c:idx val="6"/>
            <c:invertIfNegative val="0"/>
            <c:bubble3D val="0"/>
            <c:spPr>
              <a:solidFill>
                <a:srgbClr val="CE7B28"/>
              </a:solidFill>
              <a:ln>
                <a:noFill/>
              </a:ln>
              <a:effectLst/>
            </c:spPr>
            <c:extLst>
              <c:ext xmlns:c16="http://schemas.microsoft.com/office/drawing/2014/chart" uri="{C3380CC4-5D6E-409C-BE32-E72D297353CC}">
                <c16:uniqueId val="{00000003-988A-41FA-ACD7-117B2ACBBA3A}"/>
              </c:ext>
            </c:extLst>
          </c:dPt>
          <c:dPt>
            <c:idx val="9"/>
            <c:invertIfNegative val="0"/>
            <c:bubble3D val="0"/>
            <c:spPr>
              <a:solidFill>
                <a:srgbClr val="CE7B28"/>
              </a:solidFill>
              <a:ln>
                <a:noFill/>
              </a:ln>
              <a:effectLst/>
            </c:spPr>
            <c:extLst>
              <c:ext xmlns:c16="http://schemas.microsoft.com/office/drawing/2014/chart" uri="{C3380CC4-5D6E-409C-BE32-E72D297353CC}">
                <c16:uniqueId val="{00000002-988A-41FA-ACD7-117B2ACBBA3A}"/>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1-6 Tower Sections Sold'!$H$5:$R$5</c:f>
              <c:strCache>
                <c:ptCount val="11"/>
                <c:pt idx="0">
                  <c:v>3Q18</c:v>
                </c:pt>
                <c:pt idx="1">
                  <c:v>3Q19</c:v>
                </c:pt>
                <c:pt idx="3">
                  <c:v>4Q18</c:v>
                </c:pt>
                <c:pt idx="4">
                  <c:v>4Q19</c:v>
                </c:pt>
                <c:pt idx="6">
                  <c:v>1Q19</c:v>
                </c:pt>
                <c:pt idx="7">
                  <c:v>1Q20</c:v>
                </c:pt>
                <c:pt idx="9">
                  <c:v>2Q19</c:v>
                </c:pt>
                <c:pt idx="10">
                  <c:v>2Q20</c:v>
                </c:pt>
              </c:strCache>
            </c:strRef>
          </c:cat>
          <c:val>
            <c:numRef>
              <c:f>'Slide 1-6 Tower Sections Sold'!$H$6:$R$6</c:f>
              <c:numCache>
                <c:formatCode>General</c:formatCode>
                <c:ptCount val="11"/>
                <c:pt idx="0">
                  <c:v>132</c:v>
                </c:pt>
                <c:pt idx="1">
                  <c:v>243</c:v>
                </c:pt>
                <c:pt idx="3">
                  <c:v>64</c:v>
                </c:pt>
                <c:pt idx="4">
                  <c:v>302</c:v>
                </c:pt>
                <c:pt idx="6">
                  <c:v>188</c:v>
                </c:pt>
                <c:pt idx="7">
                  <c:v>312</c:v>
                </c:pt>
                <c:pt idx="9">
                  <c:v>201</c:v>
                </c:pt>
                <c:pt idx="10">
                  <c:v>320</c:v>
                </c:pt>
              </c:numCache>
            </c:numRef>
          </c:val>
          <c:extLst>
            <c:ext xmlns:c16="http://schemas.microsoft.com/office/drawing/2014/chart" uri="{C3380CC4-5D6E-409C-BE32-E72D297353CC}">
              <c16:uniqueId val="{00000000-988A-41FA-ACD7-117B2ACBBA3A}"/>
            </c:ext>
          </c:extLst>
        </c:ser>
        <c:dLbls>
          <c:showLegendKey val="0"/>
          <c:showVal val="0"/>
          <c:showCatName val="0"/>
          <c:showSerName val="0"/>
          <c:showPercent val="0"/>
          <c:showBubbleSize val="0"/>
        </c:dLbls>
        <c:gapWidth val="50"/>
        <c:overlap val="-27"/>
        <c:axId val="970129184"/>
        <c:axId val="970129512"/>
      </c:barChart>
      <c:catAx>
        <c:axId val="970129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970129512"/>
        <c:crosses val="autoZero"/>
        <c:auto val="1"/>
        <c:lblAlgn val="ctr"/>
        <c:lblOffset val="100"/>
        <c:noMultiLvlLbl val="0"/>
      </c:catAx>
      <c:valAx>
        <c:axId val="970129512"/>
        <c:scaling>
          <c:orientation val="minMax"/>
        </c:scaling>
        <c:delete val="1"/>
        <c:axPos val="l"/>
        <c:numFmt formatCode="General" sourceLinked="1"/>
        <c:majorTickMark val="none"/>
        <c:minorTickMark val="none"/>
        <c:tickLblPos val="nextTo"/>
        <c:crossAx val="9701291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Arial Nova Light" panose="020B03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C829BD4-0DC4-154D-9063-D55FE180CEF5}" type="datetimeFigureOut">
              <a:rPr lang="en-US" smtClean="0"/>
              <a:t>8/4/2020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18B245D-F705-B54A-B49C-E159658841F5}" type="slidenum">
              <a:rPr lang="en-US" smtClean="0"/>
              <a:t>‹#›</a:t>
            </a:fld>
            <a:endParaRPr lang="en-US"/>
          </a:p>
        </p:txBody>
      </p:sp>
    </p:spTree>
    <p:extLst>
      <p:ext uri="{BB962C8B-B14F-4D97-AF65-F5344CB8AC3E}">
        <p14:creationId xmlns:p14="http://schemas.microsoft.com/office/powerpoint/2010/main" val="1520045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8B245D-F705-B54A-B49C-E159658841F5}" type="slidenum">
              <a:rPr lang="en-US" smtClean="0"/>
              <a:t>15</a:t>
            </a:fld>
            <a:endParaRPr lang="en-US"/>
          </a:p>
        </p:txBody>
      </p:sp>
    </p:spTree>
    <p:extLst>
      <p:ext uri="{BB962C8B-B14F-4D97-AF65-F5344CB8AC3E}">
        <p14:creationId xmlns:p14="http://schemas.microsoft.com/office/powerpoint/2010/main" val="23543666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p:spPr>
        <p:txBody>
          <a:bodyPr/>
          <a:lstStyle/>
          <a:p>
            <a:endParaRPr lang="en-US"/>
          </a:p>
        </p:txBody>
      </p:sp>
      <p:sp>
        <p:nvSpPr>
          <p:cNvPr id="7" name="Title 1"/>
          <p:cNvSpPr>
            <a:spLocks noGrp="1"/>
          </p:cNvSpPr>
          <p:nvPr>
            <p:ph type="title" hasCustomPrompt="1"/>
          </p:nvPr>
        </p:nvSpPr>
        <p:spPr>
          <a:xfrm>
            <a:off x="6927622" y="3710771"/>
            <a:ext cx="4799414" cy="1325563"/>
          </a:xfrm>
        </p:spPr>
        <p:txBody>
          <a:bodyPr lIns="0" tIns="0" rIns="0" bIns="0" anchor="t" anchorCtr="0">
            <a:normAutofit/>
          </a:bodyPr>
          <a:lstStyle>
            <a:lvl1pPr>
              <a:defRPr sz="4000" b="1" i="0" spc="-100" baseline="0">
                <a:solidFill>
                  <a:schemeClr val="bg1"/>
                </a:solidFill>
                <a:latin typeface="Arial Nova" charset="0"/>
                <a:ea typeface="Arial Nova" charset="0"/>
                <a:cs typeface="Arial Nova" charset="0"/>
              </a:defRPr>
            </a:lvl1pPr>
          </a:lstStyle>
          <a:p>
            <a:r>
              <a:rPr lang="en-US" dirty="0"/>
              <a:t>Title Slide </a:t>
            </a:r>
            <a:br>
              <a:rPr lang="en-US" dirty="0"/>
            </a:br>
            <a:r>
              <a:rPr lang="en-US" dirty="0"/>
              <a:t>Copy Area</a:t>
            </a:r>
          </a:p>
        </p:txBody>
      </p:sp>
      <p:sp>
        <p:nvSpPr>
          <p:cNvPr id="8" name="Subtitle 2"/>
          <p:cNvSpPr>
            <a:spLocks noGrp="1"/>
          </p:cNvSpPr>
          <p:nvPr>
            <p:ph type="subTitle" idx="1" hasCustomPrompt="1"/>
          </p:nvPr>
        </p:nvSpPr>
        <p:spPr>
          <a:xfrm>
            <a:off x="6927622" y="5156127"/>
            <a:ext cx="4799414" cy="1101371"/>
          </a:xfrm>
          <a:prstGeom prst="rect">
            <a:avLst/>
          </a:prstGeom>
        </p:spPr>
        <p:txBody>
          <a:bodyPr lIns="0" tIns="0" rIns="0" bIns="0">
            <a:normAutofit/>
          </a:bodyPr>
          <a:lstStyle>
            <a:lvl1pPr marL="0" indent="0" algn="l">
              <a:buNone/>
              <a:defRPr sz="2200" b="0" i="0">
                <a:solidFill>
                  <a:schemeClr val="bg1"/>
                </a:solidFill>
                <a:latin typeface="Arial Nova Light" charset="0"/>
                <a:ea typeface="Arial Nova Light" charset="0"/>
                <a:cs typeface="Arial Nova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Area</a:t>
            </a:r>
          </a:p>
        </p:txBody>
      </p:sp>
      <p:pic>
        <p:nvPicPr>
          <p:cNvPr id="6" name="Picture 5"/>
          <p:cNvPicPr>
            <a:picLocks noChangeAspect="1"/>
          </p:cNvPicPr>
          <p:nvPr userDrawn="1"/>
        </p:nvPicPr>
        <p:blipFill>
          <a:blip r:embed="rId2"/>
          <a:stretch>
            <a:fillRect/>
          </a:stretch>
        </p:blipFill>
        <p:spPr>
          <a:xfrm>
            <a:off x="6927622" y="540269"/>
            <a:ext cx="2744401" cy="405862"/>
          </a:xfrm>
          <a:prstGeom prst="rect">
            <a:avLst/>
          </a:prstGeom>
        </p:spPr>
      </p:pic>
    </p:spTree>
    <p:extLst>
      <p:ext uri="{BB962C8B-B14F-4D97-AF65-F5344CB8AC3E}">
        <p14:creationId xmlns:p14="http://schemas.microsoft.com/office/powerpoint/2010/main" val="138693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Cluster - Headline/Bullet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F787070-EFFE-B748-BCC6-925CE844419C}"/>
              </a:ext>
            </a:extLst>
          </p:cNvPr>
          <p:cNvSpPr>
            <a:spLocks noGrp="1"/>
          </p:cNvSpPr>
          <p:nvPr>
            <p:ph type="title" hasCustomPrompt="1"/>
          </p:nvPr>
        </p:nvSpPr>
        <p:spPr>
          <a:xfrm>
            <a:off x="1190623" y="473723"/>
            <a:ext cx="10002310" cy="576329"/>
          </a:xfrm>
        </p:spPr>
        <p:txBody>
          <a:bodyPr lIns="0" tIns="0" rIns="0" bIns="0" anchor="b" anchorCtr="0">
            <a:normAutofit/>
          </a:bodyPr>
          <a:lstStyle>
            <a:lvl1pPr>
              <a:defRPr sz="4000" b="1" i="0" spc="0" baseline="0">
                <a:solidFill>
                  <a:srgbClr val="006198"/>
                </a:solidFill>
                <a:latin typeface="Arial Nova" charset="0"/>
                <a:ea typeface="Arial Nova" charset="0"/>
                <a:cs typeface="Arial Nova" charset="0"/>
              </a:defRPr>
            </a:lvl1pPr>
          </a:lstStyle>
          <a:p>
            <a:r>
              <a:rPr lang="en-US" dirty="0"/>
              <a:t>Insert title here</a:t>
            </a:r>
          </a:p>
        </p:txBody>
      </p:sp>
      <p:sp>
        <p:nvSpPr>
          <p:cNvPr id="7" name="Text Placeholder 6">
            <a:extLst>
              <a:ext uri="{FF2B5EF4-FFF2-40B4-BE49-F238E27FC236}">
                <a16:creationId xmlns:a16="http://schemas.microsoft.com/office/drawing/2014/main" id="{576EEF12-80F5-3A42-A051-AEFCB6687239}"/>
              </a:ext>
            </a:extLst>
          </p:cNvPr>
          <p:cNvSpPr>
            <a:spLocks noGrp="1"/>
          </p:cNvSpPr>
          <p:nvPr>
            <p:ph type="body" sz="quarter" idx="10" hasCustomPrompt="1"/>
          </p:nvPr>
        </p:nvSpPr>
        <p:spPr>
          <a:xfrm>
            <a:off x="1190623" y="1438713"/>
            <a:ext cx="4655006" cy="4572620"/>
          </a:xfrm>
          <a:prstGeom prst="rect">
            <a:avLst/>
          </a:prstGeom>
        </p:spPr>
        <p:txBody>
          <a:bodyPr lIns="0" tIns="0" rIns="0" bIns="0"/>
          <a:lstStyle>
            <a:lvl1pPr marL="342900" marR="0" indent="-342900" algn="l" defTabSz="914400" rtl="0" eaLnBrk="1" fontAlgn="auto" latinLnBrk="0" hangingPunct="1">
              <a:lnSpc>
                <a:spcPct val="90000"/>
              </a:lnSpc>
              <a:spcBef>
                <a:spcPts val="1000"/>
              </a:spcBef>
              <a:spcAft>
                <a:spcPts val="0"/>
              </a:spcAft>
              <a:buClrTx/>
              <a:buSzTx/>
              <a:buFont typeface="Arial" charset="0"/>
              <a:buChar char="•"/>
              <a:tabLst/>
              <a:defRPr sz="2200" b="0" i="0" spc="0" baseline="0">
                <a:solidFill>
                  <a:srgbClr val="000000"/>
                </a:solidFill>
                <a:latin typeface="Arial Nova Light" charset="0"/>
                <a:ea typeface="Arial Nova Light" charset="0"/>
                <a:cs typeface="Arial Nova Light" charset="0"/>
              </a:defRPr>
            </a:lvl1pPr>
            <a:lvl2pPr marL="685800" indent="-228600">
              <a:buClr>
                <a:schemeClr val="tx1"/>
              </a:buClr>
              <a:buSzPct val="80000"/>
              <a:buFont typeface="Arial" charset="0"/>
              <a:buChar char="•"/>
              <a:defRPr sz="1800" b="0" i="0" spc="0" baseline="0">
                <a:solidFill>
                  <a:srgbClr val="000000"/>
                </a:solidFill>
                <a:latin typeface="Arial Nova Light" charset="0"/>
                <a:ea typeface="Arial Nova Light" charset="0"/>
                <a:cs typeface="Arial Nova Light" charset="0"/>
              </a:defRPr>
            </a:lvl2pPr>
            <a:lvl3pPr marL="1143000" indent="-228600">
              <a:buClr>
                <a:schemeClr val="tx1"/>
              </a:buClr>
              <a:buSzPct val="80000"/>
              <a:buFont typeface="Courier New" charset="0"/>
              <a:buChar char="o"/>
              <a:defRPr sz="1600" b="0" i="0" spc="0" baseline="0">
                <a:latin typeface="Arial Nova Light" charset="0"/>
                <a:ea typeface="Arial Nova Light" charset="0"/>
                <a:cs typeface="Arial Nova Light" charset="0"/>
              </a:defRPr>
            </a:lvl3pPr>
            <a:lvl4pPr>
              <a:defRPr sz="2200" b="0" i="0" spc="-100" baseline="0">
                <a:latin typeface="Proxima Nova Light" charset="0"/>
                <a:ea typeface="Proxima Nova Light" charset="0"/>
                <a:cs typeface="Proxima Nova Light" charset="0"/>
              </a:defRPr>
            </a:lvl4pPr>
            <a:lvl5pPr>
              <a:defRPr sz="2200" b="0" i="0" spc="-100" baseline="0">
                <a:latin typeface="Proxima Nova Light" charset="0"/>
                <a:ea typeface="Proxima Nova Light" charset="0"/>
                <a:cs typeface="Proxima Nova Light" charset="0"/>
              </a:defRPr>
            </a:lvl5pPr>
          </a:lstStyle>
          <a:p>
            <a:pPr lvl="0"/>
            <a:r>
              <a:rPr lang="en-US" dirty="0"/>
              <a:t>Insert bullet here</a:t>
            </a:r>
          </a:p>
          <a:p>
            <a:pPr lvl="1"/>
            <a:r>
              <a:rPr lang="en-US" dirty="0"/>
              <a:t>Insert sub bullet here</a:t>
            </a:r>
          </a:p>
          <a:p>
            <a:pPr lvl="2"/>
            <a:r>
              <a:rPr lang="en-US" dirty="0"/>
              <a:t>Insert sub bullet here</a:t>
            </a:r>
          </a:p>
        </p:txBody>
      </p:sp>
      <p:pic>
        <p:nvPicPr>
          <p:cNvPr id="8" name="Picture 7"/>
          <p:cNvPicPr>
            <a:picLocks noChangeAspect="1"/>
          </p:cNvPicPr>
          <p:nvPr userDrawn="1"/>
        </p:nvPicPr>
        <p:blipFill>
          <a:blip r:embed="rId2"/>
          <a:stretch>
            <a:fillRect/>
          </a:stretch>
        </p:blipFill>
        <p:spPr>
          <a:xfrm>
            <a:off x="529741" y="541625"/>
            <a:ext cx="397993" cy="407700"/>
          </a:xfrm>
          <a:prstGeom prst="rect">
            <a:avLst/>
          </a:prstGeom>
        </p:spPr>
      </p:pic>
      <p:sp>
        <p:nvSpPr>
          <p:cNvPr id="15" name="Picture Placeholder 2"/>
          <p:cNvSpPr>
            <a:spLocks noGrp="1"/>
          </p:cNvSpPr>
          <p:nvPr>
            <p:ph type="pic" sz="quarter" idx="13"/>
          </p:nvPr>
        </p:nvSpPr>
        <p:spPr>
          <a:xfrm>
            <a:off x="9008532" y="1642533"/>
            <a:ext cx="2184401" cy="131956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400" b="0" i="0">
                <a:latin typeface="Arial Nova Light" charset="0"/>
                <a:ea typeface="Arial Nova Light" charset="0"/>
                <a:cs typeface="Arial Nova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16" name="Picture Placeholder 2"/>
          <p:cNvSpPr>
            <a:spLocks noGrp="1"/>
          </p:cNvSpPr>
          <p:nvPr>
            <p:ph type="pic" sz="quarter" idx="14"/>
          </p:nvPr>
        </p:nvSpPr>
        <p:spPr>
          <a:xfrm>
            <a:off x="7112001" y="1642533"/>
            <a:ext cx="1574800" cy="1319560"/>
          </a:xfrm>
          <a:prstGeom prst="rect">
            <a:avLst/>
          </a:prstGeom>
        </p:spPr>
        <p:txBody>
          <a:bodyPr/>
          <a:lstStyle>
            <a:lvl1pPr>
              <a:defRPr sz="1400" b="0" i="0">
                <a:latin typeface="Arial Nova Light" charset="0"/>
                <a:ea typeface="Arial Nova Light" charset="0"/>
                <a:cs typeface="Arial Nova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17" name="Slide Number Placeholder 5"/>
          <p:cNvSpPr>
            <a:spLocks noGrp="1"/>
          </p:cNvSpPr>
          <p:nvPr>
            <p:ph type="sldNum" sz="quarter" idx="4"/>
          </p:nvPr>
        </p:nvSpPr>
        <p:spPr>
          <a:xfrm>
            <a:off x="529741" y="6399994"/>
            <a:ext cx="2743200" cy="365125"/>
          </a:xfrm>
          <a:prstGeom prst="rect">
            <a:avLst/>
          </a:prstGeom>
        </p:spPr>
        <p:txBody>
          <a:bodyPr vert="horz" lIns="91440" tIns="45720" rIns="91440" bIns="45720" rtlCol="0" anchor="ctr"/>
          <a:lstStyle>
            <a:lvl1pPr algn="l">
              <a:defRPr sz="800" b="0" i="0">
                <a:solidFill>
                  <a:schemeClr val="tx1">
                    <a:tint val="75000"/>
                  </a:schemeClr>
                </a:solidFill>
                <a:latin typeface="Arial Nova Light" charset="0"/>
                <a:ea typeface="Arial Nova Light" charset="0"/>
                <a:cs typeface="Arial Nova Light" charset="0"/>
              </a:defRPr>
            </a:lvl1pPr>
          </a:lstStyle>
          <a:p>
            <a:fld id="{E189DA35-5C96-C34F-91AB-939BFA61035D}" type="slidenum">
              <a:rPr lang="en-US" smtClean="0"/>
              <a:pPr/>
              <a:t>‹#›</a:t>
            </a:fld>
            <a:r>
              <a:rPr lang="en-US" dirty="0"/>
              <a:t> | </a:t>
            </a:r>
            <a:r>
              <a:rPr lang="en-US" dirty="0" err="1"/>
              <a:t>Broadwind</a:t>
            </a:r>
            <a:r>
              <a:rPr lang="en-US" dirty="0"/>
              <a:t>  | Name of Presentation</a:t>
            </a:r>
          </a:p>
        </p:txBody>
      </p:sp>
      <p:sp>
        <p:nvSpPr>
          <p:cNvPr id="9" name="Picture Placeholder 2"/>
          <p:cNvSpPr>
            <a:spLocks noGrp="1"/>
          </p:cNvSpPr>
          <p:nvPr>
            <p:ph type="pic" sz="quarter" idx="12"/>
          </p:nvPr>
        </p:nvSpPr>
        <p:spPr>
          <a:xfrm>
            <a:off x="6620933" y="3268133"/>
            <a:ext cx="4572000" cy="2743200"/>
          </a:xfrm>
          <a:prstGeom prst="rect">
            <a:avLst/>
          </a:prstGeom>
        </p:spPr>
        <p:txBody>
          <a:bodyPr/>
          <a:lstStyle>
            <a:lvl1pPr>
              <a:defRPr sz="1400" b="0" i="0">
                <a:latin typeface="Arial Nova Light" charset="0"/>
                <a:ea typeface="Arial Nova Light" charset="0"/>
                <a:cs typeface="Arial Nova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379847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Width - Headline/Paragraph">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787070-EFFE-B748-BCC6-925CE844419C}"/>
              </a:ext>
            </a:extLst>
          </p:cNvPr>
          <p:cNvSpPr>
            <a:spLocks noGrp="1"/>
          </p:cNvSpPr>
          <p:nvPr>
            <p:ph type="title" hasCustomPrompt="1"/>
          </p:nvPr>
        </p:nvSpPr>
        <p:spPr>
          <a:xfrm>
            <a:off x="1190622" y="473723"/>
            <a:ext cx="9782177" cy="576329"/>
          </a:xfrm>
        </p:spPr>
        <p:txBody>
          <a:bodyPr lIns="0" tIns="0" rIns="0" bIns="0" anchor="b" anchorCtr="0">
            <a:normAutofit/>
          </a:bodyPr>
          <a:lstStyle>
            <a:lvl1pPr>
              <a:defRPr sz="4000" b="1" i="0" spc="0" baseline="0">
                <a:solidFill>
                  <a:srgbClr val="006198"/>
                </a:solidFill>
                <a:latin typeface="Arial Nova" charset="0"/>
                <a:ea typeface="Arial Nova" charset="0"/>
                <a:cs typeface="Arial Nova" charset="0"/>
              </a:defRPr>
            </a:lvl1pPr>
          </a:lstStyle>
          <a:p>
            <a:r>
              <a:rPr lang="en-US" dirty="0"/>
              <a:t>Insert title here</a:t>
            </a:r>
          </a:p>
        </p:txBody>
      </p:sp>
      <p:sp>
        <p:nvSpPr>
          <p:cNvPr id="8" name="Text Placeholder 6">
            <a:extLst>
              <a:ext uri="{FF2B5EF4-FFF2-40B4-BE49-F238E27FC236}">
                <a16:creationId xmlns:a16="http://schemas.microsoft.com/office/drawing/2014/main" id="{576EEF12-80F5-3A42-A051-AEFCB6687239}"/>
              </a:ext>
            </a:extLst>
          </p:cNvPr>
          <p:cNvSpPr>
            <a:spLocks noGrp="1"/>
          </p:cNvSpPr>
          <p:nvPr>
            <p:ph type="body" sz="quarter" idx="10" hasCustomPrompt="1"/>
          </p:nvPr>
        </p:nvSpPr>
        <p:spPr>
          <a:xfrm>
            <a:off x="1190622" y="1438713"/>
            <a:ext cx="9782177" cy="457262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Wingdings" charset="2"/>
              <a:buNone/>
              <a:tabLst/>
              <a:defRPr sz="2200" b="0" i="0" spc="0" baseline="0">
                <a:solidFill>
                  <a:srgbClr val="000000"/>
                </a:solidFill>
                <a:latin typeface="Arial Nova Light" charset="0"/>
                <a:ea typeface="Arial Nova Light" charset="0"/>
                <a:cs typeface="Arial Nova Light" charset="0"/>
              </a:defRPr>
            </a:lvl1pPr>
            <a:lvl2pPr marL="685800" indent="-228600">
              <a:buClr>
                <a:schemeClr val="tx1"/>
              </a:buClr>
              <a:buSzPct val="80000"/>
              <a:buFont typeface="Arial" charset="0"/>
              <a:buChar char="•"/>
              <a:defRPr sz="1800" b="0" i="0" spc="0" baseline="0">
                <a:solidFill>
                  <a:srgbClr val="000000"/>
                </a:solidFill>
                <a:latin typeface="Arial Nova Light" charset="0"/>
                <a:ea typeface="Arial Nova Light" charset="0"/>
                <a:cs typeface="Arial Nova Light" charset="0"/>
              </a:defRPr>
            </a:lvl2pPr>
            <a:lvl3pPr marL="1143000" indent="-228600">
              <a:buClr>
                <a:schemeClr val="tx1"/>
              </a:buClr>
              <a:buSzPct val="80000"/>
              <a:buFont typeface="Courier New" charset="0"/>
              <a:buChar char="o"/>
              <a:defRPr sz="1600" b="0" i="0" spc="0" baseline="0">
                <a:latin typeface="Arial Nova Light" charset="0"/>
                <a:ea typeface="Arial Nova Light" charset="0"/>
                <a:cs typeface="Arial Nova Light" charset="0"/>
              </a:defRPr>
            </a:lvl3pPr>
            <a:lvl4pPr>
              <a:defRPr sz="2200" b="0" i="0" spc="-100" baseline="0">
                <a:latin typeface="Proxima Nova Light" charset="0"/>
                <a:ea typeface="Proxima Nova Light" charset="0"/>
                <a:cs typeface="Proxima Nova Light" charset="0"/>
              </a:defRPr>
            </a:lvl4pPr>
            <a:lvl5pPr>
              <a:defRPr sz="2200" b="0" i="0" spc="-100" baseline="0">
                <a:latin typeface="Proxima Nova Light" charset="0"/>
                <a:ea typeface="Proxima Nova Light" charset="0"/>
                <a:cs typeface="Proxima Nova Light" charset="0"/>
              </a:defRPr>
            </a:lvl5pPr>
          </a:lstStyle>
          <a:p>
            <a:pPr marL="342900" marR="0" lvl="0" indent="-342900" algn="l" defTabSz="914400" rtl="0" eaLnBrk="1" fontAlgn="auto" latinLnBrk="0" hangingPunct="1">
              <a:lnSpc>
                <a:spcPct val="90000"/>
              </a:lnSpc>
              <a:spcBef>
                <a:spcPts val="1000"/>
              </a:spcBef>
              <a:spcAft>
                <a:spcPts val="0"/>
              </a:spcAft>
              <a:buClrTx/>
              <a:buSzTx/>
              <a:tabLst/>
              <a:defRPr/>
            </a:pPr>
            <a:r>
              <a:rPr lang="en-US" dirty="0"/>
              <a:t>Insert paragraph copy here.</a:t>
            </a:r>
          </a:p>
        </p:txBody>
      </p:sp>
      <p:pic>
        <p:nvPicPr>
          <p:cNvPr id="12" name="Picture 11"/>
          <p:cNvPicPr>
            <a:picLocks noChangeAspect="1"/>
          </p:cNvPicPr>
          <p:nvPr userDrawn="1"/>
        </p:nvPicPr>
        <p:blipFill>
          <a:blip r:embed="rId2"/>
          <a:stretch>
            <a:fillRect/>
          </a:stretch>
        </p:blipFill>
        <p:spPr>
          <a:xfrm>
            <a:off x="529741" y="541625"/>
            <a:ext cx="397993" cy="407700"/>
          </a:xfrm>
          <a:prstGeom prst="rect">
            <a:avLst/>
          </a:prstGeom>
        </p:spPr>
      </p:pic>
      <p:sp>
        <p:nvSpPr>
          <p:cNvPr id="6" name="Slide Number Placeholder 5"/>
          <p:cNvSpPr>
            <a:spLocks noGrp="1"/>
          </p:cNvSpPr>
          <p:nvPr>
            <p:ph type="sldNum" sz="quarter" idx="4"/>
          </p:nvPr>
        </p:nvSpPr>
        <p:spPr>
          <a:xfrm>
            <a:off x="529741" y="6399994"/>
            <a:ext cx="2743200" cy="365125"/>
          </a:xfrm>
          <a:prstGeom prst="rect">
            <a:avLst/>
          </a:prstGeom>
        </p:spPr>
        <p:txBody>
          <a:bodyPr vert="horz" lIns="91440" tIns="45720" rIns="91440" bIns="45720" rtlCol="0" anchor="ctr"/>
          <a:lstStyle>
            <a:lvl1pPr algn="l">
              <a:defRPr sz="800" b="0" i="0">
                <a:solidFill>
                  <a:schemeClr val="tx1">
                    <a:tint val="75000"/>
                  </a:schemeClr>
                </a:solidFill>
                <a:latin typeface="Arial Nova Light" charset="0"/>
                <a:ea typeface="Arial Nova Light" charset="0"/>
                <a:cs typeface="Arial Nova Light" charset="0"/>
              </a:defRPr>
            </a:lvl1pPr>
          </a:lstStyle>
          <a:p>
            <a:fld id="{E189DA35-5C96-C34F-91AB-939BFA61035D}" type="slidenum">
              <a:rPr lang="en-US" smtClean="0"/>
              <a:pPr/>
              <a:t>‹#›</a:t>
            </a:fld>
            <a:r>
              <a:rPr lang="en-US" dirty="0"/>
              <a:t> | </a:t>
            </a:r>
            <a:r>
              <a:rPr lang="en-US" dirty="0" err="1"/>
              <a:t>Broadwind</a:t>
            </a:r>
            <a:r>
              <a:rPr lang="en-US" dirty="0"/>
              <a:t>  | Name of Presentation</a:t>
            </a:r>
          </a:p>
        </p:txBody>
      </p:sp>
    </p:spTree>
    <p:extLst>
      <p:ext uri="{BB962C8B-B14F-4D97-AF65-F5344CB8AC3E}">
        <p14:creationId xmlns:p14="http://schemas.microsoft.com/office/powerpoint/2010/main" val="1363045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Width - Headline/Bullet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F787070-EFFE-B748-BCC6-925CE844419C}"/>
              </a:ext>
            </a:extLst>
          </p:cNvPr>
          <p:cNvSpPr>
            <a:spLocks noGrp="1"/>
          </p:cNvSpPr>
          <p:nvPr>
            <p:ph type="title" hasCustomPrompt="1"/>
          </p:nvPr>
        </p:nvSpPr>
        <p:spPr>
          <a:xfrm>
            <a:off x="1190622" y="473723"/>
            <a:ext cx="9782177" cy="576329"/>
          </a:xfrm>
        </p:spPr>
        <p:txBody>
          <a:bodyPr lIns="0" tIns="0" rIns="0" bIns="0" anchor="b" anchorCtr="0">
            <a:normAutofit/>
          </a:bodyPr>
          <a:lstStyle>
            <a:lvl1pPr>
              <a:defRPr sz="4000" b="1" i="0" spc="0" baseline="0">
                <a:solidFill>
                  <a:srgbClr val="006198"/>
                </a:solidFill>
                <a:latin typeface="Arial Nova" charset="0"/>
                <a:ea typeface="Arial Nova" charset="0"/>
                <a:cs typeface="Arial Nova" charset="0"/>
              </a:defRPr>
            </a:lvl1pPr>
          </a:lstStyle>
          <a:p>
            <a:r>
              <a:rPr lang="en-US" dirty="0"/>
              <a:t>Insert title here</a:t>
            </a:r>
          </a:p>
        </p:txBody>
      </p:sp>
      <p:sp>
        <p:nvSpPr>
          <p:cNvPr id="7" name="Text Placeholder 6">
            <a:extLst>
              <a:ext uri="{FF2B5EF4-FFF2-40B4-BE49-F238E27FC236}">
                <a16:creationId xmlns:a16="http://schemas.microsoft.com/office/drawing/2014/main" id="{576EEF12-80F5-3A42-A051-AEFCB6687239}"/>
              </a:ext>
            </a:extLst>
          </p:cNvPr>
          <p:cNvSpPr>
            <a:spLocks noGrp="1"/>
          </p:cNvSpPr>
          <p:nvPr>
            <p:ph type="body" sz="quarter" idx="10" hasCustomPrompt="1"/>
          </p:nvPr>
        </p:nvSpPr>
        <p:spPr>
          <a:xfrm>
            <a:off x="1190622" y="1438713"/>
            <a:ext cx="9782177" cy="4572620"/>
          </a:xfrm>
          <a:prstGeom prst="rect">
            <a:avLst/>
          </a:prstGeom>
        </p:spPr>
        <p:txBody>
          <a:bodyPr lIns="0" tIns="0" rIns="0" bIns="0"/>
          <a:lstStyle>
            <a:lvl1pPr marL="342900" marR="0" indent="-342900" algn="l" defTabSz="914400" rtl="0" eaLnBrk="1" fontAlgn="auto" latinLnBrk="0" hangingPunct="1">
              <a:lnSpc>
                <a:spcPct val="90000"/>
              </a:lnSpc>
              <a:spcBef>
                <a:spcPts val="1000"/>
              </a:spcBef>
              <a:spcAft>
                <a:spcPts val="0"/>
              </a:spcAft>
              <a:buClrTx/>
              <a:buSzTx/>
              <a:buFont typeface="Arial" charset="0"/>
              <a:buChar char="•"/>
              <a:tabLst/>
              <a:defRPr sz="2200" b="0" i="0" spc="0" baseline="0">
                <a:solidFill>
                  <a:srgbClr val="000000"/>
                </a:solidFill>
                <a:latin typeface="Arial Nova Light" charset="0"/>
                <a:ea typeface="Arial Nova Light" charset="0"/>
                <a:cs typeface="Arial Nova Light" charset="0"/>
              </a:defRPr>
            </a:lvl1pPr>
            <a:lvl2pPr marL="685800" indent="-228600">
              <a:buClr>
                <a:schemeClr val="tx1"/>
              </a:buClr>
              <a:buSzPct val="80000"/>
              <a:buFont typeface="Arial" charset="0"/>
              <a:buChar char="•"/>
              <a:defRPr sz="1800" b="0" i="0" spc="0" baseline="0">
                <a:solidFill>
                  <a:srgbClr val="000000"/>
                </a:solidFill>
                <a:latin typeface="Arial Nova Light" charset="0"/>
                <a:ea typeface="Arial Nova Light" charset="0"/>
                <a:cs typeface="Arial Nova Light" charset="0"/>
              </a:defRPr>
            </a:lvl2pPr>
            <a:lvl3pPr marL="1143000" indent="-228600">
              <a:buClr>
                <a:schemeClr val="tx1"/>
              </a:buClr>
              <a:buSzPct val="80000"/>
              <a:buFont typeface="Courier New" charset="0"/>
              <a:buChar char="o"/>
              <a:defRPr sz="1600" b="0" i="0" spc="0" baseline="0">
                <a:latin typeface="Arial Nova Light" charset="0"/>
                <a:ea typeface="Arial Nova Light" charset="0"/>
                <a:cs typeface="Arial Nova Light" charset="0"/>
              </a:defRPr>
            </a:lvl3pPr>
            <a:lvl4pPr>
              <a:defRPr sz="2200" b="0" i="0" spc="-100" baseline="0">
                <a:latin typeface="Proxima Nova Light" charset="0"/>
                <a:ea typeface="Proxima Nova Light" charset="0"/>
                <a:cs typeface="Proxima Nova Light" charset="0"/>
              </a:defRPr>
            </a:lvl4pPr>
            <a:lvl5pPr>
              <a:defRPr sz="2200" b="0" i="0" spc="-100" baseline="0">
                <a:latin typeface="Proxima Nova Light" charset="0"/>
                <a:ea typeface="Proxima Nova Light" charset="0"/>
                <a:cs typeface="Proxima Nova Light" charset="0"/>
              </a:defRPr>
            </a:lvl5pPr>
          </a:lstStyle>
          <a:p>
            <a:pPr lvl="0"/>
            <a:r>
              <a:rPr lang="en-US" dirty="0"/>
              <a:t>Insert bullet here</a:t>
            </a:r>
          </a:p>
          <a:p>
            <a:pPr lvl="1"/>
            <a:r>
              <a:rPr lang="en-US" dirty="0"/>
              <a:t>Insert sub bullet here</a:t>
            </a:r>
          </a:p>
          <a:p>
            <a:pPr lvl="2"/>
            <a:r>
              <a:rPr lang="en-US" dirty="0"/>
              <a:t>Insert sub bullet here</a:t>
            </a:r>
          </a:p>
        </p:txBody>
      </p:sp>
      <p:pic>
        <p:nvPicPr>
          <p:cNvPr id="8" name="Picture 7"/>
          <p:cNvPicPr>
            <a:picLocks noChangeAspect="1"/>
          </p:cNvPicPr>
          <p:nvPr userDrawn="1"/>
        </p:nvPicPr>
        <p:blipFill>
          <a:blip r:embed="rId2"/>
          <a:stretch>
            <a:fillRect/>
          </a:stretch>
        </p:blipFill>
        <p:spPr>
          <a:xfrm>
            <a:off x="529741" y="541625"/>
            <a:ext cx="397993" cy="407700"/>
          </a:xfrm>
          <a:prstGeom prst="rect">
            <a:avLst/>
          </a:prstGeom>
        </p:spPr>
      </p:pic>
      <p:sp>
        <p:nvSpPr>
          <p:cNvPr id="9" name="Slide Number Placeholder 5"/>
          <p:cNvSpPr>
            <a:spLocks noGrp="1"/>
          </p:cNvSpPr>
          <p:nvPr>
            <p:ph type="sldNum" sz="quarter" idx="4"/>
          </p:nvPr>
        </p:nvSpPr>
        <p:spPr>
          <a:xfrm>
            <a:off x="529741" y="6399994"/>
            <a:ext cx="2743200" cy="365125"/>
          </a:xfrm>
          <a:prstGeom prst="rect">
            <a:avLst/>
          </a:prstGeom>
        </p:spPr>
        <p:txBody>
          <a:bodyPr vert="horz" lIns="91440" tIns="45720" rIns="91440" bIns="45720" rtlCol="0" anchor="ctr"/>
          <a:lstStyle>
            <a:lvl1pPr algn="l">
              <a:defRPr sz="800" b="0" i="0">
                <a:solidFill>
                  <a:schemeClr val="tx1">
                    <a:tint val="75000"/>
                  </a:schemeClr>
                </a:solidFill>
                <a:latin typeface="Arial Nova Light" charset="0"/>
                <a:ea typeface="Arial Nova Light" charset="0"/>
                <a:cs typeface="Arial Nova Light" charset="0"/>
              </a:defRPr>
            </a:lvl1pPr>
          </a:lstStyle>
          <a:p>
            <a:fld id="{E189DA35-5C96-C34F-91AB-939BFA61035D}" type="slidenum">
              <a:rPr lang="en-US" smtClean="0"/>
              <a:pPr/>
              <a:t>‹#›</a:t>
            </a:fld>
            <a:r>
              <a:rPr lang="en-US" dirty="0"/>
              <a:t> | </a:t>
            </a:r>
            <a:r>
              <a:rPr lang="en-US" dirty="0" err="1"/>
              <a:t>Broadwind</a:t>
            </a:r>
            <a:r>
              <a:rPr lang="en-US" dirty="0"/>
              <a:t>  | Name of Presentation</a:t>
            </a:r>
          </a:p>
        </p:txBody>
      </p:sp>
    </p:spTree>
    <p:extLst>
      <p:ext uri="{BB962C8B-B14F-4D97-AF65-F5344CB8AC3E}">
        <p14:creationId xmlns:p14="http://schemas.microsoft.com/office/powerpoint/2010/main" val="218264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For Tables/Chart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F787070-EFFE-B748-BCC6-925CE844419C}"/>
              </a:ext>
            </a:extLst>
          </p:cNvPr>
          <p:cNvSpPr>
            <a:spLocks noGrp="1"/>
          </p:cNvSpPr>
          <p:nvPr>
            <p:ph type="title" hasCustomPrompt="1"/>
          </p:nvPr>
        </p:nvSpPr>
        <p:spPr>
          <a:xfrm>
            <a:off x="1190622" y="473723"/>
            <a:ext cx="9782177" cy="576329"/>
          </a:xfrm>
        </p:spPr>
        <p:txBody>
          <a:bodyPr lIns="0" tIns="0" rIns="0" bIns="0" anchor="b" anchorCtr="0">
            <a:normAutofit/>
          </a:bodyPr>
          <a:lstStyle>
            <a:lvl1pPr>
              <a:defRPr sz="4000" b="1" i="0" spc="0" baseline="0">
                <a:solidFill>
                  <a:srgbClr val="006198"/>
                </a:solidFill>
                <a:latin typeface="Arial Nova" charset="0"/>
                <a:ea typeface="Arial Nova" charset="0"/>
                <a:cs typeface="Arial Nova" charset="0"/>
              </a:defRPr>
            </a:lvl1pPr>
          </a:lstStyle>
          <a:p>
            <a:r>
              <a:rPr lang="en-US" dirty="0"/>
              <a:t>Insert title here</a:t>
            </a:r>
          </a:p>
        </p:txBody>
      </p:sp>
      <p:pic>
        <p:nvPicPr>
          <p:cNvPr id="7" name="Picture 6"/>
          <p:cNvPicPr>
            <a:picLocks noChangeAspect="1"/>
          </p:cNvPicPr>
          <p:nvPr userDrawn="1"/>
        </p:nvPicPr>
        <p:blipFill>
          <a:blip r:embed="rId2"/>
          <a:stretch>
            <a:fillRect/>
          </a:stretch>
        </p:blipFill>
        <p:spPr>
          <a:xfrm>
            <a:off x="529741" y="541625"/>
            <a:ext cx="397993" cy="407700"/>
          </a:xfrm>
          <a:prstGeom prst="rect">
            <a:avLst/>
          </a:prstGeom>
        </p:spPr>
      </p:pic>
      <p:sp>
        <p:nvSpPr>
          <p:cNvPr id="12" name="Slide Number Placeholder 5"/>
          <p:cNvSpPr>
            <a:spLocks noGrp="1"/>
          </p:cNvSpPr>
          <p:nvPr>
            <p:ph type="sldNum" sz="quarter" idx="4"/>
          </p:nvPr>
        </p:nvSpPr>
        <p:spPr>
          <a:xfrm>
            <a:off x="529741" y="6399994"/>
            <a:ext cx="2743200" cy="365125"/>
          </a:xfrm>
          <a:prstGeom prst="rect">
            <a:avLst/>
          </a:prstGeom>
        </p:spPr>
        <p:txBody>
          <a:bodyPr vert="horz" lIns="91440" tIns="45720" rIns="91440" bIns="45720" rtlCol="0" anchor="ctr"/>
          <a:lstStyle>
            <a:lvl1pPr algn="l">
              <a:defRPr sz="800" b="0" i="0">
                <a:solidFill>
                  <a:schemeClr val="tx1">
                    <a:tint val="75000"/>
                  </a:schemeClr>
                </a:solidFill>
                <a:latin typeface="Arial Nova Light" charset="0"/>
                <a:ea typeface="Arial Nova Light" charset="0"/>
                <a:cs typeface="Arial Nova Light" charset="0"/>
              </a:defRPr>
            </a:lvl1pPr>
          </a:lstStyle>
          <a:p>
            <a:fld id="{E189DA35-5C96-C34F-91AB-939BFA61035D}" type="slidenum">
              <a:rPr lang="en-US" smtClean="0"/>
              <a:pPr/>
              <a:t>‹#›</a:t>
            </a:fld>
            <a:r>
              <a:rPr lang="en-US" dirty="0"/>
              <a:t> | </a:t>
            </a:r>
            <a:r>
              <a:rPr lang="en-US" dirty="0" err="1"/>
              <a:t>Broadwind</a:t>
            </a:r>
            <a:r>
              <a:rPr lang="en-US" dirty="0"/>
              <a:t>  | Name of Presentation</a:t>
            </a:r>
          </a:p>
        </p:txBody>
      </p:sp>
    </p:spTree>
    <p:extLst>
      <p:ext uri="{BB962C8B-B14F-4D97-AF65-F5344CB8AC3E}">
        <p14:creationId xmlns:p14="http://schemas.microsoft.com/office/powerpoint/2010/main" val="1996510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 Question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p:spPr>
        <p:txBody>
          <a:bodyPr/>
          <a:lstStyle/>
          <a:p>
            <a:endParaRPr lang="en-US"/>
          </a:p>
        </p:txBody>
      </p:sp>
      <p:sp>
        <p:nvSpPr>
          <p:cNvPr id="6" name="Title 1"/>
          <p:cNvSpPr>
            <a:spLocks noGrp="1"/>
          </p:cNvSpPr>
          <p:nvPr>
            <p:ph type="title" hasCustomPrompt="1"/>
          </p:nvPr>
        </p:nvSpPr>
        <p:spPr>
          <a:xfrm>
            <a:off x="6927622" y="3712775"/>
            <a:ext cx="3773716" cy="660777"/>
          </a:xfrm>
        </p:spPr>
        <p:txBody>
          <a:bodyPr lIns="0" tIns="0" rIns="0" bIns="0" anchor="t" anchorCtr="0">
            <a:normAutofit/>
          </a:bodyPr>
          <a:lstStyle>
            <a:lvl1pPr>
              <a:defRPr sz="4000" b="1" i="0" spc="-100" baseline="0">
                <a:solidFill>
                  <a:schemeClr val="bg1"/>
                </a:solidFill>
                <a:latin typeface="Arial Nova" charset="0"/>
                <a:ea typeface="Arial Nova" charset="0"/>
                <a:cs typeface="Arial Nova" charset="0"/>
              </a:defRPr>
            </a:lvl1pPr>
          </a:lstStyle>
          <a:p>
            <a:r>
              <a:rPr lang="en-US" dirty="0"/>
              <a:t>Questions</a:t>
            </a:r>
          </a:p>
        </p:txBody>
      </p:sp>
      <p:sp>
        <p:nvSpPr>
          <p:cNvPr id="7" name="Subtitle 2"/>
          <p:cNvSpPr>
            <a:spLocks noGrp="1"/>
          </p:cNvSpPr>
          <p:nvPr>
            <p:ph type="subTitle" idx="1" hasCustomPrompt="1"/>
          </p:nvPr>
        </p:nvSpPr>
        <p:spPr>
          <a:xfrm>
            <a:off x="6927622" y="4658906"/>
            <a:ext cx="3773716" cy="1224309"/>
          </a:xfrm>
          <a:prstGeom prst="rect">
            <a:avLst/>
          </a:prstGeom>
        </p:spPr>
        <p:txBody>
          <a:bodyPr lIns="0" tIns="0" rIns="0" bIns="0"/>
          <a:lstStyle>
            <a:lvl1pPr marL="0" indent="0" algn="l">
              <a:buNone/>
              <a:defRPr sz="2200" b="0" i="0">
                <a:solidFill>
                  <a:schemeClr val="bg1"/>
                </a:solidFill>
                <a:latin typeface="Arial Nova Light" charset="0"/>
                <a:ea typeface="Arial Nova Light" charset="0"/>
                <a:cs typeface="Arial Nova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Contact Info</a:t>
            </a:r>
          </a:p>
        </p:txBody>
      </p:sp>
    </p:spTree>
    <p:extLst>
      <p:ext uri="{BB962C8B-B14F-4D97-AF65-F5344CB8AC3E}">
        <p14:creationId xmlns:p14="http://schemas.microsoft.com/office/powerpoint/2010/main" val="1541831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s - Primary Transitio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4" cy="6858000"/>
          </a:xfrm>
          <a:prstGeom prst="rect">
            <a:avLst/>
          </a:prstGeom>
        </p:spPr>
      </p:pic>
      <p:sp>
        <p:nvSpPr>
          <p:cNvPr id="3" name="Title 1"/>
          <p:cNvSpPr>
            <a:spLocks noGrp="1"/>
          </p:cNvSpPr>
          <p:nvPr>
            <p:ph type="title" hasCustomPrompt="1"/>
          </p:nvPr>
        </p:nvSpPr>
        <p:spPr>
          <a:xfrm>
            <a:off x="533428" y="2855426"/>
            <a:ext cx="4819425" cy="1325563"/>
          </a:xfrm>
        </p:spPr>
        <p:txBody>
          <a:bodyPr lIns="0" tIns="0" rIns="0" bIns="0" anchor="t" anchorCtr="0">
            <a:normAutofit/>
          </a:bodyPr>
          <a:lstStyle>
            <a:lvl1pPr>
              <a:defRPr sz="4000" b="1" i="0" spc="-150" baseline="0">
                <a:solidFill>
                  <a:schemeClr val="bg1"/>
                </a:solidFill>
                <a:latin typeface="Arial Nova" charset="0"/>
                <a:ea typeface="Arial Nova" charset="0"/>
                <a:cs typeface="Arial Nova" charset="0"/>
              </a:defRPr>
            </a:lvl1pPr>
          </a:lstStyle>
          <a:p>
            <a:r>
              <a:rPr lang="en-US" noProof="0" dirty="0"/>
              <a:t>Transition Slide</a:t>
            </a:r>
            <a:br>
              <a:rPr lang="en-US" noProof="0" dirty="0"/>
            </a:br>
            <a:r>
              <a:rPr lang="en-US" noProof="0" dirty="0"/>
              <a:t>Copy Area</a:t>
            </a:r>
          </a:p>
        </p:txBody>
      </p:sp>
      <p:pic>
        <p:nvPicPr>
          <p:cNvPr id="8" name="Picture 7"/>
          <p:cNvPicPr>
            <a:picLocks noChangeAspect="1"/>
          </p:cNvPicPr>
          <p:nvPr userDrawn="1"/>
        </p:nvPicPr>
        <p:blipFill rotWithShape="1">
          <a:blip r:embed="rId3"/>
          <a:srcRect r="82341" b="-20999"/>
          <a:stretch/>
        </p:blipFill>
        <p:spPr>
          <a:xfrm>
            <a:off x="533428" y="540268"/>
            <a:ext cx="484636" cy="491089"/>
          </a:xfrm>
          <a:prstGeom prst="rect">
            <a:avLst/>
          </a:prstGeom>
        </p:spPr>
      </p:pic>
    </p:spTree>
    <p:extLst>
      <p:ext uri="{BB962C8B-B14F-4D97-AF65-F5344CB8AC3E}">
        <p14:creationId xmlns:p14="http://schemas.microsoft.com/office/powerpoint/2010/main" val="952868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s - Secondary Transition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4" cy="6858000"/>
          </a:xfrm>
          <a:prstGeom prst="rect">
            <a:avLst/>
          </a:prstGeom>
        </p:spPr>
      </p:pic>
      <p:pic>
        <p:nvPicPr>
          <p:cNvPr id="8" name="Picture 7"/>
          <p:cNvPicPr>
            <a:picLocks noChangeAspect="1"/>
          </p:cNvPicPr>
          <p:nvPr userDrawn="1"/>
        </p:nvPicPr>
        <p:blipFill rotWithShape="1">
          <a:blip r:embed="rId3"/>
          <a:srcRect r="82341" b="-20999"/>
          <a:stretch/>
        </p:blipFill>
        <p:spPr>
          <a:xfrm>
            <a:off x="533428" y="540268"/>
            <a:ext cx="484636" cy="491089"/>
          </a:xfrm>
          <a:prstGeom prst="rect">
            <a:avLst/>
          </a:prstGeom>
        </p:spPr>
      </p:pic>
      <p:sp>
        <p:nvSpPr>
          <p:cNvPr id="9" name="Title 1"/>
          <p:cNvSpPr>
            <a:spLocks noGrp="1"/>
          </p:cNvSpPr>
          <p:nvPr>
            <p:ph type="title" hasCustomPrompt="1"/>
          </p:nvPr>
        </p:nvSpPr>
        <p:spPr>
          <a:xfrm>
            <a:off x="533428" y="2855426"/>
            <a:ext cx="4819425" cy="1325563"/>
          </a:xfrm>
        </p:spPr>
        <p:txBody>
          <a:bodyPr lIns="0" tIns="0" rIns="0" bIns="0" anchor="t" anchorCtr="0">
            <a:normAutofit/>
          </a:bodyPr>
          <a:lstStyle>
            <a:lvl1pPr>
              <a:defRPr sz="4000" b="1" i="0" spc="-150" baseline="0">
                <a:solidFill>
                  <a:schemeClr val="bg1"/>
                </a:solidFill>
                <a:latin typeface="Arial Nova" charset="0"/>
                <a:ea typeface="Arial Nova" charset="0"/>
                <a:cs typeface="Arial Nova" charset="0"/>
              </a:defRPr>
            </a:lvl1pPr>
          </a:lstStyle>
          <a:p>
            <a:r>
              <a:rPr lang="en-US" noProof="0" dirty="0"/>
              <a:t>Transition Slide</a:t>
            </a:r>
            <a:br>
              <a:rPr lang="en-US" noProof="0" dirty="0"/>
            </a:br>
            <a:r>
              <a:rPr lang="en-US" noProof="0" dirty="0"/>
              <a:t>Copy Area</a:t>
            </a:r>
          </a:p>
        </p:txBody>
      </p:sp>
    </p:spTree>
    <p:extLst>
      <p:ext uri="{BB962C8B-B14F-4D97-AF65-F5344CB8AC3E}">
        <p14:creationId xmlns:p14="http://schemas.microsoft.com/office/powerpoint/2010/main" val="347196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s - Secondary Transi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4" cy="6858000"/>
          </a:xfrm>
          <a:prstGeom prst="rect">
            <a:avLst/>
          </a:prstGeom>
        </p:spPr>
      </p:pic>
      <p:pic>
        <p:nvPicPr>
          <p:cNvPr id="7" name="Picture 6"/>
          <p:cNvPicPr>
            <a:picLocks noChangeAspect="1"/>
          </p:cNvPicPr>
          <p:nvPr userDrawn="1"/>
        </p:nvPicPr>
        <p:blipFill rotWithShape="1">
          <a:blip r:embed="rId3"/>
          <a:srcRect r="82341" b="-20999"/>
          <a:stretch/>
        </p:blipFill>
        <p:spPr>
          <a:xfrm>
            <a:off x="533428" y="540268"/>
            <a:ext cx="484636" cy="491089"/>
          </a:xfrm>
          <a:prstGeom prst="rect">
            <a:avLst/>
          </a:prstGeom>
        </p:spPr>
      </p:pic>
      <p:sp>
        <p:nvSpPr>
          <p:cNvPr id="8" name="Title 1"/>
          <p:cNvSpPr>
            <a:spLocks noGrp="1"/>
          </p:cNvSpPr>
          <p:nvPr>
            <p:ph type="title" hasCustomPrompt="1"/>
          </p:nvPr>
        </p:nvSpPr>
        <p:spPr>
          <a:xfrm>
            <a:off x="533428" y="2855426"/>
            <a:ext cx="4819425" cy="1325563"/>
          </a:xfrm>
        </p:spPr>
        <p:txBody>
          <a:bodyPr lIns="0" tIns="0" rIns="0" bIns="0" anchor="t" anchorCtr="0">
            <a:normAutofit/>
          </a:bodyPr>
          <a:lstStyle>
            <a:lvl1pPr>
              <a:defRPr sz="4000" b="1" i="0" spc="-150" baseline="0">
                <a:solidFill>
                  <a:schemeClr val="bg1"/>
                </a:solidFill>
                <a:latin typeface="Arial Nova" charset="0"/>
                <a:ea typeface="Arial Nova" charset="0"/>
                <a:cs typeface="Arial Nova" charset="0"/>
              </a:defRPr>
            </a:lvl1pPr>
          </a:lstStyle>
          <a:p>
            <a:r>
              <a:rPr lang="en-US" noProof="0" dirty="0"/>
              <a:t>Transition Slide</a:t>
            </a:r>
            <a:br>
              <a:rPr lang="en-US" noProof="0" dirty="0"/>
            </a:br>
            <a:r>
              <a:rPr lang="en-US" noProof="0" dirty="0"/>
              <a:t>Copy Area</a:t>
            </a:r>
          </a:p>
        </p:txBody>
      </p:sp>
    </p:spTree>
    <p:extLst>
      <p:ext uri="{BB962C8B-B14F-4D97-AF65-F5344CB8AC3E}">
        <p14:creationId xmlns:p14="http://schemas.microsoft.com/office/powerpoint/2010/main" val="970244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Half Image/Bullets">
    <p:bg>
      <p:bgRef idx="1001">
        <a:schemeClr val="bg1"/>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F787070-EFFE-B748-BCC6-925CE844419C}"/>
              </a:ext>
            </a:extLst>
          </p:cNvPr>
          <p:cNvSpPr>
            <a:spLocks noGrp="1"/>
          </p:cNvSpPr>
          <p:nvPr>
            <p:ph type="title" hasCustomPrompt="1"/>
          </p:nvPr>
        </p:nvSpPr>
        <p:spPr>
          <a:xfrm>
            <a:off x="1190623" y="473723"/>
            <a:ext cx="4655006" cy="576329"/>
          </a:xfrm>
        </p:spPr>
        <p:txBody>
          <a:bodyPr lIns="0" tIns="0" rIns="0" bIns="0" anchor="b" anchorCtr="0">
            <a:normAutofit/>
          </a:bodyPr>
          <a:lstStyle>
            <a:lvl1pPr>
              <a:defRPr sz="4000" b="1" i="0" spc="0" baseline="0">
                <a:solidFill>
                  <a:srgbClr val="006198"/>
                </a:solidFill>
                <a:latin typeface="Arial Nova" charset="0"/>
                <a:ea typeface="Arial Nova" charset="0"/>
                <a:cs typeface="Arial Nova" charset="0"/>
              </a:defRPr>
            </a:lvl1pPr>
          </a:lstStyle>
          <a:p>
            <a:r>
              <a:rPr lang="en-US" dirty="0"/>
              <a:t>Insert title here</a:t>
            </a:r>
          </a:p>
        </p:txBody>
      </p:sp>
      <p:sp>
        <p:nvSpPr>
          <p:cNvPr id="7" name="Text Placeholder 6">
            <a:extLst>
              <a:ext uri="{FF2B5EF4-FFF2-40B4-BE49-F238E27FC236}">
                <a16:creationId xmlns:a16="http://schemas.microsoft.com/office/drawing/2014/main" id="{576EEF12-80F5-3A42-A051-AEFCB6687239}"/>
              </a:ext>
            </a:extLst>
          </p:cNvPr>
          <p:cNvSpPr>
            <a:spLocks noGrp="1"/>
          </p:cNvSpPr>
          <p:nvPr>
            <p:ph type="body" sz="quarter" idx="10" hasCustomPrompt="1"/>
          </p:nvPr>
        </p:nvSpPr>
        <p:spPr>
          <a:xfrm>
            <a:off x="1190623" y="1438713"/>
            <a:ext cx="4655006" cy="4572620"/>
          </a:xfrm>
          <a:prstGeom prst="rect">
            <a:avLst/>
          </a:prstGeom>
        </p:spPr>
        <p:txBody>
          <a:bodyPr lIns="0" tIns="0" rIns="0" bIns="0"/>
          <a:lstStyle>
            <a:lvl1pPr marL="347472" marR="0" indent="-347472" algn="l" defTabSz="914400" rtl="0" eaLnBrk="1" fontAlgn="auto" latinLnBrk="0" hangingPunct="1">
              <a:lnSpc>
                <a:spcPct val="90000"/>
              </a:lnSpc>
              <a:spcBef>
                <a:spcPts val="1000"/>
              </a:spcBef>
              <a:spcAft>
                <a:spcPts val="0"/>
              </a:spcAft>
              <a:buClr>
                <a:schemeClr val="tx1"/>
              </a:buClr>
              <a:buSzPct val="80000"/>
              <a:buFont typeface="Wingdings" charset="2"/>
              <a:buChar char="§"/>
              <a:tabLst/>
              <a:defRPr sz="2200" b="0" i="0" spc="0" baseline="0">
                <a:solidFill>
                  <a:srgbClr val="000000"/>
                </a:solidFill>
                <a:latin typeface="Arial Nova Light" charset="0"/>
                <a:ea typeface="Arial Nova Light" charset="0"/>
                <a:cs typeface="Arial Nova Light" charset="0"/>
              </a:defRPr>
            </a:lvl1pPr>
            <a:lvl2pPr marL="685800" indent="-228600">
              <a:buClr>
                <a:schemeClr val="tx1"/>
              </a:buClr>
              <a:buSzPct val="80000"/>
              <a:buFont typeface="Arial" charset="0"/>
              <a:buChar char="•"/>
              <a:defRPr sz="1800" b="0" i="0" spc="0" baseline="0">
                <a:solidFill>
                  <a:srgbClr val="000000"/>
                </a:solidFill>
                <a:latin typeface="Arial Nova Light" charset="0"/>
                <a:ea typeface="Arial Nova Light" charset="0"/>
                <a:cs typeface="Arial Nova Light" charset="0"/>
              </a:defRPr>
            </a:lvl2pPr>
            <a:lvl3pPr marL="1143000" indent="-228600">
              <a:buClr>
                <a:schemeClr val="tx1"/>
              </a:buClr>
              <a:buSzPct val="80000"/>
              <a:buFont typeface="Courier New" charset="0"/>
              <a:buChar char="o"/>
              <a:defRPr sz="1600" b="0" i="0" spc="0" baseline="0">
                <a:latin typeface="Arial Nova Light" charset="0"/>
                <a:ea typeface="Arial Nova Light" charset="0"/>
                <a:cs typeface="Arial Nova Light" charset="0"/>
              </a:defRPr>
            </a:lvl3pPr>
            <a:lvl4pPr>
              <a:defRPr sz="2200" b="0" i="0" spc="-100" baseline="0">
                <a:latin typeface="Proxima Nova Light" charset="0"/>
                <a:ea typeface="Proxima Nova Light" charset="0"/>
                <a:cs typeface="Proxima Nova Light" charset="0"/>
              </a:defRPr>
            </a:lvl4pPr>
            <a:lvl5pPr>
              <a:defRPr sz="2200" b="0" i="0" spc="-100" baseline="0">
                <a:latin typeface="Proxima Nova Light" charset="0"/>
                <a:ea typeface="Proxima Nova Light" charset="0"/>
                <a:cs typeface="Proxima Nova Light" charset="0"/>
              </a:defRPr>
            </a:lvl5pPr>
          </a:lstStyle>
          <a:p>
            <a:pPr lvl="0"/>
            <a:r>
              <a:rPr lang="en-US" dirty="0"/>
              <a:t>Insert bullet here</a:t>
            </a:r>
          </a:p>
          <a:p>
            <a:pPr lvl="1"/>
            <a:r>
              <a:rPr lang="en-US" dirty="0"/>
              <a:t>Insert sub bullet here</a:t>
            </a:r>
          </a:p>
          <a:p>
            <a:pPr lvl="2"/>
            <a:r>
              <a:rPr lang="en-US" dirty="0"/>
              <a:t>Insert sub bullet here</a:t>
            </a:r>
          </a:p>
        </p:txBody>
      </p:sp>
      <p:pic>
        <p:nvPicPr>
          <p:cNvPr id="14" name="Picture 13"/>
          <p:cNvPicPr>
            <a:picLocks noChangeAspect="1"/>
          </p:cNvPicPr>
          <p:nvPr userDrawn="1"/>
        </p:nvPicPr>
        <p:blipFill>
          <a:blip r:embed="rId2"/>
          <a:stretch>
            <a:fillRect/>
          </a:stretch>
        </p:blipFill>
        <p:spPr>
          <a:xfrm>
            <a:off x="529741" y="541625"/>
            <a:ext cx="397993" cy="407700"/>
          </a:xfrm>
          <a:prstGeom prst="rect">
            <a:avLst/>
          </a:prstGeom>
        </p:spPr>
      </p:pic>
      <p:sp>
        <p:nvSpPr>
          <p:cNvPr id="17" name="Picture Placeholder 16"/>
          <p:cNvSpPr>
            <a:spLocks noGrp="1"/>
          </p:cNvSpPr>
          <p:nvPr>
            <p:ph type="pic" sz="quarter" idx="12"/>
          </p:nvPr>
        </p:nvSpPr>
        <p:spPr>
          <a:xfrm>
            <a:off x="6248400" y="0"/>
            <a:ext cx="5943600" cy="6858000"/>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18" name="Slide Number Placeholder 5"/>
          <p:cNvSpPr>
            <a:spLocks noGrp="1"/>
          </p:cNvSpPr>
          <p:nvPr>
            <p:ph type="sldNum" sz="quarter" idx="4"/>
          </p:nvPr>
        </p:nvSpPr>
        <p:spPr>
          <a:xfrm>
            <a:off x="529741" y="6399994"/>
            <a:ext cx="2743200" cy="365125"/>
          </a:xfrm>
          <a:prstGeom prst="rect">
            <a:avLst/>
          </a:prstGeom>
        </p:spPr>
        <p:txBody>
          <a:bodyPr vert="horz" lIns="91440" tIns="45720" rIns="91440" bIns="45720" rtlCol="0" anchor="ctr"/>
          <a:lstStyle>
            <a:lvl1pPr algn="l">
              <a:defRPr sz="800" b="0" i="0">
                <a:solidFill>
                  <a:schemeClr val="tx1">
                    <a:tint val="75000"/>
                  </a:schemeClr>
                </a:solidFill>
                <a:latin typeface="Arial Nova Light" charset="0"/>
                <a:ea typeface="Arial Nova Light" charset="0"/>
                <a:cs typeface="Arial Nova Light" charset="0"/>
              </a:defRPr>
            </a:lvl1pPr>
          </a:lstStyle>
          <a:p>
            <a:fld id="{E189DA35-5C96-C34F-91AB-939BFA61035D}" type="slidenum">
              <a:rPr lang="en-US" smtClean="0"/>
              <a:pPr/>
              <a:t>‹#›</a:t>
            </a:fld>
            <a:r>
              <a:rPr lang="en-US" dirty="0"/>
              <a:t> | </a:t>
            </a:r>
            <a:r>
              <a:rPr lang="en-US" dirty="0" err="1"/>
              <a:t>Broadwind</a:t>
            </a:r>
            <a:r>
              <a:rPr lang="en-US" dirty="0"/>
              <a:t>  | Name of Presentation</a:t>
            </a:r>
          </a:p>
        </p:txBody>
      </p:sp>
    </p:spTree>
    <p:extLst>
      <p:ext uri="{BB962C8B-B14F-4D97-AF65-F5344CB8AC3E}">
        <p14:creationId xmlns:p14="http://schemas.microsoft.com/office/powerpoint/2010/main" val="46591921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Half Image/Paragraph">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529741" y="541625"/>
            <a:ext cx="397993" cy="407700"/>
          </a:xfrm>
          <a:prstGeom prst="rect">
            <a:avLst/>
          </a:prstGeom>
        </p:spPr>
      </p:pic>
      <p:sp>
        <p:nvSpPr>
          <p:cNvPr id="10" name="Text Placeholder 6">
            <a:extLst>
              <a:ext uri="{FF2B5EF4-FFF2-40B4-BE49-F238E27FC236}">
                <a16:creationId xmlns:a16="http://schemas.microsoft.com/office/drawing/2014/main" id="{99EF69D5-3A30-E745-9AC7-40B11563AA62}"/>
              </a:ext>
            </a:extLst>
          </p:cNvPr>
          <p:cNvSpPr>
            <a:spLocks noGrp="1"/>
          </p:cNvSpPr>
          <p:nvPr>
            <p:ph type="body" sz="quarter" idx="12" hasCustomPrompt="1"/>
          </p:nvPr>
        </p:nvSpPr>
        <p:spPr>
          <a:xfrm>
            <a:off x="1190624" y="1438713"/>
            <a:ext cx="4655006" cy="4572620"/>
          </a:xfrm>
          <a:prstGeom prst="rect">
            <a:avLst/>
          </a:prstGeom>
        </p:spPr>
        <p:txBody>
          <a:bodyPr lIns="0" tIns="0" rIns="0" bIns="0"/>
          <a:lstStyle>
            <a:lvl1pPr marL="342900" marR="0" indent="-342900" algn="l" defTabSz="914400" rtl="0" eaLnBrk="1" fontAlgn="auto" latinLnBrk="0" hangingPunct="1">
              <a:lnSpc>
                <a:spcPct val="90000"/>
              </a:lnSpc>
              <a:spcBef>
                <a:spcPts val="1000"/>
              </a:spcBef>
              <a:spcAft>
                <a:spcPts val="0"/>
              </a:spcAft>
              <a:buClrTx/>
              <a:buSzTx/>
              <a:buFont typeface="Arial" charset="0"/>
              <a:buNone/>
              <a:tabLst/>
              <a:defRPr sz="2200" b="0" i="0" spc="0" baseline="0">
                <a:solidFill>
                  <a:srgbClr val="000000"/>
                </a:solidFill>
                <a:latin typeface="Arial Nova Light" charset="0"/>
                <a:ea typeface="Arial Nova Light" charset="0"/>
                <a:cs typeface="Arial Nova Light" charset="0"/>
              </a:defRPr>
            </a:lvl1pPr>
            <a:lvl2pPr marL="685800" indent="-228600">
              <a:buSzPct val="65000"/>
              <a:buFontTx/>
              <a:buBlip>
                <a:blip r:embed="rId3"/>
              </a:buBlip>
              <a:defRPr sz="1800" b="0" i="0" spc="-100" baseline="0">
                <a:latin typeface="Proxima Nova" charset="0"/>
                <a:ea typeface="Proxima Nova" charset="0"/>
                <a:cs typeface="Proxima Nova" charset="0"/>
              </a:defRPr>
            </a:lvl2pPr>
            <a:lvl3pPr>
              <a:defRPr sz="2200" b="0" i="0" spc="-100" baseline="0">
                <a:latin typeface="Proxima Nova Light" charset="0"/>
                <a:ea typeface="Proxima Nova Light" charset="0"/>
                <a:cs typeface="Proxima Nova Light" charset="0"/>
              </a:defRPr>
            </a:lvl3pPr>
            <a:lvl4pPr>
              <a:defRPr sz="2200" b="0" i="0" spc="-100" baseline="0">
                <a:latin typeface="Proxima Nova Light" charset="0"/>
                <a:ea typeface="Proxima Nova Light" charset="0"/>
                <a:cs typeface="Proxima Nova Light" charset="0"/>
              </a:defRPr>
            </a:lvl4pPr>
            <a:lvl5pPr>
              <a:defRPr sz="2200" b="0" i="0" spc="-100" baseline="0">
                <a:latin typeface="Proxima Nova Light" charset="0"/>
                <a:ea typeface="Proxima Nova Light" charset="0"/>
                <a:cs typeface="Proxima Nova Light" charset="0"/>
              </a:defRPr>
            </a:lvl5pPr>
          </a:lstStyle>
          <a:p>
            <a:pPr marL="342900" marR="0" lvl="0" indent="-342900" algn="l" defTabSz="914400" rtl="0" eaLnBrk="1" fontAlgn="auto" latinLnBrk="0" hangingPunct="1">
              <a:lnSpc>
                <a:spcPct val="90000"/>
              </a:lnSpc>
              <a:spcBef>
                <a:spcPts val="1000"/>
              </a:spcBef>
              <a:spcAft>
                <a:spcPts val="0"/>
              </a:spcAft>
              <a:buClrTx/>
              <a:buSzTx/>
              <a:tabLst/>
              <a:defRPr/>
            </a:pPr>
            <a:r>
              <a:rPr lang="en-US" dirty="0"/>
              <a:t>Insert paragraph copy here.</a:t>
            </a:r>
          </a:p>
        </p:txBody>
      </p:sp>
      <p:sp>
        <p:nvSpPr>
          <p:cNvPr id="14" name="Title 1">
            <a:extLst>
              <a:ext uri="{FF2B5EF4-FFF2-40B4-BE49-F238E27FC236}">
                <a16:creationId xmlns:a16="http://schemas.microsoft.com/office/drawing/2014/main" id="{EF787070-EFFE-B748-BCC6-925CE844419C}"/>
              </a:ext>
            </a:extLst>
          </p:cNvPr>
          <p:cNvSpPr>
            <a:spLocks noGrp="1"/>
          </p:cNvSpPr>
          <p:nvPr>
            <p:ph type="title" hasCustomPrompt="1"/>
          </p:nvPr>
        </p:nvSpPr>
        <p:spPr>
          <a:xfrm>
            <a:off x="1190623" y="473723"/>
            <a:ext cx="4655006" cy="576329"/>
          </a:xfrm>
        </p:spPr>
        <p:txBody>
          <a:bodyPr lIns="0" tIns="0" rIns="0" bIns="0" anchor="b" anchorCtr="0">
            <a:normAutofit/>
          </a:bodyPr>
          <a:lstStyle>
            <a:lvl1pPr>
              <a:defRPr sz="4000" b="1" i="0" spc="0" baseline="0">
                <a:solidFill>
                  <a:srgbClr val="006198"/>
                </a:solidFill>
                <a:latin typeface="Arial Nova" charset="0"/>
                <a:ea typeface="Arial Nova" charset="0"/>
                <a:cs typeface="Arial Nova" charset="0"/>
              </a:defRPr>
            </a:lvl1pPr>
          </a:lstStyle>
          <a:p>
            <a:r>
              <a:rPr lang="en-US" dirty="0"/>
              <a:t>Insert title here</a:t>
            </a:r>
          </a:p>
        </p:txBody>
      </p:sp>
      <p:sp>
        <p:nvSpPr>
          <p:cNvPr id="17" name="Picture Placeholder 16"/>
          <p:cNvSpPr>
            <a:spLocks noGrp="1"/>
          </p:cNvSpPr>
          <p:nvPr>
            <p:ph type="pic" sz="quarter" idx="13"/>
          </p:nvPr>
        </p:nvSpPr>
        <p:spPr>
          <a:xfrm>
            <a:off x="6248400" y="0"/>
            <a:ext cx="5943600" cy="6858000"/>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18" name="Slide Number Placeholder 5"/>
          <p:cNvSpPr>
            <a:spLocks noGrp="1"/>
          </p:cNvSpPr>
          <p:nvPr>
            <p:ph type="sldNum" sz="quarter" idx="4"/>
          </p:nvPr>
        </p:nvSpPr>
        <p:spPr>
          <a:xfrm>
            <a:off x="529741" y="6399994"/>
            <a:ext cx="2743200" cy="365125"/>
          </a:xfrm>
          <a:prstGeom prst="rect">
            <a:avLst/>
          </a:prstGeom>
        </p:spPr>
        <p:txBody>
          <a:bodyPr vert="horz" lIns="91440" tIns="45720" rIns="91440" bIns="45720" rtlCol="0" anchor="ctr"/>
          <a:lstStyle>
            <a:lvl1pPr algn="l">
              <a:defRPr sz="800" b="0" i="0">
                <a:solidFill>
                  <a:schemeClr val="tx1">
                    <a:tint val="75000"/>
                  </a:schemeClr>
                </a:solidFill>
                <a:latin typeface="Arial Nova Light" charset="0"/>
                <a:ea typeface="Arial Nova Light" charset="0"/>
                <a:cs typeface="Arial Nova Light" charset="0"/>
              </a:defRPr>
            </a:lvl1pPr>
          </a:lstStyle>
          <a:p>
            <a:fld id="{E189DA35-5C96-C34F-91AB-939BFA61035D}" type="slidenum">
              <a:rPr lang="en-US" smtClean="0"/>
              <a:pPr/>
              <a:t>‹#›</a:t>
            </a:fld>
            <a:r>
              <a:rPr lang="en-US" dirty="0"/>
              <a:t> | </a:t>
            </a:r>
            <a:r>
              <a:rPr lang="en-US" dirty="0" err="1"/>
              <a:t>Broadwind</a:t>
            </a:r>
            <a:r>
              <a:rPr lang="en-US" dirty="0"/>
              <a:t>  | Name of Presentation</a:t>
            </a:r>
          </a:p>
        </p:txBody>
      </p:sp>
    </p:spTree>
    <p:extLst>
      <p:ext uri="{BB962C8B-B14F-4D97-AF65-F5344CB8AC3E}">
        <p14:creationId xmlns:p14="http://schemas.microsoft.com/office/powerpoint/2010/main" val="1503225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Headline_Paragraph_Bulle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787070-EFFE-B748-BCC6-925CE844419C}"/>
              </a:ext>
            </a:extLst>
          </p:cNvPr>
          <p:cNvSpPr>
            <a:spLocks noGrp="1"/>
          </p:cNvSpPr>
          <p:nvPr>
            <p:ph type="title" hasCustomPrompt="1"/>
          </p:nvPr>
        </p:nvSpPr>
        <p:spPr>
          <a:xfrm>
            <a:off x="1190622" y="473723"/>
            <a:ext cx="9887407" cy="576329"/>
          </a:xfrm>
        </p:spPr>
        <p:txBody>
          <a:bodyPr lIns="0" tIns="0" rIns="0" bIns="0" anchor="b" anchorCtr="0">
            <a:normAutofit/>
          </a:bodyPr>
          <a:lstStyle>
            <a:lvl1pPr>
              <a:defRPr sz="4000" b="1" i="0" spc="0" baseline="0">
                <a:solidFill>
                  <a:srgbClr val="006198"/>
                </a:solidFill>
                <a:latin typeface="Arial Nova" charset="0"/>
                <a:ea typeface="Arial Nova" charset="0"/>
                <a:cs typeface="Arial Nova" charset="0"/>
              </a:defRPr>
            </a:lvl1pPr>
          </a:lstStyle>
          <a:p>
            <a:r>
              <a:rPr lang="en-US" dirty="0"/>
              <a:t>Insert title here</a:t>
            </a:r>
          </a:p>
        </p:txBody>
      </p:sp>
      <p:sp>
        <p:nvSpPr>
          <p:cNvPr id="8" name="Text Placeholder 6">
            <a:extLst>
              <a:ext uri="{FF2B5EF4-FFF2-40B4-BE49-F238E27FC236}">
                <a16:creationId xmlns:a16="http://schemas.microsoft.com/office/drawing/2014/main" id="{576EEF12-80F5-3A42-A051-AEFCB6687239}"/>
              </a:ext>
            </a:extLst>
          </p:cNvPr>
          <p:cNvSpPr>
            <a:spLocks noGrp="1"/>
          </p:cNvSpPr>
          <p:nvPr>
            <p:ph type="body" sz="quarter" idx="10" hasCustomPrompt="1"/>
          </p:nvPr>
        </p:nvSpPr>
        <p:spPr>
          <a:xfrm>
            <a:off x="1190623" y="1438713"/>
            <a:ext cx="4655006" cy="457262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Wingdings" charset="2"/>
              <a:buNone/>
              <a:tabLst/>
              <a:defRPr sz="2200" b="0" i="0" spc="0" baseline="0">
                <a:solidFill>
                  <a:srgbClr val="000000"/>
                </a:solidFill>
                <a:latin typeface="Arial Nova Light" charset="0"/>
                <a:ea typeface="Arial Nova Light" charset="0"/>
                <a:cs typeface="Arial Nova Light" charset="0"/>
              </a:defRPr>
            </a:lvl1pPr>
            <a:lvl2pPr marL="685800" indent="-228600">
              <a:buClr>
                <a:schemeClr val="tx1"/>
              </a:buClr>
              <a:buSzPct val="80000"/>
              <a:buFont typeface="Arial" charset="0"/>
              <a:buChar char="•"/>
              <a:defRPr sz="1800" b="0" i="0" spc="0" baseline="0">
                <a:solidFill>
                  <a:srgbClr val="000000"/>
                </a:solidFill>
                <a:latin typeface="Arial Nova Light" charset="0"/>
                <a:ea typeface="Arial Nova Light" charset="0"/>
                <a:cs typeface="Arial Nova Light" charset="0"/>
              </a:defRPr>
            </a:lvl2pPr>
            <a:lvl3pPr marL="1143000" indent="-228600">
              <a:buClr>
                <a:schemeClr val="tx1"/>
              </a:buClr>
              <a:buSzPct val="80000"/>
              <a:buFont typeface="Courier New" charset="0"/>
              <a:buChar char="o"/>
              <a:defRPr sz="1600" b="0" i="0" spc="0" baseline="0">
                <a:latin typeface="Arial Nova Light" charset="0"/>
                <a:ea typeface="Arial Nova Light" charset="0"/>
                <a:cs typeface="Arial Nova Light" charset="0"/>
              </a:defRPr>
            </a:lvl3pPr>
            <a:lvl4pPr>
              <a:defRPr sz="2200" b="0" i="0" spc="-100" baseline="0">
                <a:latin typeface="Proxima Nova Light" charset="0"/>
                <a:ea typeface="Proxima Nova Light" charset="0"/>
                <a:cs typeface="Proxima Nova Light" charset="0"/>
              </a:defRPr>
            </a:lvl4pPr>
            <a:lvl5pPr>
              <a:defRPr sz="2200" b="0" i="0" spc="-100" baseline="0">
                <a:latin typeface="Proxima Nova Light" charset="0"/>
                <a:ea typeface="Proxima Nova Light" charset="0"/>
                <a:cs typeface="Proxima Nova Light" charset="0"/>
              </a:defRPr>
            </a:lvl5pPr>
          </a:lstStyle>
          <a:p>
            <a:pPr marL="342900" marR="0" lvl="0" indent="-342900" algn="l" defTabSz="914400" rtl="0" eaLnBrk="1" fontAlgn="auto" latinLnBrk="0" hangingPunct="1">
              <a:lnSpc>
                <a:spcPct val="90000"/>
              </a:lnSpc>
              <a:spcBef>
                <a:spcPts val="1000"/>
              </a:spcBef>
              <a:spcAft>
                <a:spcPts val="0"/>
              </a:spcAft>
              <a:buClrTx/>
              <a:buSzTx/>
              <a:tabLst/>
              <a:defRPr/>
            </a:pPr>
            <a:r>
              <a:rPr lang="en-US" dirty="0"/>
              <a:t>Insert paragraph copy here.</a:t>
            </a:r>
          </a:p>
        </p:txBody>
      </p:sp>
      <p:pic>
        <p:nvPicPr>
          <p:cNvPr id="12" name="Picture 11"/>
          <p:cNvPicPr>
            <a:picLocks noChangeAspect="1"/>
          </p:cNvPicPr>
          <p:nvPr userDrawn="1"/>
        </p:nvPicPr>
        <p:blipFill>
          <a:blip r:embed="rId2"/>
          <a:stretch>
            <a:fillRect/>
          </a:stretch>
        </p:blipFill>
        <p:spPr>
          <a:xfrm>
            <a:off x="529741" y="541625"/>
            <a:ext cx="397993" cy="407700"/>
          </a:xfrm>
          <a:prstGeom prst="rect">
            <a:avLst/>
          </a:prstGeom>
        </p:spPr>
      </p:pic>
      <p:sp>
        <p:nvSpPr>
          <p:cNvPr id="14" name="Text Placeholder 6">
            <a:extLst>
              <a:ext uri="{FF2B5EF4-FFF2-40B4-BE49-F238E27FC236}">
                <a16:creationId xmlns:a16="http://schemas.microsoft.com/office/drawing/2014/main" id="{576EEF12-80F5-3A42-A051-AEFCB6687239}"/>
              </a:ext>
            </a:extLst>
          </p:cNvPr>
          <p:cNvSpPr>
            <a:spLocks noGrp="1"/>
          </p:cNvSpPr>
          <p:nvPr>
            <p:ph type="body" sz="quarter" idx="12" hasCustomPrompt="1"/>
          </p:nvPr>
        </p:nvSpPr>
        <p:spPr>
          <a:xfrm>
            <a:off x="6423024" y="1438713"/>
            <a:ext cx="4655006" cy="4572620"/>
          </a:xfrm>
          <a:prstGeom prst="rect">
            <a:avLst/>
          </a:prstGeom>
        </p:spPr>
        <p:txBody>
          <a:bodyPr lIns="0" tIns="0" rIns="0" bIns="0"/>
          <a:lstStyle>
            <a:lvl1pPr marL="347472" marR="0" indent="-347472" algn="l" defTabSz="914400" rtl="0" eaLnBrk="1" fontAlgn="auto" latinLnBrk="0" hangingPunct="1">
              <a:lnSpc>
                <a:spcPct val="90000"/>
              </a:lnSpc>
              <a:spcBef>
                <a:spcPts val="1000"/>
              </a:spcBef>
              <a:spcAft>
                <a:spcPts val="0"/>
              </a:spcAft>
              <a:buClr>
                <a:schemeClr val="tx1"/>
              </a:buClr>
              <a:buSzPct val="80000"/>
              <a:buFont typeface="Wingdings" charset="2"/>
              <a:buChar char="§"/>
              <a:tabLst/>
              <a:defRPr sz="2200" b="0" i="0" spc="0" baseline="0">
                <a:solidFill>
                  <a:srgbClr val="000000"/>
                </a:solidFill>
                <a:latin typeface="Arial Nova Light" charset="0"/>
                <a:ea typeface="Arial Nova Light" charset="0"/>
                <a:cs typeface="Arial Nova Light" charset="0"/>
              </a:defRPr>
            </a:lvl1pPr>
            <a:lvl2pPr marL="685800" indent="-228600">
              <a:buClr>
                <a:schemeClr val="tx1"/>
              </a:buClr>
              <a:buSzPct val="80000"/>
              <a:buFont typeface="Arial" charset="0"/>
              <a:buChar char="•"/>
              <a:defRPr sz="1800" b="0" i="0" spc="0" baseline="0">
                <a:solidFill>
                  <a:srgbClr val="000000"/>
                </a:solidFill>
                <a:latin typeface="Arial Nova Light" charset="0"/>
                <a:ea typeface="Arial Nova Light" charset="0"/>
                <a:cs typeface="Arial Nova Light" charset="0"/>
              </a:defRPr>
            </a:lvl2pPr>
            <a:lvl3pPr marL="1143000" indent="-228600">
              <a:buClr>
                <a:schemeClr val="tx1"/>
              </a:buClr>
              <a:buSzPct val="80000"/>
              <a:buFont typeface="Courier New" charset="0"/>
              <a:buChar char="o"/>
              <a:defRPr sz="1600" b="0" i="0" spc="0" baseline="0">
                <a:latin typeface="Arial Nova Light" charset="0"/>
                <a:ea typeface="Arial Nova Light" charset="0"/>
                <a:cs typeface="Arial Nova Light" charset="0"/>
              </a:defRPr>
            </a:lvl3pPr>
            <a:lvl4pPr>
              <a:defRPr sz="2200" b="0" i="0" spc="-100" baseline="0">
                <a:latin typeface="Proxima Nova Light" charset="0"/>
                <a:ea typeface="Proxima Nova Light" charset="0"/>
                <a:cs typeface="Proxima Nova Light" charset="0"/>
              </a:defRPr>
            </a:lvl4pPr>
            <a:lvl5pPr>
              <a:defRPr sz="2200" b="0" i="0" spc="-100" baseline="0">
                <a:latin typeface="Proxima Nova Light" charset="0"/>
                <a:ea typeface="Proxima Nova Light" charset="0"/>
                <a:cs typeface="Proxima Nova Light" charset="0"/>
              </a:defRPr>
            </a:lvl5pPr>
          </a:lstStyle>
          <a:p>
            <a:pPr lvl="0"/>
            <a:r>
              <a:rPr lang="en-US" dirty="0"/>
              <a:t>Insert bullet here</a:t>
            </a:r>
          </a:p>
          <a:p>
            <a:pPr lvl="1"/>
            <a:r>
              <a:rPr lang="en-US" dirty="0"/>
              <a:t>Insert sub bullet here</a:t>
            </a:r>
          </a:p>
          <a:p>
            <a:pPr lvl="2"/>
            <a:r>
              <a:rPr lang="en-US" dirty="0"/>
              <a:t>Insert sub bullet here</a:t>
            </a:r>
          </a:p>
        </p:txBody>
      </p:sp>
      <p:sp>
        <p:nvSpPr>
          <p:cNvPr id="15" name="Slide Number Placeholder 5"/>
          <p:cNvSpPr>
            <a:spLocks noGrp="1"/>
          </p:cNvSpPr>
          <p:nvPr>
            <p:ph type="sldNum" sz="quarter" idx="4"/>
          </p:nvPr>
        </p:nvSpPr>
        <p:spPr>
          <a:xfrm>
            <a:off x="529741" y="6399994"/>
            <a:ext cx="2743200" cy="365125"/>
          </a:xfrm>
          <a:prstGeom prst="rect">
            <a:avLst/>
          </a:prstGeom>
        </p:spPr>
        <p:txBody>
          <a:bodyPr vert="horz" lIns="91440" tIns="45720" rIns="91440" bIns="45720" rtlCol="0" anchor="ctr"/>
          <a:lstStyle>
            <a:lvl1pPr algn="l">
              <a:defRPr sz="800" b="0" i="0">
                <a:solidFill>
                  <a:schemeClr val="tx1">
                    <a:tint val="75000"/>
                  </a:schemeClr>
                </a:solidFill>
                <a:latin typeface="Arial Nova Light" charset="0"/>
                <a:ea typeface="Arial Nova Light" charset="0"/>
                <a:cs typeface="Arial Nova Light" charset="0"/>
              </a:defRPr>
            </a:lvl1pPr>
          </a:lstStyle>
          <a:p>
            <a:fld id="{E189DA35-5C96-C34F-91AB-939BFA61035D}" type="slidenum">
              <a:rPr lang="en-US" smtClean="0"/>
              <a:pPr/>
              <a:t>‹#›</a:t>
            </a:fld>
            <a:r>
              <a:rPr lang="en-US" dirty="0"/>
              <a:t> | </a:t>
            </a:r>
            <a:r>
              <a:rPr lang="en-US" dirty="0" err="1"/>
              <a:t>Broadwind</a:t>
            </a:r>
            <a:r>
              <a:rPr lang="en-US" dirty="0"/>
              <a:t>  | Name of Presentation</a:t>
            </a:r>
          </a:p>
        </p:txBody>
      </p:sp>
    </p:spTree>
    <p:extLst>
      <p:ext uri="{BB962C8B-B14F-4D97-AF65-F5344CB8AC3E}">
        <p14:creationId xmlns:p14="http://schemas.microsoft.com/office/powerpoint/2010/main" val="1170984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Headline_Bullet_Paragraph">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F787070-EFFE-B748-BCC6-925CE844419C}"/>
              </a:ext>
            </a:extLst>
          </p:cNvPr>
          <p:cNvSpPr>
            <a:spLocks noGrp="1"/>
          </p:cNvSpPr>
          <p:nvPr>
            <p:ph type="title" hasCustomPrompt="1"/>
          </p:nvPr>
        </p:nvSpPr>
        <p:spPr>
          <a:xfrm>
            <a:off x="1190622" y="473723"/>
            <a:ext cx="9887407" cy="576329"/>
          </a:xfrm>
        </p:spPr>
        <p:txBody>
          <a:bodyPr lIns="0" tIns="0" rIns="0" bIns="0" anchor="b" anchorCtr="0">
            <a:normAutofit/>
          </a:bodyPr>
          <a:lstStyle>
            <a:lvl1pPr>
              <a:defRPr sz="4000" b="1" i="0" spc="0" baseline="0">
                <a:solidFill>
                  <a:srgbClr val="006198"/>
                </a:solidFill>
                <a:latin typeface="Arial Nova" charset="0"/>
                <a:ea typeface="Arial Nova" charset="0"/>
                <a:cs typeface="Arial Nova" charset="0"/>
              </a:defRPr>
            </a:lvl1pPr>
          </a:lstStyle>
          <a:p>
            <a:r>
              <a:rPr lang="en-US" dirty="0"/>
              <a:t>Insert title here</a:t>
            </a:r>
          </a:p>
        </p:txBody>
      </p:sp>
      <p:sp>
        <p:nvSpPr>
          <p:cNvPr id="7" name="Text Placeholder 6">
            <a:extLst>
              <a:ext uri="{FF2B5EF4-FFF2-40B4-BE49-F238E27FC236}">
                <a16:creationId xmlns:a16="http://schemas.microsoft.com/office/drawing/2014/main" id="{576EEF12-80F5-3A42-A051-AEFCB6687239}"/>
              </a:ext>
            </a:extLst>
          </p:cNvPr>
          <p:cNvSpPr>
            <a:spLocks noGrp="1"/>
          </p:cNvSpPr>
          <p:nvPr>
            <p:ph type="body" sz="quarter" idx="10" hasCustomPrompt="1"/>
          </p:nvPr>
        </p:nvSpPr>
        <p:spPr>
          <a:xfrm>
            <a:off x="1190623" y="1438713"/>
            <a:ext cx="4655006" cy="4572620"/>
          </a:xfrm>
          <a:prstGeom prst="rect">
            <a:avLst/>
          </a:prstGeom>
        </p:spPr>
        <p:txBody>
          <a:bodyPr lIns="0" tIns="0" rIns="0" bIns="0"/>
          <a:lstStyle>
            <a:lvl1pPr marL="342900" marR="0" indent="-342900" algn="l" defTabSz="914400" rtl="0" eaLnBrk="1" fontAlgn="auto" latinLnBrk="0" hangingPunct="1">
              <a:lnSpc>
                <a:spcPct val="90000"/>
              </a:lnSpc>
              <a:spcBef>
                <a:spcPts val="1000"/>
              </a:spcBef>
              <a:spcAft>
                <a:spcPts val="0"/>
              </a:spcAft>
              <a:buClrTx/>
              <a:buSzTx/>
              <a:buFont typeface="Arial" charset="0"/>
              <a:buChar char="•"/>
              <a:tabLst/>
              <a:defRPr sz="2200" b="0" i="0" spc="0" baseline="0">
                <a:solidFill>
                  <a:srgbClr val="000000"/>
                </a:solidFill>
                <a:latin typeface="Arial Nova Light" charset="0"/>
                <a:ea typeface="Arial Nova Light" charset="0"/>
                <a:cs typeface="Arial Nova Light" charset="0"/>
              </a:defRPr>
            </a:lvl1pPr>
            <a:lvl2pPr marL="685800" indent="-228600">
              <a:buClr>
                <a:schemeClr val="tx1"/>
              </a:buClr>
              <a:buSzPct val="80000"/>
              <a:buFont typeface="Arial" charset="0"/>
              <a:buChar char="•"/>
              <a:defRPr sz="1800" b="0" i="0" spc="0" baseline="0">
                <a:solidFill>
                  <a:srgbClr val="000000"/>
                </a:solidFill>
                <a:latin typeface="Arial Nova Light" charset="0"/>
                <a:ea typeface="Arial Nova Light" charset="0"/>
                <a:cs typeface="Arial Nova Light" charset="0"/>
              </a:defRPr>
            </a:lvl2pPr>
            <a:lvl3pPr marL="1143000" indent="-228600">
              <a:buClr>
                <a:schemeClr val="tx1"/>
              </a:buClr>
              <a:buSzPct val="80000"/>
              <a:buFont typeface="Courier New" charset="0"/>
              <a:buChar char="o"/>
              <a:defRPr sz="1600" b="0" i="0" spc="0" baseline="0">
                <a:latin typeface="Arial Nova Light" charset="0"/>
                <a:ea typeface="Arial Nova Light" charset="0"/>
                <a:cs typeface="Arial Nova Light" charset="0"/>
              </a:defRPr>
            </a:lvl3pPr>
            <a:lvl4pPr>
              <a:defRPr sz="2200" b="0" i="0" spc="-100" baseline="0">
                <a:latin typeface="Proxima Nova Light" charset="0"/>
                <a:ea typeface="Proxima Nova Light" charset="0"/>
                <a:cs typeface="Proxima Nova Light" charset="0"/>
              </a:defRPr>
            </a:lvl4pPr>
            <a:lvl5pPr>
              <a:defRPr sz="2200" b="0" i="0" spc="-100" baseline="0">
                <a:latin typeface="Proxima Nova Light" charset="0"/>
                <a:ea typeface="Proxima Nova Light" charset="0"/>
                <a:cs typeface="Proxima Nova Light" charset="0"/>
              </a:defRPr>
            </a:lvl5pPr>
          </a:lstStyle>
          <a:p>
            <a:pPr lvl="0"/>
            <a:r>
              <a:rPr lang="en-US" dirty="0"/>
              <a:t>Insert bullet here</a:t>
            </a:r>
          </a:p>
          <a:p>
            <a:pPr lvl="1"/>
            <a:r>
              <a:rPr lang="en-US" dirty="0"/>
              <a:t>Insert sub bullet here</a:t>
            </a:r>
          </a:p>
          <a:p>
            <a:pPr lvl="2"/>
            <a:r>
              <a:rPr lang="en-US" dirty="0"/>
              <a:t>Insert sub bullet here</a:t>
            </a:r>
          </a:p>
        </p:txBody>
      </p:sp>
      <p:pic>
        <p:nvPicPr>
          <p:cNvPr id="8" name="Picture 7"/>
          <p:cNvPicPr>
            <a:picLocks noChangeAspect="1"/>
          </p:cNvPicPr>
          <p:nvPr userDrawn="1"/>
        </p:nvPicPr>
        <p:blipFill>
          <a:blip r:embed="rId2"/>
          <a:stretch>
            <a:fillRect/>
          </a:stretch>
        </p:blipFill>
        <p:spPr>
          <a:xfrm>
            <a:off x="529741" y="541625"/>
            <a:ext cx="397993" cy="407700"/>
          </a:xfrm>
          <a:prstGeom prst="rect">
            <a:avLst/>
          </a:prstGeom>
        </p:spPr>
      </p:pic>
      <p:sp>
        <p:nvSpPr>
          <p:cNvPr id="13" name="Text Placeholder 6">
            <a:extLst>
              <a:ext uri="{FF2B5EF4-FFF2-40B4-BE49-F238E27FC236}">
                <a16:creationId xmlns:a16="http://schemas.microsoft.com/office/drawing/2014/main" id="{576EEF12-80F5-3A42-A051-AEFCB6687239}"/>
              </a:ext>
            </a:extLst>
          </p:cNvPr>
          <p:cNvSpPr>
            <a:spLocks noGrp="1"/>
          </p:cNvSpPr>
          <p:nvPr>
            <p:ph type="body" sz="quarter" idx="12" hasCustomPrompt="1"/>
          </p:nvPr>
        </p:nvSpPr>
        <p:spPr>
          <a:xfrm>
            <a:off x="6423024" y="1438713"/>
            <a:ext cx="4655006" cy="457262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
                <a:schemeClr val="tx1"/>
              </a:buClr>
              <a:buSzPct val="80000"/>
              <a:buFont typeface="Arial" charset="0"/>
              <a:buNone/>
              <a:tabLst/>
              <a:defRPr sz="2200" b="0" i="0" spc="0" baseline="0">
                <a:solidFill>
                  <a:srgbClr val="000000"/>
                </a:solidFill>
                <a:latin typeface="Arial Nova Light" charset="0"/>
                <a:ea typeface="Arial Nova Light" charset="0"/>
                <a:cs typeface="Arial Nova Light" charset="0"/>
              </a:defRPr>
            </a:lvl1pPr>
            <a:lvl2pPr marL="685800" indent="-228600">
              <a:buClr>
                <a:schemeClr val="tx1"/>
              </a:buClr>
              <a:buSzPct val="80000"/>
              <a:buFont typeface="Arial" charset="0"/>
              <a:buChar char="•"/>
              <a:defRPr sz="1800" b="0" i="0" spc="0" baseline="0">
                <a:solidFill>
                  <a:srgbClr val="000000"/>
                </a:solidFill>
                <a:latin typeface="Arial Nova Light" charset="0"/>
                <a:ea typeface="Arial Nova Light" charset="0"/>
                <a:cs typeface="Arial Nova Light" charset="0"/>
              </a:defRPr>
            </a:lvl2pPr>
            <a:lvl3pPr marL="1143000" indent="-228600">
              <a:buClr>
                <a:schemeClr val="tx1"/>
              </a:buClr>
              <a:buSzPct val="80000"/>
              <a:buFont typeface="Courier New" charset="0"/>
              <a:buChar char="o"/>
              <a:defRPr sz="1600" b="0" i="0" spc="0" baseline="0">
                <a:latin typeface="Arial Nova Light" charset="0"/>
                <a:ea typeface="Arial Nova Light" charset="0"/>
                <a:cs typeface="Arial Nova Light" charset="0"/>
              </a:defRPr>
            </a:lvl3pPr>
            <a:lvl4pPr>
              <a:defRPr sz="2200" b="0" i="0" spc="-100" baseline="0">
                <a:latin typeface="Proxima Nova Light" charset="0"/>
                <a:ea typeface="Proxima Nova Light" charset="0"/>
                <a:cs typeface="Proxima Nova Light" charset="0"/>
              </a:defRPr>
            </a:lvl4pPr>
            <a:lvl5pPr>
              <a:defRPr sz="2200" b="0" i="0" spc="-100" baseline="0">
                <a:latin typeface="Proxima Nova Light" charset="0"/>
                <a:ea typeface="Proxima Nova Light" charset="0"/>
                <a:cs typeface="Proxima Nova Light" charset="0"/>
              </a:defRPr>
            </a:lvl5pPr>
          </a:lstStyle>
          <a:p>
            <a:pPr marL="347472" marR="0" lvl="0" indent="-347472" algn="l" defTabSz="914400" rtl="0" eaLnBrk="1" fontAlgn="auto" latinLnBrk="0" hangingPunct="1">
              <a:lnSpc>
                <a:spcPct val="90000"/>
              </a:lnSpc>
              <a:spcBef>
                <a:spcPts val="1000"/>
              </a:spcBef>
              <a:spcAft>
                <a:spcPts val="0"/>
              </a:spcAft>
              <a:buClr>
                <a:schemeClr val="tx1"/>
              </a:buClr>
              <a:buSzPct val="80000"/>
              <a:buFont typeface="Wingdings" charset="2"/>
              <a:buNone/>
              <a:tabLst/>
              <a:defRPr/>
            </a:pPr>
            <a:r>
              <a:rPr lang="en-US" dirty="0"/>
              <a:t>Insert paragraph copy here.</a:t>
            </a:r>
          </a:p>
        </p:txBody>
      </p:sp>
      <p:sp>
        <p:nvSpPr>
          <p:cNvPr id="14" name="Slide Number Placeholder 5"/>
          <p:cNvSpPr>
            <a:spLocks noGrp="1"/>
          </p:cNvSpPr>
          <p:nvPr>
            <p:ph type="sldNum" sz="quarter" idx="4"/>
          </p:nvPr>
        </p:nvSpPr>
        <p:spPr>
          <a:xfrm>
            <a:off x="529741" y="6399994"/>
            <a:ext cx="2743200" cy="365125"/>
          </a:xfrm>
          <a:prstGeom prst="rect">
            <a:avLst/>
          </a:prstGeom>
        </p:spPr>
        <p:txBody>
          <a:bodyPr vert="horz" lIns="91440" tIns="45720" rIns="91440" bIns="45720" rtlCol="0" anchor="ctr"/>
          <a:lstStyle>
            <a:lvl1pPr algn="l">
              <a:defRPr sz="800" b="0" i="0">
                <a:solidFill>
                  <a:schemeClr val="tx1">
                    <a:tint val="75000"/>
                  </a:schemeClr>
                </a:solidFill>
                <a:latin typeface="Arial Nova Light" charset="0"/>
                <a:ea typeface="Arial Nova Light" charset="0"/>
                <a:cs typeface="Arial Nova Light" charset="0"/>
              </a:defRPr>
            </a:lvl1pPr>
          </a:lstStyle>
          <a:p>
            <a:fld id="{E189DA35-5C96-C34F-91AB-939BFA61035D}" type="slidenum">
              <a:rPr lang="en-US" smtClean="0"/>
              <a:pPr/>
              <a:t>‹#›</a:t>
            </a:fld>
            <a:r>
              <a:rPr lang="en-US" dirty="0"/>
              <a:t> | </a:t>
            </a:r>
            <a:r>
              <a:rPr lang="en-US" dirty="0" err="1"/>
              <a:t>Broadwind</a:t>
            </a:r>
            <a:r>
              <a:rPr lang="en-US" dirty="0"/>
              <a:t>  | Name of Presentation</a:t>
            </a:r>
          </a:p>
        </p:txBody>
      </p:sp>
    </p:spTree>
    <p:extLst>
      <p:ext uri="{BB962C8B-B14F-4D97-AF65-F5344CB8AC3E}">
        <p14:creationId xmlns:p14="http://schemas.microsoft.com/office/powerpoint/2010/main" val="1212470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Cluster - Headline/Paragraph">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787070-EFFE-B748-BCC6-925CE844419C}"/>
              </a:ext>
            </a:extLst>
          </p:cNvPr>
          <p:cNvSpPr>
            <a:spLocks noGrp="1"/>
          </p:cNvSpPr>
          <p:nvPr>
            <p:ph type="title" hasCustomPrompt="1"/>
          </p:nvPr>
        </p:nvSpPr>
        <p:spPr>
          <a:xfrm>
            <a:off x="1190623" y="473723"/>
            <a:ext cx="10002310" cy="576329"/>
          </a:xfrm>
        </p:spPr>
        <p:txBody>
          <a:bodyPr lIns="0" tIns="0" rIns="0" bIns="0" anchor="b" anchorCtr="0">
            <a:normAutofit/>
          </a:bodyPr>
          <a:lstStyle>
            <a:lvl1pPr>
              <a:defRPr sz="4000" b="1" i="0" spc="0" baseline="0">
                <a:solidFill>
                  <a:srgbClr val="006198"/>
                </a:solidFill>
                <a:latin typeface="Arial Nova" charset="0"/>
                <a:ea typeface="Arial Nova" charset="0"/>
                <a:cs typeface="Arial Nova" charset="0"/>
              </a:defRPr>
            </a:lvl1pPr>
          </a:lstStyle>
          <a:p>
            <a:r>
              <a:rPr lang="en-US" dirty="0"/>
              <a:t>Insert title here</a:t>
            </a:r>
          </a:p>
        </p:txBody>
      </p:sp>
      <p:sp>
        <p:nvSpPr>
          <p:cNvPr id="8" name="Text Placeholder 6">
            <a:extLst>
              <a:ext uri="{FF2B5EF4-FFF2-40B4-BE49-F238E27FC236}">
                <a16:creationId xmlns:a16="http://schemas.microsoft.com/office/drawing/2014/main" id="{576EEF12-80F5-3A42-A051-AEFCB6687239}"/>
              </a:ext>
            </a:extLst>
          </p:cNvPr>
          <p:cNvSpPr>
            <a:spLocks noGrp="1"/>
          </p:cNvSpPr>
          <p:nvPr>
            <p:ph type="body" sz="quarter" idx="10" hasCustomPrompt="1"/>
          </p:nvPr>
        </p:nvSpPr>
        <p:spPr>
          <a:xfrm>
            <a:off x="1190623" y="1438713"/>
            <a:ext cx="4655006" cy="457262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Wingdings" charset="2"/>
              <a:buNone/>
              <a:tabLst/>
              <a:defRPr sz="2200" b="0" i="0" spc="0" baseline="0">
                <a:solidFill>
                  <a:srgbClr val="000000"/>
                </a:solidFill>
                <a:latin typeface="Arial Nova Light" charset="0"/>
                <a:ea typeface="Arial Nova Light" charset="0"/>
                <a:cs typeface="Arial Nova Light" charset="0"/>
              </a:defRPr>
            </a:lvl1pPr>
            <a:lvl2pPr marL="685800" indent="-228600">
              <a:buClr>
                <a:schemeClr val="tx1"/>
              </a:buClr>
              <a:buSzPct val="80000"/>
              <a:buFont typeface="Arial" charset="0"/>
              <a:buChar char="•"/>
              <a:defRPr sz="1800" b="0" i="0" spc="0" baseline="0">
                <a:solidFill>
                  <a:srgbClr val="000000"/>
                </a:solidFill>
                <a:latin typeface="Arial Nova Light" charset="0"/>
                <a:ea typeface="Arial Nova Light" charset="0"/>
                <a:cs typeface="Arial Nova Light" charset="0"/>
              </a:defRPr>
            </a:lvl2pPr>
            <a:lvl3pPr marL="1143000" indent="-228600">
              <a:buClr>
                <a:schemeClr val="tx1"/>
              </a:buClr>
              <a:buSzPct val="80000"/>
              <a:buFont typeface="Courier New" charset="0"/>
              <a:buChar char="o"/>
              <a:defRPr sz="1600" b="0" i="0" spc="0" baseline="0">
                <a:latin typeface="Arial Nova Light" charset="0"/>
                <a:ea typeface="Arial Nova Light" charset="0"/>
                <a:cs typeface="Arial Nova Light" charset="0"/>
              </a:defRPr>
            </a:lvl3pPr>
            <a:lvl4pPr>
              <a:defRPr sz="2200" b="0" i="0" spc="-100" baseline="0">
                <a:latin typeface="Proxima Nova Light" charset="0"/>
                <a:ea typeface="Proxima Nova Light" charset="0"/>
                <a:cs typeface="Proxima Nova Light" charset="0"/>
              </a:defRPr>
            </a:lvl4pPr>
            <a:lvl5pPr>
              <a:defRPr sz="2200" b="0" i="0" spc="-100" baseline="0">
                <a:latin typeface="Proxima Nova Light" charset="0"/>
                <a:ea typeface="Proxima Nova Light" charset="0"/>
                <a:cs typeface="Proxima Nova Light" charset="0"/>
              </a:defRPr>
            </a:lvl5pPr>
          </a:lstStyle>
          <a:p>
            <a:pPr marL="342900" marR="0" lvl="0" indent="-342900" algn="l" defTabSz="914400" rtl="0" eaLnBrk="1" fontAlgn="auto" latinLnBrk="0" hangingPunct="1">
              <a:lnSpc>
                <a:spcPct val="90000"/>
              </a:lnSpc>
              <a:spcBef>
                <a:spcPts val="1000"/>
              </a:spcBef>
              <a:spcAft>
                <a:spcPts val="0"/>
              </a:spcAft>
              <a:buClrTx/>
              <a:buSzTx/>
              <a:tabLst/>
              <a:defRPr/>
            </a:pPr>
            <a:r>
              <a:rPr lang="en-US" dirty="0"/>
              <a:t>Insert paragraph copy here.</a:t>
            </a:r>
          </a:p>
        </p:txBody>
      </p:sp>
      <p:pic>
        <p:nvPicPr>
          <p:cNvPr id="12" name="Picture 11"/>
          <p:cNvPicPr>
            <a:picLocks noChangeAspect="1"/>
          </p:cNvPicPr>
          <p:nvPr userDrawn="1"/>
        </p:nvPicPr>
        <p:blipFill>
          <a:blip r:embed="rId2"/>
          <a:stretch>
            <a:fillRect/>
          </a:stretch>
        </p:blipFill>
        <p:spPr>
          <a:xfrm>
            <a:off x="529741" y="541625"/>
            <a:ext cx="397993" cy="407700"/>
          </a:xfrm>
          <a:prstGeom prst="rect">
            <a:avLst/>
          </a:prstGeom>
        </p:spPr>
      </p:pic>
      <p:sp>
        <p:nvSpPr>
          <p:cNvPr id="3" name="Picture Placeholder 2"/>
          <p:cNvSpPr>
            <a:spLocks noGrp="1"/>
          </p:cNvSpPr>
          <p:nvPr>
            <p:ph type="pic" sz="quarter" idx="12"/>
          </p:nvPr>
        </p:nvSpPr>
        <p:spPr>
          <a:xfrm>
            <a:off x="6620933" y="3268133"/>
            <a:ext cx="4572000" cy="2743200"/>
          </a:xfrm>
          <a:prstGeom prst="rect">
            <a:avLst/>
          </a:prstGeom>
        </p:spPr>
        <p:txBody>
          <a:bodyPr/>
          <a:lstStyle>
            <a:lvl1pPr>
              <a:defRPr sz="1400" b="0" i="0">
                <a:latin typeface="Arial Nova Light" charset="0"/>
                <a:ea typeface="Arial Nova Light" charset="0"/>
                <a:cs typeface="Arial Nova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9" name="Picture Placeholder 2"/>
          <p:cNvSpPr>
            <a:spLocks noGrp="1"/>
          </p:cNvSpPr>
          <p:nvPr>
            <p:ph type="pic" sz="quarter" idx="13"/>
          </p:nvPr>
        </p:nvSpPr>
        <p:spPr>
          <a:xfrm>
            <a:off x="9008532" y="1642533"/>
            <a:ext cx="2184401" cy="1319560"/>
          </a:xfrm>
          <a:prstGeom prst="rect">
            <a:avLst/>
          </a:prstGeom>
        </p:spPr>
        <p:txBody>
          <a:bodyPr/>
          <a:lstStyle>
            <a:lvl1pPr>
              <a:defRPr sz="1400" b="0" i="0">
                <a:latin typeface="Arial Nova Light" charset="0"/>
                <a:ea typeface="Arial Nova Light" charset="0"/>
                <a:cs typeface="Arial Nova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10" name="Picture Placeholder 2"/>
          <p:cNvSpPr>
            <a:spLocks noGrp="1"/>
          </p:cNvSpPr>
          <p:nvPr>
            <p:ph type="pic" sz="quarter" idx="14"/>
          </p:nvPr>
        </p:nvSpPr>
        <p:spPr>
          <a:xfrm>
            <a:off x="7112001" y="1642533"/>
            <a:ext cx="1574800" cy="1319560"/>
          </a:xfrm>
          <a:prstGeom prst="rect">
            <a:avLst/>
          </a:prstGeom>
        </p:spPr>
        <p:txBody>
          <a:bodyPr/>
          <a:lstStyle>
            <a:lvl1pPr>
              <a:defRPr sz="1400" b="0" i="0">
                <a:latin typeface="Arial Nova Light" charset="0"/>
                <a:ea typeface="Arial Nova Light" charset="0"/>
                <a:cs typeface="Arial Nova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11" name="Slide Number Placeholder 5"/>
          <p:cNvSpPr>
            <a:spLocks noGrp="1"/>
          </p:cNvSpPr>
          <p:nvPr>
            <p:ph type="sldNum" sz="quarter" idx="4"/>
          </p:nvPr>
        </p:nvSpPr>
        <p:spPr>
          <a:xfrm>
            <a:off x="529741" y="6399994"/>
            <a:ext cx="2743200" cy="365125"/>
          </a:xfrm>
          <a:prstGeom prst="rect">
            <a:avLst/>
          </a:prstGeom>
        </p:spPr>
        <p:txBody>
          <a:bodyPr vert="horz" lIns="91440" tIns="45720" rIns="91440" bIns="45720" rtlCol="0" anchor="ctr"/>
          <a:lstStyle>
            <a:lvl1pPr algn="l">
              <a:defRPr sz="800" b="0" i="0">
                <a:solidFill>
                  <a:schemeClr val="tx1">
                    <a:tint val="75000"/>
                  </a:schemeClr>
                </a:solidFill>
                <a:latin typeface="Arial Nova Light" charset="0"/>
                <a:ea typeface="Arial Nova Light" charset="0"/>
                <a:cs typeface="Arial Nova Light" charset="0"/>
              </a:defRPr>
            </a:lvl1pPr>
          </a:lstStyle>
          <a:p>
            <a:fld id="{E189DA35-5C96-C34F-91AB-939BFA61035D}" type="slidenum">
              <a:rPr lang="en-US" smtClean="0"/>
              <a:pPr/>
              <a:t>‹#›</a:t>
            </a:fld>
            <a:r>
              <a:rPr lang="en-US" dirty="0"/>
              <a:t> | </a:t>
            </a:r>
            <a:r>
              <a:rPr lang="en-US" dirty="0" err="1"/>
              <a:t>Broadwind</a:t>
            </a:r>
            <a:r>
              <a:rPr lang="en-US" dirty="0"/>
              <a:t>  | Name of Presentation</a:t>
            </a:r>
          </a:p>
        </p:txBody>
      </p:sp>
    </p:spTree>
    <p:extLst>
      <p:ext uri="{BB962C8B-B14F-4D97-AF65-F5344CB8AC3E}">
        <p14:creationId xmlns:p14="http://schemas.microsoft.com/office/powerpoint/2010/main" val="855007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529741" y="6399994"/>
            <a:ext cx="2743200" cy="365125"/>
          </a:xfrm>
          <a:prstGeom prst="rect">
            <a:avLst/>
          </a:prstGeom>
        </p:spPr>
        <p:txBody>
          <a:bodyPr vert="horz" lIns="91440" tIns="45720" rIns="91440" bIns="45720" rtlCol="0" anchor="ctr"/>
          <a:lstStyle>
            <a:lvl1pPr algn="l">
              <a:defRPr sz="800" b="0" i="0">
                <a:solidFill>
                  <a:schemeClr val="tx1">
                    <a:tint val="75000"/>
                  </a:schemeClr>
                </a:solidFill>
                <a:latin typeface="Arial Nova Light" charset="0"/>
                <a:ea typeface="Arial Nova Light" charset="0"/>
                <a:cs typeface="Arial Nova Light" charset="0"/>
              </a:defRPr>
            </a:lvl1pPr>
          </a:lstStyle>
          <a:p>
            <a:fld id="{E189DA35-5C96-C34F-91AB-939BFA61035D}" type="slidenum">
              <a:rPr lang="en-US" smtClean="0"/>
              <a:pPr/>
              <a:t>‹#›</a:t>
            </a:fld>
            <a:r>
              <a:rPr lang="en-US" dirty="0"/>
              <a:t> | </a:t>
            </a:r>
            <a:r>
              <a:rPr lang="en-US" dirty="0" err="1"/>
              <a:t>Broadwind</a:t>
            </a:r>
            <a:r>
              <a:rPr lang="en-US" dirty="0"/>
              <a:t>  | Name of Presentation</a:t>
            </a:r>
          </a:p>
        </p:txBody>
      </p:sp>
    </p:spTree>
    <p:extLst>
      <p:ext uri="{BB962C8B-B14F-4D97-AF65-F5344CB8AC3E}">
        <p14:creationId xmlns:p14="http://schemas.microsoft.com/office/powerpoint/2010/main" val="782309860"/>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55" r:id="rId3"/>
    <p:sldLayoutId id="2147483668" r:id="rId4"/>
    <p:sldLayoutId id="2147483670" r:id="rId5"/>
    <p:sldLayoutId id="2147483659" r:id="rId6"/>
    <p:sldLayoutId id="2147483663" r:id="rId7"/>
    <p:sldLayoutId id="2147483671" r:id="rId8"/>
    <p:sldLayoutId id="2147483672" r:id="rId9"/>
    <p:sldLayoutId id="2147483673" r:id="rId10"/>
    <p:sldLayoutId id="2147483675" r:id="rId11"/>
    <p:sldLayoutId id="2147483674" r:id="rId12"/>
    <p:sldLayoutId id="2147483677" r:id="rId13"/>
    <p:sldLayoutId id="2147483657" r:id="rId14"/>
  </p:sldLayoutIdLst>
  <p:hf hdr="0" ftr="0" dt="0"/>
  <p:txStyles>
    <p:titleStyle>
      <a:lvl1pPr algn="l" defTabSz="914400" rtl="0" eaLnBrk="1" latinLnBrk="0" hangingPunct="1">
        <a:lnSpc>
          <a:spcPct val="90000"/>
        </a:lnSpc>
        <a:spcBef>
          <a:spcPct val="0"/>
        </a:spcBef>
        <a:buNone/>
        <a:defRPr sz="4000" b="1" i="0" kern="1200">
          <a:solidFill>
            <a:schemeClr val="tx1"/>
          </a:solidFill>
          <a:latin typeface="Arial Nova" charset="0"/>
          <a:ea typeface="Arial Nova" charset="0"/>
          <a:cs typeface="Arial Nova" charset="0"/>
        </a:defRPr>
      </a:lvl1pPr>
    </p:titleStyle>
    <p:bodyStyle>
      <a:lvl1pPr marL="228600" indent="-228600" algn="l" defTabSz="914400" rtl="0" eaLnBrk="1" latinLnBrk="0" hangingPunct="1">
        <a:lnSpc>
          <a:spcPct val="90000"/>
        </a:lnSpc>
        <a:spcBef>
          <a:spcPts val="1000"/>
        </a:spcBef>
        <a:buFont typeface="Arial"/>
        <a:buChar char="•"/>
        <a:defRPr sz="2200" b="0" i="0" kern="1200">
          <a:solidFill>
            <a:schemeClr val="tx1"/>
          </a:solidFill>
          <a:latin typeface="Arial Nova Light" charset="0"/>
          <a:ea typeface="Arial Nova Light" charset="0"/>
          <a:cs typeface="Arial Nova Light"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Nova Light" charset="0"/>
          <a:ea typeface="Arial Nova Light" charset="0"/>
          <a:cs typeface="Arial Nova Light"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Nova Light" charset="0"/>
          <a:ea typeface="Arial Nova Light" charset="0"/>
          <a:cs typeface="Arial Nova Light"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Nova Light" charset="0"/>
          <a:ea typeface="Arial Nova Light" charset="0"/>
          <a:cs typeface="Arial Nova Light"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Nova Light" charset="0"/>
          <a:ea typeface="Arial Nova Light" charset="0"/>
          <a:cs typeface="Arial Nova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8.xml"/><Relationship Id="rId5" Type="http://schemas.openxmlformats.org/officeDocument/2006/relationships/chart" Target="../charts/chart17.xml"/><Relationship Id="rId4" Type="http://schemas.openxmlformats.org/officeDocument/2006/relationships/chart" Target="../charts/char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0.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hyperlink" Target="https://www.irs.gov/pub/irs-drop/n-20-41.pdf"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chart" Target="../charts/char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8.xml"/><Relationship Id="rId5" Type="http://schemas.openxmlformats.org/officeDocument/2006/relationships/chart" Target="../charts/chart8.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8.xml"/><Relationship Id="rId5" Type="http://schemas.openxmlformats.org/officeDocument/2006/relationships/chart" Target="../charts/chart13.xml"/><Relationship Id="rId4"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5A775DB-4FA5-C345-91AB-C8DD81FD8E51}"/>
              </a:ext>
            </a:extLst>
          </p:cNvPr>
          <p:cNvPicPr>
            <a:picLocks noGrp="1" noChangeAspect="1"/>
          </p:cNvPicPr>
          <p:nvPr>
            <p:ph type="pic" sz="quarter" idx="10"/>
          </p:nvPr>
        </p:nvPicPr>
        <p:blipFill>
          <a:blip r:embed="rId2"/>
          <a:srcRect t="25" b="25"/>
          <a:stretch>
            <a:fillRect/>
          </a:stretch>
        </p:blipFill>
        <p:spPr/>
      </p:pic>
      <p:pic>
        <p:nvPicPr>
          <p:cNvPr id="6" name="Picture 5"/>
          <p:cNvPicPr>
            <a:picLocks noChangeAspect="1"/>
          </p:cNvPicPr>
          <p:nvPr/>
        </p:nvPicPr>
        <p:blipFill>
          <a:blip r:embed="rId3"/>
          <a:stretch>
            <a:fillRect/>
          </a:stretch>
        </p:blipFill>
        <p:spPr>
          <a:xfrm>
            <a:off x="6927622" y="540269"/>
            <a:ext cx="2744401" cy="405862"/>
          </a:xfrm>
          <a:prstGeom prst="rect">
            <a:avLst/>
          </a:prstGeom>
        </p:spPr>
      </p:pic>
      <p:sp>
        <p:nvSpPr>
          <p:cNvPr id="7" name="Title 2">
            <a:extLst>
              <a:ext uri="{FF2B5EF4-FFF2-40B4-BE49-F238E27FC236}">
                <a16:creationId xmlns:a16="http://schemas.microsoft.com/office/drawing/2014/main" id="{550BF75B-AEF0-447D-AA55-57D30945F5D0}"/>
              </a:ext>
            </a:extLst>
          </p:cNvPr>
          <p:cNvSpPr txBox="1">
            <a:spLocks/>
          </p:cNvSpPr>
          <p:nvPr/>
        </p:nvSpPr>
        <p:spPr>
          <a:xfrm>
            <a:off x="6936785" y="3844325"/>
            <a:ext cx="5255215" cy="1325563"/>
          </a:xfrm>
          <a:prstGeom prst="rect">
            <a:avLst/>
          </a:prstGeom>
        </p:spPr>
        <p:txBody>
          <a:bodyPr vert="horz" lIns="0" tIns="0" rIns="0" bIns="0" rtlCol="0" anchor="t" anchorCtr="0">
            <a:normAutofit fontScale="97500"/>
          </a:bodyPr>
          <a:lstStyle>
            <a:lvl1pPr algn="l" defTabSz="914400" rtl="0" eaLnBrk="1" latinLnBrk="0" hangingPunct="1">
              <a:lnSpc>
                <a:spcPct val="90000"/>
              </a:lnSpc>
              <a:spcBef>
                <a:spcPct val="0"/>
              </a:spcBef>
              <a:buNone/>
              <a:defRPr sz="4000" b="1" i="0" kern="1200" spc="-100" baseline="0">
                <a:solidFill>
                  <a:schemeClr val="bg1"/>
                </a:solidFill>
                <a:latin typeface="Arial Nova" charset="0"/>
                <a:ea typeface="Arial Nova" charset="0"/>
                <a:cs typeface="Arial Nova" charset="0"/>
              </a:defRPr>
            </a:lvl1pPr>
          </a:lstStyle>
          <a:p>
            <a:r>
              <a:rPr lang="en-US" dirty="0"/>
              <a:t>2Q20 Results Conference Call</a:t>
            </a:r>
          </a:p>
        </p:txBody>
      </p:sp>
      <p:sp>
        <p:nvSpPr>
          <p:cNvPr id="8" name="Subtitle 3">
            <a:extLst>
              <a:ext uri="{FF2B5EF4-FFF2-40B4-BE49-F238E27FC236}">
                <a16:creationId xmlns:a16="http://schemas.microsoft.com/office/drawing/2014/main" id="{1484E651-E9EF-4AE3-BB2B-DE40237FCD9D}"/>
              </a:ext>
            </a:extLst>
          </p:cNvPr>
          <p:cNvSpPr txBox="1">
            <a:spLocks/>
          </p:cNvSpPr>
          <p:nvPr/>
        </p:nvSpPr>
        <p:spPr>
          <a:xfrm>
            <a:off x="6972295" y="4979349"/>
            <a:ext cx="5184193" cy="1101371"/>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a:buNone/>
              <a:defRPr sz="2200" b="0" i="0" kern="1200">
                <a:solidFill>
                  <a:schemeClr val="bg1"/>
                </a:solidFill>
                <a:latin typeface="Arial Nova Light" charset="0"/>
                <a:ea typeface="Arial Nova Light" charset="0"/>
                <a:cs typeface="Arial Nova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Arial Nova Light" charset="0"/>
                <a:ea typeface="Arial Nova Light" charset="0"/>
                <a:cs typeface="Arial Nova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Arial Nova Light" charset="0"/>
                <a:ea typeface="Arial Nova Light" charset="0"/>
                <a:cs typeface="Arial Nova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Arial Nova Light" charset="0"/>
                <a:ea typeface="Arial Nova Light" charset="0"/>
                <a:cs typeface="Arial Nova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Arial Nova Light" charset="0"/>
                <a:ea typeface="Arial Nova Light" charset="0"/>
                <a:cs typeface="Arial Nova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b="1" dirty="0"/>
              <a:t>Investor Presentation</a:t>
            </a:r>
          </a:p>
        </p:txBody>
      </p:sp>
    </p:spTree>
    <p:extLst>
      <p:ext uri="{BB962C8B-B14F-4D97-AF65-F5344CB8AC3E}">
        <p14:creationId xmlns:p14="http://schemas.microsoft.com/office/powerpoint/2010/main" val="3878427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INDUSTRIAL SOLUTIONS SEGMENT   </a:t>
            </a:r>
            <a:br>
              <a:rPr lang="en-US" sz="2400" dirty="0"/>
            </a:br>
            <a:r>
              <a:rPr lang="en-US" sz="1800" b="0" dirty="0">
                <a:solidFill>
                  <a:srgbClr val="CE7B28"/>
                </a:solidFill>
              </a:rPr>
              <a:t>Natural Gas Turbine Market Driving Revenue Growth </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10</a:t>
            </a:fld>
            <a:r>
              <a:rPr lang="en-US" dirty="0">
                <a:solidFill>
                  <a:srgbClr val="CE7B28"/>
                </a:solidFill>
              </a:rPr>
              <a:t> |  Investor Presentation </a:t>
            </a:r>
          </a:p>
        </p:txBody>
      </p:sp>
      <p:sp>
        <p:nvSpPr>
          <p:cNvPr id="20" name="Rectangle 19">
            <a:extLst>
              <a:ext uri="{FF2B5EF4-FFF2-40B4-BE49-F238E27FC236}">
                <a16:creationId xmlns:a16="http://schemas.microsoft.com/office/drawing/2014/main" id="{6E67F9BB-1F66-4EF8-9856-D445856FCB14}"/>
              </a:ext>
            </a:extLst>
          </p:cNvPr>
          <p:cNvSpPr/>
          <p:nvPr/>
        </p:nvSpPr>
        <p:spPr>
          <a:xfrm>
            <a:off x="3053919" y="1480802"/>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Revenue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28" name="Rectangle 27">
            <a:extLst>
              <a:ext uri="{FF2B5EF4-FFF2-40B4-BE49-F238E27FC236}">
                <a16:creationId xmlns:a16="http://schemas.microsoft.com/office/drawing/2014/main" id="{F3DA2826-1531-46C4-8A36-75C113FFECB4}"/>
              </a:ext>
            </a:extLst>
          </p:cNvPr>
          <p:cNvSpPr/>
          <p:nvPr/>
        </p:nvSpPr>
        <p:spPr>
          <a:xfrm>
            <a:off x="6985005" y="1528473"/>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Adjusted EBITDA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30" name="Rectangle 29">
            <a:extLst>
              <a:ext uri="{FF2B5EF4-FFF2-40B4-BE49-F238E27FC236}">
                <a16:creationId xmlns:a16="http://schemas.microsoft.com/office/drawing/2014/main" id="{708438DC-9EE4-415D-AFA7-1AD6B3BDDA42}"/>
              </a:ext>
            </a:extLst>
          </p:cNvPr>
          <p:cNvSpPr/>
          <p:nvPr/>
        </p:nvSpPr>
        <p:spPr>
          <a:xfrm>
            <a:off x="3053920" y="3613186"/>
            <a:ext cx="3467104"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Orders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31" name="Rectangle 30">
            <a:extLst>
              <a:ext uri="{FF2B5EF4-FFF2-40B4-BE49-F238E27FC236}">
                <a16:creationId xmlns:a16="http://schemas.microsoft.com/office/drawing/2014/main" id="{B95A9BEB-D6A3-47D4-B8C1-C3F03D8A1F54}"/>
              </a:ext>
            </a:extLst>
          </p:cNvPr>
          <p:cNvSpPr/>
          <p:nvPr/>
        </p:nvSpPr>
        <p:spPr>
          <a:xfrm>
            <a:off x="6985004" y="3585016"/>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Backlog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32" name="Rectangle: Top Corners One Rounded and One Snipped 31">
            <a:extLst>
              <a:ext uri="{FF2B5EF4-FFF2-40B4-BE49-F238E27FC236}">
                <a16:creationId xmlns:a16="http://schemas.microsoft.com/office/drawing/2014/main" id="{01198819-CAA7-4039-8183-96FB23F74A7F}"/>
              </a:ext>
            </a:extLst>
          </p:cNvPr>
          <p:cNvSpPr/>
          <p:nvPr/>
        </p:nvSpPr>
        <p:spPr>
          <a:xfrm>
            <a:off x="565307" y="1402672"/>
            <a:ext cx="1947260" cy="438582"/>
          </a:xfrm>
          <a:prstGeom prst="snipRoundRect">
            <a:avLst/>
          </a:prstGeom>
          <a:solidFill>
            <a:srgbClr val="006198"/>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Nova Light" panose="020B0304020202020204" pitchFamily="34" charset="0"/>
              </a:rPr>
              <a:t>Positive KPI Trend</a:t>
            </a:r>
          </a:p>
        </p:txBody>
      </p:sp>
      <p:sp>
        <p:nvSpPr>
          <p:cNvPr id="22" name="Rectangle 21">
            <a:extLst>
              <a:ext uri="{FF2B5EF4-FFF2-40B4-BE49-F238E27FC236}">
                <a16:creationId xmlns:a16="http://schemas.microsoft.com/office/drawing/2014/main" id="{19471519-6263-4E11-9C3E-7D22B3CB861E}"/>
              </a:ext>
            </a:extLst>
          </p:cNvPr>
          <p:cNvSpPr/>
          <p:nvPr/>
        </p:nvSpPr>
        <p:spPr>
          <a:xfrm>
            <a:off x="565307" y="1971070"/>
            <a:ext cx="1947261" cy="77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100" dirty="0">
                <a:solidFill>
                  <a:schemeClr val="tx1">
                    <a:lumMod val="75000"/>
                    <a:lumOff val="25000"/>
                  </a:schemeClr>
                </a:solidFill>
                <a:latin typeface="Arial Nova Light" panose="020B0304020202020204" pitchFamily="34" charset="0"/>
                <a:ea typeface="Cambria" panose="02040503050406030204" pitchFamily="18" charset="0"/>
              </a:rPr>
              <a:t>Y/Y improvement in 2Q20 and TTM Revenue, Adjusted EBITDA   </a:t>
            </a: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p:txBody>
      </p:sp>
      <p:sp>
        <p:nvSpPr>
          <p:cNvPr id="26" name="Rectangle: Top Corners One Rounded and One Snipped 25">
            <a:extLst>
              <a:ext uri="{FF2B5EF4-FFF2-40B4-BE49-F238E27FC236}">
                <a16:creationId xmlns:a16="http://schemas.microsoft.com/office/drawing/2014/main" id="{26943115-06B5-4B4F-A6FC-07A9FB0279DB}"/>
              </a:ext>
            </a:extLst>
          </p:cNvPr>
          <p:cNvSpPr/>
          <p:nvPr/>
        </p:nvSpPr>
        <p:spPr>
          <a:xfrm>
            <a:off x="565308" y="2762272"/>
            <a:ext cx="1947260" cy="438582"/>
          </a:xfrm>
          <a:prstGeom prst="snipRoundRect">
            <a:avLst/>
          </a:prstGeom>
          <a:solidFill>
            <a:srgbClr val="006198"/>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Nova Light" panose="020B0304020202020204" pitchFamily="34" charset="0"/>
              </a:rPr>
              <a:t>Strong Order Growth</a:t>
            </a:r>
          </a:p>
        </p:txBody>
      </p:sp>
      <p:graphicFrame>
        <p:nvGraphicFramePr>
          <p:cNvPr id="15" name="Chart 14">
            <a:extLst>
              <a:ext uri="{FF2B5EF4-FFF2-40B4-BE49-F238E27FC236}">
                <a16:creationId xmlns:a16="http://schemas.microsoft.com/office/drawing/2014/main" id="{699C0B54-665F-4636-9C82-DBDD2AB0AFC5}"/>
              </a:ext>
            </a:extLst>
          </p:cNvPr>
          <p:cNvGraphicFramePr>
            <a:graphicFrameLocks/>
          </p:cNvGraphicFramePr>
          <p:nvPr>
            <p:extLst>
              <p:ext uri="{D42A27DB-BD31-4B8C-83A1-F6EECF244321}">
                <p14:modId xmlns:p14="http://schemas.microsoft.com/office/powerpoint/2010/main" val="1111149155"/>
              </p:ext>
            </p:extLst>
          </p:nvPr>
        </p:nvGraphicFramePr>
        <p:xfrm>
          <a:off x="3053920" y="1967055"/>
          <a:ext cx="3699306" cy="16551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a:extLst>
              <a:ext uri="{FF2B5EF4-FFF2-40B4-BE49-F238E27FC236}">
                <a16:creationId xmlns:a16="http://schemas.microsoft.com/office/drawing/2014/main" id="{4AC1BDCE-AB59-44B1-B358-94FC4528DA96}"/>
              </a:ext>
            </a:extLst>
          </p:cNvPr>
          <p:cNvGraphicFramePr>
            <a:graphicFrameLocks/>
          </p:cNvGraphicFramePr>
          <p:nvPr>
            <p:extLst>
              <p:ext uri="{D42A27DB-BD31-4B8C-83A1-F6EECF244321}">
                <p14:modId xmlns:p14="http://schemas.microsoft.com/office/powerpoint/2010/main" val="2144020316"/>
              </p:ext>
            </p:extLst>
          </p:nvPr>
        </p:nvGraphicFramePr>
        <p:xfrm>
          <a:off x="7044801" y="1967055"/>
          <a:ext cx="3948660" cy="16461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4757F634-B53B-4F93-9AFC-75F82FD6B747}"/>
              </a:ext>
            </a:extLst>
          </p:cNvPr>
          <p:cNvGraphicFramePr>
            <a:graphicFrameLocks/>
          </p:cNvGraphicFramePr>
          <p:nvPr>
            <p:extLst>
              <p:ext uri="{D42A27DB-BD31-4B8C-83A1-F6EECF244321}">
                <p14:modId xmlns:p14="http://schemas.microsoft.com/office/powerpoint/2010/main" val="395515731"/>
              </p:ext>
            </p:extLst>
          </p:nvPr>
        </p:nvGraphicFramePr>
        <p:xfrm>
          <a:off x="2920996" y="4051768"/>
          <a:ext cx="3888851" cy="16817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37314733-8419-453D-A270-04625DBF8FFC}"/>
              </a:ext>
            </a:extLst>
          </p:cNvPr>
          <p:cNvGraphicFramePr>
            <a:graphicFrameLocks/>
          </p:cNvGraphicFramePr>
          <p:nvPr>
            <p:extLst>
              <p:ext uri="{D42A27DB-BD31-4B8C-83A1-F6EECF244321}">
                <p14:modId xmlns:p14="http://schemas.microsoft.com/office/powerpoint/2010/main" val="1127832697"/>
              </p:ext>
            </p:extLst>
          </p:nvPr>
        </p:nvGraphicFramePr>
        <p:xfrm>
          <a:off x="6887220" y="4492494"/>
          <a:ext cx="4154162" cy="1241051"/>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a:extLst>
              <a:ext uri="{FF2B5EF4-FFF2-40B4-BE49-F238E27FC236}">
                <a16:creationId xmlns:a16="http://schemas.microsoft.com/office/drawing/2014/main" id="{F2912663-A098-4F05-8CF1-9AFDD5D1FD9C}"/>
              </a:ext>
            </a:extLst>
          </p:cNvPr>
          <p:cNvSpPr txBox="1"/>
          <p:nvPr/>
        </p:nvSpPr>
        <p:spPr>
          <a:xfrm>
            <a:off x="7278664" y="5456893"/>
            <a:ext cx="3619544" cy="369332"/>
          </a:xfrm>
          <a:prstGeom prst="rect">
            <a:avLst/>
          </a:prstGeom>
          <a:solidFill>
            <a:schemeClr val="bg1"/>
          </a:solidFill>
        </p:spPr>
        <p:txBody>
          <a:bodyPr wrap="square" rtlCol="0">
            <a:spAutoFit/>
          </a:bodyPr>
          <a:lstStyle/>
          <a:p>
            <a:endParaRPr lang="en-US" dirty="0"/>
          </a:p>
        </p:txBody>
      </p:sp>
      <p:sp>
        <p:nvSpPr>
          <p:cNvPr id="21" name="TextBox 20">
            <a:extLst>
              <a:ext uri="{FF2B5EF4-FFF2-40B4-BE49-F238E27FC236}">
                <a16:creationId xmlns:a16="http://schemas.microsoft.com/office/drawing/2014/main" id="{E104669A-A961-400F-80B5-94E0B5A61B98}"/>
              </a:ext>
            </a:extLst>
          </p:cNvPr>
          <p:cNvSpPr txBox="1"/>
          <p:nvPr/>
        </p:nvSpPr>
        <p:spPr>
          <a:xfrm>
            <a:off x="7354864" y="5417257"/>
            <a:ext cx="683580" cy="246221"/>
          </a:xfrm>
          <a:prstGeom prst="rect">
            <a:avLst/>
          </a:prstGeom>
          <a:noFill/>
        </p:spPr>
        <p:txBody>
          <a:bodyPr wrap="square" rtlCol="0">
            <a:spAutoFit/>
          </a:bodyPr>
          <a:lstStyle/>
          <a:p>
            <a:pPr algn="ctr"/>
            <a:r>
              <a:rPr lang="en-US" sz="1000" dirty="0">
                <a:solidFill>
                  <a:schemeClr val="tx1">
                    <a:lumMod val="65000"/>
                    <a:lumOff val="35000"/>
                  </a:schemeClr>
                </a:solidFill>
                <a:latin typeface="Arial Nova Light" panose="020B0304020202020204" pitchFamily="34" charset="0"/>
              </a:rPr>
              <a:t>6/30/19</a:t>
            </a:r>
          </a:p>
        </p:txBody>
      </p:sp>
      <p:sp>
        <p:nvSpPr>
          <p:cNvPr id="23" name="TextBox 22">
            <a:extLst>
              <a:ext uri="{FF2B5EF4-FFF2-40B4-BE49-F238E27FC236}">
                <a16:creationId xmlns:a16="http://schemas.microsoft.com/office/drawing/2014/main" id="{CF87A17A-4ABC-4BEE-876E-D8550D7C1203}"/>
              </a:ext>
            </a:extLst>
          </p:cNvPr>
          <p:cNvSpPr txBox="1"/>
          <p:nvPr/>
        </p:nvSpPr>
        <p:spPr>
          <a:xfrm>
            <a:off x="8639857" y="5395338"/>
            <a:ext cx="683580" cy="246221"/>
          </a:xfrm>
          <a:prstGeom prst="rect">
            <a:avLst/>
          </a:prstGeom>
          <a:noFill/>
        </p:spPr>
        <p:txBody>
          <a:bodyPr wrap="square" rtlCol="0">
            <a:spAutoFit/>
          </a:bodyPr>
          <a:lstStyle/>
          <a:p>
            <a:pPr algn="ctr"/>
            <a:r>
              <a:rPr lang="en-US" sz="1000" dirty="0">
                <a:solidFill>
                  <a:schemeClr val="tx1">
                    <a:lumMod val="65000"/>
                    <a:lumOff val="35000"/>
                  </a:schemeClr>
                </a:solidFill>
                <a:latin typeface="Arial Nova Light" panose="020B0304020202020204" pitchFamily="34" charset="0"/>
              </a:rPr>
              <a:t>3/31/20</a:t>
            </a:r>
          </a:p>
        </p:txBody>
      </p:sp>
      <p:sp>
        <p:nvSpPr>
          <p:cNvPr id="24" name="TextBox 23">
            <a:extLst>
              <a:ext uri="{FF2B5EF4-FFF2-40B4-BE49-F238E27FC236}">
                <a16:creationId xmlns:a16="http://schemas.microsoft.com/office/drawing/2014/main" id="{03E65E0A-0FD1-40C6-B7C5-7CD95105A297}"/>
              </a:ext>
            </a:extLst>
          </p:cNvPr>
          <p:cNvSpPr txBox="1"/>
          <p:nvPr/>
        </p:nvSpPr>
        <p:spPr>
          <a:xfrm>
            <a:off x="9893496" y="5398249"/>
            <a:ext cx="683580" cy="246221"/>
          </a:xfrm>
          <a:prstGeom prst="rect">
            <a:avLst/>
          </a:prstGeom>
          <a:noFill/>
        </p:spPr>
        <p:txBody>
          <a:bodyPr wrap="square" rtlCol="0">
            <a:spAutoFit/>
          </a:bodyPr>
          <a:lstStyle/>
          <a:p>
            <a:pPr algn="ctr"/>
            <a:r>
              <a:rPr lang="en-US" sz="1000" dirty="0">
                <a:solidFill>
                  <a:schemeClr val="tx1">
                    <a:lumMod val="65000"/>
                    <a:lumOff val="35000"/>
                  </a:schemeClr>
                </a:solidFill>
                <a:latin typeface="Arial Nova Light" panose="020B0304020202020204" pitchFamily="34" charset="0"/>
              </a:rPr>
              <a:t>6/30/20</a:t>
            </a:r>
          </a:p>
        </p:txBody>
      </p:sp>
      <p:sp>
        <p:nvSpPr>
          <p:cNvPr id="25" name="Rectangle 24">
            <a:extLst>
              <a:ext uri="{FF2B5EF4-FFF2-40B4-BE49-F238E27FC236}">
                <a16:creationId xmlns:a16="http://schemas.microsoft.com/office/drawing/2014/main" id="{C46ABCAD-4776-4B80-8243-01F9C09FE691}"/>
              </a:ext>
            </a:extLst>
          </p:cNvPr>
          <p:cNvSpPr/>
          <p:nvPr/>
        </p:nvSpPr>
        <p:spPr>
          <a:xfrm>
            <a:off x="529741" y="3613344"/>
            <a:ext cx="1947261" cy="737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100" dirty="0">
                <a:solidFill>
                  <a:schemeClr val="tx1">
                    <a:lumMod val="75000"/>
                    <a:lumOff val="25000"/>
                  </a:schemeClr>
                </a:solidFill>
                <a:latin typeface="Arial Nova Light" panose="020B0304020202020204" pitchFamily="34" charset="0"/>
                <a:ea typeface="Cambria" panose="02040503050406030204" pitchFamily="18" charset="0"/>
              </a:rPr>
              <a:t>Natural gas turbine orders up more than 60% y/y in 2Q20</a:t>
            </a:r>
          </a:p>
          <a:p>
            <a:pPr marL="285750" indent="-285750">
              <a:buFont typeface="Roboto Thin" panose="02000000000000000000" pitchFamily="2" charset="0"/>
              <a:buChar char="&gt;"/>
            </a:pPr>
            <a:r>
              <a:rPr lang="en-US" sz="1100" dirty="0">
                <a:solidFill>
                  <a:schemeClr val="tx1">
                    <a:lumMod val="75000"/>
                    <a:lumOff val="25000"/>
                  </a:schemeClr>
                </a:solidFill>
                <a:latin typeface="Arial Nova Light" panose="020B0304020202020204" pitchFamily="34" charset="0"/>
                <a:ea typeface="Cambria" panose="02040503050406030204" pitchFamily="18" charset="0"/>
              </a:rPr>
              <a:t>Backlog +38% y/y, supported by </a:t>
            </a:r>
            <a:r>
              <a:rPr lang="en-US" sz="1100" dirty="0" smtClean="0">
                <a:solidFill>
                  <a:schemeClr val="tx1">
                    <a:lumMod val="75000"/>
                    <a:lumOff val="25000"/>
                  </a:schemeClr>
                </a:solidFill>
                <a:latin typeface="Arial Nova Light" panose="020B0304020202020204" pitchFamily="34" charset="0"/>
                <a:ea typeface="Cambria" panose="02040503050406030204" pitchFamily="18" charset="0"/>
              </a:rPr>
              <a:t>demand for natural </a:t>
            </a:r>
            <a:r>
              <a:rPr lang="en-US" sz="1100" dirty="0">
                <a:solidFill>
                  <a:schemeClr val="tx1">
                    <a:lumMod val="75000"/>
                    <a:lumOff val="25000"/>
                  </a:schemeClr>
                </a:solidFill>
                <a:latin typeface="Arial Nova Light" panose="020B0304020202020204" pitchFamily="34" charset="0"/>
                <a:ea typeface="Cambria" panose="02040503050406030204" pitchFamily="18" charset="0"/>
              </a:rPr>
              <a:t>gas turbine components</a:t>
            </a: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p:txBody>
      </p:sp>
      <p:sp>
        <p:nvSpPr>
          <p:cNvPr id="34" name="Rectangle: Top Corners One Rounded and One Snipped 33">
            <a:extLst>
              <a:ext uri="{FF2B5EF4-FFF2-40B4-BE49-F238E27FC236}">
                <a16:creationId xmlns:a16="http://schemas.microsoft.com/office/drawing/2014/main" id="{803F8DB5-D772-4F9E-B98A-7A9810781B91}"/>
              </a:ext>
            </a:extLst>
          </p:cNvPr>
          <p:cNvSpPr/>
          <p:nvPr/>
        </p:nvSpPr>
        <p:spPr>
          <a:xfrm>
            <a:off x="565309" y="4458495"/>
            <a:ext cx="1947260" cy="438582"/>
          </a:xfrm>
          <a:prstGeom prst="snipRoundRect">
            <a:avLst/>
          </a:prstGeom>
          <a:solidFill>
            <a:srgbClr val="006198"/>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Nova Light" panose="020B0304020202020204" pitchFamily="34" charset="0"/>
              </a:rPr>
              <a:t>Realization of Efficiencies</a:t>
            </a:r>
          </a:p>
        </p:txBody>
      </p:sp>
      <p:sp>
        <p:nvSpPr>
          <p:cNvPr id="35" name="Rectangle 34">
            <a:extLst>
              <a:ext uri="{FF2B5EF4-FFF2-40B4-BE49-F238E27FC236}">
                <a16:creationId xmlns:a16="http://schemas.microsoft.com/office/drawing/2014/main" id="{91CD4666-7EDB-4AF1-A882-10C4A93BA172}"/>
              </a:ext>
            </a:extLst>
          </p:cNvPr>
          <p:cNvSpPr/>
          <p:nvPr/>
        </p:nvSpPr>
        <p:spPr>
          <a:xfrm>
            <a:off x="555174" y="5129894"/>
            <a:ext cx="1947261" cy="737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100" dirty="0">
                <a:solidFill>
                  <a:schemeClr val="tx1">
                    <a:lumMod val="75000"/>
                    <a:lumOff val="25000"/>
                  </a:schemeClr>
                </a:solidFill>
                <a:latin typeface="Arial Nova Light" panose="020B0304020202020204" pitchFamily="34" charset="0"/>
                <a:ea typeface="Cambria" panose="02040503050406030204" pitchFamily="18" charset="0"/>
              </a:rPr>
              <a:t>Cost reduction efforts over the past year have contributed to improved margin realization</a:t>
            </a: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p:txBody>
      </p:sp>
    </p:spTree>
    <p:extLst>
      <p:ext uri="{BB962C8B-B14F-4D97-AF65-F5344CB8AC3E}">
        <p14:creationId xmlns:p14="http://schemas.microsoft.com/office/powerpoint/2010/main" val="3656076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BALANCE SHEET UPDATE</a:t>
            </a:r>
            <a:br>
              <a:rPr lang="en-US" sz="2400" dirty="0"/>
            </a:br>
            <a:r>
              <a:rPr lang="en-US" sz="1800" b="0" dirty="0">
                <a:solidFill>
                  <a:srgbClr val="CE7B28"/>
                </a:solidFill>
              </a:rPr>
              <a:t>Improved Operational Performance / Working Capital Initiatives Bolstering Liquidity</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11</a:t>
            </a:fld>
            <a:r>
              <a:rPr lang="en-US" dirty="0">
                <a:solidFill>
                  <a:srgbClr val="CE7B28"/>
                </a:solidFill>
              </a:rPr>
              <a:t> |  Investor Presentation </a:t>
            </a:r>
          </a:p>
        </p:txBody>
      </p:sp>
      <p:sp>
        <p:nvSpPr>
          <p:cNvPr id="22" name="Parallelogram 21">
            <a:extLst>
              <a:ext uri="{FF2B5EF4-FFF2-40B4-BE49-F238E27FC236}">
                <a16:creationId xmlns:a16="http://schemas.microsoft.com/office/drawing/2014/main" id="{BA6FC9D1-3808-4DF0-A02E-5D65D3C6E891}"/>
              </a:ext>
            </a:extLst>
          </p:cNvPr>
          <p:cNvSpPr/>
          <p:nvPr/>
        </p:nvSpPr>
        <p:spPr>
          <a:xfrm>
            <a:off x="237067" y="1279742"/>
            <a:ext cx="874202" cy="491620"/>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FAD21A5A-0B3B-43B0-A605-256C3E3E6B85}"/>
              </a:ext>
            </a:extLst>
          </p:cNvPr>
          <p:cNvSpPr/>
          <p:nvPr/>
        </p:nvSpPr>
        <p:spPr>
          <a:xfrm>
            <a:off x="1290412" y="3586383"/>
            <a:ext cx="7805088"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Total Cash and Availability on Credit Facility </a:t>
            </a:r>
          </a:p>
          <a:p>
            <a:pPr>
              <a:spcAft>
                <a:spcPts val="330"/>
              </a:spcAft>
            </a:pPr>
            <a:r>
              <a:rPr lang="en-IN" sz="1200" dirty="0">
                <a:solidFill>
                  <a:srgbClr val="CE7B28"/>
                </a:solidFill>
                <a:latin typeface="Arial Nova Light" panose="020B0304020202020204" pitchFamily="34" charset="0"/>
                <a:cs typeface="Calibri" panose="020F0502020204030204" pitchFamily="34" charset="0"/>
              </a:rPr>
              <a:t>($MM)</a:t>
            </a:r>
          </a:p>
        </p:txBody>
      </p:sp>
      <p:sp>
        <p:nvSpPr>
          <p:cNvPr id="8" name="Rectangle 7">
            <a:extLst>
              <a:ext uri="{FF2B5EF4-FFF2-40B4-BE49-F238E27FC236}">
                <a16:creationId xmlns:a16="http://schemas.microsoft.com/office/drawing/2014/main" id="{347D1121-6ACC-4AAC-B0F0-611E12315F87}"/>
              </a:ext>
            </a:extLst>
          </p:cNvPr>
          <p:cNvSpPr/>
          <p:nvPr/>
        </p:nvSpPr>
        <p:spPr>
          <a:xfrm>
            <a:off x="1290412" y="1392896"/>
            <a:ext cx="6242481" cy="3770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Operating Working Capital as a % of Sales</a:t>
            </a:r>
            <a:r>
              <a:rPr lang="en-IN" sz="800" i="1" dirty="0">
                <a:solidFill>
                  <a:schemeClr val="accent2"/>
                </a:solidFill>
                <a:latin typeface="Arial Nova Light" panose="020B0304020202020204" pitchFamily="34" charset="0"/>
                <a:ea typeface="Open Sans" panose="020B0606030504020204" pitchFamily="34" charset="0"/>
                <a:cs typeface="Calibri" panose="020F0502020204030204" pitchFamily="34" charset="0"/>
              </a:rPr>
              <a:t>(1)</a:t>
            </a:r>
            <a:r>
              <a:rPr lang="en-IN" sz="1400"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 </a:t>
            </a:r>
          </a:p>
          <a:p>
            <a:pPr>
              <a:spcAft>
                <a:spcPts val="330"/>
              </a:spcAft>
            </a:pPr>
            <a:endParaRPr lang="en-IN" sz="800" i="1" dirty="0">
              <a:solidFill>
                <a:srgbClr val="CE7B28"/>
              </a:solidFill>
              <a:latin typeface="Arial Nova Light" panose="020B0304020202020204" pitchFamily="34" charset="0"/>
              <a:cs typeface="Calibri" panose="020F0502020204030204" pitchFamily="34" charset="0"/>
            </a:endParaRPr>
          </a:p>
        </p:txBody>
      </p:sp>
      <p:sp>
        <p:nvSpPr>
          <p:cNvPr id="30" name="Slide Number Placeholder 4">
            <a:extLst>
              <a:ext uri="{FF2B5EF4-FFF2-40B4-BE49-F238E27FC236}">
                <a16:creationId xmlns:a16="http://schemas.microsoft.com/office/drawing/2014/main" id="{2821B5EB-9E3D-4CD3-B0DA-9646201C5E3F}"/>
              </a:ext>
            </a:extLst>
          </p:cNvPr>
          <p:cNvSpPr txBox="1">
            <a:spLocks/>
          </p:cNvSpPr>
          <p:nvPr/>
        </p:nvSpPr>
        <p:spPr>
          <a:xfrm>
            <a:off x="529741" y="6019152"/>
            <a:ext cx="10548288" cy="365125"/>
          </a:xfrm>
          <a:prstGeom prst="rect">
            <a:avLst/>
          </a:prstGeom>
        </p:spPr>
        <p:txBody>
          <a:bodyPr vert="horz" lIns="91440" tIns="45720" rIns="91440" bIns="45720" rtlCol="0" anchor="ctr"/>
          <a:lstStyle>
            <a:defPPr>
              <a:defRPr lang="en-US"/>
            </a:defPPr>
            <a:lvl1pPr marL="0" algn="l" defTabSz="914400" rtl="0" eaLnBrk="1" latinLnBrk="0" hangingPunct="1">
              <a:defRPr sz="800" b="0" i="0" kern="1200">
                <a:solidFill>
                  <a:schemeClr val="tx1">
                    <a:tint val="75000"/>
                  </a:schemeClr>
                </a:solidFill>
                <a:latin typeface="Arial Nova Light" charset="0"/>
                <a:ea typeface="Arial Nova Light" charset="0"/>
                <a:cs typeface="Arial Nova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dirty="0">
                <a:solidFill>
                  <a:srgbClr val="CE7B28"/>
                </a:solidFill>
              </a:rPr>
              <a:t>(1)  Operating working capital divided by </a:t>
            </a:r>
            <a:r>
              <a:rPr lang="en-US" i="1" dirty="0" smtClean="0">
                <a:solidFill>
                  <a:srgbClr val="CE7B28"/>
                </a:solidFill>
              </a:rPr>
              <a:t>T3M </a:t>
            </a:r>
            <a:r>
              <a:rPr lang="en-US" i="1" dirty="0">
                <a:solidFill>
                  <a:srgbClr val="CE7B28"/>
                </a:solidFill>
              </a:rPr>
              <a:t>annualized sales </a:t>
            </a:r>
          </a:p>
        </p:txBody>
      </p:sp>
      <p:sp>
        <p:nvSpPr>
          <p:cNvPr id="32" name="TextBox 31">
            <a:extLst>
              <a:ext uri="{FF2B5EF4-FFF2-40B4-BE49-F238E27FC236}">
                <a16:creationId xmlns:a16="http://schemas.microsoft.com/office/drawing/2014/main" id="{1F1B8FA8-431D-49E0-B30F-96EC9BF3C6DB}"/>
              </a:ext>
            </a:extLst>
          </p:cNvPr>
          <p:cNvSpPr txBox="1"/>
          <p:nvPr/>
        </p:nvSpPr>
        <p:spPr>
          <a:xfrm>
            <a:off x="1767548" y="3005696"/>
            <a:ext cx="8924925" cy="369332"/>
          </a:xfrm>
          <a:prstGeom prst="rect">
            <a:avLst/>
          </a:prstGeom>
          <a:solidFill>
            <a:schemeClr val="bg1"/>
          </a:solidFill>
        </p:spPr>
        <p:txBody>
          <a:bodyPr wrap="square" rtlCol="0">
            <a:spAutoFit/>
          </a:bodyPr>
          <a:lstStyle/>
          <a:p>
            <a:endParaRPr lang="en-US" dirty="0"/>
          </a:p>
        </p:txBody>
      </p:sp>
      <p:sp>
        <p:nvSpPr>
          <p:cNvPr id="44" name="TextBox 43">
            <a:extLst>
              <a:ext uri="{FF2B5EF4-FFF2-40B4-BE49-F238E27FC236}">
                <a16:creationId xmlns:a16="http://schemas.microsoft.com/office/drawing/2014/main" id="{1F442110-5508-4D4A-A233-E85EF30D29E0}"/>
              </a:ext>
            </a:extLst>
          </p:cNvPr>
          <p:cNvSpPr txBox="1"/>
          <p:nvPr/>
        </p:nvSpPr>
        <p:spPr>
          <a:xfrm>
            <a:off x="1419885" y="3172681"/>
            <a:ext cx="9362415" cy="369332"/>
          </a:xfrm>
          <a:prstGeom prst="rect">
            <a:avLst/>
          </a:prstGeom>
          <a:solidFill>
            <a:schemeClr val="bg1"/>
          </a:solidFill>
        </p:spPr>
        <p:txBody>
          <a:bodyPr wrap="square" rtlCol="0">
            <a:spAutoFit/>
          </a:bodyPr>
          <a:lstStyle/>
          <a:p>
            <a:endParaRPr lang="en-US" dirty="0"/>
          </a:p>
        </p:txBody>
      </p:sp>
      <p:sp>
        <p:nvSpPr>
          <p:cNvPr id="56" name="TextBox 55">
            <a:extLst>
              <a:ext uri="{FF2B5EF4-FFF2-40B4-BE49-F238E27FC236}">
                <a16:creationId xmlns:a16="http://schemas.microsoft.com/office/drawing/2014/main" id="{40405021-0575-432C-9C71-B9DF116340B2}"/>
              </a:ext>
            </a:extLst>
          </p:cNvPr>
          <p:cNvSpPr txBox="1"/>
          <p:nvPr/>
        </p:nvSpPr>
        <p:spPr>
          <a:xfrm>
            <a:off x="1453117" y="5549756"/>
            <a:ext cx="9362415" cy="369332"/>
          </a:xfrm>
          <a:prstGeom prst="rect">
            <a:avLst/>
          </a:prstGeom>
          <a:solidFill>
            <a:schemeClr val="bg1"/>
          </a:solidFill>
        </p:spPr>
        <p:txBody>
          <a:bodyPr wrap="square" rtlCol="0">
            <a:spAutoFit/>
          </a:bodyPr>
          <a:lstStyle/>
          <a:p>
            <a:endParaRPr lang="en-US" dirty="0"/>
          </a:p>
        </p:txBody>
      </p:sp>
      <p:sp>
        <p:nvSpPr>
          <p:cNvPr id="58" name="TextBox 57">
            <a:extLst>
              <a:ext uri="{FF2B5EF4-FFF2-40B4-BE49-F238E27FC236}">
                <a16:creationId xmlns:a16="http://schemas.microsoft.com/office/drawing/2014/main" id="{134F3C42-CA68-4715-80A5-228909EEF410}"/>
              </a:ext>
            </a:extLst>
          </p:cNvPr>
          <p:cNvSpPr txBox="1"/>
          <p:nvPr/>
        </p:nvSpPr>
        <p:spPr>
          <a:xfrm>
            <a:off x="1570023" y="5525080"/>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6/30/18</a:t>
            </a:r>
          </a:p>
        </p:txBody>
      </p:sp>
      <p:sp>
        <p:nvSpPr>
          <p:cNvPr id="59" name="TextBox 58">
            <a:extLst>
              <a:ext uri="{FF2B5EF4-FFF2-40B4-BE49-F238E27FC236}">
                <a16:creationId xmlns:a16="http://schemas.microsoft.com/office/drawing/2014/main" id="{BDFCB4D1-E7D0-4560-87B0-91CF7BB429F3}"/>
              </a:ext>
            </a:extLst>
          </p:cNvPr>
          <p:cNvSpPr txBox="1"/>
          <p:nvPr/>
        </p:nvSpPr>
        <p:spPr>
          <a:xfrm>
            <a:off x="2628432" y="5525080"/>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9/30/18</a:t>
            </a:r>
          </a:p>
        </p:txBody>
      </p:sp>
      <p:sp>
        <p:nvSpPr>
          <p:cNvPr id="60" name="TextBox 59">
            <a:extLst>
              <a:ext uri="{FF2B5EF4-FFF2-40B4-BE49-F238E27FC236}">
                <a16:creationId xmlns:a16="http://schemas.microsoft.com/office/drawing/2014/main" id="{D22DF02E-E27C-47DA-B868-558D4A4CCB1A}"/>
              </a:ext>
            </a:extLst>
          </p:cNvPr>
          <p:cNvSpPr txBox="1"/>
          <p:nvPr/>
        </p:nvSpPr>
        <p:spPr>
          <a:xfrm>
            <a:off x="3632907" y="5507428"/>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12/31/18</a:t>
            </a:r>
          </a:p>
        </p:txBody>
      </p:sp>
      <p:sp>
        <p:nvSpPr>
          <p:cNvPr id="61" name="TextBox 60">
            <a:extLst>
              <a:ext uri="{FF2B5EF4-FFF2-40B4-BE49-F238E27FC236}">
                <a16:creationId xmlns:a16="http://schemas.microsoft.com/office/drawing/2014/main" id="{EF4BF605-9FA0-4640-92FD-4B9894F84A13}"/>
              </a:ext>
            </a:extLst>
          </p:cNvPr>
          <p:cNvSpPr txBox="1"/>
          <p:nvPr/>
        </p:nvSpPr>
        <p:spPr>
          <a:xfrm>
            <a:off x="4680214" y="5520644"/>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3/31/19</a:t>
            </a:r>
          </a:p>
        </p:txBody>
      </p:sp>
      <p:sp>
        <p:nvSpPr>
          <p:cNvPr id="62" name="TextBox 61">
            <a:extLst>
              <a:ext uri="{FF2B5EF4-FFF2-40B4-BE49-F238E27FC236}">
                <a16:creationId xmlns:a16="http://schemas.microsoft.com/office/drawing/2014/main" id="{4FE4490B-0D06-44C5-900A-773F3D0F2D69}"/>
              </a:ext>
            </a:extLst>
          </p:cNvPr>
          <p:cNvSpPr txBox="1"/>
          <p:nvPr/>
        </p:nvSpPr>
        <p:spPr>
          <a:xfrm>
            <a:off x="5712424" y="5518040"/>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6/30/19</a:t>
            </a:r>
          </a:p>
        </p:txBody>
      </p:sp>
      <p:sp>
        <p:nvSpPr>
          <p:cNvPr id="63" name="TextBox 62">
            <a:extLst>
              <a:ext uri="{FF2B5EF4-FFF2-40B4-BE49-F238E27FC236}">
                <a16:creationId xmlns:a16="http://schemas.microsoft.com/office/drawing/2014/main" id="{D12CF15B-DEEE-4413-99E1-B1A31F26CDB8}"/>
              </a:ext>
            </a:extLst>
          </p:cNvPr>
          <p:cNvSpPr txBox="1"/>
          <p:nvPr/>
        </p:nvSpPr>
        <p:spPr>
          <a:xfrm>
            <a:off x="6753043" y="5517254"/>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9/30/19</a:t>
            </a:r>
          </a:p>
        </p:txBody>
      </p:sp>
      <p:sp>
        <p:nvSpPr>
          <p:cNvPr id="64" name="TextBox 63">
            <a:extLst>
              <a:ext uri="{FF2B5EF4-FFF2-40B4-BE49-F238E27FC236}">
                <a16:creationId xmlns:a16="http://schemas.microsoft.com/office/drawing/2014/main" id="{BD1DC793-FD42-4E73-B586-9F4917525E45}"/>
              </a:ext>
            </a:extLst>
          </p:cNvPr>
          <p:cNvSpPr txBox="1"/>
          <p:nvPr/>
        </p:nvSpPr>
        <p:spPr>
          <a:xfrm>
            <a:off x="7749419" y="5517254"/>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12/31/19</a:t>
            </a:r>
          </a:p>
        </p:txBody>
      </p:sp>
      <p:sp>
        <p:nvSpPr>
          <p:cNvPr id="65" name="TextBox 64">
            <a:extLst>
              <a:ext uri="{FF2B5EF4-FFF2-40B4-BE49-F238E27FC236}">
                <a16:creationId xmlns:a16="http://schemas.microsoft.com/office/drawing/2014/main" id="{4A2137A4-68DC-4A87-BFB3-486F5DDC3B8D}"/>
              </a:ext>
            </a:extLst>
          </p:cNvPr>
          <p:cNvSpPr txBox="1"/>
          <p:nvPr/>
        </p:nvSpPr>
        <p:spPr>
          <a:xfrm>
            <a:off x="8775532" y="5525080"/>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3/31/20</a:t>
            </a:r>
          </a:p>
        </p:txBody>
      </p:sp>
      <p:sp>
        <p:nvSpPr>
          <p:cNvPr id="34" name="TextBox 33">
            <a:extLst>
              <a:ext uri="{FF2B5EF4-FFF2-40B4-BE49-F238E27FC236}">
                <a16:creationId xmlns:a16="http://schemas.microsoft.com/office/drawing/2014/main" id="{288DFA28-35F1-4563-BEED-FE63DFB27852}"/>
              </a:ext>
            </a:extLst>
          </p:cNvPr>
          <p:cNvSpPr txBox="1"/>
          <p:nvPr/>
        </p:nvSpPr>
        <p:spPr>
          <a:xfrm>
            <a:off x="9780007" y="5520441"/>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6/30/20</a:t>
            </a:r>
          </a:p>
        </p:txBody>
      </p:sp>
      <p:sp>
        <p:nvSpPr>
          <p:cNvPr id="35" name="TextBox 34">
            <a:extLst>
              <a:ext uri="{FF2B5EF4-FFF2-40B4-BE49-F238E27FC236}">
                <a16:creationId xmlns:a16="http://schemas.microsoft.com/office/drawing/2014/main" id="{2429232E-DCD1-4841-A094-92D661D4AF70}"/>
              </a:ext>
            </a:extLst>
          </p:cNvPr>
          <p:cNvSpPr txBox="1"/>
          <p:nvPr/>
        </p:nvSpPr>
        <p:spPr>
          <a:xfrm>
            <a:off x="1520900" y="3130029"/>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6/30/18</a:t>
            </a:r>
          </a:p>
        </p:txBody>
      </p:sp>
      <p:sp>
        <p:nvSpPr>
          <p:cNvPr id="36" name="TextBox 35">
            <a:extLst>
              <a:ext uri="{FF2B5EF4-FFF2-40B4-BE49-F238E27FC236}">
                <a16:creationId xmlns:a16="http://schemas.microsoft.com/office/drawing/2014/main" id="{51DB034B-197F-4598-B8D9-EA8BE76C2FF2}"/>
              </a:ext>
            </a:extLst>
          </p:cNvPr>
          <p:cNvSpPr txBox="1"/>
          <p:nvPr/>
        </p:nvSpPr>
        <p:spPr>
          <a:xfrm>
            <a:off x="2541209" y="3130029"/>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9/30/18</a:t>
            </a:r>
          </a:p>
        </p:txBody>
      </p:sp>
      <p:sp>
        <p:nvSpPr>
          <p:cNvPr id="37" name="TextBox 36">
            <a:extLst>
              <a:ext uri="{FF2B5EF4-FFF2-40B4-BE49-F238E27FC236}">
                <a16:creationId xmlns:a16="http://schemas.microsoft.com/office/drawing/2014/main" id="{75CB3984-C370-48B4-96FE-C806D0C1CFF2}"/>
              </a:ext>
            </a:extLst>
          </p:cNvPr>
          <p:cNvSpPr txBox="1"/>
          <p:nvPr/>
        </p:nvSpPr>
        <p:spPr>
          <a:xfrm>
            <a:off x="3545684" y="3112377"/>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12/31/18</a:t>
            </a:r>
          </a:p>
        </p:txBody>
      </p:sp>
      <p:sp>
        <p:nvSpPr>
          <p:cNvPr id="38" name="TextBox 37">
            <a:extLst>
              <a:ext uri="{FF2B5EF4-FFF2-40B4-BE49-F238E27FC236}">
                <a16:creationId xmlns:a16="http://schemas.microsoft.com/office/drawing/2014/main" id="{0B5D2AB6-CF85-4C35-AD45-C1B693619983}"/>
              </a:ext>
            </a:extLst>
          </p:cNvPr>
          <p:cNvSpPr txBox="1"/>
          <p:nvPr/>
        </p:nvSpPr>
        <p:spPr>
          <a:xfrm>
            <a:off x="4592991" y="3125593"/>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3/31/19</a:t>
            </a:r>
          </a:p>
        </p:txBody>
      </p:sp>
      <p:sp>
        <p:nvSpPr>
          <p:cNvPr id="39" name="TextBox 38">
            <a:extLst>
              <a:ext uri="{FF2B5EF4-FFF2-40B4-BE49-F238E27FC236}">
                <a16:creationId xmlns:a16="http://schemas.microsoft.com/office/drawing/2014/main" id="{390E48D9-DE36-4561-AC9E-94D2E330C96E}"/>
              </a:ext>
            </a:extLst>
          </p:cNvPr>
          <p:cNvSpPr txBox="1"/>
          <p:nvPr/>
        </p:nvSpPr>
        <p:spPr>
          <a:xfrm>
            <a:off x="5625201" y="3122989"/>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6/30/19</a:t>
            </a:r>
          </a:p>
        </p:txBody>
      </p:sp>
      <p:sp>
        <p:nvSpPr>
          <p:cNvPr id="40" name="TextBox 39">
            <a:extLst>
              <a:ext uri="{FF2B5EF4-FFF2-40B4-BE49-F238E27FC236}">
                <a16:creationId xmlns:a16="http://schemas.microsoft.com/office/drawing/2014/main" id="{BF0D491B-1887-42BD-95B8-04CC06954A41}"/>
              </a:ext>
            </a:extLst>
          </p:cNvPr>
          <p:cNvSpPr txBox="1"/>
          <p:nvPr/>
        </p:nvSpPr>
        <p:spPr>
          <a:xfrm>
            <a:off x="6665820" y="3122203"/>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9/30/19</a:t>
            </a:r>
          </a:p>
        </p:txBody>
      </p:sp>
      <p:sp>
        <p:nvSpPr>
          <p:cNvPr id="41" name="TextBox 40">
            <a:extLst>
              <a:ext uri="{FF2B5EF4-FFF2-40B4-BE49-F238E27FC236}">
                <a16:creationId xmlns:a16="http://schemas.microsoft.com/office/drawing/2014/main" id="{4379FA24-12D7-439E-B1B9-5A7431F7FE35}"/>
              </a:ext>
            </a:extLst>
          </p:cNvPr>
          <p:cNvSpPr txBox="1"/>
          <p:nvPr/>
        </p:nvSpPr>
        <p:spPr>
          <a:xfrm>
            <a:off x="7662196" y="3122203"/>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12/31/19</a:t>
            </a:r>
          </a:p>
        </p:txBody>
      </p:sp>
      <p:sp>
        <p:nvSpPr>
          <p:cNvPr id="42" name="TextBox 41">
            <a:extLst>
              <a:ext uri="{FF2B5EF4-FFF2-40B4-BE49-F238E27FC236}">
                <a16:creationId xmlns:a16="http://schemas.microsoft.com/office/drawing/2014/main" id="{208ECCEC-F247-4212-A097-8B91DFEBE7C9}"/>
              </a:ext>
            </a:extLst>
          </p:cNvPr>
          <p:cNvSpPr txBox="1"/>
          <p:nvPr/>
        </p:nvSpPr>
        <p:spPr>
          <a:xfrm>
            <a:off x="8688309" y="3130029"/>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3/31/20</a:t>
            </a:r>
          </a:p>
        </p:txBody>
      </p:sp>
      <p:sp>
        <p:nvSpPr>
          <p:cNvPr id="48" name="TextBox 47">
            <a:extLst>
              <a:ext uri="{FF2B5EF4-FFF2-40B4-BE49-F238E27FC236}">
                <a16:creationId xmlns:a16="http://schemas.microsoft.com/office/drawing/2014/main" id="{F1211078-174B-47F6-9494-605D78FF73AD}"/>
              </a:ext>
            </a:extLst>
          </p:cNvPr>
          <p:cNvSpPr txBox="1"/>
          <p:nvPr/>
        </p:nvSpPr>
        <p:spPr>
          <a:xfrm>
            <a:off x="9692784" y="3125390"/>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6/30/20</a:t>
            </a:r>
          </a:p>
        </p:txBody>
      </p:sp>
      <p:graphicFrame>
        <p:nvGraphicFramePr>
          <p:cNvPr id="67" name="Chart 66">
            <a:extLst>
              <a:ext uri="{FF2B5EF4-FFF2-40B4-BE49-F238E27FC236}">
                <a16:creationId xmlns:a16="http://schemas.microsoft.com/office/drawing/2014/main" id="{473E8739-4DBD-44E9-80D1-B4C45D7FF4D3}"/>
              </a:ext>
            </a:extLst>
          </p:cNvPr>
          <p:cNvGraphicFramePr>
            <a:graphicFrameLocks/>
          </p:cNvGraphicFramePr>
          <p:nvPr>
            <p:extLst>
              <p:ext uri="{D42A27DB-BD31-4B8C-83A1-F6EECF244321}">
                <p14:modId xmlns:p14="http://schemas.microsoft.com/office/powerpoint/2010/main" val="440180851"/>
              </p:ext>
            </p:extLst>
          </p:nvPr>
        </p:nvGraphicFramePr>
        <p:xfrm>
          <a:off x="1318987" y="3532488"/>
          <a:ext cx="9525121" cy="20172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3" name="Chart 42">
            <a:extLst>
              <a:ext uri="{FF2B5EF4-FFF2-40B4-BE49-F238E27FC236}">
                <a16:creationId xmlns:a16="http://schemas.microsoft.com/office/drawing/2014/main" id="{00178934-7371-4EBC-9A15-04AA19F58C63}"/>
              </a:ext>
            </a:extLst>
          </p:cNvPr>
          <p:cNvGraphicFramePr>
            <a:graphicFrameLocks/>
          </p:cNvGraphicFramePr>
          <p:nvPr>
            <p:extLst>
              <p:ext uri="{D42A27DB-BD31-4B8C-83A1-F6EECF244321}">
                <p14:modId xmlns:p14="http://schemas.microsoft.com/office/powerpoint/2010/main" val="130858502"/>
              </p:ext>
            </p:extLst>
          </p:nvPr>
        </p:nvGraphicFramePr>
        <p:xfrm>
          <a:off x="1264102" y="1936908"/>
          <a:ext cx="9508013" cy="12442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9870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OUTLOOK</a:t>
            </a:r>
          </a:p>
        </p:txBody>
      </p:sp>
    </p:spTree>
    <p:extLst>
      <p:ext uri="{BB962C8B-B14F-4D97-AF65-F5344CB8AC3E}">
        <p14:creationId xmlns:p14="http://schemas.microsoft.com/office/powerpoint/2010/main" val="535829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COVID-19 BUSINESS RESPONSE </a:t>
            </a:r>
            <a:br>
              <a:rPr lang="en-US" sz="2400" dirty="0"/>
            </a:br>
            <a:r>
              <a:rPr lang="en-US" sz="1800" b="0" dirty="0">
                <a:solidFill>
                  <a:srgbClr val="CE7B28"/>
                </a:solidFill>
              </a:rPr>
              <a:t>We Continue </a:t>
            </a:r>
            <a:r>
              <a:rPr lang="en-US" sz="1800" b="0" dirty="0" smtClean="0">
                <a:solidFill>
                  <a:srgbClr val="CE7B28"/>
                </a:solidFill>
              </a:rPr>
              <a:t>to </a:t>
            </a:r>
            <a:r>
              <a:rPr lang="en-US" sz="1800" b="0" dirty="0">
                <a:solidFill>
                  <a:srgbClr val="CE7B28"/>
                </a:solidFill>
              </a:rPr>
              <a:t>Monitor </a:t>
            </a:r>
            <a:r>
              <a:rPr lang="en-US" sz="1800" b="0" dirty="0" smtClean="0">
                <a:solidFill>
                  <a:srgbClr val="CE7B28"/>
                </a:solidFill>
              </a:rPr>
              <a:t>the </a:t>
            </a:r>
            <a:r>
              <a:rPr lang="en-US" sz="1800" b="0" dirty="0">
                <a:solidFill>
                  <a:srgbClr val="CE7B28"/>
                </a:solidFill>
              </a:rPr>
              <a:t>Potential Impact of </a:t>
            </a:r>
            <a:r>
              <a:rPr lang="en-US" sz="1800" b="0" dirty="0" smtClean="0">
                <a:solidFill>
                  <a:srgbClr val="CE7B28"/>
                </a:solidFill>
              </a:rPr>
              <a:t>the </a:t>
            </a:r>
            <a:r>
              <a:rPr lang="en-US" sz="1800" b="0" dirty="0">
                <a:solidFill>
                  <a:srgbClr val="CE7B28"/>
                </a:solidFill>
              </a:rPr>
              <a:t>Pandemic </a:t>
            </a:r>
            <a:r>
              <a:rPr lang="en-US" sz="1800" b="0" dirty="0" smtClean="0">
                <a:solidFill>
                  <a:srgbClr val="CE7B28"/>
                </a:solidFill>
              </a:rPr>
              <a:t>on </a:t>
            </a:r>
            <a:r>
              <a:rPr lang="en-US" sz="1800" b="0" dirty="0">
                <a:solidFill>
                  <a:srgbClr val="CE7B28"/>
                </a:solidFill>
              </a:rPr>
              <a:t>o</a:t>
            </a:r>
            <a:r>
              <a:rPr lang="en-US" sz="1800" b="0" dirty="0" smtClean="0">
                <a:solidFill>
                  <a:srgbClr val="CE7B28"/>
                </a:solidFill>
              </a:rPr>
              <a:t>ur </a:t>
            </a:r>
            <a:r>
              <a:rPr lang="en-US" sz="1800" b="0" dirty="0">
                <a:solidFill>
                  <a:srgbClr val="CE7B28"/>
                </a:solidFill>
              </a:rPr>
              <a:t>Business</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13</a:t>
            </a:fld>
            <a:r>
              <a:rPr lang="en-US" dirty="0">
                <a:solidFill>
                  <a:srgbClr val="CE7B28"/>
                </a:solidFill>
              </a:rPr>
              <a:t> |  Investor Presentation </a:t>
            </a:r>
          </a:p>
        </p:txBody>
      </p:sp>
      <p:sp>
        <p:nvSpPr>
          <p:cNvPr id="48" name="TextBox 47">
            <a:extLst>
              <a:ext uri="{FF2B5EF4-FFF2-40B4-BE49-F238E27FC236}">
                <a16:creationId xmlns:a16="http://schemas.microsoft.com/office/drawing/2014/main" id="{C0677F60-1F5B-4178-A902-5E0FFD873FF1}"/>
              </a:ext>
            </a:extLst>
          </p:cNvPr>
          <p:cNvSpPr txBox="1"/>
          <p:nvPr/>
        </p:nvSpPr>
        <p:spPr>
          <a:xfrm>
            <a:off x="6985005" y="5655111"/>
            <a:ext cx="3869361" cy="246221"/>
          </a:xfrm>
          <a:prstGeom prst="rect">
            <a:avLst/>
          </a:prstGeom>
          <a:solidFill>
            <a:schemeClr val="bg1"/>
          </a:solidFill>
        </p:spPr>
        <p:txBody>
          <a:bodyPr wrap="square" rtlCol="0">
            <a:spAutoFit/>
          </a:bodyPr>
          <a:lstStyle/>
          <a:p>
            <a:endParaRPr lang="en-US" sz="1000" dirty="0">
              <a:latin typeface="Arial Nova Light" panose="020B0304020202020204" pitchFamily="34" charset="0"/>
            </a:endParaRPr>
          </a:p>
        </p:txBody>
      </p:sp>
      <p:sp>
        <p:nvSpPr>
          <p:cNvPr id="9" name="Rectangle: Top Corners One Rounded and One Snipped 8">
            <a:extLst>
              <a:ext uri="{FF2B5EF4-FFF2-40B4-BE49-F238E27FC236}">
                <a16:creationId xmlns:a16="http://schemas.microsoft.com/office/drawing/2014/main" id="{8186C6CB-BC64-4AAC-A50E-0761098A3264}"/>
              </a:ext>
            </a:extLst>
          </p:cNvPr>
          <p:cNvSpPr/>
          <p:nvPr/>
        </p:nvSpPr>
        <p:spPr>
          <a:xfrm>
            <a:off x="778973" y="1557966"/>
            <a:ext cx="3049980" cy="275250"/>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Arial Nova Light" panose="020B0304020202020204" pitchFamily="34" charset="0"/>
                <a:cs typeface="Arial" panose="020B0604020202020204" pitchFamily="34" charset="0"/>
              </a:rPr>
              <a:t>Employee Health &amp; Safety </a:t>
            </a:r>
          </a:p>
        </p:txBody>
      </p:sp>
      <p:cxnSp>
        <p:nvCxnSpPr>
          <p:cNvPr id="10" name="Straight Connector 9">
            <a:extLst>
              <a:ext uri="{FF2B5EF4-FFF2-40B4-BE49-F238E27FC236}">
                <a16:creationId xmlns:a16="http://schemas.microsoft.com/office/drawing/2014/main" id="{81EF2FFF-55B6-47E0-A888-02846FEF4DEB}"/>
              </a:ext>
            </a:extLst>
          </p:cNvPr>
          <p:cNvCxnSpPr>
            <a:cxnSpLocks/>
          </p:cNvCxnSpPr>
          <p:nvPr/>
        </p:nvCxnSpPr>
        <p:spPr>
          <a:xfrm>
            <a:off x="770094" y="1833216"/>
            <a:ext cx="3049981" cy="0"/>
          </a:xfrm>
          <a:prstGeom prst="line">
            <a:avLst/>
          </a:prstGeom>
          <a:ln w="28575">
            <a:solidFill>
              <a:srgbClr val="CE7B28"/>
            </a:solidFill>
          </a:ln>
        </p:spPr>
        <p:style>
          <a:lnRef idx="1">
            <a:schemeClr val="accent1"/>
          </a:lnRef>
          <a:fillRef idx="0">
            <a:schemeClr val="accent1"/>
          </a:fillRef>
          <a:effectRef idx="0">
            <a:schemeClr val="accent1"/>
          </a:effectRef>
          <a:fontRef idx="minor">
            <a:schemeClr val="tx1"/>
          </a:fontRef>
        </p:style>
      </p:cxnSp>
      <p:sp>
        <p:nvSpPr>
          <p:cNvPr id="19" name="Rectangle: Top Corners One Rounded and One Snipped 18">
            <a:extLst>
              <a:ext uri="{FF2B5EF4-FFF2-40B4-BE49-F238E27FC236}">
                <a16:creationId xmlns:a16="http://schemas.microsoft.com/office/drawing/2014/main" id="{EA769EFB-522D-4685-8303-157563BD25E5}"/>
              </a:ext>
            </a:extLst>
          </p:cNvPr>
          <p:cNvSpPr/>
          <p:nvPr/>
        </p:nvSpPr>
        <p:spPr>
          <a:xfrm>
            <a:off x="4109668" y="1554984"/>
            <a:ext cx="3049980" cy="275250"/>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Arial Nova Light" panose="020B0304020202020204" pitchFamily="34" charset="0"/>
                <a:cs typeface="Arial" panose="020B0604020202020204" pitchFamily="34" charset="0"/>
              </a:rPr>
              <a:t>Liquidity Profile  </a:t>
            </a:r>
          </a:p>
        </p:txBody>
      </p:sp>
      <p:cxnSp>
        <p:nvCxnSpPr>
          <p:cNvPr id="21" name="Straight Connector 20">
            <a:extLst>
              <a:ext uri="{FF2B5EF4-FFF2-40B4-BE49-F238E27FC236}">
                <a16:creationId xmlns:a16="http://schemas.microsoft.com/office/drawing/2014/main" id="{27EC6282-3987-4E1D-95C1-A20BEED4D6F0}"/>
              </a:ext>
            </a:extLst>
          </p:cNvPr>
          <p:cNvCxnSpPr>
            <a:cxnSpLocks/>
          </p:cNvCxnSpPr>
          <p:nvPr/>
        </p:nvCxnSpPr>
        <p:spPr>
          <a:xfrm>
            <a:off x="4100789" y="1830234"/>
            <a:ext cx="3049981" cy="0"/>
          </a:xfrm>
          <a:prstGeom prst="line">
            <a:avLst/>
          </a:prstGeom>
          <a:ln w="28575">
            <a:solidFill>
              <a:srgbClr val="CE7B28"/>
            </a:solidFill>
          </a:ln>
        </p:spPr>
        <p:style>
          <a:lnRef idx="1">
            <a:schemeClr val="accent1"/>
          </a:lnRef>
          <a:fillRef idx="0">
            <a:schemeClr val="accent1"/>
          </a:fillRef>
          <a:effectRef idx="0">
            <a:schemeClr val="accent1"/>
          </a:effectRef>
          <a:fontRef idx="minor">
            <a:schemeClr val="tx1"/>
          </a:fontRef>
        </p:style>
      </p:cxnSp>
      <p:sp>
        <p:nvSpPr>
          <p:cNvPr id="22" name="Rectangle: Top Corners One Rounded and One Snipped 21">
            <a:extLst>
              <a:ext uri="{FF2B5EF4-FFF2-40B4-BE49-F238E27FC236}">
                <a16:creationId xmlns:a16="http://schemas.microsoft.com/office/drawing/2014/main" id="{37114EE0-C111-4F7D-BAA0-CF2CFBEFEDD2}"/>
              </a:ext>
            </a:extLst>
          </p:cNvPr>
          <p:cNvSpPr/>
          <p:nvPr/>
        </p:nvSpPr>
        <p:spPr>
          <a:xfrm>
            <a:off x="7312048" y="1554984"/>
            <a:ext cx="3049980" cy="275250"/>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Arial Nova Light" panose="020B0304020202020204" pitchFamily="34" charset="0"/>
                <a:cs typeface="Arial" panose="020B0604020202020204" pitchFamily="34" charset="0"/>
              </a:rPr>
              <a:t>Business Continuity </a:t>
            </a:r>
          </a:p>
        </p:txBody>
      </p:sp>
      <p:cxnSp>
        <p:nvCxnSpPr>
          <p:cNvPr id="23" name="Straight Connector 22">
            <a:extLst>
              <a:ext uri="{FF2B5EF4-FFF2-40B4-BE49-F238E27FC236}">
                <a16:creationId xmlns:a16="http://schemas.microsoft.com/office/drawing/2014/main" id="{B7AF838C-7795-4F3A-86D1-1B869486E29D}"/>
              </a:ext>
            </a:extLst>
          </p:cNvPr>
          <p:cNvCxnSpPr>
            <a:cxnSpLocks/>
          </p:cNvCxnSpPr>
          <p:nvPr/>
        </p:nvCxnSpPr>
        <p:spPr>
          <a:xfrm>
            <a:off x="7303169" y="1830234"/>
            <a:ext cx="3049981" cy="0"/>
          </a:xfrm>
          <a:prstGeom prst="line">
            <a:avLst/>
          </a:prstGeom>
          <a:ln w="28575">
            <a:solidFill>
              <a:srgbClr val="CE7B28"/>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7F98CFE8-65EA-45C0-ACB7-39C8117AC5E7}"/>
              </a:ext>
            </a:extLst>
          </p:cNvPr>
          <p:cNvSpPr/>
          <p:nvPr/>
        </p:nvSpPr>
        <p:spPr>
          <a:xfrm>
            <a:off x="4126194" y="2873394"/>
            <a:ext cx="3049980" cy="77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endParaRPr lang="en-US" sz="1300" dirty="0">
              <a:solidFill>
                <a:schemeClr val="tx1">
                  <a:lumMod val="75000"/>
                  <a:lumOff val="25000"/>
                </a:schemeClr>
              </a:solidFill>
              <a:highlight>
                <a:srgbClr val="FFFF00"/>
              </a:highlight>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highlight>
                <a:srgbClr val="FFFF00"/>
              </a:highlight>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highlight>
                <a:srgbClr val="FFFF00"/>
              </a:highlight>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highlight>
                <a:srgbClr val="FFFF00"/>
              </a:highlight>
              <a:latin typeface="Arial Nova Light" panose="020B0304020202020204" pitchFamily="34" charset="0"/>
              <a:ea typeface="Cambria" panose="02040503050406030204" pitchFamily="18" charset="0"/>
            </a:endParaRPr>
          </a:p>
          <a:p>
            <a:endParaRPr lang="en-US" sz="1300" dirty="0">
              <a:solidFill>
                <a:schemeClr val="tx1">
                  <a:lumMod val="75000"/>
                  <a:lumOff val="25000"/>
                </a:schemeClr>
              </a:solidFill>
              <a:highlight>
                <a:srgbClr val="FFFF00"/>
              </a:highlight>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highlight>
                <a:srgbClr val="FFFF00"/>
              </a:highlight>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highlight>
                <a:srgbClr val="FFFF00"/>
              </a:highlight>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highlight>
                <a:srgbClr val="FFFF00"/>
              </a:highlight>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The </a:t>
            </a:r>
            <a:r>
              <a:rPr lang="en-US" sz="1300" dirty="0" smtClean="0">
                <a:solidFill>
                  <a:schemeClr val="tx1">
                    <a:lumMod val="75000"/>
                    <a:lumOff val="25000"/>
                  </a:schemeClr>
                </a:solidFill>
                <a:latin typeface="Arial Nova Light" panose="020B0304020202020204" pitchFamily="34" charset="0"/>
                <a:ea typeface="Cambria" panose="02040503050406030204" pitchFamily="18" charset="0"/>
              </a:rPr>
              <a:t>Company </a:t>
            </a:r>
            <a:r>
              <a:rPr lang="en-US" sz="1300" dirty="0">
                <a:solidFill>
                  <a:schemeClr val="tx1">
                    <a:lumMod val="75000"/>
                    <a:lumOff val="25000"/>
                  </a:schemeClr>
                </a:solidFill>
                <a:latin typeface="Arial Nova Light" panose="020B0304020202020204" pitchFamily="34" charset="0"/>
                <a:ea typeface="Cambria" panose="02040503050406030204" pitchFamily="18" charset="0"/>
              </a:rPr>
              <a:t>remains in full compliance with all debt covenants</a:t>
            </a: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The </a:t>
            </a:r>
            <a:r>
              <a:rPr lang="en-US" sz="1300" dirty="0" smtClean="0">
                <a:solidFill>
                  <a:schemeClr val="tx1">
                    <a:lumMod val="75000"/>
                    <a:lumOff val="25000"/>
                  </a:schemeClr>
                </a:solidFill>
                <a:latin typeface="Arial Nova Light" panose="020B0304020202020204" pitchFamily="34" charset="0"/>
                <a:ea typeface="Cambria" panose="02040503050406030204" pitchFamily="18" charset="0"/>
              </a:rPr>
              <a:t>Company </a:t>
            </a:r>
            <a:r>
              <a:rPr lang="en-US" sz="1300" dirty="0">
                <a:solidFill>
                  <a:schemeClr val="tx1">
                    <a:lumMod val="75000"/>
                    <a:lumOff val="25000"/>
                  </a:schemeClr>
                </a:solidFill>
                <a:latin typeface="Arial Nova Light" panose="020B0304020202020204" pitchFamily="34" charset="0"/>
                <a:ea typeface="Cambria" panose="02040503050406030204" pitchFamily="18" charset="0"/>
              </a:rPr>
              <a:t>received a </a:t>
            </a:r>
            <a:r>
              <a:rPr lang="en-US" sz="1300" dirty="0" smtClean="0">
                <a:solidFill>
                  <a:schemeClr val="tx1">
                    <a:lumMod val="75000"/>
                    <a:lumOff val="25000"/>
                  </a:schemeClr>
                </a:solidFill>
                <a:latin typeface="Arial Nova Light" panose="020B0304020202020204" pitchFamily="34" charset="0"/>
                <a:ea typeface="Cambria" panose="02040503050406030204" pitchFamily="18" charset="0"/>
              </a:rPr>
              <a:t>Paycheck </a:t>
            </a:r>
            <a:r>
              <a:rPr lang="en-US" sz="1300" dirty="0">
                <a:solidFill>
                  <a:schemeClr val="tx1">
                    <a:lumMod val="75000"/>
                    <a:lumOff val="25000"/>
                  </a:schemeClr>
                </a:solidFill>
                <a:latin typeface="Arial Nova Light" panose="020B0304020202020204" pitchFamily="34" charset="0"/>
                <a:ea typeface="Cambria" panose="02040503050406030204" pitchFamily="18" charset="0"/>
              </a:rPr>
              <a:t>Protection </a:t>
            </a:r>
            <a:r>
              <a:rPr lang="en-US" sz="1300" dirty="0" smtClean="0">
                <a:solidFill>
                  <a:schemeClr val="tx1">
                    <a:lumMod val="75000"/>
                    <a:lumOff val="25000"/>
                  </a:schemeClr>
                </a:solidFill>
                <a:latin typeface="Arial Nova Light" panose="020B0304020202020204" pitchFamily="34" charset="0"/>
                <a:ea typeface="Cambria" panose="02040503050406030204" pitchFamily="18" charset="0"/>
              </a:rPr>
              <a:t>Program </a:t>
            </a:r>
            <a:r>
              <a:rPr lang="en-US" sz="1300" dirty="0">
                <a:solidFill>
                  <a:schemeClr val="tx1">
                    <a:lumMod val="75000"/>
                    <a:lumOff val="25000"/>
                  </a:schemeClr>
                </a:solidFill>
                <a:latin typeface="Arial Nova Light" panose="020B0304020202020204" pitchFamily="34" charset="0"/>
                <a:ea typeface="Cambria" panose="02040503050406030204" pitchFamily="18" charset="0"/>
              </a:rPr>
              <a:t>loan in April; planning to submit forgiveness application in 3Q20</a:t>
            </a:r>
          </a:p>
          <a:p>
            <a:pPr marL="285750" indent="-285750">
              <a:buFont typeface="Roboto Thin" panose="02000000000000000000" pitchFamily="2" charset="0"/>
              <a:buChar char="&gt;"/>
            </a:pPr>
            <a:endParaRPr lang="en-US" sz="1300" dirty="0">
              <a:solidFill>
                <a:schemeClr val="tx1">
                  <a:lumMod val="75000"/>
                  <a:lumOff val="25000"/>
                </a:schemeClr>
              </a:solidFill>
              <a:highlight>
                <a:srgbClr val="FFFF00"/>
              </a:highlight>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This loan was </a:t>
            </a:r>
            <a:r>
              <a:rPr lang="en-US" sz="1300" dirty="0" smtClean="0">
                <a:solidFill>
                  <a:schemeClr val="tx1">
                    <a:lumMod val="75000"/>
                    <a:lumOff val="25000"/>
                  </a:schemeClr>
                </a:solidFill>
                <a:latin typeface="Arial Nova Light" panose="020B0304020202020204" pitchFamily="34" charset="0"/>
                <a:ea typeface="Cambria" panose="02040503050406030204" pitchFamily="18" charset="0"/>
              </a:rPr>
              <a:t>necessary </a:t>
            </a:r>
            <a:r>
              <a:rPr lang="en-US" sz="1300" dirty="0">
                <a:solidFill>
                  <a:schemeClr val="tx1">
                    <a:lumMod val="75000"/>
                    <a:lumOff val="25000"/>
                  </a:schemeClr>
                </a:solidFill>
                <a:latin typeface="Arial Nova Light" panose="020B0304020202020204" pitchFamily="34" charset="0"/>
                <a:ea typeface="Cambria" panose="02040503050406030204" pitchFamily="18" charset="0"/>
              </a:rPr>
              <a:t>to  protect our employees and business due to the uncertainty of the impact to our </a:t>
            </a:r>
            <a:r>
              <a:rPr lang="en-US" sz="1300" dirty="0" smtClean="0">
                <a:solidFill>
                  <a:schemeClr val="tx1">
                    <a:lumMod val="75000"/>
                    <a:lumOff val="25000"/>
                  </a:schemeClr>
                </a:solidFill>
                <a:latin typeface="Arial Nova Light" panose="020B0304020202020204" pitchFamily="34" charset="0"/>
                <a:ea typeface="Cambria" panose="02040503050406030204" pitchFamily="18" charset="0"/>
              </a:rPr>
              <a:t>workforce</a:t>
            </a:r>
            <a:r>
              <a:rPr lang="en-US" sz="1300" dirty="0">
                <a:solidFill>
                  <a:schemeClr val="tx1">
                    <a:lumMod val="75000"/>
                    <a:lumOff val="25000"/>
                  </a:schemeClr>
                </a:solidFill>
                <a:latin typeface="Arial Nova Light" panose="020B0304020202020204" pitchFamily="34" charset="0"/>
                <a:ea typeface="Cambria" panose="02040503050406030204" pitchFamily="18" charset="0"/>
              </a:rPr>
              <a:t>,</a:t>
            </a:r>
            <a:r>
              <a:rPr lang="en-US" sz="1300" dirty="0" smtClean="0">
                <a:solidFill>
                  <a:schemeClr val="tx1">
                    <a:lumMod val="75000"/>
                    <a:lumOff val="25000"/>
                  </a:schemeClr>
                </a:solidFill>
                <a:latin typeface="Arial Nova Light" panose="020B0304020202020204" pitchFamily="34" charset="0"/>
                <a:ea typeface="Cambria" panose="02040503050406030204" pitchFamily="18" charset="0"/>
              </a:rPr>
              <a:t> maintain </a:t>
            </a:r>
            <a:r>
              <a:rPr lang="en-US" sz="1300" dirty="0">
                <a:solidFill>
                  <a:schemeClr val="tx1">
                    <a:lumMod val="75000"/>
                    <a:lumOff val="25000"/>
                  </a:schemeClr>
                </a:solidFill>
                <a:latin typeface="Arial Nova Light" panose="020B0304020202020204" pitchFamily="34" charset="0"/>
                <a:ea typeface="Cambria" panose="02040503050406030204" pitchFamily="18" charset="0"/>
              </a:rPr>
              <a:t>production at our </a:t>
            </a:r>
            <a:r>
              <a:rPr lang="en-US" sz="1300" dirty="0" smtClean="0">
                <a:solidFill>
                  <a:schemeClr val="tx1">
                    <a:lumMod val="75000"/>
                    <a:lumOff val="25000"/>
                  </a:schemeClr>
                </a:solidFill>
                <a:latin typeface="Arial Nova Light" panose="020B0304020202020204" pitchFamily="34" charset="0"/>
                <a:ea typeface="Cambria" panose="02040503050406030204" pitchFamily="18" charset="0"/>
              </a:rPr>
              <a:t>plants, </a:t>
            </a:r>
            <a:r>
              <a:rPr lang="en-US" sz="1300" dirty="0">
                <a:solidFill>
                  <a:schemeClr val="tx1">
                    <a:lumMod val="75000"/>
                    <a:lumOff val="25000"/>
                  </a:schemeClr>
                </a:solidFill>
                <a:latin typeface="Arial Nova Light" panose="020B0304020202020204" pitchFamily="34" charset="0"/>
                <a:ea typeface="Cambria" panose="02040503050406030204" pitchFamily="18" charset="0"/>
              </a:rPr>
              <a:t>customer </a:t>
            </a:r>
            <a:r>
              <a:rPr lang="en-US" sz="1300" dirty="0" smtClean="0">
                <a:solidFill>
                  <a:schemeClr val="tx1">
                    <a:lumMod val="75000"/>
                    <a:lumOff val="25000"/>
                  </a:schemeClr>
                </a:solidFill>
                <a:latin typeface="Arial Nova Light" panose="020B0304020202020204" pitchFamily="34" charset="0"/>
                <a:ea typeface="Cambria" panose="02040503050406030204" pitchFamily="18" charset="0"/>
              </a:rPr>
              <a:t>demand and </a:t>
            </a:r>
            <a:r>
              <a:rPr lang="en-US" sz="1300" dirty="0">
                <a:solidFill>
                  <a:schemeClr val="tx1">
                    <a:lumMod val="75000"/>
                    <a:lumOff val="25000"/>
                  </a:schemeClr>
                </a:solidFill>
                <a:latin typeface="Arial Nova Light" panose="020B0304020202020204" pitchFamily="34" charset="0"/>
                <a:ea typeface="Cambria" panose="02040503050406030204" pitchFamily="18" charset="0"/>
              </a:rPr>
              <a:t>global supply chain response</a:t>
            </a:r>
            <a:endParaRPr lang="en-US" sz="1300" dirty="0">
              <a:solidFill>
                <a:schemeClr val="tx1">
                  <a:lumMod val="75000"/>
                  <a:lumOff val="25000"/>
                </a:schemeClr>
              </a:solidFill>
              <a:highlight>
                <a:srgbClr val="FFFF00"/>
              </a:highlight>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highlight>
                <a:srgbClr val="FFFF00"/>
              </a:highlight>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highlight>
                <a:srgbClr val="FFFF00"/>
              </a:highlight>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highlight>
                <a:srgbClr val="FFFF00"/>
              </a:highlight>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highlight>
                <a:srgbClr val="FFFF00"/>
              </a:highlight>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highlight>
                <a:srgbClr val="FFFF00"/>
              </a:highlight>
              <a:latin typeface="Arial Nova Light" panose="020B0304020202020204" pitchFamily="34" charset="0"/>
              <a:ea typeface="Cambria" panose="02040503050406030204" pitchFamily="18" charset="0"/>
            </a:endParaRPr>
          </a:p>
        </p:txBody>
      </p:sp>
      <p:sp>
        <p:nvSpPr>
          <p:cNvPr id="26" name="Rectangle 25">
            <a:extLst>
              <a:ext uri="{FF2B5EF4-FFF2-40B4-BE49-F238E27FC236}">
                <a16:creationId xmlns:a16="http://schemas.microsoft.com/office/drawing/2014/main" id="{B8CB0C43-5DBA-4551-BF9B-0C5539170193}"/>
              </a:ext>
            </a:extLst>
          </p:cNvPr>
          <p:cNvSpPr/>
          <p:nvPr/>
        </p:nvSpPr>
        <p:spPr>
          <a:xfrm>
            <a:off x="7303169" y="2873394"/>
            <a:ext cx="3049980" cy="77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endParaRPr lang="en-US" sz="13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Our business is considered critical and essential infrastructure by the U.S. Department of Homeland Security </a:t>
            </a: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All facilities are considered essential businesses; are currently open and operating</a:t>
            </a: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Order rates have declined since </a:t>
            </a:r>
            <a:r>
              <a:rPr lang="en-US" sz="1300" dirty="0" smtClean="0">
                <a:solidFill>
                  <a:schemeClr val="tx1">
                    <a:lumMod val="75000"/>
                    <a:lumOff val="25000"/>
                  </a:schemeClr>
                </a:solidFill>
                <a:latin typeface="Arial Nova Light" panose="020B0304020202020204" pitchFamily="34" charset="0"/>
                <a:ea typeface="Cambria" panose="02040503050406030204" pitchFamily="18" charset="0"/>
              </a:rPr>
              <a:t>the COVID-19 </a:t>
            </a:r>
            <a:r>
              <a:rPr lang="en-US" sz="1300" dirty="0">
                <a:solidFill>
                  <a:schemeClr val="tx1">
                    <a:lumMod val="75000"/>
                    <a:lumOff val="25000"/>
                  </a:schemeClr>
                </a:solidFill>
                <a:latin typeface="Arial Nova Light" panose="020B0304020202020204" pitchFamily="34" charset="0"/>
                <a:ea typeface="Cambria" panose="02040503050406030204" pitchFamily="18" charset="0"/>
              </a:rPr>
              <a:t>outbreak</a:t>
            </a: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rgbClr val="006198"/>
              </a:solidFill>
              <a:latin typeface="Arial Nova Light" panose="020B0304020202020204" pitchFamily="34" charset="0"/>
              <a:ea typeface="Cambria" panose="02040503050406030204" pitchFamily="18" charset="0"/>
            </a:endParaRPr>
          </a:p>
        </p:txBody>
      </p:sp>
      <p:sp>
        <p:nvSpPr>
          <p:cNvPr id="14" name="Rectangle 13">
            <a:extLst>
              <a:ext uri="{FF2B5EF4-FFF2-40B4-BE49-F238E27FC236}">
                <a16:creationId xmlns:a16="http://schemas.microsoft.com/office/drawing/2014/main" id="{FB2B4AA8-A6F0-45E4-9145-9286D6864318}"/>
              </a:ext>
            </a:extLst>
          </p:cNvPr>
          <p:cNvSpPr/>
          <p:nvPr/>
        </p:nvSpPr>
        <p:spPr>
          <a:xfrm>
            <a:off x="778973" y="2969564"/>
            <a:ext cx="3049980" cy="77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endParaRPr lang="en-US" sz="1300" dirty="0">
              <a:solidFill>
                <a:srgbClr val="006198"/>
              </a:solidFill>
              <a:latin typeface="Arial Nova Light" panose="020B0304020202020204" pitchFamily="34" charset="0"/>
              <a:ea typeface="Cambria" panose="02040503050406030204" pitchFamily="18" charset="0"/>
            </a:endParaRPr>
          </a:p>
          <a:p>
            <a:endParaRPr lang="en-US" sz="13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We are closely monitoring the potential impact of the novel coronavirus (COVID-19) on our operations, customers and supply chain</a:t>
            </a: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We have adopted all necessary and appropriate virus prevention protocols consistent with the recommendations provided by the </a:t>
            </a:r>
            <a:r>
              <a:rPr lang="en-US" sz="1300" dirty="0" smtClean="0">
                <a:solidFill>
                  <a:schemeClr val="tx1">
                    <a:lumMod val="75000"/>
                    <a:lumOff val="25000"/>
                  </a:schemeClr>
                </a:solidFill>
                <a:latin typeface="Arial Nova Light" panose="020B0304020202020204" pitchFamily="34" charset="0"/>
                <a:ea typeface="Cambria" panose="02040503050406030204" pitchFamily="18" charset="0"/>
              </a:rPr>
              <a:t>U.S. </a:t>
            </a:r>
            <a:r>
              <a:rPr lang="en-US" sz="1300" dirty="0">
                <a:solidFill>
                  <a:schemeClr val="tx1">
                    <a:lumMod val="75000"/>
                    <a:lumOff val="25000"/>
                  </a:schemeClr>
                </a:solidFill>
                <a:latin typeface="Arial Nova Light" panose="020B0304020202020204" pitchFamily="34" charset="0"/>
                <a:ea typeface="Cambria" panose="02040503050406030204" pitchFamily="18" charset="0"/>
              </a:rPr>
              <a:t>Centers for Disease Control and Prevention</a:t>
            </a:r>
          </a:p>
          <a:p>
            <a:r>
              <a:rPr lang="en-US" sz="1300" dirty="0">
                <a:solidFill>
                  <a:schemeClr val="tx1">
                    <a:lumMod val="75000"/>
                    <a:lumOff val="25000"/>
                  </a:schemeClr>
                </a:solidFill>
                <a:latin typeface="Arial Nova Light" panose="020B0304020202020204" pitchFamily="34" charset="0"/>
                <a:ea typeface="Cambria" panose="02040503050406030204" pitchFamily="18" charset="0"/>
              </a:rPr>
              <a:t> </a:t>
            </a:r>
          </a:p>
          <a:p>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rgbClr val="006198"/>
              </a:solidFill>
              <a:latin typeface="Arial Nova Light" panose="020B0304020202020204" pitchFamily="34" charset="0"/>
              <a:ea typeface="Cambria" panose="02040503050406030204" pitchFamily="18" charset="0"/>
            </a:endParaRPr>
          </a:p>
        </p:txBody>
      </p:sp>
    </p:spTree>
    <p:extLst>
      <p:ext uri="{BB962C8B-B14F-4D97-AF65-F5344CB8AC3E}">
        <p14:creationId xmlns:p14="http://schemas.microsoft.com/office/powerpoint/2010/main" val="2263957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DEMAND OUTLOOK BY END-MARKET   </a:t>
            </a:r>
            <a:br>
              <a:rPr lang="en-US" sz="2400" dirty="0"/>
            </a:br>
            <a:r>
              <a:rPr lang="en-US" sz="1800" b="0" dirty="0">
                <a:solidFill>
                  <a:srgbClr val="CE7B28"/>
                </a:solidFill>
              </a:rPr>
              <a:t>Customer Guidance Drives Our Outlook </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14</a:t>
            </a:fld>
            <a:r>
              <a:rPr lang="en-US" dirty="0">
                <a:solidFill>
                  <a:srgbClr val="CE7B28"/>
                </a:solidFill>
              </a:rPr>
              <a:t> |  Investor Presentation </a:t>
            </a:r>
          </a:p>
        </p:txBody>
      </p:sp>
      <p:cxnSp>
        <p:nvCxnSpPr>
          <p:cNvPr id="13" name="Straight Connector 12">
            <a:extLst>
              <a:ext uri="{FF2B5EF4-FFF2-40B4-BE49-F238E27FC236}">
                <a16:creationId xmlns:a16="http://schemas.microsoft.com/office/drawing/2014/main" id="{67656680-B6D9-480D-A751-B1C4FDD06916}"/>
              </a:ext>
            </a:extLst>
          </p:cNvPr>
          <p:cNvCxnSpPr>
            <a:cxnSpLocks/>
          </p:cNvCxnSpPr>
          <p:nvPr/>
        </p:nvCxnSpPr>
        <p:spPr>
          <a:xfrm>
            <a:off x="727274" y="1830234"/>
            <a:ext cx="3049981" cy="0"/>
          </a:xfrm>
          <a:prstGeom prst="line">
            <a:avLst/>
          </a:prstGeom>
          <a:ln w="28575">
            <a:solidFill>
              <a:srgbClr val="CE7B2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CF0652B-4101-49BB-86F8-A00AF45CF7ED}"/>
              </a:ext>
            </a:extLst>
          </p:cNvPr>
          <p:cNvCxnSpPr>
            <a:cxnSpLocks/>
          </p:cNvCxnSpPr>
          <p:nvPr/>
        </p:nvCxnSpPr>
        <p:spPr>
          <a:xfrm>
            <a:off x="727274" y="4308576"/>
            <a:ext cx="3049981" cy="0"/>
          </a:xfrm>
          <a:prstGeom prst="line">
            <a:avLst/>
          </a:prstGeom>
          <a:ln w="28575">
            <a:solidFill>
              <a:srgbClr val="CE7B2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DB239A-E901-4E08-A0DA-1CF671757DB7}"/>
              </a:ext>
            </a:extLst>
          </p:cNvPr>
          <p:cNvCxnSpPr>
            <a:cxnSpLocks/>
          </p:cNvCxnSpPr>
          <p:nvPr/>
        </p:nvCxnSpPr>
        <p:spPr>
          <a:xfrm>
            <a:off x="4208800" y="1830234"/>
            <a:ext cx="3049981" cy="0"/>
          </a:xfrm>
          <a:prstGeom prst="line">
            <a:avLst/>
          </a:prstGeom>
          <a:ln w="28575">
            <a:solidFill>
              <a:srgbClr val="CE7B2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B75FF2B-416F-4ACB-BB28-6C9D53B067DA}"/>
              </a:ext>
            </a:extLst>
          </p:cNvPr>
          <p:cNvCxnSpPr>
            <a:cxnSpLocks/>
          </p:cNvCxnSpPr>
          <p:nvPr/>
        </p:nvCxnSpPr>
        <p:spPr>
          <a:xfrm>
            <a:off x="4208800" y="4308576"/>
            <a:ext cx="3049981" cy="0"/>
          </a:xfrm>
          <a:prstGeom prst="line">
            <a:avLst/>
          </a:prstGeom>
          <a:ln w="28575">
            <a:solidFill>
              <a:srgbClr val="CE7B2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30172D5-CFEB-4EB7-B63B-3F732DAD52B6}"/>
              </a:ext>
            </a:extLst>
          </p:cNvPr>
          <p:cNvCxnSpPr>
            <a:cxnSpLocks/>
          </p:cNvCxnSpPr>
          <p:nvPr/>
        </p:nvCxnSpPr>
        <p:spPr>
          <a:xfrm>
            <a:off x="7690326" y="1830234"/>
            <a:ext cx="3049981" cy="0"/>
          </a:xfrm>
          <a:prstGeom prst="line">
            <a:avLst/>
          </a:prstGeom>
          <a:ln w="28575">
            <a:solidFill>
              <a:srgbClr val="CE7B28"/>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337728C-C880-4B1D-A6B4-28C50B5F40B6}"/>
              </a:ext>
            </a:extLst>
          </p:cNvPr>
          <p:cNvCxnSpPr>
            <a:cxnSpLocks/>
          </p:cNvCxnSpPr>
          <p:nvPr/>
        </p:nvCxnSpPr>
        <p:spPr>
          <a:xfrm>
            <a:off x="7681448" y="4293082"/>
            <a:ext cx="3049981" cy="0"/>
          </a:xfrm>
          <a:prstGeom prst="line">
            <a:avLst/>
          </a:prstGeom>
          <a:ln w="28575">
            <a:solidFill>
              <a:srgbClr val="CE7B28"/>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742156E0-4DC9-4B54-BF61-14D0051C20DD}"/>
              </a:ext>
            </a:extLst>
          </p:cNvPr>
          <p:cNvSpPr/>
          <p:nvPr/>
        </p:nvSpPr>
        <p:spPr>
          <a:xfrm>
            <a:off x="736153" y="3213837"/>
            <a:ext cx="3049980" cy="77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endParaRPr lang="en-US" sz="12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200" b="1" dirty="0">
                <a:solidFill>
                  <a:srgbClr val="CE7B28"/>
                </a:solidFill>
                <a:latin typeface="Arial Nova Light" panose="020B0304020202020204" pitchFamily="34" charset="0"/>
                <a:ea typeface="Cambria" panose="02040503050406030204" pitchFamily="18" charset="0"/>
              </a:rPr>
              <a:t>TTM Revenue</a:t>
            </a:r>
          </a:p>
          <a:p>
            <a:pPr marL="742950" lvl="1"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ea typeface="Cambria" panose="02040503050406030204" pitchFamily="18" charset="0"/>
              </a:rPr>
              <a:t>69%</a:t>
            </a:r>
          </a:p>
          <a:p>
            <a:pPr marL="285750" indent="-285750">
              <a:buFont typeface="Roboto Thin" panose="02000000000000000000" pitchFamily="2" charset="0"/>
              <a:buChar char="&gt;"/>
            </a:pPr>
            <a:r>
              <a:rPr lang="en-US" sz="1200" b="1" dirty="0">
                <a:solidFill>
                  <a:srgbClr val="CE7B28"/>
                </a:solidFill>
                <a:latin typeface="Arial Nova Light" panose="020B0304020202020204" pitchFamily="34" charset="0"/>
                <a:ea typeface="Cambria" panose="02040503050406030204" pitchFamily="18" charset="0"/>
              </a:rPr>
              <a:t>Sector Outlook</a:t>
            </a:r>
          </a:p>
          <a:p>
            <a:pPr marL="742950" lvl="1" indent="-285750">
              <a:buFont typeface="Roboto Thin" panose="02000000000000000000" pitchFamily="2" charset="0"/>
              <a:buChar char="&gt;"/>
            </a:pPr>
            <a:r>
              <a:rPr lang="en-US" sz="1200" b="1" dirty="0">
                <a:solidFill>
                  <a:srgbClr val="006198"/>
                </a:solidFill>
                <a:latin typeface="Arial Nova Light" panose="020B0304020202020204" pitchFamily="34" charset="0"/>
                <a:ea typeface="Cambria" panose="02040503050406030204" pitchFamily="18" charset="0"/>
              </a:rPr>
              <a:t>Positive  </a:t>
            </a:r>
          </a:p>
          <a:p>
            <a:pPr marL="285750" indent="-285750">
              <a:buFont typeface="Roboto Thin" panose="02000000000000000000" pitchFamily="2" charset="0"/>
              <a:buChar char="&gt;"/>
            </a:pPr>
            <a:r>
              <a:rPr lang="en-US" sz="1200" b="1" dirty="0">
                <a:solidFill>
                  <a:srgbClr val="CE7B28"/>
                </a:solidFill>
                <a:latin typeface="Arial Nova Light" panose="020B0304020202020204" pitchFamily="34" charset="0"/>
                <a:ea typeface="Cambria" panose="02040503050406030204" pitchFamily="18" charset="0"/>
              </a:rPr>
              <a:t>Customer Feedback</a:t>
            </a:r>
          </a:p>
          <a:p>
            <a:pPr marL="742950" lvl="1"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ea typeface="Cambria" panose="02040503050406030204" pitchFamily="18" charset="0"/>
              </a:rPr>
              <a:t>Near to medium term strength</a:t>
            </a:r>
          </a:p>
          <a:p>
            <a:pPr marL="742950" lvl="1"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ea typeface="Cambria" panose="02040503050406030204" pitchFamily="18" charset="0"/>
              </a:rPr>
              <a:t>Tax equity financing challenges +  project delays due to COVID-19</a:t>
            </a: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smtClean="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smtClean="0">
              <a:solidFill>
                <a:schemeClr val="tx1">
                  <a:lumMod val="75000"/>
                  <a:lumOff val="25000"/>
                </a:schemeClr>
              </a:solidFill>
              <a:latin typeface="Arial Nova Light" panose="020B0304020202020204" pitchFamily="34" charset="0"/>
              <a:ea typeface="Cambria" panose="02040503050406030204" pitchFamily="18" charset="0"/>
            </a:endParaRPr>
          </a:p>
          <a:p>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rgbClr val="006198"/>
              </a:solidFill>
              <a:latin typeface="Arial Nova Light" panose="020B0304020202020204" pitchFamily="34" charset="0"/>
              <a:ea typeface="Cambria" panose="02040503050406030204" pitchFamily="18" charset="0"/>
            </a:endParaRPr>
          </a:p>
        </p:txBody>
      </p:sp>
      <p:sp>
        <p:nvSpPr>
          <p:cNvPr id="28" name="Rectangle 27">
            <a:extLst>
              <a:ext uri="{FF2B5EF4-FFF2-40B4-BE49-F238E27FC236}">
                <a16:creationId xmlns:a16="http://schemas.microsoft.com/office/drawing/2014/main" id="{60FCAA4D-B5BF-4CA4-84C6-45776951BEA5}"/>
              </a:ext>
            </a:extLst>
          </p:cNvPr>
          <p:cNvSpPr/>
          <p:nvPr/>
        </p:nvSpPr>
        <p:spPr>
          <a:xfrm>
            <a:off x="4199841" y="3346202"/>
            <a:ext cx="3049980" cy="77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endParaRPr lang="en-US" sz="12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200" b="1" dirty="0">
                <a:solidFill>
                  <a:srgbClr val="CE7B28"/>
                </a:solidFill>
                <a:latin typeface="Arial Nova Light" panose="020B0304020202020204" pitchFamily="34" charset="0"/>
                <a:ea typeface="Cambria" panose="02040503050406030204" pitchFamily="18" charset="0"/>
              </a:rPr>
              <a:t>TTM Revenue</a:t>
            </a:r>
          </a:p>
          <a:p>
            <a:pPr marL="742950" lvl="1"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ea typeface="Cambria" panose="02040503050406030204" pitchFamily="18" charset="0"/>
              </a:rPr>
              <a:t>8%</a:t>
            </a:r>
          </a:p>
          <a:p>
            <a:pPr marL="285750" indent="-285750">
              <a:buFont typeface="Roboto Thin" panose="02000000000000000000" pitchFamily="2" charset="0"/>
              <a:buChar char="&gt;"/>
            </a:pPr>
            <a:r>
              <a:rPr lang="en-US" sz="1200" b="1" dirty="0">
                <a:solidFill>
                  <a:srgbClr val="CE7B28"/>
                </a:solidFill>
                <a:latin typeface="Arial Nova Light" panose="020B0304020202020204" pitchFamily="34" charset="0"/>
                <a:ea typeface="Cambria" panose="02040503050406030204" pitchFamily="18" charset="0"/>
              </a:rPr>
              <a:t>Sector Outlook</a:t>
            </a:r>
          </a:p>
          <a:p>
            <a:pPr marL="742950" lvl="1" indent="-285750">
              <a:buFont typeface="Roboto Thin" panose="02000000000000000000" pitchFamily="2" charset="0"/>
              <a:buChar char="&gt;"/>
            </a:pPr>
            <a:r>
              <a:rPr lang="en-US" sz="1200" b="1" dirty="0">
                <a:solidFill>
                  <a:srgbClr val="006198"/>
                </a:solidFill>
                <a:latin typeface="Arial Nova Light" panose="020B0304020202020204" pitchFamily="34" charset="0"/>
                <a:ea typeface="Cambria" panose="02040503050406030204" pitchFamily="18" charset="0"/>
              </a:rPr>
              <a:t>Positive/Neutral </a:t>
            </a:r>
          </a:p>
          <a:p>
            <a:pPr marL="285750" indent="-285750">
              <a:buFont typeface="Roboto Thin" panose="02000000000000000000" pitchFamily="2" charset="0"/>
              <a:buChar char="&gt;"/>
            </a:pPr>
            <a:r>
              <a:rPr lang="en-US" sz="1200" b="1" dirty="0">
                <a:solidFill>
                  <a:srgbClr val="CE7B28"/>
                </a:solidFill>
                <a:latin typeface="Arial Nova Light" panose="020B0304020202020204" pitchFamily="34" charset="0"/>
                <a:ea typeface="Cambria" panose="02040503050406030204" pitchFamily="18" charset="0"/>
              </a:rPr>
              <a:t>Customer Feedback</a:t>
            </a:r>
          </a:p>
          <a:p>
            <a:pPr marL="742950" lvl="1"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ea typeface="Cambria" panose="02040503050406030204" pitchFamily="18" charset="0"/>
              </a:rPr>
              <a:t>Manitowoc </a:t>
            </a:r>
            <a:r>
              <a:rPr lang="en-US" sz="1200" dirty="0" smtClean="0">
                <a:solidFill>
                  <a:schemeClr val="tx1">
                    <a:lumMod val="75000"/>
                    <a:lumOff val="25000"/>
                  </a:schemeClr>
                </a:solidFill>
                <a:latin typeface="Arial Nova Light" panose="020B0304020202020204" pitchFamily="34" charset="0"/>
                <a:ea typeface="Cambria" panose="02040503050406030204" pitchFamily="18" charset="0"/>
              </a:rPr>
              <a:t>deep-water port </a:t>
            </a:r>
            <a:r>
              <a:rPr lang="en-US" sz="1200" dirty="0">
                <a:solidFill>
                  <a:schemeClr val="tx1">
                    <a:lumMod val="75000"/>
                    <a:lumOff val="25000"/>
                  </a:schemeClr>
                </a:solidFill>
                <a:latin typeface="Arial Nova Light" panose="020B0304020202020204" pitchFamily="34" charset="0"/>
                <a:ea typeface="Cambria" panose="02040503050406030204" pitchFamily="18" charset="0"/>
              </a:rPr>
              <a:t>and manufacturing </a:t>
            </a:r>
            <a:r>
              <a:rPr lang="en-US" sz="1200" dirty="0" smtClean="0">
                <a:solidFill>
                  <a:schemeClr val="tx1">
                    <a:lumMod val="75000"/>
                    <a:lumOff val="25000"/>
                  </a:schemeClr>
                </a:solidFill>
                <a:latin typeface="Arial Nova Light" panose="020B0304020202020204" pitchFamily="34" charset="0"/>
                <a:ea typeface="Cambria" panose="02040503050406030204" pitchFamily="18" charset="0"/>
              </a:rPr>
              <a:t>competencies are </a:t>
            </a:r>
            <a:r>
              <a:rPr lang="en-US" sz="1200" dirty="0">
                <a:solidFill>
                  <a:schemeClr val="tx1">
                    <a:lumMod val="75000"/>
                    <a:lumOff val="25000"/>
                  </a:schemeClr>
                </a:solidFill>
                <a:latin typeface="Arial Nova Light" panose="020B0304020202020204" pitchFamily="34" charset="0"/>
                <a:ea typeface="Cambria" panose="02040503050406030204" pitchFamily="18" charset="0"/>
              </a:rPr>
              <a:t>strategic advantages</a:t>
            </a:r>
          </a:p>
          <a:p>
            <a:pPr marL="742950" lvl="1"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ea typeface="Cambria" panose="02040503050406030204" pitchFamily="18" charset="0"/>
              </a:rPr>
              <a:t>Focused on Material Handling</a:t>
            </a: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rgbClr val="006198"/>
              </a:solidFill>
              <a:latin typeface="Arial Nova Light" panose="020B0304020202020204" pitchFamily="34" charset="0"/>
              <a:ea typeface="Cambria" panose="02040503050406030204" pitchFamily="18" charset="0"/>
            </a:endParaRPr>
          </a:p>
        </p:txBody>
      </p:sp>
      <p:sp>
        <p:nvSpPr>
          <p:cNvPr id="29" name="Rectangle 28">
            <a:extLst>
              <a:ext uri="{FF2B5EF4-FFF2-40B4-BE49-F238E27FC236}">
                <a16:creationId xmlns:a16="http://schemas.microsoft.com/office/drawing/2014/main" id="{18CCBC95-BF21-4556-AECC-1410E00C0E3B}"/>
              </a:ext>
            </a:extLst>
          </p:cNvPr>
          <p:cNvSpPr/>
          <p:nvPr/>
        </p:nvSpPr>
        <p:spPr>
          <a:xfrm>
            <a:off x="7690327" y="1919294"/>
            <a:ext cx="3049980" cy="77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endParaRPr lang="en-US" sz="12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200" b="1" dirty="0">
                <a:solidFill>
                  <a:srgbClr val="CE7B28"/>
                </a:solidFill>
                <a:latin typeface="Arial Nova Light" panose="020B0304020202020204" pitchFamily="34" charset="0"/>
                <a:ea typeface="Cambria" panose="02040503050406030204" pitchFamily="18" charset="0"/>
              </a:rPr>
              <a:t>TTM Revenue</a:t>
            </a:r>
          </a:p>
          <a:p>
            <a:pPr marL="742950" lvl="1"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ea typeface="Cambria" panose="02040503050406030204" pitchFamily="18" charset="0"/>
              </a:rPr>
              <a:t>8%</a:t>
            </a:r>
          </a:p>
          <a:p>
            <a:pPr marL="285750" indent="-285750">
              <a:buFont typeface="Roboto Thin" panose="02000000000000000000" pitchFamily="2" charset="0"/>
              <a:buChar char="&gt;"/>
            </a:pPr>
            <a:r>
              <a:rPr lang="en-US" sz="1200" b="1" dirty="0">
                <a:solidFill>
                  <a:srgbClr val="CE7B28"/>
                </a:solidFill>
                <a:latin typeface="Arial Nova Light" panose="020B0304020202020204" pitchFamily="34" charset="0"/>
                <a:ea typeface="Cambria" panose="02040503050406030204" pitchFamily="18" charset="0"/>
              </a:rPr>
              <a:t>Sector Outlook</a:t>
            </a:r>
          </a:p>
          <a:p>
            <a:pPr marL="742950" lvl="1" indent="-285750">
              <a:buFont typeface="Roboto Thin" panose="02000000000000000000" pitchFamily="2" charset="0"/>
              <a:buChar char="&gt;"/>
            </a:pPr>
            <a:r>
              <a:rPr lang="en-US" sz="1200" b="1" dirty="0">
                <a:solidFill>
                  <a:srgbClr val="006198"/>
                </a:solidFill>
                <a:latin typeface="Arial Nova Light" panose="020B0304020202020204" pitchFamily="34" charset="0"/>
                <a:ea typeface="Cambria" panose="02040503050406030204" pitchFamily="18" charset="0"/>
              </a:rPr>
              <a:t>Positive  </a:t>
            </a:r>
          </a:p>
          <a:p>
            <a:pPr marL="285750" indent="-285750">
              <a:buFont typeface="Roboto Thin" panose="02000000000000000000" pitchFamily="2" charset="0"/>
              <a:buChar char="&gt;"/>
            </a:pPr>
            <a:r>
              <a:rPr lang="en-US" sz="1200" b="1" dirty="0">
                <a:solidFill>
                  <a:srgbClr val="CE7B28"/>
                </a:solidFill>
                <a:latin typeface="Arial Nova Light" panose="020B0304020202020204" pitchFamily="34" charset="0"/>
                <a:ea typeface="Cambria" panose="02040503050406030204" pitchFamily="18" charset="0"/>
              </a:rPr>
              <a:t>Customer Feedback</a:t>
            </a:r>
          </a:p>
          <a:p>
            <a:pPr marL="742950" lvl="1"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ea typeface="Cambria" panose="02040503050406030204" pitchFamily="18" charset="0"/>
              </a:rPr>
              <a:t>Primary customer regaining share in the near term</a:t>
            </a:r>
          </a:p>
          <a:p>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rgbClr val="006198"/>
              </a:solidFill>
              <a:latin typeface="Arial Nova Light" panose="020B0304020202020204" pitchFamily="34" charset="0"/>
              <a:ea typeface="Cambria" panose="02040503050406030204" pitchFamily="18" charset="0"/>
            </a:endParaRPr>
          </a:p>
        </p:txBody>
      </p:sp>
      <p:sp>
        <p:nvSpPr>
          <p:cNvPr id="30" name="Rectangle 29">
            <a:extLst>
              <a:ext uri="{FF2B5EF4-FFF2-40B4-BE49-F238E27FC236}">
                <a16:creationId xmlns:a16="http://schemas.microsoft.com/office/drawing/2014/main" id="{C9AABCD4-7F98-41A0-92E0-5073CDD605DE}"/>
              </a:ext>
            </a:extLst>
          </p:cNvPr>
          <p:cNvSpPr/>
          <p:nvPr/>
        </p:nvSpPr>
        <p:spPr>
          <a:xfrm>
            <a:off x="731759" y="5492068"/>
            <a:ext cx="3049980" cy="77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endParaRPr lang="en-US" sz="1200" dirty="0">
              <a:solidFill>
                <a:srgbClr val="006198"/>
              </a:solidFill>
              <a:latin typeface="Arial Nova Light" panose="020B0304020202020204" pitchFamily="34" charset="0"/>
              <a:ea typeface="Cambria" panose="02040503050406030204" pitchFamily="18" charset="0"/>
            </a:endParaRPr>
          </a:p>
          <a:p>
            <a:endParaRPr lang="en-US" sz="1200" dirty="0">
              <a:solidFill>
                <a:srgbClr val="006198"/>
              </a:solidFill>
              <a:latin typeface="Arial Nova Light" panose="020B0304020202020204" pitchFamily="34" charset="0"/>
              <a:ea typeface="Cambria" panose="02040503050406030204" pitchFamily="18" charset="0"/>
            </a:endParaRPr>
          </a:p>
          <a:p>
            <a:endParaRPr lang="en-US" sz="1200" dirty="0">
              <a:solidFill>
                <a:srgbClr val="006198"/>
              </a:solidFill>
              <a:latin typeface="Arial Nova Light" panose="020B0304020202020204" pitchFamily="34" charset="0"/>
              <a:ea typeface="Cambria" panose="02040503050406030204" pitchFamily="18" charset="0"/>
            </a:endParaRPr>
          </a:p>
          <a:p>
            <a:endParaRPr lang="en-US" sz="1200" dirty="0">
              <a:solidFill>
                <a:srgbClr val="006198"/>
              </a:solidFill>
              <a:latin typeface="Arial Nova Light" panose="020B0304020202020204" pitchFamily="34" charset="0"/>
              <a:ea typeface="Cambria" panose="02040503050406030204" pitchFamily="18" charset="0"/>
            </a:endParaRPr>
          </a:p>
          <a:p>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200" b="1" dirty="0">
                <a:solidFill>
                  <a:srgbClr val="CE7B28"/>
                </a:solidFill>
                <a:latin typeface="Arial Nova Light" panose="020B0304020202020204" pitchFamily="34" charset="0"/>
                <a:ea typeface="Cambria" panose="02040503050406030204" pitchFamily="18" charset="0"/>
              </a:rPr>
              <a:t>TTM Revenue</a:t>
            </a:r>
          </a:p>
          <a:p>
            <a:pPr marL="742950" lvl="1"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ea typeface="Cambria" panose="02040503050406030204" pitchFamily="18" charset="0"/>
              </a:rPr>
              <a:t>9%</a:t>
            </a:r>
          </a:p>
          <a:p>
            <a:pPr marL="285750" indent="-285750">
              <a:buFont typeface="Roboto Thin" panose="02000000000000000000" pitchFamily="2" charset="0"/>
              <a:buChar char="&gt;"/>
            </a:pPr>
            <a:r>
              <a:rPr lang="en-US" sz="1200" b="1" dirty="0">
                <a:solidFill>
                  <a:srgbClr val="CE7B28"/>
                </a:solidFill>
                <a:latin typeface="Arial Nova Light" panose="020B0304020202020204" pitchFamily="34" charset="0"/>
                <a:ea typeface="Cambria" panose="02040503050406030204" pitchFamily="18" charset="0"/>
              </a:rPr>
              <a:t>Sector Outlook</a:t>
            </a:r>
          </a:p>
          <a:p>
            <a:pPr marL="742950" lvl="1" indent="-285750">
              <a:buFont typeface="Roboto Thin" panose="02000000000000000000" pitchFamily="2" charset="0"/>
              <a:buChar char="&gt;"/>
            </a:pPr>
            <a:r>
              <a:rPr lang="en-US" sz="1200" b="1" dirty="0">
                <a:solidFill>
                  <a:srgbClr val="006198"/>
                </a:solidFill>
                <a:latin typeface="Arial Nova Light" panose="020B0304020202020204" pitchFamily="34" charset="0"/>
                <a:ea typeface="Cambria" panose="02040503050406030204" pitchFamily="18" charset="0"/>
              </a:rPr>
              <a:t>Neutral  </a:t>
            </a:r>
          </a:p>
          <a:p>
            <a:pPr marL="285750" indent="-285750">
              <a:buFont typeface="Roboto Thin" panose="02000000000000000000" pitchFamily="2" charset="0"/>
              <a:buChar char="&gt;"/>
            </a:pPr>
            <a:r>
              <a:rPr lang="en-US" sz="1200" b="1" dirty="0">
                <a:solidFill>
                  <a:srgbClr val="CE7B28"/>
                </a:solidFill>
                <a:latin typeface="Arial Nova Light" panose="020B0304020202020204" pitchFamily="34" charset="0"/>
                <a:ea typeface="Cambria" panose="02040503050406030204" pitchFamily="18" charset="0"/>
              </a:rPr>
              <a:t>Customer Feedback</a:t>
            </a:r>
          </a:p>
          <a:p>
            <a:pPr marL="742950" lvl="1"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ea typeface="Cambria" panose="02040503050406030204" pitchFamily="18" charset="0"/>
              </a:rPr>
              <a:t>Strong Q1 orders, </a:t>
            </a:r>
            <a:r>
              <a:rPr lang="en-US" sz="1200" dirty="0" smtClean="0">
                <a:solidFill>
                  <a:schemeClr val="tx1">
                    <a:lumMod val="75000"/>
                    <a:lumOff val="25000"/>
                  </a:schemeClr>
                </a:solidFill>
                <a:latin typeface="Arial Nova Light" panose="020B0304020202020204" pitchFamily="34" charset="0"/>
                <a:ea typeface="Cambria" panose="02040503050406030204" pitchFamily="18" charset="0"/>
              </a:rPr>
              <a:t>weakened </a:t>
            </a:r>
            <a:r>
              <a:rPr lang="en-US" sz="1200" dirty="0">
                <a:solidFill>
                  <a:schemeClr val="tx1">
                    <a:lumMod val="75000"/>
                    <a:lumOff val="25000"/>
                  </a:schemeClr>
                </a:solidFill>
                <a:latin typeface="Arial Nova Light" panose="020B0304020202020204" pitchFamily="34" charset="0"/>
                <a:ea typeface="Cambria" panose="02040503050406030204" pitchFamily="18" charset="0"/>
              </a:rPr>
              <a:t>in Q2</a:t>
            </a: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rgbClr val="006198"/>
              </a:solidFill>
              <a:latin typeface="Arial Nova Light" panose="020B0304020202020204" pitchFamily="34" charset="0"/>
              <a:ea typeface="Cambria" panose="02040503050406030204" pitchFamily="18" charset="0"/>
            </a:endParaRPr>
          </a:p>
        </p:txBody>
      </p:sp>
      <p:sp>
        <p:nvSpPr>
          <p:cNvPr id="33" name="Rectangle 32">
            <a:extLst>
              <a:ext uri="{FF2B5EF4-FFF2-40B4-BE49-F238E27FC236}">
                <a16:creationId xmlns:a16="http://schemas.microsoft.com/office/drawing/2014/main" id="{81030AEA-78AA-4C38-9D1C-8181B87C500C}"/>
              </a:ext>
            </a:extLst>
          </p:cNvPr>
          <p:cNvSpPr/>
          <p:nvPr/>
        </p:nvSpPr>
        <p:spPr>
          <a:xfrm>
            <a:off x="4208800" y="5610577"/>
            <a:ext cx="3049980" cy="77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endParaRPr lang="en-US" sz="12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200" b="1" dirty="0">
                <a:solidFill>
                  <a:srgbClr val="CE7B28"/>
                </a:solidFill>
                <a:latin typeface="Arial Nova Light" panose="020B0304020202020204" pitchFamily="34" charset="0"/>
                <a:ea typeface="Cambria" panose="02040503050406030204" pitchFamily="18" charset="0"/>
              </a:rPr>
              <a:t>TTM Revenue</a:t>
            </a:r>
          </a:p>
          <a:p>
            <a:pPr marL="742950" lvl="1"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ea typeface="Cambria" panose="02040503050406030204" pitchFamily="18" charset="0"/>
              </a:rPr>
              <a:t>5%</a:t>
            </a:r>
          </a:p>
          <a:p>
            <a:pPr marL="285750" indent="-285750">
              <a:buFont typeface="Roboto Thin" panose="02000000000000000000" pitchFamily="2" charset="0"/>
              <a:buChar char="&gt;"/>
            </a:pPr>
            <a:r>
              <a:rPr lang="en-US" sz="1200" b="1" dirty="0">
                <a:solidFill>
                  <a:srgbClr val="CE7B28"/>
                </a:solidFill>
                <a:latin typeface="Arial Nova Light" panose="020B0304020202020204" pitchFamily="34" charset="0"/>
                <a:ea typeface="Cambria" panose="02040503050406030204" pitchFamily="18" charset="0"/>
              </a:rPr>
              <a:t>Sector Outlook</a:t>
            </a:r>
          </a:p>
          <a:p>
            <a:pPr marL="742950" lvl="1" indent="-285750">
              <a:buFont typeface="Roboto Thin" panose="02000000000000000000" pitchFamily="2" charset="0"/>
              <a:buChar char="&gt;"/>
            </a:pPr>
            <a:r>
              <a:rPr lang="en-US" sz="1200" b="1" dirty="0">
                <a:solidFill>
                  <a:srgbClr val="006198"/>
                </a:solidFill>
                <a:latin typeface="Arial Nova Light" panose="020B0304020202020204" pitchFamily="34" charset="0"/>
                <a:ea typeface="Cambria" panose="02040503050406030204" pitchFamily="18" charset="0"/>
              </a:rPr>
              <a:t>Negative  </a:t>
            </a:r>
          </a:p>
          <a:p>
            <a:pPr marL="285750" indent="-285750">
              <a:buFont typeface="Roboto Thin" panose="02000000000000000000" pitchFamily="2" charset="0"/>
              <a:buChar char="&gt;"/>
            </a:pPr>
            <a:r>
              <a:rPr lang="en-US" sz="1200" b="1" dirty="0">
                <a:solidFill>
                  <a:srgbClr val="CE7B28"/>
                </a:solidFill>
                <a:latin typeface="Arial Nova Light" panose="020B0304020202020204" pitchFamily="34" charset="0"/>
                <a:ea typeface="Cambria" panose="02040503050406030204" pitchFamily="18" charset="0"/>
              </a:rPr>
              <a:t>Customer Feedback</a:t>
            </a:r>
          </a:p>
          <a:p>
            <a:pPr marL="742950" lvl="1"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ea typeface="Cambria" panose="02040503050406030204" pitchFamily="18" charset="0"/>
              </a:rPr>
              <a:t>Customers deferring purchases</a:t>
            </a:r>
          </a:p>
          <a:p>
            <a:pPr marL="742950" lvl="1" indent="-285750">
              <a:buFont typeface="Roboto Thin" panose="02000000000000000000" pitchFamily="2" charset="0"/>
              <a:buChar char="&gt;"/>
            </a:pPr>
            <a:r>
              <a:rPr lang="en-US" sz="1200" dirty="0" err="1">
                <a:solidFill>
                  <a:schemeClr val="tx1">
                    <a:lumMod val="75000"/>
                    <a:lumOff val="25000"/>
                  </a:schemeClr>
                </a:solidFill>
                <a:latin typeface="Arial Nova Light" panose="020B0304020202020204" pitchFamily="34" charset="0"/>
                <a:ea typeface="Cambria" panose="02040503050406030204" pitchFamily="18" charset="0"/>
              </a:rPr>
              <a:t>Frac</a:t>
            </a:r>
            <a:r>
              <a:rPr lang="en-US" sz="1200" dirty="0">
                <a:solidFill>
                  <a:schemeClr val="tx1">
                    <a:lumMod val="75000"/>
                    <a:lumOff val="25000"/>
                  </a:schemeClr>
                </a:solidFill>
                <a:latin typeface="Arial Nova Light" panose="020B0304020202020204" pitchFamily="34" charset="0"/>
                <a:ea typeface="Cambria" panose="02040503050406030204" pitchFamily="18" charset="0"/>
              </a:rPr>
              <a:t> fleets / North America capex declining rapidly </a:t>
            </a:r>
          </a:p>
          <a:p>
            <a:pPr lvl="1"/>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rgbClr val="006198"/>
              </a:solidFill>
              <a:latin typeface="Arial Nova Light" panose="020B0304020202020204" pitchFamily="34" charset="0"/>
              <a:ea typeface="Cambria" panose="02040503050406030204" pitchFamily="18" charset="0"/>
            </a:endParaRPr>
          </a:p>
        </p:txBody>
      </p:sp>
      <p:sp>
        <p:nvSpPr>
          <p:cNvPr id="34" name="Rectangle 33">
            <a:extLst>
              <a:ext uri="{FF2B5EF4-FFF2-40B4-BE49-F238E27FC236}">
                <a16:creationId xmlns:a16="http://schemas.microsoft.com/office/drawing/2014/main" id="{DE1D0145-F062-40D8-8AD1-E5D45A1652F6}"/>
              </a:ext>
            </a:extLst>
          </p:cNvPr>
          <p:cNvSpPr/>
          <p:nvPr/>
        </p:nvSpPr>
        <p:spPr>
          <a:xfrm>
            <a:off x="7699205" y="5878918"/>
            <a:ext cx="3049980" cy="77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200" b="1" dirty="0">
                <a:solidFill>
                  <a:srgbClr val="CE7B28"/>
                </a:solidFill>
                <a:latin typeface="Arial Nova Light" panose="020B0304020202020204" pitchFamily="34" charset="0"/>
                <a:ea typeface="Cambria" panose="02040503050406030204" pitchFamily="18" charset="0"/>
              </a:rPr>
              <a:t>TTM Revenue</a:t>
            </a:r>
          </a:p>
          <a:p>
            <a:pPr marL="742950" lvl="1"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ea typeface="Cambria" panose="02040503050406030204" pitchFamily="18" charset="0"/>
              </a:rPr>
              <a:t>1%</a:t>
            </a:r>
          </a:p>
          <a:p>
            <a:pPr marL="285750" indent="-285750">
              <a:buFont typeface="Roboto Thin" panose="02000000000000000000" pitchFamily="2" charset="0"/>
              <a:buChar char="&gt;"/>
            </a:pPr>
            <a:r>
              <a:rPr lang="en-US" sz="1200" b="1" dirty="0">
                <a:solidFill>
                  <a:srgbClr val="CE7B28"/>
                </a:solidFill>
                <a:latin typeface="Arial Nova Light" panose="020B0304020202020204" pitchFamily="34" charset="0"/>
                <a:ea typeface="Cambria" panose="02040503050406030204" pitchFamily="18" charset="0"/>
              </a:rPr>
              <a:t>Sector Outlook</a:t>
            </a:r>
          </a:p>
          <a:p>
            <a:pPr marL="742950" lvl="1" indent="-285750">
              <a:buFont typeface="Roboto Thin" panose="02000000000000000000" pitchFamily="2" charset="0"/>
              <a:buChar char="&gt;"/>
            </a:pPr>
            <a:r>
              <a:rPr lang="en-US" sz="1200" b="1" dirty="0">
                <a:solidFill>
                  <a:srgbClr val="006198"/>
                </a:solidFill>
                <a:latin typeface="Arial Nova Light" panose="020B0304020202020204" pitchFamily="34" charset="0"/>
                <a:ea typeface="Cambria" panose="02040503050406030204" pitchFamily="18" charset="0"/>
              </a:rPr>
              <a:t>Negative </a:t>
            </a:r>
          </a:p>
          <a:p>
            <a:pPr marL="285750" indent="-285750">
              <a:buFont typeface="Roboto Thin" panose="02000000000000000000" pitchFamily="2" charset="0"/>
              <a:buChar char="&gt;"/>
            </a:pPr>
            <a:r>
              <a:rPr lang="en-US" sz="1200" b="1" dirty="0">
                <a:solidFill>
                  <a:srgbClr val="CE7B28"/>
                </a:solidFill>
                <a:latin typeface="Arial Nova Light" panose="020B0304020202020204" pitchFamily="34" charset="0"/>
                <a:ea typeface="Cambria" panose="02040503050406030204" pitchFamily="18" charset="0"/>
              </a:rPr>
              <a:t>Customer Feedback </a:t>
            </a:r>
          </a:p>
          <a:p>
            <a:pPr marL="742950" lvl="1"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ea typeface="Cambria" panose="02040503050406030204" pitchFamily="18" charset="0"/>
              </a:rPr>
              <a:t>Infrastructure bill would be meaningful</a:t>
            </a: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rgbClr val="006198"/>
              </a:solidFill>
              <a:latin typeface="Arial Nova Light" panose="020B0304020202020204" pitchFamily="34" charset="0"/>
              <a:ea typeface="Cambria" panose="02040503050406030204" pitchFamily="18" charset="0"/>
            </a:endParaRPr>
          </a:p>
        </p:txBody>
      </p:sp>
      <p:sp>
        <p:nvSpPr>
          <p:cNvPr id="27" name="Rectangle: Top Corners One Rounded and One Snipped 26">
            <a:extLst>
              <a:ext uri="{FF2B5EF4-FFF2-40B4-BE49-F238E27FC236}">
                <a16:creationId xmlns:a16="http://schemas.microsoft.com/office/drawing/2014/main" id="{19E3B172-24E9-4EA4-B4FA-B5086AEE32D2}"/>
              </a:ext>
            </a:extLst>
          </p:cNvPr>
          <p:cNvSpPr/>
          <p:nvPr/>
        </p:nvSpPr>
        <p:spPr>
          <a:xfrm>
            <a:off x="620745" y="1541061"/>
            <a:ext cx="3049980" cy="275250"/>
          </a:xfrm>
          <a:prstGeom prst="snip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006198"/>
                </a:solidFill>
                <a:latin typeface="Arial Nova Light" panose="020B0304020202020204" pitchFamily="34" charset="0"/>
                <a:cs typeface="Arial" panose="020B0604020202020204" pitchFamily="34" charset="0"/>
              </a:rPr>
              <a:t>Wind Sector   </a:t>
            </a:r>
          </a:p>
        </p:txBody>
      </p:sp>
      <p:pic>
        <p:nvPicPr>
          <p:cNvPr id="31" name="Graphic 30" descr="Wind Turbines">
            <a:extLst>
              <a:ext uri="{FF2B5EF4-FFF2-40B4-BE49-F238E27FC236}">
                <a16:creationId xmlns:a16="http://schemas.microsoft.com/office/drawing/2014/main" id="{C3B64EB5-6D5F-465A-8C05-1A5ECE2ED04E}"/>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265041" y="1291849"/>
            <a:ext cx="508514" cy="508514"/>
          </a:xfrm>
          <a:prstGeom prst="rect">
            <a:avLst/>
          </a:prstGeom>
        </p:spPr>
      </p:pic>
      <p:sp>
        <p:nvSpPr>
          <p:cNvPr id="32" name="Rectangle: Top Corners One Rounded and One Snipped 31">
            <a:extLst>
              <a:ext uri="{FF2B5EF4-FFF2-40B4-BE49-F238E27FC236}">
                <a16:creationId xmlns:a16="http://schemas.microsoft.com/office/drawing/2014/main" id="{253F1D91-1CFD-49B1-84FC-32A058EAC3D1}"/>
              </a:ext>
            </a:extLst>
          </p:cNvPr>
          <p:cNvSpPr/>
          <p:nvPr/>
        </p:nvSpPr>
        <p:spPr>
          <a:xfrm>
            <a:off x="4137779" y="1534540"/>
            <a:ext cx="3049980" cy="275250"/>
          </a:xfrm>
          <a:prstGeom prst="snip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006198"/>
                </a:solidFill>
                <a:latin typeface="Arial Nova Light" panose="020B0304020202020204" pitchFamily="34" charset="0"/>
                <a:cs typeface="Arial" panose="020B0604020202020204" pitchFamily="34" charset="0"/>
              </a:rPr>
              <a:t>Industrial/Other Sector   </a:t>
            </a:r>
          </a:p>
        </p:txBody>
      </p:sp>
      <p:pic>
        <p:nvPicPr>
          <p:cNvPr id="8" name="Graphic 7" descr="Factory">
            <a:extLst>
              <a:ext uri="{FF2B5EF4-FFF2-40B4-BE49-F238E27FC236}">
                <a16:creationId xmlns:a16="http://schemas.microsoft.com/office/drawing/2014/main" id="{DCB847F2-2EAA-4A67-9EE0-A2A164D1620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667971" y="1250701"/>
            <a:ext cx="590810" cy="590810"/>
          </a:xfrm>
          <a:prstGeom prst="rect">
            <a:avLst/>
          </a:prstGeom>
        </p:spPr>
      </p:pic>
      <p:sp>
        <p:nvSpPr>
          <p:cNvPr id="36" name="Rectangle: Top Corners One Rounded and One Snipped 35">
            <a:extLst>
              <a:ext uri="{FF2B5EF4-FFF2-40B4-BE49-F238E27FC236}">
                <a16:creationId xmlns:a16="http://schemas.microsoft.com/office/drawing/2014/main" id="{FBA7E9A6-1FBB-4F9E-AB86-CD8956E82039}"/>
              </a:ext>
            </a:extLst>
          </p:cNvPr>
          <p:cNvSpPr/>
          <p:nvPr/>
        </p:nvSpPr>
        <p:spPr>
          <a:xfrm>
            <a:off x="7610188" y="1546106"/>
            <a:ext cx="3049980" cy="275250"/>
          </a:xfrm>
          <a:prstGeom prst="snip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006198"/>
                </a:solidFill>
                <a:latin typeface="Arial Nova Light" panose="020B0304020202020204" pitchFamily="34" charset="0"/>
                <a:cs typeface="Arial" panose="020B0604020202020204" pitchFamily="34" charset="0"/>
              </a:rPr>
              <a:t>Power Generation Sector   </a:t>
            </a:r>
          </a:p>
        </p:txBody>
      </p:sp>
      <p:pic>
        <p:nvPicPr>
          <p:cNvPr id="10" name="Graphic 9" descr="Electric Tower">
            <a:extLst>
              <a:ext uri="{FF2B5EF4-FFF2-40B4-BE49-F238E27FC236}">
                <a16:creationId xmlns:a16="http://schemas.microsoft.com/office/drawing/2014/main" id="{D42DDEB1-A72D-4758-9450-6984E1414373}"/>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0316864" y="1307688"/>
            <a:ext cx="473221" cy="467842"/>
          </a:xfrm>
          <a:prstGeom prst="rect">
            <a:avLst/>
          </a:prstGeom>
        </p:spPr>
      </p:pic>
      <p:sp>
        <p:nvSpPr>
          <p:cNvPr id="37" name="Rectangle: Top Corners One Rounded and One Snipped 36">
            <a:extLst>
              <a:ext uri="{FF2B5EF4-FFF2-40B4-BE49-F238E27FC236}">
                <a16:creationId xmlns:a16="http://schemas.microsoft.com/office/drawing/2014/main" id="{57126D7C-A4FE-45D6-90F4-AD75133ADC68}"/>
              </a:ext>
            </a:extLst>
          </p:cNvPr>
          <p:cNvSpPr/>
          <p:nvPr/>
        </p:nvSpPr>
        <p:spPr>
          <a:xfrm>
            <a:off x="688557" y="4017832"/>
            <a:ext cx="3049980" cy="275250"/>
          </a:xfrm>
          <a:prstGeom prst="snip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006198"/>
                </a:solidFill>
                <a:latin typeface="Arial Nova Light" panose="020B0304020202020204" pitchFamily="34" charset="0"/>
                <a:cs typeface="Arial" panose="020B0604020202020204" pitchFamily="34" charset="0"/>
              </a:rPr>
              <a:t>Mining Sector   </a:t>
            </a:r>
          </a:p>
        </p:txBody>
      </p:sp>
      <p:pic>
        <p:nvPicPr>
          <p:cNvPr id="22" name="Graphic 21" descr="Mining tools">
            <a:extLst>
              <a:ext uri="{FF2B5EF4-FFF2-40B4-BE49-F238E27FC236}">
                <a16:creationId xmlns:a16="http://schemas.microsoft.com/office/drawing/2014/main" id="{D29A5690-D997-4B3E-B9D0-46CBF7F21DA9}"/>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3329430" y="3844419"/>
            <a:ext cx="444125" cy="444125"/>
          </a:xfrm>
          <a:prstGeom prst="rect">
            <a:avLst/>
          </a:prstGeom>
        </p:spPr>
      </p:pic>
      <p:sp>
        <p:nvSpPr>
          <p:cNvPr id="39" name="Rectangle: Top Corners One Rounded and One Snipped 38">
            <a:extLst>
              <a:ext uri="{FF2B5EF4-FFF2-40B4-BE49-F238E27FC236}">
                <a16:creationId xmlns:a16="http://schemas.microsoft.com/office/drawing/2014/main" id="{B7339B44-5A77-4021-BA1A-A4CBA08219A5}"/>
              </a:ext>
            </a:extLst>
          </p:cNvPr>
          <p:cNvSpPr/>
          <p:nvPr/>
        </p:nvSpPr>
        <p:spPr>
          <a:xfrm>
            <a:off x="4152245" y="4017832"/>
            <a:ext cx="3049980" cy="275250"/>
          </a:xfrm>
          <a:prstGeom prst="snip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006198"/>
                </a:solidFill>
                <a:latin typeface="Arial Nova Light" panose="020B0304020202020204" pitchFamily="34" charset="0"/>
                <a:cs typeface="Arial" panose="020B0604020202020204" pitchFamily="34" charset="0"/>
              </a:rPr>
              <a:t>Oil &amp; Gas Sector   </a:t>
            </a:r>
          </a:p>
        </p:txBody>
      </p:sp>
      <p:pic>
        <p:nvPicPr>
          <p:cNvPr id="40" name="Graphic 39" descr="Oil Rig">
            <a:extLst>
              <a:ext uri="{FF2B5EF4-FFF2-40B4-BE49-F238E27FC236}">
                <a16:creationId xmlns:a16="http://schemas.microsoft.com/office/drawing/2014/main" id="{B52ECF95-0039-42C5-B97E-282F72A23461}"/>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6750994" y="3800956"/>
            <a:ext cx="521268" cy="521268"/>
          </a:xfrm>
          <a:prstGeom prst="rect">
            <a:avLst/>
          </a:prstGeom>
        </p:spPr>
      </p:pic>
      <p:sp>
        <p:nvSpPr>
          <p:cNvPr id="41" name="Rectangle: Top Corners One Rounded and One Snipped 40">
            <a:extLst>
              <a:ext uri="{FF2B5EF4-FFF2-40B4-BE49-F238E27FC236}">
                <a16:creationId xmlns:a16="http://schemas.microsoft.com/office/drawing/2014/main" id="{E82E6D6B-341C-4560-97E7-559F4BE10B3D}"/>
              </a:ext>
            </a:extLst>
          </p:cNvPr>
          <p:cNvSpPr/>
          <p:nvPr/>
        </p:nvSpPr>
        <p:spPr>
          <a:xfrm>
            <a:off x="7568465" y="4008837"/>
            <a:ext cx="3049980" cy="275250"/>
          </a:xfrm>
          <a:prstGeom prst="snip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006198"/>
                </a:solidFill>
                <a:latin typeface="Arial Nova Light" panose="020B0304020202020204" pitchFamily="34" charset="0"/>
                <a:cs typeface="Arial" panose="020B0604020202020204" pitchFamily="34" charset="0"/>
              </a:rPr>
              <a:t>Construction Sector   </a:t>
            </a:r>
          </a:p>
        </p:txBody>
      </p:sp>
      <p:pic>
        <p:nvPicPr>
          <p:cNvPr id="43" name="Graphic 42" descr="Bulldozer">
            <a:extLst>
              <a:ext uri="{FF2B5EF4-FFF2-40B4-BE49-F238E27FC236}">
                <a16:creationId xmlns:a16="http://schemas.microsoft.com/office/drawing/2014/main" id="{4D0FF47E-A679-42AF-BF8C-96260F1F62B8}"/>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0127938" y="3831637"/>
            <a:ext cx="576530" cy="576530"/>
          </a:xfrm>
          <a:prstGeom prst="rect">
            <a:avLst/>
          </a:prstGeom>
        </p:spPr>
      </p:pic>
    </p:spTree>
    <p:extLst>
      <p:ext uri="{BB962C8B-B14F-4D97-AF65-F5344CB8AC3E}">
        <p14:creationId xmlns:p14="http://schemas.microsoft.com/office/powerpoint/2010/main" val="3261302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U.S. WIND SECTOR FORECAST   </a:t>
            </a:r>
            <a:br>
              <a:rPr lang="en-US" sz="2400" dirty="0"/>
            </a:br>
            <a:r>
              <a:rPr lang="en-US" sz="1800" b="0" dirty="0">
                <a:solidFill>
                  <a:srgbClr val="CE7B28"/>
                </a:solidFill>
              </a:rPr>
              <a:t>Onshore Ramp Occurring; Offshore Ramp Accelerating 2023-2025</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15</a:t>
            </a:fld>
            <a:r>
              <a:rPr lang="en-US" dirty="0">
                <a:solidFill>
                  <a:srgbClr val="CE7B28"/>
                </a:solidFill>
              </a:rPr>
              <a:t> |  Investor Presentation </a:t>
            </a:r>
          </a:p>
        </p:txBody>
      </p:sp>
      <p:sp>
        <p:nvSpPr>
          <p:cNvPr id="20" name="Rectangle 19">
            <a:extLst>
              <a:ext uri="{FF2B5EF4-FFF2-40B4-BE49-F238E27FC236}">
                <a16:creationId xmlns:a16="http://schemas.microsoft.com/office/drawing/2014/main" id="{6E67F9BB-1F66-4EF8-9856-D445856FCB14}"/>
              </a:ext>
            </a:extLst>
          </p:cNvPr>
          <p:cNvSpPr/>
          <p:nvPr/>
        </p:nvSpPr>
        <p:spPr>
          <a:xfrm>
            <a:off x="2977719" y="1376832"/>
            <a:ext cx="5349535"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U.S. Wind Power Onshore and Offshore Capacity Installations</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(Annual On-Shore GW Installed)</a:t>
            </a:r>
            <a:r>
              <a:rPr lang="en-IN" sz="800" i="1"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(1)</a:t>
            </a:r>
          </a:p>
        </p:txBody>
      </p:sp>
      <p:sp>
        <p:nvSpPr>
          <p:cNvPr id="24" name="Slide Number Placeholder 4">
            <a:extLst>
              <a:ext uri="{FF2B5EF4-FFF2-40B4-BE49-F238E27FC236}">
                <a16:creationId xmlns:a16="http://schemas.microsoft.com/office/drawing/2014/main" id="{5B0E75BA-4470-4EFF-B694-C6EA943872ED}"/>
              </a:ext>
            </a:extLst>
          </p:cNvPr>
          <p:cNvSpPr txBox="1">
            <a:spLocks/>
          </p:cNvSpPr>
          <p:nvPr/>
        </p:nvSpPr>
        <p:spPr>
          <a:xfrm>
            <a:off x="807485" y="6031160"/>
            <a:ext cx="10653679" cy="365125"/>
          </a:xfrm>
          <a:prstGeom prst="rect">
            <a:avLst/>
          </a:prstGeom>
        </p:spPr>
        <p:txBody>
          <a:bodyPr vert="horz" lIns="91440" tIns="45720" rIns="91440" bIns="45720" rtlCol="0" anchor="ctr"/>
          <a:lstStyle>
            <a:defPPr>
              <a:defRPr lang="en-US"/>
            </a:defPPr>
            <a:lvl1pPr marL="0" algn="l" defTabSz="914400" rtl="0" eaLnBrk="1" latinLnBrk="0" hangingPunct="1">
              <a:defRPr sz="800" b="0" i="0" kern="1200">
                <a:solidFill>
                  <a:schemeClr val="tx1">
                    <a:tint val="75000"/>
                  </a:schemeClr>
                </a:solidFill>
                <a:latin typeface="Arial Nova Light" charset="0"/>
                <a:ea typeface="Arial Nova Light" charset="0"/>
                <a:cs typeface="Arial Nova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AutoNum type="arabicParenBoth"/>
            </a:pPr>
            <a:r>
              <a:rPr lang="en-US" i="1" dirty="0">
                <a:solidFill>
                  <a:srgbClr val="CE7B28"/>
                </a:solidFill>
              </a:rPr>
              <a:t>Source:  Wood </a:t>
            </a:r>
            <a:r>
              <a:rPr lang="en-US" i="1" dirty="0" err="1">
                <a:solidFill>
                  <a:srgbClr val="CE7B28"/>
                </a:solidFill>
              </a:rPr>
              <a:t>MacKenzie</a:t>
            </a:r>
            <a:r>
              <a:rPr lang="en-US" i="1" dirty="0">
                <a:solidFill>
                  <a:srgbClr val="CE7B28"/>
                </a:solidFill>
              </a:rPr>
              <a:t> 2Q20 Wind Sector Outlook; wind values include new build and repowering</a:t>
            </a:r>
          </a:p>
          <a:p>
            <a:pPr marL="228600" indent="-228600">
              <a:buAutoNum type="arabicParenBoth"/>
            </a:pPr>
            <a:r>
              <a:rPr lang="en-US" b="0" i="1" dirty="0">
                <a:solidFill>
                  <a:srgbClr val="CE7B28"/>
                </a:solidFill>
                <a:effectLst/>
                <a:latin typeface="Arial Nova Light" panose="020B0304020202020204" pitchFamily="34" charset="0"/>
              </a:rPr>
              <a:t>On May 27, 2020, the Internal Revenue Service issued </a:t>
            </a:r>
            <a:r>
              <a:rPr lang="en-US" b="0" i="1" u="none" strike="noStrike" dirty="0">
                <a:solidFill>
                  <a:srgbClr val="CE7B28"/>
                </a:solidFill>
                <a:effectLst/>
                <a:latin typeface="Arial Nova Light" panose="020B0304020202020204" pitchFamily="34" charset="0"/>
                <a:hlinkClick r:id="rId3">
                  <a:extLst>
                    <a:ext uri="{A12FA001-AC4F-418D-AE19-62706E023703}">
                      <ahyp:hlinkClr xmlns="" xmlns:ahyp="http://schemas.microsoft.com/office/drawing/2018/hyperlinkcolor" val="tx"/>
                    </a:ext>
                  </a:extLst>
                </a:hlinkClick>
              </a:rPr>
              <a:t>Notice 2020-41</a:t>
            </a:r>
            <a:r>
              <a:rPr lang="en-US" b="0" i="1" dirty="0">
                <a:solidFill>
                  <a:srgbClr val="CE7B28"/>
                </a:solidFill>
                <a:effectLst/>
                <a:latin typeface="Arial Nova Light" panose="020B0304020202020204" pitchFamily="34" charset="0"/>
              </a:rPr>
              <a:t>, providing taxpayers with relief for purposes of satisfying the beginning-of-construction requirement for qualifying production tax credit (PTC) and investment tax credit (ITC) projects, including wind and solar projects. Specifically, the IRS notice provides (1) a one-year extension to the Continuity Safe Harbor for projects that began construction in 2016 or 2017, and (2) a new safe harbor for satisfying the 3-1/2 Month Rule for property or services purchased after Sept. 15, 2019, and received by the taxpayer no later than Oct. 15, 2020.</a:t>
            </a:r>
            <a:r>
              <a:rPr lang="en-US" i="1" dirty="0">
                <a:solidFill>
                  <a:srgbClr val="CE7B28"/>
                </a:solidFill>
                <a:latin typeface="Arial Nova Light" panose="020B0304020202020204" pitchFamily="34" charset="0"/>
              </a:rPr>
              <a:t> </a:t>
            </a:r>
          </a:p>
        </p:txBody>
      </p:sp>
      <p:sp>
        <p:nvSpPr>
          <p:cNvPr id="30" name="Rectangle: Top Corners One Rounded and One Snipped 29">
            <a:extLst>
              <a:ext uri="{FF2B5EF4-FFF2-40B4-BE49-F238E27FC236}">
                <a16:creationId xmlns:a16="http://schemas.microsoft.com/office/drawing/2014/main" id="{04666616-400E-4CF7-9160-270D14250371}"/>
              </a:ext>
            </a:extLst>
          </p:cNvPr>
          <p:cNvSpPr/>
          <p:nvPr/>
        </p:nvSpPr>
        <p:spPr>
          <a:xfrm>
            <a:off x="565307" y="1402672"/>
            <a:ext cx="2168368" cy="438582"/>
          </a:xfrm>
          <a:prstGeom prst="snipRoundRect">
            <a:avLst/>
          </a:prstGeom>
          <a:solidFill>
            <a:srgbClr val="006198"/>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Nova Light" panose="020B0304020202020204" pitchFamily="34" charset="0"/>
              </a:rPr>
              <a:t>Onshore Update</a:t>
            </a:r>
          </a:p>
        </p:txBody>
      </p:sp>
      <p:sp>
        <p:nvSpPr>
          <p:cNvPr id="41" name="Rectangle 40">
            <a:extLst>
              <a:ext uri="{FF2B5EF4-FFF2-40B4-BE49-F238E27FC236}">
                <a16:creationId xmlns:a16="http://schemas.microsoft.com/office/drawing/2014/main" id="{09944726-3AFA-4811-9087-CB3A8D480684}"/>
              </a:ext>
            </a:extLst>
          </p:cNvPr>
          <p:cNvSpPr/>
          <p:nvPr/>
        </p:nvSpPr>
        <p:spPr>
          <a:xfrm>
            <a:off x="612147" y="4485999"/>
            <a:ext cx="2168368" cy="77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ea typeface="Cambria" panose="02040503050406030204" pitchFamily="18" charset="0"/>
              </a:rPr>
              <a:t>COVID-19 is compounding federal permit delays, pushing ~1 GW of offshore wind from 2023 into 2024-25; states continue to plan solicitations, leading to an overall upgrade through 2029</a:t>
            </a: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rgbClr val="006198"/>
              </a:solidFill>
              <a:latin typeface="Arial Nova Light" panose="020B0304020202020204" pitchFamily="34" charset="0"/>
              <a:ea typeface="Cambria" panose="02040503050406030204" pitchFamily="18" charset="0"/>
            </a:endParaRPr>
          </a:p>
        </p:txBody>
      </p:sp>
      <p:sp>
        <p:nvSpPr>
          <p:cNvPr id="42" name="Rectangle: Top Corners One Rounded and One Snipped 41">
            <a:extLst>
              <a:ext uri="{FF2B5EF4-FFF2-40B4-BE49-F238E27FC236}">
                <a16:creationId xmlns:a16="http://schemas.microsoft.com/office/drawing/2014/main" id="{E475DE53-64B5-4F98-8FAE-92525F9926F0}"/>
              </a:ext>
            </a:extLst>
          </p:cNvPr>
          <p:cNvSpPr/>
          <p:nvPr/>
        </p:nvSpPr>
        <p:spPr>
          <a:xfrm>
            <a:off x="617885" y="3559828"/>
            <a:ext cx="2168368" cy="438582"/>
          </a:xfrm>
          <a:prstGeom prst="snipRoundRect">
            <a:avLst/>
          </a:prstGeom>
          <a:solidFill>
            <a:srgbClr val="006198"/>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Nova Light" panose="020B0304020202020204" pitchFamily="34" charset="0"/>
              </a:rPr>
              <a:t>Offshore Update</a:t>
            </a:r>
          </a:p>
        </p:txBody>
      </p:sp>
      <p:sp>
        <p:nvSpPr>
          <p:cNvPr id="44" name="Rectangle 43">
            <a:extLst>
              <a:ext uri="{FF2B5EF4-FFF2-40B4-BE49-F238E27FC236}">
                <a16:creationId xmlns:a16="http://schemas.microsoft.com/office/drawing/2014/main" id="{7C4E7C12-08AD-41B2-9F1F-C1D20D60B0A3}"/>
              </a:ext>
            </a:extLst>
          </p:cNvPr>
          <p:cNvSpPr/>
          <p:nvPr/>
        </p:nvSpPr>
        <p:spPr>
          <a:xfrm>
            <a:off x="555134" y="2454917"/>
            <a:ext cx="2168368" cy="77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006198"/>
              </a:solidFill>
              <a:latin typeface="Arial Nova Light" panose="020B0304020202020204" pitchFamily="34" charset="0"/>
              <a:ea typeface="Cambria" panose="02040503050406030204" pitchFamily="18" charset="0"/>
            </a:endParaRPr>
          </a:p>
          <a:p>
            <a:endParaRPr lang="en-US" sz="1200" dirty="0">
              <a:solidFill>
                <a:srgbClr val="006198"/>
              </a:solidFill>
              <a:latin typeface="Arial Nova Light" panose="020B0304020202020204" pitchFamily="34" charset="0"/>
              <a:ea typeface="Cambria" panose="02040503050406030204" pitchFamily="18" charset="0"/>
            </a:endParaRPr>
          </a:p>
          <a:p>
            <a:endParaRPr lang="en-US" sz="1200" dirty="0">
              <a:solidFill>
                <a:srgbClr val="006198"/>
              </a:solidFill>
              <a:latin typeface="Arial Nova Light" panose="020B0304020202020204" pitchFamily="34" charset="0"/>
              <a:ea typeface="Cambria" panose="02040503050406030204" pitchFamily="18" charset="0"/>
            </a:endParaRPr>
          </a:p>
          <a:p>
            <a:endParaRPr lang="en-US" sz="1200" dirty="0">
              <a:solidFill>
                <a:srgbClr val="006198"/>
              </a:solidFill>
              <a:latin typeface="Arial Nova Light" panose="020B0304020202020204" pitchFamily="34" charset="0"/>
              <a:ea typeface="Cambria" panose="02040503050406030204" pitchFamily="18" charset="0"/>
            </a:endParaRPr>
          </a:p>
          <a:p>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ea typeface="Cambria" panose="02040503050406030204" pitchFamily="18" charset="0"/>
              </a:rPr>
              <a:t>PTC extension expected to drive strong </a:t>
            </a:r>
            <a:r>
              <a:rPr lang="en-US" sz="1200" dirty="0" smtClean="0">
                <a:solidFill>
                  <a:schemeClr val="tx1">
                    <a:lumMod val="75000"/>
                    <a:lumOff val="25000"/>
                  </a:schemeClr>
                </a:solidFill>
                <a:latin typeface="Arial Nova Light" panose="020B0304020202020204" pitchFamily="34" charset="0"/>
                <a:ea typeface="Cambria" panose="02040503050406030204" pitchFamily="18" charset="0"/>
              </a:rPr>
              <a:t>demand </a:t>
            </a:r>
            <a:r>
              <a:rPr lang="en-US" sz="1200" dirty="0">
                <a:solidFill>
                  <a:schemeClr val="tx1">
                    <a:lumMod val="75000"/>
                    <a:lumOff val="25000"/>
                  </a:schemeClr>
                </a:solidFill>
                <a:latin typeface="Arial Nova Light" panose="020B0304020202020204" pitchFamily="34" charset="0"/>
                <a:ea typeface="Cambria" panose="02040503050406030204" pitchFamily="18" charset="0"/>
              </a:rPr>
              <a:t>in 2021</a:t>
            </a: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ea typeface="Cambria" panose="02040503050406030204" pitchFamily="18" charset="0"/>
              </a:rPr>
              <a:t>Federal guidance giving an extra year to bring projects online without jeopardizing tax credits</a:t>
            </a:r>
            <a:r>
              <a:rPr lang="en-US" sz="800" i="1" dirty="0">
                <a:solidFill>
                  <a:schemeClr val="tx1">
                    <a:lumMod val="75000"/>
                    <a:lumOff val="25000"/>
                  </a:schemeClr>
                </a:solidFill>
                <a:latin typeface="Arial Nova Light" panose="020B0304020202020204" pitchFamily="34" charset="0"/>
                <a:ea typeface="Cambria" panose="02040503050406030204" pitchFamily="18" charset="0"/>
              </a:rPr>
              <a:t>(1)</a:t>
            </a:r>
            <a:r>
              <a:rPr lang="en-US" sz="1200" dirty="0">
                <a:solidFill>
                  <a:schemeClr val="tx1">
                    <a:lumMod val="75000"/>
                    <a:lumOff val="25000"/>
                  </a:schemeClr>
                </a:solidFill>
                <a:latin typeface="Arial Nova Light" panose="020B0304020202020204" pitchFamily="34" charset="0"/>
                <a:ea typeface="Cambria" panose="02040503050406030204" pitchFamily="18" charset="0"/>
              </a:rPr>
              <a:t> 	</a:t>
            </a: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rgbClr val="006198"/>
              </a:solidFill>
              <a:latin typeface="Arial Nova Light" panose="020B0304020202020204" pitchFamily="34" charset="0"/>
              <a:ea typeface="Cambria" panose="02040503050406030204" pitchFamily="18" charset="0"/>
            </a:endParaRPr>
          </a:p>
        </p:txBody>
      </p:sp>
      <p:graphicFrame>
        <p:nvGraphicFramePr>
          <p:cNvPr id="23" name="Chart 22">
            <a:extLst>
              <a:ext uri="{FF2B5EF4-FFF2-40B4-BE49-F238E27FC236}">
                <a16:creationId xmlns:a16="http://schemas.microsoft.com/office/drawing/2014/main" id="{D29F4E4D-3F87-4249-98A1-64244B10349A}"/>
              </a:ext>
            </a:extLst>
          </p:cNvPr>
          <p:cNvGraphicFramePr>
            <a:graphicFrameLocks/>
          </p:cNvGraphicFramePr>
          <p:nvPr>
            <p:extLst>
              <p:ext uri="{D42A27DB-BD31-4B8C-83A1-F6EECF244321}">
                <p14:modId xmlns:p14="http://schemas.microsoft.com/office/powerpoint/2010/main" val="1523227892"/>
              </p:ext>
            </p:extLst>
          </p:nvPr>
        </p:nvGraphicFramePr>
        <p:xfrm>
          <a:off x="3024559" y="1419595"/>
          <a:ext cx="8403453" cy="4207553"/>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3B1340CA-BB5D-4D90-929E-30FD539CBDAE}"/>
              </a:ext>
            </a:extLst>
          </p:cNvPr>
          <p:cNvSpPr txBox="1"/>
          <p:nvPr/>
        </p:nvSpPr>
        <p:spPr>
          <a:xfrm>
            <a:off x="3272941" y="3228617"/>
            <a:ext cx="384659" cy="261610"/>
          </a:xfrm>
          <a:prstGeom prst="rect">
            <a:avLst/>
          </a:prstGeom>
          <a:noFill/>
        </p:spPr>
        <p:txBody>
          <a:bodyPr wrap="square" rtlCol="0">
            <a:spAutoFit/>
          </a:bodyPr>
          <a:lstStyle/>
          <a:p>
            <a:endParaRPr lang="en-US" sz="1100" dirty="0"/>
          </a:p>
        </p:txBody>
      </p:sp>
      <p:sp>
        <p:nvSpPr>
          <p:cNvPr id="33" name="TextBox 32">
            <a:extLst>
              <a:ext uri="{FF2B5EF4-FFF2-40B4-BE49-F238E27FC236}">
                <a16:creationId xmlns:a16="http://schemas.microsoft.com/office/drawing/2014/main" id="{39323A74-4046-4447-9506-CB3690D60FDB}"/>
              </a:ext>
            </a:extLst>
          </p:cNvPr>
          <p:cNvSpPr txBox="1"/>
          <p:nvPr/>
        </p:nvSpPr>
        <p:spPr>
          <a:xfrm>
            <a:off x="3190132" y="3400262"/>
            <a:ext cx="524618" cy="246221"/>
          </a:xfrm>
          <a:prstGeom prst="rect">
            <a:avLst/>
          </a:prstGeom>
          <a:noFill/>
        </p:spPr>
        <p:txBody>
          <a:bodyPr wrap="square" rtlCol="0">
            <a:spAutoFit/>
          </a:bodyPr>
          <a:lstStyle/>
          <a:p>
            <a:pPr algn="ctr"/>
            <a:r>
              <a:rPr lang="en-US" sz="1000" dirty="0">
                <a:latin typeface="Arial Nova Light" panose="020B0304020202020204" pitchFamily="34" charset="0"/>
              </a:rPr>
              <a:t>8.0</a:t>
            </a:r>
          </a:p>
        </p:txBody>
      </p:sp>
      <p:sp>
        <p:nvSpPr>
          <p:cNvPr id="34" name="TextBox 33">
            <a:extLst>
              <a:ext uri="{FF2B5EF4-FFF2-40B4-BE49-F238E27FC236}">
                <a16:creationId xmlns:a16="http://schemas.microsoft.com/office/drawing/2014/main" id="{4F5F0D43-A8CC-4876-A6BC-93977A1C6885}"/>
              </a:ext>
            </a:extLst>
          </p:cNvPr>
          <p:cNvSpPr txBox="1"/>
          <p:nvPr/>
        </p:nvSpPr>
        <p:spPr>
          <a:xfrm>
            <a:off x="3889173" y="3086814"/>
            <a:ext cx="524618" cy="246221"/>
          </a:xfrm>
          <a:prstGeom prst="rect">
            <a:avLst/>
          </a:prstGeom>
          <a:noFill/>
        </p:spPr>
        <p:txBody>
          <a:bodyPr wrap="square" rtlCol="0">
            <a:spAutoFit/>
          </a:bodyPr>
          <a:lstStyle/>
          <a:p>
            <a:pPr algn="ctr"/>
            <a:r>
              <a:rPr lang="en-US" sz="1000" dirty="0">
                <a:latin typeface="Arial Nova Light" panose="020B0304020202020204" pitchFamily="34" charset="0"/>
              </a:rPr>
              <a:t>10.3</a:t>
            </a:r>
          </a:p>
        </p:txBody>
      </p:sp>
      <p:sp>
        <p:nvSpPr>
          <p:cNvPr id="39" name="TextBox 38">
            <a:extLst>
              <a:ext uri="{FF2B5EF4-FFF2-40B4-BE49-F238E27FC236}">
                <a16:creationId xmlns:a16="http://schemas.microsoft.com/office/drawing/2014/main" id="{19EE00C1-6C0D-4497-B71A-C18A25FDBC61}"/>
              </a:ext>
            </a:extLst>
          </p:cNvPr>
          <p:cNvSpPr txBox="1"/>
          <p:nvPr/>
        </p:nvSpPr>
        <p:spPr>
          <a:xfrm>
            <a:off x="4525861" y="2426033"/>
            <a:ext cx="524618" cy="246221"/>
          </a:xfrm>
          <a:prstGeom prst="rect">
            <a:avLst/>
          </a:prstGeom>
          <a:noFill/>
        </p:spPr>
        <p:txBody>
          <a:bodyPr wrap="square" rtlCol="0">
            <a:spAutoFit/>
          </a:bodyPr>
          <a:lstStyle/>
          <a:p>
            <a:pPr algn="ctr"/>
            <a:r>
              <a:rPr lang="en-US" sz="1000" dirty="0">
                <a:latin typeface="Arial Nova Light" panose="020B0304020202020204" pitchFamily="34" charset="0"/>
              </a:rPr>
              <a:t>15.0</a:t>
            </a:r>
          </a:p>
        </p:txBody>
      </p:sp>
      <p:sp>
        <p:nvSpPr>
          <p:cNvPr id="40" name="TextBox 39">
            <a:extLst>
              <a:ext uri="{FF2B5EF4-FFF2-40B4-BE49-F238E27FC236}">
                <a16:creationId xmlns:a16="http://schemas.microsoft.com/office/drawing/2014/main" id="{04DE58B0-FA13-4F65-ADB5-F70588D1CF6B}"/>
              </a:ext>
            </a:extLst>
          </p:cNvPr>
          <p:cNvSpPr txBox="1"/>
          <p:nvPr/>
        </p:nvSpPr>
        <p:spPr>
          <a:xfrm>
            <a:off x="5234872" y="2586066"/>
            <a:ext cx="524618" cy="246221"/>
          </a:xfrm>
          <a:prstGeom prst="rect">
            <a:avLst/>
          </a:prstGeom>
          <a:noFill/>
        </p:spPr>
        <p:txBody>
          <a:bodyPr wrap="square" rtlCol="0">
            <a:spAutoFit/>
          </a:bodyPr>
          <a:lstStyle/>
          <a:p>
            <a:pPr algn="ctr"/>
            <a:r>
              <a:rPr lang="en-US" sz="1000" dirty="0">
                <a:latin typeface="Arial Nova Light" panose="020B0304020202020204" pitchFamily="34" charset="0"/>
              </a:rPr>
              <a:t>14.0</a:t>
            </a:r>
          </a:p>
        </p:txBody>
      </p:sp>
      <p:sp>
        <p:nvSpPr>
          <p:cNvPr id="43" name="TextBox 42">
            <a:extLst>
              <a:ext uri="{FF2B5EF4-FFF2-40B4-BE49-F238E27FC236}">
                <a16:creationId xmlns:a16="http://schemas.microsoft.com/office/drawing/2014/main" id="{5804CE35-57F3-4CEC-AB9D-8B1F133594C9}"/>
              </a:ext>
            </a:extLst>
          </p:cNvPr>
          <p:cNvSpPr txBox="1"/>
          <p:nvPr/>
        </p:nvSpPr>
        <p:spPr>
          <a:xfrm>
            <a:off x="5911890" y="3532898"/>
            <a:ext cx="524618" cy="246221"/>
          </a:xfrm>
          <a:prstGeom prst="rect">
            <a:avLst/>
          </a:prstGeom>
          <a:noFill/>
        </p:spPr>
        <p:txBody>
          <a:bodyPr wrap="square" rtlCol="0">
            <a:spAutoFit/>
          </a:bodyPr>
          <a:lstStyle/>
          <a:p>
            <a:pPr algn="ctr"/>
            <a:r>
              <a:rPr lang="en-US" sz="1000" dirty="0">
                <a:latin typeface="Arial Nova Light" panose="020B0304020202020204" pitchFamily="34" charset="0"/>
              </a:rPr>
              <a:t>6.9</a:t>
            </a:r>
          </a:p>
        </p:txBody>
      </p:sp>
      <p:sp>
        <p:nvSpPr>
          <p:cNvPr id="45" name="TextBox 44">
            <a:extLst>
              <a:ext uri="{FF2B5EF4-FFF2-40B4-BE49-F238E27FC236}">
                <a16:creationId xmlns:a16="http://schemas.microsoft.com/office/drawing/2014/main" id="{B5692193-AE02-4DEB-8610-4E8C5F11D1C7}"/>
              </a:ext>
            </a:extLst>
          </p:cNvPr>
          <p:cNvSpPr txBox="1"/>
          <p:nvPr/>
        </p:nvSpPr>
        <p:spPr>
          <a:xfrm>
            <a:off x="6576991" y="3635367"/>
            <a:ext cx="524618" cy="246221"/>
          </a:xfrm>
          <a:prstGeom prst="rect">
            <a:avLst/>
          </a:prstGeom>
          <a:noFill/>
        </p:spPr>
        <p:txBody>
          <a:bodyPr wrap="square" rtlCol="0">
            <a:spAutoFit/>
          </a:bodyPr>
          <a:lstStyle/>
          <a:p>
            <a:pPr algn="ctr"/>
            <a:r>
              <a:rPr lang="en-US" sz="1000" dirty="0">
                <a:latin typeface="Arial Nova Light" panose="020B0304020202020204" pitchFamily="34" charset="0"/>
              </a:rPr>
              <a:t>6.2</a:t>
            </a:r>
          </a:p>
        </p:txBody>
      </p:sp>
      <p:sp>
        <p:nvSpPr>
          <p:cNvPr id="46" name="TextBox 45">
            <a:extLst>
              <a:ext uri="{FF2B5EF4-FFF2-40B4-BE49-F238E27FC236}">
                <a16:creationId xmlns:a16="http://schemas.microsoft.com/office/drawing/2014/main" id="{209E9C1B-732C-43EB-9DA5-5206347FDE8D}"/>
              </a:ext>
            </a:extLst>
          </p:cNvPr>
          <p:cNvSpPr txBox="1"/>
          <p:nvPr/>
        </p:nvSpPr>
        <p:spPr>
          <a:xfrm>
            <a:off x="7247641" y="3144835"/>
            <a:ext cx="524618" cy="246221"/>
          </a:xfrm>
          <a:prstGeom prst="rect">
            <a:avLst/>
          </a:prstGeom>
          <a:noFill/>
        </p:spPr>
        <p:txBody>
          <a:bodyPr wrap="square" rtlCol="0">
            <a:spAutoFit/>
          </a:bodyPr>
          <a:lstStyle/>
          <a:p>
            <a:pPr algn="ctr"/>
            <a:r>
              <a:rPr lang="en-US" sz="1000" dirty="0">
                <a:latin typeface="Arial Nova Light" panose="020B0304020202020204" pitchFamily="34" charset="0"/>
              </a:rPr>
              <a:t>9.8</a:t>
            </a:r>
          </a:p>
        </p:txBody>
      </p:sp>
      <p:sp>
        <p:nvSpPr>
          <p:cNvPr id="47" name="TextBox 46">
            <a:extLst>
              <a:ext uri="{FF2B5EF4-FFF2-40B4-BE49-F238E27FC236}">
                <a16:creationId xmlns:a16="http://schemas.microsoft.com/office/drawing/2014/main" id="{87B85982-7E61-4882-B763-31E03AC71E79}"/>
              </a:ext>
            </a:extLst>
          </p:cNvPr>
          <p:cNvSpPr txBox="1"/>
          <p:nvPr/>
        </p:nvSpPr>
        <p:spPr>
          <a:xfrm>
            <a:off x="7952634" y="3457262"/>
            <a:ext cx="524618" cy="246221"/>
          </a:xfrm>
          <a:prstGeom prst="rect">
            <a:avLst/>
          </a:prstGeom>
          <a:noFill/>
        </p:spPr>
        <p:txBody>
          <a:bodyPr wrap="square" rtlCol="0">
            <a:spAutoFit/>
          </a:bodyPr>
          <a:lstStyle/>
          <a:p>
            <a:pPr algn="ctr"/>
            <a:r>
              <a:rPr lang="en-US" sz="1000" dirty="0">
                <a:latin typeface="Arial Nova Light" panose="020B0304020202020204" pitchFamily="34" charset="0"/>
              </a:rPr>
              <a:t>7.6</a:t>
            </a:r>
          </a:p>
        </p:txBody>
      </p:sp>
      <p:sp>
        <p:nvSpPr>
          <p:cNvPr id="48" name="TextBox 47">
            <a:extLst>
              <a:ext uri="{FF2B5EF4-FFF2-40B4-BE49-F238E27FC236}">
                <a16:creationId xmlns:a16="http://schemas.microsoft.com/office/drawing/2014/main" id="{5FF2A81F-C12A-4937-8BBC-67564DC54376}"/>
              </a:ext>
            </a:extLst>
          </p:cNvPr>
          <p:cNvSpPr txBox="1"/>
          <p:nvPr/>
        </p:nvSpPr>
        <p:spPr>
          <a:xfrm>
            <a:off x="8612164" y="3417721"/>
            <a:ext cx="524618" cy="246221"/>
          </a:xfrm>
          <a:prstGeom prst="rect">
            <a:avLst/>
          </a:prstGeom>
          <a:noFill/>
        </p:spPr>
        <p:txBody>
          <a:bodyPr wrap="square" rtlCol="0">
            <a:spAutoFit/>
          </a:bodyPr>
          <a:lstStyle/>
          <a:p>
            <a:pPr algn="ctr"/>
            <a:r>
              <a:rPr lang="en-US" sz="1000" dirty="0">
                <a:latin typeface="Arial Nova Light" panose="020B0304020202020204" pitchFamily="34" charset="0"/>
              </a:rPr>
              <a:t>7.8</a:t>
            </a:r>
          </a:p>
        </p:txBody>
      </p:sp>
      <p:sp>
        <p:nvSpPr>
          <p:cNvPr id="49" name="TextBox 48">
            <a:extLst>
              <a:ext uri="{FF2B5EF4-FFF2-40B4-BE49-F238E27FC236}">
                <a16:creationId xmlns:a16="http://schemas.microsoft.com/office/drawing/2014/main" id="{12698557-7523-4DF5-8149-8352EB02C6DF}"/>
              </a:ext>
            </a:extLst>
          </p:cNvPr>
          <p:cNvSpPr txBox="1"/>
          <p:nvPr/>
        </p:nvSpPr>
        <p:spPr>
          <a:xfrm>
            <a:off x="9300120" y="3306045"/>
            <a:ext cx="524618" cy="246221"/>
          </a:xfrm>
          <a:prstGeom prst="rect">
            <a:avLst/>
          </a:prstGeom>
          <a:noFill/>
        </p:spPr>
        <p:txBody>
          <a:bodyPr wrap="square" rtlCol="0">
            <a:spAutoFit/>
          </a:bodyPr>
          <a:lstStyle/>
          <a:p>
            <a:pPr algn="ctr"/>
            <a:r>
              <a:rPr lang="en-US" sz="1000" dirty="0">
                <a:latin typeface="Arial Nova Light" panose="020B0304020202020204" pitchFamily="34" charset="0"/>
              </a:rPr>
              <a:t>8.6</a:t>
            </a:r>
          </a:p>
        </p:txBody>
      </p:sp>
      <p:sp>
        <p:nvSpPr>
          <p:cNvPr id="50" name="TextBox 49">
            <a:extLst>
              <a:ext uri="{FF2B5EF4-FFF2-40B4-BE49-F238E27FC236}">
                <a16:creationId xmlns:a16="http://schemas.microsoft.com/office/drawing/2014/main" id="{A939A299-B9F1-495D-A9D1-1D21E8C4A19D}"/>
              </a:ext>
            </a:extLst>
          </p:cNvPr>
          <p:cNvSpPr txBox="1"/>
          <p:nvPr/>
        </p:nvSpPr>
        <p:spPr>
          <a:xfrm>
            <a:off x="9995698" y="3305330"/>
            <a:ext cx="524618" cy="246221"/>
          </a:xfrm>
          <a:prstGeom prst="rect">
            <a:avLst/>
          </a:prstGeom>
          <a:noFill/>
        </p:spPr>
        <p:txBody>
          <a:bodyPr wrap="square" rtlCol="0">
            <a:spAutoFit/>
          </a:bodyPr>
          <a:lstStyle/>
          <a:p>
            <a:pPr algn="ctr"/>
            <a:r>
              <a:rPr lang="en-US" sz="1000" dirty="0">
                <a:latin typeface="Arial Nova Light" panose="020B0304020202020204" pitchFamily="34" charset="0"/>
              </a:rPr>
              <a:t>8.7</a:t>
            </a:r>
          </a:p>
        </p:txBody>
      </p:sp>
      <p:sp>
        <p:nvSpPr>
          <p:cNvPr id="51" name="TextBox 50">
            <a:extLst>
              <a:ext uri="{FF2B5EF4-FFF2-40B4-BE49-F238E27FC236}">
                <a16:creationId xmlns:a16="http://schemas.microsoft.com/office/drawing/2014/main" id="{24F432CF-F0FF-402A-A13A-6821F5A84928}"/>
              </a:ext>
            </a:extLst>
          </p:cNvPr>
          <p:cNvSpPr txBox="1"/>
          <p:nvPr/>
        </p:nvSpPr>
        <p:spPr>
          <a:xfrm>
            <a:off x="10658802" y="3286117"/>
            <a:ext cx="524618" cy="246221"/>
          </a:xfrm>
          <a:prstGeom prst="rect">
            <a:avLst/>
          </a:prstGeom>
          <a:noFill/>
        </p:spPr>
        <p:txBody>
          <a:bodyPr wrap="square" rtlCol="0">
            <a:spAutoFit/>
          </a:bodyPr>
          <a:lstStyle/>
          <a:p>
            <a:pPr algn="ctr"/>
            <a:r>
              <a:rPr lang="en-US" sz="1000" dirty="0">
                <a:latin typeface="Arial Nova Light" panose="020B0304020202020204" pitchFamily="34" charset="0"/>
              </a:rPr>
              <a:t>8.8</a:t>
            </a:r>
          </a:p>
        </p:txBody>
      </p:sp>
    </p:spTree>
    <p:extLst>
      <p:ext uri="{BB962C8B-B14F-4D97-AF65-F5344CB8AC3E}">
        <p14:creationId xmlns:p14="http://schemas.microsoft.com/office/powerpoint/2010/main" val="3565010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KEY INITIATIVES BY SEGMENT  </a:t>
            </a:r>
            <a:br>
              <a:rPr lang="en-US" sz="2400" dirty="0"/>
            </a:br>
            <a:r>
              <a:rPr lang="en-US" sz="1800" b="0" dirty="0">
                <a:solidFill>
                  <a:srgbClr val="CE7B28"/>
                </a:solidFill>
              </a:rPr>
              <a:t>Positioned For Profitable Growth   </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16</a:t>
            </a:fld>
            <a:r>
              <a:rPr lang="en-US" dirty="0">
                <a:solidFill>
                  <a:srgbClr val="CE7B28"/>
                </a:solidFill>
              </a:rPr>
              <a:t> |  Investor Presentation </a:t>
            </a:r>
          </a:p>
        </p:txBody>
      </p:sp>
      <p:sp>
        <p:nvSpPr>
          <p:cNvPr id="22" name="Parallelogram 21">
            <a:extLst>
              <a:ext uri="{FF2B5EF4-FFF2-40B4-BE49-F238E27FC236}">
                <a16:creationId xmlns:a16="http://schemas.microsoft.com/office/drawing/2014/main" id="{BA6FC9D1-3808-4DF0-A02E-5D65D3C6E891}"/>
              </a:ext>
            </a:extLst>
          </p:cNvPr>
          <p:cNvSpPr/>
          <p:nvPr/>
        </p:nvSpPr>
        <p:spPr>
          <a:xfrm>
            <a:off x="237067" y="1279742"/>
            <a:ext cx="874202" cy="491620"/>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65F5A302-3AFC-43E0-A622-D79B6036ED76}"/>
              </a:ext>
            </a:extLst>
          </p:cNvPr>
          <p:cNvSpPr/>
          <p:nvPr/>
        </p:nvSpPr>
        <p:spPr>
          <a:xfrm>
            <a:off x="4466544" y="1342578"/>
            <a:ext cx="7490397" cy="1343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Sell ’21 tower capacity and expand tower and repowering customer base</a:t>
            </a:r>
          </a:p>
          <a:p>
            <a:pPr marL="742950" lvl="1"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Add production capabilities and complete key systems upgrades to maximize profitability</a:t>
            </a:r>
          </a:p>
          <a:p>
            <a:pPr marL="742950" lvl="1"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Move forward with assessment of offshore wind </a:t>
            </a:r>
            <a:r>
              <a:rPr lang="en-US" sz="1300" dirty="0" smtClean="0">
                <a:solidFill>
                  <a:schemeClr val="tx1">
                    <a:lumMod val="75000"/>
                    <a:lumOff val="25000"/>
                  </a:schemeClr>
                </a:solidFill>
                <a:latin typeface="Arial Nova Light" panose="020B0304020202020204" pitchFamily="34" charset="0"/>
                <a:ea typeface="Cambria" panose="02040503050406030204" pitchFamily="18" charset="0"/>
              </a:rPr>
              <a:t>market </a:t>
            </a:r>
            <a:r>
              <a:rPr lang="en-US" sz="1300" dirty="0">
                <a:solidFill>
                  <a:schemeClr val="tx1">
                    <a:lumMod val="75000"/>
                    <a:lumOff val="25000"/>
                  </a:schemeClr>
                </a:solidFill>
                <a:latin typeface="Arial Nova Light" panose="020B0304020202020204" pitchFamily="34" charset="0"/>
                <a:ea typeface="Cambria" panose="02040503050406030204" pitchFamily="18" charset="0"/>
              </a:rPr>
              <a:t>opportunities </a:t>
            </a:r>
          </a:p>
          <a:p>
            <a:pPr marL="742950" lvl="1" indent="-285750">
              <a:buFont typeface="Roboto Thin" panose="02000000000000000000" pitchFamily="2" charset="0"/>
              <a:buChar char="&gt;"/>
            </a:pPr>
            <a:r>
              <a:rPr lang="en-US" sz="1300" dirty="0" smtClean="0">
                <a:solidFill>
                  <a:schemeClr val="tx1">
                    <a:lumMod val="75000"/>
                    <a:lumOff val="25000"/>
                  </a:schemeClr>
                </a:solidFill>
                <a:latin typeface="Arial Nova Light" panose="020B0304020202020204" pitchFamily="34" charset="0"/>
                <a:ea typeface="Cambria" panose="02040503050406030204" pitchFamily="18" charset="0"/>
              </a:rPr>
              <a:t>Expand </a:t>
            </a:r>
            <a:r>
              <a:rPr lang="en-US" sz="1300" dirty="0">
                <a:solidFill>
                  <a:schemeClr val="tx1">
                    <a:lumMod val="75000"/>
                    <a:lumOff val="25000"/>
                  </a:schemeClr>
                </a:solidFill>
                <a:latin typeface="Arial Nova Light" panose="020B0304020202020204" pitchFamily="34" charset="0"/>
                <a:ea typeface="Cambria" panose="02040503050406030204" pitchFamily="18" charset="0"/>
              </a:rPr>
              <a:t>Industrial Fabrication product line customer base</a:t>
            </a:r>
          </a:p>
          <a:p>
            <a:pPr marL="742950" lvl="1" indent="-285750">
              <a:buFont typeface="Roboto Thin" panose="02000000000000000000" pitchFamily="2" charset="0"/>
              <a:buChar char="&gt;"/>
            </a:pPr>
            <a:r>
              <a:rPr lang="en-US" sz="1300" dirty="0" smtClean="0">
                <a:solidFill>
                  <a:schemeClr val="tx1">
                    <a:lumMod val="75000"/>
                    <a:lumOff val="25000"/>
                  </a:schemeClr>
                </a:solidFill>
                <a:latin typeface="Arial Nova Light" panose="020B0304020202020204" pitchFamily="34" charset="0"/>
                <a:ea typeface="Cambria" panose="02040503050406030204" pitchFamily="18" charset="0"/>
              </a:rPr>
              <a:t>Leverage strengthened </a:t>
            </a:r>
            <a:r>
              <a:rPr lang="en-US" sz="1300" dirty="0">
                <a:solidFill>
                  <a:schemeClr val="tx1">
                    <a:lumMod val="75000"/>
                    <a:lumOff val="25000"/>
                  </a:schemeClr>
                </a:solidFill>
                <a:latin typeface="Arial Nova Light" panose="020B0304020202020204" pitchFamily="34" charset="0"/>
                <a:ea typeface="Cambria" panose="02040503050406030204" pitchFamily="18" charset="0"/>
              </a:rPr>
              <a:t>engineering and supply chain organization to support evolving tower market</a:t>
            </a:r>
          </a:p>
          <a:p>
            <a:pPr marL="742950" lvl="1"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Take continuous improvement actions to ensure "zero defect" quality ratings</a:t>
            </a:r>
          </a:p>
        </p:txBody>
      </p:sp>
      <p:sp>
        <p:nvSpPr>
          <p:cNvPr id="14" name="Rectangle: Top Corners One Rounded and One Snipped 13">
            <a:extLst>
              <a:ext uri="{FF2B5EF4-FFF2-40B4-BE49-F238E27FC236}">
                <a16:creationId xmlns:a16="http://schemas.microsoft.com/office/drawing/2014/main" id="{95A84490-439D-4B1D-A2CD-AC2A25576B0B}"/>
              </a:ext>
            </a:extLst>
          </p:cNvPr>
          <p:cNvSpPr/>
          <p:nvPr/>
        </p:nvSpPr>
        <p:spPr>
          <a:xfrm>
            <a:off x="1016449" y="1331800"/>
            <a:ext cx="3827693" cy="1304308"/>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500" b="1" dirty="0">
              <a:latin typeface="Arial Nova Light" panose="020B0304020202020204" pitchFamily="34" charset="0"/>
            </a:endParaRPr>
          </a:p>
          <a:p>
            <a:r>
              <a:rPr lang="en-US" sz="1500" b="1" dirty="0">
                <a:latin typeface="Arial Nova Light" panose="020B0304020202020204" pitchFamily="34" charset="0"/>
              </a:rPr>
              <a:t>Heavy Fabrications Segment</a:t>
            </a:r>
          </a:p>
          <a:p>
            <a:r>
              <a:rPr lang="en-US" sz="1300" i="1" dirty="0">
                <a:latin typeface="Arial Nova Light" panose="020B0304020202020204" pitchFamily="34" charset="0"/>
              </a:rPr>
              <a:t>Continued growth in both wind and non-wind</a:t>
            </a:r>
          </a:p>
          <a:p>
            <a:r>
              <a:rPr lang="en-US" sz="1300" i="1" dirty="0">
                <a:latin typeface="Arial Nova Light" panose="020B0304020202020204" pitchFamily="34" charset="0"/>
              </a:rPr>
              <a:t>markets</a:t>
            </a:r>
          </a:p>
          <a:p>
            <a:endParaRPr lang="en-US" sz="1300" dirty="0">
              <a:latin typeface="Arial Nova Light" panose="020B0304020202020204" pitchFamily="34" charset="0"/>
            </a:endParaRPr>
          </a:p>
        </p:txBody>
      </p:sp>
      <p:sp>
        <p:nvSpPr>
          <p:cNvPr id="17" name="Rectangle 16">
            <a:extLst>
              <a:ext uri="{FF2B5EF4-FFF2-40B4-BE49-F238E27FC236}">
                <a16:creationId xmlns:a16="http://schemas.microsoft.com/office/drawing/2014/main" id="{F28C2A16-B05E-4AB5-83ED-CA2D4C641EEE}"/>
              </a:ext>
            </a:extLst>
          </p:cNvPr>
          <p:cNvSpPr/>
          <p:nvPr/>
        </p:nvSpPr>
        <p:spPr>
          <a:xfrm>
            <a:off x="4466544" y="2884161"/>
            <a:ext cx="7387998" cy="1343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Accelerate end-market diversification beyond oil/gas gearing market</a:t>
            </a:r>
          </a:p>
          <a:p>
            <a:pPr marL="742950" lvl="1"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Strengthen engineering and sales resources</a:t>
            </a:r>
          </a:p>
          <a:p>
            <a:pPr marL="742950" lvl="1"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Grow custom gearbox business; expand repair business geographically</a:t>
            </a:r>
          </a:p>
          <a:p>
            <a:pPr marL="742950" lvl="1"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Leverage recently completed systems initiatives to maximize profitability</a:t>
            </a:r>
          </a:p>
        </p:txBody>
      </p:sp>
      <p:sp>
        <p:nvSpPr>
          <p:cNvPr id="18" name="Rectangle: Top Corners One Rounded and One Snipped 17">
            <a:extLst>
              <a:ext uri="{FF2B5EF4-FFF2-40B4-BE49-F238E27FC236}">
                <a16:creationId xmlns:a16="http://schemas.microsoft.com/office/drawing/2014/main" id="{918CE923-EF57-4622-AFF9-EC096E80E253}"/>
              </a:ext>
            </a:extLst>
          </p:cNvPr>
          <p:cNvSpPr/>
          <p:nvPr/>
        </p:nvSpPr>
        <p:spPr>
          <a:xfrm>
            <a:off x="1016449" y="2934086"/>
            <a:ext cx="3827693" cy="1258206"/>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500" b="1" dirty="0">
              <a:latin typeface="Arial Nova Light" panose="020B0304020202020204" pitchFamily="34" charset="0"/>
            </a:endParaRPr>
          </a:p>
          <a:p>
            <a:r>
              <a:rPr lang="en-US" sz="1500" b="1" dirty="0">
                <a:latin typeface="Arial Nova Light" panose="020B0304020202020204" pitchFamily="34" charset="0"/>
              </a:rPr>
              <a:t>Gearing Segment</a:t>
            </a:r>
          </a:p>
          <a:p>
            <a:r>
              <a:rPr lang="en-US" sz="1300" i="1" dirty="0">
                <a:latin typeface="Arial Nova Light" panose="020B0304020202020204" pitchFamily="34" charset="0"/>
              </a:rPr>
              <a:t>Focused on Gearbox market share growth, increase weighting in less cyclical end-markets   </a:t>
            </a:r>
          </a:p>
          <a:p>
            <a:endParaRPr lang="en-US" sz="1300" dirty="0">
              <a:latin typeface="Arial Nova Light" panose="020B0304020202020204" pitchFamily="34" charset="0"/>
            </a:endParaRPr>
          </a:p>
        </p:txBody>
      </p:sp>
      <p:sp>
        <p:nvSpPr>
          <p:cNvPr id="20" name="Rectangle 19">
            <a:extLst>
              <a:ext uri="{FF2B5EF4-FFF2-40B4-BE49-F238E27FC236}">
                <a16:creationId xmlns:a16="http://schemas.microsoft.com/office/drawing/2014/main" id="{9997D412-E9C2-4162-8C9B-A23FD5FF222B}"/>
              </a:ext>
            </a:extLst>
          </p:cNvPr>
          <p:cNvSpPr/>
          <p:nvPr/>
        </p:nvSpPr>
        <p:spPr>
          <a:xfrm>
            <a:off x="4466545" y="4277541"/>
            <a:ext cx="7387998" cy="1343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Continue core focus on </a:t>
            </a:r>
            <a:r>
              <a:rPr lang="en-US" sz="1300" dirty="0" smtClean="0">
                <a:solidFill>
                  <a:schemeClr val="tx1">
                    <a:lumMod val="75000"/>
                    <a:lumOff val="25000"/>
                  </a:schemeClr>
                </a:solidFill>
                <a:latin typeface="Arial Nova Light" panose="020B0304020202020204" pitchFamily="34" charset="0"/>
                <a:ea typeface="Cambria" panose="02040503050406030204" pitchFamily="18" charset="0"/>
              </a:rPr>
              <a:t>gas turbine market, </a:t>
            </a:r>
            <a:r>
              <a:rPr lang="en-US" sz="1300" dirty="0">
                <a:solidFill>
                  <a:schemeClr val="tx1">
                    <a:lumMod val="75000"/>
                    <a:lumOff val="25000"/>
                  </a:schemeClr>
                </a:solidFill>
                <a:latin typeface="Arial Nova Light" panose="020B0304020202020204" pitchFamily="34" charset="0"/>
                <a:ea typeface="Cambria" panose="02040503050406030204" pitchFamily="18" charset="0"/>
              </a:rPr>
              <a:t>while expanding customer base</a:t>
            </a:r>
          </a:p>
          <a:p>
            <a:pPr marL="742950" lvl="1"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Pursue </a:t>
            </a:r>
            <a:r>
              <a:rPr lang="en-US" sz="1300" dirty="0" smtClean="0">
                <a:solidFill>
                  <a:schemeClr val="tx1">
                    <a:lumMod val="75000"/>
                    <a:lumOff val="25000"/>
                  </a:schemeClr>
                </a:solidFill>
                <a:latin typeface="Arial Nova Light" panose="020B0304020202020204" pitchFamily="34" charset="0"/>
                <a:ea typeface="Cambria" panose="02040503050406030204" pitchFamily="18" charset="0"/>
              </a:rPr>
              <a:t>clean tech growth opportunities</a:t>
            </a: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Leverage BWEN engineering and business development resources </a:t>
            </a:r>
          </a:p>
          <a:p>
            <a:pPr marL="742950" lvl="1"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p:txBody>
      </p:sp>
      <p:sp>
        <p:nvSpPr>
          <p:cNvPr id="21" name="Rectangle: Top Corners One Rounded and One Snipped 20">
            <a:extLst>
              <a:ext uri="{FF2B5EF4-FFF2-40B4-BE49-F238E27FC236}">
                <a16:creationId xmlns:a16="http://schemas.microsoft.com/office/drawing/2014/main" id="{611C6ECF-669F-4D4F-B727-12E90017639C}"/>
              </a:ext>
            </a:extLst>
          </p:cNvPr>
          <p:cNvSpPr/>
          <p:nvPr/>
        </p:nvSpPr>
        <p:spPr>
          <a:xfrm>
            <a:off x="1016449" y="4506025"/>
            <a:ext cx="3827693" cy="1172659"/>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500" b="1" dirty="0">
              <a:latin typeface="Arial Nova Light" panose="020B0304020202020204" pitchFamily="34" charset="0"/>
            </a:endParaRPr>
          </a:p>
          <a:p>
            <a:r>
              <a:rPr lang="en-US" sz="1500" b="1" dirty="0">
                <a:latin typeface="Arial Nova Light" panose="020B0304020202020204" pitchFamily="34" charset="0"/>
              </a:rPr>
              <a:t>Industrial Solutions Segment</a:t>
            </a:r>
          </a:p>
          <a:p>
            <a:r>
              <a:rPr lang="en-US" sz="1300" i="1" dirty="0">
                <a:latin typeface="Arial Nova Light" panose="020B0304020202020204" pitchFamily="34" charset="0"/>
              </a:rPr>
              <a:t>Heavily focused on revenue diversification within gas turbines and growth in </a:t>
            </a:r>
            <a:r>
              <a:rPr lang="en-US" sz="1300" i="1" dirty="0" smtClean="0">
                <a:latin typeface="Arial Nova Light" panose="020B0304020202020204" pitchFamily="34" charset="0"/>
              </a:rPr>
              <a:t>clean tech</a:t>
            </a:r>
            <a:endParaRPr lang="en-US" sz="1300" i="1" dirty="0">
              <a:latin typeface="Arial Nova Light" panose="020B0304020202020204" pitchFamily="34" charset="0"/>
            </a:endParaRPr>
          </a:p>
          <a:p>
            <a:endParaRPr lang="en-US" sz="1300" dirty="0">
              <a:latin typeface="Arial Nova Light" panose="020B0304020202020204" pitchFamily="34" charset="0"/>
            </a:endParaRPr>
          </a:p>
        </p:txBody>
      </p:sp>
      <p:cxnSp>
        <p:nvCxnSpPr>
          <p:cNvPr id="4" name="Straight Connector 3">
            <a:extLst>
              <a:ext uri="{FF2B5EF4-FFF2-40B4-BE49-F238E27FC236}">
                <a16:creationId xmlns:a16="http://schemas.microsoft.com/office/drawing/2014/main" id="{A25D2262-57C2-4714-9FC3-0B21C94FDD22}"/>
              </a:ext>
            </a:extLst>
          </p:cNvPr>
          <p:cNvCxnSpPr>
            <a:cxnSpLocks/>
          </p:cNvCxnSpPr>
          <p:nvPr/>
        </p:nvCxnSpPr>
        <p:spPr>
          <a:xfrm>
            <a:off x="1016449" y="2625461"/>
            <a:ext cx="3827693" cy="0"/>
          </a:xfrm>
          <a:prstGeom prst="line">
            <a:avLst/>
          </a:prstGeom>
          <a:ln w="28575">
            <a:solidFill>
              <a:srgbClr val="CE7B28"/>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AA00F07-6CBD-4162-8F71-064C6FAF024A}"/>
              </a:ext>
            </a:extLst>
          </p:cNvPr>
          <p:cNvCxnSpPr>
            <a:cxnSpLocks/>
          </p:cNvCxnSpPr>
          <p:nvPr/>
        </p:nvCxnSpPr>
        <p:spPr>
          <a:xfrm>
            <a:off x="1016449" y="4192292"/>
            <a:ext cx="3827693" cy="0"/>
          </a:xfrm>
          <a:prstGeom prst="line">
            <a:avLst/>
          </a:prstGeom>
          <a:ln w="28575">
            <a:solidFill>
              <a:srgbClr val="CE7B2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7A512A-0424-4B28-A530-906190BD713A}"/>
              </a:ext>
            </a:extLst>
          </p:cNvPr>
          <p:cNvCxnSpPr>
            <a:cxnSpLocks/>
          </p:cNvCxnSpPr>
          <p:nvPr/>
        </p:nvCxnSpPr>
        <p:spPr>
          <a:xfrm>
            <a:off x="1016449" y="5678684"/>
            <a:ext cx="3827693" cy="0"/>
          </a:xfrm>
          <a:prstGeom prst="line">
            <a:avLst/>
          </a:prstGeom>
          <a:ln w="28575">
            <a:solidFill>
              <a:srgbClr val="CE7B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20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INVESTMENT THESIS    </a:t>
            </a:r>
            <a:br>
              <a:rPr lang="en-US" sz="2400" dirty="0"/>
            </a:br>
            <a:r>
              <a:rPr lang="en-US" sz="1800" b="0" dirty="0">
                <a:solidFill>
                  <a:srgbClr val="CE7B28"/>
                </a:solidFill>
              </a:rPr>
              <a:t>Diversified Precision Manufacturer Serving Clean Tech and Industrial Applications </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17</a:t>
            </a:fld>
            <a:r>
              <a:rPr lang="en-US" dirty="0">
                <a:solidFill>
                  <a:srgbClr val="CE7B28"/>
                </a:solidFill>
              </a:rPr>
              <a:t> |  Investor Presentation </a:t>
            </a:r>
          </a:p>
        </p:txBody>
      </p:sp>
      <p:sp>
        <p:nvSpPr>
          <p:cNvPr id="4" name="Rectangle: Top Corners One Rounded and One Snipped 3">
            <a:extLst>
              <a:ext uri="{FF2B5EF4-FFF2-40B4-BE49-F238E27FC236}">
                <a16:creationId xmlns:a16="http://schemas.microsoft.com/office/drawing/2014/main" id="{A0FE3A31-2B2A-48C4-A7C5-6EA0C22B1D88}"/>
              </a:ext>
            </a:extLst>
          </p:cNvPr>
          <p:cNvSpPr/>
          <p:nvPr/>
        </p:nvSpPr>
        <p:spPr>
          <a:xfrm>
            <a:off x="1190617" y="1516287"/>
            <a:ext cx="9399892" cy="365125"/>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Arial Nova Light" panose="020B0304020202020204" pitchFamily="34" charset="0"/>
              </a:rPr>
              <a:t>1.  Leading precision manufacturer with a diversified industry focus </a:t>
            </a:r>
          </a:p>
        </p:txBody>
      </p:sp>
      <p:sp>
        <p:nvSpPr>
          <p:cNvPr id="6" name="Rectangle 5">
            <a:extLst>
              <a:ext uri="{FF2B5EF4-FFF2-40B4-BE49-F238E27FC236}">
                <a16:creationId xmlns:a16="http://schemas.microsoft.com/office/drawing/2014/main" id="{1C198213-F1AD-4094-A8D0-AF2F7EF6B278}"/>
              </a:ext>
            </a:extLst>
          </p:cNvPr>
          <p:cNvSpPr/>
          <p:nvPr/>
        </p:nvSpPr>
        <p:spPr>
          <a:xfrm>
            <a:off x="1190628" y="1927975"/>
            <a:ext cx="9399892"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rPr>
              <a:t>Heritage is in the renewable sector (</a:t>
            </a:r>
            <a:r>
              <a:rPr lang="en-US" sz="1200" dirty="0" smtClean="0">
                <a:solidFill>
                  <a:schemeClr val="tx1">
                    <a:lumMod val="75000"/>
                    <a:lumOff val="25000"/>
                  </a:schemeClr>
                </a:solidFill>
                <a:latin typeface="Arial Nova Light" panose="020B0304020202020204" pitchFamily="34" charset="0"/>
              </a:rPr>
              <a:t>e.g., </a:t>
            </a:r>
            <a:r>
              <a:rPr lang="en-US" sz="1200" dirty="0">
                <a:solidFill>
                  <a:schemeClr val="tx1">
                    <a:lumMod val="75000"/>
                    <a:lumOff val="25000"/>
                  </a:schemeClr>
                </a:solidFill>
                <a:latin typeface="Arial Nova Light" panose="020B0304020202020204" pitchFamily="34" charset="0"/>
              </a:rPr>
              <a:t>Wind); future </a:t>
            </a:r>
            <a:r>
              <a:rPr lang="en-US" sz="1200" dirty="0" smtClean="0">
                <a:solidFill>
                  <a:schemeClr val="tx1">
                    <a:lumMod val="75000"/>
                    <a:lumOff val="25000"/>
                  </a:schemeClr>
                </a:solidFill>
                <a:latin typeface="Arial Nova Light" panose="020B0304020202020204" pitchFamily="34" charset="0"/>
              </a:rPr>
              <a:t>includes </a:t>
            </a:r>
            <a:r>
              <a:rPr lang="en-US" sz="1200" dirty="0">
                <a:solidFill>
                  <a:schemeClr val="tx1">
                    <a:lumMod val="75000"/>
                    <a:lumOff val="25000"/>
                  </a:schemeClr>
                </a:solidFill>
                <a:latin typeface="Arial Nova Light" panose="020B0304020202020204" pitchFamily="34" charset="0"/>
              </a:rPr>
              <a:t>mining, oil/gas, power gen, material </a:t>
            </a:r>
            <a:r>
              <a:rPr lang="en-US" sz="1200" dirty="0" smtClean="0">
                <a:solidFill>
                  <a:schemeClr val="tx1">
                    <a:lumMod val="75000"/>
                    <a:lumOff val="25000"/>
                  </a:schemeClr>
                </a:solidFill>
                <a:latin typeface="Arial Nova Light" panose="020B0304020202020204" pitchFamily="34" charset="0"/>
              </a:rPr>
              <a:t>handling, construction              and </a:t>
            </a:r>
            <a:r>
              <a:rPr lang="en-US" sz="1200" dirty="0">
                <a:solidFill>
                  <a:schemeClr val="tx1">
                    <a:lumMod val="75000"/>
                    <a:lumOff val="25000"/>
                  </a:schemeClr>
                </a:solidFill>
                <a:latin typeface="Arial Nova Light" panose="020B0304020202020204" pitchFamily="34" charset="0"/>
              </a:rPr>
              <a:t>industrial </a:t>
            </a:r>
          </a:p>
        </p:txBody>
      </p:sp>
      <p:sp>
        <p:nvSpPr>
          <p:cNvPr id="7" name="Rectangle: Top Corners One Rounded and One Snipped 6">
            <a:extLst>
              <a:ext uri="{FF2B5EF4-FFF2-40B4-BE49-F238E27FC236}">
                <a16:creationId xmlns:a16="http://schemas.microsoft.com/office/drawing/2014/main" id="{B3772C1C-CBA4-40C2-8250-C5B196B3B76D}"/>
              </a:ext>
            </a:extLst>
          </p:cNvPr>
          <p:cNvSpPr/>
          <p:nvPr/>
        </p:nvSpPr>
        <p:spPr>
          <a:xfrm>
            <a:off x="1190629" y="2321583"/>
            <a:ext cx="9399892" cy="365125"/>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Arial Nova Light" panose="020B0304020202020204" pitchFamily="34" charset="0"/>
              </a:rPr>
              <a:t>2.  Multi-year revenue diversification initiative gaining momentum  </a:t>
            </a:r>
          </a:p>
        </p:txBody>
      </p:sp>
      <p:sp>
        <p:nvSpPr>
          <p:cNvPr id="8" name="Rectangle 7">
            <a:extLst>
              <a:ext uri="{FF2B5EF4-FFF2-40B4-BE49-F238E27FC236}">
                <a16:creationId xmlns:a16="http://schemas.microsoft.com/office/drawing/2014/main" id="{41B395A2-D97A-4A05-A34B-3963DBA1EC04}"/>
              </a:ext>
            </a:extLst>
          </p:cNvPr>
          <p:cNvSpPr/>
          <p:nvPr/>
        </p:nvSpPr>
        <p:spPr>
          <a:xfrm>
            <a:off x="1190617" y="2740090"/>
            <a:ext cx="9399892"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rPr>
              <a:t>Annual revenue outside the wind sector is $65 million, customer concentration improving</a:t>
            </a:r>
          </a:p>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rPr>
              <a:t>Plant utilization dramatically improving; </a:t>
            </a:r>
            <a:r>
              <a:rPr lang="en-US" sz="1200" dirty="0" smtClean="0">
                <a:solidFill>
                  <a:schemeClr val="tx1">
                    <a:lumMod val="75000"/>
                    <a:lumOff val="25000"/>
                  </a:schemeClr>
                </a:solidFill>
                <a:latin typeface="Arial Nova Light" panose="020B0304020202020204" pitchFamily="34" charset="0"/>
              </a:rPr>
              <a:t>non-wind </a:t>
            </a:r>
            <a:r>
              <a:rPr lang="en-US" sz="1200" dirty="0">
                <a:solidFill>
                  <a:schemeClr val="tx1">
                    <a:lumMod val="75000"/>
                    <a:lumOff val="25000"/>
                  </a:schemeClr>
                </a:solidFill>
                <a:latin typeface="Arial Nova Light" panose="020B0304020202020204" pitchFamily="34" charset="0"/>
              </a:rPr>
              <a:t>revenue has increased by nearly 3x since 2016</a:t>
            </a:r>
          </a:p>
        </p:txBody>
      </p:sp>
      <p:sp>
        <p:nvSpPr>
          <p:cNvPr id="9" name="Rectangle: Top Corners One Rounded and One Snipped 8">
            <a:extLst>
              <a:ext uri="{FF2B5EF4-FFF2-40B4-BE49-F238E27FC236}">
                <a16:creationId xmlns:a16="http://schemas.microsoft.com/office/drawing/2014/main" id="{A1570636-9B66-4D4C-B0CA-BEEF422649FF}"/>
              </a:ext>
            </a:extLst>
          </p:cNvPr>
          <p:cNvSpPr/>
          <p:nvPr/>
        </p:nvSpPr>
        <p:spPr>
          <a:xfrm>
            <a:off x="1190617" y="4802234"/>
            <a:ext cx="9399892" cy="365125"/>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Arial Nova Light" panose="020B0304020202020204" pitchFamily="34" charset="0"/>
              </a:rPr>
              <a:t>5.  Liquidity profile improving; Total cash and availability of $22 million as of 6/30/20</a:t>
            </a:r>
          </a:p>
        </p:txBody>
      </p:sp>
      <p:sp>
        <p:nvSpPr>
          <p:cNvPr id="11" name="Rectangle: Top Corners One Rounded and One Snipped 10">
            <a:extLst>
              <a:ext uri="{FF2B5EF4-FFF2-40B4-BE49-F238E27FC236}">
                <a16:creationId xmlns:a16="http://schemas.microsoft.com/office/drawing/2014/main" id="{BF964510-C378-4C91-BF8B-18599B59661D}"/>
              </a:ext>
            </a:extLst>
          </p:cNvPr>
          <p:cNvSpPr/>
          <p:nvPr/>
        </p:nvSpPr>
        <p:spPr>
          <a:xfrm>
            <a:off x="1190629" y="3206384"/>
            <a:ext cx="9399892" cy="365125"/>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Arial Nova Light" panose="020B0304020202020204" pitchFamily="34" charset="0"/>
              </a:rPr>
              <a:t>3. Extension of PTC and recent trade case findings provide major catalyst for Heavy Fabrications </a:t>
            </a:r>
          </a:p>
        </p:txBody>
      </p:sp>
      <p:sp>
        <p:nvSpPr>
          <p:cNvPr id="12" name="Rectangle 11">
            <a:extLst>
              <a:ext uri="{FF2B5EF4-FFF2-40B4-BE49-F238E27FC236}">
                <a16:creationId xmlns:a16="http://schemas.microsoft.com/office/drawing/2014/main" id="{2112E9C7-67DD-4E69-A94F-B3388748E388}"/>
              </a:ext>
            </a:extLst>
          </p:cNvPr>
          <p:cNvSpPr/>
          <p:nvPr/>
        </p:nvSpPr>
        <p:spPr>
          <a:xfrm>
            <a:off x="1190629" y="3621531"/>
            <a:ext cx="9399892"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rPr>
              <a:t>Demand for renewable energy driven by government incentives and corporate ESG initiatives </a:t>
            </a:r>
          </a:p>
        </p:txBody>
      </p:sp>
      <p:sp>
        <p:nvSpPr>
          <p:cNvPr id="13" name="Rectangle: Top Corners One Rounded and One Snipped 12">
            <a:extLst>
              <a:ext uri="{FF2B5EF4-FFF2-40B4-BE49-F238E27FC236}">
                <a16:creationId xmlns:a16="http://schemas.microsoft.com/office/drawing/2014/main" id="{01C73F6B-D728-415E-BDF2-D79409640CAB}"/>
              </a:ext>
            </a:extLst>
          </p:cNvPr>
          <p:cNvSpPr/>
          <p:nvPr/>
        </p:nvSpPr>
        <p:spPr>
          <a:xfrm>
            <a:off x="1190629" y="4000533"/>
            <a:ext cx="9399892" cy="365125"/>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Arial Nova Light" panose="020B0304020202020204" pitchFamily="34" charset="0"/>
              </a:rPr>
              <a:t>4. Clean tech play positioned for profitable growth </a:t>
            </a:r>
          </a:p>
        </p:txBody>
      </p:sp>
      <p:sp>
        <p:nvSpPr>
          <p:cNvPr id="14" name="Rectangle 13">
            <a:extLst>
              <a:ext uri="{FF2B5EF4-FFF2-40B4-BE49-F238E27FC236}">
                <a16:creationId xmlns:a16="http://schemas.microsoft.com/office/drawing/2014/main" id="{F664A100-6713-42F7-AE33-28C2F1847FEA}"/>
              </a:ext>
            </a:extLst>
          </p:cNvPr>
          <p:cNvSpPr/>
          <p:nvPr/>
        </p:nvSpPr>
        <p:spPr>
          <a:xfrm>
            <a:off x="1190617" y="4431466"/>
            <a:ext cx="9399892"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rPr>
              <a:t>Base wind business remains strong; off-shore wind remains a key growth opportunity </a:t>
            </a:r>
          </a:p>
        </p:txBody>
      </p:sp>
      <p:sp>
        <p:nvSpPr>
          <p:cNvPr id="16" name="Rectangle 15">
            <a:extLst>
              <a:ext uri="{FF2B5EF4-FFF2-40B4-BE49-F238E27FC236}">
                <a16:creationId xmlns:a16="http://schemas.microsoft.com/office/drawing/2014/main" id="{F664A100-6713-42F7-AE33-28C2F1847FEA}"/>
              </a:ext>
            </a:extLst>
          </p:cNvPr>
          <p:cNvSpPr/>
          <p:nvPr/>
        </p:nvSpPr>
        <p:spPr>
          <a:xfrm>
            <a:off x="1190617" y="5230346"/>
            <a:ext cx="9399892"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rPr>
              <a:t>Supportive of customer and end market diversification strategy; opportunistic acquisitions and organic growth investments </a:t>
            </a:r>
          </a:p>
        </p:txBody>
      </p:sp>
    </p:spTree>
    <p:extLst>
      <p:ext uri="{BB962C8B-B14F-4D97-AF65-F5344CB8AC3E}">
        <p14:creationId xmlns:p14="http://schemas.microsoft.com/office/powerpoint/2010/main" val="533603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APPENDIX</a:t>
            </a:r>
          </a:p>
        </p:txBody>
      </p:sp>
    </p:spTree>
    <p:extLst>
      <p:ext uri="{BB962C8B-B14F-4D97-AF65-F5344CB8AC3E}">
        <p14:creationId xmlns:p14="http://schemas.microsoft.com/office/powerpoint/2010/main" val="2650829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EXHIBIT A    </a:t>
            </a:r>
            <a:br>
              <a:rPr lang="en-US" sz="2400" dirty="0"/>
            </a:br>
            <a:r>
              <a:rPr lang="en-US" sz="1800" b="0" dirty="0">
                <a:solidFill>
                  <a:srgbClr val="CE7B28"/>
                </a:solidFill>
              </a:rPr>
              <a:t>Orders, Revenues and Operating Income (Loss) By Segment </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19</a:t>
            </a:fld>
            <a:r>
              <a:rPr lang="en-US" dirty="0">
                <a:solidFill>
                  <a:srgbClr val="CE7B28"/>
                </a:solidFill>
              </a:rPr>
              <a:t> |  Investor Presentation </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797685"/>
            <a:ext cx="5943600" cy="3262630"/>
          </a:xfrm>
          <a:prstGeom prst="rect">
            <a:avLst/>
          </a:prstGeom>
          <a:noFill/>
          <a:ln>
            <a:noFill/>
          </a:ln>
        </p:spPr>
      </p:pic>
    </p:spTree>
    <p:extLst>
      <p:ext uri="{BB962C8B-B14F-4D97-AF65-F5344CB8AC3E}">
        <p14:creationId xmlns:p14="http://schemas.microsoft.com/office/powerpoint/2010/main" val="1252153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623" y="634524"/>
            <a:ext cx="9887407" cy="576329"/>
          </a:xfrm>
        </p:spPr>
        <p:txBody>
          <a:bodyPr>
            <a:normAutofit fontScale="90000"/>
          </a:bodyPr>
          <a:lstStyle/>
          <a:p>
            <a:r>
              <a:rPr lang="en-US" sz="2400" dirty="0"/>
              <a:t/>
            </a:r>
            <a:br>
              <a:rPr lang="en-US" sz="2400" dirty="0"/>
            </a:br>
            <a:r>
              <a:rPr lang="en-US" sz="2400" dirty="0"/>
              <a:t>SAFE-HARBOR STATEMENT </a:t>
            </a:r>
            <a:br>
              <a:rPr lang="en-US" sz="2400" dirty="0"/>
            </a:br>
            <a:endParaRPr lang="en-US" sz="1800" b="0" dirty="0">
              <a:solidFill>
                <a:srgbClr val="CE7B28"/>
              </a:solidFill>
            </a:endParaRP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2</a:t>
            </a:fld>
            <a:r>
              <a:rPr lang="en-US" dirty="0">
                <a:solidFill>
                  <a:srgbClr val="CE7B28"/>
                </a:solidFill>
              </a:rPr>
              <a:t> |  Investor Presentation </a:t>
            </a:r>
          </a:p>
        </p:txBody>
      </p:sp>
      <p:sp>
        <p:nvSpPr>
          <p:cNvPr id="22" name="Parallelogram 21">
            <a:extLst>
              <a:ext uri="{FF2B5EF4-FFF2-40B4-BE49-F238E27FC236}">
                <a16:creationId xmlns:a16="http://schemas.microsoft.com/office/drawing/2014/main" id="{BA6FC9D1-3808-4DF0-A02E-5D65D3C6E891}"/>
              </a:ext>
            </a:extLst>
          </p:cNvPr>
          <p:cNvSpPr/>
          <p:nvPr/>
        </p:nvSpPr>
        <p:spPr>
          <a:xfrm>
            <a:off x="237067" y="1279742"/>
            <a:ext cx="874202" cy="491620"/>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AA4A930A-71C3-401A-BCAE-58E1A24FCBEA}"/>
              </a:ext>
            </a:extLst>
          </p:cNvPr>
          <p:cNvSpPr/>
          <p:nvPr/>
        </p:nvSpPr>
        <p:spPr>
          <a:xfrm>
            <a:off x="995031" y="1210853"/>
            <a:ext cx="9399892" cy="5158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AU" sz="900" dirty="0" err="1">
                <a:solidFill>
                  <a:schemeClr val="accent1">
                    <a:lumMod val="75000"/>
                  </a:schemeClr>
                </a:solidFill>
                <a:latin typeface="Arial Nova Light" panose="020B0304020202020204" pitchFamily="34" charset="0"/>
              </a:rPr>
              <a:t>Broadwind</a:t>
            </a:r>
            <a:r>
              <a:rPr lang="en-AU" sz="900" dirty="0">
                <a:solidFill>
                  <a:schemeClr val="accent1">
                    <a:lumMod val="75000"/>
                  </a:schemeClr>
                </a:solidFill>
                <a:latin typeface="Arial Nova Light" panose="020B0304020202020204" pitchFamily="34" charset="0"/>
              </a:rPr>
              <a:t> obtained the industry and market data used throughout this presentation from our own research, internal surveys and studies conducted by third parties, independent industry associations or general publications and other publicly available information. Independent industry publications and surveys generally state that they have obtained information from sources believed to be reliable, but do not guarantee the accuracy or completeness of such information. Forecasts are particularly likely to be inaccurate, especially over long periods of time. We are not aware of any misstatements in the industry data we have presented herein, but estimates involve risks and uncertainties and are subject to change based on various factors beyond our control.</a:t>
            </a:r>
          </a:p>
          <a:p>
            <a:pPr algn="just"/>
            <a:endParaRPr lang="en-US" sz="900" dirty="0">
              <a:solidFill>
                <a:schemeClr val="accent1">
                  <a:lumMod val="75000"/>
                </a:schemeClr>
              </a:solidFill>
              <a:latin typeface="Arial Nova Light" panose="020B0304020202020204" pitchFamily="34" charset="0"/>
            </a:endParaRPr>
          </a:p>
          <a:p>
            <a:pPr algn="just"/>
            <a:r>
              <a:rPr lang="en-US" sz="900" dirty="0">
                <a:solidFill>
                  <a:schemeClr val="accent1">
                    <a:lumMod val="75000"/>
                  </a:schemeClr>
                </a:solidFill>
                <a:latin typeface="Arial Nova Light" panose="020B0304020202020204"/>
              </a:rPr>
              <a:t>Our forward-looking statements may include or relate to our beliefs, expectations, plans and/or assumptions  with respect to the following, many of which are, and will be, amplified by the COVID-19 pandemic: (</a:t>
            </a:r>
            <a:r>
              <a:rPr lang="en-US" sz="900" dirty="0" err="1">
                <a:solidFill>
                  <a:schemeClr val="accent1">
                    <a:lumMod val="75000"/>
                  </a:schemeClr>
                </a:solidFill>
                <a:latin typeface="Arial Nova Light" panose="020B0304020202020204"/>
              </a:rPr>
              <a:t>i</a:t>
            </a:r>
            <a:r>
              <a:rPr lang="en-US" sz="900" dirty="0">
                <a:solidFill>
                  <a:schemeClr val="accent1">
                    <a:lumMod val="75000"/>
                  </a:schemeClr>
                </a:solidFill>
                <a:latin typeface="Arial Nova Light" panose="020B0304020202020204"/>
              </a:rPr>
              <a:t>) the impact of global health concerns, including the impact of the current COVID-19 pandemic on the economies and financial markets and the demand for our products; (ii) state, local and federal regulatory frameworks affecting the industries in which we compete, including the wind energy industry, and the related extension, continuation or renewal of federal tax incentives and grants and state renewable portfolio standards as well as new or continuing tariffs on steel or other products imported into the United States; (iii) our customer relationships and our substantial dependency on a few significant customers and our efforts to diversify our customer base and sector focus and leverage relationships across business units; (iv) the economic and operational stability of our significant customers and suppliers, including their respective supply chains, and the ability to source alternative suppliers as necessary, in light of the COVID-19 pandemic; (v) our ability to continue to grow our business organically and through acquisitions, and the impairment thereto by the impact of the COVID-19 pandemic; (vi) the production, sales, collections, customer deposits and revenues generated by new customer orders and our ability to realize the resulting cash flows; (vii) information technology failures, network disruptions, cybersecurity attacks or breaches in data security, including with respect to any remote work arrangements implemented in response to the COVID-19 pandemic; (viii) the sufficiency of our liquidity and alternate sources of funding, if necessary; (ix) our ability to realize revenue from customer orders and backlog; (x) our ability to operate our business efficiently, comply with our debt obligations, manage capital expenditures and costs effectively, and generate cash flow; (xi) the economy, including its stability in light of the COVID-19 pandemic, and the potential impact it may have on our business, including our customers; (xii) the state of the wind energy market and other energy and industrial markets generally and the impact of competition and economic volatility in those markets; (xiii) the effects of market disruptions and regular market volatility, including fluctuations in the price of oil, gas and other commodities; (xiv) competition from new or existing industry participants including, in particular, increased competition from foreign tower manufacturers; (xv) the effects of the change of administrations in the U.S. federal government; (xvi) our ability to successfully integrate and operate acquired companies and to identify, negotiate and execute future acquisitions; (xvii) the potential loss of tax benefits if we experience an “ownership change” under Section 382 of the Internal Revenue Code of 1986, as amended; (xviii) our ability to utilize various relief options enabled by the Coronavirus Aid, Relief and Economic Security </a:t>
            </a:r>
            <a:r>
              <a:rPr lang="en-US" sz="900" dirty="0" smtClean="0">
                <a:solidFill>
                  <a:schemeClr val="accent1">
                    <a:lumMod val="75000"/>
                  </a:schemeClr>
                </a:solidFill>
                <a:latin typeface="Arial Nova Light" panose="020B0304020202020204"/>
              </a:rPr>
              <a:t>Act  (CARES Act), </a:t>
            </a:r>
            <a:r>
              <a:rPr lang="en-US" sz="900" dirty="0">
                <a:solidFill>
                  <a:schemeClr val="accent1">
                    <a:lumMod val="75000"/>
                  </a:schemeClr>
                </a:solidFill>
                <a:latin typeface="Arial Nova Light" panose="020B0304020202020204"/>
              </a:rPr>
              <a:t>including our ability to receive forgiveness of the PPP Loans; (xix) the limited trading market for our securities and the volatility of market price for our securities; and (xx) the impact of future sales of our common stock or securities convertible into our common stock on our stock price. These statements are based on information currently available to us and are subject to various risks, uncertainties and other factors that could cause our actual growth, results of operations, financial condition, cash flows, performance, business prospects and opportunities to differ materially from those expressed in, or implied by, these statements including, but not limited to, those set forth under the caption “Risk Factors” in Part I, Item 1A of our Annual Report on Form 10-K for the year ended December 31, 2019, as supplemented by our Current Report on Form 8-K filed April 17, 2020 . We are under no duty to update any of these statements. You should not consider any list of such factors to be an exhaustive statement of all of the risks, uncertainties or other factors that could cause our current beliefs, expectations, plans and/or assumptions to change. Accordingly, forward-looking statements should not be relied upon as a predictor of actual results.</a:t>
            </a:r>
          </a:p>
          <a:p>
            <a:pPr algn="just"/>
            <a:r>
              <a:rPr lang="en-US" sz="900" dirty="0">
                <a:solidFill>
                  <a:schemeClr val="accent1">
                    <a:lumMod val="75000"/>
                  </a:schemeClr>
                </a:solidFill>
                <a:latin typeface="Arial Nova Light" panose="020B0304020202020204" pitchFamily="34" charset="0"/>
              </a:rPr>
              <a:t>.</a:t>
            </a:r>
          </a:p>
          <a:p>
            <a:pPr algn="just"/>
            <a:endParaRPr lang="en-US" sz="900" dirty="0">
              <a:solidFill>
                <a:schemeClr val="accent1">
                  <a:lumMod val="75000"/>
                </a:schemeClr>
              </a:solidFill>
              <a:latin typeface="Arial Nova Light" panose="020B0304020202020204" pitchFamily="34" charset="0"/>
            </a:endParaRPr>
          </a:p>
          <a:p>
            <a:pPr algn="just"/>
            <a:r>
              <a:rPr lang="en-AU" sz="900" dirty="0">
                <a:solidFill>
                  <a:schemeClr val="accent1">
                    <a:lumMod val="75000"/>
                  </a:schemeClr>
                </a:solidFill>
                <a:latin typeface="Arial Nova Light" panose="020B0304020202020204" pitchFamily="34" charset="0"/>
              </a:rPr>
              <a:t>This presentation contains non-GAAP financial information. We</a:t>
            </a:r>
            <a:r>
              <a:rPr lang="en-US" sz="900" dirty="0">
                <a:solidFill>
                  <a:schemeClr val="accent1">
                    <a:lumMod val="75000"/>
                  </a:schemeClr>
                </a:solidFill>
                <a:latin typeface="Arial Nova Light" panose="020B0304020202020204" pitchFamily="34" charset="0"/>
              </a:rPr>
              <a:t> believe that certain non-GAAP financial measures may provide users of this financial information with meaningful comparisons between current results and results in prior operating periods. We believe that these non-GAAP financial measures can provide additional meaningful reflection of underlying trends of the business because they provide a comparison of historical information that excludes certain infrequently occurring or non-operational items that impact the overall comparability. Non-GAAP financial measures should be viewed in addition to, and not as an alternative to, our reported results prepared in accordance with GAAP. </a:t>
            </a:r>
            <a:r>
              <a:rPr lang="en-AU" sz="900" dirty="0">
                <a:solidFill>
                  <a:schemeClr val="accent1">
                    <a:lumMod val="75000"/>
                  </a:schemeClr>
                </a:solidFill>
                <a:latin typeface="Arial Nova Light" panose="020B0304020202020204" pitchFamily="34" charset="0"/>
              </a:rPr>
              <a:t>Please see our earnings release dated August 5, 2020 for a reconciliation of certain non-GAAP measures presented in this presentation. </a:t>
            </a:r>
            <a:endParaRPr lang="en-US" sz="900" dirty="0">
              <a:solidFill>
                <a:schemeClr val="accent1">
                  <a:lumMod val="75000"/>
                </a:schemeClr>
              </a:solidFill>
              <a:latin typeface="Arial Nova Light" panose="020B0304020202020204" pitchFamily="34" charset="0"/>
            </a:endParaRPr>
          </a:p>
          <a:p>
            <a:pPr marL="285750" indent="-285750" algn="just">
              <a:buFont typeface="Roboto Thin" panose="02000000000000000000" pitchFamily="2" charset="0"/>
              <a:buChar char="&gt;"/>
            </a:pPr>
            <a:endParaRPr lang="en-US" sz="1000" dirty="0">
              <a:solidFill>
                <a:schemeClr val="tx1">
                  <a:lumMod val="75000"/>
                  <a:lumOff val="25000"/>
                </a:schemeClr>
              </a:solidFill>
              <a:latin typeface="Arial Nova Light" panose="020B0304020202020204" pitchFamily="34" charset="0"/>
            </a:endParaRPr>
          </a:p>
        </p:txBody>
      </p:sp>
    </p:spTree>
    <p:extLst>
      <p:ext uri="{BB962C8B-B14F-4D97-AF65-F5344CB8AC3E}">
        <p14:creationId xmlns:p14="http://schemas.microsoft.com/office/powerpoint/2010/main" val="3209885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EXHIBIT B </a:t>
            </a:r>
            <a:br>
              <a:rPr lang="en-US" sz="2400" dirty="0"/>
            </a:br>
            <a:r>
              <a:rPr lang="en-US" sz="2000" b="0" dirty="0">
                <a:solidFill>
                  <a:srgbClr val="CE7B28"/>
                </a:solidFill>
              </a:rPr>
              <a:t>GAAP to Non-GAAP Consolidated Adjusted EBITDA Reconciliation </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20</a:t>
            </a:fld>
            <a:r>
              <a:rPr lang="en-US" dirty="0">
                <a:solidFill>
                  <a:srgbClr val="CE7B28"/>
                </a:solidFill>
              </a:rPr>
              <a:t> |  Investor Presentation </a:t>
            </a: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925053" y="2509820"/>
            <a:ext cx="7559842" cy="2022075"/>
          </a:xfrm>
          <a:prstGeom prst="rect">
            <a:avLst/>
          </a:prstGeom>
          <a:noFill/>
          <a:ln>
            <a:noFill/>
          </a:ln>
        </p:spPr>
      </p:pic>
    </p:spTree>
    <p:extLst>
      <p:ext uri="{BB962C8B-B14F-4D97-AF65-F5344CB8AC3E}">
        <p14:creationId xmlns:p14="http://schemas.microsoft.com/office/powerpoint/2010/main" val="3420589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EXHIBIT C</a:t>
            </a:r>
            <a:br>
              <a:rPr lang="en-US" sz="2400" dirty="0"/>
            </a:br>
            <a:r>
              <a:rPr lang="en-US" sz="2000" b="0" dirty="0">
                <a:solidFill>
                  <a:srgbClr val="CE7B28"/>
                </a:solidFill>
              </a:rPr>
              <a:t>GAAP to Non-GAAP Adjusted EBITDA Reconciliation By Segment  </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21</a:t>
            </a:fld>
            <a:r>
              <a:rPr lang="en-US" dirty="0">
                <a:solidFill>
                  <a:srgbClr val="CE7B28"/>
                </a:solidFill>
              </a:rPr>
              <a:t> |  Investor Presentation </a:t>
            </a:r>
          </a:p>
        </p:txBody>
      </p:sp>
      <p:pic>
        <p:nvPicPr>
          <p:cNvPr id="3" name="Picture 2"/>
          <p:cNvPicPr>
            <a:picLocks noChangeAspect="1"/>
          </p:cNvPicPr>
          <p:nvPr/>
        </p:nvPicPr>
        <p:blipFill>
          <a:blip r:embed="rId2"/>
          <a:stretch>
            <a:fillRect/>
          </a:stretch>
        </p:blipFill>
        <p:spPr>
          <a:xfrm>
            <a:off x="2243137" y="1800225"/>
            <a:ext cx="7705725" cy="3257550"/>
          </a:xfrm>
          <a:prstGeom prst="rect">
            <a:avLst/>
          </a:prstGeom>
        </p:spPr>
      </p:pic>
    </p:spTree>
    <p:extLst>
      <p:ext uri="{BB962C8B-B14F-4D97-AF65-F5344CB8AC3E}">
        <p14:creationId xmlns:p14="http://schemas.microsoft.com/office/powerpoint/2010/main" val="807578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EXHIBIT C (Continued)</a:t>
            </a:r>
            <a:br>
              <a:rPr lang="en-US" sz="2400" dirty="0"/>
            </a:br>
            <a:r>
              <a:rPr lang="en-US" sz="2000" b="0" dirty="0">
                <a:solidFill>
                  <a:srgbClr val="CE7B28"/>
                </a:solidFill>
              </a:rPr>
              <a:t>GAAP to Non-GAAP Adjusted EBITDA Reconciliation By Segment  </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22</a:t>
            </a:fld>
            <a:r>
              <a:rPr lang="en-US" dirty="0">
                <a:solidFill>
                  <a:srgbClr val="CE7B28"/>
                </a:solidFill>
              </a:rPr>
              <a:t> |  Investor Presentation </a:t>
            </a:r>
          </a:p>
        </p:txBody>
      </p:sp>
      <p:pic>
        <p:nvPicPr>
          <p:cNvPr id="3" name="Picture 2"/>
          <p:cNvPicPr>
            <a:picLocks noChangeAspect="1"/>
          </p:cNvPicPr>
          <p:nvPr/>
        </p:nvPicPr>
        <p:blipFill>
          <a:blip r:embed="rId2"/>
          <a:stretch>
            <a:fillRect/>
          </a:stretch>
        </p:blipFill>
        <p:spPr>
          <a:xfrm>
            <a:off x="2309812" y="1762125"/>
            <a:ext cx="7572375" cy="3333750"/>
          </a:xfrm>
          <a:prstGeom prst="rect">
            <a:avLst/>
          </a:prstGeom>
        </p:spPr>
      </p:pic>
    </p:spTree>
    <p:extLst>
      <p:ext uri="{BB962C8B-B14F-4D97-AF65-F5344CB8AC3E}">
        <p14:creationId xmlns:p14="http://schemas.microsoft.com/office/powerpoint/2010/main" val="1768130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50F71D83-C070-6E4A-8F57-CF9FE86D19D3}"/>
              </a:ext>
            </a:extLst>
          </p:cNvPr>
          <p:cNvPicPr>
            <a:picLocks noChangeAspect="1"/>
          </p:cNvPicPr>
          <p:nvPr/>
        </p:nvPicPr>
        <p:blipFill>
          <a:blip r:embed="rId2"/>
          <a:srcRect t="7813" b="7813"/>
          <a:stretch>
            <a:fillRect/>
          </a:stretch>
        </p:blipFill>
        <p:spPr>
          <a:xfrm>
            <a:off x="0" y="0"/>
            <a:ext cx="12192000" cy="6858000"/>
          </a:xfrm>
          <a:prstGeom prst="rect">
            <a:avLst/>
          </a:prstGeom>
        </p:spPr>
      </p:pic>
      <p:sp>
        <p:nvSpPr>
          <p:cNvPr id="4" name="Subtitle 3"/>
          <p:cNvSpPr>
            <a:spLocks noGrp="1"/>
          </p:cNvSpPr>
          <p:nvPr>
            <p:ph type="subTitle" idx="1"/>
          </p:nvPr>
        </p:nvSpPr>
        <p:spPr/>
        <p:txBody>
          <a:bodyPr/>
          <a:lstStyle/>
          <a:p>
            <a:r>
              <a:rPr lang="en-US" dirty="0"/>
              <a:t>Please contact our investor relations team at </a:t>
            </a:r>
            <a:r>
              <a:rPr lang="en-US" dirty="0" smtClean="0"/>
              <a:t>Investor@BWEN.com</a:t>
            </a:r>
            <a:endParaRPr lang="en-US" dirty="0"/>
          </a:p>
        </p:txBody>
      </p:sp>
      <p:pic>
        <p:nvPicPr>
          <p:cNvPr id="6" name="Picture 5"/>
          <p:cNvPicPr>
            <a:picLocks noChangeAspect="1"/>
          </p:cNvPicPr>
          <p:nvPr/>
        </p:nvPicPr>
        <p:blipFill>
          <a:blip r:embed="rId3"/>
          <a:stretch>
            <a:fillRect/>
          </a:stretch>
        </p:blipFill>
        <p:spPr>
          <a:xfrm>
            <a:off x="6927622" y="540269"/>
            <a:ext cx="2744401" cy="405862"/>
          </a:xfrm>
          <a:prstGeom prst="rect">
            <a:avLst/>
          </a:prstGeom>
        </p:spPr>
      </p:pic>
      <p:sp>
        <p:nvSpPr>
          <p:cNvPr id="7" name="Subtitle 3">
            <a:extLst>
              <a:ext uri="{FF2B5EF4-FFF2-40B4-BE49-F238E27FC236}">
                <a16:creationId xmlns:a16="http://schemas.microsoft.com/office/drawing/2014/main" id="{EADF7303-494C-4242-BF64-54A3885839D7}"/>
              </a:ext>
            </a:extLst>
          </p:cNvPr>
          <p:cNvSpPr txBox="1">
            <a:spLocks/>
          </p:cNvSpPr>
          <p:nvPr/>
        </p:nvSpPr>
        <p:spPr>
          <a:xfrm>
            <a:off x="6940740" y="4045550"/>
            <a:ext cx="3773716" cy="122430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a:buNone/>
              <a:defRPr sz="2200" b="0" i="0" kern="1200">
                <a:solidFill>
                  <a:schemeClr val="bg1"/>
                </a:solidFill>
                <a:latin typeface="Arial Nova Light" charset="0"/>
                <a:ea typeface="Arial Nova Light" charset="0"/>
                <a:cs typeface="Arial Nova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Arial Nova Light" charset="0"/>
                <a:ea typeface="Arial Nova Light" charset="0"/>
                <a:cs typeface="Arial Nova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Arial Nova Light" charset="0"/>
                <a:ea typeface="Arial Nova Light" charset="0"/>
                <a:cs typeface="Arial Nova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Arial Nova Light" charset="0"/>
                <a:ea typeface="Arial Nova Light" charset="0"/>
                <a:cs typeface="Arial Nova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Arial Nova Light" charset="0"/>
                <a:ea typeface="Arial Nova Light" charset="0"/>
                <a:cs typeface="Arial Nova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4000" b="1" dirty="0"/>
              <a:t>IR CONTACT</a:t>
            </a:r>
          </a:p>
        </p:txBody>
      </p:sp>
    </p:spTree>
    <p:extLst>
      <p:ext uri="{BB962C8B-B14F-4D97-AF65-F5344CB8AC3E}">
        <p14:creationId xmlns:p14="http://schemas.microsoft.com/office/powerpoint/2010/main" val="257874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28" y="2855426"/>
            <a:ext cx="5900029" cy="1325563"/>
          </a:xfrm>
        </p:spPr>
        <p:txBody>
          <a:bodyPr>
            <a:normAutofit/>
          </a:bodyPr>
          <a:lstStyle/>
          <a:p>
            <a:r>
              <a:rPr lang="en-US" dirty="0"/>
              <a:t>PERFORMANCE </a:t>
            </a:r>
            <a:br>
              <a:rPr lang="en-US" dirty="0"/>
            </a:br>
            <a:r>
              <a:rPr lang="en-US" dirty="0"/>
              <a:t>OVERVIEW</a:t>
            </a:r>
          </a:p>
        </p:txBody>
      </p:sp>
    </p:spTree>
    <p:extLst>
      <p:ext uri="{BB962C8B-B14F-4D97-AF65-F5344CB8AC3E}">
        <p14:creationId xmlns:p14="http://schemas.microsoft.com/office/powerpoint/2010/main" val="441099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623" y="634524"/>
            <a:ext cx="9887407" cy="576329"/>
          </a:xfrm>
        </p:spPr>
        <p:txBody>
          <a:bodyPr>
            <a:normAutofit fontScale="90000"/>
          </a:bodyPr>
          <a:lstStyle/>
          <a:p>
            <a:r>
              <a:rPr lang="en-US" sz="2400" dirty="0"/>
              <a:t/>
            </a:r>
            <a:br>
              <a:rPr lang="en-US" sz="2400" dirty="0"/>
            </a:br>
            <a:r>
              <a:rPr lang="en-US" sz="2400" dirty="0"/>
              <a:t>2Q20 EXECUTIVE SUMMARY</a:t>
            </a:r>
            <a:br>
              <a:rPr lang="en-US" sz="2400" dirty="0"/>
            </a:br>
            <a:endParaRPr lang="en-US" sz="1800" b="0" dirty="0">
              <a:solidFill>
                <a:srgbClr val="CE7B28"/>
              </a:solidFill>
            </a:endParaRP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4</a:t>
            </a:fld>
            <a:r>
              <a:rPr lang="en-US" dirty="0">
                <a:solidFill>
                  <a:srgbClr val="CE7B28"/>
                </a:solidFill>
              </a:rPr>
              <a:t> |  Investor Presentation </a:t>
            </a:r>
          </a:p>
        </p:txBody>
      </p:sp>
      <p:sp>
        <p:nvSpPr>
          <p:cNvPr id="27" name="Parallelogram 26">
            <a:extLst>
              <a:ext uri="{FF2B5EF4-FFF2-40B4-BE49-F238E27FC236}">
                <a16:creationId xmlns:a16="http://schemas.microsoft.com/office/drawing/2014/main" id="{BA6FC9D1-3808-4DF0-A02E-5D65D3C6E891}"/>
              </a:ext>
            </a:extLst>
          </p:cNvPr>
          <p:cNvSpPr/>
          <p:nvPr/>
        </p:nvSpPr>
        <p:spPr>
          <a:xfrm>
            <a:off x="914856" y="1323794"/>
            <a:ext cx="874202" cy="491620"/>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200" b="1" dirty="0">
              <a:solidFill>
                <a:schemeClr val="bg2"/>
              </a:solidFill>
              <a:latin typeface="+mj-lt"/>
              <a:ea typeface="Open Sans" panose="020B0606030504020204" pitchFamily="34" charset="0"/>
              <a:cs typeface="Open Sans" panose="020B0606030504020204" pitchFamily="34" charset="0"/>
            </a:endParaRPr>
          </a:p>
        </p:txBody>
      </p:sp>
      <p:sp>
        <p:nvSpPr>
          <p:cNvPr id="28" name="Rectangle: Top Corners One Rounded and One Snipped 2">
            <a:extLst>
              <a:ext uri="{FF2B5EF4-FFF2-40B4-BE49-F238E27FC236}">
                <a16:creationId xmlns:a16="http://schemas.microsoft.com/office/drawing/2014/main" id="{FBD9F210-FDE2-4AE9-9E25-D1AAD278DA02}"/>
              </a:ext>
            </a:extLst>
          </p:cNvPr>
          <p:cNvSpPr/>
          <p:nvPr/>
        </p:nvSpPr>
        <p:spPr>
          <a:xfrm>
            <a:off x="1078338" y="1228749"/>
            <a:ext cx="9399892" cy="365125"/>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latin typeface="Arial Nova Light" panose="020B0304020202020204" pitchFamily="34" charset="0"/>
              </a:rPr>
              <a:t>1.  Net Income increased $1.5 million y/y to $0.5 million</a:t>
            </a:r>
          </a:p>
        </p:txBody>
      </p:sp>
      <p:sp>
        <p:nvSpPr>
          <p:cNvPr id="29" name="Rectangle 28">
            <a:extLst>
              <a:ext uri="{FF2B5EF4-FFF2-40B4-BE49-F238E27FC236}">
                <a16:creationId xmlns:a16="http://schemas.microsoft.com/office/drawing/2014/main" id="{BB1B96E2-9F65-4C35-960B-0236E11EA263}"/>
              </a:ext>
            </a:extLst>
          </p:cNvPr>
          <p:cNvSpPr/>
          <p:nvPr/>
        </p:nvSpPr>
        <p:spPr>
          <a:xfrm>
            <a:off x="1078339" y="1670505"/>
            <a:ext cx="9399892"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ndParaRPr>
          </a:p>
        </p:txBody>
      </p:sp>
      <p:sp>
        <p:nvSpPr>
          <p:cNvPr id="44" name="Parallelogram 43">
            <a:extLst>
              <a:ext uri="{FF2B5EF4-FFF2-40B4-BE49-F238E27FC236}">
                <a16:creationId xmlns:a16="http://schemas.microsoft.com/office/drawing/2014/main" id="{BA6FC9D1-3808-4DF0-A02E-5D65D3C6E891}"/>
              </a:ext>
            </a:extLst>
          </p:cNvPr>
          <p:cNvSpPr/>
          <p:nvPr/>
        </p:nvSpPr>
        <p:spPr>
          <a:xfrm>
            <a:off x="914856" y="4779410"/>
            <a:ext cx="874202" cy="491620"/>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200" b="1" dirty="0">
              <a:solidFill>
                <a:schemeClr val="bg2"/>
              </a:solidFill>
              <a:latin typeface="+mj-lt"/>
              <a:ea typeface="Open Sans" panose="020B0606030504020204" pitchFamily="34" charset="0"/>
              <a:cs typeface="Open Sans" panose="020B0606030504020204" pitchFamily="34" charset="0"/>
            </a:endParaRPr>
          </a:p>
        </p:txBody>
      </p:sp>
      <p:sp>
        <p:nvSpPr>
          <p:cNvPr id="20" name="Rectangle 19">
            <a:extLst>
              <a:ext uri="{FF2B5EF4-FFF2-40B4-BE49-F238E27FC236}">
                <a16:creationId xmlns:a16="http://schemas.microsoft.com/office/drawing/2014/main" id="{7E32FC85-B36A-44F9-B21E-491B1DA2E6EA}"/>
              </a:ext>
            </a:extLst>
          </p:cNvPr>
          <p:cNvSpPr/>
          <p:nvPr/>
        </p:nvSpPr>
        <p:spPr>
          <a:xfrm>
            <a:off x="1078338" y="1575462"/>
            <a:ext cx="9399892"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rPr>
              <a:t>Earnings per share of $0.03 in 2Q20 vs. ($0.06) in 2Q19, second consecutive profitable quarter</a:t>
            </a:r>
          </a:p>
        </p:txBody>
      </p:sp>
      <p:sp>
        <p:nvSpPr>
          <p:cNvPr id="21" name="Rectangle: Top Corners One Rounded and One Snipped 20">
            <a:extLst>
              <a:ext uri="{FF2B5EF4-FFF2-40B4-BE49-F238E27FC236}">
                <a16:creationId xmlns:a16="http://schemas.microsoft.com/office/drawing/2014/main" id="{7625A684-D735-4E90-B844-62F0F022C9D2}"/>
              </a:ext>
            </a:extLst>
          </p:cNvPr>
          <p:cNvSpPr/>
          <p:nvPr/>
        </p:nvSpPr>
        <p:spPr>
          <a:xfrm>
            <a:off x="1078342" y="1979580"/>
            <a:ext cx="9399892" cy="365125"/>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latin typeface="Arial Nova Light" panose="020B0304020202020204" pitchFamily="34" charset="0"/>
              </a:rPr>
              <a:t>2.  Total Revenue </a:t>
            </a:r>
            <a:r>
              <a:rPr lang="en-US" sz="1200" b="1" dirty="0" smtClean="0">
                <a:latin typeface="Arial Nova Light" panose="020B0304020202020204" pitchFamily="34" charset="0"/>
              </a:rPr>
              <a:t>+33</a:t>
            </a:r>
            <a:r>
              <a:rPr lang="en-US" sz="1200" b="1" dirty="0">
                <a:latin typeface="Arial Nova Light" panose="020B0304020202020204" pitchFamily="34" charset="0"/>
              </a:rPr>
              <a:t>% y/y to $54.9 million:  Improved demand from wind, industrial and natural gas turbine markets</a:t>
            </a:r>
          </a:p>
        </p:txBody>
      </p:sp>
      <p:sp>
        <p:nvSpPr>
          <p:cNvPr id="22" name="Rectangle 21">
            <a:extLst>
              <a:ext uri="{FF2B5EF4-FFF2-40B4-BE49-F238E27FC236}">
                <a16:creationId xmlns:a16="http://schemas.microsoft.com/office/drawing/2014/main" id="{D7938576-1FD1-4A34-8715-5FF8939DE52F}"/>
              </a:ext>
            </a:extLst>
          </p:cNvPr>
          <p:cNvSpPr/>
          <p:nvPr/>
        </p:nvSpPr>
        <p:spPr>
          <a:xfrm>
            <a:off x="1078336" y="2338870"/>
            <a:ext cx="808931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rPr>
              <a:t>Wind market sales increased by more than $11.0 million on a y/y basis; wind tower sections sold </a:t>
            </a:r>
            <a:r>
              <a:rPr lang="en-US" sz="1200" dirty="0" smtClean="0">
                <a:solidFill>
                  <a:schemeClr val="tx1">
                    <a:lumMod val="75000"/>
                    <a:lumOff val="25000"/>
                  </a:schemeClr>
                </a:solidFill>
                <a:latin typeface="Arial Nova Light" panose="020B0304020202020204" pitchFamily="34" charset="0"/>
              </a:rPr>
              <a:t>up ~60</a:t>
            </a:r>
            <a:r>
              <a:rPr lang="en-US" sz="1200" dirty="0">
                <a:solidFill>
                  <a:schemeClr val="tx1">
                    <a:lumMod val="75000"/>
                    <a:lumOff val="25000"/>
                  </a:schemeClr>
                </a:solidFill>
                <a:latin typeface="Arial Nova Light" panose="020B0304020202020204" pitchFamily="34" charset="0"/>
              </a:rPr>
              <a:t>% y/y to highest level since 1Q17</a:t>
            </a:r>
          </a:p>
        </p:txBody>
      </p:sp>
      <p:sp>
        <p:nvSpPr>
          <p:cNvPr id="23" name="Rectangle: Top Corners One Rounded and One Snipped 15">
            <a:extLst>
              <a:ext uri="{FF2B5EF4-FFF2-40B4-BE49-F238E27FC236}">
                <a16:creationId xmlns:a16="http://schemas.microsoft.com/office/drawing/2014/main" id="{0FDC24CF-D507-40B3-87BF-FAF6C754A8AB}"/>
              </a:ext>
            </a:extLst>
          </p:cNvPr>
          <p:cNvSpPr/>
          <p:nvPr/>
        </p:nvSpPr>
        <p:spPr>
          <a:xfrm>
            <a:off x="1078337" y="2721179"/>
            <a:ext cx="9399892" cy="365125"/>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latin typeface="Arial Nova Light" panose="020B0304020202020204" pitchFamily="34" charset="0"/>
              </a:rPr>
              <a:t>3.  Continued Margin Expansion:  Gross Margin </a:t>
            </a:r>
            <a:r>
              <a:rPr lang="en-US" sz="1200" b="1" dirty="0" smtClean="0">
                <a:latin typeface="Arial Nova Light" panose="020B0304020202020204" pitchFamily="34" charset="0"/>
              </a:rPr>
              <a:t>+40 </a:t>
            </a:r>
            <a:r>
              <a:rPr lang="en-US" sz="1200" b="1" dirty="0">
                <a:latin typeface="Arial Nova Light" panose="020B0304020202020204" pitchFamily="34" charset="0"/>
              </a:rPr>
              <a:t>bps y/y; Operating Margin +240 bps y/y   </a:t>
            </a:r>
          </a:p>
        </p:txBody>
      </p:sp>
      <p:sp>
        <p:nvSpPr>
          <p:cNvPr id="24" name="Rectangle 23">
            <a:extLst>
              <a:ext uri="{FF2B5EF4-FFF2-40B4-BE49-F238E27FC236}">
                <a16:creationId xmlns:a16="http://schemas.microsoft.com/office/drawing/2014/main" id="{D820FD76-1AD0-49B9-9C7C-5D022EA6254B}"/>
              </a:ext>
            </a:extLst>
          </p:cNvPr>
          <p:cNvSpPr/>
          <p:nvPr/>
        </p:nvSpPr>
        <p:spPr>
          <a:xfrm>
            <a:off x="1078338" y="3086304"/>
            <a:ext cx="9399892"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rPr>
              <a:t>Benefit from improved plant utilization and operating efficiencies </a:t>
            </a:r>
          </a:p>
        </p:txBody>
      </p:sp>
      <p:sp>
        <p:nvSpPr>
          <p:cNvPr id="25" name="Rectangle: Top Corners One Rounded and One Snipped 15">
            <a:extLst>
              <a:ext uri="{FF2B5EF4-FFF2-40B4-BE49-F238E27FC236}">
                <a16:creationId xmlns:a16="http://schemas.microsoft.com/office/drawing/2014/main" id="{B2EF8DDD-7B20-4231-A748-58EE57C259C1}"/>
              </a:ext>
            </a:extLst>
          </p:cNvPr>
          <p:cNvSpPr/>
          <p:nvPr/>
        </p:nvSpPr>
        <p:spPr>
          <a:xfrm>
            <a:off x="1089888" y="3475982"/>
            <a:ext cx="9399892" cy="365125"/>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latin typeface="Arial Nova Light" panose="020B0304020202020204" pitchFamily="34" charset="0"/>
              </a:rPr>
              <a:t>4.  Total Adjusted EBITDA +$1.0 million y/y to $2.9 million</a:t>
            </a:r>
          </a:p>
        </p:txBody>
      </p:sp>
      <p:sp>
        <p:nvSpPr>
          <p:cNvPr id="26" name="Rectangle 25">
            <a:extLst>
              <a:ext uri="{FF2B5EF4-FFF2-40B4-BE49-F238E27FC236}">
                <a16:creationId xmlns:a16="http://schemas.microsoft.com/office/drawing/2014/main" id="{98AACC2D-E3ED-4B98-BE87-15CA195ABD3F}"/>
              </a:ext>
            </a:extLst>
          </p:cNvPr>
          <p:cNvSpPr/>
          <p:nvPr/>
        </p:nvSpPr>
        <p:spPr>
          <a:xfrm>
            <a:off x="1101432" y="3891560"/>
            <a:ext cx="9399892"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rPr>
              <a:t>TTM Adjusted EBITDA of $10.1 million vs. $2.1 million in prior-year TTM period</a:t>
            </a:r>
          </a:p>
        </p:txBody>
      </p:sp>
      <p:sp>
        <p:nvSpPr>
          <p:cNvPr id="30" name="Rectangle: Top Corners One Rounded and One Snipped 2">
            <a:extLst>
              <a:ext uri="{FF2B5EF4-FFF2-40B4-BE49-F238E27FC236}">
                <a16:creationId xmlns:a16="http://schemas.microsoft.com/office/drawing/2014/main" id="{FB3398F0-CE3E-41CC-8953-ABC51C030C4B}"/>
              </a:ext>
            </a:extLst>
          </p:cNvPr>
          <p:cNvSpPr/>
          <p:nvPr/>
        </p:nvSpPr>
        <p:spPr>
          <a:xfrm>
            <a:off x="1078338" y="4298991"/>
            <a:ext cx="9399892" cy="365125"/>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latin typeface="Arial Nova Light" panose="020B0304020202020204" pitchFamily="34" charset="0"/>
              </a:rPr>
              <a:t>5.  Total backlog (12%) sequentially:  Timing of customer orders delayed by COVID-19</a:t>
            </a:r>
          </a:p>
        </p:txBody>
      </p:sp>
      <p:sp>
        <p:nvSpPr>
          <p:cNvPr id="31" name="Rectangle 30">
            <a:extLst>
              <a:ext uri="{FF2B5EF4-FFF2-40B4-BE49-F238E27FC236}">
                <a16:creationId xmlns:a16="http://schemas.microsoft.com/office/drawing/2014/main" id="{9377E71D-684C-4883-8C9C-397285985112}"/>
              </a:ext>
            </a:extLst>
          </p:cNvPr>
          <p:cNvSpPr/>
          <p:nvPr/>
        </p:nvSpPr>
        <p:spPr>
          <a:xfrm>
            <a:off x="1078339" y="4664116"/>
            <a:ext cx="9399892"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rPr>
              <a:t>O&amp;G Customers delaying scheduled deliveries, Wind Tower deliveries on track</a:t>
            </a:r>
          </a:p>
        </p:txBody>
      </p:sp>
      <p:sp>
        <p:nvSpPr>
          <p:cNvPr id="32" name="Rectangle: Top Corners One Rounded and One Snipped 15">
            <a:extLst>
              <a:ext uri="{FF2B5EF4-FFF2-40B4-BE49-F238E27FC236}">
                <a16:creationId xmlns:a16="http://schemas.microsoft.com/office/drawing/2014/main" id="{0B01C356-0F7E-48CF-8568-E178E8BFEF37}"/>
              </a:ext>
            </a:extLst>
          </p:cNvPr>
          <p:cNvSpPr/>
          <p:nvPr/>
        </p:nvSpPr>
        <p:spPr>
          <a:xfrm>
            <a:off x="1078336" y="5064412"/>
            <a:ext cx="9399892" cy="365125"/>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latin typeface="Arial Nova Light" panose="020B0304020202020204" pitchFamily="34" charset="0"/>
              </a:rPr>
              <a:t>6.  Total orders +17% sequentially:  Strength in Heavy Fabrications offset softness in </a:t>
            </a:r>
            <a:r>
              <a:rPr lang="en-US" sz="1200" b="1" dirty="0" smtClean="0">
                <a:latin typeface="Arial Nova Light" panose="020B0304020202020204" pitchFamily="34" charset="0"/>
              </a:rPr>
              <a:t>Gearing</a:t>
            </a:r>
            <a:endParaRPr lang="en-US" sz="1200" b="1" dirty="0">
              <a:latin typeface="Arial Nova Light" panose="020B0304020202020204" pitchFamily="34" charset="0"/>
            </a:endParaRPr>
          </a:p>
        </p:txBody>
      </p:sp>
      <p:sp>
        <p:nvSpPr>
          <p:cNvPr id="33" name="Rectangle 32">
            <a:extLst>
              <a:ext uri="{FF2B5EF4-FFF2-40B4-BE49-F238E27FC236}">
                <a16:creationId xmlns:a16="http://schemas.microsoft.com/office/drawing/2014/main" id="{BDFEBB8E-CF90-428B-ADB7-6D0B00DF79D1}"/>
              </a:ext>
            </a:extLst>
          </p:cNvPr>
          <p:cNvSpPr/>
          <p:nvPr/>
        </p:nvSpPr>
        <p:spPr>
          <a:xfrm>
            <a:off x="1089880" y="5496796"/>
            <a:ext cx="9399892"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rPr>
              <a:t>90% of </a:t>
            </a:r>
            <a:r>
              <a:rPr lang="en-US" sz="1200" dirty="0" smtClean="0">
                <a:solidFill>
                  <a:schemeClr val="tx1">
                    <a:lumMod val="75000"/>
                    <a:lumOff val="25000"/>
                  </a:schemeClr>
                </a:solidFill>
                <a:latin typeface="Arial Nova Light" panose="020B0304020202020204" pitchFamily="34" charset="0"/>
              </a:rPr>
              <a:t>FY20 optimal Tower </a:t>
            </a:r>
            <a:r>
              <a:rPr lang="en-US" sz="1200" dirty="0">
                <a:solidFill>
                  <a:schemeClr val="tx1">
                    <a:lumMod val="75000"/>
                    <a:lumOff val="25000"/>
                  </a:schemeClr>
                </a:solidFill>
                <a:latin typeface="Arial Nova Light" panose="020B0304020202020204" pitchFamily="34" charset="0"/>
              </a:rPr>
              <a:t>capacity booked, discussing 2021 production with multiple customers</a:t>
            </a:r>
          </a:p>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rPr>
              <a:t>Cyclical end markets down since COVID-19</a:t>
            </a:r>
          </a:p>
        </p:txBody>
      </p:sp>
    </p:spTree>
    <p:extLst>
      <p:ext uri="{BB962C8B-B14F-4D97-AF65-F5344CB8AC3E}">
        <p14:creationId xmlns:p14="http://schemas.microsoft.com/office/powerpoint/2010/main" val="1475805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5</a:t>
            </a:fld>
            <a:r>
              <a:rPr lang="en-US" dirty="0">
                <a:solidFill>
                  <a:srgbClr val="CE7B28"/>
                </a:solidFill>
              </a:rPr>
              <a:t> |  Investor Presentation </a:t>
            </a:r>
          </a:p>
        </p:txBody>
      </p:sp>
      <p:sp>
        <p:nvSpPr>
          <p:cNvPr id="22" name="Parallelogram 21">
            <a:extLst>
              <a:ext uri="{FF2B5EF4-FFF2-40B4-BE49-F238E27FC236}">
                <a16:creationId xmlns:a16="http://schemas.microsoft.com/office/drawing/2014/main" id="{BA6FC9D1-3808-4DF0-A02E-5D65D3C6E891}"/>
              </a:ext>
            </a:extLst>
          </p:cNvPr>
          <p:cNvSpPr/>
          <p:nvPr/>
        </p:nvSpPr>
        <p:spPr>
          <a:xfrm>
            <a:off x="237067" y="1279742"/>
            <a:ext cx="874202" cy="491620"/>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3" name="Rectangle: Top Corners One Rounded and One Snipped 2">
            <a:extLst>
              <a:ext uri="{FF2B5EF4-FFF2-40B4-BE49-F238E27FC236}">
                <a16:creationId xmlns:a16="http://schemas.microsoft.com/office/drawing/2014/main" id="{FBD9F210-FDE2-4AE9-9E25-D1AAD278DA02}"/>
              </a:ext>
            </a:extLst>
          </p:cNvPr>
          <p:cNvSpPr/>
          <p:nvPr/>
        </p:nvSpPr>
        <p:spPr>
          <a:xfrm>
            <a:off x="1110781" y="3948211"/>
            <a:ext cx="9399892" cy="365125"/>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latin typeface="Arial Nova Light" panose="020B0304020202020204" pitchFamily="34" charset="0"/>
              </a:rPr>
              <a:t>10. Total cash and availability of $22 million as of 6/30/20; up nearly $14 million y/y</a:t>
            </a:r>
          </a:p>
        </p:txBody>
      </p:sp>
      <p:sp>
        <p:nvSpPr>
          <p:cNvPr id="4" name="Rectangle 3">
            <a:extLst>
              <a:ext uri="{FF2B5EF4-FFF2-40B4-BE49-F238E27FC236}">
                <a16:creationId xmlns:a16="http://schemas.microsoft.com/office/drawing/2014/main" id="{BB1B96E2-9F65-4C35-960B-0236E11EA263}"/>
              </a:ext>
            </a:extLst>
          </p:cNvPr>
          <p:cNvSpPr/>
          <p:nvPr/>
        </p:nvSpPr>
        <p:spPr>
          <a:xfrm>
            <a:off x="1110831" y="4355825"/>
            <a:ext cx="9399892"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rPr>
              <a:t>Continued focus on disciplined working capital management </a:t>
            </a:r>
          </a:p>
        </p:txBody>
      </p:sp>
      <p:sp>
        <p:nvSpPr>
          <p:cNvPr id="24" name="Rectangle: Top Corners One Rounded and One Snipped 11">
            <a:extLst>
              <a:ext uri="{FF2B5EF4-FFF2-40B4-BE49-F238E27FC236}">
                <a16:creationId xmlns:a16="http://schemas.microsoft.com/office/drawing/2014/main" id="{9AD7511B-C47D-4BF5-A7D3-78BDA104DA23}"/>
              </a:ext>
            </a:extLst>
          </p:cNvPr>
          <p:cNvSpPr/>
          <p:nvPr/>
        </p:nvSpPr>
        <p:spPr>
          <a:xfrm>
            <a:off x="1111094" y="2241797"/>
            <a:ext cx="9399892" cy="398903"/>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latin typeface="Arial Nova Light" panose="020B0304020202020204" pitchFamily="34" charset="0"/>
              </a:rPr>
              <a:t>8. Gearing revenue (25%) y/y:  COVID-19 impacted customer capex and project timing </a:t>
            </a:r>
          </a:p>
        </p:txBody>
      </p:sp>
      <p:sp>
        <p:nvSpPr>
          <p:cNvPr id="25" name="Rectangle 24">
            <a:extLst>
              <a:ext uri="{FF2B5EF4-FFF2-40B4-BE49-F238E27FC236}">
                <a16:creationId xmlns:a16="http://schemas.microsoft.com/office/drawing/2014/main" id="{DF3FCCA6-F634-4910-B08E-7AC7EE62FC30}"/>
              </a:ext>
            </a:extLst>
          </p:cNvPr>
          <p:cNvSpPr/>
          <p:nvPr/>
        </p:nvSpPr>
        <p:spPr>
          <a:xfrm>
            <a:off x="1111269" y="2689205"/>
            <a:ext cx="9399892"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rPr>
              <a:t>Broad-based softness due to pause in customer orders and weakness in OG markets</a:t>
            </a:r>
          </a:p>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rPr>
              <a:t>Cost structure actions being taken; </a:t>
            </a:r>
            <a:r>
              <a:rPr lang="en-US" sz="1200" dirty="0" smtClean="0">
                <a:solidFill>
                  <a:schemeClr val="tx1">
                    <a:lumMod val="75000"/>
                    <a:lumOff val="25000"/>
                  </a:schemeClr>
                </a:solidFill>
                <a:latin typeface="Arial Nova Light" panose="020B0304020202020204" pitchFamily="34" charset="0"/>
              </a:rPr>
              <a:t>deferring </a:t>
            </a:r>
            <a:r>
              <a:rPr lang="en-US" sz="1200" dirty="0">
                <a:solidFill>
                  <a:schemeClr val="tx1">
                    <a:lumMod val="75000"/>
                    <a:lumOff val="25000"/>
                  </a:schemeClr>
                </a:solidFill>
                <a:latin typeface="Arial Nova Light" panose="020B0304020202020204" pitchFamily="34" charset="0"/>
              </a:rPr>
              <a:t>capital investments</a:t>
            </a:r>
          </a:p>
        </p:txBody>
      </p:sp>
      <p:sp>
        <p:nvSpPr>
          <p:cNvPr id="26" name="Rectangle: Top Corners One Rounded and One Snipped 13">
            <a:extLst>
              <a:ext uri="{FF2B5EF4-FFF2-40B4-BE49-F238E27FC236}">
                <a16:creationId xmlns:a16="http://schemas.microsoft.com/office/drawing/2014/main" id="{642BD07D-7FE5-425C-B513-E1DC50DD7325}"/>
              </a:ext>
            </a:extLst>
          </p:cNvPr>
          <p:cNvSpPr/>
          <p:nvPr/>
        </p:nvSpPr>
        <p:spPr>
          <a:xfrm>
            <a:off x="1110831" y="3151169"/>
            <a:ext cx="9399892" cy="365125"/>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latin typeface="Arial Nova Light" panose="020B0304020202020204" pitchFamily="34" charset="0"/>
              </a:rPr>
              <a:t>9. Industrial Solutions revenue +50% y/y:  Growth through diversification </a:t>
            </a:r>
          </a:p>
        </p:txBody>
      </p:sp>
      <p:sp>
        <p:nvSpPr>
          <p:cNvPr id="27" name="Rectangle 26">
            <a:extLst>
              <a:ext uri="{FF2B5EF4-FFF2-40B4-BE49-F238E27FC236}">
                <a16:creationId xmlns:a16="http://schemas.microsoft.com/office/drawing/2014/main" id="{20BEC6C8-3908-4547-A0BE-DF04A34C75B8}"/>
              </a:ext>
            </a:extLst>
          </p:cNvPr>
          <p:cNvSpPr/>
          <p:nvPr/>
        </p:nvSpPr>
        <p:spPr>
          <a:xfrm>
            <a:off x="1110832" y="3569562"/>
            <a:ext cx="9399892"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rPr>
              <a:t>Improved y/y growth due to strong demand from the natural gas turbine market</a:t>
            </a:r>
          </a:p>
        </p:txBody>
      </p:sp>
      <p:sp>
        <p:nvSpPr>
          <p:cNvPr id="30" name="Rectangle: Top Corners One Rounded and One Snipped 17">
            <a:extLst>
              <a:ext uri="{FF2B5EF4-FFF2-40B4-BE49-F238E27FC236}">
                <a16:creationId xmlns:a16="http://schemas.microsoft.com/office/drawing/2014/main" id="{51CEC37D-E00A-49D0-9054-1963EAF5D71C}"/>
              </a:ext>
            </a:extLst>
          </p:cNvPr>
          <p:cNvSpPr/>
          <p:nvPr/>
        </p:nvSpPr>
        <p:spPr>
          <a:xfrm>
            <a:off x="1110608" y="4777728"/>
            <a:ext cx="9399892" cy="365125"/>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latin typeface="Arial Nova Light" panose="020B0304020202020204" pitchFamily="34" charset="0"/>
              </a:rPr>
              <a:t>11.  Anticipate y/y growth in Revenue, Net Income and Adjusted EBITDA in the Full-Year 2020</a:t>
            </a:r>
          </a:p>
        </p:txBody>
      </p:sp>
      <p:sp>
        <p:nvSpPr>
          <p:cNvPr id="31" name="Rectangle 30">
            <a:extLst>
              <a:ext uri="{FF2B5EF4-FFF2-40B4-BE49-F238E27FC236}">
                <a16:creationId xmlns:a16="http://schemas.microsoft.com/office/drawing/2014/main" id="{99E45E3F-2D0A-4C59-AACB-BEE782919147}"/>
              </a:ext>
            </a:extLst>
          </p:cNvPr>
          <p:cNvSpPr/>
          <p:nvPr/>
        </p:nvSpPr>
        <p:spPr>
          <a:xfrm>
            <a:off x="1110781" y="5190881"/>
            <a:ext cx="9399892"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rPr>
              <a:t>Given current market uncertainty, not providing detailed financial guidance at this time, but expect 2H to resemble 1H </a:t>
            </a:r>
          </a:p>
        </p:txBody>
      </p:sp>
      <p:sp>
        <p:nvSpPr>
          <p:cNvPr id="6" name="Title 5"/>
          <p:cNvSpPr>
            <a:spLocks noGrp="1"/>
          </p:cNvSpPr>
          <p:nvPr>
            <p:ph type="title"/>
          </p:nvPr>
        </p:nvSpPr>
        <p:spPr/>
        <p:txBody>
          <a:bodyPr>
            <a:noAutofit/>
          </a:bodyPr>
          <a:lstStyle/>
          <a:p>
            <a:r>
              <a:rPr lang="en-US" sz="2200" dirty="0"/>
              <a:t/>
            </a:r>
            <a:br>
              <a:rPr lang="en-US" sz="2200" dirty="0"/>
            </a:br>
            <a:r>
              <a:rPr lang="en-US" sz="2200" dirty="0"/>
              <a:t>2Q20 EXECUTIVE SUMMARY </a:t>
            </a:r>
            <a:r>
              <a:rPr lang="en-US" sz="2200" b="0" i="1" dirty="0"/>
              <a:t>(Continued)</a:t>
            </a:r>
            <a:endParaRPr lang="en-US" sz="2200" dirty="0"/>
          </a:p>
        </p:txBody>
      </p:sp>
      <p:sp>
        <p:nvSpPr>
          <p:cNvPr id="28" name="Rectangle: Top Corners One Rounded and One Snipped 27">
            <a:extLst>
              <a:ext uri="{FF2B5EF4-FFF2-40B4-BE49-F238E27FC236}">
                <a16:creationId xmlns:a16="http://schemas.microsoft.com/office/drawing/2014/main" id="{A5AB4CFF-4E7B-44A6-8679-05BD8816A1B0}"/>
              </a:ext>
            </a:extLst>
          </p:cNvPr>
          <p:cNvSpPr/>
          <p:nvPr/>
        </p:nvSpPr>
        <p:spPr>
          <a:xfrm>
            <a:off x="1111268" y="1348300"/>
            <a:ext cx="9399892" cy="365125"/>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latin typeface="Arial Nova Light" panose="020B0304020202020204" pitchFamily="34" charset="0"/>
              </a:rPr>
              <a:t>7. Heavy Fabrications revenue +50% y/y: Acceleration in tower sections demand and </a:t>
            </a:r>
            <a:r>
              <a:rPr lang="en-US" sz="1200" b="1" dirty="0" smtClean="0">
                <a:latin typeface="Arial Nova Light" panose="020B0304020202020204" pitchFamily="34" charset="0"/>
              </a:rPr>
              <a:t>diversification progress </a:t>
            </a:r>
            <a:endParaRPr lang="en-US" sz="1200" b="1" dirty="0">
              <a:latin typeface="Arial Nova Light" panose="020B0304020202020204" pitchFamily="34" charset="0"/>
            </a:endParaRPr>
          </a:p>
        </p:txBody>
      </p:sp>
      <p:sp>
        <p:nvSpPr>
          <p:cNvPr id="29" name="Rectangle 28">
            <a:extLst>
              <a:ext uri="{FF2B5EF4-FFF2-40B4-BE49-F238E27FC236}">
                <a16:creationId xmlns:a16="http://schemas.microsoft.com/office/drawing/2014/main" id="{31DE8F85-8F71-4E4C-BEA6-2EAB6791F0EF}"/>
              </a:ext>
            </a:extLst>
          </p:cNvPr>
          <p:cNvSpPr/>
          <p:nvPr/>
        </p:nvSpPr>
        <p:spPr>
          <a:xfrm>
            <a:off x="1111005" y="1764745"/>
            <a:ext cx="9399892"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rPr>
              <a:t>Tower plants operating </a:t>
            </a:r>
            <a:r>
              <a:rPr lang="en-US" sz="1200" dirty="0" smtClean="0">
                <a:solidFill>
                  <a:schemeClr val="tx1">
                    <a:lumMod val="75000"/>
                    <a:lumOff val="25000"/>
                  </a:schemeClr>
                </a:solidFill>
                <a:latin typeface="Arial Nova Light" panose="020B0304020202020204" pitchFamily="34" charset="0"/>
              </a:rPr>
              <a:t>near 100% of optimal production capacity</a:t>
            </a:r>
            <a:endParaRPr lang="en-US" sz="1200" dirty="0">
              <a:solidFill>
                <a:schemeClr val="tx1">
                  <a:lumMod val="75000"/>
                  <a:lumOff val="25000"/>
                </a:schemeClr>
              </a:solidFill>
              <a:latin typeface="Arial Nova Light" panose="020B0304020202020204" pitchFamily="34" charset="0"/>
            </a:endParaRPr>
          </a:p>
          <a:p>
            <a:pPr marL="285750" indent="-285750">
              <a:buFont typeface="Roboto Thin" panose="02000000000000000000" pitchFamily="2" charset="0"/>
              <a:buChar char="&gt;"/>
            </a:pPr>
            <a:r>
              <a:rPr lang="en-US" sz="1200" dirty="0" smtClean="0">
                <a:solidFill>
                  <a:schemeClr val="tx1">
                    <a:lumMod val="75000"/>
                    <a:lumOff val="25000"/>
                  </a:schemeClr>
                </a:solidFill>
                <a:latin typeface="Arial Nova Light" panose="020B0304020202020204" pitchFamily="34" charset="0"/>
              </a:rPr>
              <a:t>~$</a:t>
            </a:r>
            <a:r>
              <a:rPr lang="en-US" sz="1200" dirty="0">
                <a:solidFill>
                  <a:schemeClr val="tx1">
                    <a:lumMod val="75000"/>
                    <a:lumOff val="25000"/>
                  </a:schemeClr>
                </a:solidFill>
                <a:latin typeface="Arial Nova Light" panose="020B0304020202020204" pitchFamily="34" charset="0"/>
              </a:rPr>
              <a:t>6M of Industrial Fabrication revenue in 2Q20; delivering against our long-term diversification strategy</a:t>
            </a:r>
          </a:p>
        </p:txBody>
      </p:sp>
    </p:spTree>
    <p:extLst>
      <p:ext uri="{BB962C8B-B14F-4D97-AF65-F5344CB8AC3E}">
        <p14:creationId xmlns:p14="http://schemas.microsoft.com/office/powerpoint/2010/main" val="3807478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KEY FINANCIAL DATA  </a:t>
            </a:r>
            <a:br>
              <a:rPr lang="en-US" sz="2400" dirty="0"/>
            </a:br>
            <a:r>
              <a:rPr lang="en-US" sz="1800" b="0" dirty="0">
                <a:solidFill>
                  <a:srgbClr val="CE7B28"/>
                </a:solidFill>
              </a:rPr>
              <a:t>Y/Y Growth In Revenue, Gross Profit, Adjusted EBITDA and EPS </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6</a:t>
            </a:fld>
            <a:r>
              <a:rPr lang="en-US" dirty="0">
                <a:solidFill>
                  <a:srgbClr val="CE7B28"/>
                </a:solidFill>
              </a:rPr>
              <a:t> |  Investor Presentation </a:t>
            </a:r>
          </a:p>
        </p:txBody>
      </p:sp>
      <p:sp>
        <p:nvSpPr>
          <p:cNvPr id="20" name="Rectangle 19">
            <a:extLst>
              <a:ext uri="{FF2B5EF4-FFF2-40B4-BE49-F238E27FC236}">
                <a16:creationId xmlns:a16="http://schemas.microsoft.com/office/drawing/2014/main" id="{6E67F9BB-1F66-4EF8-9856-D445856FCB14}"/>
              </a:ext>
            </a:extLst>
          </p:cNvPr>
          <p:cNvSpPr/>
          <p:nvPr/>
        </p:nvSpPr>
        <p:spPr>
          <a:xfrm>
            <a:off x="3053919" y="1480802"/>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Total Revenue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28" name="Rectangle 27">
            <a:extLst>
              <a:ext uri="{FF2B5EF4-FFF2-40B4-BE49-F238E27FC236}">
                <a16:creationId xmlns:a16="http://schemas.microsoft.com/office/drawing/2014/main" id="{F3DA2826-1531-46C4-8A36-75C113FFECB4}"/>
              </a:ext>
            </a:extLst>
          </p:cNvPr>
          <p:cNvSpPr/>
          <p:nvPr/>
        </p:nvSpPr>
        <p:spPr>
          <a:xfrm>
            <a:off x="6985005" y="1528473"/>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Gross Profit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30" name="Rectangle 29">
            <a:extLst>
              <a:ext uri="{FF2B5EF4-FFF2-40B4-BE49-F238E27FC236}">
                <a16:creationId xmlns:a16="http://schemas.microsoft.com/office/drawing/2014/main" id="{708438DC-9EE4-415D-AFA7-1AD6B3BDDA42}"/>
              </a:ext>
            </a:extLst>
          </p:cNvPr>
          <p:cNvSpPr/>
          <p:nvPr/>
        </p:nvSpPr>
        <p:spPr>
          <a:xfrm>
            <a:off x="3053920" y="3613186"/>
            <a:ext cx="3467104"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Adjusted EBITDA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31" name="Rectangle 30">
            <a:extLst>
              <a:ext uri="{FF2B5EF4-FFF2-40B4-BE49-F238E27FC236}">
                <a16:creationId xmlns:a16="http://schemas.microsoft.com/office/drawing/2014/main" id="{B95A9BEB-D6A3-47D4-B8C1-C3F03D8A1F54}"/>
              </a:ext>
            </a:extLst>
          </p:cNvPr>
          <p:cNvSpPr/>
          <p:nvPr/>
        </p:nvSpPr>
        <p:spPr>
          <a:xfrm>
            <a:off x="6985004" y="3585016"/>
            <a:ext cx="3833301" cy="21544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Earnings Per Share     </a:t>
            </a:r>
          </a:p>
        </p:txBody>
      </p:sp>
      <p:sp>
        <p:nvSpPr>
          <p:cNvPr id="50" name="Rectangle 49">
            <a:extLst>
              <a:ext uri="{FF2B5EF4-FFF2-40B4-BE49-F238E27FC236}">
                <a16:creationId xmlns:a16="http://schemas.microsoft.com/office/drawing/2014/main" id="{6A50FCDC-AC60-46F8-B037-10069BE00D85}"/>
              </a:ext>
            </a:extLst>
          </p:cNvPr>
          <p:cNvSpPr/>
          <p:nvPr/>
        </p:nvSpPr>
        <p:spPr>
          <a:xfrm>
            <a:off x="565306" y="1853564"/>
            <a:ext cx="1947261" cy="77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endParaRPr lang="en-US" sz="11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100" dirty="0">
                <a:solidFill>
                  <a:schemeClr val="tx1">
                    <a:lumMod val="75000"/>
                    <a:lumOff val="25000"/>
                  </a:schemeClr>
                </a:solidFill>
                <a:latin typeface="Arial Nova Light" panose="020B0304020202020204" pitchFamily="34" charset="0"/>
                <a:ea typeface="Cambria" panose="02040503050406030204" pitchFamily="18" charset="0"/>
              </a:rPr>
              <a:t>Second consecutive quarter of profitability; Generated net income of $0.5 MM or $0.03 per share in 2Q20</a:t>
            </a: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rgbClr val="006198"/>
              </a:solidFill>
              <a:latin typeface="Arial Nova Light" panose="020B0304020202020204" pitchFamily="34" charset="0"/>
              <a:ea typeface="Cambria" panose="02040503050406030204" pitchFamily="18" charset="0"/>
            </a:endParaRPr>
          </a:p>
        </p:txBody>
      </p:sp>
      <p:sp>
        <p:nvSpPr>
          <p:cNvPr id="3" name="Rectangle: Top Corners One Rounded and One Snipped 2">
            <a:extLst>
              <a:ext uri="{FF2B5EF4-FFF2-40B4-BE49-F238E27FC236}">
                <a16:creationId xmlns:a16="http://schemas.microsoft.com/office/drawing/2014/main" id="{CAC250C1-05F1-4DFB-9FA8-6BDB20DA4603}"/>
              </a:ext>
            </a:extLst>
          </p:cNvPr>
          <p:cNvSpPr/>
          <p:nvPr/>
        </p:nvSpPr>
        <p:spPr>
          <a:xfrm>
            <a:off x="565307" y="1402672"/>
            <a:ext cx="1947260" cy="438582"/>
          </a:xfrm>
          <a:prstGeom prst="snipRoundRect">
            <a:avLst/>
          </a:prstGeom>
          <a:solidFill>
            <a:srgbClr val="006198"/>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Nova Light" panose="020B0304020202020204" pitchFamily="34" charset="0"/>
              </a:rPr>
              <a:t>Sustained Profitability</a:t>
            </a:r>
          </a:p>
        </p:txBody>
      </p:sp>
      <p:sp>
        <p:nvSpPr>
          <p:cNvPr id="51" name="Rectangle 50">
            <a:extLst>
              <a:ext uri="{FF2B5EF4-FFF2-40B4-BE49-F238E27FC236}">
                <a16:creationId xmlns:a16="http://schemas.microsoft.com/office/drawing/2014/main" id="{58F73DB8-B1DA-4C58-B91C-F85819693BEE}"/>
              </a:ext>
            </a:extLst>
          </p:cNvPr>
          <p:cNvSpPr/>
          <p:nvPr/>
        </p:nvSpPr>
        <p:spPr>
          <a:xfrm>
            <a:off x="544892" y="3198166"/>
            <a:ext cx="1947261" cy="77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100" dirty="0">
                <a:solidFill>
                  <a:schemeClr val="tx1">
                    <a:lumMod val="75000"/>
                    <a:lumOff val="25000"/>
                  </a:schemeClr>
                </a:solidFill>
                <a:latin typeface="Arial Nova Light" panose="020B0304020202020204" pitchFamily="34" charset="0"/>
                <a:ea typeface="Cambria" panose="02040503050406030204" pitchFamily="18" charset="0"/>
              </a:rPr>
              <a:t>Y/Y expansion in gross margin, operating margin and Adj EBITDA margin </a:t>
            </a: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p:txBody>
      </p:sp>
      <p:sp>
        <p:nvSpPr>
          <p:cNvPr id="52" name="Rectangle: Top Corners One Rounded and One Snipped 51">
            <a:extLst>
              <a:ext uri="{FF2B5EF4-FFF2-40B4-BE49-F238E27FC236}">
                <a16:creationId xmlns:a16="http://schemas.microsoft.com/office/drawing/2014/main" id="{CAB6592A-FA47-4EF7-8A60-F8E573D02EB9}"/>
              </a:ext>
            </a:extLst>
          </p:cNvPr>
          <p:cNvSpPr/>
          <p:nvPr/>
        </p:nvSpPr>
        <p:spPr>
          <a:xfrm>
            <a:off x="565307" y="2817715"/>
            <a:ext cx="1947260" cy="438582"/>
          </a:xfrm>
          <a:prstGeom prst="snipRoundRect">
            <a:avLst/>
          </a:prstGeom>
          <a:solidFill>
            <a:srgbClr val="006198"/>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Nova Light" panose="020B0304020202020204" pitchFamily="34" charset="0"/>
              </a:rPr>
              <a:t>Positive Margin Trend</a:t>
            </a:r>
          </a:p>
        </p:txBody>
      </p:sp>
      <p:sp>
        <p:nvSpPr>
          <p:cNvPr id="54" name="Rectangle: Top Corners One Rounded and One Snipped 53">
            <a:extLst>
              <a:ext uri="{FF2B5EF4-FFF2-40B4-BE49-F238E27FC236}">
                <a16:creationId xmlns:a16="http://schemas.microsoft.com/office/drawing/2014/main" id="{9930A4CB-CE7C-4B34-A07D-8AE62AA83A3C}"/>
              </a:ext>
            </a:extLst>
          </p:cNvPr>
          <p:cNvSpPr/>
          <p:nvPr/>
        </p:nvSpPr>
        <p:spPr>
          <a:xfrm>
            <a:off x="565307" y="4114190"/>
            <a:ext cx="1947260" cy="438582"/>
          </a:xfrm>
          <a:prstGeom prst="snipRoundRect">
            <a:avLst/>
          </a:prstGeom>
          <a:solidFill>
            <a:srgbClr val="006198"/>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Nova Light" panose="020B0304020202020204" pitchFamily="34" charset="0"/>
              </a:rPr>
              <a:t>Diversification Continues</a:t>
            </a:r>
          </a:p>
        </p:txBody>
      </p:sp>
      <p:sp>
        <p:nvSpPr>
          <p:cNvPr id="18" name="Rectangle 17">
            <a:extLst>
              <a:ext uri="{FF2B5EF4-FFF2-40B4-BE49-F238E27FC236}">
                <a16:creationId xmlns:a16="http://schemas.microsoft.com/office/drawing/2014/main" id="{E327DC83-31AB-4E92-9170-5DD77B213830}"/>
              </a:ext>
            </a:extLst>
          </p:cNvPr>
          <p:cNvSpPr/>
          <p:nvPr/>
        </p:nvSpPr>
        <p:spPr>
          <a:xfrm>
            <a:off x="544892" y="4613209"/>
            <a:ext cx="1947261" cy="77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100" dirty="0">
                <a:solidFill>
                  <a:schemeClr val="tx1">
                    <a:lumMod val="75000"/>
                    <a:lumOff val="25000"/>
                  </a:schemeClr>
                </a:solidFill>
                <a:latin typeface="Arial Nova Light" panose="020B0304020202020204" pitchFamily="34" charset="0"/>
                <a:ea typeface="Cambria" panose="02040503050406030204" pitchFamily="18" charset="0"/>
              </a:rPr>
              <a:t>Increased demand from the wind tower, industrials, steel and natural </a:t>
            </a:r>
            <a:r>
              <a:rPr lang="en-US" sz="1100" dirty="0" smtClean="0">
                <a:solidFill>
                  <a:schemeClr val="tx1">
                    <a:lumMod val="75000"/>
                    <a:lumOff val="25000"/>
                  </a:schemeClr>
                </a:solidFill>
                <a:latin typeface="Arial Nova Light" panose="020B0304020202020204" pitchFamily="34" charset="0"/>
                <a:ea typeface="Cambria" panose="02040503050406030204" pitchFamily="18" charset="0"/>
              </a:rPr>
              <a:t>gas </a:t>
            </a:r>
            <a:r>
              <a:rPr lang="en-US" sz="1100" dirty="0">
                <a:solidFill>
                  <a:schemeClr val="tx1">
                    <a:lumMod val="75000"/>
                    <a:lumOff val="25000"/>
                  </a:schemeClr>
                </a:solidFill>
                <a:latin typeface="Arial Nova Light" panose="020B0304020202020204" pitchFamily="34" charset="0"/>
                <a:ea typeface="Cambria" panose="02040503050406030204" pitchFamily="18" charset="0"/>
              </a:rPr>
              <a:t>turbine markets </a:t>
            </a: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p:txBody>
      </p:sp>
      <p:graphicFrame>
        <p:nvGraphicFramePr>
          <p:cNvPr id="22" name="Chart 21">
            <a:extLst>
              <a:ext uri="{FF2B5EF4-FFF2-40B4-BE49-F238E27FC236}">
                <a16:creationId xmlns:a16="http://schemas.microsoft.com/office/drawing/2014/main" id="{B2CD7F32-D4ED-4E81-8A9A-BA25672D1FD9}"/>
              </a:ext>
            </a:extLst>
          </p:cNvPr>
          <p:cNvGraphicFramePr>
            <a:graphicFrameLocks/>
          </p:cNvGraphicFramePr>
          <p:nvPr>
            <p:extLst>
              <p:ext uri="{D42A27DB-BD31-4B8C-83A1-F6EECF244321}">
                <p14:modId xmlns:p14="http://schemas.microsoft.com/office/powerpoint/2010/main" val="3337591390"/>
              </p:ext>
            </p:extLst>
          </p:nvPr>
        </p:nvGraphicFramePr>
        <p:xfrm>
          <a:off x="3053919" y="1853564"/>
          <a:ext cx="3737405" cy="1707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hart 22">
            <a:extLst>
              <a:ext uri="{FF2B5EF4-FFF2-40B4-BE49-F238E27FC236}">
                <a16:creationId xmlns:a16="http://schemas.microsoft.com/office/drawing/2014/main" id="{BDD23AF5-BB28-45DC-9F1D-8913A377DCDB}"/>
              </a:ext>
            </a:extLst>
          </p:cNvPr>
          <p:cNvGraphicFramePr>
            <a:graphicFrameLocks/>
          </p:cNvGraphicFramePr>
          <p:nvPr>
            <p:extLst>
              <p:ext uri="{D42A27DB-BD31-4B8C-83A1-F6EECF244321}">
                <p14:modId xmlns:p14="http://schemas.microsoft.com/office/powerpoint/2010/main" val="604202587"/>
              </p:ext>
            </p:extLst>
          </p:nvPr>
        </p:nvGraphicFramePr>
        <p:xfrm>
          <a:off x="7075108" y="1967055"/>
          <a:ext cx="3936879" cy="15942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a:extLst>
              <a:ext uri="{FF2B5EF4-FFF2-40B4-BE49-F238E27FC236}">
                <a16:creationId xmlns:a16="http://schemas.microsoft.com/office/drawing/2014/main" id="{FC4C6537-48E5-4F15-BD31-8017C8192BE4}"/>
              </a:ext>
            </a:extLst>
          </p:cNvPr>
          <p:cNvGraphicFramePr>
            <a:graphicFrameLocks/>
          </p:cNvGraphicFramePr>
          <p:nvPr>
            <p:extLst>
              <p:ext uri="{D42A27DB-BD31-4B8C-83A1-F6EECF244321}">
                <p14:modId xmlns:p14="http://schemas.microsoft.com/office/powerpoint/2010/main" val="2150639451"/>
              </p:ext>
            </p:extLst>
          </p:nvPr>
        </p:nvGraphicFramePr>
        <p:xfrm>
          <a:off x="3074333" y="3898225"/>
          <a:ext cx="3716991" cy="19369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Chart 26">
            <a:extLst>
              <a:ext uri="{FF2B5EF4-FFF2-40B4-BE49-F238E27FC236}">
                <a16:creationId xmlns:a16="http://schemas.microsoft.com/office/drawing/2014/main" id="{BFE4E1C0-CC80-4F55-90DD-290AB50EA0F7}"/>
              </a:ext>
            </a:extLst>
          </p:cNvPr>
          <p:cNvGraphicFramePr>
            <a:graphicFrameLocks/>
          </p:cNvGraphicFramePr>
          <p:nvPr>
            <p:extLst>
              <p:ext uri="{D42A27DB-BD31-4B8C-83A1-F6EECF244321}">
                <p14:modId xmlns:p14="http://schemas.microsoft.com/office/powerpoint/2010/main" val="1801869893"/>
              </p:ext>
            </p:extLst>
          </p:nvPr>
        </p:nvGraphicFramePr>
        <p:xfrm>
          <a:off x="7082788" y="4039065"/>
          <a:ext cx="3995241" cy="17960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256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HEAVY FABRICATIONS SEGMENT   </a:t>
            </a:r>
            <a:br>
              <a:rPr lang="en-US" sz="2400" dirty="0"/>
            </a:br>
            <a:r>
              <a:rPr lang="en-US" sz="1800" b="0" dirty="0">
                <a:solidFill>
                  <a:srgbClr val="CE7B28"/>
                </a:solidFill>
              </a:rPr>
              <a:t>Approximately 90% of Full-Year 2020 </a:t>
            </a:r>
            <a:r>
              <a:rPr lang="en-US" sz="1800" b="0" dirty="0" smtClean="0">
                <a:solidFill>
                  <a:srgbClr val="CE7B28"/>
                </a:solidFill>
              </a:rPr>
              <a:t>Optimal Tower </a:t>
            </a:r>
            <a:r>
              <a:rPr lang="en-US" sz="1800" b="0" dirty="0">
                <a:solidFill>
                  <a:srgbClr val="CE7B28"/>
                </a:solidFill>
              </a:rPr>
              <a:t>Production Capacity in Backlog</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7</a:t>
            </a:fld>
            <a:r>
              <a:rPr lang="en-US" dirty="0">
                <a:solidFill>
                  <a:srgbClr val="CE7B28"/>
                </a:solidFill>
              </a:rPr>
              <a:t> |  Investor Presentation </a:t>
            </a:r>
          </a:p>
        </p:txBody>
      </p:sp>
      <p:sp>
        <p:nvSpPr>
          <p:cNvPr id="20" name="Rectangle 19">
            <a:extLst>
              <a:ext uri="{FF2B5EF4-FFF2-40B4-BE49-F238E27FC236}">
                <a16:creationId xmlns:a16="http://schemas.microsoft.com/office/drawing/2014/main" id="{6E67F9BB-1F66-4EF8-9856-D445856FCB14}"/>
              </a:ext>
            </a:extLst>
          </p:cNvPr>
          <p:cNvSpPr/>
          <p:nvPr/>
        </p:nvSpPr>
        <p:spPr>
          <a:xfrm>
            <a:off x="3053919" y="1480802"/>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Revenue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28" name="Rectangle 27">
            <a:extLst>
              <a:ext uri="{FF2B5EF4-FFF2-40B4-BE49-F238E27FC236}">
                <a16:creationId xmlns:a16="http://schemas.microsoft.com/office/drawing/2014/main" id="{F3DA2826-1531-46C4-8A36-75C113FFECB4}"/>
              </a:ext>
            </a:extLst>
          </p:cNvPr>
          <p:cNvSpPr/>
          <p:nvPr/>
        </p:nvSpPr>
        <p:spPr>
          <a:xfrm>
            <a:off x="6985005" y="1528473"/>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Adjusted EBITDA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30" name="Rectangle 29">
            <a:extLst>
              <a:ext uri="{FF2B5EF4-FFF2-40B4-BE49-F238E27FC236}">
                <a16:creationId xmlns:a16="http://schemas.microsoft.com/office/drawing/2014/main" id="{708438DC-9EE4-415D-AFA7-1AD6B3BDDA42}"/>
              </a:ext>
            </a:extLst>
          </p:cNvPr>
          <p:cNvSpPr/>
          <p:nvPr/>
        </p:nvSpPr>
        <p:spPr>
          <a:xfrm>
            <a:off x="3053920" y="3613186"/>
            <a:ext cx="3467104"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Orders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31" name="Rectangle 30">
            <a:extLst>
              <a:ext uri="{FF2B5EF4-FFF2-40B4-BE49-F238E27FC236}">
                <a16:creationId xmlns:a16="http://schemas.microsoft.com/office/drawing/2014/main" id="{B95A9BEB-D6A3-47D4-B8C1-C3F03D8A1F54}"/>
              </a:ext>
            </a:extLst>
          </p:cNvPr>
          <p:cNvSpPr/>
          <p:nvPr/>
        </p:nvSpPr>
        <p:spPr>
          <a:xfrm>
            <a:off x="6985004" y="3585016"/>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Backlog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47" name="Parallelogram 46">
            <a:extLst>
              <a:ext uri="{FF2B5EF4-FFF2-40B4-BE49-F238E27FC236}">
                <a16:creationId xmlns:a16="http://schemas.microsoft.com/office/drawing/2014/main" id="{5ADAE4B1-8BF7-4C5C-AC86-5FC1267B57D0}"/>
              </a:ext>
            </a:extLst>
          </p:cNvPr>
          <p:cNvSpPr/>
          <p:nvPr/>
        </p:nvSpPr>
        <p:spPr>
          <a:xfrm>
            <a:off x="143484" y="5182225"/>
            <a:ext cx="874202" cy="1021461"/>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55" name="Parallelogram 54">
            <a:extLst>
              <a:ext uri="{FF2B5EF4-FFF2-40B4-BE49-F238E27FC236}">
                <a16:creationId xmlns:a16="http://schemas.microsoft.com/office/drawing/2014/main" id="{ADE2F240-0CED-4C3A-A6BB-7BA1A10BBB89}"/>
              </a:ext>
            </a:extLst>
          </p:cNvPr>
          <p:cNvSpPr/>
          <p:nvPr/>
        </p:nvSpPr>
        <p:spPr>
          <a:xfrm>
            <a:off x="143484" y="5182225"/>
            <a:ext cx="874202" cy="1021461"/>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57" name="Rectangle: Top Corners One Rounded and One Snipped 56">
            <a:extLst>
              <a:ext uri="{FF2B5EF4-FFF2-40B4-BE49-F238E27FC236}">
                <a16:creationId xmlns:a16="http://schemas.microsoft.com/office/drawing/2014/main" id="{EDBBC349-211D-4FD3-97E3-04EBA63786FD}"/>
              </a:ext>
            </a:extLst>
          </p:cNvPr>
          <p:cNvSpPr/>
          <p:nvPr/>
        </p:nvSpPr>
        <p:spPr>
          <a:xfrm>
            <a:off x="580586" y="1424839"/>
            <a:ext cx="1947260" cy="438582"/>
          </a:xfrm>
          <a:prstGeom prst="snipRoundRect">
            <a:avLst/>
          </a:prstGeom>
          <a:solidFill>
            <a:srgbClr val="006198"/>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Nova Light" panose="020B0304020202020204" pitchFamily="34" charset="0"/>
              </a:rPr>
              <a:t>Strong Visibility</a:t>
            </a:r>
          </a:p>
        </p:txBody>
      </p:sp>
      <p:sp>
        <p:nvSpPr>
          <p:cNvPr id="25" name="Rectangle 24">
            <a:extLst>
              <a:ext uri="{FF2B5EF4-FFF2-40B4-BE49-F238E27FC236}">
                <a16:creationId xmlns:a16="http://schemas.microsoft.com/office/drawing/2014/main" id="{B9886603-9C12-4CCF-935F-23EA62C81B9D}"/>
              </a:ext>
            </a:extLst>
          </p:cNvPr>
          <p:cNvSpPr/>
          <p:nvPr/>
        </p:nvSpPr>
        <p:spPr>
          <a:xfrm>
            <a:off x="549397" y="1938273"/>
            <a:ext cx="2135175" cy="77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100" dirty="0">
                <a:solidFill>
                  <a:schemeClr val="tx1">
                    <a:lumMod val="75000"/>
                    <a:lumOff val="25000"/>
                  </a:schemeClr>
                </a:solidFill>
                <a:latin typeface="Arial Nova Light" panose="020B0304020202020204" pitchFamily="34" charset="0"/>
                <a:ea typeface="Cambria" panose="02040503050406030204" pitchFamily="18" charset="0"/>
              </a:rPr>
              <a:t>2020 Tower production is secured, pursuing orders for 2021 production</a:t>
            </a: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p:txBody>
      </p:sp>
      <p:sp>
        <p:nvSpPr>
          <p:cNvPr id="39" name="TextBox 38">
            <a:extLst>
              <a:ext uri="{FF2B5EF4-FFF2-40B4-BE49-F238E27FC236}">
                <a16:creationId xmlns:a16="http://schemas.microsoft.com/office/drawing/2014/main" id="{C57ACBC6-B13E-49A3-A933-31C0D16FC283}"/>
              </a:ext>
            </a:extLst>
          </p:cNvPr>
          <p:cNvSpPr txBox="1"/>
          <p:nvPr/>
        </p:nvSpPr>
        <p:spPr>
          <a:xfrm>
            <a:off x="6985005" y="5383861"/>
            <a:ext cx="3450759" cy="369332"/>
          </a:xfrm>
          <a:prstGeom prst="rect">
            <a:avLst/>
          </a:prstGeom>
          <a:solidFill>
            <a:schemeClr val="bg1"/>
          </a:solidFill>
        </p:spPr>
        <p:txBody>
          <a:bodyPr wrap="square" rtlCol="0">
            <a:spAutoFit/>
          </a:bodyPr>
          <a:lstStyle/>
          <a:p>
            <a:endParaRPr lang="en-US" dirty="0"/>
          </a:p>
        </p:txBody>
      </p:sp>
      <p:sp>
        <p:nvSpPr>
          <p:cNvPr id="44" name="Rectangle: Top Corners One Rounded and One Snipped 43">
            <a:extLst>
              <a:ext uri="{FF2B5EF4-FFF2-40B4-BE49-F238E27FC236}">
                <a16:creationId xmlns:a16="http://schemas.microsoft.com/office/drawing/2014/main" id="{99DAFDBE-EB51-4F9C-A146-E59348127593}"/>
              </a:ext>
            </a:extLst>
          </p:cNvPr>
          <p:cNvSpPr/>
          <p:nvPr/>
        </p:nvSpPr>
        <p:spPr>
          <a:xfrm>
            <a:off x="580585" y="2410315"/>
            <a:ext cx="1947260" cy="438582"/>
          </a:xfrm>
          <a:prstGeom prst="snipRoundRect">
            <a:avLst/>
          </a:prstGeom>
          <a:solidFill>
            <a:srgbClr val="006198"/>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Nova Light" panose="020B0304020202020204" pitchFamily="34" charset="0"/>
              </a:rPr>
              <a:t>Revenue Growth </a:t>
            </a:r>
          </a:p>
        </p:txBody>
      </p:sp>
      <p:sp>
        <p:nvSpPr>
          <p:cNvPr id="45" name="Rectangle 44">
            <a:extLst>
              <a:ext uri="{FF2B5EF4-FFF2-40B4-BE49-F238E27FC236}">
                <a16:creationId xmlns:a16="http://schemas.microsoft.com/office/drawing/2014/main" id="{98C54AA6-2AB8-4CBC-9251-A0C34D08717D}"/>
              </a:ext>
            </a:extLst>
          </p:cNvPr>
          <p:cNvSpPr/>
          <p:nvPr/>
        </p:nvSpPr>
        <p:spPr>
          <a:xfrm>
            <a:off x="551038" y="3089797"/>
            <a:ext cx="2012532" cy="77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100" dirty="0">
                <a:solidFill>
                  <a:schemeClr val="tx1">
                    <a:lumMod val="75000"/>
                    <a:lumOff val="25000"/>
                  </a:schemeClr>
                </a:solidFill>
                <a:latin typeface="Arial Nova Light" panose="020B0304020202020204" pitchFamily="34" charset="0"/>
                <a:ea typeface="Cambria" panose="02040503050406030204" pitchFamily="18" charset="0"/>
              </a:rPr>
              <a:t>Heavy Fabrications revenue +50% y/y in 2Q20 due to strong Wind Tower and Industrial Fabrication demand </a:t>
            </a: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p:txBody>
      </p:sp>
      <p:sp>
        <p:nvSpPr>
          <p:cNvPr id="46" name="Rectangle: Top Corners One Rounded and One Snipped 45">
            <a:extLst>
              <a:ext uri="{FF2B5EF4-FFF2-40B4-BE49-F238E27FC236}">
                <a16:creationId xmlns:a16="http://schemas.microsoft.com/office/drawing/2014/main" id="{9100CA79-3CDC-43D3-B99B-309878A48C17}"/>
              </a:ext>
            </a:extLst>
          </p:cNvPr>
          <p:cNvSpPr/>
          <p:nvPr/>
        </p:nvSpPr>
        <p:spPr>
          <a:xfrm>
            <a:off x="587882" y="3902408"/>
            <a:ext cx="1947260" cy="438582"/>
          </a:xfrm>
          <a:prstGeom prst="snipRoundRect">
            <a:avLst/>
          </a:prstGeom>
          <a:solidFill>
            <a:srgbClr val="006198"/>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Nova Light" panose="020B0304020202020204" pitchFamily="34" charset="0"/>
              </a:rPr>
              <a:t>Improved Margin Capture</a:t>
            </a:r>
          </a:p>
        </p:txBody>
      </p:sp>
      <p:sp>
        <p:nvSpPr>
          <p:cNvPr id="48" name="Rectangle 47">
            <a:extLst>
              <a:ext uri="{FF2B5EF4-FFF2-40B4-BE49-F238E27FC236}">
                <a16:creationId xmlns:a16="http://schemas.microsoft.com/office/drawing/2014/main" id="{A7BFBF31-2D9B-432C-B3F3-58254D9E976B}"/>
              </a:ext>
            </a:extLst>
          </p:cNvPr>
          <p:cNvSpPr/>
          <p:nvPr/>
        </p:nvSpPr>
        <p:spPr>
          <a:xfrm>
            <a:off x="570020" y="4455008"/>
            <a:ext cx="1947261" cy="77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100" dirty="0">
                <a:solidFill>
                  <a:schemeClr val="tx1">
                    <a:lumMod val="75000"/>
                    <a:lumOff val="25000"/>
                  </a:schemeClr>
                </a:solidFill>
                <a:latin typeface="Arial Nova Light" panose="020B0304020202020204" pitchFamily="34" charset="0"/>
                <a:ea typeface="Cambria" panose="02040503050406030204" pitchFamily="18" charset="0"/>
              </a:rPr>
              <a:t>Adj. EBITDA margin increased 450 bps y/y to 9.6% in 2Q20</a:t>
            </a: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p:txBody>
      </p:sp>
      <p:graphicFrame>
        <p:nvGraphicFramePr>
          <p:cNvPr id="26" name="Chart 25">
            <a:extLst>
              <a:ext uri="{FF2B5EF4-FFF2-40B4-BE49-F238E27FC236}">
                <a16:creationId xmlns:a16="http://schemas.microsoft.com/office/drawing/2014/main" id="{F4B727C9-F0A9-4797-A76D-0703C85E4CB0}"/>
              </a:ext>
            </a:extLst>
          </p:cNvPr>
          <p:cNvGraphicFramePr>
            <a:graphicFrameLocks/>
          </p:cNvGraphicFramePr>
          <p:nvPr>
            <p:extLst>
              <p:ext uri="{D42A27DB-BD31-4B8C-83A1-F6EECF244321}">
                <p14:modId xmlns:p14="http://schemas.microsoft.com/office/powerpoint/2010/main" val="1118321744"/>
              </p:ext>
            </p:extLst>
          </p:nvPr>
        </p:nvGraphicFramePr>
        <p:xfrm>
          <a:off x="2975168" y="1919384"/>
          <a:ext cx="3833301" cy="15956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Chart 28">
            <a:extLst>
              <a:ext uri="{FF2B5EF4-FFF2-40B4-BE49-F238E27FC236}">
                <a16:creationId xmlns:a16="http://schemas.microsoft.com/office/drawing/2014/main" id="{24B294BB-1478-491D-BEE1-BB5B2F7AADA4}"/>
              </a:ext>
            </a:extLst>
          </p:cNvPr>
          <p:cNvGraphicFramePr>
            <a:graphicFrameLocks/>
          </p:cNvGraphicFramePr>
          <p:nvPr>
            <p:extLst>
              <p:ext uri="{D42A27DB-BD31-4B8C-83A1-F6EECF244321}">
                <p14:modId xmlns:p14="http://schemas.microsoft.com/office/powerpoint/2010/main" val="1645681182"/>
              </p:ext>
            </p:extLst>
          </p:nvPr>
        </p:nvGraphicFramePr>
        <p:xfrm>
          <a:off x="6893266" y="2410315"/>
          <a:ext cx="4184763" cy="11047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Chart 31">
            <a:extLst>
              <a:ext uri="{FF2B5EF4-FFF2-40B4-BE49-F238E27FC236}">
                <a16:creationId xmlns:a16="http://schemas.microsoft.com/office/drawing/2014/main" id="{6B770E87-D17C-4500-ABEF-7AD4C76347F8}"/>
              </a:ext>
            </a:extLst>
          </p:cNvPr>
          <p:cNvGraphicFramePr>
            <a:graphicFrameLocks/>
          </p:cNvGraphicFramePr>
          <p:nvPr>
            <p:extLst>
              <p:ext uri="{D42A27DB-BD31-4B8C-83A1-F6EECF244321}">
                <p14:modId xmlns:p14="http://schemas.microsoft.com/office/powerpoint/2010/main" val="1081832222"/>
              </p:ext>
            </p:extLst>
          </p:nvPr>
        </p:nvGraphicFramePr>
        <p:xfrm>
          <a:off x="3025124" y="4182245"/>
          <a:ext cx="3777938" cy="13972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Chart 32">
            <a:extLst>
              <a:ext uri="{FF2B5EF4-FFF2-40B4-BE49-F238E27FC236}">
                <a16:creationId xmlns:a16="http://schemas.microsoft.com/office/drawing/2014/main" id="{173F9CDD-5C8D-4643-9770-782590AEC782}"/>
              </a:ext>
            </a:extLst>
          </p:cNvPr>
          <p:cNvGraphicFramePr>
            <a:graphicFrameLocks/>
          </p:cNvGraphicFramePr>
          <p:nvPr>
            <p:extLst>
              <p:ext uri="{D42A27DB-BD31-4B8C-83A1-F6EECF244321}">
                <p14:modId xmlns:p14="http://schemas.microsoft.com/office/powerpoint/2010/main" val="156531339"/>
              </p:ext>
            </p:extLst>
          </p:nvPr>
        </p:nvGraphicFramePr>
        <p:xfrm>
          <a:off x="7039802" y="3953614"/>
          <a:ext cx="4147851" cy="1638106"/>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a:extLst>
              <a:ext uri="{FF2B5EF4-FFF2-40B4-BE49-F238E27FC236}">
                <a16:creationId xmlns:a16="http://schemas.microsoft.com/office/drawing/2014/main" id="{2D6B021B-6485-4EE7-AAB5-946D7FCDCA49}"/>
              </a:ext>
            </a:extLst>
          </p:cNvPr>
          <p:cNvSpPr txBox="1"/>
          <p:nvPr/>
        </p:nvSpPr>
        <p:spPr>
          <a:xfrm>
            <a:off x="7458485" y="5340600"/>
            <a:ext cx="3619544" cy="369332"/>
          </a:xfrm>
          <a:prstGeom prst="rect">
            <a:avLst/>
          </a:prstGeom>
          <a:solidFill>
            <a:schemeClr val="bg1"/>
          </a:solidFill>
        </p:spPr>
        <p:txBody>
          <a:bodyPr wrap="square" rtlCol="0">
            <a:spAutoFit/>
          </a:bodyPr>
          <a:lstStyle/>
          <a:p>
            <a:endParaRPr lang="en-US" dirty="0"/>
          </a:p>
        </p:txBody>
      </p:sp>
      <p:sp>
        <p:nvSpPr>
          <p:cNvPr id="35" name="TextBox 34">
            <a:extLst>
              <a:ext uri="{FF2B5EF4-FFF2-40B4-BE49-F238E27FC236}">
                <a16:creationId xmlns:a16="http://schemas.microsoft.com/office/drawing/2014/main" id="{B47E947F-8C26-4E62-87B1-42202123735D}"/>
              </a:ext>
            </a:extLst>
          </p:cNvPr>
          <p:cNvSpPr txBox="1"/>
          <p:nvPr/>
        </p:nvSpPr>
        <p:spPr>
          <a:xfrm>
            <a:off x="7534685" y="5300964"/>
            <a:ext cx="683580" cy="246221"/>
          </a:xfrm>
          <a:prstGeom prst="rect">
            <a:avLst/>
          </a:prstGeom>
          <a:noFill/>
        </p:spPr>
        <p:txBody>
          <a:bodyPr wrap="square" rtlCol="0">
            <a:spAutoFit/>
          </a:bodyPr>
          <a:lstStyle/>
          <a:p>
            <a:pPr algn="ctr"/>
            <a:r>
              <a:rPr lang="en-US" sz="1000" dirty="0">
                <a:solidFill>
                  <a:schemeClr val="tx1">
                    <a:lumMod val="65000"/>
                    <a:lumOff val="35000"/>
                  </a:schemeClr>
                </a:solidFill>
                <a:latin typeface="Arial Nova Light" panose="020B0304020202020204" pitchFamily="34" charset="0"/>
              </a:rPr>
              <a:t>6/30/19</a:t>
            </a:r>
          </a:p>
        </p:txBody>
      </p:sp>
      <p:sp>
        <p:nvSpPr>
          <p:cNvPr id="36" name="TextBox 35">
            <a:extLst>
              <a:ext uri="{FF2B5EF4-FFF2-40B4-BE49-F238E27FC236}">
                <a16:creationId xmlns:a16="http://schemas.microsoft.com/office/drawing/2014/main" id="{625017A2-9754-4834-AB7A-D96F95D3B1D1}"/>
              </a:ext>
            </a:extLst>
          </p:cNvPr>
          <p:cNvSpPr txBox="1"/>
          <p:nvPr/>
        </p:nvSpPr>
        <p:spPr>
          <a:xfrm>
            <a:off x="8819678" y="5279045"/>
            <a:ext cx="683580" cy="246221"/>
          </a:xfrm>
          <a:prstGeom prst="rect">
            <a:avLst/>
          </a:prstGeom>
          <a:noFill/>
        </p:spPr>
        <p:txBody>
          <a:bodyPr wrap="square" rtlCol="0">
            <a:spAutoFit/>
          </a:bodyPr>
          <a:lstStyle/>
          <a:p>
            <a:pPr algn="ctr"/>
            <a:r>
              <a:rPr lang="en-US" sz="1000" dirty="0">
                <a:solidFill>
                  <a:schemeClr val="tx1">
                    <a:lumMod val="65000"/>
                    <a:lumOff val="35000"/>
                  </a:schemeClr>
                </a:solidFill>
                <a:latin typeface="Arial Nova Light" panose="020B0304020202020204" pitchFamily="34" charset="0"/>
              </a:rPr>
              <a:t>3/31/20</a:t>
            </a:r>
          </a:p>
        </p:txBody>
      </p:sp>
      <p:sp>
        <p:nvSpPr>
          <p:cNvPr id="38" name="TextBox 37">
            <a:extLst>
              <a:ext uri="{FF2B5EF4-FFF2-40B4-BE49-F238E27FC236}">
                <a16:creationId xmlns:a16="http://schemas.microsoft.com/office/drawing/2014/main" id="{E58B83EB-1A7C-48DB-A938-8A458EF85E0C}"/>
              </a:ext>
            </a:extLst>
          </p:cNvPr>
          <p:cNvSpPr txBox="1"/>
          <p:nvPr/>
        </p:nvSpPr>
        <p:spPr>
          <a:xfrm>
            <a:off x="10073317" y="5281956"/>
            <a:ext cx="683580" cy="246221"/>
          </a:xfrm>
          <a:prstGeom prst="rect">
            <a:avLst/>
          </a:prstGeom>
          <a:noFill/>
        </p:spPr>
        <p:txBody>
          <a:bodyPr wrap="square" rtlCol="0">
            <a:spAutoFit/>
          </a:bodyPr>
          <a:lstStyle/>
          <a:p>
            <a:pPr algn="ctr"/>
            <a:r>
              <a:rPr lang="en-US" sz="1000" dirty="0">
                <a:solidFill>
                  <a:schemeClr val="tx1">
                    <a:lumMod val="65000"/>
                    <a:lumOff val="35000"/>
                  </a:schemeClr>
                </a:solidFill>
                <a:latin typeface="Arial Nova Light" panose="020B0304020202020204" pitchFamily="34" charset="0"/>
              </a:rPr>
              <a:t>6/30/20</a:t>
            </a:r>
          </a:p>
        </p:txBody>
      </p:sp>
      <p:sp>
        <p:nvSpPr>
          <p:cNvPr id="49" name="Rectangle: Top Corners One Rounded and One Snipped 48">
            <a:extLst>
              <a:ext uri="{FF2B5EF4-FFF2-40B4-BE49-F238E27FC236}">
                <a16:creationId xmlns:a16="http://schemas.microsoft.com/office/drawing/2014/main" id="{F96F09C6-B4F8-4FAB-A6D1-120D85464F00}"/>
              </a:ext>
            </a:extLst>
          </p:cNvPr>
          <p:cNvSpPr/>
          <p:nvPr/>
        </p:nvSpPr>
        <p:spPr>
          <a:xfrm>
            <a:off x="605744" y="4983493"/>
            <a:ext cx="1947260" cy="438582"/>
          </a:xfrm>
          <a:prstGeom prst="snipRoundRect">
            <a:avLst/>
          </a:prstGeom>
          <a:solidFill>
            <a:srgbClr val="006198"/>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Nova Light" panose="020B0304020202020204" pitchFamily="34" charset="0"/>
              </a:rPr>
              <a:t>Orders/Backlog</a:t>
            </a:r>
          </a:p>
        </p:txBody>
      </p:sp>
      <p:sp>
        <p:nvSpPr>
          <p:cNvPr id="50" name="Rectangle 49">
            <a:extLst>
              <a:ext uri="{FF2B5EF4-FFF2-40B4-BE49-F238E27FC236}">
                <a16:creationId xmlns:a16="http://schemas.microsoft.com/office/drawing/2014/main" id="{7AEB4CDC-4B0F-4732-B8E1-51468ECDC10E}"/>
              </a:ext>
            </a:extLst>
          </p:cNvPr>
          <p:cNvSpPr/>
          <p:nvPr/>
        </p:nvSpPr>
        <p:spPr>
          <a:xfrm>
            <a:off x="554742" y="5587382"/>
            <a:ext cx="1947261" cy="77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100" dirty="0">
                <a:solidFill>
                  <a:schemeClr val="tx1">
                    <a:lumMod val="75000"/>
                    <a:lumOff val="25000"/>
                  </a:schemeClr>
                </a:solidFill>
                <a:latin typeface="Arial Nova Light" panose="020B0304020202020204" pitchFamily="34" charset="0"/>
                <a:ea typeface="Cambria" panose="02040503050406030204" pitchFamily="18" charset="0"/>
              </a:rPr>
              <a:t>Combination of pre-ordering in 1H19 and COVID-19 impact resulted in y/y decline in orders and backlog</a:t>
            </a: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p:txBody>
      </p:sp>
    </p:spTree>
    <p:extLst>
      <p:ext uri="{BB962C8B-B14F-4D97-AF65-F5344CB8AC3E}">
        <p14:creationId xmlns:p14="http://schemas.microsoft.com/office/powerpoint/2010/main" val="91664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HEAVY FABRICATIONS SEGMENT   </a:t>
            </a:r>
            <a:br>
              <a:rPr lang="en-US" sz="2400" dirty="0"/>
            </a:br>
            <a:r>
              <a:rPr lang="en-US" sz="1800" b="0" dirty="0" smtClean="0">
                <a:solidFill>
                  <a:srgbClr val="CE7B28"/>
                </a:solidFill>
              </a:rPr>
              <a:t>Demand </a:t>
            </a:r>
            <a:r>
              <a:rPr lang="en-US" sz="1800" b="0" dirty="0">
                <a:solidFill>
                  <a:srgbClr val="CE7B28"/>
                </a:solidFill>
              </a:rPr>
              <a:t>For Tower Sections</a:t>
            </a:r>
            <a:endParaRPr lang="en-US" sz="800" b="0" i="1" dirty="0">
              <a:solidFill>
                <a:srgbClr val="CE7B28"/>
              </a:solidFill>
            </a:endParaRP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8</a:t>
            </a:fld>
            <a:r>
              <a:rPr lang="en-US" dirty="0">
                <a:solidFill>
                  <a:srgbClr val="CE7B28"/>
                </a:solidFill>
              </a:rPr>
              <a:t> |  Investor Presentation </a:t>
            </a:r>
          </a:p>
        </p:txBody>
      </p:sp>
      <p:sp>
        <p:nvSpPr>
          <p:cNvPr id="20" name="Rectangle 19">
            <a:extLst>
              <a:ext uri="{FF2B5EF4-FFF2-40B4-BE49-F238E27FC236}">
                <a16:creationId xmlns:a16="http://schemas.microsoft.com/office/drawing/2014/main" id="{6E67F9BB-1F66-4EF8-9856-D445856FCB14}"/>
              </a:ext>
            </a:extLst>
          </p:cNvPr>
          <p:cNvSpPr/>
          <p:nvPr/>
        </p:nvSpPr>
        <p:spPr>
          <a:xfrm>
            <a:off x="1190623" y="1376832"/>
            <a:ext cx="5696598"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Total Tower Sections Sold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(Number of Sections)</a:t>
            </a:r>
          </a:p>
        </p:txBody>
      </p:sp>
      <p:sp>
        <p:nvSpPr>
          <p:cNvPr id="52" name="Slide Number Placeholder 4">
            <a:extLst>
              <a:ext uri="{FF2B5EF4-FFF2-40B4-BE49-F238E27FC236}">
                <a16:creationId xmlns:a16="http://schemas.microsoft.com/office/drawing/2014/main" id="{3EB661F2-3BB0-4A7A-93BE-B9063BD18C4A}"/>
              </a:ext>
            </a:extLst>
          </p:cNvPr>
          <p:cNvSpPr txBox="1">
            <a:spLocks/>
          </p:cNvSpPr>
          <p:nvPr/>
        </p:nvSpPr>
        <p:spPr>
          <a:xfrm>
            <a:off x="529741" y="6019152"/>
            <a:ext cx="10548288" cy="365125"/>
          </a:xfrm>
          <a:prstGeom prst="rect">
            <a:avLst/>
          </a:prstGeom>
        </p:spPr>
        <p:txBody>
          <a:bodyPr vert="horz" lIns="91440" tIns="45720" rIns="91440" bIns="45720" rtlCol="0" anchor="ctr"/>
          <a:lstStyle>
            <a:defPPr>
              <a:defRPr lang="en-US"/>
            </a:defPPr>
            <a:lvl1pPr marL="0" algn="l" defTabSz="914400" rtl="0" eaLnBrk="1" latinLnBrk="0" hangingPunct="1">
              <a:defRPr sz="800" b="0" i="0" kern="1200">
                <a:solidFill>
                  <a:schemeClr val="tx1">
                    <a:tint val="75000"/>
                  </a:schemeClr>
                </a:solidFill>
                <a:latin typeface="Arial Nova Light" charset="0"/>
                <a:ea typeface="Arial Nova Light" charset="0"/>
                <a:cs typeface="Arial Nova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dirty="0">
                <a:solidFill>
                  <a:srgbClr val="CE7B28"/>
                </a:solidFill>
              </a:rPr>
              <a:t>Note:  In December 2019, the United States production tax credit for renewable wind projects was extended for one-year, pursuant to a year-end 2019 appropriations bill, from January 1, 2020 to January 1, 2021.  As a result of the new legislation, the PTC will subsidize wind projects commenced as late as 2020 and completed by 2024, or later, if continuous construction can be demonstrated.  </a:t>
            </a:r>
          </a:p>
        </p:txBody>
      </p:sp>
      <p:sp>
        <p:nvSpPr>
          <p:cNvPr id="13" name="Rectangle: Top Corners One Rounded and One Snipped 12">
            <a:extLst>
              <a:ext uri="{FF2B5EF4-FFF2-40B4-BE49-F238E27FC236}">
                <a16:creationId xmlns:a16="http://schemas.microsoft.com/office/drawing/2014/main" id="{E261405E-21C3-40A0-A62A-C2E6E861FC5B}"/>
              </a:ext>
            </a:extLst>
          </p:cNvPr>
          <p:cNvSpPr/>
          <p:nvPr/>
        </p:nvSpPr>
        <p:spPr>
          <a:xfrm>
            <a:off x="1497406" y="2580509"/>
            <a:ext cx="1190202" cy="454761"/>
          </a:xfrm>
          <a:prstGeom prst="snip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lumOff val="25000"/>
                  </a:schemeClr>
                </a:solidFill>
                <a:latin typeface="Arial Nova Light" panose="020B0304020202020204" pitchFamily="34" charset="0"/>
              </a:rPr>
              <a:t>+84% y/y</a:t>
            </a:r>
          </a:p>
        </p:txBody>
      </p:sp>
      <p:sp>
        <p:nvSpPr>
          <p:cNvPr id="14" name="Rectangle: Top Corners One Rounded and One Snipped 13">
            <a:extLst>
              <a:ext uri="{FF2B5EF4-FFF2-40B4-BE49-F238E27FC236}">
                <a16:creationId xmlns:a16="http://schemas.microsoft.com/office/drawing/2014/main" id="{F1F05488-55CE-4AED-A146-4165C4D0059F}"/>
              </a:ext>
            </a:extLst>
          </p:cNvPr>
          <p:cNvSpPr/>
          <p:nvPr/>
        </p:nvSpPr>
        <p:spPr>
          <a:xfrm>
            <a:off x="4038922" y="2259156"/>
            <a:ext cx="1190202" cy="454761"/>
          </a:xfrm>
          <a:prstGeom prst="snip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lumOff val="25000"/>
                  </a:schemeClr>
                </a:solidFill>
                <a:latin typeface="Arial Nova Light" panose="020B0304020202020204" pitchFamily="34" charset="0"/>
              </a:rPr>
              <a:t>+372% y/y</a:t>
            </a:r>
          </a:p>
        </p:txBody>
      </p:sp>
      <p:sp>
        <p:nvSpPr>
          <p:cNvPr id="16" name="Rectangle: Top Corners One Rounded and One Snipped 15">
            <a:extLst>
              <a:ext uri="{FF2B5EF4-FFF2-40B4-BE49-F238E27FC236}">
                <a16:creationId xmlns:a16="http://schemas.microsoft.com/office/drawing/2014/main" id="{05BFE0B9-5B5A-4EF4-BBA5-41F15220EF08}"/>
              </a:ext>
            </a:extLst>
          </p:cNvPr>
          <p:cNvSpPr/>
          <p:nvPr/>
        </p:nvSpPr>
        <p:spPr>
          <a:xfrm>
            <a:off x="6580437" y="2121900"/>
            <a:ext cx="1190202" cy="454761"/>
          </a:xfrm>
          <a:prstGeom prst="snip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lumOff val="25000"/>
                  </a:schemeClr>
                </a:solidFill>
                <a:latin typeface="Arial Nova Light" panose="020B0304020202020204" pitchFamily="34" charset="0"/>
              </a:rPr>
              <a:t>+66% y/y</a:t>
            </a:r>
          </a:p>
        </p:txBody>
      </p:sp>
      <p:sp>
        <p:nvSpPr>
          <p:cNvPr id="17" name="Rectangle: Top Corners One Rounded and One Snipped 16">
            <a:extLst>
              <a:ext uri="{FF2B5EF4-FFF2-40B4-BE49-F238E27FC236}">
                <a16:creationId xmlns:a16="http://schemas.microsoft.com/office/drawing/2014/main" id="{68980571-ADC8-4E2F-A790-E3EA59E995C7}"/>
              </a:ext>
            </a:extLst>
          </p:cNvPr>
          <p:cNvSpPr/>
          <p:nvPr/>
        </p:nvSpPr>
        <p:spPr>
          <a:xfrm>
            <a:off x="9048975" y="2031776"/>
            <a:ext cx="1190202" cy="454761"/>
          </a:xfrm>
          <a:prstGeom prst="snip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lumOff val="25000"/>
                  </a:schemeClr>
                </a:solidFill>
                <a:latin typeface="Arial Nova Light" panose="020B0304020202020204" pitchFamily="34" charset="0"/>
              </a:rPr>
              <a:t>+59% y/y</a:t>
            </a:r>
          </a:p>
        </p:txBody>
      </p:sp>
      <p:sp>
        <p:nvSpPr>
          <p:cNvPr id="18" name="Rectangle 17">
            <a:extLst>
              <a:ext uri="{FF2B5EF4-FFF2-40B4-BE49-F238E27FC236}">
                <a16:creationId xmlns:a16="http://schemas.microsoft.com/office/drawing/2014/main" id="{0AA82872-FB8B-4553-A2A1-8F0F4F13B8C4}"/>
              </a:ext>
            </a:extLst>
          </p:cNvPr>
          <p:cNvSpPr/>
          <p:nvPr/>
        </p:nvSpPr>
        <p:spPr>
          <a:xfrm>
            <a:off x="8684652" y="1796863"/>
            <a:ext cx="2098622" cy="3685708"/>
          </a:xfrm>
          <a:prstGeom prst="rect">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9" name="Chart 18">
            <a:extLst>
              <a:ext uri="{FF2B5EF4-FFF2-40B4-BE49-F238E27FC236}">
                <a16:creationId xmlns:a16="http://schemas.microsoft.com/office/drawing/2014/main" id="{751156C1-005E-4C1B-BCCC-6E8CFE697E7F}"/>
              </a:ext>
            </a:extLst>
          </p:cNvPr>
          <p:cNvGraphicFramePr>
            <a:graphicFrameLocks/>
          </p:cNvGraphicFramePr>
          <p:nvPr>
            <p:extLst>
              <p:ext uri="{D42A27DB-BD31-4B8C-83A1-F6EECF244321}">
                <p14:modId xmlns:p14="http://schemas.microsoft.com/office/powerpoint/2010/main" val="1062742019"/>
              </p:ext>
            </p:extLst>
          </p:nvPr>
        </p:nvGraphicFramePr>
        <p:xfrm>
          <a:off x="1190623" y="2558860"/>
          <a:ext cx="9503971" cy="29626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1187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GEARING SEGMENT   </a:t>
            </a:r>
            <a:br>
              <a:rPr lang="en-US" sz="2400" dirty="0"/>
            </a:br>
            <a:r>
              <a:rPr lang="en-US" sz="1800" b="0" dirty="0">
                <a:solidFill>
                  <a:srgbClr val="CE7B28"/>
                </a:solidFill>
              </a:rPr>
              <a:t>COVID-19 Impacted Timing of Customer Project Spend and New Orders  </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9</a:t>
            </a:fld>
            <a:r>
              <a:rPr lang="en-US" dirty="0">
                <a:solidFill>
                  <a:srgbClr val="CE7B28"/>
                </a:solidFill>
              </a:rPr>
              <a:t> |  Investor Presentation </a:t>
            </a:r>
          </a:p>
        </p:txBody>
      </p:sp>
      <p:sp>
        <p:nvSpPr>
          <p:cNvPr id="20" name="Rectangle 19">
            <a:extLst>
              <a:ext uri="{FF2B5EF4-FFF2-40B4-BE49-F238E27FC236}">
                <a16:creationId xmlns:a16="http://schemas.microsoft.com/office/drawing/2014/main" id="{6E67F9BB-1F66-4EF8-9856-D445856FCB14}"/>
              </a:ext>
            </a:extLst>
          </p:cNvPr>
          <p:cNvSpPr/>
          <p:nvPr/>
        </p:nvSpPr>
        <p:spPr>
          <a:xfrm>
            <a:off x="3053919" y="1480802"/>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Revenue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28" name="Rectangle 27">
            <a:extLst>
              <a:ext uri="{FF2B5EF4-FFF2-40B4-BE49-F238E27FC236}">
                <a16:creationId xmlns:a16="http://schemas.microsoft.com/office/drawing/2014/main" id="{F3DA2826-1531-46C4-8A36-75C113FFECB4}"/>
              </a:ext>
            </a:extLst>
          </p:cNvPr>
          <p:cNvSpPr/>
          <p:nvPr/>
        </p:nvSpPr>
        <p:spPr>
          <a:xfrm>
            <a:off x="6985005" y="1528473"/>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Adjusted EBITDA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30" name="Rectangle 29">
            <a:extLst>
              <a:ext uri="{FF2B5EF4-FFF2-40B4-BE49-F238E27FC236}">
                <a16:creationId xmlns:a16="http://schemas.microsoft.com/office/drawing/2014/main" id="{708438DC-9EE4-415D-AFA7-1AD6B3BDDA42}"/>
              </a:ext>
            </a:extLst>
          </p:cNvPr>
          <p:cNvSpPr/>
          <p:nvPr/>
        </p:nvSpPr>
        <p:spPr>
          <a:xfrm>
            <a:off x="3053920" y="3613186"/>
            <a:ext cx="3467104"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Orders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31" name="Rectangle 30">
            <a:extLst>
              <a:ext uri="{FF2B5EF4-FFF2-40B4-BE49-F238E27FC236}">
                <a16:creationId xmlns:a16="http://schemas.microsoft.com/office/drawing/2014/main" id="{B95A9BEB-D6A3-47D4-B8C1-C3F03D8A1F54}"/>
              </a:ext>
            </a:extLst>
          </p:cNvPr>
          <p:cNvSpPr/>
          <p:nvPr/>
        </p:nvSpPr>
        <p:spPr>
          <a:xfrm>
            <a:off x="6985004" y="3585016"/>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Backlog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34" name="Rectangle: Top Corners One Rounded and One Snipped 33">
            <a:extLst>
              <a:ext uri="{FF2B5EF4-FFF2-40B4-BE49-F238E27FC236}">
                <a16:creationId xmlns:a16="http://schemas.microsoft.com/office/drawing/2014/main" id="{A824B531-0A98-4884-8286-24B8DA385B61}"/>
              </a:ext>
            </a:extLst>
          </p:cNvPr>
          <p:cNvSpPr/>
          <p:nvPr/>
        </p:nvSpPr>
        <p:spPr>
          <a:xfrm>
            <a:off x="565307" y="1402672"/>
            <a:ext cx="1947260" cy="438582"/>
          </a:xfrm>
          <a:prstGeom prst="snipRoundRect">
            <a:avLst/>
          </a:prstGeom>
          <a:solidFill>
            <a:srgbClr val="006198"/>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Nova Light" panose="020B0304020202020204" pitchFamily="34" charset="0"/>
              </a:rPr>
              <a:t>COVID-19 Negative Impacts</a:t>
            </a:r>
          </a:p>
        </p:txBody>
      </p:sp>
      <p:sp>
        <p:nvSpPr>
          <p:cNvPr id="22" name="Rectangle 21">
            <a:extLst>
              <a:ext uri="{FF2B5EF4-FFF2-40B4-BE49-F238E27FC236}">
                <a16:creationId xmlns:a16="http://schemas.microsoft.com/office/drawing/2014/main" id="{76DFBF8C-E557-4A08-BC60-B12481A6321B}"/>
              </a:ext>
            </a:extLst>
          </p:cNvPr>
          <p:cNvSpPr/>
          <p:nvPr/>
        </p:nvSpPr>
        <p:spPr>
          <a:xfrm>
            <a:off x="628441" y="2542918"/>
            <a:ext cx="1947261" cy="77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100" dirty="0">
                <a:solidFill>
                  <a:schemeClr val="tx1">
                    <a:lumMod val="75000"/>
                    <a:lumOff val="25000"/>
                  </a:schemeClr>
                </a:solidFill>
                <a:latin typeface="Arial Nova Light" panose="020B0304020202020204" pitchFamily="34" charset="0"/>
                <a:ea typeface="Cambria" panose="02040503050406030204" pitchFamily="18" charset="0"/>
              </a:rPr>
              <a:t>Shift in focus to industrial and steel markets did not offset Oil/Gas and mining weakness</a:t>
            </a:r>
          </a:p>
          <a:p>
            <a:pPr marL="285750" indent="-285750">
              <a:buFont typeface="Roboto Thin" panose="02000000000000000000" pitchFamily="2" charset="0"/>
              <a:buChar char="&gt;"/>
            </a:pPr>
            <a:r>
              <a:rPr lang="en-US" sz="1100" dirty="0" smtClean="0">
                <a:solidFill>
                  <a:schemeClr val="tx1">
                    <a:lumMod val="75000"/>
                    <a:lumOff val="25000"/>
                  </a:schemeClr>
                </a:solidFill>
                <a:latin typeface="Arial Nova Light" panose="020B0304020202020204" pitchFamily="34" charset="0"/>
                <a:ea typeface="Cambria" panose="02040503050406030204" pitchFamily="18" charset="0"/>
              </a:rPr>
              <a:t>Customers </a:t>
            </a:r>
            <a:r>
              <a:rPr lang="en-US" sz="1100" dirty="0">
                <a:solidFill>
                  <a:schemeClr val="tx1">
                    <a:lumMod val="75000"/>
                    <a:lumOff val="25000"/>
                  </a:schemeClr>
                </a:solidFill>
                <a:latin typeface="Arial Nova Light" panose="020B0304020202020204" pitchFamily="34" charset="0"/>
                <a:ea typeface="Cambria" panose="02040503050406030204" pitchFamily="18" charset="0"/>
              </a:rPr>
              <a:t>delayed </a:t>
            </a:r>
            <a:r>
              <a:rPr lang="en-US" sz="1100" dirty="0" smtClean="0">
                <a:solidFill>
                  <a:schemeClr val="tx1">
                    <a:lumMod val="75000"/>
                    <a:lumOff val="25000"/>
                  </a:schemeClr>
                </a:solidFill>
                <a:latin typeface="Arial Nova Light" panose="020B0304020202020204" pitchFamily="34" charset="0"/>
                <a:ea typeface="Cambria" panose="02040503050406030204" pitchFamily="18" charset="0"/>
              </a:rPr>
              <a:t>nearly $2MM </a:t>
            </a:r>
            <a:r>
              <a:rPr lang="en-US" sz="1100" dirty="0">
                <a:solidFill>
                  <a:schemeClr val="tx1">
                    <a:lumMod val="75000"/>
                    <a:lumOff val="25000"/>
                  </a:schemeClr>
                </a:solidFill>
                <a:latin typeface="Arial Nova Light" panose="020B0304020202020204" pitchFamily="34" charset="0"/>
                <a:ea typeface="Cambria" panose="02040503050406030204" pitchFamily="18" charset="0"/>
              </a:rPr>
              <a:t>of deliveries into 2H ‘20</a:t>
            </a: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p:txBody>
      </p:sp>
      <p:sp>
        <p:nvSpPr>
          <p:cNvPr id="29" name="Rectangle: Top Corners One Rounded and One Snipped 28">
            <a:extLst>
              <a:ext uri="{FF2B5EF4-FFF2-40B4-BE49-F238E27FC236}">
                <a16:creationId xmlns:a16="http://schemas.microsoft.com/office/drawing/2014/main" id="{40C54FC7-29C3-45A5-8370-4CEA0B80C4ED}"/>
              </a:ext>
            </a:extLst>
          </p:cNvPr>
          <p:cNvSpPr/>
          <p:nvPr/>
        </p:nvSpPr>
        <p:spPr>
          <a:xfrm>
            <a:off x="585652" y="3886407"/>
            <a:ext cx="1947260" cy="438582"/>
          </a:xfrm>
          <a:prstGeom prst="snipRoundRect">
            <a:avLst/>
          </a:prstGeom>
          <a:solidFill>
            <a:srgbClr val="006198"/>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Nova Light" panose="020B0304020202020204" pitchFamily="34" charset="0"/>
              </a:rPr>
              <a:t>Backlog Stable </a:t>
            </a:r>
          </a:p>
        </p:txBody>
      </p:sp>
      <p:graphicFrame>
        <p:nvGraphicFramePr>
          <p:cNvPr id="24" name="Chart 23">
            <a:extLst>
              <a:ext uri="{FF2B5EF4-FFF2-40B4-BE49-F238E27FC236}">
                <a16:creationId xmlns:a16="http://schemas.microsoft.com/office/drawing/2014/main" id="{2D5D699D-7E1C-4F2D-848E-A74C4CD2CB9F}"/>
              </a:ext>
            </a:extLst>
          </p:cNvPr>
          <p:cNvGraphicFramePr>
            <a:graphicFrameLocks/>
          </p:cNvGraphicFramePr>
          <p:nvPr>
            <p:extLst>
              <p:ext uri="{D42A27DB-BD31-4B8C-83A1-F6EECF244321}">
                <p14:modId xmlns:p14="http://schemas.microsoft.com/office/powerpoint/2010/main" val="1560668122"/>
              </p:ext>
            </p:extLst>
          </p:nvPr>
        </p:nvGraphicFramePr>
        <p:xfrm>
          <a:off x="2933593" y="1967055"/>
          <a:ext cx="3743432" cy="16427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3" name="Chart 32">
            <a:extLst>
              <a:ext uri="{FF2B5EF4-FFF2-40B4-BE49-F238E27FC236}">
                <a16:creationId xmlns:a16="http://schemas.microsoft.com/office/drawing/2014/main" id="{F1107D9D-8628-4D63-BB77-DA149389AB24}"/>
              </a:ext>
            </a:extLst>
          </p:cNvPr>
          <p:cNvGraphicFramePr>
            <a:graphicFrameLocks/>
          </p:cNvGraphicFramePr>
          <p:nvPr>
            <p:extLst>
              <p:ext uri="{D42A27DB-BD31-4B8C-83A1-F6EECF244321}">
                <p14:modId xmlns:p14="http://schemas.microsoft.com/office/powerpoint/2010/main" val="3432914623"/>
              </p:ext>
            </p:extLst>
          </p:nvPr>
        </p:nvGraphicFramePr>
        <p:xfrm>
          <a:off x="6990447" y="1855685"/>
          <a:ext cx="4003015" cy="17541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Chart 34">
            <a:extLst>
              <a:ext uri="{FF2B5EF4-FFF2-40B4-BE49-F238E27FC236}">
                <a16:creationId xmlns:a16="http://schemas.microsoft.com/office/drawing/2014/main" id="{75870940-FBBD-4E61-88F2-B4EFA17E0FEE}"/>
              </a:ext>
            </a:extLst>
          </p:cNvPr>
          <p:cNvGraphicFramePr>
            <a:graphicFrameLocks/>
          </p:cNvGraphicFramePr>
          <p:nvPr>
            <p:extLst>
              <p:ext uri="{D42A27DB-BD31-4B8C-83A1-F6EECF244321}">
                <p14:modId xmlns:p14="http://schemas.microsoft.com/office/powerpoint/2010/main" val="2313398488"/>
              </p:ext>
            </p:extLst>
          </p:nvPr>
        </p:nvGraphicFramePr>
        <p:xfrm>
          <a:off x="2905526" y="4023598"/>
          <a:ext cx="3771499" cy="16427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6" name="Chart 35">
            <a:extLst>
              <a:ext uri="{FF2B5EF4-FFF2-40B4-BE49-F238E27FC236}">
                <a16:creationId xmlns:a16="http://schemas.microsoft.com/office/drawing/2014/main" id="{DAE8B8D6-D648-4ED8-930F-9BCE10363D5D}"/>
              </a:ext>
            </a:extLst>
          </p:cNvPr>
          <p:cNvGraphicFramePr>
            <a:graphicFrameLocks/>
          </p:cNvGraphicFramePr>
          <p:nvPr>
            <p:extLst>
              <p:ext uri="{D42A27DB-BD31-4B8C-83A1-F6EECF244321}">
                <p14:modId xmlns:p14="http://schemas.microsoft.com/office/powerpoint/2010/main" val="2641556285"/>
              </p:ext>
            </p:extLst>
          </p:nvPr>
        </p:nvGraphicFramePr>
        <p:xfrm>
          <a:off x="6905321" y="4069575"/>
          <a:ext cx="4090231" cy="1642742"/>
        </p:xfrm>
        <a:graphic>
          <a:graphicData uri="http://schemas.openxmlformats.org/drawingml/2006/chart">
            <c:chart xmlns:c="http://schemas.openxmlformats.org/drawingml/2006/chart" xmlns:r="http://schemas.openxmlformats.org/officeDocument/2006/relationships" r:id="rId5"/>
          </a:graphicData>
        </a:graphic>
      </p:graphicFrame>
      <p:sp>
        <p:nvSpPr>
          <p:cNvPr id="37" name="TextBox 36">
            <a:extLst>
              <a:ext uri="{FF2B5EF4-FFF2-40B4-BE49-F238E27FC236}">
                <a16:creationId xmlns:a16="http://schemas.microsoft.com/office/drawing/2014/main" id="{B6735E02-336E-4AE5-A2FF-113F76DDAB9C}"/>
              </a:ext>
            </a:extLst>
          </p:cNvPr>
          <p:cNvSpPr txBox="1"/>
          <p:nvPr/>
        </p:nvSpPr>
        <p:spPr>
          <a:xfrm>
            <a:off x="7278664" y="5456893"/>
            <a:ext cx="3619544" cy="369332"/>
          </a:xfrm>
          <a:prstGeom prst="rect">
            <a:avLst/>
          </a:prstGeom>
          <a:solidFill>
            <a:schemeClr val="bg1"/>
          </a:solidFill>
        </p:spPr>
        <p:txBody>
          <a:bodyPr wrap="square" rtlCol="0">
            <a:spAutoFit/>
          </a:bodyPr>
          <a:lstStyle/>
          <a:p>
            <a:endParaRPr lang="en-US" dirty="0"/>
          </a:p>
        </p:txBody>
      </p:sp>
      <p:sp>
        <p:nvSpPr>
          <p:cNvPr id="38" name="TextBox 37">
            <a:extLst>
              <a:ext uri="{FF2B5EF4-FFF2-40B4-BE49-F238E27FC236}">
                <a16:creationId xmlns:a16="http://schemas.microsoft.com/office/drawing/2014/main" id="{8BC51302-CA07-47B9-B53F-BA61D7728847}"/>
              </a:ext>
            </a:extLst>
          </p:cNvPr>
          <p:cNvSpPr txBox="1"/>
          <p:nvPr/>
        </p:nvSpPr>
        <p:spPr>
          <a:xfrm>
            <a:off x="7354864" y="5417257"/>
            <a:ext cx="683580" cy="246221"/>
          </a:xfrm>
          <a:prstGeom prst="rect">
            <a:avLst/>
          </a:prstGeom>
          <a:noFill/>
        </p:spPr>
        <p:txBody>
          <a:bodyPr wrap="square" rtlCol="0">
            <a:spAutoFit/>
          </a:bodyPr>
          <a:lstStyle/>
          <a:p>
            <a:pPr algn="ctr"/>
            <a:r>
              <a:rPr lang="en-US" sz="1000" dirty="0">
                <a:solidFill>
                  <a:schemeClr val="tx1">
                    <a:lumMod val="65000"/>
                    <a:lumOff val="35000"/>
                  </a:schemeClr>
                </a:solidFill>
                <a:latin typeface="Arial Nova Light" panose="020B0304020202020204" pitchFamily="34" charset="0"/>
              </a:rPr>
              <a:t>6/30/19</a:t>
            </a:r>
          </a:p>
        </p:txBody>
      </p:sp>
      <p:sp>
        <p:nvSpPr>
          <p:cNvPr id="39" name="TextBox 38">
            <a:extLst>
              <a:ext uri="{FF2B5EF4-FFF2-40B4-BE49-F238E27FC236}">
                <a16:creationId xmlns:a16="http://schemas.microsoft.com/office/drawing/2014/main" id="{756E24FF-73FE-4F7A-81ED-01A13E5D0F71}"/>
              </a:ext>
            </a:extLst>
          </p:cNvPr>
          <p:cNvSpPr txBox="1"/>
          <p:nvPr/>
        </p:nvSpPr>
        <p:spPr>
          <a:xfrm>
            <a:off x="8639857" y="5395338"/>
            <a:ext cx="683580" cy="246221"/>
          </a:xfrm>
          <a:prstGeom prst="rect">
            <a:avLst/>
          </a:prstGeom>
          <a:noFill/>
        </p:spPr>
        <p:txBody>
          <a:bodyPr wrap="square" rtlCol="0">
            <a:spAutoFit/>
          </a:bodyPr>
          <a:lstStyle/>
          <a:p>
            <a:pPr algn="ctr"/>
            <a:r>
              <a:rPr lang="en-US" sz="1000" dirty="0">
                <a:solidFill>
                  <a:schemeClr val="tx1">
                    <a:lumMod val="65000"/>
                    <a:lumOff val="35000"/>
                  </a:schemeClr>
                </a:solidFill>
                <a:latin typeface="Arial Nova Light" panose="020B0304020202020204" pitchFamily="34" charset="0"/>
              </a:rPr>
              <a:t>3/31/20</a:t>
            </a:r>
          </a:p>
        </p:txBody>
      </p:sp>
      <p:sp>
        <p:nvSpPr>
          <p:cNvPr id="40" name="TextBox 39">
            <a:extLst>
              <a:ext uri="{FF2B5EF4-FFF2-40B4-BE49-F238E27FC236}">
                <a16:creationId xmlns:a16="http://schemas.microsoft.com/office/drawing/2014/main" id="{66812870-1829-432F-897F-92B3949B08BD}"/>
              </a:ext>
            </a:extLst>
          </p:cNvPr>
          <p:cNvSpPr txBox="1"/>
          <p:nvPr/>
        </p:nvSpPr>
        <p:spPr>
          <a:xfrm>
            <a:off x="9893496" y="5398249"/>
            <a:ext cx="683580" cy="246221"/>
          </a:xfrm>
          <a:prstGeom prst="rect">
            <a:avLst/>
          </a:prstGeom>
          <a:noFill/>
        </p:spPr>
        <p:txBody>
          <a:bodyPr wrap="square" rtlCol="0">
            <a:spAutoFit/>
          </a:bodyPr>
          <a:lstStyle/>
          <a:p>
            <a:pPr algn="ctr"/>
            <a:r>
              <a:rPr lang="en-US" sz="1000" dirty="0">
                <a:solidFill>
                  <a:schemeClr val="tx1">
                    <a:lumMod val="65000"/>
                    <a:lumOff val="35000"/>
                  </a:schemeClr>
                </a:solidFill>
                <a:latin typeface="Arial Nova Light" panose="020B0304020202020204" pitchFamily="34" charset="0"/>
              </a:rPr>
              <a:t>6/30/20</a:t>
            </a:r>
          </a:p>
        </p:txBody>
      </p:sp>
      <p:sp>
        <p:nvSpPr>
          <p:cNvPr id="42" name="Rectangle 41">
            <a:extLst>
              <a:ext uri="{FF2B5EF4-FFF2-40B4-BE49-F238E27FC236}">
                <a16:creationId xmlns:a16="http://schemas.microsoft.com/office/drawing/2014/main" id="{F7A48B7F-6B75-44A0-AE67-06FB8E9D8FC1}"/>
              </a:ext>
            </a:extLst>
          </p:cNvPr>
          <p:cNvSpPr/>
          <p:nvPr/>
        </p:nvSpPr>
        <p:spPr>
          <a:xfrm>
            <a:off x="563807" y="4475251"/>
            <a:ext cx="1947261" cy="77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100" dirty="0">
                <a:solidFill>
                  <a:schemeClr val="tx1">
                    <a:lumMod val="75000"/>
                    <a:lumOff val="25000"/>
                  </a:schemeClr>
                </a:solidFill>
                <a:latin typeface="Arial Nova Light" panose="020B0304020202020204" pitchFamily="34" charset="0"/>
                <a:ea typeface="Cambria" panose="02040503050406030204" pitchFamily="18" charset="0"/>
              </a:rPr>
              <a:t>End-market diversification has translated into minimal y/y decline in backlog, despite softness in Oil/Gas markets</a:t>
            </a:r>
          </a:p>
          <a:p>
            <a:endParaRPr lang="en-US" sz="1100" dirty="0">
              <a:solidFill>
                <a:schemeClr val="tx1">
                  <a:lumMod val="75000"/>
                  <a:lumOff val="25000"/>
                </a:schemeClr>
              </a:solidFill>
              <a:latin typeface="Arial Nova Light" panose="020B0304020202020204" pitchFamily="34" charset="0"/>
              <a:ea typeface="Cambria" panose="02040503050406030204" pitchFamily="18" charset="0"/>
            </a:endParaRPr>
          </a:p>
        </p:txBody>
      </p:sp>
    </p:spTree>
    <p:extLst>
      <p:ext uri="{BB962C8B-B14F-4D97-AF65-F5344CB8AC3E}">
        <p14:creationId xmlns:p14="http://schemas.microsoft.com/office/powerpoint/2010/main" val="6180958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8825</TotalTime>
  <Words>2705</Words>
  <Application>Microsoft Office PowerPoint</Application>
  <PresentationFormat>Widescreen</PresentationFormat>
  <Paragraphs>506</Paragraphs>
  <Slides>23</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Arial</vt:lpstr>
      <vt:lpstr>Arial Nova</vt:lpstr>
      <vt:lpstr>Arial Nova Light</vt:lpstr>
      <vt:lpstr>Calibri</vt:lpstr>
      <vt:lpstr>Calibri Light</vt:lpstr>
      <vt:lpstr>Cambria</vt:lpstr>
      <vt:lpstr>Courier New</vt:lpstr>
      <vt:lpstr>Open Sans</vt:lpstr>
      <vt:lpstr>Proxima Nova</vt:lpstr>
      <vt:lpstr>Proxima Nova Light</vt:lpstr>
      <vt:lpstr>Roboto Thin</vt:lpstr>
      <vt:lpstr>Wingdings</vt:lpstr>
      <vt:lpstr>Office Theme</vt:lpstr>
      <vt:lpstr>PowerPoint Presentation</vt:lpstr>
      <vt:lpstr> SAFE-HARBOR STATEMENT  </vt:lpstr>
      <vt:lpstr>PERFORMANCE  OVERVIEW</vt:lpstr>
      <vt:lpstr> 2Q20 EXECUTIVE SUMMARY </vt:lpstr>
      <vt:lpstr> 2Q20 EXECUTIVE SUMMARY (Continued)</vt:lpstr>
      <vt:lpstr>KEY FINANCIAL DATA   Y/Y Growth In Revenue, Gross Profit, Adjusted EBITDA and EPS </vt:lpstr>
      <vt:lpstr>HEAVY FABRICATIONS SEGMENT    Approximately 90% of Full-Year 2020 Optimal Tower Production Capacity in Backlog</vt:lpstr>
      <vt:lpstr>HEAVY FABRICATIONS SEGMENT    Demand For Tower Sections</vt:lpstr>
      <vt:lpstr>GEARING SEGMENT    COVID-19 Impacted Timing of Customer Project Spend and New Orders  </vt:lpstr>
      <vt:lpstr>INDUSTRIAL SOLUTIONS SEGMENT    Natural Gas Turbine Market Driving Revenue Growth </vt:lpstr>
      <vt:lpstr>BALANCE SHEET UPDATE Improved Operational Performance / Working Capital Initiatives Bolstering Liquidity</vt:lpstr>
      <vt:lpstr>MANAGEMENT OUTLOOK</vt:lpstr>
      <vt:lpstr>COVID-19 BUSINESS RESPONSE  We Continue to Monitor the Potential Impact of the Pandemic on our Business</vt:lpstr>
      <vt:lpstr>DEMAND OUTLOOK BY END-MARKET    Customer Guidance Drives Our Outlook </vt:lpstr>
      <vt:lpstr>U.S. WIND SECTOR FORECAST    Onshore Ramp Occurring; Offshore Ramp Accelerating 2023-2025</vt:lpstr>
      <vt:lpstr>KEY INITIATIVES BY SEGMENT   Positioned For Profitable Growth   </vt:lpstr>
      <vt:lpstr>INVESTMENT THESIS     Diversified Precision Manufacturer Serving Clean Tech and Industrial Applications </vt:lpstr>
      <vt:lpstr> APPENDIX</vt:lpstr>
      <vt:lpstr>EXHIBIT A     Orders, Revenues and Operating Income (Loss) By Segment </vt:lpstr>
      <vt:lpstr>EXHIBIT B  GAAP to Non-GAAP Consolidated Adjusted EBITDA Reconciliation </vt:lpstr>
      <vt:lpstr>EXHIBIT C GAAP to Non-GAAP Adjusted EBITDA Reconciliation By Segment  </vt:lpstr>
      <vt:lpstr>EXHIBIT C (Continued) GAAP to Non-GAAP Adjusted EBITDA Reconciliation By Segment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 Yahnke</dc:creator>
  <cp:lastModifiedBy>Jason Bonfigt</cp:lastModifiedBy>
  <cp:revision>389</cp:revision>
  <cp:lastPrinted>2020-08-04T15:46:14Z</cp:lastPrinted>
  <dcterms:created xsi:type="dcterms:W3CDTF">2020-01-24T15:38:28Z</dcterms:created>
  <dcterms:modified xsi:type="dcterms:W3CDTF">2020-08-04T20:04:11Z</dcterms:modified>
</cp:coreProperties>
</file>