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37.jpg" ContentType="image/jpg"/>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40.jpg" ContentType="image/jpg"/>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35"/>
  </p:notesMasterIdLst>
  <p:sldIdLst>
    <p:sldId id="257" r:id="rId2"/>
    <p:sldId id="284" r:id="rId3"/>
    <p:sldId id="630" r:id="rId4"/>
    <p:sldId id="277" r:id="rId5"/>
    <p:sldId id="634" r:id="rId6"/>
    <p:sldId id="615" r:id="rId7"/>
    <p:sldId id="590" r:id="rId8"/>
    <p:sldId id="608" r:id="rId9"/>
    <p:sldId id="635" r:id="rId10"/>
    <p:sldId id="609" r:id="rId11"/>
    <p:sldId id="591" r:id="rId12"/>
    <p:sldId id="636" r:id="rId13"/>
    <p:sldId id="637" r:id="rId14"/>
    <p:sldId id="598" r:id="rId15"/>
    <p:sldId id="593" r:id="rId16"/>
    <p:sldId id="594" r:id="rId17"/>
    <p:sldId id="296" r:id="rId18"/>
    <p:sldId id="620" r:id="rId19"/>
    <p:sldId id="619" r:id="rId20"/>
    <p:sldId id="301" r:id="rId21"/>
    <p:sldId id="612" r:id="rId22"/>
    <p:sldId id="631" r:id="rId23"/>
    <p:sldId id="333" r:id="rId24"/>
    <p:sldId id="573" r:id="rId25"/>
    <p:sldId id="327" r:id="rId26"/>
    <p:sldId id="623" r:id="rId27"/>
    <p:sldId id="621" r:id="rId28"/>
    <p:sldId id="599" r:id="rId29"/>
    <p:sldId id="363" r:id="rId30"/>
    <p:sldId id="628" r:id="rId31"/>
    <p:sldId id="626" r:id="rId32"/>
    <p:sldId id="638" r:id="rId33"/>
    <p:sldId id="375"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DD1D7"/>
    <a:srgbClr val="990033"/>
    <a:srgbClr val="0072C7"/>
    <a:srgbClr val="339966"/>
    <a:srgbClr val="7C9DB4"/>
    <a:srgbClr val="2C567A"/>
    <a:srgbClr val="FF6600"/>
    <a:srgbClr val="FB6F53"/>
    <a:srgbClr val="99D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0825" autoAdjust="0"/>
    <p:restoredTop sz="96196" autoAdjust="0"/>
  </p:normalViewPr>
  <p:slideViewPr>
    <p:cSldViewPr snapToGrid="0" showGuides="1">
      <p:cViewPr varScale="1">
        <p:scale>
          <a:sx n="112" d="100"/>
          <a:sy n="112" d="100"/>
        </p:scale>
        <p:origin x="1146" y="96"/>
      </p:cViewPr>
      <p:guideLst>
        <p:guide orient="horz" pos="2160"/>
        <p:guide pos="3840"/>
      </p:guideLst>
    </p:cSldViewPr>
  </p:slideViewPr>
  <p:notesTextViewPr>
    <p:cViewPr>
      <p:scale>
        <a:sx n="1" d="1"/>
        <a:sy n="1" d="1"/>
      </p:scale>
      <p:origin x="0" y="0"/>
    </p:cViewPr>
  </p:notesTextViewPr>
  <p:sorterViewPr>
    <p:cViewPr>
      <p:scale>
        <a:sx n="120" d="100"/>
        <a:sy n="120" d="100"/>
      </p:scale>
      <p:origin x="0" y="-9486"/>
    </p:cViewPr>
  </p:sorterViewPr>
  <p:notesViewPr>
    <p:cSldViewPr snapToGrid="0">
      <p:cViewPr varScale="1">
        <p:scale>
          <a:sx n="44" d="100"/>
          <a:sy n="44" d="100"/>
        </p:scale>
        <p:origin x="2740"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keting\Desktop\Immuron%20sa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Immuron 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IMMURON SALES AUD</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3-2CE6-4BB5-87A3-48AEEA2F0E14}"/>
              </c:ext>
            </c:extLst>
          </c:dPt>
          <c:dPt>
            <c:idx val="1"/>
            <c:invertIfNegative val="0"/>
            <c:bubble3D val="0"/>
            <c:spPr>
              <a:solidFill>
                <a:srgbClr val="002060"/>
              </a:solidFill>
              <a:ln>
                <a:noFill/>
              </a:ln>
              <a:effectLst/>
            </c:spPr>
            <c:extLst>
              <c:ext xmlns:c16="http://schemas.microsoft.com/office/drawing/2014/chart" uri="{C3380CC4-5D6E-409C-BE32-E72D297353CC}">
                <c16:uniqueId val="{00000002-2CE6-4BB5-87A3-48AEEA2F0E14}"/>
              </c:ext>
            </c:extLst>
          </c:dPt>
          <c:dPt>
            <c:idx val="2"/>
            <c:invertIfNegative val="0"/>
            <c:bubble3D val="0"/>
            <c:spPr>
              <a:solidFill>
                <a:srgbClr val="002060"/>
              </a:solidFill>
              <a:ln>
                <a:noFill/>
              </a:ln>
              <a:effectLst/>
            </c:spPr>
            <c:extLst>
              <c:ext xmlns:c16="http://schemas.microsoft.com/office/drawing/2014/chart" uri="{C3380CC4-5D6E-409C-BE32-E72D297353CC}">
                <c16:uniqueId val="{00000001-2CE6-4BB5-87A3-48AEEA2F0E14}"/>
              </c:ext>
            </c:extLst>
          </c:dPt>
          <c:dLbls>
            <c:dLbl>
              <c:idx val="0"/>
              <c:layout>
                <c:manualLayout>
                  <c:x val="0"/>
                  <c:y val="-1.876876876876876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t>$1.38M</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8941666666666668"/>
                      <c:h val="6.9857357357357361E-2"/>
                    </c:manualLayout>
                  </c15:layout>
                </c:ext>
                <c:ext xmlns:c16="http://schemas.microsoft.com/office/drawing/2014/chart" uri="{C3380CC4-5D6E-409C-BE32-E72D297353CC}">
                  <c16:uniqueId val="{00000003-2CE6-4BB5-87A3-48AEEA2F0E14}"/>
                </c:ext>
              </c:extLst>
            </c:dLbl>
            <c:dLbl>
              <c:idx val="1"/>
              <c:tx>
                <c:rich>
                  <a:bodyPr/>
                  <a:lstStyle/>
                  <a:p>
                    <a:r>
                      <a:rPr lang="en-US" dirty="0"/>
                      <a:t>$2.01M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E6-4BB5-87A3-48AEEA2F0E14}"/>
                </c:ext>
              </c:extLst>
            </c:dLbl>
            <c:dLbl>
              <c:idx val="2"/>
              <c:tx>
                <c:rich>
                  <a:bodyPr/>
                  <a:lstStyle/>
                  <a:p>
                    <a:r>
                      <a:rPr lang="en-US" dirty="0"/>
                      <a:t>$2.68M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E6-4BB5-87A3-48AEEA2F0E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FY17A  </c:v>
                </c:pt>
                <c:pt idx="1">
                  <c:v>FY18A  </c:v>
                </c:pt>
                <c:pt idx="2">
                  <c:v>FY19B </c:v>
                </c:pt>
              </c:strCache>
            </c:strRef>
          </c:cat>
          <c:val>
            <c:numRef>
              <c:f>Sheet1!$B$2:$B$4</c:f>
              <c:numCache>
                <c:formatCode>"$"#,##0_);\("$"#,##0\)</c:formatCode>
                <c:ptCount val="3"/>
                <c:pt idx="0">
                  <c:v>1380872.22</c:v>
                </c:pt>
                <c:pt idx="1">
                  <c:v>2013447.77</c:v>
                </c:pt>
                <c:pt idx="2">
                  <c:v>2684083.7999999998</c:v>
                </c:pt>
              </c:numCache>
            </c:numRef>
          </c:val>
          <c:extLst>
            <c:ext xmlns:c16="http://schemas.microsoft.com/office/drawing/2014/chart" uri="{C3380CC4-5D6E-409C-BE32-E72D297353CC}">
              <c16:uniqueId val="{00000000-2CE6-4BB5-87A3-48AEEA2F0E14}"/>
            </c:ext>
          </c:extLst>
        </c:ser>
        <c:dLbls>
          <c:showLegendKey val="0"/>
          <c:showVal val="0"/>
          <c:showCatName val="0"/>
          <c:showSerName val="0"/>
          <c:showPercent val="0"/>
          <c:showBubbleSize val="0"/>
        </c:dLbls>
        <c:gapWidth val="219"/>
        <c:overlap val="-27"/>
        <c:axId val="421799488"/>
        <c:axId val="421802112"/>
      </c:barChart>
      <c:catAx>
        <c:axId val="42179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802112"/>
        <c:crosses val="autoZero"/>
        <c:auto val="1"/>
        <c:lblAlgn val="ctr"/>
        <c:lblOffset val="100"/>
        <c:noMultiLvlLbl val="0"/>
      </c:catAx>
      <c:valAx>
        <c:axId val="4218021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9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CF6E8-64F4-4F3A-87E2-1452FB771020}"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4D1A1A46-4C86-404E-9B5B-54516F573529}">
      <dgm:prSet phldrT="[Text]"/>
      <dgm:spPr>
        <a:solidFill>
          <a:srgbClr val="2C567A"/>
        </a:solidFill>
      </dgm:spPr>
      <dgm:t>
        <a:bodyPr/>
        <a:lstStyle/>
        <a:p>
          <a:r>
            <a:rPr lang="en-AU" dirty="0">
              <a:latin typeface="Calibri"/>
              <a:ea typeface="+mn-ea"/>
              <a:cs typeface="+mn-cs"/>
            </a:rPr>
            <a:t>IMM-124E &amp; IMM-529, in </a:t>
          </a:r>
          <a:r>
            <a:rPr lang="en-AU" b="1" dirty="0">
              <a:latin typeface="Calibri"/>
              <a:ea typeface="+mn-ea"/>
              <a:cs typeface="+mn-cs"/>
            </a:rPr>
            <a:t>Clinical Development </a:t>
          </a:r>
          <a:r>
            <a:rPr lang="en-AU" dirty="0">
              <a:latin typeface="Calibri"/>
              <a:ea typeface="+mn-ea"/>
              <a:cs typeface="+mn-cs"/>
            </a:rPr>
            <a:t>for Treatment of </a:t>
          </a:r>
          <a:r>
            <a:rPr lang="en-US" dirty="0">
              <a:latin typeface="Calibri"/>
              <a:ea typeface="+mn-ea"/>
              <a:cs typeface="+mn-cs"/>
            </a:rPr>
            <a:t>Liver Disease and </a:t>
          </a:r>
          <a:r>
            <a:rPr lang="en-US" i="1" dirty="0">
              <a:latin typeface="Calibri"/>
              <a:ea typeface="+mn-ea"/>
              <a:cs typeface="+mn-cs"/>
            </a:rPr>
            <a:t>C. difficile </a:t>
          </a:r>
          <a:r>
            <a:rPr lang="en-US" i="0" dirty="0">
              <a:latin typeface="Calibri"/>
              <a:ea typeface="+mn-ea"/>
              <a:cs typeface="+mn-cs"/>
            </a:rPr>
            <a:t>Infections</a:t>
          </a:r>
          <a:endParaRPr lang="en-US" i="0" dirty="0"/>
        </a:p>
      </dgm:t>
    </dgm:pt>
    <dgm:pt modelId="{C0289151-05E5-42F3-97DE-E66C4436637B}" type="parTrans" cxnId="{409F8C1E-2422-4FE9-AB9F-E0F258800050}">
      <dgm:prSet/>
      <dgm:spPr/>
      <dgm:t>
        <a:bodyPr/>
        <a:lstStyle/>
        <a:p>
          <a:endParaRPr lang="en-US"/>
        </a:p>
      </dgm:t>
    </dgm:pt>
    <dgm:pt modelId="{3E9A0D4C-4F2E-43C9-A547-D6394A31EC57}" type="sibTrans" cxnId="{409F8C1E-2422-4FE9-AB9F-E0F258800050}">
      <dgm:prSet/>
      <dgm:spPr/>
      <dgm:t>
        <a:bodyPr/>
        <a:lstStyle/>
        <a:p>
          <a:endParaRPr lang="en-US"/>
        </a:p>
      </dgm:t>
    </dgm:pt>
    <dgm:pt modelId="{57CDABF8-784B-46A1-9C87-6FF48222AE5D}">
      <dgm:prSet phldrT="[Text]"/>
      <dgm:spPr>
        <a:solidFill>
          <a:srgbClr val="2C567A"/>
        </a:solidFill>
      </dgm:spPr>
      <dgm:t>
        <a:bodyPr/>
        <a:lstStyle/>
        <a:p>
          <a:r>
            <a:rPr lang="en-US" dirty="0">
              <a:latin typeface="Calibri"/>
              <a:ea typeface="+mn-ea"/>
              <a:cs typeface="+mn-cs"/>
            </a:rPr>
            <a:t>Plan for Accelerated R</a:t>
          </a:r>
          <a:r>
            <a:rPr lang="en-US" b="1" dirty="0">
              <a:latin typeface="Calibri"/>
              <a:ea typeface="+mn-ea"/>
              <a:cs typeface="+mn-cs"/>
            </a:rPr>
            <a:t>egulatory Path</a:t>
          </a:r>
          <a:r>
            <a:rPr lang="en-US" dirty="0">
              <a:latin typeface="Calibri"/>
              <a:ea typeface="+mn-ea"/>
              <a:cs typeface="+mn-cs"/>
            </a:rPr>
            <a:t> to Approval for IMM-124E (Travelan®) as Drug to Prevent Travelers’ Diarrhea in USA</a:t>
          </a:r>
          <a:endParaRPr lang="en-US" dirty="0"/>
        </a:p>
      </dgm:t>
    </dgm:pt>
    <dgm:pt modelId="{8D25AC39-29E0-4752-BB3C-864D178DDFC0}" type="parTrans" cxnId="{10EEE727-5E47-42C3-B673-FF11E5CD16F8}">
      <dgm:prSet/>
      <dgm:spPr/>
      <dgm:t>
        <a:bodyPr/>
        <a:lstStyle/>
        <a:p>
          <a:endParaRPr lang="en-US"/>
        </a:p>
      </dgm:t>
    </dgm:pt>
    <dgm:pt modelId="{CA502385-F5FD-48DB-ABEE-44ED1F9B6F7C}" type="sibTrans" cxnId="{10EEE727-5E47-42C3-B673-FF11E5CD16F8}">
      <dgm:prSet/>
      <dgm:spPr/>
      <dgm:t>
        <a:bodyPr/>
        <a:lstStyle/>
        <a:p>
          <a:endParaRPr lang="en-US"/>
        </a:p>
      </dgm:t>
    </dgm:pt>
    <dgm:pt modelId="{B6BAD971-900A-4612-8F93-693C1AC44364}">
      <dgm:prSet phldrT="[Text]" custT="1"/>
      <dgm:spPr>
        <a:solidFill>
          <a:srgbClr val="2C567A"/>
        </a:solidFill>
      </dgm:spPr>
      <dgm:t>
        <a:bodyPr/>
        <a:lstStyle/>
        <a:p>
          <a:r>
            <a:rPr lang="en-AU" sz="2400" dirty="0">
              <a:latin typeface="+mn-lt"/>
              <a:ea typeface="+mn-ea"/>
              <a:cs typeface="+mn-cs"/>
            </a:rPr>
            <a:t>Validated Technology Platform – with One Registered Asset, </a:t>
          </a:r>
          <a:r>
            <a:rPr lang="en-AU" sz="2400" b="1" dirty="0" err="1">
              <a:latin typeface="+mn-lt"/>
              <a:ea typeface="+mn-ea"/>
              <a:cs typeface="+mn-cs"/>
            </a:rPr>
            <a:t>Travelan</a:t>
          </a:r>
          <a:r>
            <a:rPr lang="en-AU" sz="2400" b="1" dirty="0">
              <a:latin typeface="+mn-lt"/>
              <a:ea typeface="+mn-ea"/>
              <a:cs typeface="+mn-cs"/>
            </a:rPr>
            <a:t>® Generating Revenue</a:t>
          </a:r>
          <a:endParaRPr lang="en-US" sz="2400" dirty="0"/>
        </a:p>
      </dgm:t>
    </dgm:pt>
    <dgm:pt modelId="{AE32B2C3-B01E-422D-8D3C-6BEB176D6BCF}" type="sibTrans" cxnId="{7A8CD73D-E319-418C-B05A-6791C7EFC5AF}">
      <dgm:prSet/>
      <dgm:spPr/>
      <dgm:t>
        <a:bodyPr/>
        <a:lstStyle/>
        <a:p>
          <a:endParaRPr lang="en-US"/>
        </a:p>
      </dgm:t>
    </dgm:pt>
    <dgm:pt modelId="{5CFCBAA4-473B-4559-A372-327E1C8FAEAF}" type="parTrans" cxnId="{7A8CD73D-E319-418C-B05A-6791C7EFC5AF}">
      <dgm:prSet/>
      <dgm:spPr/>
      <dgm:t>
        <a:bodyPr/>
        <a:lstStyle/>
        <a:p>
          <a:endParaRPr lang="en-US"/>
        </a:p>
      </dgm:t>
    </dgm:pt>
    <dgm:pt modelId="{6411F4A3-24D4-4B84-B03F-BA21106C0898}" type="pres">
      <dgm:prSet presAssocID="{0D1CF6E8-64F4-4F3A-87E2-1452FB771020}" presName="Name0" presStyleCnt="0">
        <dgm:presLayoutVars>
          <dgm:chMax val="7"/>
          <dgm:chPref val="7"/>
          <dgm:dir/>
        </dgm:presLayoutVars>
      </dgm:prSet>
      <dgm:spPr/>
    </dgm:pt>
    <dgm:pt modelId="{CF1D1113-D6A3-4830-9BE5-CC3340E86028}" type="pres">
      <dgm:prSet presAssocID="{0D1CF6E8-64F4-4F3A-87E2-1452FB771020}" presName="Name1" presStyleCnt="0"/>
      <dgm:spPr/>
    </dgm:pt>
    <dgm:pt modelId="{4A66FB50-20D2-4B73-9F22-B79E4B651BB5}" type="pres">
      <dgm:prSet presAssocID="{0D1CF6E8-64F4-4F3A-87E2-1452FB771020}" presName="cycle" presStyleCnt="0"/>
      <dgm:spPr/>
    </dgm:pt>
    <dgm:pt modelId="{40A797FB-F714-4E2C-9451-5A7885D196C3}" type="pres">
      <dgm:prSet presAssocID="{0D1CF6E8-64F4-4F3A-87E2-1452FB771020}" presName="srcNode" presStyleLbl="node1" presStyleIdx="0" presStyleCnt="3"/>
      <dgm:spPr/>
    </dgm:pt>
    <dgm:pt modelId="{A91B4895-6DE9-46EE-B066-FAB5F1783AE9}" type="pres">
      <dgm:prSet presAssocID="{0D1CF6E8-64F4-4F3A-87E2-1452FB771020}" presName="conn" presStyleLbl="parChTrans1D2" presStyleIdx="0" presStyleCnt="1"/>
      <dgm:spPr/>
    </dgm:pt>
    <dgm:pt modelId="{E264082B-2C3C-4938-9F9A-293F461964E8}" type="pres">
      <dgm:prSet presAssocID="{0D1CF6E8-64F4-4F3A-87E2-1452FB771020}" presName="extraNode" presStyleLbl="node1" presStyleIdx="0" presStyleCnt="3"/>
      <dgm:spPr/>
    </dgm:pt>
    <dgm:pt modelId="{CC8C1D0C-A4DB-498E-9B50-63105DA0E63A}" type="pres">
      <dgm:prSet presAssocID="{0D1CF6E8-64F4-4F3A-87E2-1452FB771020}" presName="dstNode" presStyleLbl="node1" presStyleIdx="0" presStyleCnt="3"/>
      <dgm:spPr/>
    </dgm:pt>
    <dgm:pt modelId="{BCF0A99C-428A-4E4E-B18A-66FBCDFD5653}" type="pres">
      <dgm:prSet presAssocID="{B6BAD971-900A-4612-8F93-693C1AC44364}" presName="text_1" presStyleLbl="node1" presStyleIdx="0" presStyleCnt="3" custScaleX="101746" custScaleY="90010" custLinFactNeighborX="1678" custLinFactNeighborY="3239">
        <dgm:presLayoutVars>
          <dgm:bulletEnabled val="1"/>
        </dgm:presLayoutVars>
      </dgm:prSet>
      <dgm:spPr/>
    </dgm:pt>
    <dgm:pt modelId="{B99EC68E-BF77-4363-A1F0-9C8CD94E1432}" type="pres">
      <dgm:prSet presAssocID="{B6BAD971-900A-4612-8F93-693C1AC44364}" presName="accent_1" presStyleCnt="0"/>
      <dgm:spPr/>
    </dgm:pt>
    <dgm:pt modelId="{21B44BAA-D65F-4A02-B18E-7FE6CB20BFCF}" type="pres">
      <dgm:prSet presAssocID="{B6BAD971-900A-4612-8F93-693C1AC44364}" presName="accentRepeatNode" presStyleLbl="solidFgAcc1" presStyleIdx="0" presStyleCnt="3" custScaleX="50625" custScaleY="50625"/>
      <dgm:spPr/>
    </dgm:pt>
    <dgm:pt modelId="{CE5D93D0-C02C-4304-80D4-510DB5788045}" type="pres">
      <dgm:prSet presAssocID="{4D1A1A46-4C86-404E-9B5B-54516F573529}" presName="text_2" presStyleLbl="node1" presStyleIdx="1" presStyleCnt="3" custScaleX="103131" custScaleY="95200" custLinFactNeighborX="156" custLinFactNeighborY="2178">
        <dgm:presLayoutVars>
          <dgm:bulletEnabled val="1"/>
        </dgm:presLayoutVars>
      </dgm:prSet>
      <dgm:spPr/>
    </dgm:pt>
    <dgm:pt modelId="{A3B3543E-02A5-4DEE-92FA-7609FD563B5A}" type="pres">
      <dgm:prSet presAssocID="{4D1A1A46-4C86-404E-9B5B-54516F573529}" presName="accent_2" presStyleCnt="0"/>
      <dgm:spPr/>
    </dgm:pt>
    <dgm:pt modelId="{3D3D0CA3-CDA3-486E-B084-2BFC7DF74C90}" type="pres">
      <dgm:prSet presAssocID="{4D1A1A46-4C86-404E-9B5B-54516F573529}" presName="accentRepeatNode" presStyleLbl="solidFgAcc1" presStyleIdx="1" presStyleCnt="3" custScaleX="50625" custScaleY="50625"/>
      <dgm:spPr>
        <a:ln>
          <a:solidFill>
            <a:schemeClr val="bg2">
              <a:lumMod val="25000"/>
            </a:schemeClr>
          </a:solidFill>
        </a:ln>
      </dgm:spPr>
    </dgm:pt>
    <dgm:pt modelId="{68D63C9D-5FF5-4D2D-BD0C-ADD66C74F259}" type="pres">
      <dgm:prSet presAssocID="{57CDABF8-784B-46A1-9C87-6FF48222AE5D}" presName="text_3" presStyleLbl="node1" presStyleIdx="2" presStyleCnt="3" custScaleX="101511" custScaleY="95572" custLinFactNeighborX="1143" custLinFactNeighborY="-868">
        <dgm:presLayoutVars>
          <dgm:bulletEnabled val="1"/>
        </dgm:presLayoutVars>
      </dgm:prSet>
      <dgm:spPr/>
    </dgm:pt>
    <dgm:pt modelId="{6B8FA68A-16D7-4DED-BC14-C95E2668E72B}" type="pres">
      <dgm:prSet presAssocID="{57CDABF8-784B-46A1-9C87-6FF48222AE5D}" presName="accent_3" presStyleCnt="0"/>
      <dgm:spPr/>
    </dgm:pt>
    <dgm:pt modelId="{70DC023F-878F-426E-9EB0-579D35367651}" type="pres">
      <dgm:prSet presAssocID="{57CDABF8-784B-46A1-9C87-6FF48222AE5D}" presName="accentRepeatNode" presStyleLbl="solidFgAcc1" presStyleIdx="2" presStyleCnt="3" custScaleX="50625" custScaleY="50625"/>
      <dgm:spPr>
        <a:ln>
          <a:solidFill>
            <a:schemeClr val="tx1"/>
          </a:solidFill>
        </a:ln>
      </dgm:spPr>
    </dgm:pt>
  </dgm:ptLst>
  <dgm:cxnLst>
    <dgm:cxn modelId="{409F8C1E-2422-4FE9-AB9F-E0F258800050}" srcId="{0D1CF6E8-64F4-4F3A-87E2-1452FB771020}" destId="{4D1A1A46-4C86-404E-9B5B-54516F573529}" srcOrd="1" destOrd="0" parTransId="{C0289151-05E5-42F3-97DE-E66C4436637B}" sibTransId="{3E9A0D4C-4F2E-43C9-A547-D6394A31EC57}"/>
    <dgm:cxn modelId="{10EEE727-5E47-42C3-B673-FF11E5CD16F8}" srcId="{0D1CF6E8-64F4-4F3A-87E2-1452FB771020}" destId="{57CDABF8-784B-46A1-9C87-6FF48222AE5D}" srcOrd="2" destOrd="0" parTransId="{8D25AC39-29E0-4752-BB3C-864D178DDFC0}" sibTransId="{CA502385-F5FD-48DB-ABEE-44ED1F9B6F7C}"/>
    <dgm:cxn modelId="{7A8CD73D-E319-418C-B05A-6791C7EFC5AF}" srcId="{0D1CF6E8-64F4-4F3A-87E2-1452FB771020}" destId="{B6BAD971-900A-4612-8F93-693C1AC44364}" srcOrd="0" destOrd="0" parTransId="{5CFCBAA4-473B-4559-A372-327E1C8FAEAF}" sibTransId="{AE32B2C3-B01E-422D-8D3C-6BEB176D6BCF}"/>
    <dgm:cxn modelId="{FACF2F86-9439-41C5-AD8B-9331936DE0AE}" type="presOf" srcId="{0D1CF6E8-64F4-4F3A-87E2-1452FB771020}" destId="{6411F4A3-24D4-4B84-B03F-BA21106C0898}" srcOrd="0" destOrd="0" presId="urn:microsoft.com/office/officeart/2008/layout/VerticalCurvedList"/>
    <dgm:cxn modelId="{A59BB899-BB88-47DC-AD9E-AC2077BAF985}" type="presOf" srcId="{4D1A1A46-4C86-404E-9B5B-54516F573529}" destId="{CE5D93D0-C02C-4304-80D4-510DB5788045}" srcOrd="0" destOrd="0" presId="urn:microsoft.com/office/officeart/2008/layout/VerticalCurvedList"/>
    <dgm:cxn modelId="{07D5499A-B514-44E3-B2B1-98795C3170CC}" type="presOf" srcId="{AE32B2C3-B01E-422D-8D3C-6BEB176D6BCF}" destId="{A91B4895-6DE9-46EE-B066-FAB5F1783AE9}" srcOrd="0" destOrd="0" presId="urn:microsoft.com/office/officeart/2008/layout/VerticalCurvedList"/>
    <dgm:cxn modelId="{8C2B61D7-2EAB-4CED-9002-1AB4CD72181E}" type="presOf" srcId="{B6BAD971-900A-4612-8F93-693C1AC44364}" destId="{BCF0A99C-428A-4E4E-B18A-66FBCDFD5653}" srcOrd="0" destOrd="0" presId="urn:microsoft.com/office/officeart/2008/layout/VerticalCurvedList"/>
    <dgm:cxn modelId="{A22BFBD8-33E3-4883-9291-E2ED8E2E213A}" type="presOf" srcId="{57CDABF8-784B-46A1-9C87-6FF48222AE5D}" destId="{68D63C9D-5FF5-4D2D-BD0C-ADD66C74F259}" srcOrd="0" destOrd="0" presId="urn:microsoft.com/office/officeart/2008/layout/VerticalCurvedList"/>
    <dgm:cxn modelId="{08ABCA4F-1AD2-463E-AABF-57822219E9E0}" type="presParOf" srcId="{6411F4A3-24D4-4B84-B03F-BA21106C0898}" destId="{CF1D1113-D6A3-4830-9BE5-CC3340E86028}" srcOrd="0" destOrd="0" presId="urn:microsoft.com/office/officeart/2008/layout/VerticalCurvedList"/>
    <dgm:cxn modelId="{0C472E08-9738-4EBD-A195-D1B73649290C}" type="presParOf" srcId="{CF1D1113-D6A3-4830-9BE5-CC3340E86028}" destId="{4A66FB50-20D2-4B73-9F22-B79E4B651BB5}" srcOrd="0" destOrd="0" presId="urn:microsoft.com/office/officeart/2008/layout/VerticalCurvedList"/>
    <dgm:cxn modelId="{2A8F4130-5B95-4751-A625-5C99985D3704}" type="presParOf" srcId="{4A66FB50-20D2-4B73-9F22-B79E4B651BB5}" destId="{40A797FB-F714-4E2C-9451-5A7885D196C3}" srcOrd="0" destOrd="0" presId="urn:microsoft.com/office/officeart/2008/layout/VerticalCurvedList"/>
    <dgm:cxn modelId="{C762775D-10F4-469F-98A4-F6080FE1A9FC}" type="presParOf" srcId="{4A66FB50-20D2-4B73-9F22-B79E4B651BB5}" destId="{A91B4895-6DE9-46EE-B066-FAB5F1783AE9}" srcOrd="1" destOrd="0" presId="urn:microsoft.com/office/officeart/2008/layout/VerticalCurvedList"/>
    <dgm:cxn modelId="{87497C17-085D-4A61-9703-893ED0B74238}" type="presParOf" srcId="{4A66FB50-20D2-4B73-9F22-B79E4B651BB5}" destId="{E264082B-2C3C-4938-9F9A-293F461964E8}" srcOrd="2" destOrd="0" presId="urn:microsoft.com/office/officeart/2008/layout/VerticalCurvedList"/>
    <dgm:cxn modelId="{95ADC3E0-1C27-47D9-B37C-0EC5E722D7C8}" type="presParOf" srcId="{4A66FB50-20D2-4B73-9F22-B79E4B651BB5}" destId="{CC8C1D0C-A4DB-498E-9B50-63105DA0E63A}" srcOrd="3" destOrd="0" presId="urn:microsoft.com/office/officeart/2008/layout/VerticalCurvedList"/>
    <dgm:cxn modelId="{1F18424B-48F0-4083-BD16-24E34BA7220F}" type="presParOf" srcId="{CF1D1113-D6A3-4830-9BE5-CC3340E86028}" destId="{BCF0A99C-428A-4E4E-B18A-66FBCDFD5653}" srcOrd="1" destOrd="0" presId="urn:microsoft.com/office/officeart/2008/layout/VerticalCurvedList"/>
    <dgm:cxn modelId="{3A05F19E-FCE1-4B93-A828-DDE57AE6C9DE}" type="presParOf" srcId="{CF1D1113-D6A3-4830-9BE5-CC3340E86028}" destId="{B99EC68E-BF77-4363-A1F0-9C8CD94E1432}" srcOrd="2" destOrd="0" presId="urn:microsoft.com/office/officeart/2008/layout/VerticalCurvedList"/>
    <dgm:cxn modelId="{900921B6-23AF-442C-A890-98B04408EA7C}" type="presParOf" srcId="{B99EC68E-BF77-4363-A1F0-9C8CD94E1432}" destId="{21B44BAA-D65F-4A02-B18E-7FE6CB20BFCF}" srcOrd="0" destOrd="0" presId="urn:microsoft.com/office/officeart/2008/layout/VerticalCurvedList"/>
    <dgm:cxn modelId="{E1C45708-DA04-47C0-825C-BC047154C2B7}" type="presParOf" srcId="{CF1D1113-D6A3-4830-9BE5-CC3340E86028}" destId="{CE5D93D0-C02C-4304-80D4-510DB5788045}" srcOrd="3" destOrd="0" presId="urn:microsoft.com/office/officeart/2008/layout/VerticalCurvedList"/>
    <dgm:cxn modelId="{B16F539A-0DD7-4713-950C-3B2E3A36BC87}" type="presParOf" srcId="{CF1D1113-D6A3-4830-9BE5-CC3340E86028}" destId="{A3B3543E-02A5-4DEE-92FA-7609FD563B5A}" srcOrd="4" destOrd="0" presId="urn:microsoft.com/office/officeart/2008/layout/VerticalCurvedList"/>
    <dgm:cxn modelId="{D3D1376C-333D-4981-B32B-034B921D83B2}" type="presParOf" srcId="{A3B3543E-02A5-4DEE-92FA-7609FD563B5A}" destId="{3D3D0CA3-CDA3-486E-B084-2BFC7DF74C90}" srcOrd="0" destOrd="0" presId="urn:microsoft.com/office/officeart/2008/layout/VerticalCurvedList"/>
    <dgm:cxn modelId="{9272E79F-6DFB-4C42-A42E-F2D7B22A16D3}" type="presParOf" srcId="{CF1D1113-D6A3-4830-9BE5-CC3340E86028}" destId="{68D63C9D-5FF5-4D2D-BD0C-ADD66C74F259}" srcOrd="5" destOrd="0" presId="urn:microsoft.com/office/officeart/2008/layout/VerticalCurvedList"/>
    <dgm:cxn modelId="{CDBA3647-6034-4E8A-AA61-24075997565B}" type="presParOf" srcId="{CF1D1113-D6A3-4830-9BE5-CC3340E86028}" destId="{6B8FA68A-16D7-4DED-BC14-C95E2668E72B}" srcOrd="6" destOrd="0" presId="urn:microsoft.com/office/officeart/2008/layout/VerticalCurvedList"/>
    <dgm:cxn modelId="{9F59C4D3-53E2-406D-80C7-4ECC2F922ADA}" type="presParOf" srcId="{6B8FA68A-16D7-4DED-BC14-C95E2668E72B}" destId="{70DC023F-878F-426E-9EB0-579D35367651}"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9C436F-3537-49AF-861C-9563E3A2DDED}"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n-AU"/>
        </a:p>
      </dgm:t>
    </dgm:pt>
    <dgm:pt modelId="{27A86FE5-40B6-47EB-91CF-5458F5C06FD2}">
      <dgm:prSet phldrT="[Text]" custT="1"/>
      <dgm:spPr/>
      <dgm:t>
        <a:bodyPr/>
        <a:lstStyle/>
        <a:p>
          <a:r>
            <a:rPr lang="en-AU" sz="2000" dirty="0"/>
            <a:t>Development of Highly Specific Vaccines</a:t>
          </a:r>
        </a:p>
      </dgm:t>
    </dgm:pt>
    <dgm:pt modelId="{C0A45E48-215C-453A-A7A7-196F79F0CEF1}" type="parTrans" cxnId="{1688764D-6F09-4068-B157-C3844A73AD9D}">
      <dgm:prSet/>
      <dgm:spPr/>
      <dgm:t>
        <a:bodyPr/>
        <a:lstStyle/>
        <a:p>
          <a:endParaRPr lang="en-AU"/>
        </a:p>
      </dgm:t>
    </dgm:pt>
    <dgm:pt modelId="{C2FBD7DA-BEFD-4229-968D-9FEC9421A773}" type="sibTrans" cxnId="{1688764D-6F09-4068-B157-C3844A73AD9D}">
      <dgm:prSet/>
      <dgm:spPr/>
      <dgm:t>
        <a:bodyPr/>
        <a:lstStyle/>
        <a:p>
          <a:endParaRPr lang="en-AU"/>
        </a:p>
      </dgm:t>
    </dgm:pt>
    <dgm:pt modelId="{148FA0F7-A463-4BA6-A4D8-D926B5B346CA}">
      <dgm:prSet phldrT="[Text]" custT="1"/>
      <dgm:spPr/>
      <dgm:t>
        <a:bodyPr/>
        <a:lstStyle/>
        <a:p>
          <a:pPr algn="ctr"/>
          <a:r>
            <a:rPr lang="en-AU" sz="2000" dirty="0"/>
            <a:t>Isolation of hyperimmune antibody-rich bovine colostrum</a:t>
          </a:r>
        </a:p>
      </dgm:t>
    </dgm:pt>
    <dgm:pt modelId="{E99911AB-EEAD-4738-9B87-562684981604}" type="parTrans" cxnId="{42FCA5F9-81ED-4264-9E63-77AEE6345236}">
      <dgm:prSet/>
      <dgm:spPr/>
      <dgm:t>
        <a:bodyPr/>
        <a:lstStyle/>
        <a:p>
          <a:endParaRPr lang="en-AU"/>
        </a:p>
      </dgm:t>
    </dgm:pt>
    <dgm:pt modelId="{94919BB6-48FE-44AE-BA6F-5219CB298CC1}" type="sibTrans" cxnId="{42FCA5F9-81ED-4264-9E63-77AEE6345236}">
      <dgm:prSet/>
      <dgm:spPr/>
      <dgm:t>
        <a:bodyPr/>
        <a:lstStyle/>
        <a:p>
          <a:endParaRPr lang="en-AU"/>
        </a:p>
      </dgm:t>
    </dgm:pt>
    <dgm:pt modelId="{AE8C2B2A-D309-4731-8D4C-F02EE6503B56}">
      <dgm:prSet phldrT="[Text]" custT="1"/>
      <dgm:spPr/>
      <dgm:t>
        <a:bodyPr/>
        <a:lstStyle/>
        <a:p>
          <a:r>
            <a:rPr lang="en-AU" sz="2000" dirty="0"/>
            <a:t>Oral Antimicrobial therapeutics without drawbacks of antibiotics</a:t>
          </a:r>
        </a:p>
      </dgm:t>
    </dgm:pt>
    <dgm:pt modelId="{96D79623-EE6D-4202-B3EB-06ED8936DE09}" type="parTrans" cxnId="{3C017EFD-6654-4FD1-BA8B-21D38FE8BF6F}">
      <dgm:prSet/>
      <dgm:spPr/>
      <dgm:t>
        <a:bodyPr/>
        <a:lstStyle/>
        <a:p>
          <a:endParaRPr lang="en-AU"/>
        </a:p>
      </dgm:t>
    </dgm:pt>
    <dgm:pt modelId="{36A1E298-9F04-4E53-BA15-84DAE2BA2AD0}" type="sibTrans" cxnId="{3C017EFD-6654-4FD1-BA8B-21D38FE8BF6F}">
      <dgm:prSet/>
      <dgm:spPr/>
      <dgm:t>
        <a:bodyPr/>
        <a:lstStyle/>
        <a:p>
          <a:endParaRPr lang="en-AU"/>
        </a:p>
      </dgm:t>
    </dgm:pt>
    <dgm:pt modelId="{13ABBAE6-FCE2-44A7-8127-7C2B90D9702C}" type="pres">
      <dgm:prSet presAssocID="{559C436F-3537-49AF-861C-9563E3A2DDED}" presName="Name0" presStyleCnt="0">
        <dgm:presLayoutVars>
          <dgm:dir/>
          <dgm:resizeHandles val="exact"/>
        </dgm:presLayoutVars>
      </dgm:prSet>
      <dgm:spPr/>
    </dgm:pt>
    <dgm:pt modelId="{A11BC36D-D8E2-4C33-BE9D-686089313740}" type="pres">
      <dgm:prSet presAssocID="{27A86FE5-40B6-47EB-91CF-5458F5C06FD2}" presName="composite" presStyleCnt="0"/>
      <dgm:spPr/>
    </dgm:pt>
    <dgm:pt modelId="{D23701C7-B4E1-4C0C-8476-C844299EF3EF}" type="pres">
      <dgm:prSet presAssocID="{27A86FE5-40B6-47EB-91CF-5458F5C06FD2}" presName="imagSh" presStyleLbl="bgImgPlace1" presStyleIdx="0" presStyleCnt="3" custAng="0" custLinFactNeighborX="1334" custLinFactNeighborY="-22064"/>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15482CED-045E-422E-BE2B-581145CC4882}" type="pres">
      <dgm:prSet presAssocID="{27A86FE5-40B6-47EB-91CF-5458F5C06FD2}" presName="txNode" presStyleLbl="node1" presStyleIdx="0" presStyleCnt="3">
        <dgm:presLayoutVars>
          <dgm:bulletEnabled val="1"/>
        </dgm:presLayoutVars>
      </dgm:prSet>
      <dgm:spPr/>
    </dgm:pt>
    <dgm:pt modelId="{21C0E4C4-637E-48C7-B72A-82A0410CEFE0}" type="pres">
      <dgm:prSet presAssocID="{C2FBD7DA-BEFD-4229-968D-9FEC9421A773}" presName="sibTrans" presStyleLbl="sibTrans2D1" presStyleIdx="0" presStyleCnt="2"/>
      <dgm:spPr/>
    </dgm:pt>
    <dgm:pt modelId="{9E48AFE9-67E4-4A3B-BF9D-21A4B9AD30EE}" type="pres">
      <dgm:prSet presAssocID="{C2FBD7DA-BEFD-4229-968D-9FEC9421A773}" presName="connTx" presStyleLbl="sibTrans2D1" presStyleIdx="0" presStyleCnt="2"/>
      <dgm:spPr/>
    </dgm:pt>
    <dgm:pt modelId="{AEDE49E9-231D-479F-9478-BB201836B45A}" type="pres">
      <dgm:prSet presAssocID="{148FA0F7-A463-4BA6-A4D8-D926B5B346CA}" presName="composite" presStyleCnt="0"/>
      <dgm:spPr/>
    </dgm:pt>
    <dgm:pt modelId="{8266D9A0-B886-4715-A9AB-B4B741F7C1EF}" type="pres">
      <dgm:prSet presAssocID="{148FA0F7-A463-4BA6-A4D8-D926B5B346CA}" presName="imagSh" presStyleLbl="bgImgPlace1" presStyleIdx="1" presStyleCnt="3" custLinFactNeighborX="1709" custLinFactNeighborY="-22253"/>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effectLst>
          <a:innerShdw blurRad="63500" dist="50800" dir="13500000">
            <a:schemeClr val="bg1">
              <a:lumMod val="65000"/>
              <a:alpha val="50000"/>
            </a:schemeClr>
          </a:innerShdw>
        </a:effectLst>
      </dgm:spPr>
    </dgm:pt>
    <dgm:pt modelId="{999BA920-3086-4A74-B7FA-E7BCCA9D0EC1}" type="pres">
      <dgm:prSet presAssocID="{148FA0F7-A463-4BA6-A4D8-D926B5B346CA}" presName="txNode" presStyleLbl="node1" presStyleIdx="1" presStyleCnt="3">
        <dgm:presLayoutVars>
          <dgm:bulletEnabled val="1"/>
        </dgm:presLayoutVars>
      </dgm:prSet>
      <dgm:spPr/>
    </dgm:pt>
    <dgm:pt modelId="{1F8121A8-F5BA-4505-BEBF-4068B5FE1A48}" type="pres">
      <dgm:prSet presAssocID="{94919BB6-48FE-44AE-BA6F-5219CB298CC1}" presName="sibTrans" presStyleLbl="sibTrans2D1" presStyleIdx="1" presStyleCnt="2"/>
      <dgm:spPr/>
    </dgm:pt>
    <dgm:pt modelId="{B23E9EF2-C87D-4214-A78B-F71E7E17921E}" type="pres">
      <dgm:prSet presAssocID="{94919BB6-48FE-44AE-BA6F-5219CB298CC1}" presName="connTx" presStyleLbl="sibTrans2D1" presStyleIdx="1" presStyleCnt="2"/>
      <dgm:spPr/>
    </dgm:pt>
    <dgm:pt modelId="{D9C8F227-1C6D-4BF8-8DC7-A37AF31BA7D3}" type="pres">
      <dgm:prSet presAssocID="{AE8C2B2A-D309-4731-8D4C-F02EE6503B56}" presName="composite" presStyleCnt="0"/>
      <dgm:spPr/>
    </dgm:pt>
    <dgm:pt modelId="{4E20F2DC-9766-4EDB-A909-3FCF4EE92A71}" type="pres">
      <dgm:prSet presAssocID="{AE8C2B2A-D309-4731-8D4C-F02EE6503B56}" presName="imagSh" presStyleLbl="bgImgPlace1" presStyleIdx="2" presStyleCnt="3" custLinFactNeighborX="-11240" custLinFactNeighborY="-22229"/>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
              </a:ext>
            </a:extLst>
          </a:blip>
          <a:srcRect/>
          <a:stretch>
            <a:fillRect l="-20000" r="-20000"/>
          </a:stretch>
        </a:blipFill>
      </dgm:spPr>
    </dgm:pt>
    <dgm:pt modelId="{F5F039A7-50DC-4233-A706-165D64585347}" type="pres">
      <dgm:prSet presAssocID="{AE8C2B2A-D309-4731-8D4C-F02EE6503B56}" presName="txNode" presStyleLbl="node1" presStyleIdx="2" presStyleCnt="3" custScaleY="100098" custLinFactNeighborX="-15917" custLinFactNeighborY="3048">
        <dgm:presLayoutVars>
          <dgm:bulletEnabled val="1"/>
        </dgm:presLayoutVars>
      </dgm:prSet>
      <dgm:spPr/>
    </dgm:pt>
  </dgm:ptLst>
  <dgm:cxnLst>
    <dgm:cxn modelId="{FEAFFD04-2BBF-4FFE-8D22-9290071F28B3}" type="presOf" srcId="{27A86FE5-40B6-47EB-91CF-5458F5C06FD2}" destId="{15482CED-045E-422E-BE2B-581145CC4882}" srcOrd="0" destOrd="0" presId="urn:microsoft.com/office/officeart/2005/8/layout/hProcess10"/>
    <dgm:cxn modelId="{00CD6323-641A-471B-8368-AEE6713E4BFE}" type="presOf" srcId="{94919BB6-48FE-44AE-BA6F-5219CB298CC1}" destId="{1F8121A8-F5BA-4505-BEBF-4068B5FE1A48}" srcOrd="0" destOrd="0" presId="urn:microsoft.com/office/officeart/2005/8/layout/hProcess10"/>
    <dgm:cxn modelId="{DCC9E25C-1C63-438F-AA33-FB155B55D4BE}" type="presOf" srcId="{94919BB6-48FE-44AE-BA6F-5219CB298CC1}" destId="{B23E9EF2-C87D-4214-A78B-F71E7E17921E}" srcOrd="1" destOrd="0" presId="urn:microsoft.com/office/officeart/2005/8/layout/hProcess10"/>
    <dgm:cxn modelId="{907E365E-3D1D-418B-B695-7B0B13C679E0}" type="presOf" srcId="{AE8C2B2A-D309-4731-8D4C-F02EE6503B56}" destId="{F5F039A7-50DC-4233-A706-165D64585347}" srcOrd="0" destOrd="0" presId="urn:microsoft.com/office/officeart/2005/8/layout/hProcess10"/>
    <dgm:cxn modelId="{1688764D-6F09-4068-B157-C3844A73AD9D}" srcId="{559C436F-3537-49AF-861C-9563E3A2DDED}" destId="{27A86FE5-40B6-47EB-91CF-5458F5C06FD2}" srcOrd="0" destOrd="0" parTransId="{C0A45E48-215C-453A-A7A7-196F79F0CEF1}" sibTransId="{C2FBD7DA-BEFD-4229-968D-9FEC9421A773}"/>
    <dgm:cxn modelId="{1B3D7C83-8B2D-436B-A0E7-8800486AD6DA}" type="presOf" srcId="{148FA0F7-A463-4BA6-A4D8-D926B5B346CA}" destId="{999BA920-3086-4A74-B7FA-E7BCCA9D0EC1}" srcOrd="0" destOrd="0" presId="urn:microsoft.com/office/officeart/2005/8/layout/hProcess10"/>
    <dgm:cxn modelId="{1638B78E-F854-4C14-95F4-A60BD25129CE}" type="presOf" srcId="{C2FBD7DA-BEFD-4229-968D-9FEC9421A773}" destId="{9E48AFE9-67E4-4A3B-BF9D-21A4B9AD30EE}" srcOrd="1" destOrd="0" presId="urn:microsoft.com/office/officeart/2005/8/layout/hProcess10"/>
    <dgm:cxn modelId="{B91EB9B4-A635-4B13-874A-CD5FE07C1226}" type="presOf" srcId="{559C436F-3537-49AF-861C-9563E3A2DDED}" destId="{13ABBAE6-FCE2-44A7-8127-7C2B90D9702C}" srcOrd="0" destOrd="0" presId="urn:microsoft.com/office/officeart/2005/8/layout/hProcess10"/>
    <dgm:cxn modelId="{2C01C9D7-E59B-4A0C-806A-493C0F909F45}" type="presOf" srcId="{C2FBD7DA-BEFD-4229-968D-9FEC9421A773}" destId="{21C0E4C4-637E-48C7-B72A-82A0410CEFE0}" srcOrd="0" destOrd="0" presId="urn:microsoft.com/office/officeart/2005/8/layout/hProcess10"/>
    <dgm:cxn modelId="{42FCA5F9-81ED-4264-9E63-77AEE6345236}" srcId="{559C436F-3537-49AF-861C-9563E3A2DDED}" destId="{148FA0F7-A463-4BA6-A4D8-D926B5B346CA}" srcOrd="1" destOrd="0" parTransId="{E99911AB-EEAD-4738-9B87-562684981604}" sibTransId="{94919BB6-48FE-44AE-BA6F-5219CB298CC1}"/>
    <dgm:cxn modelId="{3C017EFD-6654-4FD1-BA8B-21D38FE8BF6F}" srcId="{559C436F-3537-49AF-861C-9563E3A2DDED}" destId="{AE8C2B2A-D309-4731-8D4C-F02EE6503B56}" srcOrd="2" destOrd="0" parTransId="{96D79623-EE6D-4202-B3EB-06ED8936DE09}" sibTransId="{36A1E298-9F04-4E53-BA15-84DAE2BA2AD0}"/>
    <dgm:cxn modelId="{FC970B81-36CA-4A33-93AE-B1B216F9E95A}" type="presParOf" srcId="{13ABBAE6-FCE2-44A7-8127-7C2B90D9702C}" destId="{A11BC36D-D8E2-4C33-BE9D-686089313740}" srcOrd="0" destOrd="0" presId="urn:microsoft.com/office/officeart/2005/8/layout/hProcess10"/>
    <dgm:cxn modelId="{2879CB33-75BB-47F4-A216-2847A45D76F8}" type="presParOf" srcId="{A11BC36D-D8E2-4C33-BE9D-686089313740}" destId="{D23701C7-B4E1-4C0C-8476-C844299EF3EF}" srcOrd="0" destOrd="0" presId="urn:microsoft.com/office/officeart/2005/8/layout/hProcess10"/>
    <dgm:cxn modelId="{A02EE068-5BE8-43D3-807B-A29EDBC2C32C}" type="presParOf" srcId="{A11BC36D-D8E2-4C33-BE9D-686089313740}" destId="{15482CED-045E-422E-BE2B-581145CC4882}" srcOrd="1" destOrd="0" presId="urn:microsoft.com/office/officeart/2005/8/layout/hProcess10"/>
    <dgm:cxn modelId="{BDF3E324-0D4F-452F-823A-C144914F4664}" type="presParOf" srcId="{13ABBAE6-FCE2-44A7-8127-7C2B90D9702C}" destId="{21C0E4C4-637E-48C7-B72A-82A0410CEFE0}" srcOrd="1" destOrd="0" presId="urn:microsoft.com/office/officeart/2005/8/layout/hProcess10"/>
    <dgm:cxn modelId="{EAFD8FD0-0928-4AA4-90B4-CCA81BF07522}" type="presParOf" srcId="{21C0E4C4-637E-48C7-B72A-82A0410CEFE0}" destId="{9E48AFE9-67E4-4A3B-BF9D-21A4B9AD30EE}" srcOrd="0" destOrd="0" presId="urn:microsoft.com/office/officeart/2005/8/layout/hProcess10"/>
    <dgm:cxn modelId="{D6F2B362-8AD7-4753-9EBB-67F1D4A20483}" type="presParOf" srcId="{13ABBAE6-FCE2-44A7-8127-7C2B90D9702C}" destId="{AEDE49E9-231D-479F-9478-BB201836B45A}" srcOrd="2" destOrd="0" presId="urn:microsoft.com/office/officeart/2005/8/layout/hProcess10"/>
    <dgm:cxn modelId="{E057EA4A-10D8-4191-8DD8-3284829ED2F9}" type="presParOf" srcId="{AEDE49E9-231D-479F-9478-BB201836B45A}" destId="{8266D9A0-B886-4715-A9AB-B4B741F7C1EF}" srcOrd="0" destOrd="0" presId="urn:microsoft.com/office/officeart/2005/8/layout/hProcess10"/>
    <dgm:cxn modelId="{BBAA851F-DB28-4A5E-B388-86CD6959809C}" type="presParOf" srcId="{AEDE49E9-231D-479F-9478-BB201836B45A}" destId="{999BA920-3086-4A74-B7FA-E7BCCA9D0EC1}" srcOrd="1" destOrd="0" presId="urn:microsoft.com/office/officeart/2005/8/layout/hProcess10"/>
    <dgm:cxn modelId="{243D3EAC-0364-45F9-A051-FC2872EE812E}" type="presParOf" srcId="{13ABBAE6-FCE2-44A7-8127-7C2B90D9702C}" destId="{1F8121A8-F5BA-4505-BEBF-4068B5FE1A48}" srcOrd="3" destOrd="0" presId="urn:microsoft.com/office/officeart/2005/8/layout/hProcess10"/>
    <dgm:cxn modelId="{655C518A-366A-4845-9527-C211B8F1142D}" type="presParOf" srcId="{1F8121A8-F5BA-4505-BEBF-4068B5FE1A48}" destId="{B23E9EF2-C87D-4214-A78B-F71E7E17921E}" srcOrd="0" destOrd="0" presId="urn:microsoft.com/office/officeart/2005/8/layout/hProcess10"/>
    <dgm:cxn modelId="{8688A93F-7BDF-4890-9FF3-BCCD564643C1}" type="presParOf" srcId="{13ABBAE6-FCE2-44A7-8127-7C2B90D9702C}" destId="{D9C8F227-1C6D-4BF8-8DC7-A37AF31BA7D3}" srcOrd="4" destOrd="0" presId="urn:microsoft.com/office/officeart/2005/8/layout/hProcess10"/>
    <dgm:cxn modelId="{95FD1D04-B3DD-426B-B614-93B2041D9442}" type="presParOf" srcId="{D9C8F227-1C6D-4BF8-8DC7-A37AF31BA7D3}" destId="{4E20F2DC-9766-4EDB-A909-3FCF4EE92A71}" srcOrd="0" destOrd="0" presId="urn:microsoft.com/office/officeart/2005/8/layout/hProcess10"/>
    <dgm:cxn modelId="{7B7C78CE-C6F3-4880-8992-98E65F23BB23}" type="presParOf" srcId="{D9C8F227-1C6D-4BF8-8DC7-A37AF31BA7D3}" destId="{F5F039A7-50DC-4233-A706-165D64585347}"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0DB060-4274-4C8E-93B5-24D29FEDBED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AU"/>
        </a:p>
      </dgm:t>
    </dgm:pt>
    <dgm:pt modelId="{5F71730C-8D06-416D-8AEB-7FBBE4B77B44}">
      <dgm:prSet phldrT="[Text]" custT="1"/>
      <dgm:spPr/>
      <dgm:t>
        <a:bodyPr/>
        <a:lstStyle/>
        <a:p>
          <a:r>
            <a:rPr lang="en-AU" sz="1800" dirty="0"/>
            <a:t>Assimilate Data to Support Literature-Based FDA Submission</a:t>
          </a:r>
        </a:p>
      </dgm:t>
    </dgm:pt>
    <dgm:pt modelId="{E5E9B862-EDFD-44C6-A1B5-35A841BD30B2}" type="parTrans" cxnId="{0CFCED12-6D54-4F0B-A706-B271E5FEF9CE}">
      <dgm:prSet/>
      <dgm:spPr/>
      <dgm:t>
        <a:bodyPr/>
        <a:lstStyle/>
        <a:p>
          <a:endParaRPr lang="en-AU"/>
        </a:p>
      </dgm:t>
    </dgm:pt>
    <dgm:pt modelId="{83578BAC-B4DC-43F6-B155-3AC92883DC66}" type="sibTrans" cxnId="{0CFCED12-6D54-4F0B-A706-B271E5FEF9CE}">
      <dgm:prSet/>
      <dgm:spPr/>
      <dgm:t>
        <a:bodyPr/>
        <a:lstStyle/>
        <a:p>
          <a:endParaRPr lang="en-AU"/>
        </a:p>
      </dgm:t>
    </dgm:pt>
    <dgm:pt modelId="{EBC4A7B2-E9CF-4876-B49E-BB367CB95A88}">
      <dgm:prSet phldrT="[Text]" custT="1"/>
      <dgm:spPr/>
      <dgm:t>
        <a:bodyPr/>
        <a:lstStyle/>
        <a:p>
          <a:r>
            <a:rPr lang="en-AU" sz="1800" dirty="0"/>
            <a:t>Hold Pre-IND Meeting to Discuss Merits of 505(b)(2) Application</a:t>
          </a:r>
        </a:p>
      </dgm:t>
    </dgm:pt>
    <dgm:pt modelId="{574EB8C4-0F1D-4A6A-AC3B-0044540EB009}" type="parTrans" cxnId="{91D8C09C-8423-4651-A76D-31A59E66F4F1}">
      <dgm:prSet/>
      <dgm:spPr/>
      <dgm:t>
        <a:bodyPr/>
        <a:lstStyle/>
        <a:p>
          <a:endParaRPr lang="en-AU"/>
        </a:p>
      </dgm:t>
    </dgm:pt>
    <dgm:pt modelId="{FDFEF73E-399B-4188-A56E-475FC9BA2F55}" type="sibTrans" cxnId="{91D8C09C-8423-4651-A76D-31A59E66F4F1}">
      <dgm:prSet/>
      <dgm:spPr/>
      <dgm:t>
        <a:bodyPr/>
        <a:lstStyle/>
        <a:p>
          <a:endParaRPr lang="en-AU"/>
        </a:p>
      </dgm:t>
    </dgm:pt>
    <dgm:pt modelId="{1C9BA511-D9A8-4882-A43A-BCD781A8C42F}">
      <dgm:prSet custT="1"/>
      <dgm:spPr/>
      <dgm:t>
        <a:bodyPr/>
        <a:lstStyle/>
        <a:p>
          <a:r>
            <a:rPr lang="en-US" sz="1600" dirty="0"/>
            <a:t> </a:t>
          </a:r>
          <a:r>
            <a:rPr lang="en-US" sz="1800" dirty="0"/>
            <a:t>File IND with Single Double-Blind &amp; Placebo Controlled Trial for Prevention of Travelers’ Diarrhea</a:t>
          </a:r>
        </a:p>
      </dgm:t>
    </dgm:pt>
    <dgm:pt modelId="{BE694D4B-3A57-4344-BAC0-D84E1FC0787D}" type="parTrans" cxnId="{A27B6D41-AD03-466E-88E4-65B28C7D85FB}">
      <dgm:prSet/>
      <dgm:spPr/>
      <dgm:t>
        <a:bodyPr/>
        <a:lstStyle/>
        <a:p>
          <a:endParaRPr lang="en-AU"/>
        </a:p>
      </dgm:t>
    </dgm:pt>
    <dgm:pt modelId="{5FB47EC1-9B74-4AF7-B64A-87861775FD4B}" type="sibTrans" cxnId="{A27B6D41-AD03-466E-88E4-65B28C7D85FB}">
      <dgm:prSet/>
      <dgm:spPr/>
      <dgm:t>
        <a:bodyPr/>
        <a:lstStyle/>
        <a:p>
          <a:endParaRPr lang="en-AU"/>
        </a:p>
      </dgm:t>
    </dgm:pt>
    <dgm:pt modelId="{804C2CB7-BBC2-469F-B90C-28D24EC5E16A}">
      <dgm:prSet custT="1"/>
      <dgm:spPr/>
      <dgm:t>
        <a:bodyPr/>
        <a:lstStyle/>
        <a:p>
          <a:r>
            <a:rPr lang="en-US" sz="1800" dirty="0"/>
            <a:t>Execute Prevention Trial and File Registration Package</a:t>
          </a:r>
        </a:p>
      </dgm:t>
    </dgm:pt>
    <dgm:pt modelId="{1EB1CED8-95CF-45CB-938D-74EFF1DCE836}" type="parTrans" cxnId="{E69FF4C3-1925-436E-8C69-7A2FBB6AF2BA}">
      <dgm:prSet/>
      <dgm:spPr/>
      <dgm:t>
        <a:bodyPr/>
        <a:lstStyle/>
        <a:p>
          <a:endParaRPr lang="en-AU"/>
        </a:p>
      </dgm:t>
    </dgm:pt>
    <dgm:pt modelId="{BC53D0AB-B2D7-4C02-8CE8-130D601BBA18}" type="sibTrans" cxnId="{E69FF4C3-1925-436E-8C69-7A2FBB6AF2BA}">
      <dgm:prSet/>
      <dgm:spPr/>
      <dgm:t>
        <a:bodyPr/>
        <a:lstStyle/>
        <a:p>
          <a:endParaRPr lang="en-AU"/>
        </a:p>
      </dgm:t>
    </dgm:pt>
    <dgm:pt modelId="{A71D66DC-D33C-4EB9-9F8A-630116B08801}" type="pres">
      <dgm:prSet presAssocID="{950DB060-4274-4C8E-93B5-24D29FEDBEDD}" presName="Name0" presStyleCnt="0">
        <dgm:presLayoutVars>
          <dgm:chMax val="11"/>
          <dgm:chPref val="11"/>
          <dgm:dir/>
          <dgm:resizeHandles/>
        </dgm:presLayoutVars>
      </dgm:prSet>
      <dgm:spPr/>
    </dgm:pt>
    <dgm:pt modelId="{F4905C34-7798-468F-A68F-390438C9B6AD}" type="pres">
      <dgm:prSet presAssocID="{804C2CB7-BBC2-469F-B90C-28D24EC5E16A}" presName="Accent4" presStyleCnt="0"/>
      <dgm:spPr/>
    </dgm:pt>
    <dgm:pt modelId="{BD6E92C4-6358-4218-9E84-41F59033C4B3}" type="pres">
      <dgm:prSet presAssocID="{804C2CB7-BBC2-469F-B90C-28D24EC5E16A}" presName="Accent" presStyleLbl="node1" presStyleIdx="0" presStyleCnt="4"/>
      <dgm:spPr/>
    </dgm:pt>
    <dgm:pt modelId="{A02A5E4F-CD9A-4446-8ABC-CA4A97C31025}" type="pres">
      <dgm:prSet presAssocID="{804C2CB7-BBC2-469F-B90C-28D24EC5E16A}" presName="ParentBackground4" presStyleCnt="0"/>
      <dgm:spPr/>
    </dgm:pt>
    <dgm:pt modelId="{77CFBB5F-5449-41B9-BA76-1233DB6493AD}" type="pres">
      <dgm:prSet presAssocID="{804C2CB7-BBC2-469F-B90C-28D24EC5E16A}" presName="ParentBackground" presStyleLbl="fgAcc1" presStyleIdx="0" presStyleCnt="4"/>
      <dgm:spPr/>
    </dgm:pt>
    <dgm:pt modelId="{4876B309-6315-41D6-B99B-EF4D89246673}" type="pres">
      <dgm:prSet presAssocID="{804C2CB7-BBC2-469F-B90C-28D24EC5E16A}" presName="Parent4" presStyleLbl="revTx" presStyleIdx="0" presStyleCnt="0">
        <dgm:presLayoutVars>
          <dgm:chMax val="1"/>
          <dgm:chPref val="1"/>
          <dgm:bulletEnabled val="1"/>
        </dgm:presLayoutVars>
      </dgm:prSet>
      <dgm:spPr/>
    </dgm:pt>
    <dgm:pt modelId="{B4378C6B-4BC3-4F98-8A25-BD848B28018F}" type="pres">
      <dgm:prSet presAssocID="{1C9BA511-D9A8-4882-A43A-BCD781A8C42F}" presName="Accent3" presStyleCnt="0"/>
      <dgm:spPr/>
    </dgm:pt>
    <dgm:pt modelId="{BA4DFA28-FD72-4F8E-93EC-78CC581DFACB}" type="pres">
      <dgm:prSet presAssocID="{1C9BA511-D9A8-4882-A43A-BCD781A8C42F}" presName="Accent" presStyleLbl="node1" presStyleIdx="1" presStyleCnt="4"/>
      <dgm:spPr/>
    </dgm:pt>
    <dgm:pt modelId="{F3E32F72-B51C-4833-B852-6079DA6A70C1}" type="pres">
      <dgm:prSet presAssocID="{1C9BA511-D9A8-4882-A43A-BCD781A8C42F}" presName="ParentBackground3" presStyleCnt="0"/>
      <dgm:spPr/>
    </dgm:pt>
    <dgm:pt modelId="{8AB94D81-CB99-4C92-BF74-A57CEC41AFCC}" type="pres">
      <dgm:prSet presAssocID="{1C9BA511-D9A8-4882-A43A-BCD781A8C42F}" presName="ParentBackground" presStyleLbl="fgAcc1" presStyleIdx="1" presStyleCnt="4" custLinFactNeighborX="650" custLinFactNeighborY="-801"/>
      <dgm:spPr/>
    </dgm:pt>
    <dgm:pt modelId="{CA5DBE37-D55C-4DB9-B0CC-A0683F0A1AD5}" type="pres">
      <dgm:prSet presAssocID="{1C9BA511-D9A8-4882-A43A-BCD781A8C42F}" presName="Parent3" presStyleLbl="revTx" presStyleIdx="0" presStyleCnt="0">
        <dgm:presLayoutVars>
          <dgm:chMax val="1"/>
          <dgm:chPref val="1"/>
          <dgm:bulletEnabled val="1"/>
        </dgm:presLayoutVars>
      </dgm:prSet>
      <dgm:spPr/>
    </dgm:pt>
    <dgm:pt modelId="{EAF223CE-BDDC-4E46-9A09-2B04A8639BD3}" type="pres">
      <dgm:prSet presAssocID="{EBC4A7B2-E9CF-4876-B49E-BB367CB95A88}" presName="Accent2" presStyleCnt="0"/>
      <dgm:spPr/>
    </dgm:pt>
    <dgm:pt modelId="{9E17DCE2-6CCA-4DF3-803C-6FF9581B7DE3}" type="pres">
      <dgm:prSet presAssocID="{EBC4A7B2-E9CF-4876-B49E-BB367CB95A88}" presName="Accent" presStyleLbl="node1" presStyleIdx="2" presStyleCnt="4"/>
      <dgm:spPr/>
    </dgm:pt>
    <dgm:pt modelId="{A4FCF984-B3B8-4DBF-800A-E74E4718A427}" type="pres">
      <dgm:prSet presAssocID="{EBC4A7B2-E9CF-4876-B49E-BB367CB95A88}" presName="ParentBackground2" presStyleCnt="0"/>
      <dgm:spPr/>
    </dgm:pt>
    <dgm:pt modelId="{A4D21C1F-BDB0-4339-AE88-A1F0D9E3D7A4}" type="pres">
      <dgm:prSet presAssocID="{EBC4A7B2-E9CF-4876-B49E-BB367CB95A88}" presName="ParentBackground" presStyleLbl="fgAcc1" presStyleIdx="2" presStyleCnt="4"/>
      <dgm:spPr/>
    </dgm:pt>
    <dgm:pt modelId="{821ECDAF-EE93-41C3-B309-250D85B888A6}" type="pres">
      <dgm:prSet presAssocID="{EBC4A7B2-E9CF-4876-B49E-BB367CB95A88}" presName="Parent2" presStyleLbl="revTx" presStyleIdx="0" presStyleCnt="0">
        <dgm:presLayoutVars>
          <dgm:chMax val="1"/>
          <dgm:chPref val="1"/>
          <dgm:bulletEnabled val="1"/>
        </dgm:presLayoutVars>
      </dgm:prSet>
      <dgm:spPr/>
    </dgm:pt>
    <dgm:pt modelId="{C5431B79-7D17-4150-8B2D-EE72DC4E1EF8}" type="pres">
      <dgm:prSet presAssocID="{5F71730C-8D06-416D-8AEB-7FBBE4B77B44}" presName="Accent1" presStyleCnt="0"/>
      <dgm:spPr/>
    </dgm:pt>
    <dgm:pt modelId="{613C3101-03A7-4CE7-8D04-ED2C81EBE8AB}" type="pres">
      <dgm:prSet presAssocID="{5F71730C-8D06-416D-8AEB-7FBBE4B77B44}" presName="Accent" presStyleLbl="node1" presStyleIdx="3" presStyleCnt="4"/>
      <dgm:spPr/>
    </dgm:pt>
    <dgm:pt modelId="{6C5F2375-278C-43BE-98F7-C4CC3453023A}" type="pres">
      <dgm:prSet presAssocID="{5F71730C-8D06-416D-8AEB-7FBBE4B77B44}" presName="ParentBackground1" presStyleCnt="0"/>
      <dgm:spPr/>
    </dgm:pt>
    <dgm:pt modelId="{AD2C7436-EFD5-4080-A629-78137DFC5CED}" type="pres">
      <dgm:prSet presAssocID="{5F71730C-8D06-416D-8AEB-7FBBE4B77B44}" presName="ParentBackground" presStyleLbl="fgAcc1" presStyleIdx="3" presStyleCnt="4"/>
      <dgm:spPr/>
    </dgm:pt>
    <dgm:pt modelId="{837F245D-87A5-4895-A14F-BD568D410B44}" type="pres">
      <dgm:prSet presAssocID="{5F71730C-8D06-416D-8AEB-7FBBE4B77B44}" presName="Parent1" presStyleLbl="revTx" presStyleIdx="0" presStyleCnt="0">
        <dgm:presLayoutVars>
          <dgm:chMax val="1"/>
          <dgm:chPref val="1"/>
          <dgm:bulletEnabled val="1"/>
        </dgm:presLayoutVars>
      </dgm:prSet>
      <dgm:spPr/>
    </dgm:pt>
  </dgm:ptLst>
  <dgm:cxnLst>
    <dgm:cxn modelId="{0CFCED12-6D54-4F0B-A706-B271E5FEF9CE}" srcId="{950DB060-4274-4C8E-93B5-24D29FEDBEDD}" destId="{5F71730C-8D06-416D-8AEB-7FBBE4B77B44}" srcOrd="0" destOrd="0" parTransId="{E5E9B862-EDFD-44C6-A1B5-35A841BD30B2}" sibTransId="{83578BAC-B4DC-43F6-B155-3AC92883DC66}"/>
    <dgm:cxn modelId="{76A9281B-7D47-456B-8979-616687D32BC2}" type="presOf" srcId="{5F71730C-8D06-416D-8AEB-7FBBE4B77B44}" destId="{AD2C7436-EFD5-4080-A629-78137DFC5CED}" srcOrd="0" destOrd="0" presId="urn:microsoft.com/office/officeart/2011/layout/CircleProcess"/>
    <dgm:cxn modelId="{97CDB65C-7AAB-48F2-BB9D-B689C3F17F2C}" type="presOf" srcId="{EBC4A7B2-E9CF-4876-B49E-BB367CB95A88}" destId="{821ECDAF-EE93-41C3-B309-250D85B888A6}" srcOrd="1" destOrd="0" presId="urn:microsoft.com/office/officeart/2011/layout/CircleProcess"/>
    <dgm:cxn modelId="{A27B6D41-AD03-466E-88E4-65B28C7D85FB}" srcId="{950DB060-4274-4C8E-93B5-24D29FEDBEDD}" destId="{1C9BA511-D9A8-4882-A43A-BCD781A8C42F}" srcOrd="2" destOrd="0" parTransId="{BE694D4B-3A57-4344-BAC0-D84E1FC0787D}" sibTransId="{5FB47EC1-9B74-4AF7-B64A-87861775FD4B}"/>
    <dgm:cxn modelId="{01A15778-0EEA-4EF0-BAF0-9BD8AD7E458E}" type="presOf" srcId="{950DB060-4274-4C8E-93B5-24D29FEDBEDD}" destId="{A71D66DC-D33C-4EB9-9F8A-630116B08801}" srcOrd="0" destOrd="0" presId="urn:microsoft.com/office/officeart/2011/layout/CircleProcess"/>
    <dgm:cxn modelId="{A129DB7A-ED33-4197-8083-FB31A680BFAB}" type="presOf" srcId="{1C9BA511-D9A8-4882-A43A-BCD781A8C42F}" destId="{CA5DBE37-D55C-4DB9-B0CC-A0683F0A1AD5}" srcOrd="1" destOrd="0" presId="urn:microsoft.com/office/officeart/2011/layout/CircleProcess"/>
    <dgm:cxn modelId="{80C1A982-3B62-4E5C-95E8-C305CAC81BD0}" type="presOf" srcId="{1C9BA511-D9A8-4882-A43A-BCD781A8C42F}" destId="{8AB94D81-CB99-4C92-BF74-A57CEC41AFCC}" srcOrd="0" destOrd="0" presId="urn:microsoft.com/office/officeart/2011/layout/CircleProcess"/>
    <dgm:cxn modelId="{91D8C09C-8423-4651-A76D-31A59E66F4F1}" srcId="{950DB060-4274-4C8E-93B5-24D29FEDBEDD}" destId="{EBC4A7B2-E9CF-4876-B49E-BB367CB95A88}" srcOrd="1" destOrd="0" parTransId="{574EB8C4-0F1D-4A6A-AC3B-0044540EB009}" sibTransId="{FDFEF73E-399B-4188-A56E-475FC9BA2F55}"/>
    <dgm:cxn modelId="{0ED6EEBB-E516-4D49-A904-E76B7435770E}" type="presOf" srcId="{5F71730C-8D06-416D-8AEB-7FBBE4B77B44}" destId="{837F245D-87A5-4895-A14F-BD568D410B44}" srcOrd="1" destOrd="0" presId="urn:microsoft.com/office/officeart/2011/layout/CircleProcess"/>
    <dgm:cxn modelId="{E69FF4C3-1925-436E-8C69-7A2FBB6AF2BA}" srcId="{950DB060-4274-4C8E-93B5-24D29FEDBEDD}" destId="{804C2CB7-BBC2-469F-B90C-28D24EC5E16A}" srcOrd="3" destOrd="0" parTransId="{1EB1CED8-95CF-45CB-938D-74EFF1DCE836}" sibTransId="{BC53D0AB-B2D7-4C02-8CE8-130D601BBA18}"/>
    <dgm:cxn modelId="{30BD58E1-C38F-4C54-B14F-758E9E76144E}" type="presOf" srcId="{804C2CB7-BBC2-469F-B90C-28D24EC5E16A}" destId="{4876B309-6315-41D6-B99B-EF4D89246673}" srcOrd="1" destOrd="0" presId="urn:microsoft.com/office/officeart/2011/layout/CircleProcess"/>
    <dgm:cxn modelId="{1215B0EA-E979-4391-9255-5786DD8E9EE6}" type="presOf" srcId="{EBC4A7B2-E9CF-4876-B49E-BB367CB95A88}" destId="{A4D21C1F-BDB0-4339-AE88-A1F0D9E3D7A4}" srcOrd="0" destOrd="0" presId="urn:microsoft.com/office/officeart/2011/layout/CircleProcess"/>
    <dgm:cxn modelId="{1B1014FA-C0E1-4B2A-BE8A-D7C176FBFCC7}" type="presOf" srcId="{804C2CB7-BBC2-469F-B90C-28D24EC5E16A}" destId="{77CFBB5F-5449-41B9-BA76-1233DB6493AD}" srcOrd="0" destOrd="0" presId="urn:microsoft.com/office/officeart/2011/layout/CircleProcess"/>
    <dgm:cxn modelId="{9C39E7F0-87AE-498D-B1F4-E498A871C49B}" type="presParOf" srcId="{A71D66DC-D33C-4EB9-9F8A-630116B08801}" destId="{F4905C34-7798-468F-A68F-390438C9B6AD}" srcOrd="0" destOrd="0" presId="urn:microsoft.com/office/officeart/2011/layout/CircleProcess"/>
    <dgm:cxn modelId="{7FF7353C-94FC-4E7A-9ECF-E87FE33C8145}" type="presParOf" srcId="{F4905C34-7798-468F-A68F-390438C9B6AD}" destId="{BD6E92C4-6358-4218-9E84-41F59033C4B3}" srcOrd="0" destOrd="0" presId="urn:microsoft.com/office/officeart/2011/layout/CircleProcess"/>
    <dgm:cxn modelId="{3863516A-FAC2-42D3-9466-8941E30A7818}" type="presParOf" srcId="{A71D66DC-D33C-4EB9-9F8A-630116B08801}" destId="{A02A5E4F-CD9A-4446-8ABC-CA4A97C31025}" srcOrd="1" destOrd="0" presId="urn:microsoft.com/office/officeart/2011/layout/CircleProcess"/>
    <dgm:cxn modelId="{C3C20A1E-54BD-4201-860E-48987590C2F6}" type="presParOf" srcId="{A02A5E4F-CD9A-4446-8ABC-CA4A97C31025}" destId="{77CFBB5F-5449-41B9-BA76-1233DB6493AD}" srcOrd="0" destOrd="0" presId="urn:microsoft.com/office/officeart/2011/layout/CircleProcess"/>
    <dgm:cxn modelId="{0315ADB8-E108-4E13-8D09-59EFA9E45EFC}" type="presParOf" srcId="{A71D66DC-D33C-4EB9-9F8A-630116B08801}" destId="{4876B309-6315-41D6-B99B-EF4D89246673}" srcOrd="2" destOrd="0" presId="urn:microsoft.com/office/officeart/2011/layout/CircleProcess"/>
    <dgm:cxn modelId="{270D02F6-9B14-44A1-8159-1DF58D0B926B}" type="presParOf" srcId="{A71D66DC-D33C-4EB9-9F8A-630116B08801}" destId="{B4378C6B-4BC3-4F98-8A25-BD848B28018F}" srcOrd="3" destOrd="0" presId="urn:microsoft.com/office/officeart/2011/layout/CircleProcess"/>
    <dgm:cxn modelId="{35652CB6-D3C7-4D3F-A3EA-80DD6828088B}" type="presParOf" srcId="{B4378C6B-4BC3-4F98-8A25-BD848B28018F}" destId="{BA4DFA28-FD72-4F8E-93EC-78CC581DFACB}" srcOrd="0" destOrd="0" presId="urn:microsoft.com/office/officeart/2011/layout/CircleProcess"/>
    <dgm:cxn modelId="{5758F1C8-3F03-4FD7-BED0-1BB435050B00}" type="presParOf" srcId="{A71D66DC-D33C-4EB9-9F8A-630116B08801}" destId="{F3E32F72-B51C-4833-B852-6079DA6A70C1}" srcOrd="4" destOrd="0" presId="urn:microsoft.com/office/officeart/2011/layout/CircleProcess"/>
    <dgm:cxn modelId="{88EC7705-1E46-4757-B950-61460291C348}" type="presParOf" srcId="{F3E32F72-B51C-4833-B852-6079DA6A70C1}" destId="{8AB94D81-CB99-4C92-BF74-A57CEC41AFCC}" srcOrd="0" destOrd="0" presId="urn:microsoft.com/office/officeart/2011/layout/CircleProcess"/>
    <dgm:cxn modelId="{86CC77B4-6DAD-4CCD-98DD-345569A7C28F}" type="presParOf" srcId="{A71D66DC-D33C-4EB9-9F8A-630116B08801}" destId="{CA5DBE37-D55C-4DB9-B0CC-A0683F0A1AD5}" srcOrd="5" destOrd="0" presId="urn:microsoft.com/office/officeart/2011/layout/CircleProcess"/>
    <dgm:cxn modelId="{1609A2AA-0E9A-43CF-8AC4-45B332AAF7D6}" type="presParOf" srcId="{A71D66DC-D33C-4EB9-9F8A-630116B08801}" destId="{EAF223CE-BDDC-4E46-9A09-2B04A8639BD3}" srcOrd="6" destOrd="0" presId="urn:microsoft.com/office/officeart/2011/layout/CircleProcess"/>
    <dgm:cxn modelId="{14F1DAA4-6B4E-46EA-8CB5-D89309CBEDFA}" type="presParOf" srcId="{EAF223CE-BDDC-4E46-9A09-2B04A8639BD3}" destId="{9E17DCE2-6CCA-4DF3-803C-6FF9581B7DE3}" srcOrd="0" destOrd="0" presId="urn:microsoft.com/office/officeart/2011/layout/CircleProcess"/>
    <dgm:cxn modelId="{12F17CF5-254E-4C22-B00E-649BC49552DD}" type="presParOf" srcId="{A71D66DC-D33C-4EB9-9F8A-630116B08801}" destId="{A4FCF984-B3B8-4DBF-800A-E74E4718A427}" srcOrd="7" destOrd="0" presId="urn:microsoft.com/office/officeart/2011/layout/CircleProcess"/>
    <dgm:cxn modelId="{7B12BC84-788D-45F1-9774-C8103F91382C}" type="presParOf" srcId="{A4FCF984-B3B8-4DBF-800A-E74E4718A427}" destId="{A4D21C1F-BDB0-4339-AE88-A1F0D9E3D7A4}" srcOrd="0" destOrd="0" presId="urn:microsoft.com/office/officeart/2011/layout/CircleProcess"/>
    <dgm:cxn modelId="{D9508A8F-BC07-498B-B8EB-6B24B5942B1A}" type="presParOf" srcId="{A71D66DC-D33C-4EB9-9F8A-630116B08801}" destId="{821ECDAF-EE93-41C3-B309-250D85B888A6}" srcOrd="8" destOrd="0" presId="urn:microsoft.com/office/officeart/2011/layout/CircleProcess"/>
    <dgm:cxn modelId="{F8C92197-AE55-4F7A-98A5-4DF5C4FAD01C}" type="presParOf" srcId="{A71D66DC-D33C-4EB9-9F8A-630116B08801}" destId="{C5431B79-7D17-4150-8B2D-EE72DC4E1EF8}" srcOrd="9" destOrd="0" presId="urn:microsoft.com/office/officeart/2011/layout/CircleProcess"/>
    <dgm:cxn modelId="{4571F2B7-3A97-4DF5-99D2-1229A085C455}" type="presParOf" srcId="{C5431B79-7D17-4150-8B2D-EE72DC4E1EF8}" destId="{613C3101-03A7-4CE7-8D04-ED2C81EBE8AB}" srcOrd="0" destOrd="0" presId="urn:microsoft.com/office/officeart/2011/layout/CircleProcess"/>
    <dgm:cxn modelId="{39C371FD-9012-48D1-A434-E5EF9E8B8D55}" type="presParOf" srcId="{A71D66DC-D33C-4EB9-9F8A-630116B08801}" destId="{6C5F2375-278C-43BE-98F7-C4CC3453023A}" srcOrd="10" destOrd="0" presId="urn:microsoft.com/office/officeart/2011/layout/CircleProcess"/>
    <dgm:cxn modelId="{54458742-F79E-4C65-8FE7-FD5C92AC1C4A}" type="presParOf" srcId="{6C5F2375-278C-43BE-98F7-C4CC3453023A}" destId="{AD2C7436-EFD5-4080-A629-78137DFC5CED}" srcOrd="0" destOrd="0" presId="urn:microsoft.com/office/officeart/2011/layout/CircleProcess"/>
    <dgm:cxn modelId="{1A5640A3-BDEB-4719-8F47-64E689A2D210}" type="presParOf" srcId="{A71D66DC-D33C-4EB9-9F8A-630116B08801}" destId="{837F245D-87A5-4895-A14F-BD568D410B44}"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0DB060-4274-4C8E-93B5-24D29FEDBED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AU"/>
        </a:p>
      </dgm:t>
    </dgm:pt>
    <dgm:pt modelId="{5F71730C-8D06-416D-8AEB-7FBBE4B77B44}">
      <dgm:prSet phldrT="[Text]" custT="1"/>
      <dgm:spPr/>
      <dgm:t>
        <a:bodyPr/>
        <a:lstStyle/>
        <a:p>
          <a:r>
            <a:rPr lang="en-AU" sz="1800" dirty="0"/>
            <a:t>Develop clinical registration strategy for FDA submission</a:t>
          </a:r>
        </a:p>
      </dgm:t>
    </dgm:pt>
    <dgm:pt modelId="{E5E9B862-EDFD-44C6-A1B5-35A841BD30B2}" type="parTrans" cxnId="{0CFCED12-6D54-4F0B-A706-B271E5FEF9CE}">
      <dgm:prSet/>
      <dgm:spPr/>
      <dgm:t>
        <a:bodyPr/>
        <a:lstStyle/>
        <a:p>
          <a:endParaRPr lang="en-AU"/>
        </a:p>
      </dgm:t>
    </dgm:pt>
    <dgm:pt modelId="{83578BAC-B4DC-43F6-B155-3AC92883DC66}" type="sibTrans" cxnId="{0CFCED12-6D54-4F0B-A706-B271E5FEF9CE}">
      <dgm:prSet/>
      <dgm:spPr/>
      <dgm:t>
        <a:bodyPr/>
        <a:lstStyle/>
        <a:p>
          <a:endParaRPr lang="en-AU"/>
        </a:p>
      </dgm:t>
    </dgm:pt>
    <dgm:pt modelId="{EBC4A7B2-E9CF-4876-B49E-BB367CB95A88}">
      <dgm:prSet phldrT="[Text]" custT="1"/>
      <dgm:spPr/>
      <dgm:t>
        <a:bodyPr/>
        <a:lstStyle/>
        <a:p>
          <a:r>
            <a:rPr lang="en-AU" sz="1800" dirty="0"/>
            <a:t>Hold pre-IND meeting to discuss clinical protocol and strategy</a:t>
          </a:r>
        </a:p>
      </dgm:t>
    </dgm:pt>
    <dgm:pt modelId="{574EB8C4-0F1D-4A6A-AC3B-0044540EB009}" type="parTrans" cxnId="{91D8C09C-8423-4651-A76D-31A59E66F4F1}">
      <dgm:prSet/>
      <dgm:spPr/>
      <dgm:t>
        <a:bodyPr/>
        <a:lstStyle/>
        <a:p>
          <a:endParaRPr lang="en-AU"/>
        </a:p>
      </dgm:t>
    </dgm:pt>
    <dgm:pt modelId="{FDFEF73E-399B-4188-A56E-475FC9BA2F55}" type="sibTrans" cxnId="{91D8C09C-8423-4651-A76D-31A59E66F4F1}">
      <dgm:prSet/>
      <dgm:spPr/>
      <dgm:t>
        <a:bodyPr/>
        <a:lstStyle/>
        <a:p>
          <a:endParaRPr lang="en-AU"/>
        </a:p>
      </dgm:t>
    </dgm:pt>
    <dgm:pt modelId="{1C9BA511-D9A8-4882-A43A-BCD781A8C42F}">
      <dgm:prSet custT="1"/>
      <dgm:spPr/>
      <dgm:t>
        <a:bodyPr/>
        <a:lstStyle/>
        <a:p>
          <a:r>
            <a:rPr lang="en-US" sz="1600" dirty="0"/>
            <a:t> </a:t>
          </a:r>
          <a:r>
            <a:rPr lang="en-US" sz="1800" dirty="0"/>
            <a:t>File IND with plan for placebo controlled trial for prevention of disease recurrence</a:t>
          </a:r>
        </a:p>
      </dgm:t>
    </dgm:pt>
    <dgm:pt modelId="{BE694D4B-3A57-4344-BAC0-D84E1FC0787D}" type="parTrans" cxnId="{A27B6D41-AD03-466E-88E4-65B28C7D85FB}">
      <dgm:prSet/>
      <dgm:spPr/>
      <dgm:t>
        <a:bodyPr/>
        <a:lstStyle/>
        <a:p>
          <a:endParaRPr lang="en-AU"/>
        </a:p>
      </dgm:t>
    </dgm:pt>
    <dgm:pt modelId="{5FB47EC1-9B74-4AF7-B64A-87861775FD4B}" type="sibTrans" cxnId="{A27B6D41-AD03-466E-88E4-65B28C7D85FB}">
      <dgm:prSet/>
      <dgm:spPr/>
      <dgm:t>
        <a:bodyPr/>
        <a:lstStyle/>
        <a:p>
          <a:endParaRPr lang="en-AU"/>
        </a:p>
      </dgm:t>
    </dgm:pt>
    <dgm:pt modelId="{804C2CB7-BBC2-469F-B90C-28D24EC5E16A}">
      <dgm:prSet custT="1"/>
      <dgm:spPr/>
      <dgm:t>
        <a:bodyPr/>
        <a:lstStyle/>
        <a:p>
          <a:r>
            <a:rPr lang="en-US" sz="1800" dirty="0"/>
            <a:t>Execute recurrence prevention trial</a:t>
          </a:r>
        </a:p>
      </dgm:t>
    </dgm:pt>
    <dgm:pt modelId="{1EB1CED8-95CF-45CB-938D-74EFF1DCE836}" type="parTrans" cxnId="{E69FF4C3-1925-436E-8C69-7A2FBB6AF2BA}">
      <dgm:prSet/>
      <dgm:spPr/>
      <dgm:t>
        <a:bodyPr/>
        <a:lstStyle/>
        <a:p>
          <a:endParaRPr lang="en-AU"/>
        </a:p>
      </dgm:t>
    </dgm:pt>
    <dgm:pt modelId="{BC53D0AB-B2D7-4C02-8CE8-130D601BBA18}" type="sibTrans" cxnId="{E69FF4C3-1925-436E-8C69-7A2FBB6AF2BA}">
      <dgm:prSet/>
      <dgm:spPr/>
      <dgm:t>
        <a:bodyPr/>
        <a:lstStyle/>
        <a:p>
          <a:endParaRPr lang="en-AU"/>
        </a:p>
      </dgm:t>
    </dgm:pt>
    <dgm:pt modelId="{A71D66DC-D33C-4EB9-9F8A-630116B08801}" type="pres">
      <dgm:prSet presAssocID="{950DB060-4274-4C8E-93B5-24D29FEDBEDD}" presName="Name0" presStyleCnt="0">
        <dgm:presLayoutVars>
          <dgm:chMax val="11"/>
          <dgm:chPref val="11"/>
          <dgm:dir/>
          <dgm:resizeHandles/>
        </dgm:presLayoutVars>
      </dgm:prSet>
      <dgm:spPr/>
    </dgm:pt>
    <dgm:pt modelId="{F4905C34-7798-468F-A68F-390438C9B6AD}" type="pres">
      <dgm:prSet presAssocID="{804C2CB7-BBC2-469F-B90C-28D24EC5E16A}" presName="Accent4" presStyleCnt="0"/>
      <dgm:spPr/>
    </dgm:pt>
    <dgm:pt modelId="{BD6E92C4-6358-4218-9E84-41F59033C4B3}" type="pres">
      <dgm:prSet presAssocID="{804C2CB7-BBC2-469F-B90C-28D24EC5E16A}" presName="Accent" presStyleLbl="node1" presStyleIdx="0" presStyleCnt="4"/>
      <dgm:spPr/>
    </dgm:pt>
    <dgm:pt modelId="{A02A5E4F-CD9A-4446-8ABC-CA4A97C31025}" type="pres">
      <dgm:prSet presAssocID="{804C2CB7-BBC2-469F-B90C-28D24EC5E16A}" presName="ParentBackground4" presStyleCnt="0"/>
      <dgm:spPr/>
    </dgm:pt>
    <dgm:pt modelId="{77CFBB5F-5449-41B9-BA76-1233DB6493AD}" type="pres">
      <dgm:prSet presAssocID="{804C2CB7-BBC2-469F-B90C-28D24EC5E16A}" presName="ParentBackground" presStyleLbl="fgAcc1" presStyleIdx="0" presStyleCnt="4"/>
      <dgm:spPr/>
    </dgm:pt>
    <dgm:pt modelId="{4876B309-6315-41D6-B99B-EF4D89246673}" type="pres">
      <dgm:prSet presAssocID="{804C2CB7-BBC2-469F-B90C-28D24EC5E16A}" presName="Parent4" presStyleLbl="revTx" presStyleIdx="0" presStyleCnt="0">
        <dgm:presLayoutVars>
          <dgm:chMax val="1"/>
          <dgm:chPref val="1"/>
          <dgm:bulletEnabled val="1"/>
        </dgm:presLayoutVars>
      </dgm:prSet>
      <dgm:spPr/>
    </dgm:pt>
    <dgm:pt modelId="{B4378C6B-4BC3-4F98-8A25-BD848B28018F}" type="pres">
      <dgm:prSet presAssocID="{1C9BA511-D9A8-4882-A43A-BCD781A8C42F}" presName="Accent3" presStyleCnt="0"/>
      <dgm:spPr/>
    </dgm:pt>
    <dgm:pt modelId="{BA4DFA28-FD72-4F8E-93EC-78CC581DFACB}" type="pres">
      <dgm:prSet presAssocID="{1C9BA511-D9A8-4882-A43A-BCD781A8C42F}" presName="Accent" presStyleLbl="node1" presStyleIdx="1" presStyleCnt="4"/>
      <dgm:spPr/>
    </dgm:pt>
    <dgm:pt modelId="{F3E32F72-B51C-4833-B852-6079DA6A70C1}" type="pres">
      <dgm:prSet presAssocID="{1C9BA511-D9A8-4882-A43A-BCD781A8C42F}" presName="ParentBackground3" presStyleCnt="0"/>
      <dgm:spPr/>
    </dgm:pt>
    <dgm:pt modelId="{8AB94D81-CB99-4C92-BF74-A57CEC41AFCC}" type="pres">
      <dgm:prSet presAssocID="{1C9BA511-D9A8-4882-A43A-BCD781A8C42F}" presName="ParentBackground" presStyleLbl="fgAcc1" presStyleIdx="1" presStyleCnt="4" custLinFactNeighborX="650" custLinFactNeighborY="-801"/>
      <dgm:spPr/>
    </dgm:pt>
    <dgm:pt modelId="{CA5DBE37-D55C-4DB9-B0CC-A0683F0A1AD5}" type="pres">
      <dgm:prSet presAssocID="{1C9BA511-D9A8-4882-A43A-BCD781A8C42F}" presName="Parent3" presStyleLbl="revTx" presStyleIdx="0" presStyleCnt="0">
        <dgm:presLayoutVars>
          <dgm:chMax val="1"/>
          <dgm:chPref val="1"/>
          <dgm:bulletEnabled val="1"/>
        </dgm:presLayoutVars>
      </dgm:prSet>
      <dgm:spPr/>
    </dgm:pt>
    <dgm:pt modelId="{EAF223CE-BDDC-4E46-9A09-2B04A8639BD3}" type="pres">
      <dgm:prSet presAssocID="{EBC4A7B2-E9CF-4876-B49E-BB367CB95A88}" presName="Accent2" presStyleCnt="0"/>
      <dgm:spPr/>
    </dgm:pt>
    <dgm:pt modelId="{9E17DCE2-6CCA-4DF3-803C-6FF9581B7DE3}" type="pres">
      <dgm:prSet presAssocID="{EBC4A7B2-E9CF-4876-B49E-BB367CB95A88}" presName="Accent" presStyleLbl="node1" presStyleIdx="2" presStyleCnt="4"/>
      <dgm:spPr/>
    </dgm:pt>
    <dgm:pt modelId="{A4FCF984-B3B8-4DBF-800A-E74E4718A427}" type="pres">
      <dgm:prSet presAssocID="{EBC4A7B2-E9CF-4876-B49E-BB367CB95A88}" presName="ParentBackground2" presStyleCnt="0"/>
      <dgm:spPr/>
    </dgm:pt>
    <dgm:pt modelId="{A4D21C1F-BDB0-4339-AE88-A1F0D9E3D7A4}" type="pres">
      <dgm:prSet presAssocID="{EBC4A7B2-E9CF-4876-B49E-BB367CB95A88}" presName="ParentBackground" presStyleLbl="fgAcc1" presStyleIdx="2" presStyleCnt="4"/>
      <dgm:spPr/>
    </dgm:pt>
    <dgm:pt modelId="{821ECDAF-EE93-41C3-B309-250D85B888A6}" type="pres">
      <dgm:prSet presAssocID="{EBC4A7B2-E9CF-4876-B49E-BB367CB95A88}" presName="Parent2" presStyleLbl="revTx" presStyleIdx="0" presStyleCnt="0">
        <dgm:presLayoutVars>
          <dgm:chMax val="1"/>
          <dgm:chPref val="1"/>
          <dgm:bulletEnabled val="1"/>
        </dgm:presLayoutVars>
      </dgm:prSet>
      <dgm:spPr/>
    </dgm:pt>
    <dgm:pt modelId="{C5431B79-7D17-4150-8B2D-EE72DC4E1EF8}" type="pres">
      <dgm:prSet presAssocID="{5F71730C-8D06-416D-8AEB-7FBBE4B77B44}" presName="Accent1" presStyleCnt="0"/>
      <dgm:spPr/>
    </dgm:pt>
    <dgm:pt modelId="{613C3101-03A7-4CE7-8D04-ED2C81EBE8AB}" type="pres">
      <dgm:prSet presAssocID="{5F71730C-8D06-416D-8AEB-7FBBE4B77B44}" presName="Accent" presStyleLbl="node1" presStyleIdx="3" presStyleCnt="4"/>
      <dgm:spPr/>
    </dgm:pt>
    <dgm:pt modelId="{6C5F2375-278C-43BE-98F7-C4CC3453023A}" type="pres">
      <dgm:prSet presAssocID="{5F71730C-8D06-416D-8AEB-7FBBE4B77B44}" presName="ParentBackground1" presStyleCnt="0"/>
      <dgm:spPr/>
    </dgm:pt>
    <dgm:pt modelId="{AD2C7436-EFD5-4080-A629-78137DFC5CED}" type="pres">
      <dgm:prSet presAssocID="{5F71730C-8D06-416D-8AEB-7FBBE4B77B44}" presName="ParentBackground" presStyleLbl="fgAcc1" presStyleIdx="3" presStyleCnt="4"/>
      <dgm:spPr/>
    </dgm:pt>
    <dgm:pt modelId="{837F245D-87A5-4895-A14F-BD568D410B44}" type="pres">
      <dgm:prSet presAssocID="{5F71730C-8D06-416D-8AEB-7FBBE4B77B44}" presName="Parent1" presStyleLbl="revTx" presStyleIdx="0" presStyleCnt="0">
        <dgm:presLayoutVars>
          <dgm:chMax val="1"/>
          <dgm:chPref val="1"/>
          <dgm:bulletEnabled val="1"/>
        </dgm:presLayoutVars>
      </dgm:prSet>
      <dgm:spPr/>
    </dgm:pt>
  </dgm:ptLst>
  <dgm:cxnLst>
    <dgm:cxn modelId="{0CFCED12-6D54-4F0B-A706-B271E5FEF9CE}" srcId="{950DB060-4274-4C8E-93B5-24D29FEDBEDD}" destId="{5F71730C-8D06-416D-8AEB-7FBBE4B77B44}" srcOrd="0" destOrd="0" parTransId="{E5E9B862-EDFD-44C6-A1B5-35A841BD30B2}" sibTransId="{83578BAC-B4DC-43F6-B155-3AC92883DC66}"/>
    <dgm:cxn modelId="{5AFD1C20-C8B9-4409-B0F2-D69B0E13B21D}" type="presOf" srcId="{EBC4A7B2-E9CF-4876-B49E-BB367CB95A88}" destId="{A4D21C1F-BDB0-4339-AE88-A1F0D9E3D7A4}" srcOrd="0" destOrd="0" presId="urn:microsoft.com/office/officeart/2011/layout/CircleProcess"/>
    <dgm:cxn modelId="{1CBAB736-67FC-4389-95F6-AD9D06005D3A}" type="presOf" srcId="{5F71730C-8D06-416D-8AEB-7FBBE4B77B44}" destId="{837F245D-87A5-4895-A14F-BD568D410B44}" srcOrd="1" destOrd="0" presId="urn:microsoft.com/office/officeart/2011/layout/CircleProcess"/>
    <dgm:cxn modelId="{A27B6D41-AD03-466E-88E4-65B28C7D85FB}" srcId="{950DB060-4274-4C8E-93B5-24D29FEDBEDD}" destId="{1C9BA511-D9A8-4882-A43A-BCD781A8C42F}" srcOrd="2" destOrd="0" parTransId="{BE694D4B-3A57-4344-BAC0-D84E1FC0787D}" sibTransId="{5FB47EC1-9B74-4AF7-B64A-87861775FD4B}"/>
    <dgm:cxn modelId="{14D7B36E-A1F5-4CB6-9DA0-64D1124EE857}" type="presOf" srcId="{EBC4A7B2-E9CF-4876-B49E-BB367CB95A88}" destId="{821ECDAF-EE93-41C3-B309-250D85B888A6}" srcOrd="1" destOrd="0" presId="urn:microsoft.com/office/officeart/2011/layout/CircleProcess"/>
    <dgm:cxn modelId="{91D8C09C-8423-4651-A76D-31A59E66F4F1}" srcId="{950DB060-4274-4C8E-93B5-24D29FEDBEDD}" destId="{EBC4A7B2-E9CF-4876-B49E-BB367CB95A88}" srcOrd="1" destOrd="0" parTransId="{574EB8C4-0F1D-4A6A-AC3B-0044540EB009}" sibTransId="{FDFEF73E-399B-4188-A56E-475FC9BA2F55}"/>
    <dgm:cxn modelId="{BB2D14A9-2793-42D0-ADA8-6823B788B46F}" type="presOf" srcId="{1C9BA511-D9A8-4882-A43A-BCD781A8C42F}" destId="{CA5DBE37-D55C-4DB9-B0CC-A0683F0A1AD5}" srcOrd="1" destOrd="0" presId="urn:microsoft.com/office/officeart/2011/layout/CircleProcess"/>
    <dgm:cxn modelId="{36ED4BB0-D63B-4502-81F9-FABBB4DD6E42}" type="presOf" srcId="{1C9BA511-D9A8-4882-A43A-BCD781A8C42F}" destId="{8AB94D81-CB99-4C92-BF74-A57CEC41AFCC}" srcOrd="0" destOrd="0" presId="urn:microsoft.com/office/officeart/2011/layout/CircleProcess"/>
    <dgm:cxn modelId="{C9B32EBF-DDDF-4012-97F5-5D910EA394A3}" type="presOf" srcId="{804C2CB7-BBC2-469F-B90C-28D24EC5E16A}" destId="{77CFBB5F-5449-41B9-BA76-1233DB6493AD}" srcOrd="0" destOrd="0" presId="urn:microsoft.com/office/officeart/2011/layout/CircleProcess"/>
    <dgm:cxn modelId="{E8295BC0-FC58-4695-8C5C-51C8F6C3D170}" type="presOf" srcId="{804C2CB7-BBC2-469F-B90C-28D24EC5E16A}" destId="{4876B309-6315-41D6-B99B-EF4D89246673}" srcOrd="1" destOrd="0" presId="urn:microsoft.com/office/officeart/2011/layout/CircleProcess"/>
    <dgm:cxn modelId="{E69FF4C3-1925-436E-8C69-7A2FBB6AF2BA}" srcId="{950DB060-4274-4C8E-93B5-24D29FEDBEDD}" destId="{804C2CB7-BBC2-469F-B90C-28D24EC5E16A}" srcOrd="3" destOrd="0" parTransId="{1EB1CED8-95CF-45CB-938D-74EFF1DCE836}" sibTransId="{BC53D0AB-B2D7-4C02-8CE8-130D601BBA18}"/>
    <dgm:cxn modelId="{B086FCCB-D728-480E-A51F-0FB71DF14F98}" type="presOf" srcId="{5F71730C-8D06-416D-8AEB-7FBBE4B77B44}" destId="{AD2C7436-EFD5-4080-A629-78137DFC5CED}" srcOrd="0" destOrd="0" presId="urn:microsoft.com/office/officeart/2011/layout/CircleProcess"/>
    <dgm:cxn modelId="{466804CD-7908-438A-B530-16A6D80D1A4D}" type="presOf" srcId="{950DB060-4274-4C8E-93B5-24D29FEDBEDD}" destId="{A71D66DC-D33C-4EB9-9F8A-630116B08801}" srcOrd="0" destOrd="0" presId="urn:microsoft.com/office/officeart/2011/layout/CircleProcess"/>
    <dgm:cxn modelId="{8A994D80-6946-43B8-8099-0293EC50DE96}" type="presParOf" srcId="{A71D66DC-D33C-4EB9-9F8A-630116B08801}" destId="{F4905C34-7798-468F-A68F-390438C9B6AD}" srcOrd="0" destOrd="0" presId="urn:microsoft.com/office/officeart/2011/layout/CircleProcess"/>
    <dgm:cxn modelId="{7077C5EF-7A3A-4C98-84AD-9A6D1248EC79}" type="presParOf" srcId="{F4905C34-7798-468F-A68F-390438C9B6AD}" destId="{BD6E92C4-6358-4218-9E84-41F59033C4B3}" srcOrd="0" destOrd="0" presId="urn:microsoft.com/office/officeart/2011/layout/CircleProcess"/>
    <dgm:cxn modelId="{AC24A604-5B4D-4EE6-9652-710AA9C17872}" type="presParOf" srcId="{A71D66DC-D33C-4EB9-9F8A-630116B08801}" destId="{A02A5E4F-CD9A-4446-8ABC-CA4A97C31025}" srcOrd="1" destOrd="0" presId="urn:microsoft.com/office/officeart/2011/layout/CircleProcess"/>
    <dgm:cxn modelId="{D8198B6F-39F6-4072-9F06-C3049411DE46}" type="presParOf" srcId="{A02A5E4F-CD9A-4446-8ABC-CA4A97C31025}" destId="{77CFBB5F-5449-41B9-BA76-1233DB6493AD}" srcOrd="0" destOrd="0" presId="urn:microsoft.com/office/officeart/2011/layout/CircleProcess"/>
    <dgm:cxn modelId="{A46E39DA-C784-42A8-8DE1-D137901E9F46}" type="presParOf" srcId="{A71D66DC-D33C-4EB9-9F8A-630116B08801}" destId="{4876B309-6315-41D6-B99B-EF4D89246673}" srcOrd="2" destOrd="0" presId="urn:microsoft.com/office/officeart/2011/layout/CircleProcess"/>
    <dgm:cxn modelId="{62D55D86-FAE4-488D-A561-59F332B23118}" type="presParOf" srcId="{A71D66DC-D33C-4EB9-9F8A-630116B08801}" destId="{B4378C6B-4BC3-4F98-8A25-BD848B28018F}" srcOrd="3" destOrd="0" presId="urn:microsoft.com/office/officeart/2011/layout/CircleProcess"/>
    <dgm:cxn modelId="{97B08BBD-301E-480B-8AD1-BEFA50B98062}" type="presParOf" srcId="{B4378C6B-4BC3-4F98-8A25-BD848B28018F}" destId="{BA4DFA28-FD72-4F8E-93EC-78CC581DFACB}" srcOrd="0" destOrd="0" presId="urn:microsoft.com/office/officeart/2011/layout/CircleProcess"/>
    <dgm:cxn modelId="{976BE9ED-DCBB-408A-8BD1-AA3CAFDF6F0E}" type="presParOf" srcId="{A71D66DC-D33C-4EB9-9F8A-630116B08801}" destId="{F3E32F72-B51C-4833-B852-6079DA6A70C1}" srcOrd="4" destOrd="0" presId="urn:microsoft.com/office/officeart/2011/layout/CircleProcess"/>
    <dgm:cxn modelId="{984C8129-1342-4E49-94D4-D4A281EB8FC3}" type="presParOf" srcId="{F3E32F72-B51C-4833-B852-6079DA6A70C1}" destId="{8AB94D81-CB99-4C92-BF74-A57CEC41AFCC}" srcOrd="0" destOrd="0" presId="urn:microsoft.com/office/officeart/2011/layout/CircleProcess"/>
    <dgm:cxn modelId="{8C9C7160-B912-4680-AF09-ACB4A8509EED}" type="presParOf" srcId="{A71D66DC-D33C-4EB9-9F8A-630116B08801}" destId="{CA5DBE37-D55C-4DB9-B0CC-A0683F0A1AD5}" srcOrd="5" destOrd="0" presId="urn:microsoft.com/office/officeart/2011/layout/CircleProcess"/>
    <dgm:cxn modelId="{40BD0F09-8A17-443C-9C29-04A1F7CD1D54}" type="presParOf" srcId="{A71D66DC-D33C-4EB9-9F8A-630116B08801}" destId="{EAF223CE-BDDC-4E46-9A09-2B04A8639BD3}" srcOrd="6" destOrd="0" presId="urn:microsoft.com/office/officeart/2011/layout/CircleProcess"/>
    <dgm:cxn modelId="{141E2EC8-A952-4B8E-82C2-860D237FB722}" type="presParOf" srcId="{EAF223CE-BDDC-4E46-9A09-2B04A8639BD3}" destId="{9E17DCE2-6CCA-4DF3-803C-6FF9581B7DE3}" srcOrd="0" destOrd="0" presId="urn:microsoft.com/office/officeart/2011/layout/CircleProcess"/>
    <dgm:cxn modelId="{44FC404E-03E7-4703-ADAE-500ABFFFEB57}" type="presParOf" srcId="{A71D66DC-D33C-4EB9-9F8A-630116B08801}" destId="{A4FCF984-B3B8-4DBF-800A-E74E4718A427}" srcOrd="7" destOrd="0" presId="urn:microsoft.com/office/officeart/2011/layout/CircleProcess"/>
    <dgm:cxn modelId="{3D564191-8EF8-4580-B8E8-0082F783B122}" type="presParOf" srcId="{A4FCF984-B3B8-4DBF-800A-E74E4718A427}" destId="{A4D21C1F-BDB0-4339-AE88-A1F0D9E3D7A4}" srcOrd="0" destOrd="0" presId="urn:microsoft.com/office/officeart/2011/layout/CircleProcess"/>
    <dgm:cxn modelId="{476CC33D-8A0F-4868-A995-FD3124B0DD97}" type="presParOf" srcId="{A71D66DC-D33C-4EB9-9F8A-630116B08801}" destId="{821ECDAF-EE93-41C3-B309-250D85B888A6}" srcOrd="8" destOrd="0" presId="urn:microsoft.com/office/officeart/2011/layout/CircleProcess"/>
    <dgm:cxn modelId="{09CD1F17-F8F4-4FCE-A303-1E3301B62FE4}" type="presParOf" srcId="{A71D66DC-D33C-4EB9-9F8A-630116B08801}" destId="{C5431B79-7D17-4150-8B2D-EE72DC4E1EF8}" srcOrd="9" destOrd="0" presId="urn:microsoft.com/office/officeart/2011/layout/CircleProcess"/>
    <dgm:cxn modelId="{4E9D9CF6-522F-4450-AD8F-790932B18756}" type="presParOf" srcId="{C5431B79-7D17-4150-8B2D-EE72DC4E1EF8}" destId="{613C3101-03A7-4CE7-8D04-ED2C81EBE8AB}" srcOrd="0" destOrd="0" presId="urn:microsoft.com/office/officeart/2011/layout/CircleProcess"/>
    <dgm:cxn modelId="{0BC319BE-D627-452B-A28D-44F3810B5515}" type="presParOf" srcId="{A71D66DC-D33C-4EB9-9F8A-630116B08801}" destId="{6C5F2375-278C-43BE-98F7-C4CC3453023A}" srcOrd="10" destOrd="0" presId="urn:microsoft.com/office/officeart/2011/layout/CircleProcess"/>
    <dgm:cxn modelId="{B33E3683-6869-4AE2-AA28-B175B2E5189A}" type="presParOf" srcId="{6C5F2375-278C-43BE-98F7-C4CC3453023A}" destId="{AD2C7436-EFD5-4080-A629-78137DFC5CED}" srcOrd="0" destOrd="0" presId="urn:microsoft.com/office/officeart/2011/layout/CircleProcess"/>
    <dgm:cxn modelId="{1A8062AE-6E2B-4870-B332-258220D1D87D}" type="presParOf" srcId="{A71D66DC-D33C-4EB9-9F8A-630116B08801}" destId="{837F245D-87A5-4895-A14F-BD568D410B44}"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4895-6DE9-46EE-B066-FAB5F1783AE9}">
      <dsp:nvSpPr>
        <dsp:cNvPr id="0" name=""/>
        <dsp:cNvSpPr/>
      </dsp:nvSpPr>
      <dsp:spPr>
        <a:xfrm>
          <a:off x="-5897630" y="-893651"/>
          <a:ext cx="6951553" cy="6951553"/>
        </a:xfrm>
        <a:prstGeom prst="blockArc">
          <a:avLst>
            <a:gd name="adj1" fmla="val 18900000"/>
            <a:gd name="adj2" fmla="val 2700000"/>
            <a:gd name="adj3" fmla="val 311"/>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F0A99C-428A-4E4E-B18A-66FBCDFD5653}">
      <dsp:nvSpPr>
        <dsp:cNvPr id="0" name=""/>
        <dsp:cNvSpPr/>
      </dsp:nvSpPr>
      <dsp:spPr>
        <a:xfrm>
          <a:off x="651039" y="601469"/>
          <a:ext cx="7984996" cy="929668"/>
        </a:xfrm>
        <a:prstGeom prst="rect">
          <a:avLst/>
        </a:prstGeom>
        <a:solidFill>
          <a:srgbClr val="2C56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82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a:latin typeface="+mn-lt"/>
              <a:ea typeface="+mn-ea"/>
              <a:cs typeface="+mn-cs"/>
            </a:rPr>
            <a:t>Validated Technology Platform – with One Registered Asset, </a:t>
          </a:r>
          <a:r>
            <a:rPr lang="en-AU" sz="2400" b="1" kern="1200" dirty="0" err="1">
              <a:latin typeface="+mn-lt"/>
              <a:ea typeface="+mn-ea"/>
              <a:cs typeface="+mn-cs"/>
            </a:rPr>
            <a:t>Travelan</a:t>
          </a:r>
          <a:r>
            <a:rPr lang="en-AU" sz="2400" b="1" kern="1200" dirty="0">
              <a:latin typeface="+mn-lt"/>
              <a:ea typeface="+mn-ea"/>
              <a:cs typeface="+mn-cs"/>
            </a:rPr>
            <a:t>® Generating Revenue</a:t>
          </a:r>
          <a:endParaRPr lang="en-US" sz="2400" kern="1200" dirty="0"/>
        </a:p>
      </dsp:txBody>
      <dsp:txXfrm>
        <a:off x="651039" y="601469"/>
        <a:ext cx="7984996" cy="929668"/>
      </dsp:txXfrm>
    </dsp:sp>
    <dsp:sp modelId="{21B44BAA-D65F-4A02-B18E-7FE6CB20BFCF}">
      <dsp:nvSpPr>
        <dsp:cNvPr id="0" name=""/>
        <dsp:cNvSpPr/>
      </dsp:nvSpPr>
      <dsp:spPr>
        <a:xfrm>
          <a:off x="330209" y="706049"/>
          <a:ext cx="653600" cy="65360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5D93D0-C02C-4304-80D4-510DB5788045}">
      <dsp:nvSpPr>
        <dsp:cNvPr id="0" name=""/>
        <dsp:cNvSpPr/>
      </dsp:nvSpPr>
      <dsp:spPr>
        <a:xfrm>
          <a:off x="927125" y="2112984"/>
          <a:ext cx="7706495" cy="983273"/>
        </a:xfrm>
        <a:prstGeom prst="rect">
          <a:avLst/>
        </a:prstGeom>
        <a:solidFill>
          <a:srgbClr val="2C56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825" tIns="55880" rIns="55880" bIns="55880" numCol="1" spcCol="1270" anchor="ctr" anchorCtr="0">
          <a:noAutofit/>
        </a:bodyPr>
        <a:lstStyle/>
        <a:p>
          <a:pPr marL="0" lvl="0" indent="0" algn="l" defTabSz="977900">
            <a:lnSpc>
              <a:spcPct val="90000"/>
            </a:lnSpc>
            <a:spcBef>
              <a:spcPct val="0"/>
            </a:spcBef>
            <a:spcAft>
              <a:spcPct val="35000"/>
            </a:spcAft>
            <a:buNone/>
          </a:pPr>
          <a:r>
            <a:rPr lang="en-AU" sz="2200" kern="1200" dirty="0">
              <a:latin typeface="Calibri"/>
              <a:ea typeface="+mn-ea"/>
              <a:cs typeface="+mn-cs"/>
            </a:rPr>
            <a:t>IMM-124E &amp; IMM-529, in </a:t>
          </a:r>
          <a:r>
            <a:rPr lang="en-AU" sz="2200" b="1" kern="1200" dirty="0">
              <a:latin typeface="Calibri"/>
              <a:ea typeface="+mn-ea"/>
              <a:cs typeface="+mn-cs"/>
            </a:rPr>
            <a:t>Clinical Development </a:t>
          </a:r>
          <a:r>
            <a:rPr lang="en-AU" sz="2200" kern="1200" dirty="0">
              <a:latin typeface="Calibri"/>
              <a:ea typeface="+mn-ea"/>
              <a:cs typeface="+mn-cs"/>
            </a:rPr>
            <a:t>for Treatment of </a:t>
          </a:r>
          <a:r>
            <a:rPr lang="en-US" sz="2200" kern="1200" dirty="0">
              <a:latin typeface="Calibri"/>
              <a:ea typeface="+mn-ea"/>
              <a:cs typeface="+mn-cs"/>
            </a:rPr>
            <a:t>Liver Disease and </a:t>
          </a:r>
          <a:r>
            <a:rPr lang="en-US" sz="2200" i="1" kern="1200" dirty="0">
              <a:latin typeface="Calibri"/>
              <a:ea typeface="+mn-ea"/>
              <a:cs typeface="+mn-cs"/>
            </a:rPr>
            <a:t>C. difficile </a:t>
          </a:r>
          <a:r>
            <a:rPr lang="en-US" sz="2200" i="0" kern="1200" dirty="0">
              <a:latin typeface="Calibri"/>
              <a:ea typeface="+mn-ea"/>
              <a:cs typeface="+mn-cs"/>
            </a:rPr>
            <a:t>Infections</a:t>
          </a:r>
          <a:endParaRPr lang="en-US" sz="2200" i="0" kern="1200" dirty="0"/>
        </a:p>
      </dsp:txBody>
      <dsp:txXfrm>
        <a:off x="927125" y="2112984"/>
        <a:ext cx="7706495" cy="983273"/>
      </dsp:txXfrm>
    </dsp:sp>
    <dsp:sp modelId="{3D3D0CA3-CDA3-486E-B084-2BFC7DF74C90}">
      <dsp:nvSpPr>
        <dsp:cNvPr id="0" name=""/>
        <dsp:cNvSpPr/>
      </dsp:nvSpPr>
      <dsp:spPr>
        <a:xfrm>
          <a:off x="705650" y="2255325"/>
          <a:ext cx="653600" cy="653600"/>
        </a:xfrm>
        <a:prstGeom prst="ellipse">
          <a:avLst/>
        </a:prstGeom>
        <a:solidFill>
          <a:schemeClr val="lt1">
            <a:hueOff val="0"/>
            <a:satOff val="0"/>
            <a:lumOff val="0"/>
            <a:alphaOff val="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sp>
    <dsp:sp modelId="{68D63C9D-5FF5-4D2D-BD0C-ADD66C74F259}">
      <dsp:nvSpPr>
        <dsp:cNvPr id="0" name=""/>
        <dsp:cNvSpPr/>
      </dsp:nvSpPr>
      <dsp:spPr>
        <a:xfrm>
          <a:off x="669481" y="3628877"/>
          <a:ext cx="7966554" cy="987115"/>
        </a:xfrm>
        <a:prstGeom prst="rect">
          <a:avLst/>
        </a:prstGeom>
        <a:solidFill>
          <a:srgbClr val="2C56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825"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a:ea typeface="+mn-ea"/>
              <a:cs typeface="+mn-cs"/>
            </a:rPr>
            <a:t>Plan for Accelerated R</a:t>
          </a:r>
          <a:r>
            <a:rPr lang="en-US" sz="2200" b="1" kern="1200" dirty="0">
              <a:latin typeface="Calibri"/>
              <a:ea typeface="+mn-ea"/>
              <a:cs typeface="+mn-cs"/>
            </a:rPr>
            <a:t>egulatory Path</a:t>
          </a:r>
          <a:r>
            <a:rPr lang="en-US" sz="2200" kern="1200" dirty="0">
              <a:latin typeface="Calibri"/>
              <a:ea typeface="+mn-ea"/>
              <a:cs typeface="+mn-cs"/>
            </a:rPr>
            <a:t> to Approval for IMM-124E (Travelan®) as Drug to Prevent Travelers’ Diarrhea in USA</a:t>
          </a:r>
          <a:endParaRPr lang="en-US" sz="2200" kern="1200" dirty="0"/>
        </a:p>
      </dsp:txBody>
      <dsp:txXfrm>
        <a:off x="669481" y="3628877"/>
        <a:ext cx="7966554" cy="987115"/>
      </dsp:txXfrm>
    </dsp:sp>
    <dsp:sp modelId="{70DC023F-878F-426E-9EB0-579D35367651}">
      <dsp:nvSpPr>
        <dsp:cNvPr id="0" name=""/>
        <dsp:cNvSpPr/>
      </dsp:nvSpPr>
      <dsp:spPr>
        <a:xfrm>
          <a:off x="330209" y="3804600"/>
          <a:ext cx="653600" cy="653600"/>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701C7-B4E1-4C0C-8476-C844299EF3EF}">
      <dsp:nvSpPr>
        <dsp:cNvPr id="0" name=""/>
        <dsp:cNvSpPr/>
      </dsp:nvSpPr>
      <dsp:spPr>
        <a:xfrm>
          <a:off x="29448" y="765500"/>
          <a:ext cx="1904523" cy="190452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482CED-045E-422E-BE2B-581145CC4882}">
      <dsp:nvSpPr>
        <dsp:cNvPr id="0" name=""/>
        <dsp:cNvSpPr/>
      </dsp:nvSpPr>
      <dsp:spPr>
        <a:xfrm>
          <a:off x="314081" y="2328428"/>
          <a:ext cx="1904523" cy="1904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Development of Highly Specific Vaccines</a:t>
          </a:r>
        </a:p>
      </dsp:txBody>
      <dsp:txXfrm>
        <a:off x="369863" y="2384210"/>
        <a:ext cx="1792959" cy="1792959"/>
      </dsp:txXfrm>
    </dsp:sp>
    <dsp:sp modelId="{21C0E4C4-637E-48C7-B72A-82A0410CEFE0}">
      <dsp:nvSpPr>
        <dsp:cNvPr id="0" name=""/>
        <dsp:cNvSpPr/>
      </dsp:nvSpPr>
      <dsp:spPr>
        <a:xfrm rot="21595819">
          <a:off x="2303325" y="1487115"/>
          <a:ext cx="369353"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AU" sz="1900" kern="1200"/>
        </a:p>
      </dsp:txBody>
      <dsp:txXfrm>
        <a:off x="2303325" y="1578708"/>
        <a:ext cx="258547" cy="274578"/>
      </dsp:txXfrm>
    </dsp:sp>
    <dsp:sp modelId="{8266D9A0-B886-4715-A9AB-B4B741F7C1EF}">
      <dsp:nvSpPr>
        <dsp:cNvPr id="0" name=""/>
        <dsp:cNvSpPr/>
      </dsp:nvSpPr>
      <dsp:spPr>
        <a:xfrm>
          <a:off x="2989267" y="761900"/>
          <a:ext cx="1904523" cy="190452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a:innerShdw blurRad="63500" dist="50800" dir="13500000">
            <a:schemeClr val="bg1">
              <a:lumMod val="65000"/>
              <a:alpha val="50000"/>
            </a:schemeClr>
          </a:innerShdw>
        </a:effectLst>
      </dsp:spPr>
      <dsp:style>
        <a:lnRef idx="2">
          <a:scrgbClr r="0" g="0" b="0"/>
        </a:lnRef>
        <a:fillRef idx="1">
          <a:scrgbClr r="0" g="0" b="0"/>
        </a:fillRef>
        <a:effectRef idx="0">
          <a:scrgbClr r="0" g="0" b="0"/>
        </a:effectRef>
        <a:fontRef idx="minor"/>
      </dsp:style>
    </dsp:sp>
    <dsp:sp modelId="{999BA920-3086-4A74-B7FA-E7BCCA9D0EC1}">
      <dsp:nvSpPr>
        <dsp:cNvPr id="0" name=""/>
        <dsp:cNvSpPr/>
      </dsp:nvSpPr>
      <dsp:spPr>
        <a:xfrm>
          <a:off x="3266757" y="2328428"/>
          <a:ext cx="1904523" cy="1904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Isolation of hyperimmune antibody-rich bovine colostrum</a:t>
          </a:r>
        </a:p>
      </dsp:txBody>
      <dsp:txXfrm>
        <a:off x="3322539" y="2384210"/>
        <a:ext cx="1792959" cy="1792959"/>
      </dsp:txXfrm>
    </dsp:sp>
    <dsp:sp modelId="{1F8121A8-F5BA-4505-BEBF-4068B5FE1A48}">
      <dsp:nvSpPr>
        <dsp:cNvPr id="0" name=""/>
        <dsp:cNvSpPr/>
      </dsp:nvSpPr>
      <dsp:spPr>
        <a:xfrm rot="21599988">
          <a:off x="5174328" y="1485342"/>
          <a:ext cx="280537"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AU" sz="1900" kern="1200"/>
        </a:p>
      </dsp:txBody>
      <dsp:txXfrm>
        <a:off x="5174328" y="1576868"/>
        <a:ext cx="196376" cy="274578"/>
      </dsp:txXfrm>
    </dsp:sp>
    <dsp:sp modelId="{4E20F2DC-9766-4EDB-A909-3FCF4EE92A71}">
      <dsp:nvSpPr>
        <dsp:cNvPr id="0" name=""/>
        <dsp:cNvSpPr/>
      </dsp:nvSpPr>
      <dsp:spPr>
        <a:xfrm>
          <a:off x="5695326" y="761891"/>
          <a:ext cx="1904523" cy="190452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039A7-50DC-4233-A706-165D64585347}">
      <dsp:nvSpPr>
        <dsp:cNvPr id="0" name=""/>
        <dsp:cNvSpPr/>
      </dsp:nvSpPr>
      <dsp:spPr>
        <a:xfrm>
          <a:off x="5916290" y="2385078"/>
          <a:ext cx="1904523" cy="19063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Oral Antimicrobial therapeutics without drawbacks of antibiotics</a:t>
          </a:r>
        </a:p>
      </dsp:txBody>
      <dsp:txXfrm>
        <a:off x="5972072" y="2440860"/>
        <a:ext cx="1792959" cy="1794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E92C4-6358-4218-9E84-41F59033C4B3}">
      <dsp:nvSpPr>
        <dsp:cNvPr id="0" name=""/>
        <dsp:cNvSpPr/>
      </dsp:nvSpPr>
      <dsp:spPr>
        <a:xfrm>
          <a:off x="8259362" y="935883"/>
          <a:ext cx="2453795" cy="2453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FBB5F-5449-41B9-BA76-1233DB6493AD}">
      <dsp:nvSpPr>
        <dsp:cNvPr id="0" name=""/>
        <dsp:cNvSpPr/>
      </dsp:nvSpPr>
      <dsp:spPr>
        <a:xfrm>
          <a:off x="8341436" y="1017694"/>
          <a:ext cx="2290700" cy="22902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Execute Prevention Trial and File Registration Package</a:t>
          </a:r>
        </a:p>
      </dsp:txBody>
      <dsp:txXfrm>
        <a:off x="8668679" y="1344941"/>
        <a:ext cx="1636214" cy="1635804"/>
      </dsp:txXfrm>
    </dsp:sp>
    <dsp:sp modelId="{BA4DFA28-FD72-4F8E-93EC-78CC581DFACB}">
      <dsp:nvSpPr>
        <dsp:cNvPr id="0" name=""/>
        <dsp:cNvSpPr/>
      </dsp:nvSpPr>
      <dsp:spPr>
        <a:xfrm rot="2700000">
          <a:off x="5712950" y="935710"/>
          <a:ext cx="2453835" cy="245383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94D81-CB99-4C92-BF74-A57CEC41AFCC}">
      <dsp:nvSpPr>
        <dsp:cNvPr id="0" name=""/>
        <dsp:cNvSpPr/>
      </dsp:nvSpPr>
      <dsp:spPr>
        <a:xfrm>
          <a:off x="5820456" y="999349"/>
          <a:ext cx="2290700" cy="22902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r>
            <a:rPr lang="en-US" sz="1800" kern="1200" dirty="0"/>
            <a:t>File IND with Single Double-Blind &amp; Placebo Controlled Trial for Prevention of Travelers’ Diarrhea</a:t>
          </a:r>
        </a:p>
      </dsp:txBody>
      <dsp:txXfrm>
        <a:off x="6147699" y="1326596"/>
        <a:ext cx="1636214" cy="1635804"/>
      </dsp:txXfrm>
    </dsp:sp>
    <dsp:sp modelId="{9E17DCE2-6CCA-4DF3-803C-6FF9581B7DE3}">
      <dsp:nvSpPr>
        <dsp:cNvPr id="0" name=""/>
        <dsp:cNvSpPr/>
      </dsp:nvSpPr>
      <dsp:spPr>
        <a:xfrm rot="2700000">
          <a:off x="3187603" y="935710"/>
          <a:ext cx="2453835" cy="245383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D21C1F-BDB0-4339-AE88-A1F0D9E3D7A4}">
      <dsp:nvSpPr>
        <dsp:cNvPr id="0" name=""/>
        <dsp:cNvSpPr/>
      </dsp:nvSpPr>
      <dsp:spPr>
        <a:xfrm>
          <a:off x="3269697" y="1017694"/>
          <a:ext cx="2290700" cy="22902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dirty="0"/>
            <a:t>Hold Pre-IND Meeting to Discuss Merits of 505(b)(2) Application</a:t>
          </a:r>
        </a:p>
      </dsp:txBody>
      <dsp:txXfrm>
        <a:off x="3596940" y="1344941"/>
        <a:ext cx="1636214" cy="1635804"/>
      </dsp:txXfrm>
    </dsp:sp>
    <dsp:sp modelId="{613C3101-03A7-4CE7-8D04-ED2C81EBE8AB}">
      <dsp:nvSpPr>
        <dsp:cNvPr id="0" name=""/>
        <dsp:cNvSpPr/>
      </dsp:nvSpPr>
      <dsp:spPr>
        <a:xfrm rot="2700000">
          <a:off x="651733" y="935710"/>
          <a:ext cx="2453835" cy="245383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C7436-EFD5-4080-A629-78137DFC5CED}">
      <dsp:nvSpPr>
        <dsp:cNvPr id="0" name=""/>
        <dsp:cNvSpPr/>
      </dsp:nvSpPr>
      <dsp:spPr>
        <a:xfrm>
          <a:off x="733827" y="1017694"/>
          <a:ext cx="2290700" cy="22902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dirty="0"/>
            <a:t>Assimilate Data to Support Literature-Based FDA Submission</a:t>
          </a:r>
        </a:p>
      </dsp:txBody>
      <dsp:txXfrm>
        <a:off x="1061070" y="1344941"/>
        <a:ext cx="1636214" cy="1635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E92C4-6358-4218-9E84-41F59033C4B3}">
      <dsp:nvSpPr>
        <dsp:cNvPr id="0" name=""/>
        <dsp:cNvSpPr/>
      </dsp:nvSpPr>
      <dsp:spPr>
        <a:xfrm>
          <a:off x="8272102" y="930362"/>
          <a:ext cx="2464837" cy="2464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FBB5F-5449-41B9-BA76-1233DB6493AD}">
      <dsp:nvSpPr>
        <dsp:cNvPr id="0" name=""/>
        <dsp:cNvSpPr/>
      </dsp:nvSpPr>
      <dsp:spPr>
        <a:xfrm>
          <a:off x="8354545" y="1012542"/>
          <a:ext cx="2301008" cy="230060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Execute recurrence prevention trial</a:t>
          </a:r>
        </a:p>
      </dsp:txBody>
      <dsp:txXfrm>
        <a:off x="8683260" y="1341262"/>
        <a:ext cx="1643577" cy="1643165"/>
      </dsp:txXfrm>
    </dsp:sp>
    <dsp:sp modelId="{BA4DFA28-FD72-4F8E-93EC-78CC581DFACB}">
      <dsp:nvSpPr>
        <dsp:cNvPr id="0" name=""/>
        <dsp:cNvSpPr/>
      </dsp:nvSpPr>
      <dsp:spPr>
        <a:xfrm rot="2700000">
          <a:off x="5714231" y="930189"/>
          <a:ext cx="2464878" cy="24648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94D81-CB99-4C92-BF74-A57CEC41AFCC}">
      <dsp:nvSpPr>
        <dsp:cNvPr id="0" name=""/>
        <dsp:cNvSpPr/>
      </dsp:nvSpPr>
      <dsp:spPr>
        <a:xfrm>
          <a:off x="5822220" y="994114"/>
          <a:ext cx="2301008" cy="230060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r>
            <a:rPr lang="en-US" sz="1800" kern="1200" dirty="0"/>
            <a:t>File IND with plan for placebo controlled trial for prevention of disease recurrence</a:t>
          </a:r>
        </a:p>
      </dsp:txBody>
      <dsp:txXfrm>
        <a:off x="6150936" y="1322834"/>
        <a:ext cx="1643577" cy="1643165"/>
      </dsp:txXfrm>
    </dsp:sp>
    <dsp:sp modelId="{9E17DCE2-6CCA-4DF3-803C-6FF9581B7DE3}">
      <dsp:nvSpPr>
        <dsp:cNvPr id="0" name=""/>
        <dsp:cNvSpPr/>
      </dsp:nvSpPr>
      <dsp:spPr>
        <a:xfrm rot="2700000">
          <a:off x="3177520" y="930189"/>
          <a:ext cx="2464878" cy="24648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D21C1F-BDB0-4339-AE88-A1F0D9E3D7A4}">
      <dsp:nvSpPr>
        <dsp:cNvPr id="0" name=""/>
        <dsp:cNvSpPr/>
      </dsp:nvSpPr>
      <dsp:spPr>
        <a:xfrm>
          <a:off x="3259983" y="1012542"/>
          <a:ext cx="2301008" cy="230060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dirty="0"/>
            <a:t>Hold pre-IND meeting to discuss clinical protocol and strategy</a:t>
          </a:r>
        </a:p>
      </dsp:txBody>
      <dsp:txXfrm>
        <a:off x="3588698" y="1341262"/>
        <a:ext cx="1643577" cy="1643165"/>
      </dsp:txXfrm>
    </dsp:sp>
    <dsp:sp modelId="{613C3101-03A7-4CE7-8D04-ED2C81EBE8AB}">
      <dsp:nvSpPr>
        <dsp:cNvPr id="0" name=""/>
        <dsp:cNvSpPr/>
      </dsp:nvSpPr>
      <dsp:spPr>
        <a:xfrm rot="2700000">
          <a:off x="630239" y="930189"/>
          <a:ext cx="2464878" cy="24648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C7436-EFD5-4080-A629-78137DFC5CED}">
      <dsp:nvSpPr>
        <dsp:cNvPr id="0" name=""/>
        <dsp:cNvSpPr/>
      </dsp:nvSpPr>
      <dsp:spPr>
        <a:xfrm>
          <a:off x="712702" y="1012542"/>
          <a:ext cx="2301008" cy="230060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dirty="0"/>
            <a:t>Develop clinical registration strategy for FDA submission</a:t>
          </a:r>
        </a:p>
      </dsp:txBody>
      <dsp:txXfrm>
        <a:off x="1041417" y="1341262"/>
        <a:ext cx="1643577" cy="164316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1727"/>
          </a:xfrm>
          <a:prstGeom prst="rect">
            <a:avLst/>
          </a:prstGeom>
        </p:spPr>
        <p:txBody>
          <a:bodyPr vert="horz" lIns="93789" tIns="46894" rIns="93789" bIns="46894" rtlCol="0"/>
          <a:lstStyle>
            <a:lvl1pPr algn="l">
              <a:defRPr sz="1200"/>
            </a:lvl1pPr>
          </a:lstStyle>
          <a:p>
            <a:endParaRPr lang="en-IN" dirty="0"/>
          </a:p>
        </p:txBody>
      </p:sp>
      <p:sp>
        <p:nvSpPr>
          <p:cNvPr id="3" name="Date Placeholder 2"/>
          <p:cNvSpPr>
            <a:spLocks noGrp="1"/>
          </p:cNvSpPr>
          <p:nvPr>
            <p:ph type="dt" idx="1"/>
          </p:nvPr>
        </p:nvSpPr>
        <p:spPr>
          <a:xfrm>
            <a:off x="4143591" y="0"/>
            <a:ext cx="3169920" cy="481727"/>
          </a:xfrm>
          <a:prstGeom prst="rect">
            <a:avLst/>
          </a:prstGeom>
        </p:spPr>
        <p:txBody>
          <a:bodyPr vert="horz" lIns="93789" tIns="46894" rIns="93789" bIns="46894" rtlCol="0"/>
          <a:lstStyle>
            <a:lvl1pPr algn="r">
              <a:defRPr sz="1200"/>
            </a:lvl1pPr>
          </a:lstStyle>
          <a:p>
            <a:fld id="{0AEFB4FA-E877-413E-B608-88789D806C57}" type="datetimeFigureOut">
              <a:rPr lang="en-IN" smtClean="0"/>
              <a:t>19-06-2019</a:t>
            </a:fld>
            <a:endParaRPr lang="en-IN" dirty="0"/>
          </a:p>
        </p:txBody>
      </p:sp>
      <p:sp>
        <p:nvSpPr>
          <p:cNvPr id="4" name="Slide Image Placeholder 3"/>
          <p:cNvSpPr>
            <a:spLocks noGrp="1" noRot="1" noChangeAspect="1"/>
          </p:cNvSpPr>
          <p:nvPr>
            <p:ph type="sldImg" idx="2"/>
          </p:nvPr>
        </p:nvSpPr>
        <p:spPr>
          <a:xfrm>
            <a:off x="779463" y="1201738"/>
            <a:ext cx="5756275" cy="3238500"/>
          </a:xfrm>
          <a:prstGeom prst="rect">
            <a:avLst/>
          </a:prstGeom>
          <a:noFill/>
          <a:ln w="12700">
            <a:solidFill>
              <a:prstClr val="black"/>
            </a:solidFill>
          </a:ln>
        </p:spPr>
        <p:txBody>
          <a:bodyPr vert="horz" lIns="93789" tIns="46894" rIns="93789" bIns="46894" rtlCol="0" anchor="ctr"/>
          <a:lstStyle/>
          <a:p>
            <a:endParaRPr lang="en-IN" dirty="0"/>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3789" tIns="46894" rIns="93789" bIns="4689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3" y="9119478"/>
            <a:ext cx="3169920" cy="481726"/>
          </a:xfrm>
          <a:prstGeom prst="rect">
            <a:avLst/>
          </a:prstGeom>
        </p:spPr>
        <p:txBody>
          <a:bodyPr vert="horz" lIns="93789" tIns="46894" rIns="93789" bIns="46894" rtlCol="0" anchor="b"/>
          <a:lstStyle>
            <a:lvl1pPr algn="l">
              <a:defRPr sz="1200"/>
            </a:lvl1pPr>
          </a:lstStyle>
          <a:p>
            <a:endParaRPr lang="en-IN" dirty="0"/>
          </a:p>
        </p:txBody>
      </p:sp>
      <p:sp>
        <p:nvSpPr>
          <p:cNvPr id="7" name="Slide Number Placeholder 6"/>
          <p:cNvSpPr>
            <a:spLocks noGrp="1"/>
          </p:cNvSpPr>
          <p:nvPr>
            <p:ph type="sldNum" sz="quarter" idx="5"/>
          </p:nvPr>
        </p:nvSpPr>
        <p:spPr>
          <a:xfrm>
            <a:off x="4143591" y="9119478"/>
            <a:ext cx="3169920" cy="481726"/>
          </a:xfrm>
          <a:prstGeom prst="rect">
            <a:avLst/>
          </a:prstGeom>
        </p:spPr>
        <p:txBody>
          <a:bodyPr vert="horz" lIns="93789" tIns="46894" rIns="93789" bIns="46894" rtlCol="0" anchor="b"/>
          <a:lstStyle>
            <a:lvl1pPr algn="r">
              <a:defRPr sz="1200"/>
            </a:lvl1pPr>
          </a:lstStyle>
          <a:p>
            <a:fld id="{6336304E-FDE3-4B4F-A3B7-EBE87F3FA5E2}" type="slidenum">
              <a:rPr lang="en-IN" smtClean="0"/>
              <a:t>‹#›</a:t>
            </a:fld>
            <a:endParaRPr lang="en-IN"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36304E-FDE3-4B4F-A3B7-EBE87F3FA5E2}" type="slidenum">
              <a:rPr lang="en-IN" smtClean="0"/>
              <a:t>1</a:t>
            </a:fld>
            <a:endParaRPr lang="en-IN" dirty="0"/>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1137C1B-E26A-C747-A527-864456029977}" type="slidenum">
              <a:rPr lang="en-US" smtClean="0"/>
              <a:t>19</a:t>
            </a:fld>
            <a:endParaRPr lang="en-US" dirty="0"/>
          </a:p>
        </p:txBody>
      </p:sp>
    </p:spTree>
    <p:extLst>
      <p:ext uri="{BB962C8B-B14F-4D97-AF65-F5344CB8AC3E}">
        <p14:creationId xmlns:p14="http://schemas.microsoft.com/office/powerpoint/2010/main" val="239856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1137C1B-E26A-C747-A527-864456029977}" type="slidenum">
              <a:rPr lang="en-US" smtClean="0"/>
              <a:t>21</a:t>
            </a:fld>
            <a:endParaRPr lang="en-US" dirty="0"/>
          </a:p>
        </p:txBody>
      </p:sp>
    </p:spTree>
    <p:extLst>
      <p:ext uri="{BB962C8B-B14F-4D97-AF65-F5344CB8AC3E}">
        <p14:creationId xmlns:p14="http://schemas.microsoft.com/office/powerpoint/2010/main" val="36384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1137C1B-E26A-C747-A527-864456029977}" type="slidenum">
              <a:rPr lang="en-US" smtClean="0"/>
              <a:t>22</a:t>
            </a:fld>
            <a:endParaRPr lang="en-US" dirty="0"/>
          </a:p>
        </p:txBody>
      </p:sp>
    </p:spTree>
    <p:extLst>
      <p:ext uri="{BB962C8B-B14F-4D97-AF65-F5344CB8AC3E}">
        <p14:creationId xmlns:p14="http://schemas.microsoft.com/office/powerpoint/2010/main" val="2287907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756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38500"/>
          </a:xfrm>
          <a:prstGeom prst="rect">
            <a:avLst/>
          </a:prstGeom>
          <a:noFill/>
          <a:ln w="12700">
            <a:solidFill>
              <a:prstClr val="black"/>
            </a:solidFill>
          </a:ln>
        </p:spPr>
      </p:sp>
    </p:spTree>
    <p:extLst>
      <p:ext uri="{BB962C8B-B14F-4D97-AF65-F5344CB8AC3E}">
        <p14:creationId xmlns:p14="http://schemas.microsoft.com/office/powerpoint/2010/main" val="4225141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05485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56275" cy="3238500"/>
          </a:xfrm>
          <a:prstGeom prst="rect">
            <a:avLst/>
          </a:prstGeom>
          <a:noFill/>
          <a:ln w="12700">
            <a:solidFill>
              <a:prstClr val="black"/>
            </a:solidFill>
          </a:ln>
        </p:spPr>
      </p:sp>
      <p:sp>
        <p:nvSpPr>
          <p:cNvPr id="3" name="Notes Placeholder 2"/>
          <p:cNvSpPr>
            <a:spLocks noGrp="1"/>
          </p:cNvSpPr>
          <p:nvPr>
            <p:ph type="body" idx="1"/>
          </p:nvPr>
        </p:nvSpPr>
        <p:spPr>
          <a:xfrm>
            <a:off x="731173" y="4621226"/>
            <a:ext cx="5852861" cy="3780388"/>
          </a:xfrm>
          <a:prstGeom prst="rect">
            <a:avLst/>
          </a:prstGeom>
        </p:spPr>
        <p:txBody>
          <a:bodyPr/>
          <a:lstStyle/>
          <a:p>
            <a:endParaRPr lang="en-AU" dirty="0"/>
          </a:p>
        </p:txBody>
      </p:sp>
    </p:spTree>
    <p:extLst>
      <p:ext uri="{BB962C8B-B14F-4D97-AF65-F5344CB8AC3E}">
        <p14:creationId xmlns:p14="http://schemas.microsoft.com/office/powerpoint/2010/main" val="942578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336304E-FDE3-4B4F-A3B7-EBE87F3FA5E2}" type="slidenum">
              <a:rPr lang="en-IN" smtClean="0"/>
              <a:t>28</a:t>
            </a:fld>
            <a:endParaRPr lang="en-IN" dirty="0"/>
          </a:p>
        </p:txBody>
      </p:sp>
    </p:spTree>
    <p:extLst>
      <p:ext uri="{BB962C8B-B14F-4D97-AF65-F5344CB8AC3E}">
        <p14:creationId xmlns:p14="http://schemas.microsoft.com/office/powerpoint/2010/main" val="325071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0138" y="1136650"/>
            <a:ext cx="5446712" cy="3063875"/>
          </a:xfrm>
        </p:spPr>
      </p:sp>
      <p:sp>
        <p:nvSpPr>
          <p:cNvPr id="4" name="Slide Number Placeholder 3"/>
          <p:cNvSpPr>
            <a:spLocks noGrp="1"/>
          </p:cNvSpPr>
          <p:nvPr>
            <p:ph type="sldNum" sz="quarter" idx="10"/>
          </p:nvPr>
        </p:nvSpPr>
        <p:spPr/>
        <p:txBody>
          <a:bodyPr/>
          <a:lstStyle/>
          <a:p>
            <a:fld id="{41137C1B-E26A-C747-A527-864456029977}" type="slidenum">
              <a:rPr lang="en-US" smtClean="0"/>
              <a:t>29</a:t>
            </a:fld>
            <a:endParaRPr lang="en-US" dirty="0"/>
          </a:p>
        </p:txBody>
      </p:sp>
    </p:spTree>
    <p:extLst>
      <p:ext uri="{BB962C8B-B14F-4D97-AF65-F5344CB8AC3E}">
        <p14:creationId xmlns:p14="http://schemas.microsoft.com/office/powerpoint/2010/main" val="624281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136650"/>
            <a:ext cx="5448300" cy="3063875"/>
          </a:xfrm>
        </p:spPr>
      </p:sp>
      <p:sp>
        <p:nvSpPr>
          <p:cNvPr id="4" name="Slide Number Placeholder 3"/>
          <p:cNvSpPr>
            <a:spLocks noGrp="1"/>
          </p:cNvSpPr>
          <p:nvPr>
            <p:ph type="sldNum" sz="quarter" idx="10"/>
          </p:nvPr>
        </p:nvSpPr>
        <p:spPr/>
        <p:txBody>
          <a:bodyPr/>
          <a:lstStyle/>
          <a:p>
            <a:fld id="{41137C1B-E26A-C747-A527-864456029977}" type="slidenum">
              <a:rPr lang="en-US" smtClean="0"/>
              <a:t>30</a:t>
            </a:fld>
            <a:endParaRPr lang="en-US" dirty="0"/>
          </a:p>
        </p:txBody>
      </p:sp>
    </p:spTree>
    <p:extLst>
      <p:ext uri="{BB962C8B-B14F-4D97-AF65-F5344CB8AC3E}">
        <p14:creationId xmlns:p14="http://schemas.microsoft.com/office/powerpoint/2010/main" val="260970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36304E-FDE3-4B4F-A3B7-EBE87F3FA5E2}" type="slidenum">
              <a:rPr lang="en-IN" smtClean="0"/>
              <a:t>3</a:t>
            </a:fld>
            <a:endParaRPr lang="en-IN" dirty="0"/>
          </a:p>
        </p:txBody>
      </p:sp>
    </p:spTree>
    <p:extLst>
      <p:ext uri="{BB962C8B-B14F-4D97-AF65-F5344CB8AC3E}">
        <p14:creationId xmlns:p14="http://schemas.microsoft.com/office/powerpoint/2010/main" val="28054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0138" y="1136650"/>
            <a:ext cx="5446712" cy="3063875"/>
          </a:xfrm>
        </p:spPr>
      </p:sp>
      <p:sp>
        <p:nvSpPr>
          <p:cNvPr id="4" name="Slide Number Placeholder 3"/>
          <p:cNvSpPr>
            <a:spLocks noGrp="1"/>
          </p:cNvSpPr>
          <p:nvPr>
            <p:ph type="sldNum" sz="quarter" idx="10"/>
          </p:nvPr>
        </p:nvSpPr>
        <p:spPr/>
        <p:txBody>
          <a:bodyPr/>
          <a:lstStyle/>
          <a:p>
            <a:fld id="{41137C1B-E26A-C747-A527-864456029977}" type="slidenum">
              <a:rPr lang="en-US" smtClean="0"/>
              <a:t>31</a:t>
            </a:fld>
            <a:endParaRPr lang="en-US" dirty="0"/>
          </a:p>
        </p:txBody>
      </p:sp>
    </p:spTree>
    <p:extLst>
      <p:ext uri="{BB962C8B-B14F-4D97-AF65-F5344CB8AC3E}">
        <p14:creationId xmlns:p14="http://schemas.microsoft.com/office/powerpoint/2010/main" val="150954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0138" y="1136650"/>
            <a:ext cx="5446712" cy="3063875"/>
          </a:xfrm>
        </p:spPr>
      </p:sp>
      <p:sp>
        <p:nvSpPr>
          <p:cNvPr id="4" name="Slide Number Placeholder 3"/>
          <p:cNvSpPr>
            <a:spLocks noGrp="1"/>
          </p:cNvSpPr>
          <p:nvPr>
            <p:ph type="sldNum" sz="quarter" idx="10"/>
          </p:nvPr>
        </p:nvSpPr>
        <p:spPr/>
        <p:txBody>
          <a:bodyPr/>
          <a:lstStyle/>
          <a:p>
            <a:fld id="{41137C1B-E26A-C747-A527-864456029977}" type="slidenum">
              <a:rPr lang="en-US" smtClean="0"/>
              <a:t>32</a:t>
            </a:fld>
            <a:endParaRPr lang="en-US" dirty="0"/>
          </a:p>
        </p:txBody>
      </p:sp>
    </p:spTree>
    <p:extLst>
      <p:ext uri="{BB962C8B-B14F-4D97-AF65-F5344CB8AC3E}">
        <p14:creationId xmlns:p14="http://schemas.microsoft.com/office/powerpoint/2010/main" val="3138084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1137C1B-E26A-C747-A527-864456029977}" type="slidenum">
              <a:rPr lang="en-US" smtClean="0"/>
              <a:t>33</a:t>
            </a:fld>
            <a:endParaRPr lang="en-US" dirty="0"/>
          </a:p>
        </p:txBody>
      </p:sp>
    </p:spTree>
    <p:extLst>
      <p:ext uri="{BB962C8B-B14F-4D97-AF65-F5344CB8AC3E}">
        <p14:creationId xmlns:p14="http://schemas.microsoft.com/office/powerpoint/2010/main" val="316763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2872243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7884">
              <a:defRPr/>
            </a:pPr>
            <a:fld id="{6336304E-FDE3-4B4F-A3B7-EBE87F3FA5E2}" type="slidenum">
              <a:rPr lang="en-IN">
                <a:solidFill>
                  <a:prstClr val="black"/>
                </a:solidFill>
                <a:latin typeface="Calibri" panose="020F0502020204030204"/>
              </a:rPr>
              <a:pPr defTabSz="937884">
                <a:defRPr/>
              </a:pPr>
              <a:t>7</a:t>
            </a:fld>
            <a:endParaRPr lang="en-IN" dirty="0">
              <a:solidFill>
                <a:prstClr val="black"/>
              </a:solidFill>
              <a:latin typeface="Calibri" panose="020F0502020204030204"/>
            </a:endParaRPr>
          </a:p>
        </p:txBody>
      </p:sp>
    </p:spTree>
    <p:extLst>
      <p:ext uri="{BB962C8B-B14F-4D97-AF65-F5344CB8AC3E}">
        <p14:creationId xmlns:p14="http://schemas.microsoft.com/office/powerpoint/2010/main" val="210329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36304E-FDE3-4B4F-A3B7-EBE87F3FA5E2}" type="slidenum">
              <a:rPr lang="en-IN" smtClean="0"/>
              <a:t>8</a:t>
            </a:fld>
            <a:endParaRPr lang="en-IN" dirty="0"/>
          </a:p>
        </p:txBody>
      </p:sp>
    </p:spTree>
    <p:extLst>
      <p:ext uri="{BB962C8B-B14F-4D97-AF65-F5344CB8AC3E}">
        <p14:creationId xmlns:p14="http://schemas.microsoft.com/office/powerpoint/2010/main" val="264301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36304E-FDE3-4B4F-A3B7-EBE87F3FA5E2}" type="slidenum">
              <a:rPr lang="en-IN" smtClean="0"/>
              <a:t>10</a:t>
            </a:fld>
            <a:endParaRPr lang="en-IN" dirty="0"/>
          </a:p>
        </p:txBody>
      </p:sp>
    </p:spTree>
    <p:extLst>
      <p:ext uri="{BB962C8B-B14F-4D97-AF65-F5344CB8AC3E}">
        <p14:creationId xmlns:p14="http://schemas.microsoft.com/office/powerpoint/2010/main" val="475954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336304E-FDE3-4B4F-A3B7-EBE87F3FA5E2}" type="slidenum">
              <a:rPr lang="en-IN" smtClean="0"/>
              <a:t>11</a:t>
            </a:fld>
            <a:endParaRPr lang="en-IN" dirty="0"/>
          </a:p>
        </p:txBody>
      </p:sp>
    </p:spTree>
    <p:extLst>
      <p:ext uri="{BB962C8B-B14F-4D97-AF65-F5344CB8AC3E}">
        <p14:creationId xmlns:p14="http://schemas.microsoft.com/office/powerpoint/2010/main" val="212742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336304E-FDE3-4B4F-A3B7-EBE87F3FA5E2}" type="slidenum">
              <a:rPr lang="en-IN" smtClean="0"/>
              <a:t>15</a:t>
            </a:fld>
            <a:endParaRPr lang="en-IN" dirty="0"/>
          </a:p>
        </p:txBody>
      </p:sp>
    </p:spTree>
    <p:extLst>
      <p:ext uri="{BB962C8B-B14F-4D97-AF65-F5344CB8AC3E}">
        <p14:creationId xmlns:p14="http://schemas.microsoft.com/office/powerpoint/2010/main" val="259558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336304E-FDE3-4B4F-A3B7-EBE87F3FA5E2}" type="slidenum">
              <a:rPr lang="en-IN" smtClean="0"/>
              <a:t>18</a:t>
            </a:fld>
            <a:endParaRPr lang="en-IN" dirty="0"/>
          </a:p>
        </p:txBody>
      </p:sp>
    </p:spTree>
    <p:extLst>
      <p:ext uri="{BB962C8B-B14F-4D97-AF65-F5344CB8AC3E}">
        <p14:creationId xmlns:p14="http://schemas.microsoft.com/office/powerpoint/2010/main" val="774366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dirty="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picture containing clipart&#10;&#10;Description automatically generated">
            <a:extLst>
              <a:ext uri="{FF2B5EF4-FFF2-40B4-BE49-F238E27FC236}">
                <a16:creationId xmlns:a16="http://schemas.microsoft.com/office/drawing/2014/main" id="{A53EE5CA-47FF-4577-BD82-1AC55572A4AB}"/>
              </a:ext>
            </a:extLst>
          </p:cNvPr>
          <p:cNvPicPr>
            <a:picLocks noChangeAspect="1"/>
          </p:cNvPicPr>
          <p:nvPr userDrawn="1"/>
        </p:nvPicPr>
        <p:blipFill>
          <a:blip r:embed="rId2"/>
          <a:stretch>
            <a:fillRect/>
          </a:stretch>
        </p:blipFill>
        <p:spPr>
          <a:xfrm>
            <a:off x="9000061" y="556529"/>
            <a:ext cx="2481127" cy="588603"/>
          </a:xfrm>
          <a:prstGeom prst="rect">
            <a:avLst/>
          </a:prstGeom>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dirty="0"/>
              <a:t>Website </a:t>
            </a:r>
            <a:r>
              <a:rPr lang="en-US" dirty="0" err="1"/>
              <a:t>url</a:t>
            </a:r>
            <a:r>
              <a:rPr lang="en-US"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a:t>Click to edit Master title style</a:t>
            </a:r>
            <a:endParaRPr lang="en-US" dirty="0"/>
          </a:p>
        </p:txBody>
      </p:sp>
      <p:pic>
        <p:nvPicPr>
          <p:cNvPr id="19" name="Picture 18" descr="A picture containing clipart&#10;&#10;Description automatically generated">
            <a:extLst>
              <a:ext uri="{FF2B5EF4-FFF2-40B4-BE49-F238E27FC236}">
                <a16:creationId xmlns:a16="http://schemas.microsoft.com/office/drawing/2014/main" id="{AD6D05DB-364C-427C-B5DE-9F9B1C4AC8BF}"/>
              </a:ext>
            </a:extLst>
          </p:cNvPr>
          <p:cNvPicPr>
            <a:picLocks noChangeAspect="1"/>
          </p:cNvPicPr>
          <p:nvPr userDrawn="1"/>
        </p:nvPicPr>
        <p:blipFill>
          <a:blip r:embed="rId6"/>
          <a:stretch>
            <a:fillRect/>
          </a:stretch>
        </p:blipFill>
        <p:spPr>
          <a:xfrm>
            <a:off x="6541475" y="1594853"/>
            <a:ext cx="2217984" cy="526177"/>
          </a:xfrm>
          <a:prstGeom prst="rect">
            <a:avLst/>
          </a:prstGeom>
        </p:spPr>
      </p:pic>
      <p:pic>
        <p:nvPicPr>
          <p:cNvPr id="20" name="Picture 19">
            <a:extLst>
              <a:ext uri="{FF2B5EF4-FFF2-40B4-BE49-F238E27FC236}">
                <a16:creationId xmlns:a16="http://schemas.microsoft.com/office/drawing/2014/main" id="{BD552ABF-9429-426C-B29C-31B51E643AFA}"/>
              </a:ext>
            </a:extLst>
          </p:cNvPr>
          <p:cNvPicPr>
            <a:picLocks noChangeAspect="1"/>
          </p:cNvPicPr>
          <p:nvPr userDrawn="1"/>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14894"/>
            <a:ext cx="691478" cy="653694"/>
          </a:xfrm>
          <a:prstGeom prst="rect">
            <a:avLst/>
          </a:prstGeom>
          <a:noFill/>
        </p:spPr>
      </p:pic>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dirty="0"/>
              <a:t>Website </a:t>
            </a:r>
            <a:r>
              <a:rPr lang="en-US" dirty="0" err="1"/>
              <a:t>url</a:t>
            </a:r>
            <a:r>
              <a:rPr lang="en-US"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a:t>Click to edit Master title style</a:t>
            </a:r>
            <a:endParaRPr lang="en-US"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a:t>Click to edit Master title style</a:t>
            </a:r>
            <a:endParaRPr lang="en-IN"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3" name="Picture 12" descr="A picture containing clipart&#10;&#10;Description automatically generated">
            <a:extLst>
              <a:ext uri="{FF2B5EF4-FFF2-40B4-BE49-F238E27FC236}">
                <a16:creationId xmlns:a16="http://schemas.microsoft.com/office/drawing/2014/main" id="{1427CFFC-64D6-4B3D-B030-FAF064C320A6}"/>
              </a:ext>
            </a:extLst>
          </p:cNvPr>
          <p:cNvPicPr>
            <a:picLocks noChangeAspect="1"/>
          </p:cNvPicPr>
          <p:nvPr userDrawn="1"/>
        </p:nvPicPr>
        <p:blipFill>
          <a:blip r:embed="rId2"/>
          <a:stretch>
            <a:fillRect/>
          </a:stretch>
        </p:blipFill>
        <p:spPr>
          <a:xfrm>
            <a:off x="353166" y="6358405"/>
            <a:ext cx="1799107" cy="426806"/>
          </a:xfrm>
          <a:prstGeom prst="rect">
            <a:avLst/>
          </a:prstGeom>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a:t>Click to edit Master title style</a:t>
            </a:r>
            <a:endParaRPr lang="en-IN"/>
          </a:p>
        </p:txBody>
      </p:sp>
      <p:pic>
        <p:nvPicPr>
          <p:cNvPr id="11" name="Picture 10">
            <a:extLst>
              <a:ext uri="{FF2B5EF4-FFF2-40B4-BE49-F238E27FC236}">
                <a16:creationId xmlns:a16="http://schemas.microsoft.com/office/drawing/2014/main" id="{A95F04D6-C241-47A5-B4AB-CF4F4367C897}"/>
              </a:ext>
            </a:extLst>
          </p:cNvPr>
          <p:cNvPicPr>
            <a:picLocks noChangeAspect="1"/>
          </p:cNvPicPr>
          <p:nvPr userDrawn="1"/>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14894"/>
            <a:ext cx="691478" cy="653694"/>
          </a:xfrm>
          <a:prstGeom prst="rect">
            <a:avLst/>
          </a:prstGeom>
          <a:noFill/>
        </p:spPr>
      </p:pic>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a:t>Click to edit Master title style</a:t>
            </a:r>
            <a:endParaRPr lang="en-IN"/>
          </a:p>
        </p:txBody>
      </p:sp>
      <p:pic>
        <p:nvPicPr>
          <p:cNvPr id="23" name="Picture 22" descr="A picture containing clipart&#10;&#10;Description automatically generated">
            <a:extLst>
              <a:ext uri="{FF2B5EF4-FFF2-40B4-BE49-F238E27FC236}">
                <a16:creationId xmlns:a16="http://schemas.microsoft.com/office/drawing/2014/main" id="{0AB74F3A-6531-480F-A0CB-4DD8D1A54B9B}"/>
              </a:ext>
            </a:extLst>
          </p:cNvPr>
          <p:cNvPicPr>
            <a:picLocks noChangeAspect="1"/>
          </p:cNvPicPr>
          <p:nvPr userDrawn="1"/>
        </p:nvPicPr>
        <p:blipFill>
          <a:blip r:embed="rId2"/>
          <a:stretch>
            <a:fillRect/>
          </a:stretch>
        </p:blipFill>
        <p:spPr>
          <a:xfrm>
            <a:off x="353166" y="6358405"/>
            <a:ext cx="1799107" cy="426806"/>
          </a:xfrm>
          <a:prstGeom prst="rect">
            <a:avLst/>
          </a:prstGeom>
        </p:spPr>
      </p:pic>
      <p:pic>
        <p:nvPicPr>
          <p:cNvPr id="13" name="Picture 12">
            <a:extLst>
              <a:ext uri="{FF2B5EF4-FFF2-40B4-BE49-F238E27FC236}">
                <a16:creationId xmlns:a16="http://schemas.microsoft.com/office/drawing/2014/main" id="{D2204391-BF56-4157-86BC-1823D4A710DB}"/>
              </a:ext>
            </a:extLst>
          </p:cNvPr>
          <p:cNvPicPr>
            <a:picLocks noChangeAspect="1"/>
          </p:cNvPicPr>
          <p:nvPr userDrawn="1"/>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14894"/>
            <a:ext cx="691478" cy="653694"/>
          </a:xfrm>
          <a:prstGeom prst="rect">
            <a:avLst/>
          </a:prstGeom>
          <a:noFill/>
        </p:spPr>
      </p:pic>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a:t>Click to edit Master title style</a:t>
            </a:r>
            <a:endParaRPr lang="en-IN"/>
          </a:p>
        </p:txBody>
      </p:sp>
      <p:pic>
        <p:nvPicPr>
          <p:cNvPr id="26" name="Picture 25" descr="A picture containing clipart&#10;&#10;Description automatically generated">
            <a:extLst>
              <a:ext uri="{FF2B5EF4-FFF2-40B4-BE49-F238E27FC236}">
                <a16:creationId xmlns:a16="http://schemas.microsoft.com/office/drawing/2014/main" id="{0E8B68DB-820A-481F-A4AD-A59D6BF01FE8}"/>
              </a:ext>
            </a:extLst>
          </p:cNvPr>
          <p:cNvPicPr>
            <a:picLocks noChangeAspect="1"/>
          </p:cNvPicPr>
          <p:nvPr userDrawn="1"/>
        </p:nvPicPr>
        <p:blipFill>
          <a:blip r:embed="rId2"/>
          <a:stretch>
            <a:fillRect/>
          </a:stretch>
        </p:blipFill>
        <p:spPr>
          <a:xfrm>
            <a:off x="353166" y="6358405"/>
            <a:ext cx="1799107" cy="426806"/>
          </a:xfrm>
          <a:prstGeom prst="rect">
            <a:avLst/>
          </a:prstGeom>
        </p:spPr>
      </p:pic>
      <p:pic>
        <p:nvPicPr>
          <p:cNvPr id="21" name="Picture 20">
            <a:extLst>
              <a:ext uri="{FF2B5EF4-FFF2-40B4-BE49-F238E27FC236}">
                <a16:creationId xmlns:a16="http://schemas.microsoft.com/office/drawing/2014/main" id="{6DC3A290-707B-46F9-AB53-34B59B7944F6}"/>
              </a:ext>
            </a:extLst>
          </p:cNvPr>
          <p:cNvPicPr>
            <a:picLocks noChangeAspect="1"/>
          </p:cNvPicPr>
          <p:nvPr userDrawn="1"/>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14894"/>
            <a:ext cx="691478" cy="653694"/>
          </a:xfrm>
          <a:prstGeom prst="rect">
            <a:avLst/>
          </a:prstGeom>
          <a:noFill/>
        </p:spPr>
      </p:pic>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descr="A picture containing clipart&#10;&#10;Description automatically generated">
            <a:extLst>
              <a:ext uri="{FF2B5EF4-FFF2-40B4-BE49-F238E27FC236}">
                <a16:creationId xmlns:a16="http://schemas.microsoft.com/office/drawing/2014/main" id="{3F48F313-DC39-498E-83E3-0BA9292D9912}"/>
              </a:ext>
            </a:extLst>
          </p:cNvPr>
          <p:cNvPicPr>
            <a:picLocks noChangeAspect="1"/>
          </p:cNvPicPr>
          <p:nvPr userDrawn="1"/>
        </p:nvPicPr>
        <p:blipFill>
          <a:blip r:embed="rId2"/>
          <a:stretch>
            <a:fillRect/>
          </a:stretch>
        </p:blipFill>
        <p:spPr>
          <a:xfrm>
            <a:off x="353166" y="6358405"/>
            <a:ext cx="1799107" cy="426806"/>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descr="A picture containing clipart&#10;&#10;Description automatically generated">
            <a:extLst>
              <a:ext uri="{FF2B5EF4-FFF2-40B4-BE49-F238E27FC236}">
                <a16:creationId xmlns:a16="http://schemas.microsoft.com/office/drawing/2014/main" id="{26F3C1BA-C152-4394-8228-274D1FAFA6DA}"/>
              </a:ext>
            </a:extLst>
          </p:cNvPr>
          <p:cNvPicPr>
            <a:picLocks noChangeAspect="1"/>
          </p:cNvPicPr>
          <p:nvPr userDrawn="1"/>
        </p:nvPicPr>
        <p:blipFill>
          <a:blip r:embed="rId2"/>
          <a:stretch>
            <a:fillRect/>
          </a:stretch>
        </p:blipFill>
        <p:spPr>
          <a:xfrm>
            <a:off x="353166" y="6358405"/>
            <a:ext cx="1799107" cy="426806"/>
          </a:xfrm>
          <a:prstGeom prst="rect">
            <a:avLst/>
          </a:prstGeom>
        </p:spPr>
      </p:pic>
      <p:pic>
        <p:nvPicPr>
          <p:cNvPr id="13" name="Picture 12">
            <a:extLst>
              <a:ext uri="{FF2B5EF4-FFF2-40B4-BE49-F238E27FC236}">
                <a16:creationId xmlns:a16="http://schemas.microsoft.com/office/drawing/2014/main" id="{A1ABD876-589A-49A2-BEE5-A65290351529}"/>
              </a:ext>
            </a:extLst>
          </p:cNvPr>
          <p:cNvPicPr>
            <a:picLocks noChangeAspect="1"/>
          </p:cNvPicPr>
          <p:nvPr userDrawn="1"/>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14894"/>
            <a:ext cx="691478" cy="653694"/>
          </a:xfrm>
          <a:prstGeom prst="rect">
            <a:avLst/>
          </a:prstGeom>
          <a:noFill/>
        </p:spPr>
      </p:pic>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A picture containing clipart&#10;&#10;Description automatically generated">
            <a:extLst>
              <a:ext uri="{FF2B5EF4-FFF2-40B4-BE49-F238E27FC236}">
                <a16:creationId xmlns:a16="http://schemas.microsoft.com/office/drawing/2014/main" id="{F5B2DDE2-E404-4461-B82A-5CBF80629C8F}"/>
              </a:ext>
            </a:extLst>
          </p:cNvPr>
          <p:cNvPicPr>
            <a:picLocks noChangeAspect="1"/>
          </p:cNvPicPr>
          <p:nvPr userDrawn="1"/>
        </p:nvPicPr>
        <p:blipFill>
          <a:blip r:embed="rId2"/>
          <a:stretch>
            <a:fillRect/>
          </a:stretch>
        </p:blipFill>
        <p:spPr>
          <a:xfrm>
            <a:off x="353166" y="6358405"/>
            <a:ext cx="1799107" cy="426806"/>
          </a:xfrm>
          <a:prstGeom prst="rect">
            <a:avLst/>
          </a:prstGeom>
        </p:spPr>
      </p:pic>
      <p:sp>
        <p:nvSpPr>
          <p:cNvPr id="7" name="Rectangle 6">
            <a:extLst>
              <a:ext uri="{FF2B5EF4-FFF2-40B4-BE49-F238E27FC236}">
                <a16:creationId xmlns:a16="http://schemas.microsoft.com/office/drawing/2014/main" id="{2C2816DC-7D19-4D6C-BF32-2FBA7D8C892B}"/>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5">
            <a:extLst>
              <a:ext uri="{FF2B5EF4-FFF2-40B4-BE49-F238E27FC236}">
                <a16:creationId xmlns:a16="http://schemas.microsoft.com/office/drawing/2014/main" id="{DDA3ED4F-98E9-42A0-A261-F3E6595F4C19}"/>
              </a:ext>
            </a:extLst>
          </p:cNvPr>
          <p:cNvPicPr>
            <a:picLocks noChangeAspect="1"/>
          </p:cNvPicPr>
          <p:nvPr userDrawn="1"/>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14894"/>
            <a:ext cx="691478" cy="653694"/>
          </a:xfrm>
          <a:prstGeom prst="rect">
            <a:avLst/>
          </a:prstGeom>
          <a:noFill/>
        </p:spPr>
      </p:pic>
    </p:spTree>
    <p:extLst>
      <p:ext uri="{BB962C8B-B14F-4D97-AF65-F5344CB8AC3E}">
        <p14:creationId xmlns:p14="http://schemas.microsoft.com/office/powerpoint/2010/main" val="362326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ipart&#10;&#10;Description automatically generated">
            <a:extLst>
              <a:ext uri="{FF2B5EF4-FFF2-40B4-BE49-F238E27FC236}">
                <a16:creationId xmlns:a16="http://schemas.microsoft.com/office/drawing/2014/main" id="{5793F207-BD0E-489C-B210-2B6ED972EE8C}"/>
              </a:ext>
            </a:extLst>
          </p:cNvPr>
          <p:cNvPicPr>
            <a:picLocks noChangeAspect="1"/>
          </p:cNvPicPr>
          <p:nvPr userDrawn="1"/>
        </p:nvPicPr>
        <p:blipFill>
          <a:blip r:embed="rId2"/>
          <a:stretch>
            <a:fillRect/>
          </a:stretch>
        </p:blipFill>
        <p:spPr>
          <a:xfrm>
            <a:off x="9911946" y="446435"/>
            <a:ext cx="1799107" cy="426806"/>
          </a:xfrm>
          <a:prstGeom prst="rect">
            <a:avLst/>
          </a:prstGeom>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3" name="Picture 2" descr="A picture containing clipart&#10;&#10;Description automatically generated">
            <a:extLst>
              <a:ext uri="{FF2B5EF4-FFF2-40B4-BE49-F238E27FC236}">
                <a16:creationId xmlns:a16="http://schemas.microsoft.com/office/drawing/2014/main" id="{B39648FE-55C3-4EA4-A12D-4FD199D1F57A}"/>
              </a:ext>
            </a:extLst>
          </p:cNvPr>
          <p:cNvPicPr>
            <a:picLocks noChangeAspect="1"/>
          </p:cNvPicPr>
          <p:nvPr userDrawn="1"/>
        </p:nvPicPr>
        <p:blipFill>
          <a:blip r:embed="rId2"/>
          <a:stretch>
            <a:fillRect/>
          </a:stretch>
        </p:blipFill>
        <p:spPr>
          <a:xfrm>
            <a:off x="353166" y="6358405"/>
            <a:ext cx="1799107" cy="426806"/>
          </a:xfrm>
          <a:prstGeom prst="rect">
            <a:avLst/>
          </a:prstGeom>
        </p:spPr>
      </p:pic>
      <p:sp>
        <p:nvSpPr>
          <p:cNvPr id="7" name="Rectangle 6">
            <a:extLst>
              <a:ext uri="{FF2B5EF4-FFF2-40B4-BE49-F238E27FC236}">
                <a16:creationId xmlns:a16="http://schemas.microsoft.com/office/drawing/2014/main" id="{B2BE97F2-78E9-4A5D-BFD6-74F5DFA14188}"/>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F86E501B-D1C4-455D-BC81-DD46DF59AC2D}"/>
              </a:ext>
            </a:extLst>
          </p:cNvPr>
          <p:cNvPicPr>
            <a:picLocks noChangeAspect="1"/>
          </p:cNvPicPr>
          <p:nvPr userDrawn="1"/>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14894"/>
            <a:ext cx="691478" cy="653694"/>
          </a:xfrm>
          <a:prstGeom prst="rect">
            <a:avLst/>
          </a:prstGeom>
          <a:noFill/>
        </p:spPr>
      </p:pic>
    </p:spTree>
    <p:extLst>
      <p:ext uri="{BB962C8B-B14F-4D97-AF65-F5344CB8AC3E}">
        <p14:creationId xmlns:p14="http://schemas.microsoft.com/office/powerpoint/2010/main" val="284150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3" y="1916832"/>
            <a:ext cx="10944721" cy="4104556"/>
          </a:xfrm>
        </p:spPr>
        <p:txBody>
          <a:bodyPr/>
          <a:lstStyle>
            <a:lvl1pPr>
              <a:spcBef>
                <a:spcPts val="450"/>
              </a:spcBef>
              <a:spcAft>
                <a:spcPts val="450"/>
              </a:spcAft>
              <a:defRPr lang="en-US" sz="1400" dirty="0" smtClean="0"/>
            </a:lvl1pPr>
            <a:lvl2pPr>
              <a:spcBef>
                <a:spcPts val="225"/>
              </a:spcBef>
              <a:spcAft>
                <a:spcPts val="450"/>
              </a:spcAft>
              <a:defRPr lang="en-US" sz="1400" dirty="0" smtClean="0"/>
            </a:lvl2pPr>
            <a:lvl3pPr>
              <a:spcBef>
                <a:spcPts val="0"/>
              </a:spcBef>
              <a:spcAft>
                <a:spcPts val="450"/>
              </a:spcAft>
              <a:defRPr lang="en-US" dirty="0" smtClean="0"/>
            </a:lvl3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a:xfrm>
            <a:off x="624641" y="976784"/>
            <a:ext cx="10943473" cy="508001"/>
          </a:xfrm>
        </p:spPr>
        <p:txBody>
          <a:bodyPr>
            <a:normAutofit/>
          </a:bodyPr>
          <a:lstStyle>
            <a:lvl1pPr>
              <a:defRPr sz="2400"/>
            </a:lvl1pPr>
          </a:lstStyle>
          <a:p>
            <a:r>
              <a:rPr lang="en-US" dirty="0"/>
              <a:t>Click to edit Master title style</a:t>
            </a:r>
            <a:endParaRPr lang="en-AU" dirty="0"/>
          </a:p>
        </p:txBody>
      </p:sp>
      <p:sp>
        <p:nvSpPr>
          <p:cNvPr id="6" name="Text Placeholder 5"/>
          <p:cNvSpPr>
            <a:spLocks noGrp="1"/>
          </p:cNvSpPr>
          <p:nvPr>
            <p:ph type="body" sz="quarter" idx="10" hasCustomPrompt="1"/>
          </p:nvPr>
        </p:nvSpPr>
        <p:spPr>
          <a:xfrm>
            <a:off x="624285" y="476672"/>
            <a:ext cx="8928100" cy="216000"/>
          </a:xfrm>
        </p:spPr>
        <p:txBody>
          <a:bodyPr>
            <a:normAutofit/>
          </a:bodyPr>
          <a:lstStyle>
            <a:lvl1pPr marL="0" indent="0">
              <a:buNone/>
              <a:defRPr sz="863" b="1">
                <a:solidFill>
                  <a:schemeClr val="accent1"/>
                </a:solidFill>
                <a:latin typeface="+mj-lt"/>
              </a:defRPr>
            </a:lvl1pPr>
          </a:lstStyle>
          <a:p>
            <a:pPr lvl="0"/>
            <a:r>
              <a:rPr lang="en-US" dirty="0"/>
              <a:t>[Section]</a:t>
            </a:r>
          </a:p>
        </p:txBody>
      </p:sp>
      <p:sp>
        <p:nvSpPr>
          <p:cNvPr id="8" name="Slide Number Placeholder 7"/>
          <p:cNvSpPr>
            <a:spLocks noGrp="1"/>
          </p:cNvSpPr>
          <p:nvPr>
            <p:ph type="sldNum" sz="quarter" idx="12"/>
          </p:nvPr>
        </p:nvSpPr>
        <p:spPr/>
        <p:txBody>
          <a:bodyPr/>
          <a:lstStyle/>
          <a:p>
            <a:fld id="{E917DE0E-AFB1-41FD-BC35-27DB61CA125F}" type="slidenum">
              <a:rPr lang="en-AU" smtClean="0"/>
              <a:pPr/>
              <a:t>‹#›</a:t>
            </a:fld>
            <a:endParaRPr lang="en-AU" dirty="0"/>
          </a:p>
        </p:txBody>
      </p:sp>
      <p:sp>
        <p:nvSpPr>
          <p:cNvPr id="2" name="Footer Placeholder 1"/>
          <p:cNvSpPr>
            <a:spLocks noGrp="1"/>
          </p:cNvSpPr>
          <p:nvPr>
            <p:ph type="ftr" sz="quarter" idx="13"/>
          </p:nvPr>
        </p:nvSpPr>
        <p:spPr/>
        <p:txBody>
          <a:bodyPr/>
          <a:lstStyle/>
          <a:p>
            <a:pPr algn="r"/>
            <a:endParaRPr lang="en-AU" dirty="0"/>
          </a:p>
        </p:txBody>
      </p:sp>
    </p:spTree>
    <p:extLst>
      <p:ext uri="{BB962C8B-B14F-4D97-AF65-F5344CB8AC3E}">
        <p14:creationId xmlns:p14="http://schemas.microsoft.com/office/powerpoint/2010/main" val="380841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a:t>Click to edit Master title style</a:t>
            </a:r>
            <a:endParaRPr lang="en-IN" dirty="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a:t>Click icon to add picture</a:t>
            </a:r>
            <a:endParaRPr lang="en-IN" dirty="0"/>
          </a:p>
        </p:txBody>
      </p:sp>
      <p:pic>
        <p:nvPicPr>
          <p:cNvPr id="9" name="Picture 8" descr="A picture containing clipart&#10;&#10;Description automatically generated">
            <a:extLst>
              <a:ext uri="{FF2B5EF4-FFF2-40B4-BE49-F238E27FC236}">
                <a16:creationId xmlns:a16="http://schemas.microsoft.com/office/drawing/2014/main" id="{63BE1C9F-180F-4740-9CE8-341360551A37}"/>
              </a:ext>
            </a:extLst>
          </p:cNvPr>
          <p:cNvPicPr>
            <a:picLocks noChangeAspect="1"/>
          </p:cNvPicPr>
          <p:nvPr userDrawn="1"/>
        </p:nvPicPr>
        <p:blipFill>
          <a:blip r:embed="rId2"/>
          <a:stretch>
            <a:fillRect/>
          </a:stretch>
        </p:blipFill>
        <p:spPr>
          <a:xfrm>
            <a:off x="353166" y="6358405"/>
            <a:ext cx="1799107" cy="426806"/>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5939" y="1825158"/>
            <a:ext cx="10310106"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10310106" cy="1325563"/>
          </a:xfrm>
        </p:spPr>
        <p:txBody>
          <a:bodyPr lIns="0" tIns="0" rIns="0" bIns="0">
            <a:noAutofit/>
          </a:bodyPr>
          <a:lstStyle>
            <a:lvl1pPr>
              <a:defRPr sz="3200" b="1" cap="all" baseline="0"/>
            </a:lvl1pPr>
          </a:lstStyle>
          <a:p>
            <a:r>
              <a:rPr lang="en-US" dirty="0"/>
              <a:t>Click to edit Master title style</a:t>
            </a:r>
            <a:endParaRPr lang="en-IN" dirty="0"/>
          </a:p>
        </p:txBody>
      </p:sp>
      <p:pic>
        <p:nvPicPr>
          <p:cNvPr id="4" name="Picture 3" descr="A picture containing clipart&#10;&#10;Description automatically generated">
            <a:extLst>
              <a:ext uri="{FF2B5EF4-FFF2-40B4-BE49-F238E27FC236}">
                <a16:creationId xmlns:a16="http://schemas.microsoft.com/office/drawing/2014/main" id="{F24F3328-278C-4BCD-8F73-5D93A5041588}"/>
              </a:ext>
            </a:extLst>
          </p:cNvPr>
          <p:cNvPicPr>
            <a:picLocks noChangeAspect="1"/>
          </p:cNvPicPr>
          <p:nvPr userDrawn="1"/>
        </p:nvPicPr>
        <p:blipFill>
          <a:blip r:embed="rId2"/>
          <a:stretch>
            <a:fillRect/>
          </a:stretch>
        </p:blipFill>
        <p:spPr>
          <a:xfrm>
            <a:off x="353166" y="6358405"/>
            <a:ext cx="1799107" cy="426806"/>
          </a:xfrm>
          <a:prstGeom prst="rect">
            <a:avLst/>
          </a:prstGeom>
        </p:spPr>
      </p:pic>
      <p:pic>
        <p:nvPicPr>
          <p:cNvPr id="17" name="Picture 16">
            <a:extLst>
              <a:ext uri="{FF2B5EF4-FFF2-40B4-BE49-F238E27FC236}">
                <a16:creationId xmlns:a16="http://schemas.microsoft.com/office/drawing/2014/main" id="{1F475816-1C18-460D-893B-F50ABE0E6B4F}"/>
              </a:ext>
            </a:extLst>
          </p:cNvPr>
          <p:cNvPicPr>
            <a:picLocks noChangeAspect="1"/>
          </p:cNvPicPr>
          <p:nvPr userDrawn="1"/>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14894"/>
            <a:ext cx="691478" cy="653694"/>
          </a:xfrm>
          <a:prstGeom prst="rect">
            <a:avLst/>
          </a:prstGeom>
          <a:noFill/>
        </p:spPr>
      </p:pic>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a:t>Click icon to add picture</a:t>
            </a:r>
            <a:endParaRPr lang="en-IN" dirty="0"/>
          </a:p>
        </p:txBody>
      </p:sp>
      <p:pic>
        <p:nvPicPr>
          <p:cNvPr id="10" name="Picture 9" descr="A picture containing clipart&#10;&#10;Description automatically generated">
            <a:extLst>
              <a:ext uri="{FF2B5EF4-FFF2-40B4-BE49-F238E27FC236}">
                <a16:creationId xmlns:a16="http://schemas.microsoft.com/office/drawing/2014/main" id="{3F25F871-8A8C-4AD9-AA52-397723B8DD2D}"/>
              </a:ext>
            </a:extLst>
          </p:cNvPr>
          <p:cNvPicPr>
            <a:picLocks noChangeAspect="1"/>
          </p:cNvPicPr>
          <p:nvPr userDrawn="1"/>
        </p:nvPicPr>
        <p:blipFill>
          <a:blip r:embed="rId2"/>
          <a:stretch>
            <a:fillRect/>
          </a:stretch>
        </p:blipFill>
        <p:spPr>
          <a:xfrm>
            <a:off x="353166" y="6358405"/>
            <a:ext cx="1799107" cy="426806"/>
          </a:xfrm>
          <a:prstGeom prst="rect">
            <a:avLst/>
          </a:prstGeom>
        </p:spPr>
      </p:pic>
      <p:pic>
        <p:nvPicPr>
          <p:cNvPr id="11" name="Picture 10">
            <a:extLst>
              <a:ext uri="{FF2B5EF4-FFF2-40B4-BE49-F238E27FC236}">
                <a16:creationId xmlns:a16="http://schemas.microsoft.com/office/drawing/2014/main" id="{85C254E1-1E1C-4C01-AAEC-52B4396115A3}"/>
              </a:ext>
            </a:extLst>
          </p:cNvPr>
          <p:cNvPicPr>
            <a:picLocks noChangeAspect="1"/>
          </p:cNvPicPr>
          <p:nvPr userDrawn="1"/>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14894"/>
            <a:ext cx="691478" cy="653694"/>
          </a:xfrm>
          <a:prstGeom prst="rect">
            <a:avLst/>
          </a:prstGeom>
          <a:noFill/>
        </p:spPr>
      </p:pic>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a:t>Click icon to add picture</a:t>
            </a:r>
            <a:endParaRPr lang="en-IN"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pic>
        <p:nvPicPr>
          <p:cNvPr id="18" name="Picture 17" descr="A picture containing clipart&#10;&#10;Description automatically generated">
            <a:extLst>
              <a:ext uri="{FF2B5EF4-FFF2-40B4-BE49-F238E27FC236}">
                <a16:creationId xmlns:a16="http://schemas.microsoft.com/office/drawing/2014/main" id="{379E19D3-3A96-43F7-B3BD-2091E529163C}"/>
              </a:ext>
            </a:extLst>
          </p:cNvPr>
          <p:cNvPicPr>
            <a:picLocks noChangeAspect="1"/>
          </p:cNvPicPr>
          <p:nvPr userDrawn="1"/>
        </p:nvPicPr>
        <p:blipFill>
          <a:blip r:embed="rId2"/>
          <a:stretch>
            <a:fillRect/>
          </a:stretch>
        </p:blipFill>
        <p:spPr>
          <a:xfrm>
            <a:off x="353166" y="6358405"/>
            <a:ext cx="1799107" cy="426806"/>
          </a:xfrm>
          <a:prstGeom prst="rect">
            <a:avLst/>
          </a:prstGeom>
        </p:spPr>
      </p:pic>
      <p:pic>
        <p:nvPicPr>
          <p:cNvPr id="24" name="Picture 23">
            <a:extLst>
              <a:ext uri="{FF2B5EF4-FFF2-40B4-BE49-F238E27FC236}">
                <a16:creationId xmlns:a16="http://schemas.microsoft.com/office/drawing/2014/main" id="{C51E2418-80FB-47CF-AC95-47F338FA7FB0}"/>
              </a:ext>
            </a:extLst>
          </p:cNvPr>
          <p:cNvPicPr>
            <a:picLocks noChangeAspect="1"/>
          </p:cNvPicPr>
          <p:nvPr userDrawn="1"/>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36160"/>
            <a:ext cx="691478" cy="653694"/>
          </a:xfrm>
          <a:prstGeom prst="rect">
            <a:avLst/>
          </a:prstGeom>
          <a:noFill/>
        </p:spPr>
      </p:pic>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pic>
        <p:nvPicPr>
          <p:cNvPr id="17" name="Picture 16" descr="A picture containing clipart&#10;&#10;Description automatically generated">
            <a:extLst>
              <a:ext uri="{FF2B5EF4-FFF2-40B4-BE49-F238E27FC236}">
                <a16:creationId xmlns:a16="http://schemas.microsoft.com/office/drawing/2014/main" id="{96268B12-AE84-429F-9A96-D17B8DA507DA}"/>
              </a:ext>
            </a:extLst>
          </p:cNvPr>
          <p:cNvPicPr>
            <a:picLocks noChangeAspect="1"/>
          </p:cNvPicPr>
          <p:nvPr userDrawn="1"/>
        </p:nvPicPr>
        <p:blipFill>
          <a:blip r:embed="rId2"/>
          <a:stretch>
            <a:fillRect/>
          </a:stretch>
        </p:blipFill>
        <p:spPr>
          <a:xfrm>
            <a:off x="353166" y="6358405"/>
            <a:ext cx="1799107" cy="426806"/>
          </a:xfrm>
          <a:prstGeom prst="rect">
            <a:avLst/>
          </a:prstGeom>
        </p:spPr>
      </p:pic>
      <p:pic>
        <p:nvPicPr>
          <p:cNvPr id="18" name="Picture 17">
            <a:extLst>
              <a:ext uri="{FF2B5EF4-FFF2-40B4-BE49-F238E27FC236}">
                <a16:creationId xmlns:a16="http://schemas.microsoft.com/office/drawing/2014/main" id="{A657F317-C779-4F06-A05C-94140AF9FEB2}"/>
              </a:ext>
            </a:extLst>
          </p:cNvPr>
          <p:cNvPicPr>
            <a:picLocks noChangeAspect="1"/>
          </p:cNvPicPr>
          <p:nvPr userDrawn="1"/>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25527"/>
            <a:ext cx="691478" cy="653694"/>
          </a:xfrm>
          <a:prstGeom prst="rect">
            <a:avLst/>
          </a:prstGeom>
          <a:noFill/>
        </p:spPr>
      </p:pic>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5" name="Picture 14" descr="A picture containing clipart&#10;&#10;Description automatically generated">
            <a:extLst>
              <a:ext uri="{FF2B5EF4-FFF2-40B4-BE49-F238E27FC236}">
                <a16:creationId xmlns:a16="http://schemas.microsoft.com/office/drawing/2014/main" id="{7C8CA486-CB93-4714-8A17-7B5A2089CCFE}"/>
              </a:ext>
            </a:extLst>
          </p:cNvPr>
          <p:cNvPicPr>
            <a:picLocks noChangeAspect="1"/>
          </p:cNvPicPr>
          <p:nvPr userDrawn="1"/>
        </p:nvPicPr>
        <p:blipFill>
          <a:blip r:embed="rId2"/>
          <a:stretch>
            <a:fillRect/>
          </a:stretch>
        </p:blipFill>
        <p:spPr>
          <a:xfrm>
            <a:off x="353166" y="6358405"/>
            <a:ext cx="1799107" cy="426806"/>
          </a:xfrm>
          <a:prstGeom prst="rect">
            <a:avLst/>
          </a:prstGeom>
        </p:spPr>
      </p:pic>
      <p:pic>
        <p:nvPicPr>
          <p:cNvPr id="16" name="Picture 15">
            <a:extLst>
              <a:ext uri="{FF2B5EF4-FFF2-40B4-BE49-F238E27FC236}">
                <a16:creationId xmlns:a16="http://schemas.microsoft.com/office/drawing/2014/main" id="{B57FF259-58FF-4702-99DD-56CAFE143762}"/>
              </a:ext>
            </a:extLst>
          </p:cNvPr>
          <p:cNvPicPr>
            <a:picLocks noChangeAspect="1"/>
          </p:cNvPicPr>
          <p:nvPr userDrawn="1"/>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25527"/>
            <a:ext cx="691478" cy="653694"/>
          </a:xfrm>
          <a:prstGeom prst="rect">
            <a:avLst/>
          </a:prstGeom>
          <a:noFill/>
        </p:spPr>
      </p:pic>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a:t>Click icon to add picture</a:t>
            </a:r>
            <a:endParaRPr lang="en-IN"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a:t>Click icon to add picture</a:t>
            </a:r>
            <a:endParaRPr lang="en-IN"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a:t>Click icon to add picture</a:t>
            </a:r>
            <a:endParaRPr lang="en-IN"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a:t>Click icon to add picture</a:t>
            </a:r>
            <a:endParaRPr lang="en-IN"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pic>
        <p:nvPicPr>
          <p:cNvPr id="39" name="Picture 38" descr="A picture containing clipart&#10;&#10;Description automatically generated">
            <a:extLst>
              <a:ext uri="{FF2B5EF4-FFF2-40B4-BE49-F238E27FC236}">
                <a16:creationId xmlns:a16="http://schemas.microsoft.com/office/drawing/2014/main" id="{3A37A098-C578-464C-95C4-59C6018FD298}"/>
              </a:ext>
            </a:extLst>
          </p:cNvPr>
          <p:cNvPicPr>
            <a:picLocks noChangeAspect="1"/>
          </p:cNvPicPr>
          <p:nvPr userDrawn="1"/>
        </p:nvPicPr>
        <p:blipFill>
          <a:blip r:embed="rId2"/>
          <a:stretch>
            <a:fillRect/>
          </a:stretch>
        </p:blipFill>
        <p:spPr>
          <a:xfrm>
            <a:off x="353166" y="6358405"/>
            <a:ext cx="1799107" cy="426806"/>
          </a:xfrm>
          <a:prstGeom prst="rect">
            <a:avLst/>
          </a:prstGeom>
        </p:spPr>
      </p:pic>
      <p:pic>
        <p:nvPicPr>
          <p:cNvPr id="40" name="Picture 39">
            <a:extLst>
              <a:ext uri="{FF2B5EF4-FFF2-40B4-BE49-F238E27FC236}">
                <a16:creationId xmlns:a16="http://schemas.microsoft.com/office/drawing/2014/main" id="{41FE08FE-68F5-4B1D-B7FE-E5CF2E73DF06}"/>
              </a:ext>
            </a:extLst>
          </p:cNvPr>
          <p:cNvPicPr>
            <a:picLocks noChangeAspect="1"/>
          </p:cNvPicPr>
          <p:nvPr userDrawn="1"/>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14894"/>
            <a:ext cx="691478" cy="653694"/>
          </a:xfrm>
          <a:prstGeom prst="rect">
            <a:avLst/>
          </a:prstGeom>
          <a:noFill/>
        </p:spPr>
      </p:pic>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IN" smtClean="0"/>
              <a:t>‹#›</a:t>
            </a:fld>
            <a:endParaRPr lang="en-IN" dirty="0"/>
          </a:p>
        </p:txBody>
      </p:sp>
      <p:sp>
        <p:nvSpPr>
          <p:cNvPr id="9" name="Oval 8">
            <a:extLst>
              <a:ext uri="{FF2B5EF4-FFF2-40B4-BE49-F238E27FC236}">
                <a16:creationId xmlns:a16="http://schemas.microsoft.com/office/drawing/2014/main" id="{1D6A20C9-F9E4-4F75-B4A7-B21ABF9641D3}"/>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7C37843F-725C-46B5-814B-F93E09E04CE2}"/>
              </a:ext>
            </a:extLst>
          </p:cNvPr>
          <p:cNvSpPr txBox="1">
            <a:spLocks/>
          </p:cNvSpPr>
          <p:nvPr userDrawn="1"/>
        </p:nvSpPr>
        <p:spPr>
          <a:xfrm>
            <a:off x="11363696" y="6457950"/>
            <a:ext cx="294460" cy="185156"/>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C71654-96A5-4280-94F3-931C61A9F92C}" type="slidenum">
              <a:rPr lang="en-IN" smtClean="0"/>
              <a:pPr/>
              <a:t>‹#›</a:t>
            </a:fld>
            <a:endParaRPr lang="en-IN" dirty="0"/>
          </a:p>
        </p:txBody>
      </p:sp>
      <p:sp>
        <p:nvSpPr>
          <p:cNvPr id="11" name="Oval 10">
            <a:extLst>
              <a:ext uri="{FF2B5EF4-FFF2-40B4-BE49-F238E27FC236}">
                <a16:creationId xmlns:a16="http://schemas.microsoft.com/office/drawing/2014/main" id="{EE2D19CE-C75B-442B-AB04-59C51C00E826}"/>
              </a:ext>
            </a:extLst>
          </p:cNvPr>
          <p:cNvSpPr/>
          <p:nvPr userDrawn="1"/>
        </p:nvSpPr>
        <p:spPr>
          <a:xfrm>
            <a:off x="11361036" y="6398764"/>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Slide Number Placeholder 5">
            <a:extLst>
              <a:ext uri="{FF2B5EF4-FFF2-40B4-BE49-F238E27FC236}">
                <a16:creationId xmlns:a16="http://schemas.microsoft.com/office/drawing/2014/main" id="{116607D7-8C82-4D27-BE95-81AB49508A04}"/>
              </a:ext>
            </a:extLst>
          </p:cNvPr>
          <p:cNvSpPr txBox="1">
            <a:spLocks/>
          </p:cNvSpPr>
          <p:nvPr userDrawn="1"/>
        </p:nvSpPr>
        <p:spPr>
          <a:xfrm>
            <a:off x="11353063" y="6477005"/>
            <a:ext cx="294460" cy="187367"/>
          </a:xfrm>
          <a:prstGeom prst="rect">
            <a:avLst/>
          </a:prstGeom>
        </p:spPr>
        <p:txBody>
          <a:bodyPr lIns="0" tIns="0" rIns="0" bIns="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C71654-96A5-4280-94F3-931C61A9F92C}" type="slidenum">
              <a:rPr lang="en-IN" smtClean="0"/>
              <a:pPr/>
              <a:t>‹#›</a:t>
            </a:fld>
            <a:endParaRPr lang="en-IN"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6" r:id="rId20"/>
    <p:sldLayoutId id="2147483677"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32.jpeg"/><Relationship Id="rId5" Type="http://schemas.openxmlformats.org/officeDocument/2006/relationships/image" Target="../media/image31.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41.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sv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429829" y="1151537"/>
            <a:ext cx="5762171" cy="2090808"/>
          </a:xfrm>
        </p:spPr>
        <p:txBody>
          <a:bodyPr/>
          <a:lstStyle/>
          <a:p>
            <a:r>
              <a:rPr lang="en-US" sz="4000" dirty="0">
                <a:solidFill>
                  <a:schemeClr val="accent6">
                    <a:lumMod val="50000"/>
                  </a:schemeClr>
                </a:solidFill>
              </a:rPr>
              <a:t>FORGING COMMERCIAL &amp; CLINICAL PATHWAYS</a:t>
            </a:r>
            <a:endParaRPr lang="en-IN" sz="4000" dirty="0">
              <a:solidFill>
                <a:schemeClr val="accent6">
                  <a:lumMod val="50000"/>
                </a:schemeClr>
              </a:solidFill>
            </a:endParaRPr>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a:xfrm>
            <a:off x="6460670" y="3383772"/>
            <a:ext cx="5143500" cy="503167"/>
          </a:xfrm>
        </p:spPr>
        <p:txBody>
          <a:bodyPr/>
          <a:lstStyle/>
          <a:p>
            <a:r>
              <a:rPr lang="en-IN" dirty="0"/>
              <a:t>TARGETING INFECTIOUS DISEASES WITH ORAL IMMUNOTHERAPIES – JUNE 2019</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colorTemperature colorTemp="7200"/>
                    </a14:imgEffect>
                    <a14:imgEffect>
                      <a14:saturation sat="66000"/>
                    </a14:imgEffect>
                  </a14:imgLayer>
                </a14:imgProps>
              </a:ext>
            </a:extLst>
          </a:blip>
          <a:stretch>
            <a:fillRect/>
          </a:stretch>
        </p:blipFill>
        <p:spPr>
          <a:xfrm>
            <a:off x="1282060" y="1216059"/>
            <a:ext cx="4388400" cy="4370119"/>
          </a:xfrm>
        </p:spPr>
      </p:pic>
      <p:sp>
        <p:nvSpPr>
          <p:cNvPr id="9" name="Subtitle 2">
            <a:extLst>
              <a:ext uri="{FF2B5EF4-FFF2-40B4-BE49-F238E27FC236}">
                <a16:creationId xmlns:a16="http://schemas.microsoft.com/office/drawing/2014/main" id="{5ED778A6-411C-4DF9-B67D-E7125E37DE22}"/>
              </a:ext>
            </a:extLst>
          </p:cNvPr>
          <p:cNvSpPr txBox="1">
            <a:spLocks/>
          </p:cNvSpPr>
          <p:nvPr/>
        </p:nvSpPr>
        <p:spPr>
          <a:xfrm>
            <a:off x="8984991" y="5908503"/>
            <a:ext cx="5143500" cy="5031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sz="2000" b="1" dirty="0">
                <a:solidFill>
                  <a:srgbClr val="2C567A"/>
                </a:solidFill>
              </a:rPr>
              <a:t>NASDAQ: IMRN</a:t>
            </a:r>
            <a:br>
              <a:rPr lang="en-IN" sz="2000" b="1" dirty="0">
                <a:solidFill>
                  <a:srgbClr val="2C567A"/>
                </a:solidFill>
              </a:rPr>
            </a:br>
            <a:r>
              <a:rPr lang="en-IN" sz="2000" b="1" dirty="0">
                <a:solidFill>
                  <a:srgbClr val="2C567A"/>
                </a:solidFill>
              </a:rPr>
              <a:t>ASX: IMC</a:t>
            </a:r>
          </a:p>
        </p:txBody>
      </p:sp>
      <p:sp>
        <p:nvSpPr>
          <p:cNvPr id="5" name="TextBox 4"/>
          <p:cNvSpPr txBox="1"/>
          <p:nvPr/>
        </p:nvSpPr>
        <p:spPr>
          <a:xfrm>
            <a:off x="6581419" y="4579230"/>
            <a:ext cx="3187091" cy="830997"/>
          </a:xfrm>
          <a:prstGeom prst="rect">
            <a:avLst/>
          </a:prstGeom>
          <a:noFill/>
        </p:spPr>
        <p:txBody>
          <a:bodyPr wrap="none" rtlCol="0">
            <a:spAutoFit/>
          </a:bodyPr>
          <a:lstStyle/>
          <a:p>
            <a:r>
              <a:rPr lang="en-US" sz="2400" b="1" dirty="0">
                <a:latin typeface="+mj-lt"/>
              </a:rPr>
              <a:t>GARY S. JACOB, Ph.D.</a:t>
            </a:r>
          </a:p>
          <a:p>
            <a:r>
              <a:rPr lang="en-US" sz="2400" b="1" dirty="0">
                <a:latin typeface="+mj-lt"/>
              </a:rPr>
              <a:t>CEO</a:t>
            </a:r>
          </a:p>
        </p:txBody>
      </p:sp>
      <p:sp>
        <p:nvSpPr>
          <p:cNvPr id="7" name="Rectangle 6"/>
          <p:cNvSpPr/>
          <p:nvPr/>
        </p:nvSpPr>
        <p:spPr>
          <a:xfrm>
            <a:off x="11263256" y="6347012"/>
            <a:ext cx="634702" cy="3442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7" y="499595"/>
            <a:ext cx="10847758" cy="1325563"/>
          </a:xfrm>
        </p:spPr>
        <p:txBody>
          <a:bodyPr/>
          <a:lstStyle/>
          <a:p>
            <a:br>
              <a:rPr lang="en-IN" dirty="0"/>
            </a:br>
            <a:endParaRPr lang="en-IN" dirty="0"/>
          </a:p>
        </p:txBody>
      </p:sp>
      <p:pic>
        <p:nvPicPr>
          <p:cNvPr id="14" name="Picture Placeholder 28">
            <a:extLst>
              <a:ext uri="{FF2B5EF4-FFF2-40B4-BE49-F238E27FC236}">
                <a16:creationId xmlns:a16="http://schemas.microsoft.com/office/drawing/2014/main" id="{87034C24-01A0-48A8-9A2B-57543ACF73D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282969" y="1850968"/>
            <a:ext cx="605487" cy="605487"/>
          </a:xfrm>
          <a:prstGeom prst="rect">
            <a:avLst/>
          </a:prstGeom>
        </p:spPr>
      </p:pic>
      <p:sp>
        <p:nvSpPr>
          <p:cNvPr id="3" name="Rectangle 2">
            <a:extLst>
              <a:ext uri="{FF2B5EF4-FFF2-40B4-BE49-F238E27FC236}">
                <a16:creationId xmlns:a16="http://schemas.microsoft.com/office/drawing/2014/main" id="{4F2D1953-87E8-4228-971A-DDBDCFEEA70C}"/>
              </a:ext>
            </a:extLst>
          </p:cNvPr>
          <p:cNvSpPr/>
          <p:nvPr/>
        </p:nvSpPr>
        <p:spPr>
          <a:xfrm>
            <a:off x="400828" y="2124942"/>
            <a:ext cx="11668325" cy="2523768"/>
          </a:xfrm>
          <a:prstGeom prst="rect">
            <a:avLst/>
          </a:prstGeom>
        </p:spPr>
        <p:txBody>
          <a:bodyPr wrap="square">
            <a:spAutoFit/>
          </a:bodyPr>
          <a:lstStyle/>
          <a:p>
            <a:pPr marL="268287" lvl="1">
              <a:spcBef>
                <a:spcPts val="1800"/>
              </a:spcBef>
              <a:buClr>
                <a:schemeClr val="accent1"/>
              </a:buClr>
            </a:pPr>
            <a:r>
              <a:rPr lang="en-AU" dirty="0">
                <a:cs typeface="Arial" charset="0"/>
              </a:rPr>
              <a:t>International Society of Travel Medicine, 2017 guidelines for treating </a:t>
            </a:r>
            <a:r>
              <a:rPr lang="en-AU" dirty="0" err="1">
                <a:cs typeface="Arial" charset="0"/>
              </a:rPr>
              <a:t>Travelers’</a:t>
            </a:r>
            <a:r>
              <a:rPr lang="en-AU" dirty="0">
                <a:cs typeface="Arial" charset="0"/>
              </a:rPr>
              <a:t> Diarrhea included</a:t>
            </a:r>
            <a:r>
              <a:rPr lang="en-AU" baseline="30000" dirty="0">
                <a:cs typeface="Arial" charset="0"/>
              </a:rPr>
              <a:t>1</a:t>
            </a:r>
            <a:r>
              <a:rPr lang="en-AU" dirty="0">
                <a:cs typeface="Arial" charset="0"/>
              </a:rPr>
              <a:t>:</a:t>
            </a:r>
            <a:endParaRPr lang="en-AU" sz="800" b="1" dirty="0">
              <a:cs typeface="Arial" charset="0"/>
            </a:endParaRPr>
          </a:p>
          <a:p>
            <a:pPr marL="554037" lvl="1" indent="-285750">
              <a:spcBef>
                <a:spcPts val="1800"/>
              </a:spcBef>
              <a:buClr>
                <a:schemeClr val="accent1"/>
              </a:buClr>
              <a:buFont typeface="Arial" panose="020B0604020202020204" pitchFamily="34" charset="0"/>
              <a:buChar char="•"/>
            </a:pPr>
            <a:r>
              <a:rPr lang="en-AU" sz="2000" dirty="0">
                <a:cs typeface="Arial" charset="0"/>
              </a:rPr>
              <a:t>Antibiotics should </a:t>
            </a:r>
            <a:r>
              <a:rPr lang="en-AU" sz="2000" b="1" u="sng" dirty="0">
                <a:cs typeface="Arial" charset="0"/>
              </a:rPr>
              <a:t>NOT</a:t>
            </a:r>
            <a:r>
              <a:rPr lang="en-AU" sz="2000" dirty="0">
                <a:cs typeface="Arial" charset="0"/>
              </a:rPr>
              <a:t> be used routinely, except patients at high risk of complications</a:t>
            </a:r>
          </a:p>
          <a:p>
            <a:pPr marL="554037" lvl="1" indent="-285750">
              <a:spcBef>
                <a:spcPts val="1800"/>
              </a:spcBef>
              <a:buClr>
                <a:schemeClr val="accent1"/>
              </a:buClr>
              <a:buFont typeface="Arial" panose="020B0604020202020204" pitchFamily="34" charset="0"/>
              <a:buChar char="•"/>
            </a:pPr>
            <a:r>
              <a:rPr lang="en-AU" sz="2000" dirty="0">
                <a:cs typeface="Arial" charset="0"/>
              </a:rPr>
              <a:t>Rifaximin recommended when antibiotic prophylaxis is indicated</a:t>
            </a:r>
          </a:p>
          <a:p>
            <a:pPr marL="536575" lvl="1" indent="-268288">
              <a:spcBef>
                <a:spcPts val="1800"/>
              </a:spcBef>
              <a:buClr>
                <a:schemeClr val="accent1"/>
              </a:buClr>
              <a:buFont typeface="Arial" panose="020B0604020202020204" pitchFamily="34" charset="0"/>
              <a:buChar char="•"/>
            </a:pPr>
            <a:r>
              <a:rPr lang="en-AU" sz="2000" dirty="0">
                <a:cs typeface="Arial" charset="0"/>
              </a:rPr>
              <a:t>Fluoroquinolones not recommended for prophylaxi</a:t>
            </a:r>
            <a:r>
              <a:rPr lang="en-AU" sz="2000" dirty="0">
                <a:cs typeface="Arial" panose="020B0604020202020204" pitchFamily="34" charset="0"/>
              </a:rPr>
              <a:t>s</a:t>
            </a:r>
            <a:r>
              <a:rPr lang="en-AU" sz="2000" baseline="30000" dirty="0">
                <a:cs typeface="Arial" charset="0"/>
              </a:rPr>
              <a:t>2</a:t>
            </a:r>
            <a:endParaRPr lang="en-AU" sz="2000" dirty="0">
              <a:cs typeface="Arial" charset="0"/>
            </a:endParaRPr>
          </a:p>
          <a:p>
            <a:pPr marL="536575" lvl="1" indent="-268288">
              <a:spcBef>
                <a:spcPts val="1800"/>
              </a:spcBef>
              <a:buClr>
                <a:schemeClr val="accent1"/>
              </a:buClr>
              <a:buFont typeface="Arial" panose="020B0604020202020204" pitchFamily="34" charset="0"/>
              <a:buChar char="•"/>
            </a:pPr>
            <a:r>
              <a:rPr lang="en-AU" sz="2000" dirty="0">
                <a:cs typeface="Arial" charset="0"/>
              </a:rPr>
              <a:t>Insufficient evidence to recommend prebiotics or probiotics</a:t>
            </a:r>
            <a:endParaRPr lang="en-AU" sz="2000" dirty="0">
              <a:latin typeface="Arial" charset="0"/>
              <a:cs typeface="Arial" charset="0"/>
            </a:endParaRPr>
          </a:p>
        </p:txBody>
      </p:sp>
      <p:sp>
        <p:nvSpPr>
          <p:cNvPr id="5" name="Rectangle 4">
            <a:extLst>
              <a:ext uri="{FF2B5EF4-FFF2-40B4-BE49-F238E27FC236}">
                <a16:creationId xmlns:a16="http://schemas.microsoft.com/office/drawing/2014/main" id="{4CD3ED60-8DF1-48C4-A444-6FAB006C3A68}"/>
              </a:ext>
            </a:extLst>
          </p:cNvPr>
          <p:cNvSpPr/>
          <p:nvPr/>
        </p:nvSpPr>
        <p:spPr>
          <a:xfrm>
            <a:off x="2407477" y="5697344"/>
            <a:ext cx="8898955" cy="923330"/>
          </a:xfrm>
          <a:prstGeom prst="rect">
            <a:avLst/>
          </a:prstGeom>
        </p:spPr>
        <p:txBody>
          <a:bodyPr wrap="square">
            <a:spAutoFit/>
          </a:bodyPr>
          <a:lstStyle/>
          <a:p>
            <a:endParaRPr lang="en-AU" sz="600" dirty="0">
              <a:highlight>
                <a:srgbClr val="00FF00"/>
              </a:highlight>
              <a:cs typeface="Arial" panose="020B0604020202020204" pitchFamily="34" charset="0"/>
            </a:endParaRPr>
          </a:p>
          <a:p>
            <a:r>
              <a:rPr lang="en-AU" sz="1200" dirty="0">
                <a:cs typeface="Arial" panose="020B0604020202020204" pitchFamily="34" charset="0"/>
              </a:rPr>
              <a:t>1 Riddle et al. 2017. Guidelines for the prevention and treatment of travellers’ diarrhea: a graded expert panel report. Journal of Travel </a:t>
            </a:r>
          </a:p>
          <a:p>
            <a:r>
              <a:rPr lang="en-AU" sz="1200" dirty="0">
                <a:cs typeface="Arial" panose="020B0604020202020204" pitchFamily="34" charset="0"/>
              </a:rPr>
              <a:t>   Medicine 24(1).</a:t>
            </a:r>
          </a:p>
          <a:p>
            <a:r>
              <a:rPr lang="en-AU" sz="1200" dirty="0">
                <a:cs typeface="Arial" panose="020B0604020202020204" pitchFamily="34" charset="0"/>
              </a:rPr>
              <a:t>2 Tribble, D. 2017 Resistant pathogens as causes of traveller’s diarrhea globally and impact(s) on treatment failure and recommendations. </a:t>
            </a:r>
          </a:p>
          <a:p>
            <a:r>
              <a:rPr lang="en-AU" sz="1200" dirty="0">
                <a:cs typeface="Arial" panose="020B0604020202020204" pitchFamily="34" charset="0"/>
              </a:rPr>
              <a:t>   Journal of Travel Medicine 24(1)</a:t>
            </a:r>
          </a:p>
        </p:txBody>
      </p:sp>
      <p:pic>
        <p:nvPicPr>
          <p:cNvPr id="9" name="Picture 2">
            <a:extLst>
              <a:ext uri="{FF2B5EF4-FFF2-40B4-BE49-F238E27FC236}">
                <a16:creationId xmlns:a16="http://schemas.microsoft.com/office/drawing/2014/main" id="{17D87B79-25CB-4BD5-8CC0-3023764DCC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800" y="1515632"/>
            <a:ext cx="2709262" cy="55737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E0FC873-44E9-4C4A-BBD3-7F85E3901B5D}"/>
              </a:ext>
            </a:extLst>
          </p:cNvPr>
          <p:cNvSpPr txBox="1">
            <a:spLocks/>
          </p:cNvSpPr>
          <p:nvPr/>
        </p:nvSpPr>
        <p:spPr>
          <a:xfrm>
            <a:off x="465914" y="277557"/>
            <a:ext cx="11391391"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AU" dirty="0"/>
              <a:t>antibiotic resistance: Opportunity for </a:t>
            </a:r>
            <a:r>
              <a:rPr lang="en-AU" dirty="0" err="1"/>
              <a:t>Travelan</a:t>
            </a:r>
            <a:r>
              <a:rPr lang="en-AU" dirty="0"/>
              <a:t>®</a:t>
            </a:r>
            <a:br>
              <a:rPr lang="en-IN" dirty="0"/>
            </a:br>
            <a:endParaRPr lang="en-IN" dirty="0"/>
          </a:p>
        </p:txBody>
      </p:sp>
      <p:sp>
        <p:nvSpPr>
          <p:cNvPr id="12" name="Rectangle 11">
            <a:extLst>
              <a:ext uri="{FF2B5EF4-FFF2-40B4-BE49-F238E27FC236}">
                <a16:creationId xmlns:a16="http://schemas.microsoft.com/office/drawing/2014/main" id="{21137666-F9C8-4660-B968-331424A2F074}"/>
              </a:ext>
            </a:extLst>
          </p:cNvPr>
          <p:cNvSpPr/>
          <p:nvPr/>
        </p:nvSpPr>
        <p:spPr>
          <a:xfrm>
            <a:off x="0" y="4840752"/>
            <a:ext cx="12192000" cy="748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3" name="Rectangle 12">
            <a:extLst>
              <a:ext uri="{FF2B5EF4-FFF2-40B4-BE49-F238E27FC236}">
                <a16:creationId xmlns:a16="http://schemas.microsoft.com/office/drawing/2014/main" id="{694E9979-90CC-4D8E-BCBD-D79B48819BF9}"/>
              </a:ext>
            </a:extLst>
          </p:cNvPr>
          <p:cNvSpPr/>
          <p:nvPr/>
        </p:nvSpPr>
        <p:spPr>
          <a:xfrm>
            <a:off x="-222048" y="6804398"/>
            <a:ext cx="10599424" cy="748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6" name="Rectangle 5">
            <a:extLst>
              <a:ext uri="{FF2B5EF4-FFF2-40B4-BE49-F238E27FC236}">
                <a16:creationId xmlns:a16="http://schemas.microsoft.com/office/drawing/2014/main" id="{BFC73958-3376-4B9F-B591-51099789DC65}"/>
              </a:ext>
            </a:extLst>
          </p:cNvPr>
          <p:cNvSpPr/>
          <p:nvPr/>
        </p:nvSpPr>
        <p:spPr>
          <a:xfrm>
            <a:off x="1" y="4984099"/>
            <a:ext cx="12069152" cy="461665"/>
          </a:xfrm>
          <a:prstGeom prst="rect">
            <a:avLst/>
          </a:prstGeom>
        </p:spPr>
        <p:txBody>
          <a:bodyPr wrap="square">
            <a:spAutoFit/>
          </a:bodyPr>
          <a:lstStyle/>
          <a:p>
            <a:pPr marL="268287" lvl="1" algn="ctr">
              <a:spcBef>
                <a:spcPts val="1800"/>
              </a:spcBef>
              <a:buClr>
                <a:schemeClr val="accent1"/>
              </a:buClr>
            </a:pPr>
            <a:r>
              <a:rPr lang="en-AU" sz="2400" b="1" dirty="0">
                <a:solidFill>
                  <a:srgbClr val="0070C0"/>
                </a:solidFill>
                <a:cs typeface="Arial" charset="0"/>
              </a:rPr>
              <a:t>The opportunity: </a:t>
            </a:r>
            <a:r>
              <a:rPr lang="en-AU" sz="2400" b="1" dirty="0" err="1">
                <a:solidFill>
                  <a:srgbClr val="0070C0"/>
                </a:solidFill>
                <a:cs typeface="Arial" charset="0"/>
              </a:rPr>
              <a:t>Travelan</a:t>
            </a:r>
            <a:r>
              <a:rPr lang="en-AU" sz="2400" b="1" dirty="0">
                <a:solidFill>
                  <a:srgbClr val="0070C0"/>
                </a:solidFill>
                <a:cs typeface="Arial" charset="0"/>
              </a:rPr>
              <a:t>®, the alternative to antibiotic treatment of TD </a:t>
            </a:r>
          </a:p>
        </p:txBody>
      </p:sp>
    </p:spTree>
    <p:extLst>
      <p:ext uri="{BB962C8B-B14F-4D97-AF65-F5344CB8AC3E}">
        <p14:creationId xmlns:p14="http://schemas.microsoft.com/office/powerpoint/2010/main" val="316961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F0AD19-3B0C-46C9-B38A-4CB246CD8556}"/>
              </a:ext>
            </a:extLst>
          </p:cNvPr>
          <p:cNvSpPr txBox="1">
            <a:spLocks/>
          </p:cNvSpPr>
          <p:nvPr/>
        </p:nvSpPr>
        <p:spPr>
          <a:xfrm>
            <a:off x="460948" y="-16679"/>
            <a:ext cx="10795316"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AU" dirty="0" err="1"/>
              <a:t>Travelan</a:t>
            </a:r>
            <a:r>
              <a:rPr lang="en-AU" dirty="0"/>
              <a:t>® as a drug to PREVENT </a:t>
            </a:r>
            <a:r>
              <a:rPr lang="en-AU" dirty="0" err="1"/>
              <a:t>travelers’</a:t>
            </a:r>
            <a:r>
              <a:rPr lang="en-AU" dirty="0"/>
              <a:t> diarrhea</a:t>
            </a:r>
          </a:p>
        </p:txBody>
      </p:sp>
      <p:sp>
        <p:nvSpPr>
          <p:cNvPr id="7" name="Rectangle: Rounded Corners 6">
            <a:extLst>
              <a:ext uri="{FF2B5EF4-FFF2-40B4-BE49-F238E27FC236}">
                <a16:creationId xmlns:a16="http://schemas.microsoft.com/office/drawing/2014/main" id="{8A0DC5A7-1FEE-4EFB-85CD-9C99A8D47876}"/>
              </a:ext>
            </a:extLst>
          </p:cNvPr>
          <p:cNvSpPr/>
          <p:nvPr/>
        </p:nvSpPr>
        <p:spPr>
          <a:xfrm>
            <a:off x="2656279" y="4437815"/>
            <a:ext cx="8114775" cy="1558411"/>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68275" marR="0" lvl="0" indent="0" defTabSz="914400" rtl="0" eaLnBrk="1" fontAlgn="auto" latinLnBrk="0" hangingPunct="1">
              <a:lnSpc>
                <a:spcPct val="100000"/>
              </a:lnSpc>
              <a:spcBef>
                <a:spcPts val="0"/>
              </a:spcBef>
              <a:spcAft>
                <a:spcPts val="0"/>
              </a:spcAft>
              <a:buClr>
                <a:srgbClr val="2931A9"/>
              </a:buClr>
              <a:buSzTx/>
              <a:buFontTx/>
              <a:buNone/>
              <a:tabLst/>
              <a:defRPr/>
            </a:pPr>
            <a:endParaRPr kumimoji="0" lang="en-AU" sz="1700" b="0" i="0" u="none" strike="noStrike" kern="1200" cap="none" spc="0" normalizeH="0" baseline="0" noProof="0" dirty="0">
              <a:ln>
                <a:noFill/>
              </a:ln>
              <a:solidFill>
                <a:schemeClr val="tx1"/>
              </a:solidFill>
              <a:effectLst/>
              <a:uLnTx/>
              <a:uFillTx/>
              <a:ea typeface="+mn-ea"/>
              <a:cs typeface="Arial" panose="020B0604020202020204" pitchFamily="34" charset="0"/>
            </a:endParaRPr>
          </a:p>
        </p:txBody>
      </p:sp>
      <p:sp>
        <p:nvSpPr>
          <p:cNvPr id="8" name="Rectangle 7">
            <a:extLst>
              <a:ext uri="{FF2B5EF4-FFF2-40B4-BE49-F238E27FC236}">
                <a16:creationId xmlns:a16="http://schemas.microsoft.com/office/drawing/2014/main" id="{4CFAEAF1-D6E2-47BD-892F-AD3DFCE7E235}"/>
              </a:ext>
            </a:extLst>
          </p:cNvPr>
          <p:cNvSpPr/>
          <p:nvPr/>
        </p:nvSpPr>
        <p:spPr>
          <a:xfrm>
            <a:off x="2890982" y="6239622"/>
            <a:ext cx="8273996" cy="677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0000"/>
                </a:solidFill>
                <a:effectLst/>
                <a:uLnTx/>
                <a:uFillTx/>
                <a:ea typeface="+mn-ea"/>
                <a:cs typeface="Arial" panose="020B0604020202020204" pitchFamily="34" charset="0"/>
              </a:rPr>
              <a:t>Otto et al. 2011 Randomized Control Trials using a tablet formulation of hyperimmune bovine colostrum to prevent diarrhea caused by ETEC in volunteers. Scandinavian Journal of Gastroenterology, 2011; 46: 862–868.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8EF324AB-02D9-49D0-81CB-E17367A067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245064">
            <a:off x="2231544" y="4099113"/>
            <a:ext cx="1529578" cy="1987399"/>
          </a:xfrm>
          <a:prstGeom prst="rect">
            <a:avLst/>
          </a:prstGeom>
          <a:effectLst>
            <a:outerShdw blurRad="50800" dist="50800" dir="5400000" algn="ctr" rotWithShape="0">
              <a:schemeClr val="tx1"/>
            </a:outerShdw>
          </a:effectLst>
        </p:spPr>
      </p:pic>
      <p:sp>
        <p:nvSpPr>
          <p:cNvPr id="10" name="Rectangle: Single Corner Rounded 9">
            <a:extLst>
              <a:ext uri="{FF2B5EF4-FFF2-40B4-BE49-F238E27FC236}">
                <a16:creationId xmlns:a16="http://schemas.microsoft.com/office/drawing/2014/main" id="{4BAA4B37-1D3E-4766-82F8-87562CCAB488}"/>
              </a:ext>
            </a:extLst>
          </p:cNvPr>
          <p:cNvSpPr/>
          <p:nvPr/>
        </p:nvSpPr>
        <p:spPr>
          <a:xfrm>
            <a:off x="8688396" y="1239693"/>
            <a:ext cx="2747612" cy="332313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1" name="Rectangle: Diagonal Corners Rounded 10">
            <a:extLst>
              <a:ext uri="{FF2B5EF4-FFF2-40B4-BE49-F238E27FC236}">
                <a16:creationId xmlns:a16="http://schemas.microsoft.com/office/drawing/2014/main" id="{C47DC5F1-FD33-4FC2-B9FD-568701A0B243}"/>
              </a:ext>
            </a:extLst>
          </p:cNvPr>
          <p:cNvSpPr/>
          <p:nvPr/>
        </p:nvSpPr>
        <p:spPr>
          <a:xfrm>
            <a:off x="5806098" y="1239692"/>
            <a:ext cx="2717096" cy="644382"/>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E4031447-0E79-4F2E-843B-7D3B0540CE78}"/>
              </a:ext>
            </a:extLst>
          </p:cNvPr>
          <p:cNvSpPr/>
          <p:nvPr/>
        </p:nvSpPr>
        <p:spPr>
          <a:xfrm>
            <a:off x="8425140" y="1377217"/>
            <a:ext cx="2938556" cy="2585323"/>
          </a:xfrm>
          <a:prstGeom prst="rect">
            <a:avLst/>
          </a:prstGeom>
        </p:spPr>
        <p:txBody>
          <a:bodyPr wrap="square">
            <a:spAutoFit/>
          </a:bodyPr>
          <a:lstStyle/>
          <a:p>
            <a:pPr marL="400050" lvl="1">
              <a:spcBef>
                <a:spcPts val="1200"/>
              </a:spcBef>
              <a:buClr>
                <a:srgbClr val="2931A9"/>
              </a:buClr>
              <a:defRPr/>
            </a:pPr>
            <a:r>
              <a:rPr lang="en-AU" b="1" dirty="0">
                <a:solidFill>
                  <a:schemeClr val="bg1"/>
                </a:solidFill>
                <a:cs typeface="Arial" charset="0"/>
              </a:rPr>
              <a:t>Oral challenge with O78 ETEC strain (H10407) </a:t>
            </a:r>
          </a:p>
          <a:p>
            <a:pPr marL="400050" lvl="1">
              <a:spcBef>
                <a:spcPts val="1200"/>
              </a:spcBef>
              <a:buClr>
                <a:srgbClr val="2931A9"/>
              </a:buClr>
              <a:defRPr/>
            </a:pPr>
            <a:endParaRPr lang="en-AU" sz="1600" b="1" dirty="0">
              <a:solidFill>
                <a:schemeClr val="bg1"/>
              </a:solidFill>
              <a:cs typeface="Arial" charset="0"/>
            </a:endParaRPr>
          </a:p>
          <a:p>
            <a:pPr marL="400050" lvl="1">
              <a:spcBef>
                <a:spcPts val="1200"/>
              </a:spcBef>
              <a:buClr>
                <a:srgbClr val="2931A9"/>
              </a:buClr>
              <a:defRPr/>
            </a:pPr>
            <a:r>
              <a:rPr lang="en-AU" sz="1600" dirty="0">
                <a:solidFill>
                  <a:schemeClr val="bg1"/>
                </a:solidFill>
                <a:cs typeface="Arial" charset="0"/>
              </a:rPr>
              <a:t>Diarrhea was defined as passage of two or more unformed stools during 48 hour period within 72 hours of the challenge</a:t>
            </a:r>
          </a:p>
          <a:p>
            <a:pPr marL="84138" indent="-84138">
              <a:buFont typeface="Arial" panose="020B0604020202020204" pitchFamily="34" charset="0"/>
              <a:buChar char="•"/>
            </a:pPr>
            <a:r>
              <a:rPr lang="en-US" sz="1000" dirty="0">
                <a:solidFill>
                  <a:schemeClr val="bg1"/>
                </a:solidFill>
                <a:cs typeface="Arial" charset="0"/>
              </a:rPr>
              <a:t> </a:t>
            </a:r>
          </a:p>
        </p:txBody>
      </p:sp>
      <p:sp>
        <p:nvSpPr>
          <p:cNvPr id="13" name="Rectangle: Diagonal Corners Rounded 12">
            <a:extLst>
              <a:ext uri="{FF2B5EF4-FFF2-40B4-BE49-F238E27FC236}">
                <a16:creationId xmlns:a16="http://schemas.microsoft.com/office/drawing/2014/main" id="{749417B9-5EC8-48E6-9771-F5E6F2B638A1}"/>
              </a:ext>
            </a:extLst>
          </p:cNvPr>
          <p:cNvSpPr/>
          <p:nvPr/>
        </p:nvSpPr>
        <p:spPr>
          <a:xfrm>
            <a:off x="5774661" y="4699094"/>
            <a:ext cx="5661347" cy="1120101"/>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6AA2ABAB-6491-4ADC-85D0-2E0948DA1CF7}"/>
              </a:ext>
            </a:extLst>
          </p:cNvPr>
          <p:cNvSpPr/>
          <p:nvPr/>
        </p:nvSpPr>
        <p:spPr>
          <a:xfrm>
            <a:off x="5634432" y="4826939"/>
            <a:ext cx="5729264" cy="923330"/>
          </a:xfrm>
          <a:prstGeom prst="rect">
            <a:avLst/>
          </a:prstGeom>
        </p:spPr>
        <p:txBody>
          <a:bodyPr wrap="square">
            <a:spAutoFit/>
          </a:bodyPr>
          <a:lstStyle/>
          <a:p>
            <a:pPr marL="168275" lvl="0" indent="0" algn="ctr">
              <a:lnSpc>
                <a:spcPct val="100000"/>
              </a:lnSpc>
              <a:spcBef>
                <a:spcPts val="0"/>
              </a:spcBef>
              <a:buClr>
                <a:srgbClr val="2931A9"/>
              </a:buClr>
              <a:buNone/>
              <a:defRPr/>
            </a:pPr>
            <a:r>
              <a:rPr lang="en-US" b="1" dirty="0">
                <a:solidFill>
                  <a:schemeClr val="bg1"/>
                </a:solidFill>
                <a:ea typeface="Arial" charset="0"/>
                <a:cs typeface="Arial" charset="0"/>
              </a:rPr>
              <a:t>RESULTS: Travelan® provided over  </a:t>
            </a:r>
            <a:r>
              <a:rPr lang="en-US" b="1" u="sng" dirty="0">
                <a:solidFill>
                  <a:schemeClr val="bg1"/>
                </a:solidFill>
                <a:ea typeface="Arial" charset="0"/>
                <a:cs typeface="Arial" charset="0"/>
              </a:rPr>
              <a:t>90% </a:t>
            </a:r>
            <a:r>
              <a:rPr lang="en-AU" b="1" u="sng" dirty="0">
                <a:solidFill>
                  <a:schemeClr val="bg1"/>
                </a:solidFill>
                <a:cs typeface="Arial" panose="020B0604020202020204" pitchFamily="34" charset="0"/>
              </a:rPr>
              <a:t>prophylactic   </a:t>
            </a:r>
          </a:p>
          <a:p>
            <a:pPr marL="168275" lvl="0" indent="0" algn="ctr">
              <a:lnSpc>
                <a:spcPct val="100000"/>
              </a:lnSpc>
              <a:spcBef>
                <a:spcPts val="0"/>
              </a:spcBef>
              <a:buClr>
                <a:srgbClr val="2931A9"/>
              </a:buClr>
              <a:buNone/>
              <a:defRPr/>
            </a:pPr>
            <a:r>
              <a:rPr lang="en-AU" b="1" dirty="0">
                <a:solidFill>
                  <a:schemeClr val="bg1"/>
                </a:solidFill>
                <a:cs typeface="Arial" panose="020B0604020202020204" pitchFamily="34" charset="0"/>
              </a:rPr>
              <a:t>  </a:t>
            </a:r>
            <a:r>
              <a:rPr lang="en-AU" b="1" u="sng" dirty="0">
                <a:solidFill>
                  <a:schemeClr val="bg1"/>
                </a:solidFill>
                <a:cs typeface="Arial" panose="020B0604020202020204" pitchFamily="34" charset="0"/>
              </a:rPr>
              <a:t>efficacy </a:t>
            </a:r>
            <a:r>
              <a:rPr lang="en-AU" b="1" dirty="0">
                <a:solidFill>
                  <a:schemeClr val="bg1"/>
                </a:solidFill>
                <a:cs typeface="Arial" panose="020B0604020202020204" pitchFamily="34" charset="0"/>
              </a:rPr>
              <a:t>against diarrhea </a:t>
            </a:r>
            <a:r>
              <a:rPr lang="en-AU" b="1" dirty="0">
                <a:solidFill>
                  <a:schemeClr val="bg1"/>
                </a:solidFill>
                <a:cs typeface="Arial" charset="0"/>
              </a:rPr>
              <a:t>due to infection by the major strain of E.coli that causes TD</a:t>
            </a:r>
          </a:p>
        </p:txBody>
      </p:sp>
      <p:sp>
        <p:nvSpPr>
          <p:cNvPr id="15" name="Flowchart: Off-page Connector 14">
            <a:extLst>
              <a:ext uri="{FF2B5EF4-FFF2-40B4-BE49-F238E27FC236}">
                <a16:creationId xmlns:a16="http://schemas.microsoft.com/office/drawing/2014/main" id="{2FADEBBE-C51B-459C-978D-0C7B43E60938}"/>
              </a:ext>
            </a:extLst>
          </p:cNvPr>
          <p:cNvSpPr/>
          <p:nvPr/>
        </p:nvSpPr>
        <p:spPr>
          <a:xfrm>
            <a:off x="5812963" y="1970708"/>
            <a:ext cx="1190533" cy="2559018"/>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6" name="Flowchart: Off-page Connector 15">
            <a:extLst>
              <a:ext uri="{FF2B5EF4-FFF2-40B4-BE49-F238E27FC236}">
                <a16:creationId xmlns:a16="http://schemas.microsoft.com/office/drawing/2014/main" id="{863ADD42-13FA-45E4-904F-B8F33603FC87}"/>
              </a:ext>
            </a:extLst>
          </p:cNvPr>
          <p:cNvSpPr/>
          <p:nvPr/>
        </p:nvSpPr>
        <p:spPr>
          <a:xfrm>
            <a:off x="7279084" y="1984934"/>
            <a:ext cx="1212673" cy="2559018"/>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18" name="Rectangle 17">
            <a:extLst>
              <a:ext uri="{FF2B5EF4-FFF2-40B4-BE49-F238E27FC236}">
                <a16:creationId xmlns:a16="http://schemas.microsoft.com/office/drawing/2014/main" id="{704099A1-723C-4CEB-B11F-35D1B825A40A}"/>
              </a:ext>
            </a:extLst>
          </p:cNvPr>
          <p:cNvSpPr/>
          <p:nvPr/>
        </p:nvSpPr>
        <p:spPr>
          <a:xfrm>
            <a:off x="5900737" y="2477649"/>
            <a:ext cx="1014984" cy="1292662"/>
          </a:xfrm>
          <a:prstGeom prst="rect">
            <a:avLst/>
          </a:prstGeom>
        </p:spPr>
        <p:txBody>
          <a:bodyPr wrap="square">
            <a:spAutoFit/>
          </a:bodyPr>
          <a:lstStyle/>
          <a:p>
            <a:pPr algn="ctr">
              <a:spcBef>
                <a:spcPts val="1800"/>
              </a:spcBef>
              <a:buClr>
                <a:schemeClr val="accent1"/>
              </a:buClr>
            </a:pPr>
            <a:r>
              <a:rPr lang="en-US" sz="1600" dirty="0">
                <a:solidFill>
                  <a:schemeClr val="bg1"/>
                </a:solidFill>
                <a:ea typeface="Arial" charset="0"/>
                <a:cs typeface="Arial" charset="0"/>
              </a:rPr>
              <a:t>PLACEBO</a:t>
            </a:r>
          </a:p>
          <a:p>
            <a:pPr algn="ctr">
              <a:spcBef>
                <a:spcPts val="1800"/>
              </a:spcBef>
              <a:buClr>
                <a:schemeClr val="accent1"/>
              </a:buClr>
            </a:pPr>
            <a:endParaRPr lang="en-US" sz="1600" dirty="0">
              <a:solidFill>
                <a:schemeClr val="bg1"/>
              </a:solidFill>
              <a:ea typeface="Arial" charset="0"/>
              <a:cs typeface="Arial" charset="0"/>
            </a:endParaRPr>
          </a:p>
          <a:p>
            <a:pPr algn="ctr">
              <a:spcBef>
                <a:spcPts val="1800"/>
              </a:spcBef>
              <a:buClr>
                <a:schemeClr val="accent1"/>
              </a:buClr>
            </a:pPr>
            <a:r>
              <a:rPr lang="en-US" sz="1600" dirty="0">
                <a:solidFill>
                  <a:schemeClr val="bg1"/>
                </a:solidFill>
                <a:ea typeface="Arial" charset="0"/>
                <a:cs typeface="Arial" charset="0"/>
              </a:rPr>
              <a:t>15</a:t>
            </a:r>
            <a:endParaRPr lang="he-IL" sz="1600" dirty="0">
              <a:solidFill>
                <a:schemeClr val="bg1"/>
              </a:solidFill>
              <a:ea typeface="Arial" charset="0"/>
              <a:cs typeface="Arial" charset="0"/>
            </a:endParaRPr>
          </a:p>
        </p:txBody>
      </p:sp>
      <p:sp>
        <p:nvSpPr>
          <p:cNvPr id="19" name="Rectangle 18">
            <a:extLst>
              <a:ext uri="{FF2B5EF4-FFF2-40B4-BE49-F238E27FC236}">
                <a16:creationId xmlns:a16="http://schemas.microsoft.com/office/drawing/2014/main" id="{E3932404-4F3D-4766-92E8-9A9CEC08F694}"/>
              </a:ext>
            </a:extLst>
          </p:cNvPr>
          <p:cNvSpPr/>
          <p:nvPr/>
        </p:nvSpPr>
        <p:spPr>
          <a:xfrm>
            <a:off x="7282744" y="2469103"/>
            <a:ext cx="1253356" cy="1292662"/>
          </a:xfrm>
          <a:prstGeom prst="rect">
            <a:avLst/>
          </a:prstGeom>
        </p:spPr>
        <p:txBody>
          <a:bodyPr wrap="none">
            <a:spAutoFit/>
          </a:bodyPr>
          <a:lstStyle/>
          <a:p>
            <a:pPr algn="ctr">
              <a:spcBef>
                <a:spcPts val="1800"/>
              </a:spcBef>
              <a:buClr>
                <a:schemeClr val="accent1"/>
              </a:buClr>
            </a:pPr>
            <a:r>
              <a:rPr lang="en-US" sz="1600" dirty="0">
                <a:solidFill>
                  <a:schemeClr val="bg1"/>
                </a:solidFill>
                <a:cs typeface="Arial" charset="0"/>
              </a:rPr>
              <a:t>IMM-124E</a:t>
            </a:r>
          </a:p>
          <a:p>
            <a:pPr algn="ctr">
              <a:spcBef>
                <a:spcPts val="1800"/>
              </a:spcBef>
              <a:buClr>
                <a:schemeClr val="accent1"/>
              </a:buClr>
            </a:pPr>
            <a:r>
              <a:rPr lang="en-US" sz="1600" dirty="0">
                <a:solidFill>
                  <a:schemeClr val="bg1"/>
                </a:solidFill>
                <a:latin typeface="Arial" charset="0"/>
                <a:ea typeface="Arial" charset="0"/>
                <a:cs typeface="Arial" charset="0"/>
              </a:rPr>
              <a:t>400mg TID</a:t>
            </a:r>
            <a:r>
              <a:rPr lang="en-US" sz="1600" dirty="0">
                <a:latin typeface="Arial" charset="0"/>
                <a:ea typeface="Arial" charset="0"/>
                <a:cs typeface="Arial" charset="0"/>
              </a:rPr>
              <a:t> </a:t>
            </a:r>
          </a:p>
          <a:p>
            <a:pPr algn="ctr">
              <a:spcBef>
                <a:spcPts val="1800"/>
              </a:spcBef>
              <a:buClr>
                <a:schemeClr val="accent1"/>
              </a:buClr>
            </a:pPr>
            <a:r>
              <a:rPr lang="en-US" sz="1600" dirty="0">
                <a:solidFill>
                  <a:schemeClr val="bg1"/>
                </a:solidFill>
                <a:cs typeface="Arial" charset="0"/>
              </a:rPr>
              <a:t>15</a:t>
            </a:r>
            <a:endParaRPr lang="he-IL" sz="1600" dirty="0">
              <a:solidFill>
                <a:schemeClr val="bg1"/>
              </a:solidFill>
              <a:cs typeface="Arial" charset="0"/>
            </a:endParaRPr>
          </a:p>
        </p:txBody>
      </p:sp>
      <p:sp>
        <p:nvSpPr>
          <p:cNvPr id="21" name="Rectangle 20">
            <a:extLst>
              <a:ext uri="{FF2B5EF4-FFF2-40B4-BE49-F238E27FC236}">
                <a16:creationId xmlns:a16="http://schemas.microsoft.com/office/drawing/2014/main" id="{06B7DF3C-CD7C-4EE9-B40E-855DEDA8AAB9}"/>
              </a:ext>
            </a:extLst>
          </p:cNvPr>
          <p:cNvSpPr/>
          <p:nvPr/>
        </p:nvSpPr>
        <p:spPr>
          <a:xfrm>
            <a:off x="5774661" y="1377217"/>
            <a:ext cx="2717096" cy="369332"/>
          </a:xfrm>
          <a:prstGeom prst="rect">
            <a:avLst/>
          </a:prstGeom>
        </p:spPr>
        <p:txBody>
          <a:bodyPr wrap="square">
            <a:spAutoFit/>
          </a:bodyPr>
          <a:lstStyle/>
          <a:p>
            <a:pPr algn="ctr">
              <a:spcBef>
                <a:spcPts val="1800"/>
              </a:spcBef>
              <a:buClr>
                <a:schemeClr val="accent1"/>
              </a:buClr>
            </a:pPr>
            <a:r>
              <a:rPr lang="en-US" dirty="0">
                <a:solidFill>
                  <a:schemeClr val="bg1"/>
                </a:solidFill>
                <a:ea typeface="Arial" charset="0"/>
                <a:cs typeface="Arial" charset="0"/>
              </a:rPr>
              <a:t>STUDY 1: 30 participants</a:t>
            </a:r>
          </a:p>
        </p:txBody>
      </p:sp>
      <p:sp>
        <p:nvSpPr>
          <p:cNvPr id="22" name="Rectangle 21">
            <a:extLst>
              <a:ext uri="{FF2B5EF4-FFF2-40B4-BE49-F238E27FC236}">
                <a16:creationId xmlns:a16="http://schemas.microsoft.com/office/drawing/2014/main" id="{3F1BAC84-3A81-4199-A622-605319AE06C4}"/>
              </a:ext>
            </a:extLst>
          </p:cNvPr>
          <p:cNvSpPr/>
          <p:nvPr/>
        </p:nvSpPr>
        <p:spPr>
          <a:xfrm>
            <a:off x="-8834" y="1383067"/>
            <a:ext cx="5512465" cy="2573012"/>
          </a:xfrm>
          <a:prstGeom prst="rect">
            <a:avLst/>
          </a:prstGeom>
        </p:spPr>
        <p:txBody>
          <a:bodyPr wrap="square">
            <a:spAutoFit/>
          </a:bodyPr>
          <a:lstStyle/>
          <a:p>
            <a:pPr marL="514350" lvl="1" indent="-285750">
              <a:lnSpc>
                <a:spcPct val="90000"/>
              </a:lnSpc>
              <a:spcBef>
                <a:spcPts val="600"/>
              </a:spcBef>
              <a:buClr>
                <a:schemeClr val="accent1"/>
              </a:buClr>
              <a:buFont typeface="Arial" panose="020B0604020202020204" pitchFamily="34" charset="0"/>
              <a:buChar char="•"/>
              <a:defRPr/>
            </a:pPr>
            <a:r>
              <a:rPr lang="en-AU" sz="2400" dirty="0" err="1">
                <a:cs typeface="Arial" charset="0"/>
              </a:rPr>
              <a:t>Travelan</a:t>
            </a:r>
            <a:r>
              <a:rPr lang="en-AU" sz="2400" dirty="0">
                <a:cs typeface="Arial" charset="0"/>
              </a:rPr>
              <a:t>® evaluated in two randomised, double-blind, placebo-Controlled Human Infection Model challenge clinical trials</a:t>
            </a:r>
          </a:p>
          <a:p>
            <a:pPr marL="514350" lvl="1" indent="-285750">
              <a:lnSpc>
                <a:spcPct val="90000"/>
              </a:lnSpc>
              <a:spcBef>
                <a:spcPts val="600"/>
              </a:spcBef>
              <a:buClr>
                <a:schemeClr val="accent1"/>
              </a:buClr>
              <a:buFont typeface="Arial" panose="020B0604020202020204" pitchFamily="34" charset="0"/>
              <a:buChar char="•"/>
              <a:defRPr/>
            </a:pPr>
            <a:r>
              <a:rPr lang="en-AU" sz="2400" dirty="0">
                <a:cs typeface="Arial" charset="0"/>
              </a:rPr>
              <a:t>90 healthy volunteers in Study 1 &amp; 2</a:t>
            </a:r>
          </a:p>
          <a:p>
            <a:pPr marL="514350" lvl="1" indent="-285750">
              <a:lnSpc>
                <a:spcPct val="90000"/>
              </a:lnSpc>
              <a:spcBef>
                <a:spcPts val="600"/>
              </a:spcBef>
              <a:buClr>
                <a:schemeClr val="accent1"/>
              </a:buClr>
              <a:buFont typeface="Arial" panose="020B0604020202020204" pitchFamily="34" charset="0"/>
              <a:buChar char="•"/>
              <a:defRPr/>
            </a:pPr>
            <a:r>
              <a:rPr lang="en-AU" sz="2400" dirty="0">
                <a:cs typeface="Arial" charset="0"/>
              </a:rPr>
              <a:t>Published in Scandinavian Journal of Gastroenterology</a:t>
            </a:r>
          </a:p>
        </p:txBody>
      </p:sp>
    </p:spTree>
    <p:extLst>
      <p:ext uri="{BB962C8B-B14F-4D97-AF65-F5344CB8AC3E}">
        <p14:creationId xmlns:p14="http://schemas.microsoft.com/office/powerpoint/2010/main" val="296038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9261C-BBC1-4717-8D22-C70C3683472A}"/>
              </a:ext>
            </a:extLst>
          </p:cNvPr>
          <p:cNvSpPr>
            <a:spLocks noGrp="1"/>
          </p:cNvSpPr>
          <p:nvPr>
            <p:ph type="title"/>
          </p:nvPr>
        </p:nvSpPr>
        <p:spPr>
          <a:xfrm>
            <a:off x="586350" y="302254"/>
            <a:ext cx="10310814" cy="699285"/>
          </a:xfrm>
        </p:spPr>
        <p:txBody>
          <a:bodyPr/>
          <a:lstStyle/>
          <a:p>
            <a:r>
              <a:rPr lang="en-US" dirty="0">
                <a:latin typeface="+mn-lt"/>
              </a:rPr>
              <a:t>SUMMARY OF RESULTS FROM STUDY 1</a:t>
            </a:r>
          </a:p>
        </p:txBody>
      </p:sp>
      <p:graphicFrame>
        <p:nvGraphicFramePr>
          <p:cNvPr id="9" name="Content Placeholder 8">
            <a:extLst>
              <a:ext uri="{FF2B5EF4-FFF2-40B4-BE49-F238E27FC236}">
                <a16:creationId xmlns:a16="http://schemas.microsoft.com/office/drawing/2014/main" id="{212D0BD1-39F8-4CA5-BEEA-BC6E2E24CF0C}"/>
              </a:ext>
            </a:extLst>
          </p:cNvPr>
          <p:cNvGraphicFramePr>
            <a:graphicFrameLocks noGrp="1"/>
          </p:cNvGraphicFramePr>
          <p:nvPr>
            <p:ph idx="1"/>
            <p:extLst>
              <p:ext uri="{D42A27DB-BD31-4B8C-83A1-F6EECF244321}">
                <p14:modId xmlns:p14="http://schemas.microsoft.com/office/powerpoint/2010/main" val="3595393750"/>
              </p:ext>
            </p:extLst>
          </p:nvPr>
        </p:nvGraphicFramePr>
        <p:xfrm>
          <a:off x="730408" y="1947903"/>
          <a:ext cx="10446704" cy="3554125"/>
        </p:xfrm>
        <a:graphic>
          <a:graphicData uri="http://schemas.openxmlformats.org/drawingml/2006/table">
            <a:tbl>
              <a:tblPr firstRow="1" bandRow="1">
                <a:tableStyleId>{5C22544A-7EE6-4342-B048-85BDC9FD1C3A}</a:tableStyleId>
              </a:tblPr>
              <a:tblGrid>
                <a:gridCol w="5051742">
                  <a:extLst>
                    <a:ext uri="{9D8B030D-6E8A-4147-A177-3AD203B41FA5}">
                      <a16:colId xmlns:a16="http://schemas.microsoft.com/office/drawing/2014/main" val="628077719"/>
                    </a:ext>
                  </a:extLst>
                </a:gridCol>
                <a:gridCol w="1981200">
                  <a:extLst>
                    <a:ext uri="{9D8B030D-6E8A-4147-A177-3AD203B41FA5}">
                      <a16:colId xmlns:a16="http://schemas.microsoft.com/office/drawing/2014/main" val="1779145957"/>
                    </a:ext>
                  </a:extLst>
                </a:gridCol>
                <a:gridCol w="1879600">
                  <a:extLst>
                    <a:ext uri="{9D8B030D-6E8A-4147-A177-3AD203B41FA5}">
                      <a16:colId xmlns:a16="http://schemas.microsoft.com/office/drawing/2014/main" val="2995425382"/>
                    </a:ext>
                  </a:extLst>
                </a:gridCol>
                <a:gridCol w="1534162">
                  <a:extLst>
                    <a:ext uri="{9D8B030D-6E8A-4147-A177-3AD203B41FA5}">
                      <a16:colId xmlns:a16="http://schemas.microsoft.com/office/drawing/2014/main" val="324764503"/>
                    </a:ext>
                  </a:extLst>
                </a:gridCol>
              </a:tblGrid>
              <a:tr h="582809">
                <a:tc>
                  <a:txBody>
                    <a:bodyPr/>
                    <a:lstStyle/>
                    <a:p>
                      <a:r>
                        <a:rPr lang="en-US" b="0" dirty="0">
                          <a:solidFill>
                            <a:schemeClr val="tx1"/>
                          </a:solidFill>
                        </a:rPr>
                        <a:t>Number of volunteers</a:t>
                      </a:r>
                    </a:p>
                  </a:txBody>
                  <a:tcPr anchor="ctr">
                    <a:solidFill>
                      <a:srgbClr val="CDD1D7"/>
                    </a:solidFill>
                  </a:tcPr>
                </a:tc>
                <a:tc>
                  <a:txBody>
                    <a:bodyPr/>
                    <a:lstStyle/>
                    <a:p>
                      <a:r>
                        <a:rPr lang="en-US" b="0" dirty="0">
                          <a:solidFill>
                            <a:schemeClr val="tx1"/>
                          </a:solidFill>
                        </a:rPr>
                        <a:t>              15</a:t>
                      </a:r>
                    </a:p>
                  </a:txBody>
                  <a:tcPr anchor="ctr">
                    <a:solidFill>
                      <a:srgbClr val="CDD1D7"/>
                    </a:solidFill>
                  </a:tcPr>
                </a:tc>
                <a:tc>
                  <a:txBody>
                    <a:bodyPr/>
                    <a:lstStyle/>
                    <a:p>
                      <a:r>
                        <a:rPr lang="en-US" dirty="0"/>
                        <a:t>              </a:t>
                      </a:r>
                      <a:r>
                        <a:rPr lang="en-US" b="0" dirty="0">
                          <a:solidFill>
                            <a:schemeClr val="tx1"/>
                          </a:solidFill>
                        </a:rPr>
                        <a:t>15</a:t>
                      </a:r>
                    </a:p>
                  </a:txBody>
                  <a:tcPr anchor="ctr">
                    <a:solidFill>
                      <a:srgbClr val="CDD1D7"/>
                    </a:solidFill>
                  </a:tcPr>
                </a:tc>
                <a:tc>
                  <a:txBody>
                    <a:bodyPr/>
                    <a:lstStyle/>
                    <a:p>
                      <a:endParaRPr lang="en-US" dirty="0"/>
                    </a:p>
                  </a:txBody>
                  <a:tcPr anchor="ctr">
                    <a:solidFill>
                      <a:srgbClr val="CDD1D7"/>
                    </a:solidFill>
                  </a:tcPr>
                </a:tc>
                <a:extLst>
                  <a:ext uri="{0D108BD9-81ED-4DB2-BD59-A6C34878D82A}">
                    <a16:rowId xmlns:a16="http://schemas.microsoft.com/office/drawing/2014/main" val="2911913089"/>
                  </a:ext>
                </a:extLst>
              </a:tr>
              <a:tr h="582809">
                <a:tc>
                  <a:txBody>
                    <a:bodyPr/>
                    <a:lstStyle/>
                    <a:p>
                      <a:r>
                        <a:rPr lang="en-US" dirty="0"/>
                        <a:t>Number of volunteers with diarrhea</a:t>
                      </a:r>
                    </a:p>
                  </a:txBody>
                  <a:tcPr anchor="ctr"/>
                </a:tc>
                <a:tc>
                  <a:txBody>
                    <a:bodyPr/>
                    <a:lstStyle/>
                    <a:p>
                      <a:r>
                        <a:rPr lang="en-US" dirty="0"/>
                        <a:t>         11 (73%)</a:t>
                      </a:r>
                    </a:p>
                  </a:txBody>
                  <a:tcPr anchor="ctr"/>
                </a:tc>
                <a:tc>
                  <a:txBody>
                    <a:bodyPr/>
                    <a:lstStyle/>
                    <a:p>
                      <a:r>
                        <a:rPr lang="en-US" dirty="0"/>
                        <a:t>           1 (7%)</a:t>
                      </a:r>
                    </a:p>
                  </a:txBody>
                  <a:tcPr anchor="ctr"/>
                </a:tc>
                <a:tc>
                  <a:txBody>
                    <a:bodyPr/>
                    <a:lstStyle/>
                    <a:p>
                      <a:r>
                        <a:rPr lang="en-US" dirty="0"/>
                        <a:t>      0.0005</a:t>
                      </a:r>
                    </a:p>
                  </a:txBody>
                  <a:tcPr anchor="ctr"/>
                </a:tc>
                <a:extLst>
                  <a:ext uri="{0D108BD9-81ED-4DB2-BD59-A6C34878D82A}">
                    <a16:rowId xmlns:a16="http://schemas.microsoft.com/office/drawing/2014/main" val="3447603582"/>
                  </a:ext>
                </a:extLst>
              </a:tr>
              <a:tr h="582809">
                <a:tc>
                  <a:txBody>
                    <a:bodyPr/>
                    <a:lstStyle/>
                    <a:p>
                      <a:r>
                        <a:rPr lang="en-US" dirty="0"/>
                        <a:t>Number of diarrheal stools/volunteer (mean + SEM)</a:t>
                      </a:r>
                    </a:p>
                  </a:txBody>
                  <a:tcPr anchor="ctr">
                    <a:solidFill>
                      <a:srgbClr val="FFFF66"/>
                    </a:solidFill>
                  </a:tcPr>
                </a:tc>
                <a:tc>
                  <a:txBody>
                    <a:bodyPr/>
                    <a:lstStyle/>
                    <a:p>
                      <a:r>
                        <a:rPr lang="en-US" dirty="0"/>
                        <a:t>         4.4 </a:t>
                      </a:r>
                      <a:r>
                        <a:rPr lang="en-US" sz="1400" b="1" baseline="0" dirty="0">
                          <a:latin typeface="Cambria Math" panose="02040503050406030204" pitchFamily="18" charset="0"/>
                          <a:ea typeface="Cambria Math" panose="02040503050406030204" pitchFamily="18" charset="0"/>
                        </a:rPr>
                        <a:t>±</a:t>
                      </a:r>
                      <a:r>
                        <a:rPr lang="en-US" dirty="0"/>
                        <a:t> 0.9</a:t>
                      </a:r>
                    </a:p>
                  </a:txBody>
                  <a:tcPr anchor="ctr">
                    <a:solidFill>
                      <a:srgbClr val="FFFF66"/>
                    </a:solidFill>
                  </a:tcPr>
                </a:tc>
                <a:tc>
                  <a:txBody>
                    <a:bodyPr/>
                    <a:lstStyle/>
                    <a:p>
                      <a:r>
                        <a:rPr lang="en-US" dirty="0"/>
                        <a:t>         0.4 </a:t>
                      </a:r>
                      <a:r>
                        <a:rPr lang="en-US" sz="1400" b="1" baseline="0" dirty="0">
                          <a:latin typeface="Cambria Math" panose="02040503050406030204" pitchFamily="18" charset="0"/>
                          <a:ea typeface="Cambria Math" panose="02040503050406030204" pitchFamily="18" charset="0"/>
                        </a:rPr>
                        <a:t>±</a:t>
                      </a:r>
                      <a:r>
                        <a:rPr lang="en-US" dirty="0"/>
                        <a:t> 0.4</a:t>
                      </a:r>
                    </a:p>
                  </a:txBody>
                  <a:tcPr anchor="ctr">
                    <a:solidFill>
                      <a:srgbClr val="FFFF66"/>
                    </a:solidFill>
                  </a:tcPr>
                </a:tc>
                <a:tc>
                  <a:txBody>
                    <a:bodyPr/>
                    <a:lstStyle/>
                    <a:p>
                      <a:r>
                        <a:rPr lang="en-US" dirty="0"/>
                        <a:t>      0.0004</a:t>
                      </a:r>
                    </a:p>
                  </a:txBody>
                  <a:tcPr anchor="ctr">
                    <a:solidFill>
                      <a:srgbClr val="FFFF66"/>
                    </a:solidFill>
                  </a:tcPr>
                </a:tc>
                <a:extLst>
                  <a:ext uri="{0D108BD9-81ED-4DB2-BD59-A6C34878D82A}">
                    <a16:rowId xmlns:a16="http://schemas.microsoft.com/office/drawing/2014/main" val="3787363104"/>
                  </a:ext>
                </a:extLst>
              </a:tr>
              <a:tr h="582809">
                <a:tc>
                  <a:txBody>
                    <a:bodyPr/>
                    <a:lstStyle/>
                    <a:p>
                      <a:r>
                        <a:rPr lang="en-US" dirty="0"/>
                        <a:t>Mean number of diarrheal stools per volunteer with diarrhea (mean and range)</a:t>
                      </a:r>
                    </a:p>
                  </a:txBody>
                  <a:tcPr/>
                </a:tc>
                <a:tc>
                  <a:txBody>
                    <a:bodyPr/>
                    <a:lstStyle/>
                    <a:p>
                      <a:r>
                        <a:rPr lang="en-US" dirty="0"/>
                        <a:t>          6 (2 – 8) </a:t>
                      </a:r>
                    </a:p>
                  </a:txBody>
                  <a:tcPr anchor="ctr"/>
                </a:tc>
                <a:tc>
                  <a:txBody>
                    <a:bodyPr/>
                    <a:lstStyle/>
                    <a:p>
                      <a:r>
                        <a:rPr lang="en-US" dirty="0"/>
                        <a:t>          6  (6)</a:t>
                      </a:r>
                    </a:p>
                  </a:txBody>
                  <a:tcPr anchor="ctr"/>
                </a:tc>
                <a:tc>
                  <a:txBody>
                    <a:bodyPr/>
                    <a:lstStyle/>
                    <a:p>
                      <a:r>
                        <a:rPr lang="en-US" dirty="0"/>
                        <a:t>          NS</a:t>
                      </a:r>
                    </a:p>
                  </a:txBody>
                  <a:tcPr anchor="ctr"/>
                </a:tc>
                <a:extLst>
                  <a:ext uri="{0D108BD9-81ED-4DB2-BD59-A6C34878D82A}">
                    <a16:rowId xmlns:a16="http://schemas.microsoft.com/office/drawing/2014/main" val="4179828167"/>
                  </a:ext>
                </a:extLst>
              </a:tr>
              <a:tr h="582809">
                <a:tc>
                  <a:txBody>
                    <a:bodyPr/>
                    <a:lstStyle/>
                    <a:p>
                      <a:r>
                        <a:rPr lang="en-US" dirty="0"/>
                        <a:t>Abdominal pain</a:t>
                      </a:r>
                    </a:p>
                  </a:txBody>
                  <a:tcPr anchor="ctr"/>
                </a:tc>
                <a:tc>
                  <a:txBody>
                    <a:bodyPr/>
                    <a:lstStyle/>
                    <a:p>
                      <a:r>
                        <a:rPr lang="en-US" dirty="0"/>
                        <a:t>          5 (33%)     </a:t>
                      </a:r>
                    </a:p>
                  </a:txBody>
                  <a:tcPr anchor="ctr"/>
                </a:tc>
                <a:tc>
                  <a:txBody>
                    <a:bodyPr/>
                    <a:lstStyle/>
                    <a:p>
                      <a:r>
                        <a:rPr lang="en-US" dirty="0"/>
                        <a:t>          0 (0%)</a:t>
                      </a:r>
                    </a:p>
                  </a:txBody>
                  <a:tcPr anchor="ctr"/>
                </a:tc>
                <a:tc>
                  <a:txBody>
                    <a:bodyPr/>
                    <a:lstStyle/>
                    <a:p>
                      <a:r>
                        <a:rPr lang="en-US" dirty="0"/>
                        <a:t>         0.04</a:t>
                      </a:r>
                    </a:p>
                  </a:txBody>
                  <a:tcPr anchor="ctr"/>
                </a:tc>
                <a:extLst>
                  <a:ext uri="{0D108BD9-81ED-4DB2-BD59-A6C34878D82A}">
                    <a16:rowId xmlns:a16="http://schemas.microsoft.com/office/drawing/2014/main" val="1577067745"/>
                  </a:ext>
                </a:extLst>
              </a:tr>
              <a:tr h="582809">
                <a:tc>
                  <a:txBody>
                    <a:bodyPr/>
                    <a:lstStyle/>
                    <a:p>
                      <a:r>
                        <a:rPr lang="en-US" dirty="0"/>
                        <a:t>ETEC H10407 isolated from feces after challenge</a:t>
                      </a:r>
                    </a:p>
                  </a:txBody>
                  <a:tcPr anchor="ctr"/>
                </a:tc>
                <a:tc>
                  <a:txBody>
                    <a:bodyPr/>
                    <a:lstStyle/>
                    <a:p>
                      <a:r>
                        <a:rPr lang="en-US" dirty="0"/>
                        <a:t>         15 (100%)</a:t>
                      </a:r>
                    </a:p>
                  </a:txBody>
                  <a:tcPr anchor="ctr"/>
                </a:tc>
                <a:tc>
                  <a:txBody>
                    <a:bodyPr/>
                    <a:lstStyle/>
                    <a:p>
                      <a:r>
                        <a:rPr lang="en-US" dirty="0"/>
                        <a:t>         12 (80%)     </a:t>
                      </a:r>
                    </a:p>
                  </a:txBody>
                  <a:tcPr anchor="ctr"/>
                </a:tc>
                <a:tc>
                  <a:txBody>
                    <a:bodyPr/>
                    <a:lstStyle/>
                    <a:p>
                      <a:r>
                        <a:rPr lang="en-US" dirty="0"/>
                        <a:t>          NS</a:t>
                      </a:r>
                    </a:p>
                  </a:txBody>
                  <a:tcPr anchor="ctr"/>
                </a:tc>
                <a:extLst>
                  <a:ext uri="{0D108BD9-81ED-4DB2-BD59-A6C34878D82A}">
                    <a16:rowId xmlns:a16="http://schemas.microsoft.com/office/drawing/2014/main" val="593306550"/>
                  </a:ext>
                </a:extLst>
              </a:tr>
            </a:tbl>
          </a:graphicData>
        </a:graphic>
      </p:graphicFrame>
      <p:grpSp>
        <p:nvGrpSpPr>
          <p:cNvPr id="15" name="Group 14">
            <a:extLst>
              <a:ext uri="{FF2B5EF4-FFF2-40B4-BE49-F238E27FC236}">
                <a16:creationId xmlns:a16="http://schemas.microsoft.com/office/drawing/2014/main" id="{516716ED-F972-4DB8-86C1-B0EE43639B03}"/>
              </a:ext>
            </a:extLst>
          </p:cNvPr>
          <p:cNvGrpSpPr/>
          <p:nvPr/>
        </p:nvGrpSpPr>
        <p:grpSpPr>
          <a:xfrm>
            <a:off x="5820495" y="1167270"/>
            <a:ext cx="4944589" cy="738054"/>
            <a:chOff x="5881455" y="1412840"/>
            <a:chExt cx="4944589" cy="738054"/>
          </a:xfrm>
        </p:grpSpPr>
        <p:sp>
          <p:nvSpPr>
            <p:cNvPr id="5" name="TextBox 4">
              <a:extLst>
                <a:ext uri="{FF2B5EF4-FFF2-40B4-BE49-F238E27FC236}">
                  <a16:creationId xmlns:a16="http://schemas.microsoft.com/office/drawing/2014/main" id="{A38C131F-DA40-42FA-9F62-7FD33752B01F}"/>
                </a:ext>
              </a:extLst>
            </p:cNvPr>
            <p:cNvSpPr txBox="1"/>
            <p:nvPr/>
          </p:nvSpPr>
          <p:spPr>
            <a:xfrm>
              <a:off x="5881455" y="1412840"/>
              <a:ext cx="3434080" cy="369332"/>
            </a:xfrm>
            <a:prstGeom prst="rect">
              <a:avLst/>
            </a:prstGeom>
            <a:noFill/>
          </p:spPr>
          <p:txBody>
            <a:bodyPr wrap="square" rtlCol="0">
              <a:spAutoFit/>
            </a:bodyPr>
            <a:lstStyle/>
            <a:p>
              <a:r>
                <a:rPr lang="en-US" dirty="0"/>
                <a:t>               Treatment Group</a:t>
              </a:r>
            </a:p>
          </p:txBody>
        </p:sp>
        <p:sp>
          <p:nvSpPr>
            <p:cNvPr id="6" name="TextBox 5">
              <a:extLst>
                <a:ext uri="{FF2B5EF4-FFF2-40B4-BE49-F238E27FC236}">
                  <a16:creationId xmlns:a16="http://schemas.microsoft.com/office/drawing/2014/main" id="{ACB8F022-44A8-4EED-A018-14905BA03F27}"/>
                </a:ext>
              </a:extLst>
            </p:cNvPr>
            <p:cNvSpPr txBox="1"/>
            <p:nvPr/>
          </p:nvSpPr>
          <p:spPr>
            <a:xfrm>
              <a:off x="6096000" y="1781563"/>
              <a:ext cx="4730044" cy="369331"/>
            </a:xfrm>
            <a:prstGeom prst="rect">
              <a:avLst/>
            </a:prstGeom>
            <a:noFill/>
          </p:spPr>
          <p:txBody>
            <a:bodyPr wrap="square" rtlCol="0">
              <a:spAutoFit/>
            </a:bodyPr>
            <a:lstStyle/>
            <a:p>
              <a:r>
                <a:rPr lang="en-US" dirty="0"/>
                <a:t>   Placebo                     Colostrum                     </a:t>
              </a:r>
              <a:r>
                <a:rPr lang="en-US" i="1" dirty="0"/>
                <a:t>p</a:t>
              </a:r>
            </a:p>
          </p:txBody>
        </p:sp>
        <p:cxnSp>
          <p:nvCxnSpPr>
            <p:cNvPr id="11" name="Straight Connector 10">
              <a:extLst>
                <a:ext uri="{FF2B5EF4-FFF2-40B4-BE49-F238E27FC236}">
                  <a16:creationId xmlns:a16="http://schemas.microsoft.com/office/drawing/2014/main" id="{86D42382-61A9-4D1E-99AC-37759CC06100}"/>
                </a:ext>
              </a:extLst>
            </p:cNvPr>
            <p:cNvCxnSpPr>
              <a:cxnSpLocks/>
            </p:cNvCxnSpPr>
            <p:nvPr/>
          </p:nvCxnSpPr>
          <p:spPr>
            <a:xfrm>
              <a:off x="6014720" y="1782172"/>
              <a:ext cx="308627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F3E08AA-8EC9-44F1-8756-96CB6A2FEF99}"/>
              </a:ext>
            </a:extLst>
          </p:cNvPr>
          <p:cNvSpPr txBox="1"/>
          <p:nvPr/>
        </p:nvSpPr>
        <p:spPr>
          <a:xfrm>
            <a:off x="3180080" y="5690730"/>
            <a:ext cx="6327566" cy="646331"/>
          </a:xfrm>
          <a:prstGeom prst="rect">
            <a:avLst/>
          </a:prstGeom>
          <a:noFill/>
        </p:spPr>
        <p:txBody>
          <a:bodyPr wrap="none" rtlCol="0">
            <a:spAutoFit/>
          </a:bodyPr>
          <a:lstStyle/>
          <a:p>
            <a:r>
              <a:rPr lang="en-US" dirty="0"/>
              <a:t>*Fisher’s exact test or Student’s t-test (two-tailed) as appropriate.</a:t>
            </a:r>
          </a:p>
          <a:p>
            <a:r>
              <a:rPr lang="en-US" dirty="0"/>
              <a:t>NS, not significant</a:t>
            </a:r>
          </a:p>
        </p:txBody>
      </p:sp>
    </p:spTree>
    <p:extLst>
      <p:ext uri="{BB962C8B-B14F-4D97-AF65-F5344CB8AC3E}">
        <p14:creationId xmlns:p14="http://schemas.microsoft.com/office/powerpoint/2010/main" val="179429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CA2B9ED-A76B-43CC-A1D5-CA32E4F025CD}"/>
              </a:ext>
            </a:extLst>
          </p:cNvPr>
          <p:cNvGraphicFramePr>
            <a:graphicFrameLocks noGrp="1"/>
          </p:cNvGraphicFramePr>
          <p:nvPr>
            <p:ph idx="1"/>
            <p:extLst>
              <p:ext uri="{D42A27DB-BD31-4B8C-83A1-F6EECF244321}">
                <p14:modId xmlns:p14="http://schemas.microsoft.com/office/powerpoint/2010/main" val="730021288"/>
              </p:ext>
            </p:extLst>
          </p:nvPr>
        </p:nvGraphicFramePr>
        <p:xfrm>
          <a:off x="515938" y="2214880"/>
          <a:ext cx="11005502" cy="3892654"/>
        </p:xfrm>
        <a:graphic>
          <a:graphicData uri="http://schemas.openxmlformats.org/drawingml/2006/table">
            <a:tbl>
              <a:tblPr firstRow="1" bandRow="1">
                <a:tableStyleId>{5C22544A-7EE6-4342-B048-85BDC9FD1C3A}</a:tableStyleId>
              </a:tblPr>
              <a:tblGrid>
                <a:gridCol w="3283902">
                  <a:extLst>
                    <a:ext uri="{9D8B030D-6E8A-4147-A177-3AD203B41FA5}">
                      <a16:colId xmlns:a16="http://schemas.microsoft.com/office/drawing/2014/main" val="288205172"/>
                    </a:ext>
                  </a:extLst>
                </a:gridCol>
                <a:gridCol w="1422400">
                  <a:extLst>
                    <a:ext uri="{9D8B030D-6E8A-4147-A177-3AD203B41FA5}">
                      <a16:colId xmlns:a16="http://schemas.microsoft.com/office/drawing/2014/main" val="3472323540"/>
                    </a:ext>
                  </a:extLst>
                </a:gridCol>
                <a:gridCol w="2143760">
                  <a:extLst>
                    <a:ext uri="{9D8B030D-6E8A-4147-A177-3AD203B41FA5}">
                      <a16:colId xmlns:a16="http://schemas.microsoft.com/office/drawing/2014/main" val="2366732351"/>
                    </a:ext>
                  </a:extLst>
                </a:gridCol>
                <a:gridCol w="2133600">
                  <a:extLst>
                    <a:ext uri="{9D8B030D-6E8A-4147-A177-3AD203B41FA5}">
                      <a16:colId xmlns:a16="http://schemas.microsoft.com/office/drawing/2014/main" val="2040339638"/>
                    </a:ext>
                  </a:extLst>
                </a:gridCol>
                <a:gridCol w="2021840">
                  <a:extLst>
                    <a:ext uri="{9D8B030D-6E8A-4147-A177-3AD203B41FA5}">
                      <a16:colId xmlns:a16="http://schemas.microsoft.com/office/drawing/2014/main" val="2986253219"/>
                    </a:ext>
                  </a:extLst>
                </a:gridCol>
              </a:tblGrid>
              <a:tr h="466539">
                <a:tc>
                  <a:txBody>
                    <a:bodyPr/>
                    <a:lstStyle/>
                    <a:p>
                      <a:r>
                        <a:rPr lang="en-US" b="0" dirty="0">
                          <a:solidFill>
                            <a:schemeClr val="tx1"/>
                          </a:solidFill>
                        </a:rPr>
                        <a:t>Number of volunteers</a:t>
                      </a:r>
                    </a:p>
                  </a:txBody>
                  <a:tcPr anchor="ctr">
                    <a:solidFill>
                      <a:srgbClr val="CDD1D7"/>
                    </a:solidFill>
                  </a:tcPr>
                </a:tc>
                <a:tc>
                  <a:txBody>
                    <a:bodyPr/>
                    <a:lstStyle/>
                    <a:p>
                      <a:r>
                        <a:rPr lang="en-US" b="0" dirty="0">
                          <a:solidFill>
                            <a:schemeClr val="tx1"/>
                          </a:solidFill>
                        </a:rPr>
                        <a:t>         14</a:t>
                      </a:r>
                    </a:p>
                  </a:txBody>
                  <a:tcPr anchor="ctr">
                    <a:solidFill>
                      <a:srgbClr val="CDD1D7"/>
                    </a:solidFill>
                  </a:tcPr>
                </a:tc>
                <a:tc>
                  <a:txBody>
                    <a:bodyPr/>
                    <a:lstStyle/>
                    <a:p>
                      <a:r>
                        <a:rPr lang="en-US" b="0" dirty="0">
                          <a:solidFill>
                            <a:schemeClr val="tx1"/>
                          </a:solidFill>
                        </a:rPr>
                        <a:t>                14</a:t>
                      </a:r>
                    </a:p>
                  </a:txBody>
                  <a:tcPr anchor="ctr">
                    <a:solidFill>
                      <a:srgbClr val="CDD1D7"/>
                    </a:solidFill>
                  </a:tcPr>
                </a:tc>
                <a:tc>
                  <a:txBody>
                    <a:bodyPr/>
                    <a:lstStyle/>
                    <a:p>
                      <a:r>
                        <a:rPr lang="en-US" b="0" dirty="0">
                          <a:solidFill>
                            <a:schemeClr val="tx1"/>
                          </a:solidFill>
                        </a:rPr>
                        <a:t>              14</a:t>
                      </a:r>
                    </a:p>
                  </a:txBody>
                  <a:tcPr anchor="ctr">
                    <a:solidFill>
                      <a:srgbClr val="CDD1D7"/>
                    </a:solidFill>
                  </a:tcPr>
                </a:tc>
                <a:tc>
                  <a:txBody>
                    <a:bodyPr/>
                    <a:lstStyle/>
                    <a:p>
                      <a:r>
                        <a:rPr lang="en-US" b="0" i="0" dirty="0">
                          <a:solidFill>
                            <a:schemeClr val="tx1"/>
                          </a:solidFill>
                        </a:rPr>
                        <a:t>             14</a:t>
                      </a:r>
                    </a:p>
                  </a:txBody>
                  <a:tcPr anchor="ctr">
                    <a:solidFill>
                      <a:srgbClr val="CDD1D7"/>
                    </a:solidFill>
                  </a:tcPr>
                </a:tc>
                <a:extLst>
                  <a:ext uri="{0D108BD9-81ED-4DB2-BD59-A6C34878D82A}">
                    <a16:rowId xmlns:a16="http://schemas.microsoft.com/office/drawing/2014/main" val="4030511891"/>
                  </a:ext>
                </a:extLst>
              </a:tr>
              <a:tr h="591475">
                <a:tc>
                  <a:txBody>
                    <a:bodyPr/>
                    <a:lstStyle/>
                    <a:p>
                      <a:r>
                        <a:rPr lang="en-US" dirty="0"/>
                        <a:t>Number of volunteers with diarrhea</a:t>
                      </a:r>
                    </a:p>
                  </a:txBody>
                  <a:tcPr anchor="ctr"/>
                </a:tc>
                <a:tc>
                  <a:txBody>
                    <a:bodyPr/>
                    <a:lstStyle/>
                    <a:p>
                      <a:r>
                        <a:rPr lang="en-US" dirty="0"/>
                        <a:t>    12 (86%)</a:t>
                      </a:r>
                    </a:p>
                  </a:txBody>
                  <a:tcPr anchor="ctr"/>
                </a:tc>
                <a:tc>
                  <a:txBody>
                    <a:bodyPr/>
                    <a:lstStyle/>
                    <a:p>
                      <a:r>
                        <a:rPr lang="en-US" dirty="0"/>
                        <a:t>2 (14%), </a:t>
                      </a:r>
                      <a:r>
                        <a:rPr lang="en-US" i="1" dirty="0"/>
                        <a:t>p</a:t>
                      </a:r>
                      <a:r>
                        <a:rPr lang="en-US" dirty="0"/>
                        <a:t> = 0.0004*</a:t>
                      </a:r>
                    </a:p>
                  </a:txBody>
                  <a:tcPr anchor="ctr"/>
                </a:tc>
                <a:tc>
                  <a:txBody>
                    <a:bodyPr/>
                    <a:lstStyle/>
                    <a:p>
                      <a:r>
                        <a:rPr lang="en-US" dirty="0"/>
                        <a:t>  5 (36%), </a:t>
                      </a:r>
                      <a:r>
                        <a:rPr lang="en-US" i="1" dirty="0"/>
                        <a:t>p</a:t>
                      </a:r>
                      <a:r>
                        <a:rPr lang="en-US" dirty="0"/>
                        <a:t> = 0.02</a:t>
                      </a:r>
                    </a:p>
                  </a:txBody>
                  <a:tcPr anchor="ctr"/>
                </a:tc>
                <a:tc>
                  <a:txBody>
                    <a:bodyPr/>
                    <a:lstStyle/>
                    <a:p>
                      <a:r>
                        <a:rPr lang="en-US" dirty="0"/>
                        <a:t>3 (20%), </a:t>
                      </a:r>
                      <a:r>
                        <a:rPr lang="en-US" i="1" dirty="0"/>
                        <a:t>p </a:t>
                      </a:r>
                      <a:r>
                        <a:rPr lang="en-US" i="0" dirty="0"/>
                        <a:t>= 0.007</a:t>
                      </a:r>
                      <a:endParaRPr lang="en-US" dirty="0"/>
                    </a:p>
                  </a:txBody>
                  <a:tcPr anchor="ctr"/>
                </a:tc>
                <a:extLst>
                  <a:ext uri="{0D108BD9-81ED-4DB2-BD59-A6C34878D82A}">
                    <a16:rowId xmlns:a16="http://schemas.microsoft.com/office/drawing/2014/main" val="1215574109"/>
                  </a:ext>
                </a:extLst>
              </a:tr>
              <a:tr h="591475">
                <a:tc>
                  <a:txBody>
                    <a:bodyPr/>
                    <a:lstStyle/>
                    <a:p>
                      <a:r>
                        <a:rPr lang="en-US" dirty="0"/>
                        <a:t>Number of diarrheal stools/volunteer (mean + SEM)</a:t>
                      </a:r>
                    </a:p>
                  </a:txBody>
                  <a:tcPr anchor="ctr">
                    <a:solidFill>
                      <a:srgbClr val="FFFF66"/>
                    </a:solidFill>
                  </a:tcPr>
                </a:tc>
                <a:tc>
                  <a:txBody>
                    <a:bodyPr/>
                    <a:lstStyle/>
                    <a:p>
                      <a:r>
                        <a:rPr lang="en-US" dirty="0"/>
                        <a:t>    3.9 </a:t>
                      </a:r>
                      <a:r>
                        <a:rPr lang="en-US" sz="1400" b="1" baseline="0" dirty="0">
                          <a:latin typeface="Cambria Math" panose="02040503050406030204" pitchFamily="18" charset="0"/>
                          <a:ea typeface="Cambria Math" panose="02040503050406030204" pitchFamily="18" charset="0"/>
                        </a:rPr>
                        <a:t>±</a:t>
                      </a:r>
                      <a:r>
                        <a:rPr lang="en-US" dirty="0"/>
                        <a:t> 0.8</a:t>
                      </a:r>
                    </a:p>
                  </a:txBody>
                  <a:tcPr anchor="ctr">
                    <a:solidFill>
                      <a:srgbClr val="FFFF66"/>
                    </a:solidFill>
                  </a:tcPr>
                </a:tc>
                <a:tc>
                  <a:txBody>
                    <a:bodyPr/>
                    <a:lstStyle/>
                    <a:p>
                      <a:r>
                        <a:rPr lang="en-US" dirty="0"/>
                        <a:t>0.5 </a:t>
                      </a:r>
                      <a:r>
                        <a:rPr lang="en-US" sz="1400" b="1" baseline="0" dirty="0">
                          <a:latin typeface="Cambria Math" panose="02040503050406030204" pitchFamily="18" charset="0"/>
                          <a:ea typeface="Cambria Math" panose="02040503050406030204" pitchFamily="18" charset="0"/>
                        </a:rPr>
                        <a:t>±</a:t>
                      </a:r>
                      <a:r>
                        <a:rPr lang="en-US" dirty="0"/>
                        <a:t> 0.3, </a:t>
                      </a:r>
                      <a:r>
                        <a:rPr lang="en-US" i="1" dirty="0"/>
                        <a:t>p</a:t>
                      </a:r>
                      <a:r>
                        <a:rPr lang="en-US" dirty="0"/>
                        <a:t> = 0.0005</a:t>
                      </a:r>
                    </a:p>
                  </a:txBody>
                  <a:tcPr anchor="ctr">
                    <a:solidFill>
                      <a:srgbClr val="FFFF66"/>
                    </a:solidFill>
                  </a:tcPr>
                </a:tc>
                <a:tc>
                  <a:txBody>
                    <a:bodyPr/>
                    <a:lstStyle/>
                    <a:p>
                      <a:r>
                        <a:rPr lang="en-US" dirty="0"/>
                        <a:t>1.8 </a:t>
                      </a:r>
                      <a:r>
                        <a:rPr lang="en-US" sz="1400" b="1" baseline="0" dirty="0">
                          <a:latin typeface="Cambria Math" panose="02040503050406030204" pitchFamily="18" charset="0"/>
                          <a:ea typeface="Cambria Math" panose="02040503050406030204" pitchFamily="18" charset="0"/>
                        </a:rPr>
                        <a:t>±</a:t>
                      </a:r>
                      <a:r>
                        <a:rPr lang="en-US" dirty="0"/>
                        <a:t> 0.8, </a:t>
                      </a:r>
                      <a:r>
                        <a:rPr lang="en-US" i="1" dirty="0"/>
                        <a:t>p</a:t>
                      </a:r>
                      <a:r>
                        <a:rPr lang="en-US" dirty="0"/>
                        <a:t> = 0.07</a:t>
                      </a:r>
                    </a:p>
                  </a:txBody>
                  <a:tcPr anchor="ctr">
                    <a:solidFill>
                      <a:srgbClr val="FFFF66"/>
                    </a:solidFill>
                  </a:tcPr>
                </a:tc>
                <a:tc>
                  <a:txBody>
                    <a:bodyPr/>
                    <a:lstStyle/>
                    <a:p>
                      <a:r>
                        <a:rPr lang="en-US" dirty="0"/>
                        <a:t>0.9 </a:t>
                      </a:r>
                      <a:r>
                        <a:rPr lang="en-US" sz="1400" b="1" baseline="0" dirty="0">
                          <a:latin typeface="Cambria Math" panose="02040503050406030204" pitchFamily="18" charset="0"/>
                          <a:ea typeface="Cambria Math" panose="02040503050406030204" pitchFamily="18" charset="0"/>
                        </a:rPr>
                        <a:t>±</a:t>
                      </a:r>
                      <a:r>
                        <a:rPr lang="en-US" dirty="0"/>
                        <a:t> 0.5, </a:t>
                      </a:r>
                      <a:r>
                        <a:rPr lang="en-US" i="1" dirty="0"/>
                        <a:t>p</a:t>
                      </a:r>
                      <a:r>
                        <a:rPr lang="en-US" dirty="0"/>
                        <a:t> = 0.003</a:t>
                      </a:r>
                    </a:p>
                  </a:txBody>
                  <a:tcPr anchor="ctr">
                    <a:solidFill>
                      <a:srgbClr val="FFFF66"/>
                    </a:solidFill>
                  </a:tcPr>
                </a:tc>
                <a:extLst>
                  <a:ext uri="{0D108BD9-81ED-4DB2-BD59-A6C34878D82A}">
                    <a16:rowId xmlns:a16="http://schemas.microsoft.com/office/drawing/2014/main" val="2508926349"/>
                  </a:ext>
                </a:extLst>
              </a:tr>
              <a:tr h="591475">
                <a:tc>
                  <a:txBody>
                    <a:bodyPr/>
                    <a:lstStyle/>
                    <a:p>
                      <a:r>
                        <a:rPr lang="en-US" dirty="0"/>
                        <a:t>Mean number of diarrheal stools per volunteer with diarrhea (mean and range)</a:t>
                      </a:r>
                    </a:p>
                  </a:txBody>
                  <a:tcPr anchor="ctr"/>
                </a:tc>
                <a:tc>
                  <a:txBody>
                    <a:bodyPr/>
                    <a:lstStyle/>
                    <a:p>
                      <a:r>
                        <a:rPr lang="en-US" dirty="0"/>
                        <a:t>   5 (3–10) </a:t>
                      </a:r>
                    </a:p>
                  </a:txBody>
                  <a:tcPr anchor="ctr"/>
                </a:tc>
                <a:tc>
                  <a:txBody>
                    <a:bodyPr/>
                    <a:lstStyle/>
                    <a:p>
                      <a:r>
                        <a:rPr lang="en-US" dirty="0"/>
                        <a:t>         3.5 (3–4) </a:t>
                      </a:r>
                    </a:p>
                  </a:txBody>
                  <a:tcPr anchor="ctr"/>
                </a:tc>
                <a:tc>
                  <a:txBody>
                    <a:bodyPr/>
                    <a:lstStyle/>
                    <a:p>
                      <a:r>
                        <a:rPr lang="en-US" dirty="0"/>
                        <a:t>            5 (2–7) </a:t>
                      </a:r>
                    </a:p>
                  </a:txBody>
                  <a:tcPr anchor="ctr"/>
                </a:tc>
                <a:tc>
                  <a:txBody>
                    <a:bodyPr/>
                    <a:lstStyle/>
                    <a:p>
                      <a:r>
                        <a:rPr lang="en-US" dirty="0"/>
                        <a:t>        4.7 (2–7) </a:t>
                      </a:r>
                    </a:p>
                  </a:txBody>
                  <a:tcPr anchor="ctr"/>
                </a:tc>
                <a:extLst>
                  <a:ext uri="{0D108BD9-81ED-4DB2-BD59-A6C34878D82A}">
                    <a16:rowId xmlns:a16="http://schemas.microsoft.com/office/drawing/2014/main" val="255334413"/>
                  </a:ext>
                </a:extLst>
              </a:tr>
              <a:tr h="591475">
                <a:tc>
                  <a:txBody>
                    <a:bodyPr/>
                    <a:lstStyle/>
                    <a:p>
                      <a:r>
                        <a:rPr lang="en-US" dirty="0"/>
                        <a:t>Abdominal pain</a:t>
                      </a:r>
                    </a:p>
                  </a:txBody>
                  <a:tcPr anchor="ctr"/>
                </a:tc>
                <a:tc>
                  <a:txBody>
                    <a:bodyPr/>
                    <a:lstStyle/>
                    <a:p>
                      <a:r>
                        <a:rPr lang="en-US" dirty="0"/>
                        <a:t>    5 (36%)</a:t>
                      </a:r>
                    </a:p>
                  </a:txBody>
                  <a:tcPr anchor="ctr"/>
                </a:tc>
                <a:tc>
                  <a:txBody>
                    <a:bodyPr/>
                    <a:lstStyle/>
                    <a:p>
                      <a:r>
                        <a:rPr lang="en-US" dirty="0"/>
                        <a:t>    0 (0%), </a:t>
                      </a:r>
                      <a:r>
                        <a:rPr lang="en-US" i="1" dirty="0"/>
                        <a:t>p</a:t>
                      </a:r>
                      <a:r>
                        <a:rPr lang="en-US" dirty="0"/>
                        <a:t> = 0.04</a:t>
                      </a:r>
                    </a:p>
                  </a:txBody>
                  <a:tcPr anchor="ctr"/>
                </a:tc>
                <a:tc>
                  <a:txBody>
                    <a:bodyPr/>
                    <a:lstStyle/>
                    <a:p>
                      <a:r>
                        <a:rPr lang="en-US" dirty="0"/>
                        <a:t>  2 (14%), </a:t>
                      </a:r>
                      <a:r>
                        <a:rPr lang="en-US" i="1" dirty="0"/>
                        <a:t>p</a:t>
                      </a:r>
                      <a:r>
                        <a:rPr lang="en-US" dirty="0"/>
                        <a:t> = 0.04</a:t>
                      </a:r>
                    </a:p>
                  </a:txBody>
                  <a:tcPr anchor="ctr"/>
                </a:tc>
                <a:tc>
                  <a:txBody>
                    <a:bodyPr/>
                    <a:lstStyle/>
                    <a:p>
                      <a:r>
                        <a:rPr lang="en-US" dirty="0"/>
                        <a:t>   0 (0%), </a:t>
                      </a:r>
                      <a:r>
                        <a:rPr lang="en-US" i="1" dirty="0"/>
                        <a:t>p</a:t>
                      </a:r>
                      <a:r>
                        <a:rPr lang="en-US" dirty="0"/>
                        <a:t> = 0.02</a:t>
                      </a:r>
                    </a:p>
                  </a:txBody>
                  <a:tcPr anchor="ctr"/>
                </a:tc>
                <a:extLst>
                  <a:ext uri="{0D108BD9-81ED-4DB2-BD59-A6C34878D82A}">
                    <a16:rowId xmlns:a16="http://schemas.microsoft.com/office/drawing/2014/main" val="2521631292"/>
                  </a:ext>
                </a:extLst>
              </a:tr>
              <a:tr h="591475">
                <a:tc>
                  <a:txBody>
                    <a:bodyPr/>
                    <a:lstStyle/>
                    <a:p>
                      <a:r>
                        <a:rPr lang="en-US" dirty="0"/>
                        <a:t>ETEC H10407 isolated from feces after challenge</a:t>
                      </a:r>
                    </a:p>
                  </a:txBody>
                  <a:tcPr anchor="ctr"/>
                </a:tc>
                <a:tc>
                  <a:txBody>
                    <a:bodyPr/>
                    <a:lstStyle/>
                    <a:p>
                      <a:r>
                        <a:rPr lang="en-US" dirty="0"/>
                        <a:t>   12 (86%)</a:t>
                      </a:r>
                    </a:p>
                  </a:txBody>
                  <a:tcPr anchor="ctr"/>
                </a:tc>
                <a:tc>
                  <a:txBody>
                    <a:bodyPr/>
                    <a:lstStyle/>
                    <a:p>
                      <a:r>
                        <a:rPr lang="en-US" dirty="0"/>
                        <a:t>        14 (100%)</a:t>
                      </a:r>
                    </a:p>
                  </a:txBody>
                  <a:tcPr anchor="ctr"/>
                </a:tc>
                <a:tc>
                  <a:txBody>
                    <a:bodyPr/>
                    <a:lstStyle/>
                    <a:p>
                      <a:r>
                        <a:rPr lang="en-US" dirty="0"/>
                        <a:t>         14 (100%)          </a:t>
                      </a:r>
                    </a:p>
                  </a:txBody>
                  <a:tcPr anchor="ctr"/>
                </a:tc>
                <a:tc>
                  <a:txBody>
                    <a:bodyPr/>
                    <a:lstStyle/>
                    <a:p>
                      <a:r>
                        <a:rPr lang="en-US" dirty="0"/>
                        <a:t>         12 (80%)</a:t>
                      </a:r>
                    </a:p>
                  </a:txBody>
                  <a:tcPr anchor="ctr"/>
                </a:tc>
                <a:extLst>
                  <a:ext uri="{0D108BD9-81ED-4DB2-BD59-A6C34878D82A}">
                    <a16:rowId xmlns:a16="http://schemas.microsoft.com/office/drawing/2014/main" val="1562603391"/>
                  </a:ext>
                </a:extLst>
              </a:tr>
            </a:tbl>
          </a:graphicData>
        </a:graphic>
      </p:graphicFrame>
      <p:sp>
        <p:nvSpPr>
          <p:cNvPr id="3" name="Title 2">
            <a:extLst>
              <a:ext uri="{FF2B5EF4-FFF2-40B4-BE49-F238E27FC236}">
                <a16:creationId xmlns:a16="http://schemas.microsoft.com/office/drawing/2014/main" id="{5F139790-FB02-489D-B917-F60D38E895EC}"/>
              </a:ext>
            </a:extLst>
          </p:cNvPr>
          <p:cNvSpPr>
            <a:spLocks noGrp="1"/>
          </p:cNvSpPr>
          <p:nvPr>
            <p:ph type="title"/>
          </p:nvPr>
        </p:nvSpPr>
        <p:spPr>
          <a:xfrm>
            <a:off x="515938" y="173101"/>
            <a:ext cx="10310106" cy="577365"/>
          </a:xfrm>
        </p:spPr>
        <p:txBody>
          <a:bodyPr/>
          <a:lstStyle/>
          <a:p>
            <a:r>
              <a:rPr lang="en-US" dirty="0">
                <a:latin typeface="+mn-lt"/>
              </a:rPr>
              <a:t>Summary of results from study 2</a:t>
            </a:r>
          </a:p>
        </p:txBody>
      </p:sp>
      <p:sp>
        <p:nvSpPr>
          <p:cNvPr id="5" name="TextBox 4">
            <a:extLst>
              <a:ext uri="{FF2B5EF4-FFF2-40B4-BE49-F238E27FC236}">
                <a16:creationId xmlns:a16="http://schemas.microsoft.com/office/drawing/2014/main" id="{515DABE5-809A-4823-86D1-481E1036F790}"/>
              </a:ext>
            </a:extLst>
          </p:cNvPr>
          <p:cNvSpPr txBox="1"/>
          <p:nvPr/>
        </p:nvSpPr>
        <p:spPr>
          <a:xfrm>
            <a:off x="6553200" y="886598"/>
            <a:ext cx="1797672" cy="369332"/>
          </a:xfrm>
          <a:prstGeom prst="rect">
            <a:avLst/>
          </a:prstGeom>
          <a:noFill/>
        </p:spPr>
        <p:txBody>
          <a:bodyPr wrap="none" rtlCol="0">
            <a:spAutoFit/>
          </a:bodyPr>
          <a:lstStyle/>
          <a:p>
            <a:r>
              <a:rPr lang="en-US" dirty="0"/>
              <a:t>Treatment Group</a:t>
            </a:r>
          </a:p>
        </p:txBody>
      </p:sp>
      <p:sp>
        <p:nvSpPr>
          <p:cNvPr id="6" name="TextBox 5">
            <a:extLst>
              <a:ext uri="{FF2B5EF4-FFF2-40B4-BE49-F238E27FC236}">
                <a16:creationId xmlns:a16="http://schemas.microsoft.com/office/drawing/2014/main" id="{D461E921-8766-4FE0-BD2D-D747107CCF15}"/>
              </a:ext>
            </a:extLst>
          </p:cNvPr>
          <p:cNvSpPr txBox="1"/>
          <p:nvPr/>
        </p:nvSpPr>
        <p:spPr>
          <a:xfrm>
            <a:off x="4043680" y="1273740"/>
            <a:ext cx="7204943" cy="923330"/>
          </a:xfrm>
          <a:prstGeom prst="rect">
            <a:avLst/>
          </a:prstGeom>
          <a:noFill/>
        </p:spPr>
        <p:txBody>
          <a:bodyPr wrap="square" rtlCol="0">
            <a:spAutoFit/>
          </a:bodyPr>
          <a:lstStyle/>
          <a:p>
            <a:r>
              <a:rPr lang="en-US" dirty="0"/>
              <a:t>Group 1:                   Group 2:                       Group 3:                       Group 4:</a:t>
            </a:r>
          </a:p>
          <a:p>
            <a:r>
              <a:rPr lang="en-US" dirty="0"/>
              <a:t>Placebo                  Colostrum                      </a:t>
            </a:r>
            <a:r>
              <a:rPr lang="en-US" dirty="0" err="1"/>
              <a:t>Colostrum</a:t>
            </a:r>
            <a:r>
              <a:rPr lang="en-US" dirty="0"/>
              <a:t>                   </a:t>
            </a:r>
            <a:r>
              <a:rPr lang="en-US" dirty="0" err="1"/>
              <a:t>Colostrum</a:t>
            </a:r>
            <a:endParaRPr lang="en-US" dirty="0"/>
          </a:p>
          <a:p>
            <a:r>
              <a:rPr lang="en-US" dirty="0"/>
              <a:t>    </a:t>
            </a:r>
            <a:r>
              <a:rPr lang="en-US" dirty="0" err="1"/>
              <a:t>tid</a:t>
            </a:r>
            <a:r>
              <a:rPr lang="en-US" dirty="0"/>
              <a:t>                400 mg </a:t>
            </a:r>
            <a:r>
              <a:rPr lang="en-US" dirty="0" err="1"/>
              <a:t>tid</a:t>
            </a:r>
            <a:r>
              <a:rPr lang="en-US" dirty="0"/>
              <a:t> + buffer             200 mg </a:t>
            </a:r>
            <a:r>
              <a:rPr lang="en-US" dirty="0" err="1"/>
              <a:t>tid</a:t>
            </a:r>
            <a:r>
              <a:rPr lang="en-US" dirty="0"/>
              <a:t>                   400 mg </a:t>
            </a:r>
            <a:r>
              <a:rPr lang="en-US" dirty="0" err="1"/>
              <a:t>tid</a:t>
            </a:r>
            <a:r>
              <a:rPr lang="en-US" dirty="0"/>
              <a:t>          </a:t>
            </a:r>
          </a:p>
        </p:txBody>
      </p:sp>
      <p:cxnSp>
        <p:nvCxnSpPr>
          <p:cNvPr id="8" name="Straight Connector 7">
            <a:extLst>
              <a:ext uri="{FF2B5EF4-FFF2-40B4-BE49-F238E27FC236}">
                <a16:creationId xmlns:a16="http://schemas.microsoft.com/office/drawing/2014/main" id="{B53D9E16-462E-403D-983E-3D6538675988}"/>
              </a:ext>
            </a:extLst>
          </p:cNvPr>
          <p:cNvCxnSpPr>
            <a:cxnSpLocks/>
          </p:cNvCxnSpPr>
          <p:nvPr/>
        </p:nvCxnSpPr>
        <p:spPr>
          <a:xfrm>
            <a:off x="3830320" y="1273740"/>
            <a:ext cx="76098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EDCD033-AC6F-4807-8AC0-D4DE10670560}"/>
              </a:ext>
            </a:extLst>
          </p:cNvPr>
          <p:cNvSpPr txBox="1"/>
          <p:nvPr/>
        </p:nvSpPr>
        <p:spPr>
          <a:xfrm>
            <a:off x="2514081" y="6125344"/>
            <a:ext cx="8509519" cy="923330"/>
          </a:xfrm>
          <a:prstGeom prst="rect">
            <a:avLst/>
          </a:prstGeom>
          <a:noFill/>
        </p:spPr>
        <p:txBody>
          <a:bodyPr wrap="square" rtlCol="0">
            <a:spAutoFit/>
          </a:bodyPr>
          <a:lstStyle/>
          <a:p>
            <a:r>
              <a:rPr lang="en-US" dirty="0"/>
              <a:t>*All tests compared results of active treatment with placebo group; calculation by   </a:t>
            </a:r>
          </a:p>
          <a:p>
            <a:r>
              <a:rPr lang="en-US" dirty="0"/>
              <a:t>  Fisher’s exact test or Student’s </a:t>
            </a:r>
            <a:r>
              <a:rPr lang="en-US" i="1" dirty="0"/>
              <a:t>t</a:t>
            </a:r>
            <a:r>
              <a:rPr lang="en-US" dirty="0"/>
              <a:t>-test (two-tailed)</a:t>
            </a:r>
          </a:p>
          <a:p>
            <a:endParaRPr lang="en-US" dirty="0"/>
          </a:p>
        </p:txBody>
      </p:sp>
    </p:spTree>
    <p:extLst>
      <p:ext uri="{BB962C8B-B14F-4D97-AF65-F5344CB8AC3E}">
        <p14:creationId xmlns:p14="http://schemas.microsoft.com/office/powerpoint/2010/main" val="42894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A0E715-0365-4185-B555-5A4E605E5031}"/>
              </a:ext>
            </a:extLst>
          </p:cNvPr>
          <p:cNvSpPr>
            <a:spLocks noGrp="1"/>
          </p:cNvSpPr>
          <p:nvPr>
            <p:ph idx="1"/>
          </p:nvPr>
        </p:nvSpPr>
        <p:spPr>
          <a:xfrm>
            <a:off x="634692" y="1492649"/>
            <a:ext cx="10409360" cy="4504390"/>
          </a:xfrm>
        </p:spPr>
        <p:txBody>
          <a:bodyPr/>
          <a:lstStyle/>
          <a:p>
            <a:pPr marL="171450" indent="-171450">
              <a:spcBef>
                <a:spcPts val="1800"/>
              </a:spcBef>
              <a:buClr>
                <a:schemeClr val="accent1"/>
              </a:buClr>
            </a:pPr>
            <a:r>
              <a:rPr lang="en-AU" sz="2000" dirty="0">
                <a:cs typeface="Arial" panose="020B0604020202020204" pitchFamily="34" charset="0"/>
              </a:rPr>
              <a:t>12 juvenile rhesus monkeys randomly assigned to </a:t>
            </a:r>
            <a:r>
              <a:rPr lang="en-AU" sz="2000" dirty="0" err="1">
                <a:cs typeface="Arial" panose="020B0604020202020204" pitchFamily="34" charset="0"/>
              </a:rPr>
              <a:t>Travelan</a:t>
            </a:r>
            <a:r>
              <a:rPr lang="en-AU" sz="2000" dirty="0">
                <a:cs typeface="Arial" panose="020B0604020202020204" pitchFamily="34" charset="0"/>
              </a:rPr>
              <a:t>® (n=8) or placebo (high protein milk powder) (n=4) treatment groups</a:t>
            </a:r>
          </a:p>
          <a:p>
            <a:pPr marL="171450" indent="-171450">
              <a:spcBef>
                <a:spcPts val="1800"/>
              </a:spcBef>
              <a:buClr>
                <a:schemeClr val="accent1"/>
              </a:buClr>
            </a:pPr>
            <a:r>
              <a:rPr lang="en-AU" sz="2000" dirty="0" err="1">
                <a:cs typeface="Arial" panose="020B0604020202020204" pitchFamily="34" charset="0"/>
              </a:rPr>
              <a:t>Travelan</a:t>
            </a:r>
            <a:r>
              <a:rPr lang="en-AU" sz="2000" dirty="0">
                <a:cs typeface="Arial" panose="020B0604020202020204" pitchFamily="34" charset="0"/>
              </a:rPr>
              <a:t>® or placebo (500mg) was administered 2x daily for 6-days, starting on day 0</a:t>
            </a:r>
          </a:p>
          <a:p>
            <a:pPr marL="171450" indent="-171450">
              <a:spcBef>
                <a:spcPts val="1800"/>
              </a:spcBef>
              <a:buClr>
                <a:schemeClr val="accent1"/>
              </a:buClr>
            </a:pPr>
            <a:r>
              <a:rPr lang="en-AU" sz="2000" dirty="0">
                <a:cs typeface="Arial" panose="020B0604020202020204" pitchFamily="34" charset="0"/>
              </a:rPr>
              <a:t>Each monkey challenged with 2.8 x 10</a:t>
            </a:r>
            <a:r>
              <a:rPr lang="en-AU" sz="2000" baseline="30000" dirty="0">
                <a:cs typeface="Arial" panose="020B0604020202020204" pitchFamily="34" charset="0"/>
              </a:rPr>
              <a:t>9</a:t>
            </a:r>
            <a:r>
              <a:rPr lang="en-AU" sz="2000" dirty="0">
                <a:cs typeface="Arial" panose="020B0604020202020204" pitchFamily="34" charset="0"/>
              </a:rPr>
              <a:t> </a:t>
            </a:r>
            <a:r>
              <a:rPr lang="en-AU" sz="2000" i="1" dirty="0">
                <a:cs typeface="Arial" panose="020B0604020202020204" pitchFamily="34" charset="0"/>
              </a:rPr>
              <a:t>Shigella </a:t>
            </a:r>
            <a:r>
              <a:rPr lang="en-AU" sz="2000" i="1" dirty="0" err="1">
                <a:cs typeface="Arial" panose="020B0604020202020204" pitchFamily="34" charset="0"/>
              </a:rPr>
              <a:t>flexneri</a:t>
            </a:r>
            <a:r>
              <a:rPr lang="en-AU" sz="2000" dirty="0">
                <a:cs typeface="Arial" panose="020B0604020202020204" pitchFamily="34" charset="0"/>
              </a:rPr>
              <a:t> 2a </a:t>
            </a:r>
            <a:r>
              <a:rPr lang="en-AU" sz="2000" dirty="0" err="1">
                <a:cs typeface="Arial" panose="020B0604020202020204" pitchFamily="34" charset="0"/>
              </a:rPr>
              <a:t>intragastrically</a:t>
            </a:r>
            <a:r>
              <a:rPr lang="en-AU" sz="2000" dirty="0">
                <a:cs typeface="Arial" panose="020B0604020202020204" pitchFamily="34" charset="0"/>
              </a:rPr>
              <a:t> on day 3</a:t>
            </a:r>
          </a:p>
          <a:p>
            <a:pPr marL="171450" indent="-171450">
              <a:spcBef>
                <a:spcPts val="1800"/>
              </a:spcBef>
              <a:buClr>
                <a:schemeClr val="accent1"/>
              </a:buClr>
            </a:pPr>
            <a:r>
              <a:rPr lang="en-AU" sz="2000" dirty="0" err="1">
                <a:cs typeface="Arial" panose="020B0604020202020204" pitchFamily="34" charset="0"/>
              </a:rPr>
              <a:t>Travelan</a:t>
            </a:r>
            <a:r>
              <a:rPr lang="en-AU" sz="2000" dirty="0">
                <a:cs typeface="Arial" panose="020B0604020202020204" pitchFamily="34" charset="0"/>
              </a:rPr>
              <a:t>® /placebo treatment stopped on day-6.  Monkeys monitored through to day 14</a:t>
            </a:r>
          </a:p>
          <a:p>
            <a:pPr marL="171450" indent="-171450">
              <a:spcBef>
                <a:spcPts val="1800"/>
              </a:spcBef>
              <a:buClr>
                <a:schemeClr val="accent1"/>
              </a:buClr>
            </a:pPr>
            <a:r>
              <a:rPr lang="en-AU" sz="2000" dirty="0">
                <a:cs typeface="Arial" panose="020B0604020202020204" pitchFamily="34" charset="0"/>
              </a:rPr>
              <a:t>Faecal samples taken 2 x daily and cultured to establish presence/absence of </a:t>
            </a:r>
            <a:r>
              <a:rPr lang="en-AU" sz="2000" i="1" dirty="0">
                <a:cs typeface="Arial" panose="020B0604020202020204" pitchFamily="34" charset="0"/>
              </a:rPr>
              <a:t>Shigella </a:t>
            </a:r>
            <a:r>
              <a:rPr lang="en-AU" sz="2000" i="1" dirty="0" err="1">
                <a:cs typeface="Arial" panose="020B0604020202020204" pitchFamily="34" charset="0"/>
              </a:rPr>
              <a:t>flexneri</a:t>
            </a:r>
            <a:endParaRPr lang="en-AU" sz="2000" dirty="0">
              <a:cs typeface="Arial" panose="020B0604020202020204" pitchFamily="34" charset="0"/>
            </a:endParaRPr>
          </a:p>
          <a:p>
            <a:pPr marL="171450" indent="-171450">
              <a:spcBef>
                <a:spcPts val="1800"/>
              </a:spcBef>
              <a:buClr>
                <a:schemeClr val="accent1"/>
              </a:buClr>
            </a:pPr>
            <a:r>
              <a:rPr lang="en-AU" sz="2000" dirty="0">
                <a:cs typeface="Arial" panose="020B0604020202020204" pitchFamily="34" charset="0"/>
              </a:rPr>
              <a:t>Animals continually monitored for clinical signs</a:t>
            </a:r>
          </a:p>
        </p:txBody>
      </p:sp>
      <p:sp>
        <p:nvSpPr>
          <p:cNvPr id="4" name="Title 3">
            <a:extLst>
              <a:ext uri="{FF2B5EF4-FFF2-40B4-BE49-F238E27FC236}">
                <a16:creationId xmlns:a16="http://schemas.microsoft.com/office/drawing/2014/main" id="{436132C9-6457-47C7-920C-3E4CD526D2FF}"/>
              </a:ext>
            </a:extLst>
          </p:cNvPr>
          <p:cNvSpPr>
            <a:spLocks noGrp="1"/>
          </p:cNvSpPr>
          <p:nvPr>
            <p:ph type="title"/>
          </p:nvPr>
        </p:nvSpPr>
        <p:spPr>
          <a:xfrm>
            <a:off x="515939" y="18722"/>
            <a:ext cx="10310106" cy="1325563"/>
          </a:xfrm>
        </p:spPr>
        <p:txBody>
          <a:bodyPr/>
          <a:lstStyle/>
          <a:p>
            <a:r>
              <a:rPr lang="en-AU" dirty="0" err="1"/>
              <a:t>Travelan</a:t>
            </a:r>
            <a:r>
              <a:rPr lang="en-AU" dirty="0"/>
              <a:t>®: oral challenge study prevention of  shigellosis (Bacillary dysentery) </a:t>
            </a:r>
            <a:r>
              <a:rPr lang="en-AU"/>
              <a:t>in PRIMATES*</a:t>
            </a:r>
            <a:endParaRPr lang="en-AU" dirty="0"/>
          </a:p>
        </p:txBody>
      </p:sp>
      <p:sp>
        <p:nvSpPr>
          <p:cNvPr id="5" name="Oval 4">
            <a:extLst>
              <a:ext uri="{FF2B5EF4-FFF2-40B4-BE49-F238E27FC236}">
                <a16:creationId xmlns:a16="http://schemas.microsoft.com/office/drawing/2014/main" id="{7B3FE5B5-EDF5-4843-BB72-2341EC6C7CD9}"/>
              </a:ext>
            </a:extLst>
          </p:cNvPr>
          <p:cNvSpPr/>
          <p:nvPr/>
        </p:nvSpPr>
        <p:spPr>
          <a:xfrm>
            <a:off x="9877779" y="4167188"/>
            <a:ext cx="2074400" cy="2098145"/>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ECC5497-449C-4C48-881E-8A259C225CB3}"/>
              </a:ext>
            </a:extLst>
          </p:cNvPr>
          <p:cNvSpPr txBox="1"/>
          <p:nvPr/>
        </p:nvSpPr>
        <p:spPr>
          <a:xfrm>
            <a:off x="3894778" y="5461982"/>
            <a:ext cx="5674310" cy="369332"/>
          </a:xfrm>
          <a:prstGeom prst="rect">
            <a:avLst/>
          </a:prstGeom>
          <a:noFill/>
        </p:spPr>
        <p:txBody>
          <a:bodyPr wrap="none" rtlCol="0">
            <a:spAutoFit/>
          </a:bodyPr>
          <a:lstStyle/>
          <a:p>
            <a:r>
              <a:rPr lang="en-US" b="1" dirty="0"/>
              <a:t>*Collaborative animal model study with AFRIMS &amp; WRAIR</a:t>
            </a:r>
          </a:p>
        </p:txBody>
      </p:sp>
    </p:spTree>
    <p:extLst>
      <p:ext uri="{BB962C8B-B14F-4D97-AF65-F5344CB8AC3E}">
        <p14:creationId xmlns:p14="http://schemas.microsoft.com/office/powerpoint/2010/main" val="276375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BEEA11D-0839-4B44-8A38-6F5E69ABF9B2}"/>
              </a:ext>
            </a:extLst>
          </p:cNvPr>
          <p:cNvGrpSpPr/>
          <p:nvPr/>
        </p:nvGrpSpPr>
        <p:grpSpPr>
          <a:xfrm>
            <a:off x="329532" y="1681014"/>
            <a:ext cx="8358492" cy="1920108"/>
            <a:chOff x="334451" y="1194610"/>
            <a:chExt cx="9055033" cy="1920108"/>
          </a:xfrm>
        </p:grpSpPr>
        <p:sp>
          <p:nvSpPr>
            <p:cNvPr id="7" name="Arrow: Right 6">
              <a:extLst>
                <a:ext uri="{FF2B5EF4-FFF2-40B4-BE49-F238E27FC236}">
                  <a16:creationId xmlns:a16="http://schemas.microsoft.com/office/drawing/2014/main" id="{9A09F7AD-C389-4ACE-990F-6406C202948B}"/>
                </a:ext>
              </a:extLst>
            </p:cNvPr>
            <p:cNvSpPr/>
            <p:nvPr/>
          </p:nvSpPr>
          <p:spPr>
            <a:xfrm>
              <a:off x="568767" y="1748178"/>
              <a:ext cx="8607967" cy="143947"/>
            </a:xfrm>
            <a:prstGeom prst="rightArrow">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Arrow: Right 7">
              <a:extLst>
                <a:ext uri="{FF2B5EF4-FFF2-40B4-BE49-F238E27FC236}">
                  <a16:creationId xmlns:a16="http://schemas.microsoft.com/office/drawing/2014/main" id="{DC50F9F4-5B58-43E9-88B7-388AF40C7827}"/>
                </a:ext>
              </a:extLst>
            </p:cNvPr>
            <p:cNvSpPr/>
            <p:nvPr/>
          </p:nvSpPr>
          <p:spPr>
            <a:xfrm>
              <a:off x="568778" y="1971936"/>
              <a:ext cx="8607967" cy="143947"/>
            </a:xfrm>
            <a:prstGeom prst="rightArrow">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Arrow: Right 8">
              <a:extLst>
                <a:ext uri="{FF2B5EF4-FFF2-40B4-BE49-F238E27FC236}">
                  <a16:creationId xmlns:a16="http://schemas.microsoft.com/office/drawing/2014/main" id="{1B99DB24-AC4C-4913-B041-B7A9B96EE138}"/>
                </a:ext>
              </a:extLst>
            </p:cNvPr>
            <p:cNvSpPr/>
            <p:nvPr/>
          </p:nvSpPr>
          <p:spPr>
            <a:xfrm>
              <a:off x="568768" y="2219750"/>
              <a:ext cx="8607967" cy="143947"/>
            </a:xfrm>
            <a:prstGeom prst="rightArrow">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1EA601C6-22D8-4936-BE26-EC6465BE82EF}"/>
                </a:ext>
              </a:extLst>
            </p:cNvPr>
            <p:cNvSpPr/>
            <p:nvPr/>
          </p:nvSpPr>
          <p:spPr>
            <a:xfrm>
              <a:off x="568769" y="2449765"/>
              <a:ext cx="8607967" cy="143947"/>
            </a:xfrm>
            <a:prstGeom prst="rightArrow">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Arrow: Right 10">
              <a:extLst>
                <a:ext uri="{FF2B5EF4-FFF2-40B4-BE49-F238E27FC236}">
                  <a16:creationId xmlns:a16="http://schemas.microsoft.com/office/drawing/2014/main" id="{88E32443-A42D-41BC-BA17-C4365213790B}"/>
                </a:ext>
              </a:extLst>
            </p:cNvPr>
            <p:cNvSpPr/>
            <p:nvPr/>
          </p:nvSpPr>
          <p:spPr>
            <a:xfrm>
              <a:off x="568770" y="2697579"/>
              <a:ext cx="8607967" cy="143947"/>
            </a:xfrm>
            <a:prstGeom prst="rightArrow">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Arrow: Right 11">
              <a:extLst>
                <a:ext uri="{FF2B5EF4-FFF2-40B4-BE49-F238E27FC236}">
                  <a16:creationId xmlns:a16="http://schemas.microsoft.com/office/drawing/2014/main" id="{51E8FBC5-BE6E-4781-8C99-BD9395A75DEA}"/>
                </a:ext>
              </a:extLst>
            </p:cNvPr>
            <p:cNvSpPr/>
            <p:nvPr/>
          </p:nvSpPr>
          <p:spPr>
            <a:xfrm>
              <a:off x="568778" y="2941525"/>
              <a:ext cx="8607967" cy="143947"/>
            </a:xfrm>
            <a:prstGeom prst="rightArrow">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3" name="Picture 12">
              <a:extLst>
                <a:ext uri="{FF2B5EF4-FFF2-40B4-BE49-F238E27FC236}">
                  <a16:creationId xmlns:a16="http://schemas.microsoft.com/office/drawing/2014/main" id="{3A2324BF-4C71-454A-B31E-F0CFFB9B8C48}"/>
                </a:ext>
              </a:extLst>
            </p:cNvPr>
            <p:cNvPicPr>
              <a:picLocks noChangeAspect="1"/>
            </p:cNvPicPr>
            <p:nvPr/>
          </p:nvPicPr>
          <p:blipFill>
            <a:blip r:embed="rId3"/>
            <a:stretch>
              <a:fillRect/>
            </a:stretch>
          </p:blipFill>
          <p:spPr>
            <a:xfrm>
              <a:off x="348652" y="1721172"/>
              <a:ext cx="186504" cy="215197"/>
            </a:xfrm>
            <a:prstGeom prst="rect">
              <a:avLst/>
            </a:prstGeom>
          </p:spPr>
        </p:pic>
        <p:pic>
          <p:nvPicPr>
            <p:cNvPr id="14" name="Picture 13">
              <a:extLst>
                <a:ext uri="{FF2B5EF4-FFF2-40B4-BE49-F238E27FC236}">
                  <a16:creationId xmlns:a16="http://schemas.microsoft.com/office/drawing/2014/main" id="{F32F8337-1240-44C9-99AA-FCA353BC9071}"/>
                </a:ext>
              </a:extLst>
            </p:cNvPr>
            <p:cNvPicPr>
              <a:picLocks noChangeAspect="1"/>
            </p:cNvPicPr>
            <p:nvPr/>
          </p:nvPicPr>
          <p:blipFill>
            <a:blip r:embed="rId3"/>
            <a:stretch>
              <a:fillRect/>
            </a:stretch>
          </p:blipFill>
          <p:spPr>
            <a:xfrm>
              <a:off x="342244" y="1971936"/>
              <a:ext cx="186504" cy="215197"/>
            </a:xfrm>
            <a:prstGeom prst="rect">
              <a:avLst/>
            </a:prstGeom>
          </p:spPr>
        </p:pic>
        <p:pic>
          <p:nvPicPr>
            <p:cNvPr id="15" name="Picture 14">
              <a:extLst>
                <a:ext uri="{FF2B5EF4-FFF2-40B4-BE49-F238E27FC236}">
                  <a16:creationId xmlns:a16="http://schemas.microsoft.com/office/drawing/2014/main" id="{DEC59E97-344C-4013-A22A-716374253A61}"/>
                </a:ext>
              </a:extLst>
            </p:cNvPr>
            <p:cNvPicPr>
              <a:picLocks noChangeAspect="1"/>
            </p:cNvPicPr>
            <p:nvPr/>
          </p:nvPicPr>
          <p:blipFill>
            <a:blip r:embed="rId3"/>
            <a:stretch>
              <a:fillRect/>
            </a:stretch>
          </p:blipFill>
          <p:spPr>
            <a:xfrm>
              <a:off x="349618" y="2205260"/>
              <a:ext cx="186504" cy="215197"/>
            </a:xfrm>
            <a:prstGeom prst="rect">
              <a:avLst/>
            </a:prstGeom>
          </p:spPr>
        </p:pic>
        <p:pic>
          <p:nvPicPr>
            <p:cNvPr id="16" name="Picture 15">
              <a:extLst>
                <a:ext uri="{FF2B5EF4-FFF2-40B4-BE49-F238E27FC236}">
                  <a16:creationId xmlns:a16="http://schemas.microsoft.com/office/drawing/2014/main" id="{51993272-031F-4E57-B0AB-F10FE772430C}"/>
                </a:ext>
              </a:extLst>
            </p:cNvPr>
            <p:cNvPicPr>
              <a:picLocks noChangeAspect="1"/>
            </p:cNvPicPr>
            <p:nvPr/>
          </p:nvPicPr>
          <p:blipFill>
            <a:blip r:embed="rId3"/>
            <a:stretch>
              <a:fillRect/>
            </a:stretch>
          </p:blipFill>
          <p:spPr>
            <a:xfrm>
              <a:off x="349618" y="2419747"/>
              <a:ext cx="186504" cy="215197"/>
            </a:xfrm>
            <a:prstGeom prst="rect">
              <a:avLst/>
            </a:prstGeom>
          </p:spPr>
        </p:pic>
        <p:pic>
          <p:nvPicPr>
            <p:cNvPr id="17" name="Picture 16">
              <a:extLst>
                <a:ext uri="{FF2B5EF4-FFF2-40B4-BE49-F238E27FC236}">
                  <a16:creationId xmlns:a16="http://schemas.microsoft.com/office/drawing/2014/main" id="{5B2AFA48-9F27-45F6-85FF-4D8722F02AB1}"/>
                </a:ext>
              </a:extLst>
            </p:cNvPr>
            <p:cNvPicPr>
              <a:picLocks noChangeAspect="1"/>
            </p:cNvPicPr>
            <p:nvPr/>
          </p:nvPicPr>
          <p:blipFill>
            <a:blip r:embed="rId3"/>
            <a:stretch>
              <a:fillRect/>
            </a:stretch>
          </p:blipFill>
          <p:spPr>
            <a:xfrm>
              <a:off x="349618" y="2651336"/>
              <a:ext cx="186504" cy="215197"/>
            </a:xfrm>
            <a:prstGeom prst="rect">
              <a:avLst/>
            </a:prstGeom>
          </p:spPr>
        </p:pic>
        <p:pic>
          <p:nvPicPr>
            <p:cNvPr id="18" name="Picture 17">
              <a:extLst>
                <a:ext uri="{FF2B5EF4-FFF2-40B4-BE49-F238E27FC236}">
                  <a16:creationId xmlns:a16="http://schemas.microsoft.com/office/drawing/2014/main" id="{E8BFF96A-ADB4-456A-A53A-DA296D38F52F}"/>
                </a:ext>
              </a:extLst>
            </p:cNvPr>
            <p:cNvPicPr>
              <a:picLocks noChangeAspect="1"/>
            </p:cNvPicPr>
            <p:nvPr/>
          </p:nvPicPr>
          <p:blipFill>
            <a:blip r:embed="rId3"/>
            <a:stretch>
              <a:fillRect/>
            </a:stretch>
          </p:blipFill>
          <p:spPr>
            <a:xfrm>
              <a:off x="356992" y="2898452"/>
              <a:ext cx="186504" cy="215197"/>
            </a:xfrm>
            <a:prstGeom prst="rect">
              <a:avLst/>
            </a:prstGeom>
          </p:spPr>
        </p:pic>
        <p:pic>
          <p:nvPicPr>
            <p:cNvPr id="19" name="Picture 18">
              <a:extLst>
                <a:ext uri="{FF2B5EF4-FFF2-40B4-BE49-F238E27FC236}">
                  <a16:creationId xmlns:a16="http://schemas.microsoft.com/office/drawing/2014/main" id="{B55CAB8E-B1C9-4345-B738-04DD123C32CA}"/>
                </a:ext>
              </a:extLst>
            </p:cNvPr>
            <p:cNvPicPr>
              <a:picLocks noChangeAspect="1"/>
            </p:cNvPicPr>
            <p:nvPr/>
          </p:nvPicPr>
          <p:blipFill>
            <a:blip r:embed="rId3"/>
            <a:stretch>
              <a:fillRect/>
            </a:stretch>
          </p:blipFill>
          <p:spPr>
            <a:xfrm>
              <a:off x="334451" y="1467828"/>
              <a:ext cx="186504" cy="215197"/>
            </a:xfrm>
            <a:prstGeom prst="rect">
              <a:avLst/>
            </a:prstGeom>
          </p:spPr>
        </p:pic>
        <p:pic>
          <p:nvPicPr>
            <p:cNvPr id="20" name="Picture 19">
              <a:extLst>
                <a:ext uri="{FF2B5EF4-FFF2-40B4-BE49-F238E27FC236}">
                  <a16:creationId xmlns:a16="http://schemas.microsoft.com/office/drawing/2014/main" id="{928D75F5-A787-4A2F-BEBF-CE17DC310A5D}"/>
                </a:ext>
              </a:extLst>
            </p:cNvPr>
            <p:cNvPicPr>
              <a:picLocks noChangeAspect="1"/>
            </p:cNvPicPr>
            <p:nvPr/>
          </p:nvPicPr>
          <p:blipFill>
            <a:blip r:embed="rId3"/>
            <a:stretch>
              <a:fillRect/>
            </a:stretch>
          </p:blipFill>
          <p:spPr>
            <a:xfrm>
              <a:off x="9194640" y="1722241"/>
              <a:ext cx="186504" cy="215197"/>
            </a:xfrm>
            <a:prstGeom prst="rect">
              <a:avLst/>
            </a:prstGeom>
          </p:spPr>
        </p:pic>
        <p:pic>
          <p:nvPicPr>
            <p:cNvPr id="21" name="Picture 20">
              <a:extLst>
                <a:ext uri="{FF2B5EF4-FFF2-40B4-BE49-F238E27FC236}">
                  <a16:creationId xmlns:a16="http://schemas.microsoft.com/office/drawing/2014/main" id="{1CF8D50C-DBBD-4EBC-8D95-9607AAE0003D}"/>
                </a:ext>
              </a:extLst>
            </p:cNvPr>
            <p:cNvPicPr>
              <a:picLocks noChangeAspect="1"/>
            </p:cNvPicPr>
            <p:nvPr/>
          </p:nvPicPr>
          <p:blipFill>
            <a:blip r:embed="rId3"/>
            <a:stretch>
              <a:fillRect/>
            </a:stretch>
          </p:blipFill>
          <p:spPr>
            <a:xfrm>
              <a:off x="9188232" y="1973005"/>
              <a:ext cx="186504" cy="215197"/>
            </a:xfrm>
            <a:prstGeom prst="rect">
              <a:avLst/>
            </a:prstGeom>
          </p:spPr>
        </p:pic>
        <p:pic>
          <p:nvPicPr>
            <p:cNvPr id="22" name="Picture 21">
              <a:extLst>
                <a:ext uri="{FF2B5EF4-FFF2-40B4-BE49-F238E27FC236}">
                  <a16:creationId xmlns:a16="http://schemas.microsoft.com/office/drawing/2014/main" id="{02FF42D3-0A11-4601-A994-B86170F953ED}"/>
                </a:ext>
              </a:extLst>
            </p:cNvPr>
            <p:cNvPicPr>
              <a:picLocks noChangeAspect="1"/>
            </p:cNvPicPr>
            <p:nvPr/>
          </p:nvPicPr>
          <p:blipFill>
            <a:blip r:embed="rId3"/>
            <a:stretch>
              <a:fillRect/>
            </a:stretch>
          </p:blipFill>
          <p:spPr>
            <a:xfrm>
              <a:off x="9195606" y="2206329"/>
              <a:ext cx="186504" cy="215197"/>
            </a:xfrm>
            <a:prstGeom prst="rect">
              <a:avLst/>
            </a:prstGeom>
          </p:spPr>
        </p:pic>
        <p:pic>
          <p:nvPicPr>
            <p:cNvPr id="23" name="Picture 22">
              <a:extLst>
                <a:ext uri="{FF2B5EF4-FFF2-40B4-BE49-F238E27FC236}">
                  <a16:creationId xmlns:a16="http://schemas.microsoft.com/office/drawing/2014/main" id="{CE6C9E07-C224-44A7-B1AE-34257DD3425B}"/>
                </a:ext>
              </a:extLst>
            </p:cNvPr>
            <p:cNvPicPr>
              <a:picLocks noChangeAspect="1"/>
            </p:cNvPicPr>
            <p:nvPr/>
          </p:nvPicPr>
          <p:blipFill>
            <a:blip r:embed="rId3"/>
            <a:stretch>
              <a:fillRect/>
            </a:stretch>
          </p:blipFill>
          <p:spPr>
            <a:xfrm>
              <a:off x="9195606" y="2420816"/>
              <a:ext cx="186504" cy="215197"/>
            </a:xfrm>
            <a:prstGeom prst="rect">
              <a:avLst/>
            </a:prstGeom>
          </p:spPr>
        </p:pic>
        <p:pic>
          <p:nvPicPr>
            <p:cNvPr id="24" name="Picture 23">
              <a:extLst>
                <a:ext uri="{FF2B5EF4-FFF2-40B4-BE49-F238E27FC236}">
                  <a16:creationId xmlns:a16="http://schemas.microsoft.com/office/drawing/2014/main" id="{A89E5A80-6951-4324-953A-A42DB673D923}"/>
                </a:ext>
              </a:extLst>
            </p:cNvPr>
            <p:cNvPicPr>
              <a:picLocks noChangeAspect="1"/>
            </p:cNvPicPr>
            <p:nvPr/>
          </p:nvPicPr>
          <p:blipFill>
            <a:blip r:embed="rId3"/>
            <a:stretch>
              <a:fillRect/>
            </a:stretch>
          </p:blipFill>
          <p:spPr>
            <a:xfrm>
              <a:off x="9195606" y="2652405"/>
              <a:ext cx="186504" cy="215197"/>
            </a:xfrm>
            <a:prstGeom prst="rect">
              <a:avLst/>
            </a:prstGeom>
          </p:spPr>
        </p:pic>
        <p:pic>
          <p:nvPicPr>
            <p:cNvPr id="25" name="Picture 24">
              <a:extLst>
                <a:ext uri="{FF2B5EF4-FFF2-40B4-BE49-F238E27FC236}">
                  <a16:creationId xmlns:a16="http://schemas.microsoft.com/office/drawing/2014/main" id="{5830A672-0042-4396-AB77-4A0879FADEBD}"/>
                </a:ext>
              </a:extLst>
            </p:cNvPr>
            <p:cNvPicPr>
              <a:picLocks noChangeAspect="1"/>
            </p:cNvPicPr>
            <p:nvPr/>
          </p:nvPicPr>
          <p:blipFill>
            <a:blip r:embed="rId3"/>
            <a:stretch>
              <a:fillRect/>
            </a:stretch>
          </p:blipFill>
          <p:spPr>
            <a:xfrm>
              <a:off x="9202980" y="2899521"/>
              <a:ext cx="186504" cy="215197"/>
            </a:xfrm>
            <a:prstGeom prst="rect">
              <a:avLst/>
            </a:prstGeom>
          </p:spPr>
        </p:pic>
        <p:grpSp>
          <p:nvGrpSpPr>
            <p:cNvPr id="26" name="Group 25">
              <a:extLst>
                <a:ext uri="{FF2B5EF4-FFF2-40B4-BE49-F238E27FC236}">
                  <a16:creationId xmlns:a16="http://schemas.microsoft.com/office/drawing/2014/main" id="{7F23240C-5A25-470D-BEA0-40BCFC7CD77F}"/>
                </a:ext>
              </a:extLst>
            </p:cNvPr>
            <p:cNvGrpSpPr/>
            <p:nvPr/>
          </p:nvGrpSpPr>
          <p:grpSpPr>
            <a:xfrm>
              <a:off x="349618" y="1225596"/>
              <a:ext cx="5077370" cy="452882"/>
              <a:chOff x="357411" y="3152545"/>
              <a:chExt cx="5077370" cy="452882"/>
            </a:xfrm>
          </p:grpSpPr>
          <p:sp>
            <p:nvSpPr>
              <p:cNvPr id="30" name="Arrow: Right 29">
                <a:extLst>
                  <a:ext uri="{FF2B5EF4-FFF2-40B4-BE49-F238E27FC236}">
                    <a16:creationId xmlns:a16="http://schemas.microsoft.com/office/drawing/2014/main" id="{D216BC7A-8FAD-40A5-B3A6-1C6B7FEF1EF4}"/>
                  </a:ext>
                </a:extLst>
              </p:cNvPr>
              <p:cNvSpPr/>
              <p:nvPr/>
            </p:nvSpPr>
            <p:spPr>
              <a:xfrm>
                <a:off x="568778" y="3194206"/>
                <a:ext cx="4866003" cy="136666"/>
              </a:xfrm>
              <a:prstGeom prst="rightArrow">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1" name="Arrow: Right 30">
                <a:extLst>
                  <a:ext uri="{FF2B5EF4-FFF2-40B4-BE49-F238E27FC236}">
                    <a16:creationId xmlns:a16="http://schemas.microsoft.com/office/drawing/2014/main" id="{F1DBC58E-49F9-4170-AD2F-4CD4DA2B910D}"/>
                  </a:ext>
                </a:extLst>
              </p:cNvPr>
              <p:cNvSpPr/>
              <p:nvPr/>
            </p:nvSpPr>
            <p:spPr>
              <a:xfrm>
                <a:off x="568778" y="3432325"/>
                <a:ext cx="3730377" cy="127358"/>
              </a:xfrm>
              <a:prstGeom prst="rightArrow">
                <a:avLst/>
              </a:prstGeom>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2" name="Picture 31">
                <a:extLst>
                  <a:ext uri="{FF2B5EF4-FFF2-40B4-BE49-F238E27FC236}">
                    <a16:creationId xmlns:a16="http://schemas.microsoft.com/office/drawing/2014/main" id="{8F1367E5-25D1-4BDD-A339-75B41E4D3E21}"/>
                  </a:ext>
                </a:extLst>
              </p:cNvPr>
              <p:cNvPicPr>
                <a:picLocks noChangeAspect="1"/>
              </p:cNvPicPr>
              <p:nvPr/>
            </p:nvPicPr>
            <p:blipFill>
              <a:blip r:embed="rId3"/>
              <a:stretch>
                <a:fillRect/>
              </a:stretch>
            </p:blipFill>
            <p:spPr>
              <a:xfrm>
                <a:off x="357411" y="3152545"/>
                <a:ext cx="186504" cy="215197"/>
              </a:xfrm>
              <a:prstGeom prst="rect">
                <a:avLst/>
              </a:prstGeom>
            </p:spPr>
          </p:pic>
          <p:grpSp>
            <p:nvGrpSpPr>
              <p:cNvPr id="33" name="Group 32">
                <a:extLst>
                  <a:ext uri="{FF2B5EF4-FFF2-40B4-BE49-F238E27FC236}">
                    <a16:creationId xmlns:a16="http://schemas.microsoft.com/office/drawing/2014/main" id="{DAD4CC0F-7EAB-429E-8558-B2810259777E}"/>
                  </a:ext>
                </a:extLst>
              </p:cNvPr>
              <p:cNvGrpSpPr/>
              <p:nvPr/>
            </p:nvGrpSpPr>
            <p:grpSpPr>
              <a:xfrm>
                <a:off x="4321435" y="3352091"/>
                <a:ext cx="103708" cy="253336"/>
                <a:chOff x="2993142" y="1653540"/>
                <a:chExt cx="307938" cy="586740"/>
              </a:xfrm>
            </p:grpSpPr>
            <p:cxnSp>
              <p:nvCxnSpPr>
                <p:cNvPr id="34" name="Straight Connector 33">
                  <a:extLst>
                    <a:ext uri="{FF2B5EF4-FFF2-40B4-BE49-F238E27FC236}">
                      <a16:creationId xmlns:a16="http://schemas.microsoft.com/office/drawing/2014/main" id="{62D3A744-DE00-42D1-8382-EBB7EFE0C03E}"/>
                    </a:ext>
                  </a:extLst>
                </p:cNvPr>
                <p:cNvCxnSpPr>
                  <a:cxnSpLocks/>
                </p:cNvCxnSpPr>
                <p:nvPr/>
              </p:nvCxnSpPr>
              <p:spPr>
                <a:xfrm>
                  <a:off x="3139440" y="1653540"/>
                  <a:ext cx="0" cy="58674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AE64E7B-2BDD-4092-BF36-F3CF50FF1757}"/>
                    </a:ext>
                  </a:extLst>
                </p:cNvPr>
                <p:cNvCxnSpPr>
                  <a:cxnSpLocks/>
                </p:cNvCxnSpPr>
                <p:nvPr/>
              </p:nvCxnSpPr>
              <p:spPr>
                <a:xfrm>
                  <a:off x="2993142" y="1798320"/>
                  <a:ext cx="307938"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grpSp>
        <p:grpSp>
          <p:nvGrpSpPr>
            <p:cNvPr id="27" name="Group 26">
              <a:extLst>
                <a:ext uri="{FF2B5EF4-FFF2-40B4-BE49-F238E27FC236}">
                  <a16:creationId xmlns:a16="http://schemas.microsoft.com/office/drawing/2014/main" id="{B7235BD7-7DCA-46C3-8A2E-892B95104E1A}"/>
                </a:ext>
              </a:extLst>
            </p:cNvPr>
            <p:cNvGrpSpPr/>
            <p:nvPr/>
          </p:nvGrpSpPr>
          <p:grpSpPr>
            <a:xfrm>
              <a:off x="5451851" y="1194610"/>
              <a:ext cx="103708" cy="253336"/>
              <a:chOff x="2993142" y="1653540"/>
              <a:chExt cx="307938" cy="586740"/>
            </a:xfrm>
          </p:grpSpPr>
          <p:cxnSp>
            <p:nvCxnSpPr>
              <p:cNvPr id="28" name="Straight Connector 27">
                <a:extLst>
                  <a:ext uri="{FF2B5EF4-FFF2-40B4-BE49-F238E27FC236}">
                    <a16:creationId xmlns:a16="http://schemas.microsoft.com/office/drawing/2014/main" id="{82673033-DCCC-4780-8F0A-512530FE7D57}"/>
                  </a:ext>
                </a:extLst>
              </p:cNvPr>
              <p:cNvCxnSpPr>
                <a:cxnSpLocks/>
              </p:cNvCxnSpPr>
              <p:nvPr/>
            </p:nvCxnSpPr>
            <p:spPr>
              <a:xfrm>
                <a:off x="3139440" y="1653540"/>
                <a:ext cx="0" cy="58674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55E8136-9BA1-49F8-A1BA-0427B6B46658}"/>
                  </a:ext>
                </a:extLst>
              </p:cNvPr>
              <p:cNvCxnSpPr>
                <a:cxnSpLocks/>
              </p:cNvCxnSpPr>
              <p:nvPr/>
            </p:nvCxnSpPr>
            <p:spPr>
              <a:xfrm>
                <a:off x="2993142" y="1798320"/>
                <a:ext cx="307938"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grpSp>
      <p:grpSp>
        <p:nvGrpSpPr>
          <p:cNvPr id="36" name="Group 35">
            <a:extLst>
              <a:ext uri="{FF2B5EF4-FFF2-40B4-BE49-F238E27FC236}">
                <a16:creationId xmlns:a16="http://schemas.microsoft.com/office/drawing/2014/main" id="{20AFA152-B714-4CEF-B221-5877B751BCC9}"/>
              </a:ext>
            </a:extLst>
          </p:cNvPr>
          <p:cNvGrpSpPr/>
          <p:nvPr/>
        </p:nvGrpSpPr>
        <p:grpSpPr>
          <a:xfrm>
            <a:off x="324003" y="4434227"/>
            <a:ext cx="4785712" cy="979203"/>
            <a:chOff x="351003" y="4780792"/>
            <a:chExt cx="5184521" cy="979203"/>
          </a:xfrm>
        </p:grpSpPr>
        <p:sp>
          <p:nvSpPr>
            <p:cNvPr id="37" name="Arrow: Right 36">
              <a:extLst>
                <a:ext uri="{FF2B5EF4-FFF2-40B4-BE49-F238E27FC236}">
                  <a16:creationId xmlns:a16="http://schemas.microsoft.com/office/drawing/2014/main" id="{4FB926E9-BE85-4BF4-A868-AA6AC7A8FF73}"/>
                </a:ext>
              </a:extLst>
            </p:cNvPr>
            <p:cNvSpPr/>
            <p:nvPr/>
          </p:nvSpPr>
          <p:spPr>
            <a:xfrm>
              <a:off x="568772" y="4849561"/>
              <a:ext cx="4866003" cy="156360"/>
            </a:xfrm>
            <a:prstGeom prst="rightArrow">
              <a:avLst/>
            </a:prstGeom>
            <a:ln>
              <a:solidFill>
                <a:srgbClr val="CC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8" name="Arrow: Right 37">
              <a:extLst>
                <a:ext uri="{FF2B5EF4-FFF2-40B4-BE49-F238E27FC236}">
                  <a16:creationId xmlns:a16="http://schemas.microsoft.com/office/drawing/2014/main" id="{67327D53-CB4E-460B-9BBC-73A0225586EC}"/>
                </a:ext>
              </a:extLst>
            </p:cNvPr>
            <p:cNvSpPr/>
            <p:nvPr/>
          </p:nvSpPr>
          <p:spPr>
            <a:xfrm>
              <a:off x="568772" y="5100494"/>
              <a:ext cx="3730383" cy="169789"/>
            </a:xfrm>
            <a:prstGeom prst="rightArrow">
              <a:avLst/>
            </a:prstGeom>
            <a:ln>
              <a:solidFill>
                <a:srgbClr val="CC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9" name="Arrow: Right 38">
              <a:extLst>
                <a:ext uri="{FF2B5EF4-FFF2-40B4-BE49-F238E27FC236}">
                  <a16:creationId xmlns:a16="http://schemas.microsoft.com/office/drawing/2014/main" id="{B2751F46-8839-4D84-8737-48A890A296EF}"/>
                </a:ext>
              </a:extLst>
            </p:cNvPr>
            <p:cNvSpPr/>
            <p:nvPr/>
          </p:nvSpPr>
          <p:spPr>
            <a:xfrm>
              <a:off x="577798" y="5357406"/>
              <a:ext cx="3103570" cy="143947"/>
            </a:xfrm>
            <a:prstGeom prst="rightArrow">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0" name="Arrow: Right 39">
              <a:extLst>
                <a:ext uri="{FF2B5EF4-FFF2-40B4-BE49-F238E27FC236}">
                  <a16:creationId xmlns:a16="http://schemas.microsoft.com/office/drawing/2014/main" id="{5D78CC15-EFA0-40A3-9B09-EC58177FFE46}"/>
                </a:ext>
              </a:extLst>
            </p:cNvPr>
            <p:cNvSpPr/>
            <p:nvPr/>
          </p:nvSpPr>
          <p:spPr>
            <a:xfrm>
              <a:off x="568772" y="5559960"/>
              <a:ext cx="3730383" cy="169788"/>
            </a:xfrm>
            <a:prstGeom prst="rightArrow">
              <a:avLst/>
            </a:prstGeom>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1" name="Picture 40">
              <a:extLst>
                <a:ext uri="{FF2B5EF4-FFF2-40B4-BE49-F238E27FC236}">
                  <a16:creationId xmlns:a16="http://schemas.microsoft.com/office/drawing/2014/main" id="{EAB6C388-F4F6-40F7-B362-812FF6AD2416}"/>
                </a:ext>
              </a:extLst>
            </p:cNvPr>
            <p:cNvPicPr>
              <a:picLocks noChangeAspect="1"/>
            </p:cNvPicPr>
            <p:nvPr/>
          </p:nvPicPr>
          <p:blipFill>
            <a:blip r:embed="rId3"/>
            <a:stretch>
              <a:fillRect/>
            </a:stretch>
          </p:blipFill>
          <p:spPr>
            <a:xfrm>
              <a:off x="357411" y="4818931"/>
              <a:ext cx="186504" cy="215197"/>
            </a:xfrm>
            <a:prstGeom prst="rect">
              <a:avLst/>
            </a:prstGeom>
          </p:spPr>
        </p:pic>
        <p:pic>
          <p:nvPicPr>
            <p:cNvPr id="42" name="Picture 41">
              <a:extLst>
                <a:ext uri="{FF2B5EF4-FFF2-40B4-BE49-F238E27FC236}">
                  <a16:creationId xmlns:a16="http://schemas.microsoft.com/office/drawing/2014/main" id="{2DC55CE9-9897-472E-BA00-039861DBC09C}"/>
                </a:ext>
              </a:extLst>
            </p:cNvPr>
            <p:cNvPicPr>
              <a:picLocks noChangeAspect="1"/>
            </p:cNvPicPr>
            <p:nvPr/>
          </p:nvPicPr>
          <p:blipFill>
            <a:blip r:embed="rId3"/>
            <a:stretch>
              <a:fillRect/>
            </a:stretch>
          </p:blipFill>
          <p:spPr>
            <a:xfrm>
              <a:off x="351003" y="5069695"/>
              <a:ext cx="186504" cy="215197"/>
            </a:xfrm>
            <a:prstGeom prst="rect">
              <a:avLst/>
            </a:prstGeom>
          </p:spPr>
        </p:pic>
        <p:pic>
          <p:nvPicPr>
            <p:cNvPr id="43" name="Picture 42">
              <a:extLst>
                <a:ext uri="{FF2B5EF4-FFF2-40B4-BE49-F238E27FC236}">
                  <a16:creationId xmlns:a16="http://schemas.microsoft.com/office/drawing/2014/main" id="{A8496471-0F79-4BF8-8CDB-A470296D1E2F}"/>
                </a:ext>
              </a:extLst>
            </p:cNvPr>
            <p:cNvPicPr>
              <a:picLocks noChangeAspect="1"/>
            </p:cNvPicPr>
            <p:nvPr/>
          </p:nvPicPr>
          <p:blipFill>
            <a:blip r:embed="rId3"/>
            <a:stretch>
              <a:fillRect/>
            </a:stretch>
          </p:blipFill>
          <p:spPr>
            <a:xfrm>
              <a:off x="358377" y="5303019"/>
              <a:ext cx="186504" cy="215197"/>
            </a:xfrm>
            <a:prstGeom prst="rect">
              <a:avLst/>
            </a:prstGeom>
          </p:spPr>
        </p:pic>
        <p:pic>
          <p:nvPicPr>
            <p:cNvPr id="44" name="Picture 43">
              <a:extLst>
                <a:ext uri="{FF2B5EF4-FFF2-40B4-BE49-F238E27FC236}">
                  <a16:creationId xmlns:a16="http://schemas.microsoft.com/office/drawing/2014/main" id="{4B476F6C-BE29-4E39-9A91-610A55C63FBE}"/>
                </a:ext>
              </a:extLst>
            </p:cNvPr>
            <p:cNvPicPr>
              <a:picLocks noChangeAspect="1"/>
            </p:cNvPicPr>
            <p:nvPr/>
          </p:nvPicPr>
          <p:blipFill>
            <a:blip r:embed="rId3"/>
            <a:stretch>
              <a:fillRect/>
            </a:stretch>
          </p:blipFill>
          <p:spPr>
            <a:xfrm>
              <a:off x="358377" y="5517506"/>
              <a:ext cx="186504" cy="215197"/>
            </a:xfrm>
            <a:prstGeom prst="rect">
              <a:avLst/>
            </a:prstGeom>
          </p:spPr>
        </p:pic>
        <p:grpSp>
          <p:nvGrpSpPr>
            <p:cNvPr id="45" name="Group 44">
              <a:extLst>
                <a:ext uri="{FF2B5EF4-FFF2-40B4-BE49-F238E27FC236}">
                  <a16:creationId xmlns:a16="http://schemas.microsoft.com/office/drawing/2014/main" id="{62C0512D-20F7-451E-A2C1-7CD9428C9199}"/>
                </a:ext>
              </a:extLst>
            </p:cNvPr>
            <p:cNvGrpSpPr/>
            <p:nvPr/>
          </p:nvGrpSpPr>
          <p:grpSpPr>
            <a:xfrm>
              <a:off x="5431816" y="4780792"/>
              <a:ext cx="103708" cy="253336"/>
              <a:chOff x="2993142" y="1653540"/>
              <a:chExt cx="307938" cy="586740"/>
            </a:xfrm>
          </p:grpSpPr>
          <p:cxnSp>
            <p:nvCxnSpPr>
              <p:cNvPr id="55" name="Straight Connector 54">
                <a:extLst>
                  <a:ext uri="{FF2B5EF4-FFF2-40B4-BE49-F238E27FC236}">
                    <a16:creationId xmlns:a16="http://schemas.microsoft.com/office/drawing/2014/main" id="{B13F1E1C-E5E0-406E-9765-6E62A96B6028}"/>
                  </a:ext>
                </a:extLst>
              </p:cNvPr>
              <p:cNvCxnSpPr>
                <a:cxnSpLocks/>
              </p:cNvCxnSpPr>
              <p:nvPr/>
            </p:nvCxnSpPr>
            <p:spPr>
              <a:xfrm>
                <a:off x="3139440" y="1653540"/>
                <a:ext cx="0" cy="58674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737CA5C3-AA50-4D6A-818D-910EF06CF36E}"/>
                  </a:ext>
                </a:extLst>
              </p:cNvPr>
              <p:cNvCxnSpPr>
                <a:cxnSpLocks/>
              </p:cNvCxnSpPr>
              <p:nvPr/>
            </p:nvCxnSpPr>
            <p:spPr>
              <a:xfrm>
                <a:off x="2993142" y="1798320"/>
                <a:ext cx="307938"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ACC6DCFC-ABBE-42BE-9E3E-F4D304256A1F}"/>
                </a:ext>
              </a:extLst>
            </p:cNvPr>
            <p:cNvGrpSpPr/>
            <p:nvPr/>
          </p:nvGrpSpPr>
          <p:grpSpPr>
            <a:xfrm>
              <a:off x="3698507" y="5286499"/>
              <a:ext cx="103708" cy="253336"/>
              <a:chOff x="2993142" y="1653540"/>
              <a:chExt cx="307938" cy="586740"/>
            </a:xfrm>
          </p:grpSpPr>
          <p:cxnSp>
            <p:nvCxnSpPr>
              <p:cNvPr id="53" name="Straight Connector 52">
                <a:extLst>
                  <a:ext uri="{FF2B5EF4-FFF2-40B4-BE49-F238E27FC236}">
                    <a16:creationId xmlns:a16="http://schemas.microsoft.com/office/drawing/2014/main" id="{24045CB9-78BD-46C0-9078-1D0D85F47868}"/>
                  </a:ext>
                </a:extLst>
              </p:cNvPr>
              <p:cNvCxnSpPr>
                <a:cxnSpLocks/>
              </p:cNvCxnSpPr>
              <p:nvPr/>
            </p:nvCxnSpPr>
            <p:spPr>
              <a:xfrm>
                <a:off x="3139440" y="1653540"/>
                <a:ext cx="0" cy="58674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0C52FB00-A385-4157-BB28-557EF798D4DA}"/>
                  </a:ext>
                </a:extLst>
              </p:cNvPr>
              <p:cNvCxnSpPr>
                <a:cxnSpLocks/>
              </p:cNvCxnSpPr>
              <p:nvPr/>
            </p:nvCxnSpPr>
            <p:spPr>
              <a:xfrm>
                <a:off x="2993142" y="1798320"/>
                <a:ext cx="307938"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79DBF18E-7051-4096-B492-BEBB782B98F8}"/>
                </a:ext>
              </a:extLst>
            </p:cNvPr>
            <p:cNvGrpSpPr/>
            <p:nvPr/>
          </p:nvGrpSpPr>
          <p:grpSpPr>
            <a:xfrm>
              <a:off x="4318852" y="5506659"/>
              <a:ext cx="103708" cy="253336"/>
              <a:chOff x="2993142" y="1653540"/>
              <a:chExt cx="307938" cy="586740"/>
            </a:xfrm>
          </p:grpSpPr>
          <p:cxnSp>
            <p:nvCxnSpPr>
              <p:cNvPr id="51" name="Straight Connector 50">
                <a:extLst>
                  <a:ext uri="{FF2B5EF4-FFF2-40B4-BE49-F238E27FC236}">
                    <a16:creationId xmlns:a16="http://schemas.microsoft.com/office/drawing/2014/main" id="{11E219EE-C5B6-41E8-8EFB-1F784BB8AA8B}"/>
                  </a:ext>
                </a:extLst>
              </p:cNvPr>
              <p:cNvCxnSpPr>
                <a:cxnSpLocks/>
              </p:cNvCxnSpPr>
              <p:nvPr/>
            </p:nvCxnSpPr>
            <p:spPr>
              <a:xfrm>
                <a:off x="3139440" y="1653540"/>
                <a:ext cx="0" cy="58674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A92FE5F-F155-48BC-86C7-0C962059C744}"/>
                  </a:ext>
                </a:extLst>
              </p:cNvPr>
              <p:cNvCxnSpPr>
                <a:cxnSpLocks/>
              </p:cNvCxnSpPr>
              <p:nvPr/>
            </p:nvCxnSpPr>
            <p:spPr>
              <a:xfrm>
                <a:off x="2993142" y="1798320"/>
                <a:ext cx="307938"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1F51D514-9FDD-494B-A812-6BCA451B7B7E}"/>
                </a:ext>
              </a:extLst>
            </p:cNvPr>
            <p:cNvGrpSpPr/>
            <p:nvPr/>
          </p:nvGrpSpPr>
          <p:grpSpPr>
            <a:xfrm>
              <a:off x="4323428" y="5037983"/>
              <a:ext cx="103708" cy="253336"/>
              <a:chOff x="2691119" y="1734720"/>
              <a:chExt cx="307938" cy="586740"/>
            </a:xfrm>
          </p:grpSpPr>
          <p:cxnSp>
            <p:nvCxnSpPr>
              <p:cNvPr id="49" name="Straight Connector 48">
                <a:extLst>
                  <a:ext uri="{FF2B5EF4-FFF2-40B4-BE49-F238E27FC236}">
                    <a16:creationId xmlns:a16="http://schemas.microsoft.com/office/drawing/2014/main" id="{31A2D4BA-52EF-4C34-AB0B-2F3D8AE30C53}"/>
                  </a:ext>
                </a:extLst>
              </p:cNvPr>
              <p:cNvCxnSpPr>
                <a:cxnSpLocks/>
              </p:cNvCxnSpPr>
              <p:nvPr/>
            </p:nvCxnSpPr>
            <p:spPr>
              <a:xfrm>
                <a:off x="2837422" y="1734720"/>
                <a:ext cx="0" cy="58674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3E40F4F-C888-4B3B-BC92-385154EB0A1E}"/>
                  </a:ext>
                </a:extLst>
              </p:cNvPr>
              <p:cNvCxnSpPr>
                <a:cxnSpLocks/>
              </p:cNvCxnSpPr>
              <p:nvPr/>
            </p:nvCxnSpPr>
            <p:spPr>
              <a:xfrm>
                <a:off x="2691119" y="1879499"/>
                <a:ext cx="307938"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grpSp>
      <p:sp>
        <p:nvSpPr>
          <p:cNvPr id="57" name="Arrow: Chevron 56">
            <a:extLst>
              <a:ext uri="{FF2B5EF4-FFF2-40B4-BE49-F238E27FC236}">
                <a16:creationId xmlns:a16="http://schemas.microsoft.com/office/drawing/2014/main" id="{C444A962-B324-4C23-BEEF-291DED615978}"/>
              </a:ext>
            </a:extLst>
          </p:cNvPr>
          <p:cNvSpPr/>
          <p:nvPr/>
        </p:nvSpPr>
        <p:spPr>
          <a:xfrm>
            <a:off x="496167" y="3931459"/>
            <a:ext cx="3443425" cy="288127"/>
          </a:xfrm>
          <a:prstGeom prst="chevron">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58" name="Arrow: Chevron 57">
            <a:extLst>
              <a:ext uri="{FF2B5EF4-FFF2-40B4-BE49-F238E27FC236}">
                <a16:creationId xmlns:a16="http://schemas.microsoft.com/office/drawing/2014/main" id="{B4049512-1610-4283-94BE-B666664C6EA7}"/>
              </a:ext>
            </a:extLst>
          </p:cNvPr>
          <p:cNvSpPr/>
          <p:nvPr/>
        </p:nvSpPr>
        <p:spPr>
          <a:xfrm>
            <a:off x="4048111" y="3936173"/>
            <a:ext cx="4531243" cy="288127"/>
          </a:xfrm>
          <a:prstGeom prst="chevr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59" name="TextBox 58">
            <a:extLst>
              <a:ext uri="{FF2B5EF4-FFF2-40B4-BE49-F238E27FC236}">
                <a16:creationId xmlns:a16="http://schemas.microsoft.com/office/drawing/2014/main" id="{646220ED-C573-4645-9E84-BFD5A7E38608}"/>
              </a:ext>
            </a:extLst>
          </p:cNvPr>
          <p:cNvSpPr txBox="1"/>
          <p:nvPr/>
        </p:nvSpPr>
        <p:spPr>
          <a:xfrm>
            <a:off x="2410860" y="3643004"/>
            <a:ext cx="1825500" cy="292388"/>
          </a:xfrm>
          <a:prstGeom prst="rect">
            <a:avLst/>
          </a:prstGeom>
          <a:noFill/>
        </p:spPr>
        <p:txBody>
          <a:bodyPr wrap="none" lIns="0" tIns="0" rtlCol="0">
            <a:spAutoFit/>
          </a:bodyPr>
          <a:lstStyle/>
          <a:p>
            <a:pPr>
              <a:spcBef>
                <a:spcPts val="1800"/>
              </a:spcBef>
              <a:buClr>
                <a:schemeClr val="accent1"/>
              </a:buClr>
            </a:pPr>
            <a:r>
              <a:rPr lang="en-AU" sz="1600" b="1" dirty="0">
                <a:ea typeface="Arial" charset="0"/>
                <a:cs typeface="Arial" charset="0"/>
              </a:rPr>
              <a:t>“</a:t>
            </a:r>
            <a:r>
              <a:rPr lang="en-AU" sz="1600" b="1" dirty="0" err="1">
                <a:ea typeface="Arial" charset="0"/>
                <a:cs typeface="Arial" charset="0"/>
              </a:rPr>
              <a:t>Travelan</a:t>
            </a:r>
            <a:r>
              <a:rPr lang="en-AU" sz="1600" b="1" dirty="0">
                <a:ea typeface="Arial" charset="0"/>
                <a:cs typeface="Arial" charset="0"/>
              </a:rPr>
              <a:t>®” x 6 days</a:t>
            </a:r>
          </a:p>
        </p:txBody>
      </p:sp>
      <p:sp>
        <p:nvSpPr>
          <p:cNvPr id="60" name="TextBox 59">
            <a:extLst>
              <a:ext uri="{FF2B5EF4-FFF2-40B4-BE49-F238E27FC236}">
                <a16:creationId xmlns:a16="http://schemas.microsoft.com/office/drawing/2014/main" id="{250EED98-09C7-410B-938D-D800EFBDCE29}"/>
              </a:ext>
            </a:extLst>
          </p:cNvPr>
          <p:cNvSpPr txBox="1"/>
          <p:nvPr/>
        </p:nvSpPr>
        <p:spPr>
          <a:xfrm>
            <a:off x="2366783" y="4256775"/>
            <a:ext cx="1712777" cy="292388"/>
          </a:xfrm>
          <a:prstGeom prst="rect">
            <a:avLst/>
          </a:prstGeom>
          <a:noFill/>
        </p:spPr>
        <p:txBody>
          <a:bodyPr wrap="none" lIns="0" tIns="0" rtlCol="0">
            <a:spAutoFit/>
          </a:bodyPr>
          <a:lstStyle/>
          <a:p>
            <a:pPr>
              <a:spcBef>
                <a:spcPts val="1800"/>
              </a:spcBef>
              <a:buClr>
                <a:schemeClr val="accent1"/>
              </a:buClr>
            </a:pPr>
            <a:r>
              <a:rPr lang="en-AU" sz="1600" b="1" dirty="0">
                <a:ea typeface="Arial" charset="0"/>
                <a:cs typeface="Arial" charset="0"/>
              </a:rPr>
              <a:t>“Placebo” x 6 days</a:t>
            </a:r>
          </a:p>
        </p:txBody>
      </p:sp>
      <p:cxnSp>
        <p:nvCxnSpPr>
          <p:cNvPr id="61" name="Straight Connector 60">
            <a:extLst>
              <a:ext uri="{FF2B5EF4-FFF2-40B4-BE49-F238E27FC236}">
                <a16:creationId xmlns:a16="http://schemas.microsoft.com/office/drawing/2014/main" id="{173609CA-C024-429F-A800-26A2D9B09623}"/>
              </a:ext>
            </a:extLst>
          </p:cNvPr>
          <p:cNvCxnSpPr/>
          <p:nvPr/>
        </p:nvCxnSpPr>
        <p:spPr>
          <a:xfrm>
            <a:off x="2181951" y="1651713"/>
            <a:ext cx="0" cy="38053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53820767-8029-42BD-A901-987C6585AD45}"/>
              </a:ext>
            </a:extLst>
          </p:cNvPr>
          <p:cNvSpPr txBox="1"/>
          <p:nvPr/>
        </p:nvSpPr>
        <p:spPr>
          <a:xfrm>
            <a:off x="1849053" y="828210"/>
            <a:ext cx="1564954" cy="538609"/>
          </a:xfrm>
          <a:prstGeom prst="rect">
            <a:avLst/>
          </a:prstGeom>
          <a:noFill/>
        </p:spPr>
        <p:txBody>
          <a:bodyPr wrap="square" lIns="0" tIns="0" rtlCol="0">
            <a:spAutoFit/>
          </a:bodyPr>
          <a:lstStyle/>
          <a:p>
            <a:pPr>
              <a:buClr>
                <a:schemeClr val="accent1"/>
              </a:buClr>
            </a:pPr>
            <a:r>
              <a:rPr lang="en-AU" sz="1600" b="1" dirty="0">
                <a:ea typeface="Arial" charset="0"/>
                <a:cs typeface="Arial" charset="0"/>
              </a:rPr>
              <a:t>3 x10</a:t>
            </a:r>
            <a:r>
              <a:rPr lang="en-AU" sz="1600" b="1" baseline="30000" dirty="0">
                <a:ea typeface="Arial" charset="0"/>
                <a:cs typeface="Arial" charset="0"/>
              </a:rPr>
              <a:t>9</a:t>
            </a:r>
            <a:r>
              <a:rPr lang="en-AU" sz="1600" b="1" dirty="0">
                <a:ea typeface="Arial" charset="0"/>
                <a:cs typeface="Arial" charset="0"/>
              </a:rPr>
              <a:t>  </a:t>
            </a:r>
          </a:p>
          <a:p>
            <a:pPr>
              <a:buClr>
                <a:schemeClr val="accent1"/>
              </a:buClr>
            </a:pPr>
            <a:r>
              <a:rPr lang="en-AU" sz="1600" b="1" i="1" dirty="0">
                <a:ea typeface="Arial" charset="0"/>
                <a:cs typeface="Arial" charset="0"/>
              </a:rPr>
              <a:t>S. </a:t>
            </a:r>
            <a:r>
              <a:rPr lang="en-AU" sz="1600" b="1" i="1" dirty="0" err="1">
                <a:ea typeface="Arial" charset="0"/>
                <a:cs typeface="Arial" charset="0"/>
              </a:rPr>
              <a:t>flexneri</a:t>
            </a:r>
            <a:r>
              <a:rPr lang="en-AU" sz="1600" b="1" dirty="0">
                <a:ea typeface="Arial" charset="0"/>
                <a:cs typeface="Arial" charset="0"/>
              </a:rPr>
              <a:t>  </a:t>
            </a:r>
          </a:p>
        </p:txBody>
      </p:sp>
      <p:sp>
        <p:nvSpPr>
          <p:cNvPr id="63" name="Star: 6 Points 62">
            <a:extLst>
              <a:ext uri="{FF2B5EF4-FFF2-40B4-BE49-F238E27FC236}">
                <a16:creationId xmlns:a16="http://schemas.microsoft.com/office/drawing/2014/main" id="{9B4ADA17-B83C-4C17-A524-D27849ABDD1F}"/>
              </a:ext>
            </a:extLst>
          </p:cNvPr>
          <p:cNvSpPr/>
          <p:nvPr/>
        </p:nvSpPr>
        <p:spPr>
          <a:xfrm>
            <a:off x="5473098" y="2217414"/>
            <a:ext cx="138322" cy="154858"/>
          </a:xfrm>
          <a:prstGeom prst="star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4" name="Star: 6 Points 63">
            <a:extLst>
              <a:ext uri="{FF2B5EF4-FFF2-40B4-BE49-F238E27FC236}">
                <a16:creationId xmlns:a16="http://schemas.microsoft.com/office/drawing/2014/main" id="{F2ECD062-9617-4A0C-8DEC-32A6F7D63EA1}"/>
              </a:ext>
            </a:extLst>
          </p:cNvPr>
          <p:cNvSpPr/>
          <p:nvPr/>
        </p:nvSpPr>
        <p:spPr>
          <a:xfrm>
            <a:off x="4433678" y="2452884"/>
            <a:ext cx="138322" cy="154858"/>
          </a:xfrm>
          <a:prstGeom prst="star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5" name="Star: 6 Points 64">
            <a:extLst>
              <a:ext uri="{FF2B5EF4-FFF2-40B4-BE49-F238E27FC236}">
                <a16:creationId xmlns:a16="http://schemas.microsoft.com/office/drawing/2014/main" id="{F8CA7FD4-C3EA-465A-8D00-97839201715A}"/>
              </a:ext>
            </a:extLst>
          </p:cNvPr>
          <p:cNvSpPr/>
          <p:nvPr/>
        </p:nvSpPr>
        <p:spPr>
          <a:xfrm>
            <a:off x="4944829" y="2716206"/>
            <a:ext cx="138322" cy="154858"/>
          </a:xfrm>
          <a:prstGeom prst="star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6" name="Star: 6 Points 65">
            <a:extLst>
              <a:ext uri="{FF2B5EF4-FFF2-40B4-BE49-F238E27FC236}">
                <a16:creationId xmlns:a16="http://schemas.microsoft.com/office/drawing/2014/main" id="{1EA1ED11-AF71-4500-80B3-CB648C797D2C}"/>
              </a:ext>
            </a:extLst>
          </p:cNvPr>
          <p:cNvSpPr/>
          <p:nvPr/>
        </p:nvSpPr>
        <p:spPr>
          <a:xfrm>
            <a:off x="4433678" y="2959810"/>
            <a:ext cx="138322" cy="154858"/>
          </a:xfrm>
          <a:prstGeom prst="star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7" name="Star: 6 Points 66">
            <a:extLst>
              <a:ext uri="{FF2B5EF4-FFF2-40B4-BE49-F238E27FC236}">
                <a16:creationId xmlns:a16="http://schemas.microsoft.com/office/drawing/2014/main" id="{1CAD2FBE-7800-4250-8AB9-9D9A919D4994}"/>
              </a:ext>
            </a:extLst>
          </p:cNvPr>
          <p:cNvSpPr/>
          <p:nvPr/>
        </p:nvSpPr>
        <p:spPr>
          <a:xfrm>
            <a:off x="4433678" y="3180861"/>
            <a:ext cx="138322" cy="154858"/>
          </a:xfrm>
          <a:prstGeom prst="star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8" name="Star: 6 Points 67">
            <a:extLst>
              <a:ext uri="{FF2B5EF4-FFF2-40B4-BE49-F238E27FC236}">
                <a16:creationId xmlns:a16="http://schemas.microsoft.com/office/drawing/2014/main" id="{13635824-3BCD-4888-B54D-C00163D4A8C9}"/>
              </a:ext>
            </a:extLst>
          </p:cNvPr>
          <p:cNvSpPr/>
          <p:nvPr/>
        </p:nvSpPr>
        <p:spPr>
          <a:xfrm>
            <a:off x="4433678" y="3438753"/>
            <a:ext cx="138322" cy="154858"/>
          </a:xfrm>
          <a:prstGeom prst="star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69" name="Group 68">
            <a:extLst>
              <a:ext uri="{FF2B5EF4-FFF2-40B4-BE49-F238E27FC236}">
                <a16:creationId xmlns:a16="http://schemas.microsoft.com/office/drawing/2014/main" id="{ED6E2765-B4D8-473D-9462-DE706EB22D67}"/>
              </a:ext>
            </a:extLst>
          </p:cNvPr>
          <p:cNvGrpSpPr/>
          <p:nvPr/>
        </p:nvGrpSpPr>
        <p:grpSpPr>
          <a:xfrm>
            <a:off x="328649" y="5854813"/>
            <a:ext cx="4827676" cy="299808"/>
            <a:chOff x="946446" y="5996117"/>
            <a:chExt cx="5229983" cy="299808"/>
          </a:xfrm>
        </p:grpSpPr>
        <p:sp>
          <p:nvSpPr>
            <p:cNvPr id="70" name="Star: 6 Points 69">
              <a:extLst>
                <a:ext uri="{FF2B5EF4-FFF2-40B4-BE49-F238E27FC236}">
                  <a16:creationId xmlns:a16="http://schemas.microsoft.com/office/drawing/2014/main" id="{449BD6BF-FD71-493A-AEBA-0033D81DBD3A}"/>
                </a:ext>
              </a:extLst>
            </p:cNvPr>
            <p:cNvSpPr/>
            <p:nvPr/>
          </p:nvSpPr>
          <p:spPr>
            <a:xfrm>
              <a:off x="946446" y="5996117"/>
              <a:ext cx="215136" cy="238489"/>
            </a:xfrm>
            <a:prstGeom prst="star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1" name="TextBox 70">
              <a:extLst>
                <a:ext uri="{FF2B5EF4-FFF2-40B4-BE49-F238E27FC236}">
                  <a16:creationId xmlns:a16="http://schemas.microsoft.com/office/drawing/2014/main" id="{A837BDC4-7AAB-43F5-B023-0923669F4B8A}"/>
                </a:ext>
              </a:extLst>
            </p:cNvPr>
            <p:cNvSpPr txBox="1"/>
            <p:nvPr/>
          </p:nvSpPr>
          <p:spPr>
            <a:xfrm>
              <a:off x="1161583" y="6003537"/>
              <a:ext cx="5014846" cy="292388"/>
            </a:xfrm>
            <a:prstGeom prst="rect">
              <a:avLst/>
            </a:prstGeom>
            <a:noFill/>
          </p:spPr>
          <p:txBody>
            <a:bodyPr wrap="none" lIns="0" tIns="0" rtlCol="0">
              <a:spAutoFit/>
            </a:bodyPr>
            <a:lstStyle/>
            <a:p>
              <a:pPr>
                <a:spcBef>
                  <a:spcPts val="1800"/>
                </a:spcBef>
                <a:buClr>
                  <a:schemeClr val="accent1"/>
                </a:buClr>
              </a:pPr>
              <a:r>
                <a:rPr lang="en-AU" sz="1600" b="1" dirty="0">
                  <a:latin typeface="Arial" charset="0"/>
                  <a:ea typeface="Arial" charset="0"/>
                  <a:cs typeface="Arial" charset="0"/>
                </a:rPr>
                <a:t>  </a:t>
              </a:r>
              <a:r>
                <a:rPr lang="en-AU" sz="1600" dirty="0">
                  <a:ea typeface="Arial" charset="0"/>
                  <a:cs typeface="Arial" charset="0"/>
                </a:rPr>
                <a:t>= last day of </a:t>
              </a:r>
              <a:r>
                <a:rPr lang="en-AU" sz="1600" i="1" dirty="0">
                  <a:ea typeface="Arial" charset="0"/>
                  <a:cs typeface="Arial" charset="0"/>
                </a:rPr>
                <a:t>S. </a:t>
              </a:r>
              <a:r>
                <a:rPr lang="en-AU" sz="1600" i="1" dirty="0" err="1">
                  <a:ea typeface="Arial" charset="0"/>
                  <a:cs typeface="Arial" charset="0"/>
                </a:rPr>
                <a:t>flexneri</a:t>
              </a:r>
              <a:r>
                <a:rPr lang="en-AU" sz="1600" i="1" dirty="0">
                  <a:ea typeface="Arial" charset="0"/>
                  <a:cs typeface="Arial" charset="0"/>
                </a:rPr>
                <a:t> </a:t>
              </a:r>
              <a:r>
                <a:rPr lang="en-AU" sz="1600" dirty="0">
                  <a:ea typeface="Arial" charset="0"/>
                  <a:cs typeface="Arial" charset="0"/>
                </a:rPr>
                <a:t>consecutive +</a:t>
              </a:r>
              <a:r>
                <a:rPr lang="en-AU" sz="1600" dirty="0" err="1">
                  <a:ea typeface="Arial" charset="0"/>
                  <a:cs typeface="Arial" charset="0"/>
                </a:rPr>
                <a:t>ve</a:t>
              </a:r>
              <a:r>
                <a:rPr lang="en-AU" sz="1600" dirty="0">
                  <a:ea typeface="Arial" charset="0"/>
                  <a:cs typeface="Arial" charset="0"/>
                </a:rPr>
                <a:t> stool culture</a:t>
              </a:r>
            </a:p>
          </p:txBody>
        </p:sp>
      </p:grpSp>
      <p:sp>
        <p:nvSpPr>
          <p:cNvPr id="75" name="Oval 74">
            <a:extLst>
              <a:ext uri="{FF2B5EF4-FFF2-40B4-BE49-F238E27FC236}">
                <a16:creationId xmlns:a16="http://schemas.microsoft.com/office/drawing/2014/main" id="{65DE82A2-6039-4745-B5C5-6C7D2179E844}"/>
              </a:ext>
            </a:extLst>
          </p:cNvPr>
          <p:cNvSpPr/>
          <p:nvPr/>
        </p:nvSpPr>
        <p:spPr>
          <a:xfrm>
            <a:off x="2698754" y="4030614"/>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8" name="Oval 77">
            <a:extLst>
              <a:ext uri="{FF2B5EF4-FFF2-40B4-BE49-F238E27FC236}">
                <a16:creationId xmlns:a16="http://schemas.microsoft.com/office/drawing/2014/main" id="{E734205F-CFB8-4840-B5CD-E6FF07052F19}"/>
              </a:ext>
            </a:extLst>
          </p:cNvPr>
          <p:cNvSpPr/>
          <p:nvPr/>
        </p:nvSpPr>
        <p:spPr>
          <a:xfrm>
            <a:off x="3262793" y="4031923"/>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9" name="Oval 78">
            <a:extLst>
              <a:ext uri="{FF2B5EF4-FFF2-40B4-BE49-F238E27FC236}">
                <a16:creationId xmlns:a16="http://schemas.microsoft.com/office/drawing/2014/main" id="{F501BD20-3C10-42F0-8D3F-217F5BC20E18}"/>
              </a:ext>
            </a:extLst>
          </p:cNvPr>
          <p:cNvSpPr/>
          <p:nvPr/>
        </p:nvSpPr>
        <p:spPr>
          <a:xfrm>
            <a:off x="4977086" y="4004282"/>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0" name="Oval 79">
            <a:extLst>
              <a:ext uri="{FF2B5EF4-FFF2-40B4-BE49-F238E27FC236}">
                <a16:creationId xmlns:a16="http://schemas.microsoft.com/office/drawing/2014/main" id="{C614592D-E302-40B6-BC8B-EEA997CE4A7B}"/>
              </a:ext>
            </a:extLst>
          </p:cNvPr>
          <p:cNvSpPr/>
          <p:nvPr/>
        </p:nvSpPr>
        <p:spPr>
          <a:xfrm>
            <a:off x="4409765" y="3999353"/>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1" name="Oval 80">
            <a:extLst>
              <a:ext uri="{FF2B5EF4-FFF2-40B4-BE49-F238E27FC236}">
                <a16:creationId xmlns:a16="http://schemas.microsoft.com/office/drawing/2014/main" id="{347B8F62-7438-4279-924B-6CB7E1AB6949}"/>
              </a:ext>
            </a:extLst>
          </p:cNvPr>
          <p:cNvSpPr/>
          <p:nvPr/>
        </p:nvSpPr>
        <p:spPr>
          <a:xfrm>
            <a:off x="6139826" y="4002029"/>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2" name="Oval 81">
            <a:extLst>
              <a:ext uri="{FF2B5EF4-FFF2-40B4-BE49-F238E27FC236}">
                <a16:creationId xmlns:a16="http://schemas.microsoft.com/office/drawing/2014/main" id="{E29970DD-D458-4ABE-9261-1FC19B5E41F7}"/>
              </a:ext>
            </a:extLst>
          </p:cNvPr>
          <p:cNvSpPr/>
          <p:nvPr/>
        </p:nvSpPr>
        <p:spPr>
          <a:xfrm>
            <a:off x="3811295" y="4013265"/>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3" name="Oval 82">
            <a:extLst>
              <a:ext uri="{FF2B5EF4-FFF2-40B4-BE49-F238E27FC236}">
                <a16:creationId xmlns:a16="http://schemas.microsoft.com/office/drawing/2014/main" id="{9CE7D98A-FAC3-480A-BD7B-786FC7EE7FEE}"/>
              </a:ext>
            </a:extLst>
          </p:cNvPr>
          <p:cNvSpPr/>
          <p:nvPr/>
        </p:nvSpPr>
        <p:spPr>
          <a:xfrm>
            <a:off x="5544410" y="4002226"/>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4" name="Oval 83">
            <a:extLst>
              <a:ext uri="{FF2B5EF4-FFF2-40B4-BE49-F238E27FC236}">
                <a16:creationId xmlns:a16="http://schemas.microsoft.com/office/drawing/2014/main" id="{3B7457A6-F005-4316-A48B-FBECD763994F}"/>
              </a:ext>
            </a:extLst>
          </p:cNvPr>
          <p:cNvSpPr/>
          <p:nvPr/>
        </p:nvSpPr>
        <p:spPr>
          <a:xfrm>
            <a:off x="6707150" y="4001281"/>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5" name="TextBox 84">
            <a:extLst>
              <a:ext uri="{FF2B5EF4-FFF2-40B4-BE49-F238E27FC236}">
                <a16:creationId xmlns:a16="http://schemas.microsoft.com/office/drawing/2014/main" id="{802D7F04-8F03-43D7-B6D8-4E9FC1C77AB1}"/>
              </a:ext>
            </a:extLst>
          </p:cNvPr>
          <p:cNvSpPr txBox="1"/>
          <p:nvPr/>
        </p:nvSpPr>
        <p:spPr>
          <a:xfrm>
            <a:off x="5449843" y="3622299"/>
            <a:ext cx="1991058" cy="292388"/>
          </a:xfrm>
          <a:prstGeom prst="rect">
            <a:avLst/>
          </a:prstGeom>
          <a:noFill/>
        </p:spPr>
        <p:txBody>
          <a:bodyPr wrap="none" lIns="0" tIns="0" rtlCol="0">
            <a:spAutoFit/>
          </a:bodyPr>
          <a:lstStyle/>
          <a:p>
            <a:pPr>
              <a:spcBef>
                <a:spcPts val="1800"/>
              </a:spcBef>
              <a:buClr>
                <a:schemeClr val="accent1"/>
              </a:buClr>
            </a:pPr>
            <a:r>
              <a:rPr lang="en-AU" sz="1600" b="1" dirty="0">
                <a:ea typeface="Arial" charset="0"/>
                <a:cs typeface="Arial" charset="0"/>
              </a:rPr>
              <a:t>No Treatment x 8 days</a:t>
            </a:r>
          </a:p>
        </p:txBody>
      </p:sp>
      <p:sp>
        <p:nvSpPr>
          <p:cNvPr id="86" name="Oval 85">
            <a:extLst>
              <a:ext uri="{FF2B5EF4-FFF2-40B4-BE49-F238E27FC236}">
                <a16:creationId xmlns:a16="http://schemas.microsoft.com/office/drawing/2014/main" id="{933D996D-BEB8-4644-8C23-C59FAAB27A68}"/>
              </a:ext>
            </a:extLst>
          </p:cNvPr>
          <p:cNvSpPr/>
          <p:nvPr/>
        </p:nvSpPr>
        <p:spPr>
          <a:xfrm>
            <a:off x="7223594" y="4008218"/>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7" name="Oval 86">
            <a:extLst>
              <a:ext uri="{FF2B5EF4-FFF2-40B4-BE49-F238E27FC236}">
                <a16:creationId xmlns:a16="http://schemas.microsoft.com/office/drawing/2014/main" id="{6CEE9660-4BE5-4B46-B859-22ABE3014863}"/>
              </a:ext>
            </a:extLst>
          </p:cNvPr>
          <p:cNvSpPr/>
          <p:nvPr/>
        </p:nvSpPr>
        <p:spPr>
          <a:xfrm>
            <a:off x="7767470" y="4004951"/>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8" name="Oval 87">
            <a:extLst>
              <a:ext uri="{FF2B5EF4-FFF2-40B4-BE49-F238E27FC236}">
                <a16:creationId xmlns:a16="http://schemas.microsoft.com/office/drawing/2014/main" id="{561E8EA1-E687-40CA-858E-1151D48DB03B}"/>
              </a:ext>
            </a:extLst>
          </p:cNvPr>
          <p:cNvSpPr/>
          <p:nvPr/>
        </p:nvSpPr>
        <p:spPr>
          <a:xfrm>
            <a:off x="8378306" y="4003879"/>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9" name="TextBox 88">
            <a:extLst>
              <a:ext uri="{FF2B5EF4-FFF2-40B4-BE49-F238E27FC236}">
                <a16:creationId xmlns:a16="http://schemas.microsoft.com/office/drawing/2014/main" id="{79941569-81E5-4630-9E6D-3C0B890AD3E9}"/>
              </a:ext>
            </a:extLst>
          </p:cNvPr>
          <p:cNvSpPr txBox="1"/>
          <p:nvPr/>
        </p:nvSpPr>
        <p:spPr>
          <a:xfrm>
            <a:off x="454880" y="220286"/>
            <a:ext cx="10696198" cy="538609"/>
          </a:xfrm>
          <a:prstGeom prst="rect">
            <a:avLst/>
          </a:prstGeom>
          <a:noFill/>
        </p:spPr>
        <p:txBody>
          <a:bodyPr wrap="none" lIns="0" tIns="0" rtlCol="0">
            <a:spAutoFit/>
          </a:bodyPr>
          <a:lstStyle/>
          <a:p>
            <a:pPr>
              <a:spcBef>
                <a:spcPts val="1800"/>
              </a:spcBef>
              <a:buClr>
                <a:schemeClr val="accent1"/>
              </a:buClr>
            </a:pPr>
            <a:r>
              <a:rPr lang="en-AU" sz="3200" b="1" cap="all" dirty="0">
                <a:latin typeface="+mj-lt"/>
                <a:ea typeface="+mj-ea"/>
                <a:cs typeface="+mj-cs"/>
              </a:rPr>
              <a:t>RESULTS OF </a:t>
            </a:r>
            <a:r>
              <a:rPr lang="en-AU" sz="3200" b="1" cap="all" dirty="0" err="1">
                <a:latin typeface="+mj-lt"/>
                <a:ea typeface="+mj-ea"/>
                <a:cs typeface="+mj-cs"/>
              </a:rPr>
              <a:t>Travelan</a:t>
            </a:r>
            <a:r>
              <a:rPr lang="en-AU" sz="3200" b="1" cap="all" dirty="0">
                <a:latin typeface="+mj-lt"/>
                <a:ea typeface="+mj-ea"/>
                <a:cs typeface="+mj-cs"/>
              </a:rPr>
              <a:t>® SHIGELLA  CHALLENGE STUDY*</a:t>
            </a:r>
          </a:p>
        </p:txBody>
      </p:sp>
      <p:sp>
        <p:nvSpPr>
          <p:cNvPr id="90" name="Rectangle: Diagonal Corners Rounded 89">
            <a:extLst>
              <a:ext uri="{FF2B5EF4-FFF2-40B4-BE49-F238E27FC236}">
                <a16:creationId xmlns:a16="http://schemas.microsoft.com/office/drawing/2014/main" id="{3E88D4BE-7443-4B42-8B95-BA16E00F8824}"/>
              </a:ext>
            </a:extLst>
          </p:cNvPr>
          <p:cNvSpPr/>
          <p:nvPr/>
        </p:nvSpPr>
        <p:spPr>
          <a:xfrm>
            <a:off x="9150901" y="2294843"/>
            <a:ext cx="2717096" cy="510501"/>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err="1"/>
              <a:t>Travelan</a:t>
            </a:r>
            <a:r>
              <a:rPr lang="en-AU" sz="1400" dirty="0"/>
              <a:t>® group</a:t>
            </a:r>
          </a:p>
        </p:txBody>
      </p:sp>
      <p:sp>
        <p:nvSpPr>
          <p:cNvPr id="91" name="Rectangle: Diagonal Corners Rounded 90">
            <a:extLst>
              <a:ext uri="{FF2B5EF4-FFF2-40B4-BE49-F238E27FC236}">
                <a16:creationId xmlns:a16="http://schemas.microsoft.com/office/drawing/2014/main" id="{1945E571-818A-49F3-A618-19D47E59C5DB}"/>
              </a:ext>
            </a:extLst>
          </p:cNvPr>
          <p:cNvSpPr/>
          <p:nvPr/>
        </p:nvSpPr>
        <p:spPr>
          <a:xfrm>
            <a:off x="9150901" y="4642246"/>
            <a:ext cx="2717096" cy="510501"/>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Placebo control group</a:t>
            </a:r>
          </a:p>
        </p:txBody>
      </p:sp>
      <p:cxnSp>
        <p:nvCxnSpPr>
          <p:cNvPr id="3" name="Straight Arrow Connector 2">
            <a:extLst>
              <a:ext uri="{FF2B5EF4-FFF2-40B4-BE49-F238E27FC236}">
                <a16:creationId xmlns:a16="http://schemas.microsoft.com/office/drawing/2014/main" id="{01A66305-B850-4196-879D-8366594A8913}"/>
              </a:ext>
            </a:extLst>
          </p:cNvPr>
          <p:cNvCxnSpPr>
            <a:cxnSpLocks/>
          </p:cNvCxnSpPr>
          <p:nvPr/>
        </p:nvCxnSpPr>
        <p:spPr>
          <a:xfrm>
            <a:off x="2181951" y="1315233"/>
            <a:ext cx="0" cy="265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0ECD703-E6F6-426F-9DED-4EB567DB5289}"/>
              </a:ext>
            </a:extLst>
          </p:cNvPr>
          <p:cNvSpPr txBox="1"/>
          <p:nvPr/>
        </p:nvSpPr>
        <p:spPr>
          <a:xfrm>
            <a:off x="-2384" y="3931273"/>
            <a:ext cx="794291" cy="307777"/>
          </a:xfrm>
          <a:prstGeom prst="rect">
            <a:avLst/>
          </a:prstGeom>
          <a:noFill/>
        </p:spPr>
        <p:txBody>
          <a:bodyPr wrap="square" rtlCol="0">
            <a:spAutoFit/>
          </a:bodyPr>
          <a:lstStyle/>
          <a:p>
            <a:r>
              <a:rPr lang="en-AU" sz="1400" dirty="0"/>
              <a:t>DAYS</a:t>
            </a:r>
          </a:p>
        </p:txBody>
      </p:sp>
      <p:sp>
        <p:nvSpPr>
          <p:cNvPr id="72" name="TextBox 71">
            <a:extLst>
              <a:ext uri="{FF2B5EF4-FFF2-40B4-BE49-F238E27FC236}">
                <a16:creationId xmlns:a16="http://schemas.microsoft.com/office/drawing/2014/main" id="{7A40A002-26A7-4439-ADB5-794B3D1C977A}"/>
              </a:ext>
            </a:extLst>
          </p:cNvPr>
          <p:cNvSpPr txBox="1"/>
          <p:nvPr/>
        </p:nvSpPr>
        <p:spPr>
          <a:xfrm>
            <a:off x="5532236" y="5179202"/>
            <a:ext cx="95252" cy="369332"/>
          </a:xfrm>
          <a:prstGeom prst="rect">
            <a:avLst/>
          </a:prstGeom>
          <a:noFill/>
        </p:spPr>
        <p:txBody>
          <a:bodyPr wrap="square" rtlCol="0">
            <a:spAutoFit/>
          </a:bodyPr>
          <a:lstStyle/>
          <a:p>
            <a:r>
              <a:rPr lang="en-AU" dirty="0">
                <a:solidFill>
                  <a:schemeClr val="bg1"/>
                </a:solidFill>
              </a:rPr>
              <a:t>1</a:t>
            </a:r>
          </a:p>
        </p:txBody>
      </p:sp>
      <p:sp>
        <p:nvSpPr>
          <p:cNvPr id="92" name="Oval 91">
            <a:extLst>
              <a:ext uri="{FF2B5EF4-FFF2-40B4-BE49-F238E27FC236}">
                <a16:creationId xmlns:a16="http://schemas.microsoft.com/office/drawing/2014/main" id="{0153514D-16AC-4BC8-93C9-2580AC6B5913}"/>
              </a:ext>
            </a:extLst>
          </p:cNvPr>
          <p:cNvSpPr/>
          <p:nvPr/>
        </p:nvSpPr>
        <p:spPr>
          <a:xfrm>
            <a:off x="977022" y="3935392"/>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TextBox 92">
            <a:extLst>
              <a:ext uri="{FF2B5EF4-FFF2-40B4-BE49-F238E27FC236}">
                <a16:creationId xmlns:a16="http://schemas.microsoft.com/office/drawing/2014/main" id="{26B7ABE9-8527-45E0-A0DC-866F5552EF9D}"/>
              </a:ext>
            </a:extLst>
          </p:cNvPr>
          <p:cNvSpPr txBox="1"/>
          <p:nvPr/>
        </p:nvSpPr>
        <p:spPr>
          <a:xfrm>
            <a:off x="1016487" y="3880677"/>
            <a:ext cx="95252" cy="369332"/>
          </a:xfrm>
          <a:prstGeom prst="rect">
            <a:avLst/>
          </a:prstGeom>
          <a:noFill/>
        </p:spPr>
        <p:txBody>
          <a:bodyPr wrap="square" rtlCol="0">
            <a:spAutoFit/>
          </a:bodyPr>
          <a:lstStyle/>
          <a:p>
            <a:r>
              <a:rPr lang="en-AU" dirty="0">
                <a:solidFill>
                  <a:schemeClr val="bg1"/>
                </a:solidFill>
              </a:rPr>
              <a:t>1</a:t>
            </a:r>
          </a:p>
        </p:txBody>
      </p:sp>
      <p:sp>
        <p:nvSpPr>
          <p:cNvPr id="101" name="Oval 100">
            <a:extLst>
              <a:ext uri="{FF2B5EF4-FFF2-40B4-BE49-F238E27FC236}">
                <a16:creationId xmlns:a16="http://schemas.microsoft.com/office/drawing/2014/main" id="{7EE14568-4B5F-4A98-90A0-93037EB4165F}"/>
              </a:ext>
            </a:extLst>
          </p:cNvPr>
          <p:cNvSpPr/>
          <p:nvPr/>
        </p:nvSpPr>
        <p:spPr>
          <a:xfrm>
            <a:off x="1511375" y="3938679"/>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TextBox 101">
            <a:extLst>
              <a:ext uri="{FF2B5EF4-FFF2-40B4-BE49-F238E27FC236}">
                <a16:creationId xmlns:a16="http://schemas.microsoft.com/office/drawing/2014/main" id="{47D90A05-97C8-4F9D-8E7E-A0804F68275D}"/>
              </a:ext>
            </a:extLst>
          </p:cNvPr>
          <p:cNvSpPr txBox="1"/>
          <p:nvPr/>
        </p:nvSpPr>
        <p:spPr>
          <a:xfrm>
            <a:off x="1550840" y="3883964"/>
            <a:ext cx="95252" cy="369332"/>
          </a:xfrm>
          <a:prstGeom prst="rect">
            <a:avLst/>
          </a:prstGeom>
          <a:noFill/>
        </p:spPr>
        <p:txBody>
          <a:bodyPr wrap="square" rtlCol="0">
            <a:spAutoFit/>
          </a:bodyPr>
          <a:lstStyle/>
          <a:p>
            <a:r>
              <a:rPr lang="en-AU" dirty="0">
                <a:solidFill>
                  <a:schemeClr val="bg1"/>
                </a:solidFill>
              </a:rPr>
              <a:t>2</a:t>
            </a:r>
          </a:p>
        </p:txBody>
      </p:sp>
      <p:sp>
        <p:nvSpPr>
          <p:cNvPr id="103" name="Oval 102">
            <a:extLst>
              <a:ext uri="{FF2B5EF4-FFF2-40B4-BE49-F238E27FC236}">
                <a16:creationId xmlns:a16="http://schemas.microsoft.com/office/drawing/2014/main" id="{3617AB9F-3EC3-44E1-AF5C-055775C07052}"/>
              </a:ext>
            </a:extLst>
          </p:cNvPr>
          <p:cNvSpPr/>
          <p:nvPr/>
        </p:nvSpPr>
        <p:spPr>
          <a:xfrm>
            <a:off x="2037734" y="3934833"/>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TextBox 103">
            <a:extLst>
              <a:ext uri="{FF2B5EF4-FFF2-40B4-BE49-F238E27FC236}">
                <a16:creationId xmlns:a16="http://schemas.microsoft.com/office/drawing/2014/main" id="{D45B859C-DBF0-467F-A19C-6F67441C5F19}"/>
              </a:ext>
            </a:extLst>
          </p:cNvPr>
          <p:cNvSpPr txBox="1"/>
          <p:nvPr/>
        </p:nvSpPr>
        <p:spPr>
          <a:xfrm>
            <a:off x="2077199" y="3880118"/>
            <a:ext cx="95252" cy="369332"/>
          </a:xfrm>
          <a:prstGeom prst="rect">
            <a:avLst/>
          </a:prstGeom>
          <a:noFill/>
        </p:spPr>
        <p:txBody>
          <a:bodyPr wrap="square" rtlCol="0">
            <a:spAutoFit/>
          </a:bodyPr>
          <a:lstStyle/>
          <a:p>
            <a:r>
              <a:rPr lang="en-AU" dirty="0">
                <a:solidFill>
                  <a:schemeClr val="bg1"/>
                </a:solidFill>
              </a:rPr>
              <a:t>3</a:t>
            </a:r>
          </a:p>
        </p:txBody>
      </p:sp>
      <p:sp>
        <p:nvSpPr>
          <p:cNvPr id="105" name="Oval 104">
            <a:extLst>
              <a:ext uri="{FF2B5EF4-FFF2-40B4-BE49-F238E27FC236}">
                <a16:creationId xmlns:a16="http://schemas.microsoft.com/office/drawing/2014/main" id="{6134A494-1D7F-47F1-8B5B-5CB7BE0DA308}"/>
              </a:ext>
            </a:extLst>
          </p:cNvPr>
          <p:cNvSpPr/>
          <p:nvPr/>
        </p:nvSpPr>
        <p:spPr>
          <a:xfrm>
            <a:off x="2571126" y="3941649"/>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TextBox 105">
            <a:extLst>
              <a:ext uri="{FF2B5EF4-FFF2-40B4-BE49-F238E27FC236}">
                <a16:creationId xmlns:a16="http://schemas.microsoft.com/office/drawing/2014/main" id="{949A7C81-37CE-424F-83A5-BCC06FD7B126}"/>
              </a:ext>
            </a:extLst>
          </p:cNvPr>
          <p:cNvSpPr txBox="1"/>
          <p:nvPr/>
        </p:nvSpPr>
        <p:spPr>
          <a:xfrm>
            <a:off x="2610591" y="3886934"/>
            <a:ext cx="95252" cy="369332"/>
          </a:xfrm>
          <a:prstGeom prst="rect">
            <a:avLst/>
          </a:prstGeom>
          <a:noFill/>
        </p:spPr>
        <p:txBody>
          <a:bodyPr wrap="square" rtlCol="0">
            <a:spAutoFit/>
          </a:bodyPr>
          <a:lstStyle/>
          <a:p>
            <a:r>
              <a:rPr lang="en-AU" dirty="0">
                <a:solidFill>
                  <a:schemeClr val="bg1"/>
                </a:solidFill>
              </a:rPr>
              <a:t>4</a:t>
            </a:r>
          </a:p>
        </p:txBody>
      </p:sp>
      <p:sp>
        <p:nvSpPr>
          <p:cNvPr id="107" name="Oval 106">
            <a:extLst>
              <a:ext uri="{FF2B5EF4-FFF2-40B4-BE49-F238E27FC236}">
                <a16:creationId xmlns:a16="http://schemas.microsoft.com/office/drawing/2014/main" id="{B8B18BA7-0E65-4F64-A340-4B157FC3671C}"/>
              </a:ext>
            </a:extLst>
          </p:cNvPr>
          <p:cNvSpPr/>
          <p:nvPr/>
        </p:nvSpPr>
        <p:spPr>
          <a:xfrm>
            <a:off x="3168305" y="3934833"/>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TextBox 107">
            <a:extLst>
              <a:ext uri="{FF2B5EF4-FFF2-40B4-BE49-F238E27FC236}">
                <a16:creationId xmlns:a16="http://schemas.microsoft.com/office/drawing/2014/main" id="{1A83B9EC-EAB6-463B-820C-50711268C729}"/>
              </a:ext>
            </a:extLst>
          </p:cNvPr>
          <p:cNvSpPr txBox="1"/>
          <p:nvPr/>
        </p:nvSpPr>
        <p:spPr>
          <a:xfrm>
            <a:off x="3207770" y="3880118"/>
            <a:ext cx="95252" cy="369332"/>
          </a:xfrm>
          <a:prstGeom prst="rect">
            <a:avLst/>
          </a:prstGeom>
          <a:noFill/>
        </p:spPr>
        <p:txBody>
          <a:bodyPr wrap="square" rtlCol="0">
            <a:spAutoFit/>
          </a:bodyPr>
          <a:lstStyle/>
          <a:p>
            <a:r>
              <a:rPr lang="en-AU" dirty="0">
                <a:solidFill>
                  <a:schemeClr val="bg1"/>
                </a:solidFill>
              </a:rPr>
              <a:t>5</a:t>
            </a:r>
          </a:p>
        </p:txBody>
      </p:sp>
      <p:sp>
        <p:nvSpPr>
          <p:cNvPr id="109" name="Oval 108">
            <a:extLst>
              <a:ext uri="{FF2B5EF4-FFF2-40B4-BE49-F238E27FC236}">
                <a16:creationId xmlns:a16="http://schemas.microsoft.com/office/drawing/2014/main" id="{8F87B823-F525-4F4D-8DFF-18AEA03E229B}"/>
              </a:ext>
            </a:extLst>
          </p:cNvPr>
          <p:cNvSpPr/>
          <p:nvPr/>
        </p:nvSpPr>
        <p:spPr>
          <a:xfrm>
            <a:off x="3695431" y="3932718"/>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TextBox 109">
            <a:extLst>
              <a:ext uri="{FF2B5EF4-FFF2-40B4-BE49-F238E27FC236}">
                <a16:creationId xmlns:a16="http://schemas.microsoft.com/office/drawing/2014/main" id="{419B60D1-6A51-4D86-A0A4-BCC21B761EA0}"/>
              </a:ext>
            </a:extLst>
          </p:cNvPr>
          <p:cNvSpPr txBox="1"/>
          <p:nvPr/>
        </p:nvSpPr>
        <p:spPr>
          <a:xfrm>
            <a:off x="3734896" y="3878003"/>
            <a:ext cx="95252" cy="369332"/>
          </a:xfrm>
          <a:prstGeom prst="rect">
            <a:avLst/>
          </a:prstGeom>
          <a:noFill/>
        </p:spPr>
        <p:txBody>
          <a:bodyPr wrap="square" rtlCol="0">
            <a:spAutoFit/>
          </a:bodyPr>
          <a:lstStyle/>
          <a:p>
            <a:r>
              <a:rPr lang="en-AU" dirty="0">
                <a:solidFill>
                  <a:schemeClr val="bg1"/>
                </a:solidFill>
              </a:rPr>
              <a:t>6</a:t>
            </a:r>
          </a:p>
        </p:txBody>
      </p:sp>
      <p:sp>
        <p:nvSpPr>
          <p:cNvPr id="111" name="Oval 110">
            <a:extLst>
              <a:ext uri="{FF2B5EF4-FFF2-40B4-BE49-F238E27FC236}">
                <a16:creationId xmlns:a16="http://schemas.microsoft.com/office/drawing/2014/main" id="{9829538C-DFBF-4498-85DC-13821C2BC2E5}"/>
              </a:ext>
            </a:extLst>
          </p:cNvPr>
          <p:cNvSpPr/>
          <p:nvPr/>
        </p:nvSpPr>
        <p:spPr>
          <a:xfrm>
            <a:off x="4295059" y="3945590"/>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TextBox 111">
            <a:extLst>
              <a:ext uri="{FF2B5EF4-FFF2-40B4-BE49-F238E27FC236}">
                <a16:creationId xmlns:a16="http://schemas.microsoft.com/office/drawing/2014/main" id="{9DCCDF55-092F-4C3D-86CD-EDFB1B29BDA9}"/>
              </a:ext>
            </a:extLst>
          </p:cNvPr>
          <p:cNvSpPr txBox="1"/>
          <p:nvPr/>
        </p:nvSpPr>
        <p:spPr>
          <a:xfrm>
            <a:off x="4334524" y="3890875"/>
            <a:ext cx="95252" cy="369332"/>
          </a:xfrm>
          <a:prstGeom prst="rect">
            <a:avLst/>
          </a:prstGeom>
          <a:noFill/>
        </p:spPr>
        <p:txBody>
          <a:bodyPr wrap="square" rtlCol="0">
            <a:spAutoFit/>
          </a:bodyPr>
          <a:lstStyle/>
          <a:p>
            <a:r>
              <a:rPr lang="en-AU" dirty="0">
                <a:solidFill>
                  <a:schemeClr val="bg1"/>
                </a:solidFill>
              </a:rPr>
              <a:t>7</a:t>
            </a:r>
          </a:p>
        </p:txBody>
      </p:sp>
      <p:sp>
        <p:nvSpPr>
          <p:cNvPr id="116" name="Oval 115">
            <a:extLst>
              <a:ext uri="{FF2B5EF4-FFF2-40B4-BE49-F238E27FC236}">
                <a16:creationId xmlns:a16="http://schemas.microsoft.com/office/drawing/2014/main" id="{5C05436A-9895-4A23-A06C-36EBE0AEF33E}"/>
              </a:ext>
            </a:extLst>
          </p:cNvPr>
          <p:cNvSpPr/>
          <p:nvPr/>
        </p:nvSpPr>
        <p:spPr>
          <a:xfrm>
            <a:off x="5004310" y="3997422"/>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7" name="Oval 116">
            <a:extLst>
              <a:ext uri="{FF2B5EF4-FFF2-40B4-BE49-F238E27FC236}">
                <a16:creationId xmlns:a16="http://schemas.microsoft.com/office/drawing/2014/main" id="{9ACDD3CE-B45C-45A7-B677-08DE25510690}"/>
              </a:ext>
            </a:extLst>
          </p:cNvPr>
          <p:cNvSpPr/>
          <p:nvPr/>
        </p:nvSpPr>
        <p:spPr>
          <a:xfrm>
            <a:off x="4889604" y="3943659"/>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TextBox 117">
            <a:extLst>
              <a:ext uri="{FF2B5EF4-FFF2-40B4-BE49-F238E27FC236}">
                <a16:creationId xmlns:a16="http://schemas.microsoft.com/office/drawing/2014/main" id="{2CE5B165-F91C-4D24-BD0D-4219E89EAA7D}"/>
              </a:ext>
            </a:extLst>
          </p:cNvPr>
          <p:cNvSpPr txBox="1"/>
          <p:nvPr/>
        </p:nvSpPr>
        <p:spPr>
          <a:xfrm>
            <a:off x="4928098" y="3899937"/>
            <a:ext cx="95252" cy="369332"/>
          </a:xfrm>
          <a:prstGeom prst="rect">
            <a:avLst/>
          </a:prstGeom>
          <a:noFill/>
        </p:spPr>
        <p:txBody>
          <a:bodyPr wrap="square" rtlCol="0">
            <a:spAutoFit/>
          </a:bodyPr>
          <a:lstStyle/>
          <a:p>
            <a:r>
              <a:rPr lang="en-AU" dirty="0">
                <a:solidFill>
                  <a:schemeClr val="bg1"/>
                </a:solidFill>
              </a:rPr>
              <a:t>8</a:t>
            </a:r>
          </a:p>
        </p:txBody>
      </p:sp>
      <p:sp>
        <p:nvSpPr>
          <p:cNvPr id="122" name="Oval 121">
            <a:extLst>
              <a:ext uri="{FF2B5EF4-FFF2-40B4-BE49-F238E27FC236}">
                <a16:creationId xmlns:a16="http://schemas.microsoft.com/office/drawing/2014/main" id="{16981419-3A87-45F4-9089-F54BC2F98DEB}"/>
              </a:ext>
            </a:extLst>
          </p:cNvPr>
          <p:cNvSpPr/>
          <p:nvPr/>
        </p:nvSpPr>
        <p:spPr>
          <a:xfrm>
            <a:off x="5556659" y="3997422"/>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3" name="Oval 122">
            <a:extLst>
              <a:ext uri="{FF2B5EF4-FFF2-40B4-BE49-F238E27FC236}">
                <a16:creationId xmlns:a16="http://schemas.microsoft.com/office/drawing/2014/main" id="{530F4AAA-815E-4CF8-9DEC-2A481B7C3438}"/>
              </a:ext>
            </a:extLst>
          </p:cNvPr>
          <p:cNvSpPr/>
          <p:nvPr/>
        </p:nvSpPr>
        <p:spPr>
          <a:xfrm>
            <a:off x="5441953" y="3943659"/>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TextBox 123">
            <a:extLst>
              <a:ext uri="{FF2B5EF4-FFF2-40B4-BE49-F238E27FC236}">
                <a16:creationId xmlns:a16="http://schemas.microsoft.com/office/drawing/2014/main" id="{483AE0DC-1A8E-4CE6-ACAC-83388EFD8797}"/>
              </a:ext>
            </a:extLst>
          </p:cNvPr>
          <p:cNvSpPr txBox="1"/>
          <p:nvPr/>
        </p:nvSpPr>
        <p:spPr>
          <a:xfrm>
            <a:off x="5481418" y="3888944"/>
            <a:ext cx="95252" cy="369332"/>
          </a:xfrm>
          <a:prstGeom prst="rect">
            <a:avLst/>
          </a:prstGeom>
          <a:noFill/>
        </p:spPr>
        <p:txBody>
          <a:bodyPr wrap="square" rtlCol="0">
            <a:spAutoFit/>
          </a:bodyPr>
          <a:lstStyle/>
          <a:p>
            <a:r>
              <a:rPr lang="en-AU" dirty="0">
                <a:solidFill>
                  <a:schemeClr val="bg1"/>
                </a:solidFill>
              </a:rPr>
              <a:t>9</a:t>
            </a:r>
          </a:p>
        </p:txBody>
      </p:sp>
      <p:sp>
        <p:nvSpPr>
          <p:cNvPr id="125" name="Oval 124">
            <a:extLst>
              <a:ext uri="{FF2B5EF4-FFF2-40B4-BE49-F238E27FC236}">
                <a16:creationId xmlns:a16="http://schemas.microsoft.com/office/drawing/2014/main" id="{26B0F0DC-C155-4D5A-8648-FE2FF7959D87}"/>
              </a:ext>
            </a:extLst>
          </p:cNvPr>
          <p:cNvSpPr/>
          <p:nvPr/>
        </p:nvSpPr>
        <p:spPr>
          <a:xfrm>
            <a:off x="6162403" y="4003483"/>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6" name="Oval 125">
            <a:extLst>
              <a:ext uri="{FF2B5EF4-FFF2-40B4-BE49-F238E27FC236}">
                <a16:creationId xmlns:a16="http://schemas.microsoft.com/office/drawing/2014/main" id="{3099FEE4-CADF-4AF8-8DDB-D3D9FABCB7A2}"/>
              </a:ext>
            </a:extLst>
          </p:cNvPr>
          <p:cNvSpPr/>
          <p:nvPr/>
        </p:nvSpPr>
        <p:spPr>
          <a:xfrm>
            <a:off x="6174652" y="3998679"/>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7" name="Oval 126">
            <a:extLst>
              <a:ext uri="{FF2B5EF4-FFF2-40B4-BE49-F238E27FC236}">
                <a16:creationId xmlns:a16="http://schemas.microsoft.com/office/drawing/2014/main" id="{ED3DE581-B209-4230-B711-E71D3A9C2B1E}"/>
              </a:ext>
            </a:extLst>
          </p:cNvPr>
          <p:cNvSpPr/>
          <p:nvPr/>
        </p:nvSpPr>
        <p:spPr>
          <a:xfrm>
            <a:off x="6059946" y="3944916"/>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TextBox 127">
            <a:extLst>
              <a:ext uri="{FF2B5EF4-FFF2-40B4-BE49-F238E27FC236}">
                <a16:creationId xmlns:a16="http://schemas.microsoft.com/office/drawing/2014/main" id="{82B1DF95-55A6-4703-9250-2AB3CCA7CAB9}"/>
              </a:ext>
            </a:extLst>
          </p:cNvPr>
          <p:cNvSpPr txBox="1"/>
          <p:nvPr/>
        </p:nvSpPr>
        <p:spPr>
          <a:xfrm>
            <a:off x="5997819" y="3894863"/>
            <a:ext cx="529925" cy="369332"/>
          </a:xfrm>
          <a:prstGeom prst="rect">
            <a:avLst/>
          </a:prstGeom>
          <a:noFill/>
        </p:spPr>
        <p:txBody>
          <a:bodyPr wrap="square" rtlCol="0">
            <a:spAutoFit/>
          </a:bodyPr>
          <a:lstStyle/>
          <a:p>
            <a:r>
              <a:rPr lang="en-AU" dirty="0">
                <a:solidFill>
                  <a:schemeClr val="bg1"/>
                </a:solidFill>
              </a:rPr>
              <a:t>10</a:t>
            </a:r>
          </a:p>
        </p:txBody>
      </p:sp>
      <p:sp>
        <p:nvSpPr>
          <p:cNvPr id="132" name="Oval 131">
            <a:extLst>
              <a:ext uri="{FF2B5EF4-FFF2-40B4-BE49-F238E27FC236}">
                <a16:creationId xmlns:a16="http://schemas.microsoft.com/office/drawing/2014/main" id="{60EB6129-F573-4B28-A866-112AA3E9AA3F}"/>
              </a:ext>
            </a:extLst>
          </p:cNvPr>
          <p:cNvSpPr/>
          <p:nvPr/>
        </p:nvSpPr>
        <p:spPr>
          <a:xfrm>
            <a:off x="6571833" y="3944915"/>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TextBox 132">
            <a:extLst>
              <a:ext uri="{FF2B5EF4-FFF2-40B4-BE49-F238E27FC236}">
                <a16:creationId xmlns:a16="http://schemas.microsoft.com/office/drawing/2014/main" id="{778D0D2C-34B4-41CD-A97B-7758B6F7C8E9}"/>
              </a:ext>
            </a:extLst>
          </p:cNvPr>
          <p:cNvSpPr txBox="1"/>
          <p:nvPr/>
        </p:nvSpPr>
        <p:spPr>
          <a:xfrm>
            <a:off x="6507283" y="3890875"/>
            <a:ext cx="529925" cy="369332"/>
          </a:xfrm>
          <a:prstGeom prst="rect">
            <a:avLst/>
          </a:prstGeom>
          <a:noFill/>
        </p:spPr>
        <p:txBody>
          <a:bodyPr wrap="square" rtlCol="0">
            <a:spAutoFit/>
          </a:bodyPr>
          <a:lstStyle/>
          <a:p>
            <a:r>
              <a:rPr lang="en-AU" dirty="0">
                <a:solidFill>
                  <a:schemeClr val="bg1"/>
                </a:solidFill>
              </a:rPr>
              <a:t>11</a:t>
            </a:r>
          </a:p>
        </p:txBody>
      </p:sp>
      <p:sp>
        <p:nvSpPr>
          <p:cNvPr id="136" name="Oval 135">
            <a:extLst>
              <a:ext uri="{FF2B5EF4-FFF2-40B4-BE49-F238E27FC236}">
                <a16:creationId xmlns:a16="http://schemas.microsoft.com/office/drawing/2014/main" id="{AC648EEE-9E1B-4CA6-A9F8-73BB0E6EC5FB}"/>
              </a:ext>
            </a:extLst>
          </p:cNvPr>
          <p:cNvSpPr/>
          <p:nvPr/>
        </p:nvSpPr>
        <p:spPr>
          <a:xfrm>
            <a:off x="7264952" y="4004457"/>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7" name="Oval 136">
            <a:extLst>
              <a:ext uri="{FF2B5EF4-FFF2-40B4-BE49-F238E27FC236}">
                <a16:creationId xmlns:a16="http://schemas.microsoft.com/office/drawing/2014/main" id="{00FEA7FF-5B3E-4504-985A-3854FF5D72F7}"/>
              </a:ext>
            </a:extLst>
          </p:cNvPr>
          <p:cNvSpPr/>
          <p:nvPr/>
        </p:nvSpPr>
        <p:spPr>
          <a:xfrm>
            <a:off x="7129635" y="3948091"/>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Oval 137">
            <a:extLst>
              <a:ext uri="{FF2B5EF4-FFF2-40B4-BE49-F238E27FC236}">
                <a16:creationId xmlns:a16="http://schemas.microsoft.com/office/drawing/2014/main" id="{C6C9350D-738B-4E27-BACC-64121F808CF1}"/>
              </a:ext>
            </a:extLst>
          </p:cNvPr>
          <p:cNvSpPr/>
          <p:nvPr/>
        </p:nvSpPr>
        <p:spPr>
          <a:xfrm>
            <a:off x="7824877" y="4000680"/>
            <a:ext cx="92528" cy="936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9" name="Oval 138">
            <a:extLst>
              <a:ext uri="{FF2B5EF4-FFF2-40B4-BE49-F238E27FC236}">
                <a16:creationId xmlns:a16="http://schemas.microsoft.com/office/drawing/2014/main" id="{55BB9893-1D6E-4F6A-9B28-8563FECB37AE}"/>
              </a:ext>
            </a:extLst>
          </p:cNvPr>
          <p:cNvSpPr/>
          <p:nvPr/>
        </p:nvSpPr>
        <p:spPr>
          <a:xfrm>
            <a:off x="7689560" y="3944314"/>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Oval 139">
            <a:extLst>
              <a:ext uri="{FF2B5EF4-FFF2-40B4-BE49-F238E27FC236}">
                <a16:creationId xmlns:a16="http://schemas.microsoft.com/office/drawing/2014/main" id="{2A7C64E8-FDDF-4C96-84C6-A7EB51925009}"/>
              </a:ext>
            </a:extLst>
          </p:cNvPr>
          <p:cNvSpPr/>
          <p:nvPr/>
        </p:nvSpPr>
        <p:spPr>
          <a:xfrm>
            <a:off x="8213295" y="3944313"/>
            <a:ext cx="286395" cy="276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TextBox 140">
            <a:extLst>
              <a:ext uri="{FF2B5EF4-FFF2-40B4-BE49-F238E27FC236}">
                <a16:creationId xmlns:a16="http://schemas.microsoft.com/office/drawing/2014/main" id="{429A2210-DB78-4819-BA5F-A1816CF8A5BC}"/>
              </a:ext>
            </a:extLst>
          </p:cNvPr>
          <p:cNvSpPr txBox="1"/>
          <p:nvPr/>
        </p:nvSpPr>
        <p:spPr>
          <a:xfrm>
            <a:off x="7060046" y="3897702"/>
            <a:ext cx="529925" cy="369332"/>
          </a:xfrm>
          <a:prstGeom prst="rect">
            <a:avLst/>
          </a:prstGeom>
          <a:noFill/>
        </p:spPr>
        <p:txBody>
          <a:bodyPr wrap="square" rtlCol="0">
            <a:spAutoFit/>
          </a:bodyPr>
          <a:lstStyle/>
          <a:p>
            <a:r>
              <a:rPr lang="en-AU" dirty="0">
                <a:solidFill>
                  <a:schemeClr val="bg1"/>
                </a:solidFill>
              </a:rPr>
              <a:t>12</a:t>
            </a:r>
          </a:p>
        </p:txBody>
      </p:sp>
      <p:sp>
        <p:nvSpPr>
          <p:cNvPr id="142" name="TextBox 141">
            <a:extLst>
              <a:ext uri="{FF2B5EF4-FFF2-40B4-BE49-F238E27FC236}">
                <a16:creationId xmlns:a16="http://schemas.microsoft.com/office/drawing/2014/main" id="{A9AB35CA-F8ED-4629-88A2-9E8D9DE8DED8}"/>
              </a:ext>
            </a:extLst>
          </p:cNvPr>
          <p:cNvSpPr txBox="1"/>
          <p:nvPr/>
        </p:nvSpPr>
        <p:spPr>
          <a:xfrm>
            <a:off x="7629110" y="3888232"/>
            <a:ext cx="529925" cy="369332"/>
          </a:xfrm>
          <a:prstGeom prst="rect">
            <a:avLst/>
          </a:prstGeom>
          <a:noFill/>
        </p:spPr>
        <p:txBody>
          <a:bodyPr wrap="square" rtlCol="0">
            <a:spAutoFit/>
          </a:bodyPr>
          <a:lstStyle/>
          <a:p>
            <a:r>
              <a:rPr lang="en-AU" dirty="0">
                <a:solidFill>
                  <a:schemeClr val="bg1"/>
                </a:solidFill>
              </a:rPr>
              <a:t>13</a:t>
            </a:r>
          </a:p>
        </p:txBody>
      </p:sp>
      <p:sp>
        <p:nvSpPr>
          <p:cNvPr id="143" name="TextBox 142">
            <a:extLst>
              <a:ext uri="{FF2B5EF4-FFF2-40B4-BE49-F238E27FC236}">
                <a16:creationId xmlns:a16="http://schemas.microsoft.com/office/drawing/2014/main" id="{66769D6C-FE5F-4BE5-873A-17CC058FC1C0}"/>
              </a:ext>
            </a:extLst>
          </p:cNvPr>
          <p:cNvSpPr txBox="1"/>
          <p:nvPr/>
        </p:nvSpPr>
        <p:spPr>
          <a:xfrm>
            <a:off x="8151137" y="3897702"/>
            <a:ext cx="529925" cy="369332"/>
          </a:xfrm>
          <a:prstGeom prst="rect">
            <a:avLst/>
          </a:prstGeom>
          <a:noFill/>
        </p:spPr>
        <p:txBody>
          <a:bodyPr wrap="square" rtlCol="0">
            <a:spAutoFit/>
          </a:bodyPr>
          <a:lstStyle/>
          <a:p>
            <a:r>
              <a:rPr lang="en-AU" dirty="0">
                <a:solidFill>
                  <a:schemeClr val="bg1"/>
                </a:solidFill>
              </a:rPr>
              <a:t>14</a:t>
            </a:r>
          </a:p>
        </p:txBody>
      </p:sp>
      <p:sp>
        <p:nvSpPr>
          <p:cNvPr id="5" name="TextBox 4">
            <a:extLst>
              <a:ext uri="{FF2B5EF4-FFF2-40B4-BE49-F238E27FC236}">
                <a16:creationId xmlns:a16="http://schemas.microsoft.com/office/drawing/2014/main" id="{146F9F20-5628-4CE8-A8D6-DAB59918BC8C}"/>
              </a:ext>
            </a:extLst>
          </p:cNvPr>
          <p:cNvSpPr txBox="1"/>
          <p:nvPr/>
        </p:nvSpPr>
        <p:spPr>
          <a:xfrm>
            <a:off x="6353875" y="5712504"/>
            <a:ext cx="3718839" cy="369332"/>
          </a:xfrm>
          <a:prstGeom prst="rect">
            <a:avLst/>
          </a:prstGeom>
          <a:noFill/>
        </p:spPr>
        <p:txBody>
          <a:bodyPr wrap="none" rtlCol="0">
            <a:spAutoFit/>
          </a:bodyPr>
          <a:lstStyle/>
          <a:p>
            <a:r>
              <a:rPr lang="en-AU" dirty="0"/>
              <a:t>*Collaboration with AFRIMS &amp; WRAIR</a:t>
            </a:r>
            <a:endParaRPr lang="en-US" dirty="0"/>
          </a:p>
        </p:txBody>
      </p:sp>
    </p:spTree>
    <p:extLst>
      <p:ext uri="{BB962C8B-B14F-4D97-AF65-F5344CB8AC3E}">
        <p14:creationId xmlns:p14="http://schemas.microsoft.com/office/powerpoint/2010/main" val="257608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4184B-3181-41A3-9720-642F8038D1DC}"/>
              </a:ext>
            </a:extLst>
          </p:cNvPr>
          <p:cNvSpPr>
            <a:spLocks noGrp="1"/>
          </p:cNvSpPr>
          <p:nvPr>
            <p:ph type="title"/>
          </p:nvPr>
        </p:nvSpPr>
        <p:spPr>
          <a:xfrm>
            <a:off x="515938" y="209311"/>
            <a:ext cx="10419284" cy="905506"/>
          </a:xfrm>
        </p:spPr>
        <p:txBody>
          <a:bodyPr/>
          <a:lstStyle/>
          <a:p>
            <a:r>
              <a:rPr lang="en-US" dirty="0"/>
              <a:t>Summary of </a:t>
            </a:r>
            <a:r>
              <a:rPr lang="en-US" dirty="0" err="1"/>
              <a:t>Travelan</a:t>
            </a:r>
            <a:r>
              <a:rPr lang="en-US" dirty="0"/>
              <a:t>® Shigella Animal Study</a:t>
            </a:r>
            <a:endParaRPr lang="en-AU" dirty="0"/>
          </a:p>
        </p:txBody>
      </p:sp>
      <p:sp>
        <p:nvSpPr>
          <p:cNvPr id="5" name="TextBox 4">
            <a:extLst>
              <a:ext uri="{FF2B5EF4-FFF2-40B4-BE49-F238E27FC236}">
                <a16:creationId xmlns:a16="http://schemas.microsoft.com/office/drawing/2014/main" id="{5482F45D-E6A1-4B72-A669-FC449B4D111B}"/>
              </a:ext>
            </a:extLst>
          </p:cNvPr>
          <p:cNvSpPr txBox="1"/>
          <p:nvPr/>
        </p:nvSpPr>
        <p:spPr>
          <a:xfrm>
            <a:off x="608925" y="1261573"/>
            <a:ext cx="10974150" cy="4108817"/>
          </a:xfrm>
          <a:prstGeom prst="rect">
            <a:avLst/>
          </a:prstGeom>
          <a:noFill/>
        </p:spPr>
        <p:txBody>
          <a:bodyPr wrap="square" lIns="0" tIns="0" rtlCol="0">
            <a:spAutoFit/>
          </a:bodyPr>
          <a:lstStyle/>
          <a:p>
            <a:pPr>
              <a:spcBef>
                <a:spcPts val="600"/>
              </a:spcBef>
              <a:buClr>
                <a:schemeClr val="accent1"/>
              </a:buClr>
            </a:pPr>
            <a:r>
              <a:rPr lang="en-AU" sz="2000" b="1" dirty="0">
                <a:cs typeface="Arial" panose="020B0604020202020204" pitchFamily="34" charset="0"/>
              </a:rPr>
              <a:t>Placebo (high protein milk powder) provided no protection against acute shigellosis</a:t>
            </a:r>
          </a:p>
          <a:p>
            <a:pPr>
              <a:spcBef>
                <a:spcPts val="600"/>
              </a:spcBef>
              <a:buClr>
                <a:schemeClr val="accent1"/>
              </a:buClr>
            </a:pPr>
            <a:endParaRPr lang="en-AU" sz="800" dirty="0">
              <a:cs typeface="Arial" panose="020B0604020202020204" pitchFamily="34" charset="0"/>
            </a:endParaRPr>
          </a:p>
          <a:p>
            <a:pPr marL="285750" indent="-285750">
              <a:spcBef>
                <a:spcPts val="600"/>
              </a:spcBef>
              <a:buClr>
                <a:schemeClr val="accent1"/>
              </a:buClr>
              <a:buFont typeface="Arial" panose="020B0604020202020204" pitchFamily="34" charset="0"/>
              <a:buChar char="•"/>
            </a:pPr>
            <a:r>
              <a:rPr lang="en-AU" dirty="0">
                <a:cs typeface="Arial" panose="020B0604020202020204" pitchFamily="34" charset="0"/>
              </a:rPr>
              <a:t>All (4/4) Placebo treated monkeys developed severe acute enteric shigellosis.</a:t>
            </a:r>
          </a:p>
          <a:p>
            <a:pPr>
              <a:spcBef>
                <a:spcPts val="600"/>
              </a:spcBef>
              <a:buClr>
                <a:schemeClr val="accent1"/>
              </a:buClr>
            </a:pPr>
            <a:endParaRPr lang="en-AU" sz="1400" dirty="0">
              <a:cs typeface="Arial" panose="020B0604020202020204" pitchFamily="34" charset="0"/>
            </a:endParaRPr>
          </a:p>
          <a:p>
            <a:pPr>
              <a:spcBef>
                <a:spcPts val="600"/>
              </a:spcBef>
              <a:buClr>
                <a:schemeClr val="accent1"/>
              </a:buClr>
            </a:pPr>
            <a:r>
              <a:rPr lang="en-AU" sz="2000" b="1" dirty="0" err="1">
                <a:cs typeface="Arial" panose="020B0604020202020204" pitchFamily="34" charset="0"/>
              </a:rPr>
              <a:t>Travelan</a:t>
            </a:r>
            <a:r>
              <a:rPr lang="en-AU" sz="2000" b="1" dirty="0">
                <a:cs typeface="Arial" panose="020B0604020202020204" pitchFamily="34" charset="0"/>
              </a:rPr>
              <a:t>® provided 75% protection against acute shigellosis</a:t>
            </a:r>
          </a:p>
          <a:p>
            <a:pPr>
              <a:spcBef>
                <a:spcPts val="600"/>
              </a:spcBef>
              <a:buClr>
                <a:schemeClr val="accent1"/>
              </a:buClr>
            </a:pPr>
            <a:endParaRPr lang="en-AU" sz="1400" b="1" u="sng" dirty="0">
              <a:cs typeface="Arial" panose="020B0604020202020204" pitchFamily="34" charset="0"/>
            </a:endParaRPr>
          </a:p>
          <a:p>
            <a:pPr marL="285750" indent="-285750">
              <a:buClr>
                <a:schemeClr val="accent1"/>
              </a:buClr>
              <a:buFont typeface="Arial" panose="020B0604020202020204" pitchFamily="34" charset="0"/>
              <a:buChar char="•"/>
            </a:pPr>
            <a:r>
              <a:rPr lang="en-AU" dirty="0">
                <a:cs typeface="Arial" panose="020B0604020202020204" pitchFamily="34" charset="0"/>
              </a:rPr>
              <a:t>2 of 8 (25%) </a:t>
            </a:r>
            <a:r>
              <a:rPr lang="en-AU" dirty="0" err="1">
                <a:cs typeface="Arial" panose="020B0604020202020204" pitchFamily="34" charset="0"/>
              </a:rPr>
              <a:t>Travelan</a:t>
            </a:r>
            <a:r>
              <a:rPr lang="en-AU" dirty="0">
                <a:cs typeface="Arial" panose="020B0604020202020204" pitchFamily="34" charset="0"/>
              </a:rPr>
              <a:t>®-treated monkeys developed severe acute enteric shigellosis</a:t>
            </a:r>
          </a:p>
          <a:p>
            <a:pPr>
              <a:buClr>
                <a:schemeClr val="accent1"/>
              </a:buClr>
            </a:pPr>
            <a:endParaRPr lang="en-AU" sz="800" b="1" dirty="0">
              <a:cs typeface="Arial" panose="020B0604020202020204" pitchFamily="34" charset="0"/>
            </a:endParaRPr>
          </a:p>
          <a:p>
            <a:pPr>
              <a:buClr>
                <a:schemeClr val="accent1"/>
              </a:buClr>
            </a:pPr>
            <a:endParaRPr lang="en-AU" dirty="0">
              <a:cs typeface="Arial" panose="020B0604020202020204" pitchFamily="34" charset="0"/>
            </a:endParaRPr>
          </a:p>
          <a:p>
            <a:pPr marL="285750" indent="-285750">
              <a:buClr>
                <a:schemeClr val="accent1"/>
              </a:buClr>
              <a:buFont typeface="Arial" panose="020B0604020202020204" pitchFamily="34" charset="0"/>
              <a:buChar char="•"/>
            </a:pPr>
            <a:r>
              <a:rPr lang="en-AU" dirty="0">
                <a:cs typeface="Arial" panose="020B0604020202020204" pitchFamily="34" charset="0"/>
              </a:rPr>
              <a:t>6 of 8 (75%) </a:t>
            </a:r>
            <a:r>
              <a:rPr lang="en-AU" dirty="0" err="1">
                <a:cs typeface="Arial" panose="020B0604020202020204" pitchFamily="34" charset="0"/>
              </a:rPr>
              <a:t>Travelan</a:t>
            </a:r>
            <a:r>
              <a:rPr lang="en-AU" dirty="0">
                <a:cs typeface="Arial" panose="020B0604020202020204" pitchFamily="34" charset="0"/>
              </a:rPr>
              <a:t>®- treated monkeys survived </a:t>
            </a:r>
            <a:r>
              <a:rPr lang="en-AU" i="1" dirty="0">
                <a:cs typeface="Arial" panose="020B0604020202020204" pitchFamily="34" charset="0"/>
              </a:rPr>
              <a:t>Shigella </a:t>
            </a:r>
            <a:r>
              <a:rPr lang="en-AU" i="1" dirty="0" err="1">
                <a:cs typeface="Arial" panose="020B0604020202020204" pitchFamily="34" charset="0"/>
              </a:rPr>
              <a:t>flexneri</a:t>
            </a:r>
            <a:r>
              <a:rPr lang="en-AU" dirty="0">
                <a:cs typeface="Arial" panose="020B0604020202020204" pitchFamily="34" charset="0"/>
              </a:rPr>
              <a:t> challenge</a:t>
            </a:r>
          </a:p>
          <a:p>
            <a:pPr>
              <a:spcBef>
                <a:spcPts val="600"/>
              </a:spcBef>
              <a:buClr>
                <a:schemeClr val="accent1"/>
              </a:buClr>
            </a:pPr>
            <a:endParaRPr lang="en-AU" dirty="0">
              <a:cs typeface="Arial" panose="020B0604020202020204" pitchFamily="34" charset="0"/>
            </a:endParaRPr>
          </a:p>
          <a:p>
            <a:pPr marL="285750" indent="-285750">
              <a:spcBef>
                <a:spcPts val="600"/>
              </a:spcBef>
              <a:buClr>
                <a:schemeClr val="accent1"/>
              </a:buClr>
              <a:buFont typeface="Arial" panose="020B0604020202020204" pitchFamily="34" charset="0"/>
              <a:buChar char="•"/>
            </a:pPr>
            <a:r>
              <a:rPr lang="en-AU" i="1" u="sng" dirty="0">
                <a:solidFill>
                  <a:srgbClr val="0070C0"/>
                </a:solidFill>
                <a:cs typeface="Arial" panose="020B0604020202020204" pitchFamily="34" charset="0"/>
              </a:rPr>
              <a:t>S. </a:t>
            </a:r>
            <a:r>
              <a:rPr lang="en-AU" i="1" u="sng" dirty="0" err="1">
                <a:solidFill>
                  <a:srgbClr val="0070C0"/>
                </a:solidFill>
                <a:cs typeface="Arial" panose="020B0604020202020204" pitchFamily="34" charset="0"/>
              </a:rPr>
              <a:t>flexneri</a:t>
            </a:r>
            <a:r>
              <a:rPr lang="en-AU" i="1" u="sng" dirty="0">
                <a:solidFill>
                  <a:srgbClr val="0070C0"/>
                </a:solidFill>
                <a:cs typeface="Arial" panose="020B0604020202020204" pitchFamily="34" charset="0"/>
              </a:rPr>
              <a:t> </a:t>
            </a:r>
            <a:r>
              <a:rPr lang="en-AU" u="sng" dirty="0">
                <a:solidFill>
                  <a:srgbClr val="0070C0"/>
                </a:solidFill>
                <a:cs typeface="Arial" panose="020B0604020202020204" pitchFamily="34" charset="0"/>
              </a:rPr>
              <a:t>was undetectable in consecutive faecal samples by day-7 in 4 of 6 (67%) survivors and by day 9 in the remaining 2 (33%) survivors</a:t>
            </a:r>
          </a:p>
          <a:p>
            <a:pPr>
              <a:spcBef>
                <a:spcPts val="600"/>
              </a:spcBef>
              <a:buClr>
                <a:schemeClr val="accent1"/>
              </a:buClr>
            </a:pP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06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EEAB0E-3B5F-4CAF-886F-B2A01B301D1A}"/>
              </a:ext>
            </a:extLst>
          </p:cNvPr>
          <p:cNvSpPr>
            <a:spLocks noGrp="1"/>
          </p:cNvSpPr>
          <p:nvPr>
            <p:ph idx="1"/>
          </p:nvPr>
        </p:nvSpPr>
        <p:spPr>
          <a:xfrm>
            <a:off x="515939" y="1165790"/>
            <a:ext cx="10310106" cy="779123"/>
          </a:xfrm>
        </p:spPr>
        <p:txBody>
          <a:bodyPr/>
          <a:lstStyle/>
          <a:p>
            <a:pPr marL="0" indent="0">
              <a:buNone/>
            </a:pPr>
            <a:r>
              <a:rPr lang="en-US" dirty="0"/>
              <a:t>Revamp Travelan® for FDA approval as drug to prevent Travelers’ Diarrhea in travelers to endemic areas:</a:t>
            </a:r>
          </a:p>
          <a:p>
            <a:pPr marL="0" indent="0">
              <a:buNone/>
            </a:pPr>
            <a:endParaRPr lang="en-US" sz="800" dirty="0"/>
          </a:p>
          <a:p>
            <a:endParaRPr lang="en-AU" dirty="0"/>
          </a:p>
        </p:txBody>
      </p:sp>
      <p:sp>
        <p:nvSpPr>
          <p:cNvPr id="5" name="Title 3">
            <a:extLst>
              <a:ext uri="{FF2B5EF4-FFF2-40B4-BE49-F238E27FC236}">
                <a16:creationId xmlns:a16="http://schemas.microsoft.com/office/drawing/2014/main" id="{68B67235-4355-4E9E-BCF8-6446254EC851}"/>
              </a:ext>
            </a:extLst>
          </p:cNvPr>
          <p:cNvSpPr txBox="1">
            <a:spLocks/>
          </p:cNvSpPr>
          <p:nvPr/>
        </p:nvSpPr>
        <p:spPr>
          <a:xfrm>
            <a:off x="515939" y="237217"/>
            <a:ext cx="10310106" cy="92857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AU" sz="3600" dirty="0">
                <a:latin typeface="+mn-lt"/>
              </a:rPr>
              <a:t>IMM-124E Drug development plan</a:t>
            </a:r>
          </a:p>
        </p:txBody>
      </p:sp>
      <p:graphicFrame>
        <p:nvGraphicFramePr>
          <p:cNvPr id="8" name="Diagram 7">
            <a:extLst>
              <a:ext uri="{FF2B5EF4-FFF2-40B4-BE49-F238E27FC236}">
                <a16:creationId xmlns:a16="http://schemas.microsoft.com/office/drawing/2014/main" id="{5D029DBE-CC42-4509-993C-3E7D82554D51}"/>
              </a:ext>
            </a:extLst>
          </p:cNvPr>
          <p:cNvGraphicFramePr/>
          <p:nvPr>
            <p:extLst>
              <p:ext uri="{D42A27DB-BD31-4B8C-83A1-F6EECF244321}">
                <p14:modId xmlns:p14="http://schemas.microsoft.com/office/powerpoint/2010/main" val="1643472085"/>
              </p:ext>
            </p:extLst>
          </p:nvPr>
        </p:nvGraphicFramePr>
        <p:xfrm>
          <a:off x="-30641" y="1944913"/>
          <a:ext cx="10856686" cy="4325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1908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3F85-8C14-4E02-9A0B-89705BABC2B7}"/>
              </a:ext>
            </a:extLst>
          </p:cNvPr>
          <p:cNvSpPr>
            <a:spLocks noGrp="1"/>
          </p:cNvSpPr>
          <p:nvPr>
            <p:ph type="title"/>
          </p:nvPr>
        </p:nvSpPr>
        <p:spPr>
          <a:xfrm>
            <a:off x="527227" y="0"/>
            <a:ext cx="10310106" cy="1325563"/>
          </a:xfrm>
        </p:spPr>
        <p:txBody>
          <a:bodyPr/>
          <a:lstStyle/>
          <a:p>
            <a:r>
              <a:rPr lang="en-AU" dirty="0"/>
              <a:t>US sales forecast for </a:t>
            </a:r>
            <a:r>
              <a:rPr lang="en-AU" dirty="0" err="1"/>
              <a:t>Travelan</a:t>
            </a:r>
            <a:r>
              <a:rPr lang="en-AU" dirty="0"/>
              <a:t>®: </a:t>
            </a:r>
            <a:br>
              <a:rPr lang="en-AU" dirty="0"/>
            </a:br>
            <a:r>
              <a:rPr lang="en-AU" dirty="0"/>
              <a:t>IF approved AS DRUG to Prevent TD</a:t>
            </a:r>
          </a:p>
        </p:txBody>
      </p:sp>
      <p:sp>
        <p:nvSpPr>
          <p:cNvPr id="26" name="Rectangle 25">
            <a:extLst>
              <a:ext uri="{FF2B5EF4-FFF2-40B4-BE49-F238E27FC236}">
                <a16:creationId xmlns:a16="http://schemas.microsoft.com/office/drawing/2014/main" id="{082ABB29-6BF7-4C86-91E5-7E76442CE954}"/>
              </a:ext>
            </a:extLst>
          </p:cNvPr>
          <p:cNvSpPr/>
          <p:nvPr/>
        </p:nvSpPr>
        <p:spPr>
          <a:xfrm>
            <a:off x="7862871" y="2253048"/>
            <a:ext cx="4329129" cy="2351904"/>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3A2608B4-B074-4DC1-9CD7-1A5185741E66}"/>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14894"/>
            <a:ext cx="691478" cy="653694"/>
          </a:xfrm>
          <a:prstGeom prst="rect">
            <a:avLst/>
          </a:prstGeom>
          <a:noFill/>
        </p:spPr>
      </p:pic>
      <p:sp>
        <p:nvSpPr>
          <p:cNvPr id="33" name="Oval 32">
            <a:extLst>
              <a:ext uri="{FF2B5EF4-FFF2-40B4-BE49-F238E27FC236}">
                <a16:creationId xmlns:a16="http://schemas.microsoft.com/office/drawing/2014/main" id="{4E449041-EF7A-4723-8AE2-DEE2FBD3CFC5}"/>
              </a:ext>
            </a:extLst>
          </p:cNvPr>
          <p:cNvSpPr/>
          <p:nvPr/>
        </p:nvSpPr>
        <p:spPr>
          <a:xfrm>
            <a:off x="6634915" y="2163110"/>
            <a:ext cx="2455911" cy="2502102"/>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Content Placeholder 1">
            <a:extLst>
              <a:ext uri="{FF2B5EF4-FFF2-40B4-BE49-F238E27FC236}">
                <a16:creationId xmlns:a16="http://schemas.microsoft.com/office/drawing/2014/main" id="{B93069B7-B5E7-4FCE-AFC2-D31E2977CC16}"/>
              </a:ext>
            </a:extLst>
          </p:cNvPr>
          <p:cNvSpPr>
            <a:spLocks noGrp="1"/>
          </p:cNvSpPr>
          <p:nvPr>
            <p:ph idx="1"/>
          </p:nvPr>
        </p:nvSpPr>
        <p:spPr>
          <a:xfrm>
            <a:off x="443928" y="1747520"/>
            <a:ext cx="5677771" cy="658642"/>
          </a:xfrm>
          <a:noFill/>
        </p:spPr>
        <p:txBody>
          <a:bodyPr wrap="square" lIns="0" tIns="0" rtlCol="0">
            <a:spAutoFit/>
          </a:bodyPr>
          <a:lstStyle/>
          <a:p>
            <a:pPr marL="0" indent="0">
              <a:spcBef>
                <a:spcPts val="600"/>
              </a:spcBef>
              <a:buClr>
                <a:schemeClr val="accent1"/>
              </a:buClr>
              <a:buNone/>
            </a:pPr>
            <a:r>
              <a:rPr lang="en-AU" b="1" dirty="0">
                <a:solidFill>
                  <a:srgbClr val="0070C0"/>
                </a:solidFill>
                <a:cs typeface="Arial" panose="020B0604020202020204" pitchFamily="34" charset="0"/>
              </a:rPr>
              <a:t>MARKET POTENTIAL FOR TRAVELAN® SALES:</a:t>
            </a:r>
          </a:p>
          <a:p>
            <a:pPr marL="0" indent="0">
              <a:spcBef>
                <a:spcPts val="600"/>
              </a:spcBef>
              <a:buClr>
                <a:schemeClr val="accent1"/>
              </a:buClr>
              <a:buNone/>
            </a:pPr>
            <a:r>
              <a:rPr lang="en-AU" sz="1800" dirty="0">
                <a:cs typeface="Arial" panose="020B0604020202020204" pitchFamily="34" charset="0"/>
              </a:rPr>
              <a:t>			</a:t>
            </a:r>
          </a:p>
        </p:txBody>
      </p:sp>
      <p:sp>
        <p:nvSpPr>
          <p:cNvPr id="9" name="Content Placeholder 1">
            <a:extLst>
              <a:ext uri="{FF2B5EF4-FFF2-40B4-BE49-F238E27FC236}">
                <a16:creationId xmlns:a16="http://schemas.microsoft.com/office/drawing/2014/main" id="{63003507-B076-44B1-B54B-812750CB45CA}"/>
              </a:ext>
            </a:extLst>
          </p:cNvPr>
          <p:cNvSpPr txBox="1">
            <a:spLocks/>
          </p:cNvSpPr>
          <p:nvPr/>
        </p:nvSpPr>
        <p:spPr>
          <a:xfrm>
            <a:off x="494309" y="3013500"/>
            <a:ext cx="5783234" cy="1651734"/>
          </a:xfrm>
          <a:prstGeom prst="rect">
            <a:avLst/>
          </a:prstGeom>
          <a:noFill/>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chemeClr val="accent1"/>
              </a:buClr>
              <a:buNone/>
            </a:pPr>
            <a:r>
              <a:rPr lang="en-AU" sz="1400" b="1" dirty="0">
                <a:cs typeface="Arial" panose="020B0604020202020204" pitchFamily="34" charset="0"/>
              </a:rPr>
              <a:t>Market potential figure derived from:</a:t>
            </a:r>
          </a:p>
          <a:p>
            <a:pPr marL="0" indent="0">
              <a:buNone/>
            </a:pPr>
            <a:r>
              <a:rPr lang="en-AU" sz="1600" dirty="0">
                <a:cs typeface="Arial" panose="020B0604020202020204" pitchFamily="34" charset="0"/>
              </a:rPr>
              <a:t>2014 figures of US citizens traveling to high risk destinations for TD (44.3 million)</a:t>
            </a:r>
            <a:r>
              <a:rPr lang="en-AU" sz="1800" baseline="30000" dirty="0">
                <a:cs typeface="Arial" panose="020B0604020202020204" pitchFamily="34" charset="0"/>
              </a:rPr>
              <a:t>1</a:t>
            </a:r>
            <a:r>
              <a:rPr lang="en-AU" sz="1600" dirty="0">
                <a:cs typeface="Arial" panose="020B0604020202020204" pitchFamily="34" charset="0"/>
              </a:rPr>
              <a:t> and obtaining pretravel advice (22.2 million)</a:t>
            </a:r>
            <a:r>
              <a:rPr lang="en-AU" sz="1800" baseline="30000" dirty="0">
                <a:cs typeface="Arial" panose="020B0604020202020204" pitchFamily="34" charset="0"/>
              </a:rPr>
              <a:t>2</a:t>
            </a:r>
            <a:r>
              <a:rPr lang="en-US" sz="1600" dirty="0"/>
              <a:t>. Sources of pre-travel advice include primary care provider, travel medicine specialist, company doctors, pharmacist, and travel agencies</a:t>
            </a:r>
            <a:r>
              <a:rPr lang="en-US" sz="1800" baseline="30000" dirty="0"/>
              <a:t>2</a:t>
            </a:r>
            <a:r>
              <a:rPr lang="en-US" sz="1600" dirty="0"/>
              <a:t>. </a:t>
            </a:r>
            <a:r>
              <a:rPr lang="en-AU" sz="1600" dirty="0">
                <a:cs typeface="Arial" panose="020B0604020202020204" pitchFamily="34" charset="0"/>
              </a:rPr>
              <a:t>Our forecast utilizes a very conservative estimate for % of US citizens purchasing </a:t>
            </a:r>
            <a:r>
              <a:rPr lang="en-AU" sz="1600" dirty="0" err="1">
                <a:cs typeface="Arial" panose="020B0604020202020204" pitchFamily="34" charset="0"/>
              </a:rPr>
              <a:t>Travelan</a:t>
            </a:r>
            <a:r>
              <a:rPr lang="en-AU" sz="1600" dirty="0">
                <a:cs typeface="Arial" panose="020B0604020202020204" pitchFamily="34" charset="0"/>
              </a:rPr>
              <a:t>® after seeking pre-travel advice.</a:t>
            </a:r>
            <a:endParaRPr lang="en-AU" sz="1600" dirty="0">
              <a:highlight>
                <a:srgbClr val="FFFF00"/>
              </a:highlight>
              <a:cs typeface="Arial" panose="020B0604020202020204" pitchFamily="34" charset="0"/>
            </a:endParaRPr>
          </a:p>
        </p:txBody>
      </p:sp>
      <p:sp>
        <p:nvSpPr>
          <p:cNvPr id="10" name="Rectangle 9">
            <a:extLst>
              <a:ext uri="{FF2B5EF4-FFF2-40B4-BE49-F238E27FC236}">
                <a16:creationId xmlns:a16="http://schemas.microsoft.com/office/drawing/2014/main" id="{F94BB9B9-853C-4310-873F-AE4B95A229BC}"/>
              </a:ext>
            </a:extLst>
          </p:cNvPr>
          <p:cNvSpPr/>
          <p:nvPr/>
        </p:nvSpPr>
        <p:spPr>
          <a:xfrm>
            <a:off x="443927" y="5325487"/>
            <a:ext cx="9484659" cy="738664"/>
          </a:xfrm>
          <a:prstGeom prst="rect">
            <a:avLst/>
          </a:prstGeom>
        </p:spPr>
        <p:txBody>
          <a:bodyPr wrap="square">
            <a:spAutoFit/>
          </a:bodyPr>
          <a:lstStyle/>
          <a:p>
            <a:pPr>
              <a:spcAft>
                <a:spcPts val="0"/>
              </a:spcAft>
            </a:pPr>
            <a:r>
              <a:rPr lang="en-US" sz="1050" dirty="0">
                <a:latin typeface="Calibri" panose="020F0502020204030204" pitchFamily="34" charset="0"/>
                <a:cs typeface="Calibri" panose="020F0502020204030204" pitchFamily="34" charset="0"/>
              </a:rPr>
              <a:t>1. U.S. Department of Commerce, International Trade Administration, National Travel and Tourism Office. U.S. Citizen Traffic to Overseas Regions, Canada &amp; Mexico 2014. </a:t>
            </a:r>
          </a:p>
          <a:p>
            <a:pPr>
              <a:spcAft>
                <a:spcPts val="0"/>
              </a:spcAft>
            </a:pPr>
            <a:r>
              <a:rPr lang="en-US" sz="1050" dirty="0">
                <a:latin typeface="Calibri" panose="020F0502020204030204" pitchFamily="34" charset="0"/>
                <a:cs typeface="Calibri" panose="020F0502020204030204" pitchFamily="34" charset="0"/>
              </a:rPr>
              <a:t>     Monthly Statistics, </a:t>
            </a:r>
            <a:r>
              <a:rPr lang="en-US" sz="1050" dirty="0" err="1">
                <a:latin typeface="Calibri" panose="020F0502020204030204" pitchFamily="34" charset="0"/>
                <a:cs typeface="Calibri" panose="020F0502020204030204" pitchFamily="34" charset="0"/>
              </a:rPr>
              <a:t>U.S.Outbound</a:t>
            </a:r>
            <a:r>
              <a:rPr lang="en-US" sz="1050" dirty="0">
                <a:latin typeface="Calibri" panose="020F0502020204030204" pitchFamily="34" charset="0"/>
                <a:cs typeface="Calibri" panose="020F0502020204030204" pitchFamily="34" charset="0"/>
              </a:rPr>
              <a:t> Travel by World Regions. 2014. Available at: http://travel.trade.gov/view/m-2014-O-001/index.html. Accessed June 26, 2015.</a:t>
            </a:r>
            <a:endParaRPr lang="en-AU" sz="1050" dirty="0">
              <a:latin typeface="Calibri" panose="020F0502020204030204" pitchFamily="34" charset="0"/>
              <a:cs typeface="Calibri" panose="020F0502020204030204" pitchFamily="34" charset="0"/>
            </a:endParaRPr>
          </a:p>
          <a:p>
            <a:r>
              <a:rPr lang="en-US" sz="1050" dirty="0">
                <a:latin typeface="Calibri" panose="020F0502020204030204" pitchFamily="34" charset="0"/>
                <a:cs typeface="Calibri" panose="020F0502020204030204" pitchFamily="34" charset="0"/>
              </a:rPr>
              <a:t>2. </a:t>
            </a:r>
            <a:r>
              <a:rPr lang="en-US" sz="1050" dirty="0" err="1">
                <a:latin typeface="Calibri" panose="020F0502020204030204" pitchFamily="34" charset="0"/>
                <a:cs typeface="Calibri" panose="020F0502020204030204" pitchFamily="34" charset="0"/>
              </a:rPr>
              <a:t>Mathyas</a:t>
            </a:r>
            <a:r>
              <a:rPr lang="en-US" sz="1050" dirty="0">
                <a:latin typeface="Calibri" panose="020F0502020204030204" pitchFamily="34" charset="0"/>
                <a:cs typeface="Calibri" panose="020F0502020204030204" pitchFamily="34" charset="0"/>
              </a:rPr>
              <a:t> Wang , MD , Thomas D. </a:t>
            </a:r>
            <a:r>
              <a:rPr lang="en-US" sz="1050" dirty="0" err="1">
                <a:latin typeface="Calibri" panose="020F0502020204030204" pitchFamily="34" charset="0"/>
                <a:cs typeface="Calibri" panose="020F0502020204030204" pitchFamily="34" charset="0"/>
              </a:rPr>
              <a:t>Szucs</a:t>
            </a:r>
            <a:r>
              <a:rPr lang="en-US" sz="1050" dirty="0">
                <a:latin typeface="Calibri" panose="020F0502020204030204" pitchFamily="34" charset="0"/>
                <a:cs typeface="Calibri" panose="020F0502020204030204" pitchFamily="34" charset="0"/>
              </a:rPr>
              <a:t> , MD, MBA, MPH, LLM , and Robert Steffen , MD. Economic Aspects of Travelers ’ Diarrhea. Journal of Travel Medicine, Volume </a:t>
            </a:r>
          </a:p>
          <a:p>
            <a:r>
              <a:rPr lang="en-US" sz="1050" dirty="0">
                <a:latin typeface="Calibri" panose="020F0502020204030204" pitchFamily="34" charset="0"/>
                <a:cs typeface="Calibri" panose="020F0502020204030204" pitchFamily="34" charset="0"/>
              </a:rPr>
              <a:t>    15, Issue 2, 2008, 110–118</a:t>
            </a:r>
            <a:endParaRPr lang="en-AU" sz="105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CDDC7B94-A503-483C-A1B4-57FE9CE711ED}"/>
              </a:ext>
            </a:extLst>
          </p:cNvPr>
          <p:cNvSpPr/>
          <p:nvPr/>
        </p:nvSpPr>
        <p:spPr>
          <a:xfrm>
            <a:off x="6534150" y="2255815"/>
            <a:ext cx="2375700" cy="236818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Diagonal Corners Rounded 12">
            <a:extLst>
              <a:ext uri="{FF2B5EF4-FFF2-40B4-BE49-F238E27FC236}">
                <a16:creationId xmlns:a16="http://schemas.microsoft.com/office/drawing/2014/main" id="{9B7792D6-0412-437F-BF29-151E00D3046B}"/>
              </a:ext>
            </a:extLst>
          </p:cNvPr>
          <p:cNvSpPr/>
          <p:nvPr/>
        </p:nvSpPr>
        <p:spPr>
          <a:xfrm>
            <a:off x="443927" y="2163110"/>
            <a:ext cx="5577008" cy="699751"/>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USD  &gt;$100 MILLION</a:t>
            </a:r>
          </a:p>
        </p:txBody>
      </p:sp>
    </p:spTree>
    <p:extLst>
      <p:ext uri="{BB962C8B-B14F-4D97-AF65-F5344CB8AC3E}">
        <p14:creationId xmlns:p14="http://schemas.microsoft.com/office/powerpoint/2010/main" val="29603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600232" y="140160"/>
            <a:ext cx="10991535" cy="720000"/>
          </a:xfrm>
          <a:prstGeom prst="rect">
            <a:avLst/>
          </a:prstGeom>
        </p:spPr>
        <p:txBody>
          <a:bodyPr vert="horz" lIns="0" tIns="0" rIns="0" bIns="0" rtlCol="0" anchor="ctr">
            <a:noAutofit/>
          </a:bodyPr>
          <a:lstStyle>
            <a:defPPr>
              <a:defRPr lang="en-US"/>
            </a:defPPr>
            <a:lvl1pPr marR="0" indent="0" defTabSz="457200" fontAlgn="auto">
              <a:lnSpc>
                <a:spcPct val="100000"/>
              </a:lnSpc>
              <a:spcBef>
                <a:spcPct val="0"/>
              </a:spcBef>
              <a:spcAft>
                <a:spcPts val="0"/>
              </a:spcAft>
              <a:buClrTx/>
              <a:buSzTx/>
              <a:buFontTx/>
              <a:buNone/>
              <a:tabLst/>
              <a:defRPr sz="2600" b="1" i="0">
                <a:solidFill>
                  <a:schemeClr val="accent1"/>
                </a:solidFill>
                <a:latin typeface="Arial" charset="0"/>
                <a:ea typeface="Arial" charset="0"/>
                <a:cs typeface="Arial" charset="0"/>
              </a:defRPr>
            </a:lvl1pPr>
          </a:lstStyle>
          <a:p>
            <a:r>
              <a:rPr lang="en-US" sz="3000" cap="all" dirty="0">
                <a:solidFill>
                  <a:schemeClr val="tx1"/>
                </a:solidFill>
                <a:latin typeface="+mj-lt"/>
                <a:ea typeface="+mj-ea"/>
                <a:cs typeface="+mj-cs"/>
              </a:rPr>
              <a:t>Competitor Market Analysis – </a:t>
            </a:r>
            <a:r>
              <a:rPr lang="en-US" sz="3000" cap="all" dirty="0" err="1">
                <a:solidFill>
                  <a:schemeClr val="tx1"/>
                </a:solidFill>
                <a:latin typeface="+mj-lt"/>
                <a:ea typeface="+mj-ea"/>
                <a:cs typeface="+mj-cs"/>
              </a:rPr>
              <a:t>ANTi</a:t>
            </a:r>
            <a:r>
              <a:rPr lang="en-US" sz="3000" cap="all" dirty="0">
                <a:solidFill>
                  <a:schemeClr val="tx1"/>
                </a:solidFill>
                <a:latin typeface="+mj-lt"/>
                <a:ea typeface="+mj-ea"/>
                <a:cs typeface="+mj-cs"/>
              </a:rPr>
              <a:t>-DIARRHEAL DRUGS</a:t>
            </a:r>
          </a:p>
        </p:txBody>
      </p:sp>
      <p:graphicFrame>
        <p:nvGraphicFramePr>
          <p:cNvPr id="2" name="Table 1"/>
          <p:cNvGraphicFramePr>
            <a:graphicFrameLocks noGrp="1"/>
          </p:cNvGraphicFramePr>
          <p:nvPr>
            <p:extLst>
              <p:ext uri="{D42A27DB-BD31-4B8C-83A1-F6EECF244321}">
                <p14:modId xmlns:p14="http://schemas.microsoft.com/office/powerpoint/2010/main" val="4101200545"/>
              </p:ext>
            </p:extLst>
          </p:nvPr>
        </p:nvGraphicFramePr>
        <p:xfrm>
          <a:off x="515619" y="854261"/>
          <a:ext cx="10991535" cy="4710309"/>
        </p:xfrm>
        <a:graphic>
          <a:graphicData uri="http://schemas.openxmlformats.org/drawingml/2006/table">
            <a:tbl>
              <a:tblPr>
                <a:tableStyleId>{5C22544A-7EE6-4342-B048-85BDC9FD1C3A}</a:tableStyleId>
              </a:tblPr>
              <a:tblGrid>
                <a:gridCol w="2507292">
                  <a:extLst>
                    <a:ext uri="{9D8B030D-6E8A-4147-A177-3AD203B41FA5}">
                      <a16:colId xmlns:a16="http://schemas.microsoft.com/office/drawing/2014/main" val="2884173970"/>
                    </a:ext>
                  </a:extLst>
                </a:gridCol>
                <a:gridCol w="3773347">
                  <a:extLst>
                    <a:ext uri="{9D8B030D-6E8A-4147-A177-3AD203B41FA5}">
                      <a16:colId xmlns:a16="http://schemas.microsoft.com/office/drawing/2014/main" val="1915331623"/>
                    </a:ext>
                  </a:extLst>
                </a:gridCol>
                <a:gridCol w="1562582">
                  <a:extLst>
                    <a:ext uri="{9D8B030D-6E8A-4147-A177-3AD203B41FA5}">
                      <a16:colId xmlns:a16="http://schemas.microsoft.com/office/drawing/2014/main" val="2914979701"/>
                    </a:ext>
                  </a:extLst>
                </a:gridCol>
                <a:gridCol w="1064871">
                  <a:extLst>
                    <a:ext uri="{9D8B030D-6E8A-4147-A177-3AD203B41FA5}">
                      <a16:colId xmlns:a16="http://schemas.microsoft.com/office/drawing/2014/main" val="73645273"/>
                    </a:ext>
                  </a:extLst>
                </a:gridCol>
                <a:gridCol w="2083443">
                  <a:extLst>
                    <a:ext uri="{9D8B030D-6E8A-4147-A177-3AD203B41FA5}">
                      <a16:colId xmlns:a16="http://schemas.microsoft.com/office/drawing/2014/main" val="2187062110"/>
                    </a:ext>
                  </a:extLst>
                </a:gridCol>
              </a:tblGrid>
              <a:tr h="463099">
                <a:tc>
                  <a:txBody>
                    <a:bodyPr/>
                    <a:lstStyle/>
                    <a:p>
                      <a:pPr marL="0" algn="ctr" defTabSz="914400" rtl="0" eaLnBrk="1" latinLnBrk="0" hangingPunct="1"/>
                      <a:r>
                        <a:rPr lang="en-US" sz="1200" b="1" kern="1200" dirty="0">
                          <a:solidFill>
                            <a:schemeClr val="lt1"/>
                          </a:solidFill>
                          <a:latin typeface="+mn-lt"/>
                          <a:ea typeface="+mn-ea"/>
                          <a:cs typeface="+mn-cs"/>
                        </a:rPr>
                        <a:t>Drug</a:t>
                      </a:r>
                    </a:p>
                  </a:txBody>
                  <a:tcPr anchor="ctr">
                    <a:solidFill>
                      <a:schemeClr val="accent1"/>
                    </a:solidFill>
                  </a:tcPr>
                </a:tc>
                <a:tc>
                  <a:txBody>
                    <a:bodyPr/>
                    <a:lstStyle/>
                    <a:p>
                      <a:pPr marL="0" algn="ctr" defTabSz="914400" rtl="0" eaLnBrk="1" latinLnBrk="0" hangingPunct="1"/>
                      <a:r>
                        <a:rPr lang="en-US" sz="1200" b="1" kern="1200" dirty="0">
                          <a:solidFill>
                            <a:schemeClr val="lt1"/>
                          </a:solidFill>
                          <a:latin typeface="+mn-lt"/>
                          <a:ea typeface="+mn-ea"/>
                          <a:cs typeface="+mn-cs"/>
                        </a:rPr>
                        <a:t>Indication</a:t>
                      </a:r>
                    </a:p>
                  </a:txBody>
                  <a:tcPr anchor="ctr">
                    <a:solidFill>
                      <a:schemeClr val="accent1"/>
                    </a:solidFill>
                  </a:tcPr>
                </a:tc>
                <a:tc>
                  <a:txBody>
                    <a:bodyPr/>
                    <a:lstStyle/>
                    <a:p>
                      <a:pPr marL="0" algn="ctr" defTabSz="914400" rtl="0" eaLnBrk="1" latinLnBrk="0" hangingPunct="1"/>
                      <a:r>
                        <a:rPr lang="en-US" sz="1200" b="1" kern="1200" dirty="0">
                          <a:solidFill>
                            <a:schemeClr val="lt1"/>
                          </a:solidFill>
                          <a:latin typeface="+mn-lt"/>
                          <a:ea typeface="+mn-ea"/>
                          <a:cs typeface="+mn-cs"/>
                        </a:rPr>
                        <a:t>Dosing</a:t>
                      </a:r>
                    </a:p>
                  </a:txBody>
                  <a:tcPr anchor="ctr">
                    <a:lnR w="12700" cap="flat" cmpd="sng" algn="ctr">
                      <a:solidFill>
                        <a:srgbClr val="29A9F5"/>
                      </a:solidFill>
                      <a:prstDash val="solid"/>
                      <a:round/>
                      <a:headEnd type="none" w="med" len="med"/>
                      <a:tailEnd type="none" w="med" len="med"/>
                    </a:lnR>
                    <a:solidFill>
                      <a:schemeClr val="accent1"/>
                    </a:solidFill>
                  </a:tcPr>
                </a:tc>
                <a:tc>
                  <a:txBody>
                    <a:bodyPr/>
                    <a:lstStyle/>
                    <a:p>
                      <a:pPr marL="0" algn="ctr" defTabSz="914400" rtl="0" eaLnBrk="1" latinLnBrk="0" hangingPunct="1"/>
                      <a:r>
                        <a:rPr lang="en-US" sz="1200" b="1" kern="1200" dirty="0">
                          <a:solidFill>
                            <a:schemeClr val="lt1"/>
                          </a:solidFill>
                          <a:latin typeface="+mn-lt"/>
                          <a:ea typeface="+mn-ea"/>
                          <a:cs typeface="+mn-cs"/>
                        </a:rPr>
                        <a:t>Ave cost – 2 week trip</a:t>
                      </a:r>
                    </a:p>
                  </a:txBody>
                  <a:tcPr anchor="ctr">
                    <a:lnL w="12700" cap="flat" cmpd="sng" algn="ctr">
                      <a:solidFill>
                        <a:srgbClr val="29A9F5"/>
                      </a:solidFill>
                      <a:prstDash val="solid"/>
                      <a:round/>
                      <a:headEnd type="none" w="med" len="med"/>
                      <a:tailEnd type="none" w="med" len="med"/>
                    </a:lnL>
                    <a:lnR w="12700" cap="flat" cmpd="sng" algn="ctr">
                      <a:solidFill>
                        <a:srgbClr val="29A9F5"/>
                      </a:solidFill>
                      <a:prstDash val="solid"/>
                      <a:round/>
                      <a:headEnd type="none" w="med" len="med"/>
                      <a:tailEnd type="none" w="med" len="med"/>
                    </a:lnR>
                    <a:solidFill>
                      <a:schemeClr val="accent1"/>
                    </a:solidFill>
                  </a:tcPr>
                </a:tc>
                <a:tc>
                  <a:txBody>
                    <a:bodyPr/>
                    <a:lstStyle/>
                    <a:p>
                      <a:pPr marL="0" algn="ctr" defTabSz="914400" rtl="0" eaLnBrk="1" latinLnBrk="0" hangingPunct="1"/>
                      <a:r>
                        <a:rPr lang="en-US" sz="1200" b="1" kern="1200" dirty="0">
                          <a:solidFill>
                            <a:schemeClr val="lt1"/>
                          </a:solidFill>
                          <a:latin typeface="+mn-lt"/>
                          <a:ea typeface="+mn-ea"/>
                          <a:cs typeface="+mn-cs"/>
                        </a:rPr>
                        <a:t>Revenue USD Millions (Year)</a:t>
                      </a:r>
                    </a:p>
                  </a:txBody>
                  <a:tcPr anchor="ctr">
                    <a:lnL w="12700" cap="flat" cmpd="sng" algn="ctr">
                      <a:solidFill>
                        <a:srgbClr val="29A9F5"/>
                      </a:solidFill>
                      <a:prstDash val="solid"/>
                      <a:round/>
                      <a:headEnd type="none" w="med" len="med"/>
                      <a:tailEnd type="none" w="med" len="med"/>
                    </a:lnL>
                    <a:lnR w="12700" cap="flat" cmpd="sng" algn="ctr">
                      <a:solidFill>
                        <a:srgbClr val="29A9F5"/>
                      </a:solidFill>
                      <a:prstDash val="solid"/>
                      <a:round/>
                      <a:headEnd type="none" w="med" len="med"/>
                      <a:tailEnd type="none" w="med" len="med"/>
                    </a:lnR>
                    <a:solidFill>
                      <a:schemeClr val="accent1"/>
                    </a:solidFill>
                  </a:tcPr>
                </a:tc>
                <a:extLst>
                  <a:ext uri="{0D108BD9-81ED-4DB2-BD59-A6C34878D82A}">
                    <a16:rowId xmlns:a16="http://schemas.microsoft.com/office/drawing/2014/main" val="719801597"/>
                  </a:ext>
                </a:extLst>
              </a:tr>
              <a:tr h="419487">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FDA APPROVED DRUG TREATMENTS FOR DIARRHEA</a:t>
                      </a:r>
                    </a:p>
                  </a:txBody>
                  <a:tcPr anchor="ctr">
                    <a:lnB w="12700" cap="flat" cmpd="sng" algn="ctr">
                      <a:solidFill>
                        <a:schemeClr val="tx1">
                          <a:lumMod val="50000"/>
                          <a:lumOff val="50000"/>
                        </a:schemeClr>
                      </a:solidFill>
                      <a:prstDash val="solid"/>
                      <a:round/>
                      <a:headEnd type="none" w="med" len="med"/>
                      <a:tailEnd type="none" w="med" len="med"/>
                    </a:lnB>
                    <a:solidFill>
                      <a:schemeClr val="accent6">
                        <a:lumMod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lt1"/>
                        </a:solidFill>
                        <a:latin typeface="+mn-lt"/>
                        <a:ea typeface="+mn-ea"/>
                        <a:cs typeface="+mn-cs"/>
                      </a:endParaRPr>
                    </a:p>
                  </a:txBody>
                  <a:tcPr anchor="ctr">
                    <a:lnB w="12700" cap="flat" cmpd="sng" algn="ctr">
                      <a:solidFill>
                        <a:schemeClr val="tx1">
                          <a:lumMod val="50000"/>
                          <a:lumOff val="50000"/>
                        </a:schemeClr>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3892062792"/>
                  </a:ext>
                </a:extLst>
              </a:tr>
              <a:tr h="699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PEPTO BISMOL (BSS)</a:t>
                      </a:r>
                    </a:p>
                    <a:p>
                      <a:pPr algn="l"/>
                      <a:endParaRPr lang="en-US" sz="1400" dirty="0"/>
                    </a:p>
                    <a:p>
                      <a:pPr algn="l"/>
                      <a:endParaRPr lang="en-US" sz="140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mn-lt"/>
                        </a:rPr>
                        <a:t>Relief for heartburn, nausea, indigestion, upset stomach and diarrhea.</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mn-lt"/>
                        </a:rPr>
                        <a:t>2 tabs QID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mn-lt"/>
                        </a:rPr>
                        <a:t>$20.97 </a:t>
                      </a:r>
                      <a:r>
                        <a:rPr lang="en-US" sz="1400" baseline="30000" dirty="0">
                          <a:latin typeface="+mn-lt"/>
                        </a:rPr>
                        <a:t>1</a:t>
                      </a:r>
                      <a:endParaRPr lang="en-US" sz="1400" dirty="0">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mn-lt"/>
                      </a:endParaRPr>
                    </a:p>
                    <a:p>
                      <a:r>
                        <a:rPr lang="en-US" sz="1400" dirty="0">
                          <a:latin typeface="+mn-lt"/>
                        </a:rPr>
                        <a:t>82.6 (2013) </a:t>
                      </a:r>
                      <a:r>
                        <a:rPr lang="en-US" sz="1400" baseline="30000" dirty="0">
                          <a:latin typeface="+mn-lt"/>
                        </a:rPr>
                        <a:t>2</a:t>
                      </a:r>
                      <a:endParaRPr lang="en-US" sz="1400" dirty="0">
                        <a:latin typeface="+mn-l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782050"/>
                  </a:ext>
                </a:extLst>
              </a:tr>
              <a:tr h="903168">
                <a:tc>
                  <a:txBody>
                    <a:bodyPr/>
                    <a:lstStyle/>
                    <a:p>
                      <a:pPr marL="0" algn="l" defTabSz="914400" rtl="0" eaLnBrk="1" latinLnBrk="0" hangingPunct="1"/>
                      <a:r>
                        <a:rPr lang="en-US" sz="1400" kern="1200" dirty="0">
                          <a:solidFill>
                            <a:schemeClr val="dk1"/>
                          </a:solidFill>
                          <a:latin typeface="+mn-lt"/>
                          <a:ea typeface="+mn-ea"/>
                          <a:cs typeface="+mn-cs"/>
                        </a:rPr>
                        <a:t>IMMODIUM</a:t>
                      </a:r>
                    </a:p>
                    <a:p>
                      <a:pPr marL="0" algn="l" defTabSz="914400" rtl="0" eaLnBrk="1" latinLnBrk="0" hangingPunct="1"/>
                      <a:endParaRPr lang="en-US" sz="1400" kern="1200" dirty="0">
                        <a:solidFill>
                          <a:schemeClr val="dk1"/>
                        </a:solidFill>
                        <a:latin typeface="+mn-lt"/>
                        <a:ea typeface="+mn-ea"/>
                        <a:cs typeface="+mn-cs"/>
                      </a:endParaRPr>
                    </a:p>
                    <a:p>
                      <a:pPr marL="0" algn="l" defTabSz="914400" rtl="0" eaLnBrk="1" latinLnBrk="0" hangingPunct="1"/>
                      <a:endParaRPr lang="en-US" sz="1400" kern="1200" dirty="0">
                        <a:solidFill>
                          <a:schemeClr val="dk1"/>
                        </a:solidFill>
                        <a:latin typeface="+mn-lt"/>
                        <a:ea typeface="+mn-ea"/>
                        <a:cs typeface="+mn-cs"/>
                      </a:endParaRPr>
                    </a:p>
                    <a:p>
                      <a:pPr marL="0" algn="l" defTabSz="914400" rtl="0" eaLnBrk="1" latinLnBrk="0" hangingPunct="1"/>
                      <a:endParaRPr lang="en-US" sz="1400" kern="1200" dirty="0">
                        <a:solidFill>
                          <a:schemeClr val="dk1"/>
                        </a:solidFill>
                        <a:latin typeface="+mn-lt"/>
                        <a:ea typeface="+mn-ea"/>
                        <a:cs typeface="+mn-cs"/>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a:solidFill>
                            <a:schemeClr val="dk1"/>
                          </a:solidFill>
                          <a:latin typeface="+mn-lt"/>
                          <a:ea typeface="+mn-ea"/>
                          <a:cs typeface="+mn-cs"/>
                        </a:rPr>
                        <a:t>Decrease the frequency of diarrhea in TD, gastroenteritis, inflammatory bowel disease, and short bowel syndrome.</a:t>
                      </a:r>
                      <a:endParaRPr lang="en-US" sz="1400" kern="1200" dirty="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dirty="0">
                          <a:solidFill>
                            <a:schemeClr val="dk1"/>
                          </a:solidFill>
                          <a:latin typeface="+mn-lt"/>
                          <a:ea typeface="+mn-ea"/>
                          <a:cs typeface="+mn-cs"/>
                        </a:rPr>
                        <a:t>2 tabs (2 mg)</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dirty="0">
                          <a:solidFill>
                            <a:schemeClr val="dk1"/>
                          </a:solidFill>
                          <a:latin typeface="+mn-lt"/>
                          <a:ea typeface="+mn-ea"/>
                          <a:cs typeface="+mn-cs"/>
                        </a:rPr>
                        <a:t>$17.33 </a:t>
                      </a:r>
                      <a:r>
                        <a:rPr lang="en-US" sz="1400" kern="1200" baseline="30000" dirty="0">
                          <a:solidFill>
                            <a:schemeClr val="dk1"/>
                          </a:solidFill>
                          <a:latin typeface="+mn-lt"/>
                          <a:ea typeface="+mn-ea"/>
                          <a:cs typeface="+mn-cs"/>
                        </a:rPr>
                        <a:t>1</a:t>
                      </a:r>
                      <a:r>
                        <a:rPr lang="en-US" sz="1400" kern="1200" dirty="0">
                          <a:solidFill>
                            <a:schemeClr val="dk1"/>
                          </a:solidFill>
                          <a:latin typeface="+mn-lt"/>
                          <a:ea typeface="+mn-ea"/>
                          <a:cs typeface="+mn-cs"/>
                        </a:rPr>
                        <a:t>  </a:t>
                      </a:r>
                    </a:p>
                    <a:p>
                      <a:pPr marL="0" algn="l" defTabSz="914400" rtl="0" eaLnBrk="1" latinLnBrk="0" hangingPunct="1"/>
                      <a:r>
                        <a:rPr lang="en-US" sz="1400" kern="1200" dirty="0">
                          <a:solidFill>
                            <a:schemeClr val="dk1"/>
                          </a:solidFill>
                          <a:latin typeface="+mn-lt"/>
                          <a:ea typeface="+mn-ea"/>
                          <a:cs typeface="+mn-cs"/>
                        </a:rPr>
                        <a:t>(48 caplets)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dirty="0">
                          <a:solidFill>
                            <a:schemeClr val="dk1"/>
                          </a:solidFill>
                          <a:latin typeface="+mn-lt"/>
                          <a:ea typeface="+mn-ea"/>
                          <a:cs typeface="+mn-cs"/>
                        </a:rPr>
                        <a:t>82.5 (2013) </a:t>
                      </a:r>
                      <a:r>
                        <a:rPr lang="en-US" sz="1400" kern="1200" baseline="30000" dirty="0">
                          <a:solidFill>
                            <a:schemeClr val="dk1"/>
                          </a:solidFill>
                          <a:latin typeface="+mn-lt"/>
                          <a:ea typeface="+mn-ea"/>
                          <a:cs typeface="+mn-cs"/>
                        </a:rPr>
                        <a:t>2</a:t>
                      </a:r>
                      <a:endParaRPr lang="en-US" sz="1400" kern="1200" dirty="0">
                        <a:solidFill>
                          <a:schemeClr val="dk1"/>
                        </a:solidFill>
                        <a:latin typeface="+mn-lt"/>
                        <a:ea typeface="+mn-ea"/>
                        <a:cs typeface="+mn-cs"/>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8590907"/>
                  </a:ext>
                </a:extLst>
              </a:tr>
              <a:tr h="699227">
                <a:tc>
                  <a:txBody>
                    <a:bodyPr/>
                    <a:lstStyle/>
                    <a:p>
                      <a:pPr marL="0" algn="l" defTabSz="914400" rtl="0" eaLnBrk="1" latinLnBrk="0" hangingPunct="1"/>
                      <a:r>
                        <a:rPr lang="en-US" sz="1400" kern="1200" dirty="0">
                          <a:solidFill>
                            <a:schemeClr val="dk1"/>
                          </a:solidFill>
                          <a:latin typeface="+mn-lt"/>
                          <a:ea typeface="+mn-ea"/>
                          <a:cs typeface="+mn-cs"/>
                        </a:rPr>
                        <a:t>CIPROFLOXACIN</a:t>
                      </a:r>
                    </a:p>
                    <a:p>
                      <a:pPr marL="0" algn="l" defTabSz="914400" rtl="0" eaLnBrk="1" latinLnBrk="0" hangingPunct="1"/>
                      <a:r>
                        <a:rPr lang="en-US" sz="1400" kern="1200" dirty="0">
                          <a:solidFill>
                            <a:schemeClr val="dk1"/>
                          </a:solidFill>
                          <a:latin typeface="+mn-lt"/>
                          <a:ea typeface="+mn-ea"/>
                          <a:cs typeface="+mn-cs"/>
                        </a:rPr>
                        <a:t>(FLUOROQUINOLINE)</a:t>
                      </a:r>
                    </a:p>
                    <a:p>
                      <a:pPr marL="0" algn="l" defTabSz="914400" rtl="0" eaLnBrk="1" latinLnBrk="0" hangingPunct="1"/>
                      <a:endParaRPr lang="en-US" sz="1400" kern="1200" dirty="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a:solidFill>
                            <a:schemeClr val="dk1"/>
                          </a:solidFill>
                          <a:latin typeface="+mn-lt"/>
                          <a:ea typeface="+mn-ea"/>
                          <a:cs typeface="+mn-cs"/>
                        </a:rPr>
                        <a:t>Bacterial infections.</a:t>
                      </a:r>
                      <a:endParaRPr lang="en-US" sz="1400" kern="1200" dirty="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dirty="0">
                          <a:solidFill>
                            <a:schemeClr val="dk1"/>
                          </a:solidFill>
                          <a:latin typeface="+mn-lt"/>
                          <a:ea typeface="+mn-ea"/>
                          <a:cs typeface="+mn-cs"/>
                        </a:rPr>
                        <a:t>500 mg</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dirty="0">
                          <a:solidFill>
                            <a:schemeClr val="dk1"/>
                          </a:solidFill>
                          <a:latin typeface="+mn-lt"/>
                          <a:ea typeface="+mn-ea"/>
                          <a:cs typeface="+mn-cs"/>
                        </a:rPr>
                        <a:t>$44.52 </a:t>
                      </a:r>
                      <a:r>
                        <a:rPr lang="en-US" sz="1400" kern="1200" baseline="30000" dirty="0">
                          <a:solidFill>
                            <a:schemeClr val="dk1"/>
                          </a:solidFill>
                          <a:latin typeface="+mn-lt"/>
                          <a:ea typeface="+mn-ea"/>
                          <a:cs typeface="+mn-cs"/>
                        </a:rPr>
                        <a:t>3</a:t>
                      </a:r>
                      <a:endParaRPr lang="en-US" sz="1400" kern="1200" dirty="0">
                        <a:solidFill>
                          <a:schemeClr val="dk1"/>
                        </a:solidFill>
                        <a:latin typeface="+mn-lt"/>
                        <a:ea typeface="+mn-ea"/>
                        <a:cs typeface="+mn-cs"/>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dirty="0">
                          <a:solidFill>
                            <a:schemeClr val="dk1"/>
                          </a:solidFill>
                          <a:latin typeface="+mn-lt"/>
                          <a:ea typeface="+mn-ea"/>
                          <a:cs typeface="+mn-cs"/>
                        </a:rPr>
                        <a:t>40.8 (2015) </a:t>
                      </a:r>
                      <a:r>
                        <a:rPr lang="en-US" sz="1400" kern="1200" baseline="30000" dirty="0">
                          <a:solidFill>
                            <a:schemeClr val="dk1"/>
                          </a:solidFill>
                          <a:latin typeface="+mn-lt"/>
                          <a:ea typeface="+mn-ea"/>
                          <a:cs typeface="+mn-cs"/>
                        </a:rPr>
                        <a:t>3</a:t>
                      </a:r>
                      <a:endParaRPr lang="en-US" sz="1400" kern="1200" dirty="0">
                        <a:solidFill>
                          <a:schemeClr val="dk1"/>
                        </a:solidFill>
                        <a:latin typeface="+mn-lt"/>
                        <a:ea typeface="+mn-ea"/>
                        <a:cs typeface="+mn-cs"/>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6209924"/>
                  </a:ext>
                </a:extLst>
              </a:tr>
              <a:tr h="495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RIFAXIMIN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dirty="0">
                          <a:solidFill>
                            <a:schemeClr val="dk1"/>
                          </a:solidFill>
                          <a:latin typeface="+mn-lt"/>
                          <a:ea typeface="+mn-ea"/>
                          <a:cs typeface="+mn-cs"/>
                        </a:rPr>
                        <a:t>Treatment of </a:t>
                      </a:r>
                      <a:r>
                        <a:rPr lang="en-US" sz="1400" kern="1200" dirty="0" err="1">
                          <a:solidFill>
                            <a:schemeClr val="dk1"/>
                          </a:solidFill>
                          <a:latin typeface="+mn-lt"/>
                          <a:ea typeface="+mn-ea"/>
                          <a:cs typeface="+mn-cs"/>
                        </a:rPr>
                        <a:t>Travellers’</a:t>
                      </a:r>
                      <a:r>
                        <a:rPr lang="en-US" sz="1400" kern="1200" dirty="0">
                          <a:solidFill>
                            <a:schemeClr val="dk1"/>
                          </a:solidFill>
                          <a:latin typeface="+mn-lt"/>
                          <a:ea typeface="+mn-ea"/>
                          <a:cs typeface="+mn-cs"/>
                        </a:rPr>
                        <a:t> Diarrhea.</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dirty="0">
                          <a:solidFill>
                            <a:schemeClr val="dk1"/>
                          </a:solidFill>
                          <a:latin typeface="+mn-lt"/>
                          <a:ea typeface="+mn-ea"/>
                          <a:cs typeface="+mn-cs"/>
                        </a:rPr>
                        <a:t>3 caps (200 mg) TID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mn-lt"/>
                        </a:rPr>
                        <a:t>$657 </a:t>
                      </a:r>
                      <a:r>
                        <a:rPr lang="en-US" sz="1400" baseline="30000" dirty="0">
                          <a:latin typeface="+mn-lt"/>
                        </a:rPr>
                        <a:t>4</a:t>
                      </a:r>
                      <a:endParaRPr lang="en-US" sz="1400" dirty="0">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sz="1400" kern="1200" dirty="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0551204"/>
                  </a:ext>
                </a:extLst>
              </a:tr>
              <a:tr h="383483">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PRESENTLY,</a:t>
                      </a:r>
                      <a:r>
                        <a:rPr lang="en-US" sz="1800" b="1" kern="1200" baseline="0" dirty="0">
                          <a:solidFill>
                            <a:schemeClr val="bg1"/>
                          </a:solidFill>
                          <a:latin typeface="+mn-lt"/>
                          <a:ea typeface="+mn-ea"/>
                          <a:cs typeface="+mn-cs"/>
                        </a:rPr>
                        <a:t> THERE IS </a:t>
                      </a:r>
                      <a:r>
                        <a:rPr lang="en-US" sz="1800" b="1" kern="1200" dirty="0">
                          <a:solidFill>
                            <a:schemeClr val="bg1"/>
                          </a:solidFill>
                          <a:latin typeface="+mn-lt"/>
                          <a:ea typeface="+mn-ea"/>
                          <a:cs typeface="+mn-cs"/>
                        </a:rPr>
                        <a:t>NO FDA APPROVED DRUG TO PREVENT TRAVELERS’ DIARRHEA</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en-AU"/>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en-AU"/>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en-AU"/>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lt1"/>
                        </a:solidFill>
                        <a:latin typeface="+mn-lt"/>
                        <a:ea typeface="+mn-ea"/>
                        <a:cs typeface="+mn-cs"/>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4089551277"/>
                  </a:ext>
                </a:extLst>
              </a:tr>
              <a:tr h="495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TRAVELAN®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dirty="0">
                          <a:solidFill>
                            <a:schemeClr val="dk1"/>
                          </a:solidFill>
                          <a:latin typeface="+mn-lt"/>
                          <a:ea typeface="+mn-ea"/>
                          <a:cs typeface="+mn-cs"/>
                        </a:rPr>
                        <a:t>Dietary Supplement.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dirty="0">
                          <a:solidFill>
                            <a:schemeClr val="dk1"/>
                          </a:solidFill>
                          <a:latin typeface="+mn-lt"/>
                          <a:ea typeface="+mn-ea"/>
                          <a:cs typeface="+mn-cs"/>
                        </a:rPr>
                        <a:t>3 caps (200 mg) TID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400" dirty="0">
                          <a:latin typeface="+mn-lt"/>
                        </a:rPr>
                        <a:t>$30 – 30 caplets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kern="1200" dirty="0">
                          <a:solidFill>
                            <a:schemeClr val="dk1"/>
                          </a:solidFill>
                          <a:latin typeface="+mn-lt"/>
                          <a:ea typeface="+mn-ea"/>
                          <a:cs typeface="+mn-cs"/>
                        </a:rPr>
                        <a:t>0.77 (2018) </a:t>
                      </a:r>
                      <a:r>
                        <a:rPr lang="en-US" sz="1400" kern="1200" baseline="30000" dirty="0">
                          <a:solidFill>
                            <a:schemeClr val="dk1"/>
                          </a:solidFill>
                          <a:latin typeface="+mn-lt"/>
                          <a:ea typeface="+mn-ea"/>
                          <a:cs typeface="+mn-cs"/>
                        </a:rPr>
                        <a:t>5</a:t>
                      </a:r>
                      <a:endParaRPr lang="en-US" sz="1400" kern="1200" dirty="0">
                        <a:solidFill>
                          <a:schemeClr val="dk1"/>
                        </a:solidFill>
                        <a:latin typeface="+mn-lt"/>
                        <a:ea typeface="+mn-ea"/>
                        <a:cs typeface="+mn-cs"/>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3446959"/>
                  </a:ext>
                </a:extLst>
              </a:tr>
            </a:tbl>
          </a:graphicData>
        </a:graphic>
      </p:graphicFrame>
      <p:pic>
        <p:nvPicPr>
          <p:cNvPr id="19" name="Picture 2">
            <a:extLst>
              <a:ext uri="{FF2B5EF4-FFF2-40B4-BE49-F238E27FC236}">
                <a16:creationId xmlns:a16="http://schemas.microsoft.com/office/drawing/2014/main" id="{75203C0C-08FB-44F0-99D6-863A30C2A13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75500" y1="17000" x2="75500" y2="17000"/>
                        <a14:foregroundMark x1="75500" y1="52750" x2="75500" y2="52750"/>
                        <a14:foregroundMark x1="69250" y1="43500" x2="69250" y2="43500"/>
                      </a14:backgroundRemoval>
                    </a14:imgEffect>
                  </a14:imgLayer>
                </a14:imgProps>
              </a:ext>
              <a:ext uri="{28A0092B-C50C-407E-A947-70E740481C1C}">
                <a14:useLocalDpi xmlns:a14="http://schemas.microsoft.com/office/drawing/2010/main" val="0"/>
              </a:ext>
            </a:extLst>
          </a:blip>
          <a:srcRect/>
          <a:stretch>
            <a:fillRect/>
          </a:stretch>
        </p:blipFill>
        <p:spPr bwMode="auto">
          <a:xfrm>
            <a:off x="2170888" y="1836282"/>
            <a:ext cx="733334" cy="602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717DA65E-32D0-42C2-87B7-5F5885234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749" y="2550753"/>
            <a:ext cx="661611" cy="66161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E2F3820A-B7CF-4048-A5F3-3B71CA8BB6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8491" y="3493321"/>
            <a:ext cx="675731" cy="5061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266B2E5C-0C66-4B50-9CCC-075D80DDFD6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1394"/>
          <a:stretch/>
        </p:blipFill>
        <p:spPr bwMode="auto">
          <a:xfrm>
            <a:off x="2136103" y="4215314"/>
            <a:ext cx="860506" cy="407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3F3B60-5588-4E56-B73D-6E604F622A6E}"/>
              </a:ext>
            </a:extLst>
          </p:cNvPr>
          <p:cNvSpPr txBox="1"/>
          <p:nvPr/>
        </p:nvSpPr>
        <p:spPr>
          <a:xfrm>
            <a:off x="2566356" y="5632834"/>
            <a:ext cx="7366119" cy="938719"/>
          </a:xfrm>
          <a:prstGeom prst="rect">
            <a:avLst/>
          </a:prstGeom>
          <a:noFill/>
        </p:spPr>
        <p:txBody>
          <a:bodyPr wrap="none" rtlCol="0">
            <a:spAutoFit/>
          </a:bodyPr>
          <a:lstStyle/>
          <a:p>
            <a:pPr marL="228600" indent="-228600">
              <a:buAutoNum type="arabicPeriod"/>
            </a:pPr>
            <a:r>
              <a:rPr lang="en-US" sz="1100" dirty="0"/>
              <a:t>Amazon.com</a:t>
            </a:r>
          </a:p>
          <a:p>
            <a:pPr marL="228600" indent="-228600">
              <a:buAutoNum type="arabicPeriod"/>
            </a:pPr>
            <a:r>
              <a:rPr lang="en-US" sz="1100" dirty="0"/>
              <a:t>Top 10 OTC brands for digestives by revenue in the USA in 2013</a:t>
            </a:r>
          </a:p>
          <a:p>
            <a:pPr marL="228600" indent="-228600">
              <a:buAutoNum type="arabicPeriod"/>
            </a:pPr>
            <a:r>
              <a:rPr lang="en-US" sz="1100" dirty="0" err="1"/>
              <a:t>Almalki</a:t>
            </a:r>
            <a:r>
              <a:rPr lang="en-US" sz="1100" dirty="0"/>
              <a:t> et. al., Utilization, spending &amp; price trends for quinolones in the US,  </a:t>
            </a:r>
            <a:r>
              <a:rPr lang="en-US" sz="1100" dirty="0" err="1"/>
              <a:t>Pharmacoecon</a:t>
            </a:r>
            <a:r>
              <a:rPr lang="en-US" sz="1100" dirty="0"/>
              <a:t> Open 2017 Jun: 1(2): 123-131</a:t>
            </a:r>
          </a:p>
          <a:p>
            <a:pPr marL="228600" indent="-228600">
              <a:buAutoNum type="arabicPeriod"/>
            </a:pPr>
            <a:r>
              <a:rPr lang="en-US" sz="1100" dirty="0"/>
              <a:t>Drugs.com  </a:t>
            </a:r>
            <a:r>
              <a:rPr lang="en-US" sz="1100" dirty="0" err="1"/>
              <a:t>Xifaxan</a:t>
            </a:r>
            <a:r>
              <a:rPr lang="en-US" sz="1100" dirty="0"/>
              <a:t> (rifaximin) price guide. Cost of </a:t>
            </a:r>
            <a:r>
              <a:rPr lang="en-US" sz="1100" dirty="0" err="1"/>
              <a:t>Xifaxan</a:t>
            </a:r>
            <a:r>
              <a:rPr lang="en-US" sz="1100" dirty="0"/>
              <a:t> oral tablet 200 mg ~$657 for 30 tablets</a:t>
            </a:r>
          </a:p>
          <a:p>
            <a:pPr marL="228600" indent="-228600">
              <a:buAutoNum type="arabicPeriod"/>
            </a:pPr>
            <a:r>
              <a:rPr lang="en-US" sz="1100" dirty="0"/>
              <a:t>US Sales for </a:t>
            </a:r>
            <a:r>
              <a:rPr lang="en-US" sz="1100" dirty="0" err="1"/>
              <a:t>Travelan</a:t>
            </a:r>
            <a:r>
              <a:rPr lang="en-US" sz="1100" dirty="0"/>
              <a:t> – FY2018 </a:t>
            </a:r>
          </a:p>
        </p:txBody>
      </p:sp>
    </p:spTree>
    <p:extLst>
      <p:ext uri="{BB962C8B-B14F-4D97-AF65-F5344CB8AC3E}">
        <p14:creationId xmlns:p14="http://schemas.microsoft.com/office/powerpoint/2010/main" val="399118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53D303-7F5D-47E6-9016-7B68A1FCE99E}"/>
              </a:ext>
            </a:extLst>
          </p:cNvPr>
          <p:cNvSpPr>
            <a:spLocks noGrp="1"/>
          </p:cNvSpPr>
          <p:nvPr>
            <p:ph idx="1"/>
          </p:nvPr>
        </p:nvSpPr>
        <p:spPr>
          <a:xfrm>
            <a:off x="515939" y="1474283"/>
            <a:ext cx="10310106" cy="4351338"/>
          </a:xfrm>
        </p:spPr>
        <p:txBody>
          <a:bodyPr/>
          <a:lstStyle/>
          <a:p>
            <a:pPr marL="0" indent="0" algn="just">
              <a:lnSpc>
                <a:spcPct val="110000"/>
              </a:lnSpc>
              <a:spcBef>
                <a:spcPts val="900"/>
              </a:spcBef>
              <a:buNone/>
            </a:pPr>
            <a:r>
              <a:rPr lang="en-US" sz="1800" dirty="0">
                <a:solidFill>
                  <a:prstClr val="black"/>
                </a:solidFill>
                <a:latin typeface="Calibri"/>
              </a:rPr>
              <a:t>Certain statements made in this presentation are forward-looking statements and are based on </a:t>
            </a:r>
            <a:r>
              <a:rPr lang="en-US" sz="1800" dirty="0" err="1">
                <a:solidFill>
                  <a:prstClr val="black"/>
                </a:solidFill>
                <a:latin typeface="Calibri"/>
              </a:rPr>
              <a:t>Immuron’s</a:t>
            </a:r>
            <a:r>
              <a:rPr lang="en-US" sz="1800" dirty="0">
                <a:solidFill>
                  <a:prstClr val="black"/>
                </a:solidFill>
                <a:latin typeface="Calibri"/>
              </a:rPr>
              <a:t> current expectations, estimates and projections. Words such as “anticipates,” “expects,” “intends,” “plans,” “believes,” “seeks,” “estimates,” “guidance” and similar expressions are intended to identify forward-looking statements.</a:t>
            </a:r>
          </a:p>
          <a:p>
            <a:pPr marL="0" indent="0" algn="just">
              <a:lnSpc>
                <a:spcPct val="110000"/>
              </a:lnSpc>
              <a:spcBef>
                <a:spcPts val="900"/>
              </a:spcBef>
              <a:buNone/>
            </a:pPr>
            <a:r>
              <a:rPr lang="en-US" sz="1800" dirty="0">
                <a:solidFill>
                  <a:prstClr val="black"/>
                </a:solidFill>
                <a:latin typeface="Calibri"/>
              </a:rPr>
              <a:t>Although </a:t>
            </a:r>
            <a:r>
              <a:rPr lang="en-US" sz="1800" dirty="0" err="1">
                <a:solidFill>
                  <a:prstClr val="black"/>
                </a:solidFill>
                <a:latin typeface="Calibri"/>
              </a:rPr>
              <a:t>Immuron</a:t>
            </a:r>
            <a:r>
              <a:rPr lang="en-US" sz="1800" dirty="0">
                <a:solidFill>
                  <a:prstClr val="black"/>
                </a:solidFill>
                <a:latin typeface="Calibri"/>
              </a:rPr>
              <a:t> believes the forward-looking statements are based on reasonable assumptions, they are subject to certain risks and uncertainties, some of which are beyond </a:t>
            </a:r>
            <a:r>
              <a:rPr lang="en-US" sz="1800" dirty="0" err="1">
                <a:solidFill>
                  <a:prstClr val="black"/>
                </a:solidFill>
                <a:latin typeface="Calibri"/>
              </a:rPr>
              <a:t>Immuron’s</a:t>
            </a:r>
            <a:r>
              <a:rPr lang="en-US" sz="1800" dirty="0">
                <a:solidFill>
                  <a:prstClr val="black"/>
                </a:solidFill>
                <a:latin typeface="Calibri"/>
              </a:rPr>
              <a:t> control, including those risks or uncertainties inherent in the process of both developing and commercializing technology. As a result, actual results could materially differ from those expressed or forecasted in the forward-looking statements.</a:t>
            </a:r>
          </a:p>
          <a:p>
            <a:pPr marL="0" indent="0" algn="just">
              <a:lnSpc>
                <a:spcPct val="110000"/>
              </a:lnSpc>
              <a:spcBef>
                <a:spcPts val="900"/>
              </a:spcBef>
              <a:buNone/>
            </a:pPr>
            <a:r>
              <a:rPr lang="en-US" sz="1800" dirty="0">
                <a:solidFill>
                  <a:prstClr val="black"/>
                </a:solidFill>
                <a:latin typeface="Calibri"/>
              </a:rPr>
              <a:t>The forward-looking statements made in this presentation relate only to events as of the date on which the statements are made. </a:t>
            </a:r>
            <a:r>
              <a:rPr lang="en-US" sz="1800" dirty="0" err="1">
                <a:solidFill>
                  <a:prstClr val="black"/>
                </a:solidFill>
                <a:latin typeface="Calibri"/>
              </a:rPr>
              <a:t>Immuron</a:t>
            </a:r>
            <a:r>
              <a:rPr lang="en-US" sz="1800" dirty="0">
                <a:solidFill>
                  <a:prstClr val="black"/>
                </a:solidFill>
                <a:latin typeface="Calibri"/>
              </a:rPr>
              <a:t> will not undertake any obligation to release publicly any revisions or updates to these forward-looking statements to reflect events, circumstances or unanticipated events occurring after the date of this presentation except as required by law or by any appropriate regulatory authority.</a:t>
            </a:r>
          </a:p>
          <a:p>
            <a:endParaRPr lang="en-AU" dirty="0"/>
          </a:p>
        </p:txBody>
      </p:sp>
      <p:sp>
        <p:nvSpPr>
          <p:cNvPr id="4" name="Title 3">
            <a:extLst>
              <a:ext uri="{FF2B5EF4-FFF2-40B4-BE49-F238E27FC236}">
                <a16:creationId xmlns:a16="http://schemas.microsoft.com/office/drawing/2014/main" id="{B27AB9FD-C651-4192-A4A7-86CE55A12479}"/>
              </a:ext>
            </a:extLst>
          </p:cNvPr>
          <p:cNvSpPr>
            <a:spLocks noGrp="1"/>
          </p:cNvSpPr>
          <p:nvPr>
            <p:ph type="title"/>
          </p:nvPr>
        </p:nvSpPr>
        <p:spPr>
          <a:xfrm>
            <a:off x="515939" y="0"/>
            <a:ext cx="10310106" cy="1325563"/>
          </a:xfrm>
        </p:spPr>
        <p:txBody>
          <a:bodyPr/>
          <a:lstStyle/>
          <a:p>
            <a:r>
              <a:rPr lang="en-AU" dirty="0"/>
              <a:t>SAFE HARBOR STATEMENT</a:t>
            </a:r>
          </a:p>
        </p:txBody>
      </p:sp>
    </p:spTree>
    <p:extLst>
      <p:ext uri="{BB962C8B-B14F-4D97-AF65-F5344CB8AC3E}">
        <p14:creationId xmlns:p14="http://schemas.microsoft.com/office/powerpoint/2010/main" val="206594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FE07CA-6405-4122-B5CE-216C04131250}"/>
              </a:ext>
            </a:extLst>
          </p:cNvPr>
          <p:cNvSpPr>
            <a:spLocks noGrp="1"/>
          </p:cNvSpPr>
          <p:nvPr>
            <p:ph type="title"/>
          </p:nvPr>
        </p:nvSpPr>
        <p:spPr>
          <a:xfrm>
            <a:off x="518001" y="1847289"/>
            <a:ext cx="4937211" cy="1325563"/>
          </a:xfrm>
        </p:spPr>
        <p:txBody>
          <a:bodyPr/>
          <a:lstStyle/>
          <a:p>
            <a:r>
              <a:rPr lang="en-US" dirty="0">
                <a:solidFill>
                  <a:schemeClr val="accent6">
                    <a:lumMod val="50000"/>
                  </a:schemeClr>
                </a:solidFill>
              </a:rPr>
              <a:t>Neutralizing </a:t>
            </a:r>
            <a:r>
              <a:rPr lang="en-US" i="1" dirty="0">
                <a:solidFill>
                  <a:schemeClr val="accent6">
                    <a:lumMod val="50000"/>
                  </a:schemeClr>
                </a:solidFill>
              </a:rPr>
              <a:t>Clostridium</a:t>
            </a:r>
            <a:r>
              <a:rPr lang="en-US" dirty="0">
                <a:solidFill>
                  <a:schemeClr val="accent6">
                    <a:lumMod val="50000"/>
                  </a:schemeClr>
                </a:solidFill>
              </a:rPr>
              <a:t> </a:t>
            </a:r>
            <a:r>
              <a:rPr lang="en-US" i="1" dirty="0">
                <a:solidFill>
                  <a:schemeClr val="accent6">
                    <a:lumMod val="50000"/>
                  </a:schemeClr>
                </a:solidFill>
              </a:rPr>
              <a:t>difficile</a:t>
            </a:r>
            <a:r>
              <a:rPr lang="en-US" dirty="0">
                <a:solidFill>
                  <a:schemeClr val="accent6">
                    <a:lumMod val="50000"/>
                  </a:schemeClr>
                </a:solidFill>
              </a:rPr>
              <a:t>, while Sparing the Microbiome</a:t>
            </a:r>
            <a:br>
              <a:rPr lang="en-US" dirty="0"/>
            </a:br>
            <a:endParaRPr lang="en-AU" dirty="0"/>
          </a:p>
        </p:txBody>
      </p:sp>
      <p:pic>
        <p:nvPicPr>
          <p:cNvPr id="4" name="Picture Placeholder 3">
            <a:extLst>
              <a:ext uri="{FF2B5EF4-FFF2-40B4-BE49-F238E27FC236}">
                <a16:creationId xmlns:a16="http://schemas.microsoft.com/office/drawing/2014/main" id="{42B669C7-8F9C-45B1-B066-948678F73092}"/>
              </a:ext>
            </a:extLst>
          </p:cNvPr>
          <p:cNvPicPr>
            <a:picLocks noGrp="1" noChangeAspect="1"/>
          </p:cNvPicPr>
          <p:nvPr>
            <p:ph type="pic" sz="quarter" idx="13"/>
          </p:nvPr>
        </p:nvPicPr>
        <p:blipFill>
          <a:blip r:embed="rId2"/>
          <a:srcRect l="14974" r="14974"/>
          <a:stretch>
            <a:fillRect/>
          </a:stretch>
        </p:blipFill>
        <p:spPr/>
      </p:pic>
      <p:sp>
        <p:nvSpPr>
          <p:cNvPr id="8" name="Title 1">
            <a:extLst>
              <a:ext uri="{FF2B5EF4-FFF2-40B4-BE49-F238E27FC236}">
                <a16:creationId xmlns:a16="http://schemas.microsoft.com/office/drawing/2014/main" id="{70DF8807-3B8C-4889-A227-677CCE111799}"/>
              </a:ext>
            </a:extLst>
          </p:cNvPr>
          <p:cNvSpPr txBox="1">
            <a:spLocks/>
          </p:cNvSpPr>
          <p:nvPr/>
        </p:nvSpPr>
        <p:spPr>
          <a:xfrm>
            <a:off x="518001" y="3685149"/>
            <a:ext cx="6316133" cy="85875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US" dirty="0">
                <a:solidFill>
                  <a:schemeClr val="accent6">
                    <a:lumMod val="50000"/>
                  </a:schemeClr>
                </a:solidFill>
                <a:latin typeface="+mn-lt"/>
              </a:rPr>
              <a:t>Imm-529</a:t>
            </a:r>
          </a:p>
        </p:txBody>
      </p:sp>
    </p:spTree>
    <p:extLst>
      <p:ext uri="{BB962C8B-B14F-4D97-AF65-F5344CB8AC3E}">
        <p14:creationId xmlns:p14="http://schemas.microsoft.com/office/powerpoint/2010/main" val="53677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503956" y="241549"/>
            <a:ext cx="10849843" cy="720000"/>
          </a:xfrm>
          <a:prstGeom prst="rect">
            <a:avLst/>
          </a:prstGeom>
        </p:spPr>
        <p:txBody>
          <a:bodyPr vert="horz" lIns="0" tIns="0" rIns="0" bIns="0" rtlCol="0" anchor="ctr">
            <a:noAutofit/>
          </a:bodyPr>
          <a:lstStyle>
            <a:defPPr>
              <a:defRPr lang="en-US"/>
            </a:defPPr>
            <a:lvl1pPr marR="0" indent="0" defTabSz="457200" fontAlgn="auto">
              <a:lnSpc>
                <a:spcPct val="100000"/>
              </a:lnSpc>
              <a:spcBef>
                <a:spcPct val="0"/>
              </a:spcBef>
              <a:spcAft>
                <a:spcPts val="0"/>
              </a:spcAft>
              <a:buClrTx/>
              <a:buSzTx/>
              <a:buFontTx/>
              <a:buNone/>
              <a:tabLst/>
              <a:defRPr sz="3200" b="1" i="0" cap="all">
                <a:latin typeface="+mj-lt"/>
                <a:ea typeface="+mj-ea"/>
                <a:cs typeface="+mj-cs"/>
              </a:defRPr>
            </a:lvl1pPr>
          </a:lstStyle>
          <a:p>
            <a:r>
              <a:rPr lang="en-US" i="1" dirty="0"/>
              <a:t>Clostridium difficile</a:t>
            </a:r>
            <a:r>
              <a:rPr lang="en-US" dirty="0"/>
              <a:t> </a:t>
            </a:r>
            <a:r>
              <a:rPr lang="en-AU" dirty="0"/>
              <a:t>Market OPPORTUNITY</a:t>
            </a:r>
            <a:endParaRPr lang="en-US" dirty="0"/>
          </a:p>
        </p:txBody>
      </p:sp>
      <p:sp>
        <p:nvSpPr>
          <p:cNvPr id="26" name="TextBox 25"/>
          <p:cNvSpPr txBox="1"/>
          <p:nvPr/>
        </p:nvSpPr>
        <p:spPr>
          <a:xfrm>
            <a:off x="5218720" y="5253500"/>
            <a:ext cx="5439120" cy="1077218"/>
          </a:xfrm>
          <a:prstGeom prst="rect">
            <a:avLst/>
          </a:prstGeom>
          <a:noFill/>
        </p:spPr>
        <p:txBody>
          <a:bodyPr wrap="square" lIns="0" tIns="0" bIns="0" rtlCol="1">
            <a:spAutoFit/>
          </a:bodyPr>
          <a:lstStyle>
            <a:defPPr>
              <a:defRPr lang="en-US"/>
            </a:defPPr>
            <a:lvl1pPr>
              <a:defRPr sz="1200" b="1" i="1">
                <a:solidFill>
                  <a:schemeClr val="bg1"/>
                </a:solidFill>
                <a:latin typeface="+mj-lt"/>
              </a:defRPr>
            </a:lvl1pPr>
          </a:lstStyle>
          <a:p>
            <a:pPr marL="342900" indent="-342900">
              <a:buAutoNum type="arabicPeriod"/>
            </a:pPr>
            <a:r>
              <a:rPr lang="en-US" sz="1400" b="0" i="0" dirty="0">
                <a:solidFill>
                  <a:schemeClr val="tx1"/>
                </a:solidFill>
                <a:latin typeface="+mn-lt"/>
                <a:ea typeface="Arial" charset="0"/>
                <a:cs typeface="Arial" charset="0"/>
              </a:rPr>
              <a:t>https//www.globaldata.com/global-clostridium-difficle-infection-market-approach-2016-2026</a:t>
            </a:r>
          </a:p>
          <a:p>
            <a:pPr marL="342900" indent="-342900">
              <a:buAutoNum type="arabicPeriod"/>
            </a:pPr>
            <a:r>
              <a:rPr lang="en-US" sz="1400" b="0" i="0" dirty="0" err="1">
                <a:solidFill>
                  <a:schemeClr val="tx1"/>
                </a:solidFill>
                <a:latin typeface="+mn-lt"/>
                <a:ea typeface="Arial" charset="0"/>
                <a:cs typeface="Arial" charset="0"/>
              </a:rPr>
              <a:t>Jagai</a:t>
            </a:r>
            <a:r>
              <a:rPr lang="en-US" sz="1400" b="0" i="0" dirty="0">
                <a:solidFill>
                  <a:schemeClr val="tx1"/>
                </a:solidFill>
                <a:latin typeface="+mn-lt"/>
                <a:ea typeface="Arial" charset="0"/>
                <a:cs typeface="Arial" charset="0"/>
              </a:rPr>
              <a:t>, et.al., BMC Gastroenterology, 2014:14:211 Trends in gastroenteritis-associated mortality in the USA. </a:t>
            </a:r>
          </a:p>
          <a:p>
            <a:pPr marL="342900" indent="-342900">
              <a:buAutoNum type="arabicPeriod"/>
            </a:pPr>
            <a:r>
              <a:rPr lang="en-US" sz="1400" b="0" i="0" dirty="0">
                <a:solidFill>
                  <a:schemeClr val="tx1"/>
                </a:solidFill>
                <a:latin typeface="+mn-lt"/>
                <a:ea typeface="Arial" charset="0"/>
                <a:cs typeface="Arial" charset="0"/>
              </a:rPr>
              <a:t>K. Desai, BMC Infect. Dis., 2016,16:303</a:t>
            </a:r>
            <a:endParaRPr lang="he-IL" sz="1400" b="0" i="0" dirty="0">
              <a:solidFill>
                <a:schemeClr val="tx1"/>
              </a:solidFill>
              <a:latin typeface="+mn-lt"/>
              <a:ea typeface="Arial" charset="0"/>
              <a:cs typeface="Arial" charset="0"/>
            </a:endParaRPr>
          </a:p>
        </p:txBody>
      </p:sp>
      <p:sp>
        <p:nvSpPr>
          <p:cNvPr id="3" name="Rectangle 2">
            <a:extLst>
              <a:ext uri="{FF2B5EF4-FFF2-40B4-BE49-F238E27FC236}">
                <a16:creationId xmlns:a16="http://schemas.microsoft.com/office/drawing/2014/main" id="{6978A757-CEDB-4ECE-8A03-027F6B4A5762}"/>
              </a:ext>
            </a:extLst>
          </p:cNvPr>
          <p:cNvSpPr/>
          <p:nvPr/>
        </p:nvSpPr>
        <p:spPr>
          <a:xfrm>
            <a:off x="706050" y="2114179"/>
            <a:ext cx="9179629" cy="3139321"/>
          </a:xfrm>
          <a:prstGeom prst="rect">
            <a:avLst/>
          </a:prstGeom>
        </p:spPr>
        <p:txBody>
          <a:bodyPr wrap="square">
            <a:spAutoFit/>
          </a:bodyPr>
          <a:lstStyle/>
          <a:p>
            <a:pPr marL="173038" indent="-173038">
              <a:spcBef>
                <a:spcPts val="600"/>
              </a:spcBef>
              <a:buClr>
                <a:schemeClr val="accent1"/>
              </a:buClr>
              <a:buFont typeface="Arial" charset="0"/>
              <a:buChar char="•"/>
            </a:pPr>
            <a:r>
              <a:rPr lang="en-US" sz="2400" dirty="0">
                <a:ea typeface="Arial" charset="0"/>
                <a:cs typeface="Arial" charset="0"/>
              </a:rPr>
              <a:t>Therapeutic market expected to grow from USD $630 million in 2016 to over $1.7 billion by 2026 – CAGR 15%</a:t>
            </a:r>
            <a:r>
              <a:rPr lang="en-US" sz="2400" baseline="30000" dirty="0">
                <a:ea typeface="Arial" charset="0"/>
                <a:cs typeface="Arial" charset="0"/>
              </a:rPr>
              <a:t>1</a:t>
            </a:r>
            <a:endParaRPr lang="en-US" sz="2400" dirty="0">
              <a:ea typeface="Arial" charset="0"/>
              <a:cs typeface="Arial" charset="0"/>
            </a:endParaRPr>
          </a:p>
          <a:p>
            <a:pPr>
              <a:spcBef>
                <a:spcPts val="600"/>
              </a:spcBef>
              <a:buClr>
                <a:schemeClr val="accent1"/>
              </a:buClr>
            </a:pPr>
            <a:endParaRPr lang="en-US" sz="800" dirty="0">
              <a:ea typeface="Arial" charset="0"/>
              <a:cs typeface="Arial" charset="0"/>
            </a:endParaRPr>
          </a:p>
          <a:p>
            <a:pPr marL="173038" indent="-173038">
              <a:spcBef>
                <a:spcPts val="600"/>
              </a:spcBef>
              <a:buClr>
                <a:schemeClr val="accent1"/>
              </a:buClr>
              <a:buFont typeface="Arial" charset="0"/>
              <a:buChar char="•"/>
            </a:pPr>
            <a:r>
              <a:rPr lang="en-US" sz="2400" dirty="0">
                <a:ea typeface="Arial" charset="0"/>
                <a:cs typeface="Arial" charset="0"/>
              </a:rPr>
              <a:t>Leading cause of gastroenteritis-associated mortality in U.S.</a:t>
            </a:r>
            <a:r>
              <a:rPr lang="en-US" sz="2400" baseline="30000" dirty="0">
                <a:ea typeface="Arial" charset="0"/>
                <a:cs typeface="Arial" charset="0"/>
              </a:rPr>
              <a:t>2</a:t>
            </a:r>
            <a:endParaRPr lang="en-US" sz="2400" dirty="0">
              <a:ea typeface="Arial" charset="0"/>
              <a:cs typeface="Arial" charset="0"/>
            </a:endParaRPr>
          </a:p>
          <a:p>
            <a:pPr marL="173038" indent="-173038">
              <a:spcBef>
                <a:spcPts val="600"/>
              </a:spcBef>
              <a:buClr>
                <a:schemeClr val="accent1"/>
              </a:buClr>
              <a:buFont typeface="Arial" charset="0"/>
              <a:buChar char="•"/>
            </a:pPr>
            <a:endParaRPr lang="en-US" sz="800" dirty="0">
              <a:highlight>
                <a:srgbClr val="FFFF00"/>
              </a:highlight>
              <a:ea typeface="Arial" charset="0"/>
              <a:cs typeface="Arial" charset="0"/>
            </a:endParaRPr>
          </a:p>
          <a:p>
            <a:pPr marL="173038" indent="-173038">
              <a:spcBef>
                <a:spcPts val="600"/>
              </a:spcBef>
              <a:buClr>
                <a:schemeClr val="accent1"/>
              </a:buClr>
              <a:buFont typeface="Arial" charset="0"/>
              <a:buChar char="•"/>
            </a:pPr>
            <a:r>
              <a:rPr lang="en-US" sz="2400" dirty="0">
                <a:cs typeface="Arial" charset="0"/>
              </a:rPr>
              <a:t>Approx. 44,500 patients</a:t>
            </a:r>
            <a:r>
              <a:rPr lang="en-US" sz="2400" baseline="30000" dirty="0">
                <a:cs typeface="Arial" charset="0"/>
              </a:rPr>
              <a:t>3</a:t>
            </a:r>
            <a:r>
              <a:rPr lang="en-US" sz="2400" dirty="0">
                <a:cs typeface="Arial" charset="0"/>
              </a:rPr>
              <a:t> died in 2014 from C. </a:t>
            </a:r>
            <a:r>
              <a:rPr lang="en-US" sz="2400" i="1" dirty="0">
                <a:cs typeface="Arial" charset="0"/>
              </a:rPr>
              <a:t>difficile</a:t>
            </a:r>
            <a:r>
              <a:rPr lang="en-US" sz="2400" dirty="0">
                <a:cs typeface="Arial" charset="0"/>
              </a:rPr>
              <a:t> infections (U.S.)</a:t>
            </a:r>
          </a:p>
          <a:p>
            <a:pPr marL="173038" indent="-173038">
              <a:spcBef>
                <a:spcPts val="600"/>
              </a:spcBef>
              <a:buClr>
                <a:schemeClr val="accent1"/>
              </a:buClr>
              <a:buFont typeface="Arial" charset="0"/>
              <a:buChar char="•"/>
            </a:pPr>
            <a:endParaRPr lang="en-US" sz="800" dirty="0">
              <a:cs typeface="Arial" charset="0"/>
            </a:endParaRPr>
          </a:p>
          <a:p>
            <a:pPr marL="173038" indent="-173038">
              <a:spcBef>
                <a:spcPts val="600"/>
              </a:spcBef>
              <a:buClr>
                <a:schemeClr val="accent1"/>
              </a:buClr>
              <a:buFont typeface="Arial" charset="0"/>
              <a:buChar char="•"/>
            </a:pPr>
            <a:r>
              <a:rPr lang="en-US" sz="2400" dirty="0">
                <a:ea typeface="Arial" charset="0"/>
                <a:cs typeface="Arial" charset="0"/>
              </a:rPr>
              <a:t>Potential orphan disease (7 years market exclusivity and premium pricing)</a:t>
            </a:r>
          </a:p>
        </p:txBody>
      </p:sp>
      <p:sp>
        <p:nvSpPr>
          <p:cNvPr id="2" name="Rectangle 1">
            <a:extLst>
              <a:ext uri="{FF2B5EF4-FFF2-40B4-BE49-F238E27FC236}">
                <a16:creationId xmlns:a16="http://schemas.microsoft.com/office/drawing/2014/main" id="{D82D474C-88AF-4A45-9623-3A930B662D44}"/>
              </a:ext>
            </a:extLst>
          </p:cNvPr>
          <p:cNvSpPr/>
          <p:nvPr/>
        </p:nvSpPr>
        <p:spPr>
          <a:xfrm>
            <a:off x="706051" y="1065142"/>
            <a:ext cx="8774966" cy="707886"/>
          </a:xfrm>
          <a:prstGeom prst="rect">
            <a:avLst/>
          </a:prstGeom>
        </p:spPr>
        <p:txBody>
          <a:bodyPr wrap="square">
            <a:spAutoFit/>
          </a:bodyPr>
          <a:lstStyle/>
          <a:p>
            <a:r>
              <a:rPr lang="en-US" sz="2000" b="1" i="1" dirty="0">
                <a:solidFill>
                  <a:schemeClr val="accent1"/>
                </a:solidFill>
              </a:rPr>
              <a:t>Clostridium difficile </a:t>
            </a:r>
            <a:r>
              <a:rPr lang="en-US" sz="2000" b="1" dirty="0">
                <a:solidFill>
                  <a:schemeClr val="accent1"/>
                </a:solidFill>
              </a:rPr>
              <a:t>(</a:t>
            </a:r>
            <a:r>
              <a:rPr lang="en-US" sz="2000" b="1" i="1" dirty="0">
                <a:solidFill>
                  <a:schemeClr val="accent1"/>
                </a:solidFill>
              </a:rPr>
              <a:t>C. difficile</a:t>
            </a:r>
            <a:r>
              <a:rPr lang="en-US" sz="2000" b="1" dirty="0">
                <a:solidFill>
                  <a:schemeClr val="accent1"/>
                </a:solidFill>
              </a:rPr>
              <a:t>) is a bacterium that causes diarrhea and more serious intestinal conditions such as colitis</a:t>
            </a:r>
            <a:endParaRPr lang="en-US" sz="2000" b="1" dirty="0"/>
          </a:p>
        </p:txBody>
      </p:sp>
    </p:spTree>
    <p:extLst>
      <p:ext uri="{BB962C8B-B14F-4D97-AF65-F5344CB8AC3E}">
        <p14:creationId xmlns:p14="http://schemas.microsoft.com/office/powerpoint/2010/main" val="40781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503957" y="241549"/>
            <a:ext cx="8782052" cy="720000"/>
          </a:xfrm>
          <a:prstGeom prst="rect">
            <a:avLst/>
          </a:prstGeom>
        </p:spPr>
        <p:txBody>
          <a:bodyPr vert="horz" lIns="0" tIns="0" rIns="0" bIns="0" rtlCol="0" anchor="ctr">
            <a:noAutofit/>
          </a:bodyPr>
          <a:lstStyle>
            <a:defPPr>
              <a:defRPr lang="en-US"/>
            </a:defPPr>
            <a:lvl1pPr marR="0" indent="0" defTabSz="457200" fontAlgn="auto">
              <a:lnSpc>
                <a:spcPct val="100000"/>
              </a:lnSpc>
              <a:spcBef>
                <a:spcPct val="0"/>
              </a:spcBef>
              <a:spcAft>
                <a:spcPts val="0"/>
              </a:spcAft>
              <a:buClrTx/>
              <a:buSzTx/>
              <a:buFontTx/>
              <a:buNone/>
              <a:tabLst/>
              <a:defRPr sz="3200" b="1" i="0" cap="all">
                <a:latin typeface="+mj-lt"/>
                <a:ea typeface="+mj-ea"/>
                <a:cs typeface="+mj-cs"/>
              </a:defRPr>
            </a:lvl1pPr>
          </a:lstStyle>
          <a:p>
            <a:r>
              <a:rPr lang="en-AU" dirty="0"/>
              <a:t>The UNMET NEED</a:t>
            </a:r>
            <a:endParaRPr lang="en-US" dirty="0"/>
          </a:p>
        </p:txBody>
      </p:sp>
      <p:sp>
        <p:nvSpPr>
          <p:cNvPr id="3" name="Rectangle 2">
            <a:extLst>
              <a:ext uri="{FF2B5EF4-FFF2-40B4-BE49-F238E27FC236}">
                <a16:creationId xmlns:a16="http://schemas.microsoft.com/office/drawing/2014/main" id="{0AC0BAF8-B56A-47FE-963E-DCC78109CF7B}"/>
              </a:ext>
            </a:extLst>
          </p:cNvPr>
          <p:cNvSpPr/>
          <p:nvPr/>
        </p:nvSpPr>
        <p:spPr>
          <a:xfrm>
            <a:off x="789951" y="961549"/>
            <a:ext cx="10061070" cy="2339102"/>
          </a:xfrm>
          <a:prstGeom prst="rect">
            <a:avLst/>
          </a:prstGeom>
        </p:spPr>
        <p:txBody>
          <a:bodyPr wrap="square">
            <a:spAutoFit/>
          </a:bodyPr>
          <a:lstStyle/>
          <a:p>
            <a:pPr marL="173038" indent="-173038">
              <a:spcBef>
                <a:spcPts val="600"/>
              </a:spcBef>
              <a:buClr>
                <a:schemeClr val="accent1"/>
              </a:buClr>
              <a:buFont typeface="Arial" charset="0"/>
              <a:buChar char="•"/>
            </a:pPr>
            <a:r>
              <a:rPr lang="en-US" dirty="0">
                <a:cs typeface="Arial" charset="0"/>
              </a:rPr>
              <a:t>Current standard of care for C. </a:t>
            </a:r>
            <a:r>
              <a:rPr lang="en-US" i="1" dirty="0">
                <a:cs typeface="Arial" charset="0"/>
              </a:rPr>
              <a:t>difficile</a:t>
            </a:r>
            <a:r>
              <a:rPr lang="en-US" dirty="0">
                <a:cs typeface="Arial" charset="0"/>
              </a:rPr>
              <a:t> includes vancomycin, metronidazole &amp; fidaxomicin</a:t>
            </a:r>
          </a:p>
          <a:p>
            <a:pPr>
              <a:spcBef>
                <a:spcPts val="600"/>
              </a:spcBef>
              <a:buClr>
                <a:schemeClr val="accent1"/>
              </a:buClr>
            </a:pPr>
            <a:endParaRPr lang="en-US" sz="800" dirty="0">
              <a:cs typeface="Arial" charset="0"/>
            </a:endParaRPr>
          </a:p>
          <a:p>
            <a:pPr marL="173038" indent="-173038">
              <a:spcBef>
                <a:spcPts val="600"/>
              </a:spcBef>
              <a:buClr>
                <a:schemeClr val="accent1"/>
              </a:buClr>
              <a:buFont typeface="Arial" charset="0"/>
              <a:buChar char="•"/>
            </a:pPr>
            <a:r>
              <a:rPr lang="en-US" dirty="0">
                <a:cs typeface="Arial" charset="0"/>
              </a:rPr>
              <a:t>Therapies plagued by significant CDI recurrences (</a:t>
            </a:r>
            <a:r>
              <a:rPr lang="en-US" sz="2000" dirty="0">
                <a:cs typeface="Arial" charset="0"/>
              </a:rPr>
              <a:t>*</a:t>
            </a:r>
            <a:r>
              <a:rPr lang="en-US" dirty="0">
                <a:cs typeface="Arial" charset="0"/>
              </a:rPr>
              <a:t>1st relapse: 25%; 2nd: 40%; 3rd: 60%) underscoring need for new treatments</a:t>
            </a:r>
          </a:p>
          <a:p>
            <a:pPr>
              <a:spcBef>
                <a:spcPts val="600"/>
              </a:spcBef>
              <a:buClr>
                <a:schemeClr val="accent1"/>
              </a:buClr>
            </a:pPr>
            <a:endParaRPr lang="en-US" sz="800" dirty="0">
              <a:cs typeface="Arial" charset="0"/>
            </a:endParaRPr>
          </a:p>
          <a:p>
            <a:pPr marL="173038" indent="-173038">
              <a:spcBef>
                <a:spcPts val="600"/>
              </a:spcBef>
              <a:buClr>
                <a:schemeClr val="accent1"/>
              </a:buClr>
              <a:buFont typeface="Arial" charset="0"/>
              <a:buChar char="•"/>
            </a:pPr>
            <a:r>
              <a:rPr lang="en-US" dirty="0">
                <a:cs typeface="Arial" charset="0"/>
              </a:rPr>
              <a:t>Growing resistance to vancomycin treatment</a:t>
            </a:r>
          </a:p>
          <a:p>
            <a:pPr>
              <a:spcBef>
                <a:spcPts val="600"/>
              </a:spcBef>
              <a:buClr>
                <a:schemeClr val="accent1"/>
              </a:buClr>
            </a:pPr>
            <a:endParaRPr lang="en-US" sz="800" dirty="0">
              <a:cs typeface="Arial" charset="0"/>
            </a:endParaRPr>
          </a:p>
          <a:p>
            <a:pPr marL="173038" indent="-173038">
              <a:spcBef>
                <a:spcPts val="600"/>
              </a:spcBef>
              <a:buClr>
                <a:schemeClr val="accent1"/>
              </a:buClr>
              <a:buFont typeface="Arial" charset="0"/>
              <a:buChar char="•"/>
            </a:pPr>
            <a:r>
              <a:rPr lang="en-US" dirty="0">
                <a:cs typeface="Arial" charset="0"/>
              </a:rPr>
              <a:t>Some treatments are administered intravenously rather than via the gut where C. </a:t>
            </a:r>
            <a:r>
              <a:rPr lang="en-US" i="1" dirty="0">
                <a:cs typeface="Arial" charset="0"/>
              </a:rPr>
              <a:t>difficile</a:t>
            </a:r>
            <a:r>
              <a:rPr lang="en-US" dirty="0">
                <a:cs typeface="Arial" charset="0"/>
              </a:rPr>
              <a:t> resides</a:t>
            </a:r>
          </a:p>
        </p:txBody>
      </p:sp>
      <p:pic>
        <p:nvPicPr>
          <p:cNvPr id="11266" name="Picture 2">
            <a:extLst>
              <a:ext uri="{FF2B5EF4-FFF2-40B4-BE49-F238E27FC236}">
                <a16:creationId xmlns:a16="http://schemas.microsoft.com/office/drawing/2014/main" id="{CE8BD6E2-BDA1-482E-8BF5-BDD80C4EB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865" y="3657694"/>
            <a:ext cx="2991242" cy="19981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8BFAEDF-A849-42DB-A311-0626BF88C09B}"/>
              </a:ext>
            </a:extLst>
          </p:cNvPr>
          <p:cNvSpPr txBox="1"/>
          <p:nvPr/>
        </p:nvSpPr>
        <p:spPr>
          <a:xfrm>
            <a:off x="2233904" y="5735887"/>
            <a:ext cx="9196096" cy="800219"/>
          </a:xfrm>
          <a:prstGeom prst="rect">
            <a:avLst/>
          </a:prstGeom>
          <a:noFill/>
        </p:spPr>
        <p:txBody>
          <a:bodyPr wrap="square" rtlCol="0">
            <a:spAutoFit/>
          </a:bodyPr>
          <a:lstStyle/>
          <a:p>
            <a:r>
              <a:rPr lang="en-US" dirty="0"/>
              <a:t>*</a:t>
            </a:r>
            <a:r>
              <a:rPr lang="en-US" sz="1400" dirty="0"/>
              <a:t>Isobel Ramsay, Nicholas Brown and David Enoch. Recent Progress for the Effective Prevention and Treatment of Recurrent     </a:t>
            </a:r>
          </a:p>
          <a:p>
            <a:r>
              <a:rPr lang="en-US" sz="1400" dirty="0"/>
              <a:t>   Clostridium difficile Infection. Infectious Diseases: Research and Treatment Volume 11: 1–4 (2018).                                         </a:t>
            </a:r>
          </a:p>
          <a:p>
            <a:r>
              <a:rPr lang="en-US" sz="1400" dirty="0"/>
              <a:t>   DOI: 10.1177/1178633718758023</a:t>
            </a:r>
          </a:p>
        </p:txBody>
      </p:sp>
    </p:spTree>
    <p:extLst>
      <p:ext uri="{BB962C8B-B14F-4D97-AF65-F5344CB8AC3E}">
        <p14:creationId xmlns:p14="http://schemas.microsoft.com/office/powerpoint/2010/main" val="2970693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710372" y="3339640"/>
            <a:ext cx="874394" cy="307777"/>
          </a:xfrm>
          <a:prstGeom prst="rect">
            <a:avLst/>
          </a:prstGeom>
        </p:spPr>
        <p:txBody>
          <a:bodyPr vert="horz" wrap="square" lIns="0" tIns="0" rIns="0" bIns="0" rtlCol="0">
            <a:spAutoFit/>
          </a:bodyPr>
          <a:lstStyle/>
          <a:p>
            <a:pPr marL="12700"/>
            <a:r>
              <a:rPr sz="2000" spc="5" dirty="0">
                <a:cs typeface="Calibri"/>
              </a:rPr>
              <a:t>D</a:t>
            </a:r>
            <a:r>
              <a:rPr sz="2000" spc="-20" dirty="0">
                <a:cs typeface="Calibri"/>
              </a:rPr>
              <a:t>a</a:t>
            </a:r>
            <a:r>
              <a:rPr sz="2000" spc="5" dirty="0">
                <a:cs typeface="Calibri"/>
              </a:rPr>
              <a:t>y</a:t>
            </a:r>
            <a:r>
              <a:rPr sz="2000" dirty="0">
                <a:cs typeface="Calibri"/>
              </a:rPr>
              <a:t> </a:t>
            </a:r>
            <a:r>
              <a:rPr sz="2000" spc="-150" dirty="0">
                <a:cs typeface="Calibri"/>
              </a:rPr>
              <a:t> </a:t>
            </a:r>
            <a:r>
              <a:rPr sz="2000" spc="-15" dirty="0">
                <a:cs typeface="Calibri"/>
              </a:rPr>
              <a:t>-</a:t>
            </a:r>
            <a:r>
              <a:rPr sz="2000" spc="35" dirty="0">
                <a:cs typeface="Calibri"/>
              </a:rPr>
              <a:t>10</a:t>
            </a:r>
            <a:endParaRPr sz="2000" dirty="0">
              <a:cs typeface="Calibri"/>
            </a:endParaRPr>
          </a:p>
        </p:txBody>
      </p:sp>
      <p:sp>
        <p:nvSpPr>
          <p:cNvPr id="6" name="object 6"/>
          <p:cNvSpPr txBox="1"/>
          <p:nvPr/>
        </p:nvSpPr>
        <p:spPr>
          <a:xfrm>
            <a:off x="5495609" y="3331685"/>
            <a:ext cx="233045" cy="307777"/>
          </a:xfrm>
          <a:prstGeom prst="rect">
            <a:avLst/>
          </a:prstGeom>
        </p:spPr>
        <p:txBody>
          <a:bodyPr vert="horz" wrap="square" lIns="0" tIns="0" rIns="0" bIns="0" rtlCol="0">
            <a:spAutoFit/>
          </a:bodyPr>
          <a:lstStyle/>
          <a:p>
            <a:pPr marL="12700"/>
            <a:r>
              <a:rPr sz="2000" spc="-15" dirty="0">
                <a:cs typeface="Calibri"/>
              </a:rPr>
              <a:t>-</a:t>
            </a:r>
            <a:r>
              <a:rPr lang="en-AU" sz="2000" spc="10" dirty="0">
                <a:cs typeface="Calibri"/>
              </a:rPr>
              <a:t>1</a:t>
            </a:r>
            <a:endParaRPr sz="2000" dirty="0">
              <a:cs typeface="Calibri"/>
            </a:endParaRPr>
          </a:p>
        </p:txBody>
      </p:sp>
      <p:sp>
        <p:nvSpPr>
          <p:cNvPr id="7" name="object 7"/>
          <p:cNvSpPr txBox="1"/>
          <p:nvPr/>
        </p:nvSpPr>
        <p:spPr>
          <a:xfrm>
            <a:off x="5956373" y="3350900"/>
            <a:ext cx="156210" cy="307777"/>
          </a:xfrm>
          <a:prstGeom prst="rect">
            <a:avLst/>
          </a:prstGeom>
        </p:spPr>
        <p:txBody>
          <a:bodyPr vert="horz" wrap="square" lIns="0" tIns="0" rIns="0" bIns="0" rtlCol="0">
            <a:spAutoFit/>
          </a:bodyPr>
          <a:lstStyle/>
          <a:p>
            <a:pPr marL="12700"/>
            <a:r>
              <a:rPr sz="2000" spc="10" dirty="0">
                <a:cs typeface="Calibri"/>
              </a:rPr>
              <a:t>0</a:t>
            </a:r>
            <a:endParaRPr sz="2000" dirty="0">
              <a:cs typeface="Calibri"/>
            </a:endParaRPr>
          </a:p>
        </p:txBody>
      </p:sp>
      <p:sp>
        <p:nvSpPr>
          <p:cNvPr id="8" name="object 8"/>
          <p:cNvSpPr/>
          <p:nvPr/>
        </p:nvSpPr>
        <p:spPr>
          <a:xfrm>
            <a:off x="2536166" y="3770758"/>
            <a:ext cx="3102635" cy="454659"/>
          </a:xfrm>
          <a:custGeom>
            <a:avLst/>
            <a:gdLst/>
            <a:ahLst/>
            <a:cxnLst/>
            <a:rect l="l" t="t" r="r" b="b"/>
            <a:pathLst>
              <a:path w="5832475" h="454660">
                <a:moveTo>
                  <a:pt x="5831992" y="0"/>
                </a:moveTo>
                <a:lnTo>
                  <a:pt x="5831389" y="40555"/>
                </a:lnTo>
                <a:lnTo>
                  <a:pt x="5829653" y="78745"/>
                </a:lnTo>
                <a:lnTo>
                  <a:pt x="5825153" y="130227"/>
                </a:lnTo>
                <a:lnTo>
                  <a:pt x="5818698" y="172869"/>
                </a:lnTo>
                <a:lnTo>
                  <a:pt x="5807669" y="212325"/>
                </a:lnTo>
                <a:lnTo>
                  <a:pt x="5794146" y="227330"/>
                </a:lnTo>
                <a:lnTo>
                  <a:pt x="2953918" y="227330"/>
                </a:lnTo>
                <a:lnTo>
                  <a:pt x="2950490" y="228244"/>
                </a:lnTo>
                <a:lnTo>
                  <a:pt x="2932168" y="268301"/>
                </a:lnTo>
                <a:lnTo>
                  <a:pt x="2925041" y="307024"/>
                </a:lnTo>
                <a:lnTo>
                  <a:pt x="2919744" y="355389"/>
                </a:lnTo>
                <a:lnTo>
                  <a:pt x="2916633" y="411277"/>
                </a:lnTo>
                <a:lnTo>
                  <a:pt x="2915948" y="451670"/>
                </a:lnTo>
                <a:lnTo>
                  <a:pt x="2915945" y="454533"/>
                </a:lnTo>
                <a:lnTo>
                  <a:pt x="2915793" y="434007"/>
                </a:lnTo>
                <a:lnTo>
                  <a:pt x="2915346" y="413993"/>
                </a:lnTo>
                <a:lnTo>
                  <a:pt x="2913618" y="375814"/>
                </a:lnTo>
                <a:lnTo>
                  <a:pt x="2909134" y="324342"/>
                </a:lnTo>
                <a:lnTo>
                  <a:pt x="2902690" y="281711"/>
                </a:lnTo>
                <a:lnTo>
                  <a:pt x="2891650" y="242279"/>
                </a:lnTo>
                <a:lnTo>
                  <a:pt x="37871" y="227330"/>
                </a:lnTo>
                <a:lnTo>
                  <a:pt x="16180" y="186387"/>
                </a:lnTo>
                <a:lnTo>
                  <a:pt x="9075" y="147682"/>
                </a:lnTo>
                <a:lnTo>
                  <a:pt x="3794" y="99331"/>
                </a:lnTo>
                <a:lnTo>
                  <a:pt x="690" y="43443"/>
                </a:lnTo>
                <a:lnTo>
                  <a:pt x="3" y="3041"/>
                </a:lnTo>
                <a:lnTo>
                  <a:pt x="0" y="0"/>
                </a:lnTo>
              </a:path>
            </a:pathLst>
          </a:custGeom>
          <a:ln w="25400">
            <a:solidFill>
              <a:schemeClr val="tx2"/>
            </a:solidFill>
          </a:ln>
        </p:spPr>
        <p:txBody>
          <a:bodyPr wrap="square" lIns="0" tIns="0" rIns="0" bIns="0" rtlCol="0"/>
          <a:lstStyle/>
          <a:p>
            <a:endParaRPr/>
          </a:p>
        </p:txBody>
      </p:sp>
      <p:sp>
        <p:nvSpPr>
          <p:cNvPr id="9" name="object 9"/>
          <p:cNvSpPr txBox="1"/>
          <p:nvPr/>
        </p:nvSpPr>
        <p:spPr>
          <a:xfrm>
            <a:off x="2366239" y="4276073"/>
            <a:ext cx="3564254" cy="615553"/>
          </a:xfrm>
          <a:prstGeom prst="rect">
            <a:avLst/>
          </a:prstGeom>
        </p:spPr>
        <p:txBody>
          <a:bodyPr vert="horz" wrap="square" lIns="0" tIns="0" rIns="0" bIns="0" rtlCol="0">
            <a:spAutoFit/>
          </a:bodyPr>
          <a:lstStyle/>
          <a:p>
            <a:pPr algn="ctr"/>
            <a:r>
              <a:rPr sz="2000" spc="-20" dirty="0">
                <a:cs typeface="Calibri"/>
              </a:rPr>
              <a:t>A</a:t>
            </a:r>
            <a:r>
              <a:rPr sz="2000" spc="45" dirty="0">
                <a:cs typeface="Calibri"/>
              </a:rPr>
              <a:t>n</a:t>
            </a:r>
            <a:r>
              <a:rPr sz="2000" spc="-25" dirty="0">
                <a:cs typeface="Calibri"/>
              </a:rPr>
              <a:t>t</a:t>
            </a:r>
            <a:r>
              <a:rPr sz="2000" spc="30" dirty="0">
                <a:cs typeface="Calibri"/>
              </a:rPr>
              <a:t>i</a:t>
            </a:r>
            <a:r>
              <a:rPr sz="2000" spc="45" dirty="0">
                <a:cs typeface="Calibri"/>
              </a:rPr>
              <a:t>b</a:t>
            </a:r>
            <a:r>
              <a:rPr sz="2000" spc="30" dirty="0">
                <a:cs typeface="Calibri"/>
              </a:rPr>
              <a:t>i</a:t>
            </a:r>
            <a:r>
              <a:rPr sz="2000" spc="40" dirty="0">
                <a:cs typeface="Calibri"/>
              </a:rPr>
              <a:t>o</a:t>
            </a:r>
            <a:r>
              <a:rPr sz="2000" spc="-25" dirty="0">
                <a:cs typeface="Calibri"/>
              </a:rPr>
              <a:t>t</a:t>
            </a:r>
            <a:r>
              <a:rPr sz="2000" spc="30" dirty="0">
                <a:cs typeface="Calibri"/>
              </a:rPr>
              <a:t>i</a:t>
            </a:r>
            <a:r>
              <a:rPr sz="2000" spc="-20" dirty="0">
                <a:cs typeface="Calibri"/>
              </a:rPr>
              <a:t>c</a:t>
            </a:r>
            <a:r>
              <a:rPr sz="2000" spc="5" dirty="0">
                <a:cs typeface="Calibri"/>
              </a:rPr>
              <a:t>s</a:t>
            </a:r>
            <a:r>
              <a:rPr sz="2000" spc="-140" dirty="0">
                <a:cs typeface="Calibri"/>
              </a:rPr>
              <a:t> </a:t>
            </a:r>
            <a:r>
              <a:rPr sz="2000" spc="30" dirty="0">
                <a:cs typeface="Calibri"/>
              </a:rPr>
              <a:t>i</a:t>
            </a:r>
            <a:r>
              <a:rPr sz="2000" spc="10" dirty="0">
                <a:cs typeface="Calibri"/>
              </a:rPr>
              <a:t>n</a:t>
            </a:r>
            <a:r>
              <a:rPr sz="2000" spc="-120" dirty="0">
                <a:cs typeface="Calibri"/>
              </a:rPr>
              <a:t> </a:t>
            </a:r>
            <a:r>
              <a:rPr sz="2000" spc="45" dirty="0">
                <a:cs typeface="Calibri"/>
              </a:rPr>
              <a:t>d</a:t>
            </a:r>
            <a:r>
              <a:rPr sz="2000" spc="30" dirty="0">
                <a:cs typeface="Calibri"/>
              </a:rPr>
              <a:t>ri</a:t>
            </a:r>
            <a:r>
              <a:rPr sz="2000" spc="45" dirty="0">
                <a:cs typeface="Calibri"/>
              </a:rPr>
              <a:t>n</a:t>
            </a:r>
            <a:r>
              <a:rPr sz="2000" spc="5" dirty="0">
                <a:cs typeface="Calibri"/>
              </a:rPr>
              <a:t>k</a:t>
            </a:r>
            <a:r>
              <a:rPr sz="2000" spc="-45" dirty="0">
                <a:cs typeface="Calibri"/>
              </a:rPr>
              <a:t>i</a:t>
            </a:r>
            <a:r>
              <a:rPr sz="2000" spc="45" dirty="0">
                <a:cs typeface="Calibri"/>
              </a:rPr>
              <a:t>n</a:t>
            </a:r>
            <a:r>
              <a:rPr sz="2000" spc="245" dirty="0">
                <a:cs typeface="Calibri"/>
              </a:rPr>
              <a:t>g</a:t>
            </a:r>
            <a:r>
              <a:rPr sz="2000" dirty="0">
                <a:cs typeface="Calibri"/>
              </a:rPr>
              <a:t>w</a:t>
            </a:r>
            <a:r>
              <a:rPr sz="2000" spc="-20" dirty="0">
                <a:cs typeface="Calibri"/>
              </a:rPr>
              <a:t>a</a:t>
            </a:r>
            <a:r>
              <a:rPr sz="2000" spc="-25" dirty="0">
                <a:cs typeface="Calibri"/>
              </a:rPr>
              <a:t>t</a:t>
            </a:r>
            <a:r>
              <a:rPr sz="2000" spc="35" dirty="0">
                <a:cs typeface="Calibri"/>
              </a:rPr>
              <a:t>e</a:t>
            </a:r>
            <a:r>
              <a:rPr sz="2000" spc="5" dirty="0">
                <a:cs typeface="Calibri"/>
              </a:rPr>
              <a:t>r</a:t>
            </a:r>
            <a:r>
              <a:rPr sz="2000" spc="-130" dirty="0">
                <a:cs typeface="Calibri"/>
              </a:rPr>
              <a:t> </a:t>
            </a:r>
            <a:r>
              <a:rPr sz="2000" spc="-25" dirty="0">
                <a:cs typeface="Calibri"/>
              </a:rPr>
              <a:t>t</a:t>
            </a:r>
            <a:r>
              <a:rPr sz="2000" spc="10" dirty="0">
                <a:cs typeface="Calibri"/>
              </a:rPr>
              <a:t>o</a:t>
            </a:r>
            <a:endParaRPr sz="2000" dirty="0">
              <a:cs typeface="Calibri"/>
            </a:endParaRPr>
          </a:p>
          <a:p>
            <a:pPr algn="ctr"/>
            <a:r>
              <a:rPr sz="2000" spc="30" dirty="0">
                <a:cs typeface="Calibri"/>
              </a:rPr>
              <a:t>i</a:t>
            </a:r>
            <a:r>
              <a:rPr sz="2000" spc="45" dirty="0">
                <a:cs typeface="Calibri"/>
              </a:rPr>
              <a:t>ndu</a:t>
            </a:r>
            <a:r>
              <a:rPr sz="2000" spc="-20" dirty="0">
                <a:cs typeface="Calibri"/>
              </a:rPr>
              <a:t>c</a:t>
            </a:r>
            <a:r>
              <a:rPr sz="2000" spc="10" dirty="0">
                <a:cs typeface="Calibri"/>
              </a:rPr>
              <a:t>e</a:t>
            </a:r>
            <a:r>
              <a:rPr sz="2000" spc="-125" dirty="0">
                <a:cs typeface="Calibri"/>
              </a:rPr>
              <a:t> </a:t>
            </a:r>
            <a:r>
              <a:rPr sz="2000" spc="20" dirty="0">
                <a:cs typeface="Calibri"/>
              </a:rPr>
              <a:t>s</a:t>
            </a:r>
            <a:r>
              <a:rPr sz="2000" spc="45" dirty="0">
                <a:cs typeface="Calibri"/>
              </a:rPr>
              <a:t>u</a:t>
            </a:r>
            <a:r>
              <a:rPr sz="2000" spc="20" dirty="0">
                <a:cs typeface="Calibri"/>
              </a:rPr>
              <a:t>s</a:t>
            </a:r>
            <a:r>
              <a:rPr sz="2000" spc="-20" dirty="0">
                <a:cs typeface="Calibri"/>
              </a:rPr>
              <a:t>c</a:t>
            </a:r>
            <a:r>
              <a:rPr sz="2000" spc="35" dirty="0">
                <a:cs typeface="Calibri"/>
              </a:rPr>
              <a:t>e</a:t>
            </a:r>
            <a:r>
              <a:rPr sz="2000" spc="45" dirty="0">
                <a:cs typeface="Calibri"/>
              </a:rPr>
              <a:t>p</a:t>
            </a:r>
            <a:r>
              <a:rPr sz="2000" spc="-25" dirty="0">
                <a:cs typeface="Calibri"/>
              </a:rPr>
              <a:t>t</a:t>
            </a:r>
            <a:r>
              <a:rPr sz="2000" spc="-45" dirty="0">
                <a:cs typeface="Calibri"/>
              </a:rPr>
              <a:t>i</a:t>
            </a:r>
            <a:r>
              <a:rPr sz="2000" spc="45" dirty="0">
                <a:cs typeface="Calibri"/>
              </a:rPr>
              <a:t>b</a:t>
            </a:r>
            <a:r>
              <a:rPr sz="2000" spc="-45" dirty="0">
                <a:cs typeface="Calibri"/>
              </a:rPr>
              <a:t>i</a:t>
            </a:r>
            <a:r>
              <a:rPr sz="2000" spc="30" dirty="0">
                <a:cs typeface="Calibri"/>
              </a:rPr>
              <a:t>l</a:t>
            </a:r>
            <a:r>
              <a:rPr sz="2000" spc="-45" dirty="0">
                <a:cs typeface="Calibri"/>
              </a:rPr>
              <a:t>i</a:t>
            </a:r>
            <a:r>
              <a:rPr sz="2000" spc="-25" dirty="0">
                <a:cs typeface="Calibri"/>
              </a:rPr>
              <a:t>t</a:t>
            </a:r>
            <a:r>
              <a:rPr sz="2000" spc="5" dirty="0">
                <a:cs typeface="Calibri"/>
              </a:rPr>
              <a:t>y</a:t>
            </a:r>
            <a:r>
              <a:rPr sz="2000" spc="-140" dirty="0">
                <a:cs typeface="Calibri"/>
              </a:rPr>
              <a:t> </a:t>
            </a:r>
            <a:r>
              <a:rPr sz="2000" spc="-25" dirty="0">
                <a:cs typeface="Calibri"/>
              </a:rPr>
              <a:t>t</a:t>
            </a:r>
            <a:r>
              <a:rPr sz="2000" spc="10" dirty="0">
                <a:cs typeface="Calibri"/>
              </a:rPr>
              <a:t>o</a:t>
            </a:r>
            <a:r>
              <a:rPr sz="2000" spc="-105" dirty="0">
                <a:cs typeface="Calibri"/>
              </a:rPr>
              <a:t> </a:t>
            </a:r>
            <a:r>
              <a:rPr sz="2000" i="1" spc="5" dirty="0">
                <a:cs typeface="Calibri"/>
              </a:rPr>
              <a:t>C.</a:t>
            </a:r>
            <a:r>
              <a:rPr sz="2000" i="1" spc="-95" dirty="0">
                <a:cs typeface="Calibri"/>
              </a:rPr>
              <a:t> </a:t>
            </a:r>
            <a:r>
              <a:rPr sz="2000" i="1" spc="-10" dirty="0">
                <a:cs typeface="Calibri"/>
              </a:rPr>
              <a:t>d</a:t>
            </a:r>
            <a:r>
              <a:rPr sz="2000" i="1" spc="30" dirty="0">
                <a:cs typeface="Calibri"/>
              </a:rPr>
              <a:t>i</a:t>
            </a:r>
            <a:r>
              <a:rPr sz="2000" i="1" spc="35" dirty="0">
                <a:cs typeface="Calibri"/>
              </a:rPr>
              <a:t>ff</a:t>
            </a:r>
            <a:r>
              <a:rPr sz="2000" i="1" spc="30" dirty="0">
                <a:cs typeface="Calibri"/>
              </a:rPr>
              <a:t>i</a:t>
            </a:r>
            <a:r>
              <a:rPr sz="2000" i="1" spc="-5" dirty="0">
                <a:cs typeface="Calibri"/>
              </a:rPr>
              <a:t>c</a:t>
            </a:r>
            <a:r>
              <a:rPr sz="2000" i="1" spc="30" dirty="0">
                <a:cs typeface="Calibri"/>
              </a:rPr>
              <a:t>il</a:t>
            </a:r>
            <a:r>
              <a:rPr sz="2000" i="1" spc="5" dirty="0">
                <a:cs typeface="Calibri"/>
              </a:rPr>
              <a:t>e</a:t>
            </a:r>
            <a:endParaRPr sz="2000" dirty="0">
              <a:cs typeface="Calibri"/>
            </a:endParaRPr>
          </a:p>
        </p:txBody>
      </p:sp>
      <p:sp>
        <p:nvSpPr>
          <p:cNvPr id="10" name="object 10"/>
          <p:cNvSpPr txBox="1"/>
          <p:nvPr/>
        </p:nvSpPr>
        <p:spPr>
          <a:xfrm>
            <a:off x="4894422" y="1726395"/>
            <a:ext cx="2147570" cy="553998"/>
          </a:xfrm>
          <a:prstGeom prst="rect">
            <a:avLst/>
          </a:prstGeom>
        </p:spPr>
        <p:txBody>
          <a:bodyPr vert="horz" wrap="square" lIns="0" tIns="0" rIns="0" bIns="0" rtlCol="0">
            <a:spAutoFit/>
          </a:bodyPr>
          <a:lstStyle/>
          <a:p>
            <a:pPr marL="441325" marR="5080" indent="-429259"/>
            <a:r>
              <a:rPr i="1" spc="5" dirty="0">
                <a:cs typeface="Calibri"/>
              </a:rPr>
              <a:t>C.</a:t>
            </a:r>
            <a:r>
              <a:rPr i="1" spc="-95" dirty="0">
                <a:cs typeface="Calibri"/>
              </a:rPr>
              <a:t> </a:t>
            </a:r>
            <a:r>
              <a:rPr i="1" spc="-15" dirty="0">
                <a:cs typeface="Calibri"/>
              </a:rPr>
              <a:t>d</a:t>
            </a:r>
            <a:r>
              <a:rPr i="1" spc="30" dirty="0">
                <a:cs typeface="Calibri"/>
              </a:rPr>
              <a:t>i</a:t>
            </a:r>
            <a:r>
              <a:rPr i="1" spc="35" dirty="0">
                <a:cs typeface="Calibri"/>
              </a:rPr>
              <a:t>ff</a:t>
            </a:r>
            <a:r>
              <a:rPr i="1" spc="30" dirty="0">
                <a:cs typeface="Calibri"/>
              </a:rPr>
              <a:t>i</a:t>
            </a:r>
            <a:r>
              <a:rPr i="1" spc="-5" dirty="0">
                <a:cs typeface="Calibri"/>
              </a:rPr>
              <a:t>c</a:t>
            </a:r>
            <a:r>
              <a:rPr i="1" spc="30" dirty="0">
                <a:cs typeface="Calibri"/>
              </a:rPr>
              <a:t>il</a:t>
            </a:r>
            <a:r>
              <a:rPr i="1" spc="5" dirty="0">
                <a:cs typeface="Calibri"/>
              </a:rPr>
              <a:t>e</a:t>
            </a:r>
            <a:r>
              <a:rPr i="1" spc="-175" dirty="0">
                <a:cs typeface="Calibri"/>
              </a:rPr>
              <a:t> </a:t>
            </a:r>
            <a:r>
              <a:rPr spc="-20" dirty="0">
                <a:cs typeface="Calibri"/>
              </a:rPr>
              <a:t>c</a:t>
            </a:r>
            <a:r>
              <a:rPr spc="45" dirty="0">
                <a:cs typeface="Calibri"/>
              </a:rPr>
              <a:t>h</a:t>
            </a:r>
            <a:r>
              <a:rPr spc="-20" dirty="0">
                <a:cs typeface="Calibri"/>
              </a:rPr>
              <a:t>a</a:t>
            </a:r>
            <a:r>
              <a:rPr spc="30" dirty="0">
                <a:cs typeface="Calibri"/>
              </a:rPr>
              <a:t>ll</a:t>
            </a:r>
            <a:r>
              <a:rPr spc="35" dirty="0">
                <a:cs typeface="Calibri"/>
              </a:rPr>
              <a:t>e</a:t>
            </a:r>
            <a:r>
              <a:rPr spc="45" dirty="0">
                <a:cs typeface="Calibri"/>
              </a:rPr>
              <a:t>n</a:t>
            </a:r>
            <a:r>
              <a:rPr spc="15" dirty="0">
                <a:cs typeface="Calibri"/>
              </a:rPr>
              <a:t>g</a:t>
            </a:r>
            <a:r>
              <a:rPr spc="10" dirty="0">
                <a:cs typeface="Calibri"/>
              </a:rPr>
              <a:t>e</a:t>
            </a:r>
            <a:r>
              <a:rPr dirty="0">
                <a:cs typeface="Calibri"/>
              </a:rPr>
              <a:t> </a:t>
            </a:r>
            <a:r>
              <a:rPr spc="-25" dirty="0">
                <a:cs typeface="Calibri"/>
              </a:rPr>
              <a:t>(</a:t>
            </a:r>
            <a:r>
              <a:rPr spc="25" dirty="0">
                <a:cs typeface="Calibri"/>
              </a:rPr>
              <a:t>10</a:t>
            </a:r>
            <a:r>
              <a:rPr spc="-15" baseline="24691" dirty="0">
                <a:cs typeface="Calibri"/>
              </a:rPr>
              <a:t>3</a:t>
            </a:r>
            <a:r>
              <a:rPr spc="-22" baseline="24691" dirty="0">
                <a:cs typeface="Calibri"/>
              </a:rPr>
              <a:t> </a:t>
            </a:r>
            <a:r>
              <a:rPr spc="20" dirty="0">
                <a:cs typeface="Calibri"/>
              </a:rPr>
              <a:t>s</a:t>
            </a:r>
            <a:r>
              <a:rPr spc="45" dirty="0">
                <a:cs typeface="Calibri"/>
              </a:rPr>
              <a:t>po</a:t>
            </a:r>
            <a:r>
              <a:rPr spc="30" dirty="0">
                <a:cs typeface="Calibri"/>
              </a:rPr>
              <a:t>r</a:t>
            </a:r>
            <a:r>
              <a:rPr spc="35" dirty="0">
                <a:cs typeface="Calibri"/>
              </a:rPr>
              <a:t>e</a:t>
            </a:r>
            <a:r>
              <a:rPr spc="20" dirty="0">
                <a:cs typeface="Calibri"/>
              </a:rPr>
              <a:t>s</a:t>
            </a:r>
            <a:r>
              <a:rPr spc="5" dirty="0">
                <a:cs typeface="Calibri"/>
              </a:rPr>
              <a:t>)</a:t>
            </a:r>
            <a:endParaRPr dirty="0">
              <a:cs typeface="Calibri"/>
            </a:endParaRPr>
          </a:p>
        </p:txBody>
      </p:sp>
      <p:sp>
        <p:nvSpPr>
          <p:cNvPr id="12" name="object 12"/>
          <p:cNvSpPr/>
          <p:nvPr/>
        </p:nvSpPr>
        <p:spPr>
          <a:xfrm>
            <a:off x="2536166" y="3508167"/>
            <a:ext cx="7581049" cy="342357"/>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1981201" y="1374060"/>
            <a:ext cx="2752793" cy="884858"/>
          </a:xfrm>
          <a:prstGeom prst="rect">
            <a:avLst/>
          </a:prstGeom>
        </p:spPr>
        <p:txBody>
          <a:bodyPr vert="horz" wrap="square" lIns="0" tIns="0" rIns="0" bIns="0" rtlCol="0">
            <a:spAutoFit/>
          </a:bodyPr>
          <a:lstStyle/>
          <a:p>
            <a:pPr marL="12700">
              <a:lnSpc>
                <a:spcPts val="2305"/>
              </a:lnSpc>
            </a:pPr>
            <a:r>
              <a:rPr sz="2000" spc="-15" dirty="0">
                <a:cs typeface="Calibri"/>
              </a:rPr>
              <a:t>C</a:t>
            </a:r>
            <a:r>
              <a:rPr sz="2000" spc="25" dirty="0">
                <a:cs typeface="Calibri"/>
              </a:rPr>
              <a:t>57</a:t>
            </a:r>
            <a:r>
              <a:rPr sz="2000" spc="-5" dirty="0">
                <a:cs typeface="Calibri"/>
              </a:rPr>
              <a:t>B</a:t>
            </a:r>
            <a:r>
              <a:rPr sz="2000" spc="-30" dirty="0">
                <a:cs typeface="Calibri"/>
              </a:rPr>
              <a:t>L</a:t>
            </a:r>
            <a:r>
              <a:rPr sz="2000" spc="30" dirty="0">
                <a:cs typeface="Calibri"/>
              </a:rPr>
              <a:t>/</a:t>
            </a:r>
            <a:r>
              <a:rPr sz="2000" spc="10" dirty="0">
                <a:cs typeface="Calibri"/>
              </a:rPr>
              <a:t>6</a:t>
            </a:r>
            <a:r>
              <a:rPr sz="2000" spc="-135" dirty="0">
                <a:cs typeface="Calibri"/>
              </a:rPr>
              <a:t> </a:t>
            </a:r>
            <a:r>
              <a:rPr sz="2000" spc="10" dirty="0">
                <a:cs typeface="Calibri"/>
              </a:rPr>
              <a:t>m</a:t>
            </a:r>
            <a:r>
              <a:rPr sz="2000" spc="30" dirty="0">
                <a:cs typeface="Calibri"/>
              </a:rPr>
              <a:t>i</a:t>
            </a:r>
            <a:r>
              <a:rPr sz="2000" spc="-20" dirty="0">
                <a:cs typeface="Calibri"/>
              </a:rPr>
              <a:t>c</a:t>
            </a:r>
            <a:r>
              <a:rPr sz="2000" spc="10" dirty="0">
                <a:cs typeface="Calibri"/>
              </a:rPr>
              <a:t>e</a:t>
            </a:r>
            <a:r>
              <a:rPr sz="2000" dirty="0">
                <a:cs typeface="Calibri"/>
              </a:rPr>
              <a:t> </a:t>
            </a:r>
            <a:r>
              <a:rPr sz="2000" spc="-130" dirty="0">
                <a:cs typeface="Calibri"/>
              </a:rPr>
              <a:t> </a:t>
            </a:r>
            <a:r>
              <a:rPr sz="2000" spc="50" dirty="0">
                <a:cs typeface="Calibri"/>
              </a:rPr>
              <a:t>6</a:t>
            </a:r>
            <a:r>
              <a:rPr sz="2000" spc="-25" dirty="0">
                <a:cs typeface="Calibri"/>
              </a:rPr>
              <a:t>–</a:t>
            </a:r>
            <a:r>
              <a:rPr sz="2000" spc="10" dirty="0">
                <a:cs typeface="Calibri"/>
              </a:rPr>
              <a:t>7</a:t>
            </a:r>
            <a:r>
              <a:rPr sz="2000" spc="15" dirty="0">
                <a:cs typeface="Calibri"/>
              </a:rPr>
              <a:t> </a:t>
            </a:r>
            <a:r>
              <a:rPr sz="2000" dirty="0">
                <a:cs typeface="Calibri"/>
              </a:rPr>
              <a:t>w</a:t>
            </a:r>
            <a:r>
              <a:rPr sz="2000" spc="35" dirty="0">
                <a:cs typeface="Calibri"/>
              </a:rPr>
              <a:t>ee</a:t>
            </a:r>
            <a:r>
              <a:rPr sz="2000" spc="5" dirty="0">
                <a:cs typeface="Calibri"/>
              </a:rPr>
              <a:t>ks</a:t>
            </a:r>
            <a:r>
              <a:rPr lang="en-AU" sz="2000" spc="-15" dirty="0">
                <a:cs typeface="Calibri"/>
              </a:rPr>
              <a:t> 					</a:t>
            </a:r>
            <a:r>
              <a:rPr lang="en-AU" sz="2000" spc="10" dirty="0">
                <a:cs typeface="Calibri"/>
              </a:rPr>
              <a:t>	</a:t>
            </a:r>
            <a:endParaRPr sz="2000" dirty="0">
              <a:cs typeface="Calibri"/>
            </a:endParaRPr>
          </a:p>
        </p:txBody>
      </p:sp>
      <p:sp>
        <p:nvSpPr>
          <p:cNvPr id="15" name="object 15"/>
          <p:cNvSpPr/>
          <p:nvPr/>
        </p:nvSpPr>
        <p:spPr>
          <a:xfrm>
            <a:off x="2072777" y="1656212"/>
            <a:ext cx="2540000" cy="1638300"/>
          </a:xfrm>
          <a:prstGeom prst="rect">
            <a:avLst/>
          </a:prstGeom>
          <a:blipFill>
            <a:blip r:embed="rId4" cstate="print"/>
            <a:stretch>
              <a:fillRect/>
            </a:stretch>
          </a:blipFill>
        </p:spPr>
        <p:txBody>
          <a:bodyPr wrap="square" lIns="0" tIns="0" rIns="0" bIns="0" rtlCol="0"/>
          <a:lstStyle/>
          <a:p>
            <a:endParaRPr/>
          </a:p>
        </p:txBody>
      </p:sp>
      <p:sp>
        <p:nvSpPr>
          <p:cNvPr id="18" name="object 18"/>
          <p:cNvSpPr txBox="1">
            <a:spLocks noGrp="1"/>
          </p:cNvSpPr>
          <p:nvPr>
            <p:ph type="title" idx="4294967295"/>
          </p:nvPr>
        </p:nvSpPr>
        <p:spPr>
          <a:xfrm>
            <a:off x="1123885" y="367453"/>
            <a:ext cx="9209537" cy="336883"/>
          </a:xfrm>
          <a:prstGeom prst="rect">
            <a:avLst/>
          </a:prstGeom>
        </p:spPr>
        <p:txBody>
          <a:bodyPr vert="horz" lIns="0" tIns="0" rIns="0" bIns="0" rtlCol="0" anchor="t" anchorCtr="0">
            <a:noAutofit/>
          </a:bodyPr>
          <a:lstStyle/>
          <a:p>
            <a:pPr defTabSz="457144">
              <a:lnSpc>
                <a:spcPts val="2500"/>
              </a:lnSpc>
            </a:pPr>
            <a:r>
              <a:rPr sz="3200" b="1" cap="all" dirty="0"/>
              <a:t>The </a:t>
            </a:r>
            <a:r>
              <a:rPr sz="3200" b="1" i="1" cap="all" dirty="0"/>
              <a:t>C. difficile </a:t>
            </a:r>
            <a:r>
              <a:rPr lang="en-AU" sz="3200" b="1" cap="all" dirty="0"/>
              <a:t>Prevention of recurrent CDI </a:t>
            </a:r>
            <a:r>
              <a:rPr sz="3200" b="1" cap="all" dirty="0"/>
              <a:t>mouse</a:t>
            </a:r>
            <a:r>
              <a:rPr lang="en-AU" sz="3200" b="1" cap="all" dirty="0"/>
              <a:t> </a:t>
            </a:r>
            <a:r>
              <a:rPr sz="3200" b="1" cap="all" dirty="0"/>
              <a:t>model</a:t>
            </a:r>
            <a:r>
              <a:rPr lang="en-US" sz="3200" b="1" cap="all" dirty="0"/>
              <a:t>*</a:t>
            </a:r>
            <a:endParaRPr sz="3200" b="1" cap="all" dirty="0"/>
          </a:p>
        </p:txBody>
      </p:sp>
      <p:sp>
        <p:nvSpPr>
          <p:cNvPr id="19" name="object 19"/>
          <p:cNvSpPr txBox="1"/>
          <p:nvPr/>
        </p:nvSpPr>
        <p:spPr>
          <a:xfrm>
            <a:off x="8303307" y="3350900"/>
            <a:ext cx="336189" cy="307777"/>
          </a:xfrm>
          <a:prstGeom prst="rect">
            <a:avLst/>
          </a:prstGeom>
        </p:spPr>
        <p:txBody>
          <a:bodyPr vert="horz" wrap="square" lIns="0" tIns="0" rIns="0" bIns="0" rtlCol="0">
            <a:spAutoFit/>
          </a:bodyPr>
          <a:lstStyle/>
          <a:p>
            <a:pPr marL="12700"/>
            <a:r>
              <a:rPr lang="en-AU" sz="2000" spc="-20" dirty="0">
                <a:cs typeface="Calibri"/>
              </a:rPr>
              <a:t>+</a:t>
            </a:r>
            <a:r>
              <a:rPr lang="en-AU" sz="2000" spc="10" dirty="0">
                <a:cs typeface="Calibri"/>
              </a:rPr>
              <a:t>8</a:t>
            </a:r>
            <a:endParaRPr sz="2000" dirty="0">
              <a:cs typeface="Calibri"/>
            </a:endParaRPr>
          </a:p>
        </p:txBody>
      </p:sp>
      <p:sp>
        <p:nvSpPr>
          <p:cNvPr id="3" name="Rectangle 2"/>
          <p:cNvSpPr/>
          <p:nvPr/>
        </p:nvSpPr>
        <p:spPr>
          <a:xfrm>
            <a:off x="3910264" y="5264588"/>
            <a:ext cx="4800600" cy="646331"/>
          </a:xfrm>
          <a:prstGeom prst="rect">
            <a:avLst/>
          </a:prstGeom>
          <a:ln>
            <a:solidFill>
              <a:schemeClr val="tx1"/>
            </a:solidFill>
          </a:ln>
        </p:spPr>
        <p:txBody>
          <a:bodyPr wrap="square">
            <a:spAutoFit/>
          </a:bodyPr>
          <a:lstStyle/>
          <a:p>
            <a:pPr algn="ctr"/>
            <a:r>
              <a:rPr lang="en-AU" spc="-20" dirty="0">
                <a:cs typeface="Calibri"/>
              </a:rPr>
              <a:t>Administration of </a:t>
            </a:r>
            <a:r>
              <a:rPr lang="en-AU" spc="45" dirty="0">
                <a:cs typeface="Calibri"/>
              </a:rPr>
              <a:t>vancomycin alone or vancomycin + IMM-529 12 hour post infection</a:t>
            </a:r>
          </a:p>
        </p:txBody>
      </p:sp>
      <p:sp>
        <p:nvSpPr>
          <p:cNvPr id="24" name="object 8"/>
          <p:cNvSpPr/>
          <p:nvPr/>
        </p:nvSpPr>
        <p:spPr>
          <a:xfrm rot="10800000">
            <a:off x="8403908" y="2891160"/>
            <a:ext cx="2133600" cy="454659"/>
          </a:xfrm>
          <a:custGeom>
            <a:avLst/>
            <a:gdLst/>
            <a:ahLst/>
            <a:cxnLst/>
            <a:rect l="l" t="t" r="r" b="b"/>
            <a:pathLst>
              <a:path w="5832475" h="454660">
                <a:moveTo>
                  <a:pt x="5831992" y="0"/>
                </a:moveTo>
                <a:lnTo>
                  <a:pt x="5831389" y="40555"/>
                </a:lnTo>
                <a:lnTo>
                  <a:pt x="5829653" y="78745"/>
                </a:lnTo>
                <a:lnTo>
                  <a:pt x="5825153" y="130227"/>
                </a:lnTo>
                <a:lnTo>
                  <a:pt x="5818698" y="172869"/>
                </a:lnTo>
                <a:lnTo>
                  <a:pt x="5807669" y="212325"/>
                </a:lnTo>
                <a:lnTo>
                  <a:pt x="5794146" y="227330"/>
                </a:lnTo>
                <a:lnTo>
                  <a:pt x="2953918" y="227330"/>
                </a:lnTo>
                <a:lnTo>
                  <a:pt x="2950490" y="228244"/>
                </a:lnTo>
                <a:lnTo>
                  <a:pt x="2932168" y="268301"/>
                </a:lnTo>
                <a:lnTo>
                  <a:pt x="2925041" y="307024"/>
                </a:lnTo>
                <a:lnTo>
                  <a:pt x="2919744" y="355389"/>
                </a:lnTo>
                <a:lnTo>
                  <a:pt x="2916633" y="411277"/>
                </a:lnTo>
                <a:lnTo>
                  <a:pt x="2915948" y="451670"/>
                </a:lnTo>
                <a:lnTo>
                  <a:pt x="2915945" y="454533"/>
                </a:lnTo>
                <a:lnTo>
                  <a:pt x="2915793" y="434007"/>
                </a:lnTo>
                <a:lnTo>
                  <a:pt x="2915346" y="413993"/>
                </a:lnTo>
                <a:lnTo>
                  <a:pt x="2913618" y="375814"/>
                </a:lnTo>
                <a:lnTo>
                  <a:pt x="2909134" y="324342"/>
                </a:lnTo>
                <a:lnTo>
                  <a:pt x="2902690" y="281711"/>
                </a:lnTo>
                <a:lnTo>
                  <a:pt x="2891650" y="242279"/>
                </a:lnTo>
                <a:lnTo>
                  <a:pt x="37871" y="227330"/>
                </a:lnTo>
                <a:lnTo>
                  <a:pt x="16180" y="186387"/>
                </a:lnTo>
                <a:lnTo>
                  <a:pt x="9075" y="147682"/>
                </a:lnTo>
                <a:lnTo>
                  <a:pt x="3794" y="99331"/>
                </a:lnTo>
                <a:lnTo>
                  <a:pt x="690" y="43443"/>
                </a:lnTo>
                <a:lnTo>
                  <a:pt x="3" y="3041"/>
                </a:lnTo>
                <a:lnTo>
                  <a:pt x="0" y="0"/>
                </a:lnTo>
              </a:path>
            </a:pathLst>
          </a:custGeom>
          <a:ln w="25400">
            <a:solidFill>
              <a:schemeClr val="tx2"/>
            </a:solidFill>
          </a:ln>
        </p:spPr>
        <p:txBody>
          <a:bodyPr wrap="square" lIns="0" tIns="0" rIns="0" bIns="0" rtlCol="0"/>
          <a:lstStyle/>
          <a:p>
            <a:endParaRPr/>
          </a:p>
        </p:txBody>
      </p:sp>
      <p:sp>
        <p:nvSpPr>
          <p:cNvPr id="25" name="Rectangle 24"/>
          <p:cNvSpPr/>
          <p:nvPr/>
        </p:nvSpPr>
        <p:spPr>
          <a:xfrm>
            <a:off x="7831230" y="1710311"/>
            <a:ext cx="2723832" cy="646331"/>
          </a:xfrm>
          <a:prstGeom prst="rect">
            <a:avLst/>
          </a:prstGeom>
        </p:spPr>
        <p:txBody>
          <a:bodyPr wrap="square">
            <a:spAutoFit/>
          </a:bodyPr>
          <a:lstStyle/>
          <a:p>
            <a:pPr algn="ctr"/>
            <a:r>
              <a:rPr lang="en-AU" spc="-20" dirty="0">
                <a:cs typeface="Calibri"/>
              </a:rPr>
              <a:t>Administration of water </a:t>
            </a:r>
          </a:p>
          <a:p>
            <a:pPr algn="ctr"/>
            <a:r>
              <a:rPr lang="en-AU" spc="-20" dirty="0">
                <a:cs typeface="Calibri"/>
              </a:rPr>
              <a:t>or </a:t>
            </a:r>
            <a:r>
              <a:rPr lang="en-AU" spc="45" dirty="0">
                <a:cs typeface="Calibri"/>
              </a:rPr>
              <a:t> IMM-529</a:t>
            </a:r>
          </a:p>
        </p:txBody>
      </p:sp>
      <p:sp>
        <p:nvSpPr>
          <p:cNvPr id="26" name="object 11"/>
          <p:cNvSpPr/>
          <p:nvPr/>
        </p:nvSpPr>
        <p:spPr>
          <a:xfrm rot="10800000">
            <a:off x="6310565" y="3775380"/>
            <a:ext cx="2135640" cy="464820"/>
          </a:xfrm>
          <a:custGeom>
            <a:avLst/>
            <a:gdLst/>
            <a:ahLst/>
            <a:cxnLst/>
            <a:rect l="l" t="t" r="r" b="b"/>
            <a:pathLst>
              <a:path w="3352800" h="464819">
                <a:moveTo>
                  <a:pt x="0" y="464565"/>
                </a:moveTo>
                <a:lnTo>
                  <a:pt x="586" y="424007"/>
                </a:lnTo>
                <a:lnTo>
                  <a:pt x="2279" y="385741"/>
                </a:lnTo>
                <a:lnTo>
                  <a:pt x="6680" y="333958"/>
                </a:lnTo>
                <a:lnTo>
                  <a:pt x="13018" y="290712"/>
                </a:lnTo>
                <a:lnTo>
                  <a:pt x="23907" y="249837"/>
                </a:lnTo>
                <a:lnTo>
                  <a:pt x="38735" y="232283"/>
                </a:lnTo>
                <a:lnTo>
                  <a:pt x="1637665" y="232283"/>
                </a:lnTo>
                <a:lnTo>
                  <a:pt x="1641098" y="231387"/>
                </a:lnTo>
                <a:lnTo>
                  <a:pt x="1659476" y="192104"/>
                </a:lnTo>
                <a:lnTo>
                  <a:pt x="1666681" y="154038"/>
                </a:lnTo>
                <a:lnTo>
                  <a:pt x="1672119" y="106391"/>
                </a:lnTo>
                <a:lnTo>
                  <a:pt x="1675459" y="51191"/>
                </a:lnTo>
                <a:lnTo>
                  <a:pt x="1676355" y="11195"/>
                </a:lnTo>
                <a:lnTo>
                  <a:pt x="1676400" y="0"/>
                </a:lnTo>
                <a:lnTo>
                  <a:pt x="1676548" y="20528"/>
                </a:lnTo>
                <a:lnTo>
                  <a:pt x="1676986" y="40558"/>
                </a:lnTo>
                <a:lnTo>
                  <a:pt x="1678679" y="78824"/>
                </a:lnTo>
                <a:lnTo>
                  <a:pt x="1683080" y="130607"/>
                </a:lnTo>
                <a:lnTo>
                  <a:pt x="1689418" y="173853"/>
                </a:lnTo>
                <a:lnTo>
                  <a:pt x="1700307" y="214728"/>
                </a:lnTo>
                <a:lnTo>
                  <a:pt x="1715134" y="232283"/>
                </a:lnTo>
                <a:lnTo>
                  <a:pt x="3314065" y="232283"/>
                </a:lnTo>
                <a:lnTo>
                  <a:pt x="3335876" y="272461"/>
                </a:lnTo>
                <a:lnTo>
                  <a:pt x="3343081" y="310527"/>
                </a:lnTo>
                <a:lnTo>
                  <a:pt x="3348519" y="358174"/>
                </a:lnTo>
                <a:lnTo>
                  <a:pt x="3351859" y="413374"/>
                </a:lnTo>
                <a:lnTo>
                  <a:pt x="3352755" y="453370"/>
                </a:lnTo>
                <a:lnTo>
                  <a:pt x="3352800" y="464565"/>
                </a:lnTo>
              </a:path>
            </a:pathLst>
          </a:custGeom>
          <a:ln w="25400">
            <a:solidFill>
              <a:schemeClr val="tx2"/>
            </a:solidFill>
          </a:ln>
        </p:spPr>
        <p:txBody>
          <a:bodyPr wrap="square" lIns="0" tIns="0" rIns="0" bIns="0" rtlCol="0"/>
          <a:lstStyle/>
          <a:p>
            <a:endParaRPr/>
          </a:p>
        </p:txBody>
      </p:sp>
      <p:sp>
        <p:nvSpPr>
          <p:cNvPr id="4" name="Rectangle 3"/>
          <p:cNvSpPr/>
          <p:nvPr/>
        </p:nvSpPr>
        <p:spPr>
          <a:xfrm>
            <a:off x="7118115" y="4507415"/>
            <a:ext cx="2656180" cy="646331"/>
          </a:xfrm>
          <a:prstGeom prst="rect">
            <a:avLst/>
          </a:prstGeom>
        </p:spPr>
        <p:txBody>
          <a:bodyPr wrap="square">
            <a:spAutoFit/>
          </a:bodyPr>
          <a:lstStyle/>
          <a:p>
            <a:pPr algn="ctr"/>
            <a:r>
              <a:rPr lang="en-AU" spc="-20" dirty="0">
                <a:cs typeface="Calibri"/>
              </a:rPr>
              <a:t>V</a:t>
            </a:r>
            <a:r>
              <a:rPr lang="en-AU" spc="45" dirty="0">
                <a:cs typeface="Calibri"/>
              </a:rPr>
              <a:t>ancomycin treatment</a:t>
            </a:r>
          </a:p>
          <a:p>
            <a:pPr algn="ctr"/>
            <a:r>
              <a:rPr lang="en-AU" spc="45" dirty="0">
                <a:cs typeface="Calibri"/>
              </a:rPr>
              <a:t>ceases</a:t>
            </a:r>
            <a:endParaRPr lang="en-AU" dirty="0">
              <a:cs typeface="Calibri"/>
            </a:endParaRPr>
          </a:p>
        </p:txBody>
      </p:sp>
      <p:sp>
        <p:nvSpPr>
          <p:cNvPr id="27" name="object 2">
            <a:extLst>
              <a:ext uri="{FF2B5EF4-FFF2-40B4-BE49-F238E27FC236}">
                <a16:creationId xmlns:a16="http://schemas.microsoft.com/office/drawing/2014/main" id="{995207D9-1DE7-43A1-8D5D-6C03A8FD4795}"/>
              </a:ext>
            </a:extLst>
          </p:cNvPr>
          <p:cNvSpPr txBox="1"/>
          <p:nvPr/>
        </p:nvSpPr>
        <p:spPr>
          <a:xfrm>
            <a:off x="272587" y="4354274"/>
            <a:ext cx="2529205" cy="1820627"/>
          </a:xfrm>
          <a:prstGeom prst="rect">
            <a:avLst/>
          </a:prstGeom>
        </p:spPr>
        <p:txBody>
          <a:bodyPr vert="horz" wrap="square" lIns="0" tIns="0" rIns="0" bIns="0" rtlCol="0">
            <a:spAutoFit/>
          </a:bodyPr>
          <a:lstStyle>
            <a:defPPr>
              <a:defRPr lang="en-US"/>
            </a:defPPr>
            <a:lvl1pPr marL="355600" indent="-342900">
              <a:lnSpc>
                <a:spcPts val="2865"/>
              </a:lnSpc>
              <a:buFont typeface="Arial"/>
              <a:buChar char="•"/>
              <a:tabLst>
                <a:tab pos="356235" algn="l"/>
              </a:tabLst>
              <a:defRPr sz="2400">
                <a:latin typeface="Calibri"/>
                <a:cs typeface="Calibri"/>
              </a:defRPr>
            </a:lvl1pPr>
          </a:lstStyle>
          <a:p>
            <a:pPr marL="12700" indent="0">
              <a:buNone/>
            </a:pPr>
            <a:r>
              <a:rPr sz="1600" dirty="0"/>
              <a:t>Monitor:</a:t>
            </a:r>
          </a:p>
          <a:p>
            <a:pPr marL="0"/>
            <a:r>
              <a:rPr sz="1600" dirty="0"/>
              <a:t>Weight loss</a:t>
            </a:r>
          </a:p>
          <a:p>
            <a:pPr marL="0"/>
            <a:r>
              <a:rPr sz="1600" dirty="0"/>
              <a:t>Physiological appearance</a:t>
            </a:r>
          </a:p>
          <a:p>
            <a:pPr marL="0"/>
            <a:r>
              <a:rPr sz="1600" dirty="0"/>
              <a:t>Activity</a:t>
            </a:r>
          </a:p>
          <a:p>
            <a:pPr marL="0"/>
            <a:r>
              <a:rPr sz="1600" dirty="0"/>
              <a:t>Diarrhoea</a:t>
            </a:r>
          </a:p>
        </p:txBody>
      </p:sp>
      <p:cxnSp>
        <p:nvCxnSpPr>
          <p:cNvPr id="17" name="Straight Arrow Connector 16"/>
          <p:cNvCxnSpPr/>
          <p:nvPr/>
        </p:nvCxnSpPr>
        <p:spPr>
          <a:xfrm>
            <a:off x="6034478" y="2356642"/>
            <a:ext cx="0" cy="9378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326690" y="4183526"/>
            <a:ext cx="0" cy="9702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0"/>
          </p:cNvCxnSpPr>
          <p:nvPr/>
        </p:nvCxnSpPr>
        <p:spPr>
          <a:xfrm flipV="1">
            <a:off x="8446205" y="4183526"/>
            <a:ext cx="0" cy="3238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446205" y="2356642"/>
            <a:ext cx="0" cy="5345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9C4AC9E-3541-46C9-9F59-D0E6099FEDB7}"/>
              </a:ext>
            </a:extLst>
          </p:cNvPr>
          <p:cNvSpPr txBox="1"/>
          <p:nvPr/>
        </p:nvSpPr>
        <p:spPr>
          <a:xfrm>
            <a:off x="4733994" y="6198478"/>
            <a:ext cx="6361998" cy="369332"/>
          </a:xfrm>
          <a:prstGeom prst="rect">
            <a:avLst/>
          </a:prstGeom>
          <a:noFill/>
        </p:spPr>
        <p:txBody>
          <a:bodyPr wrap="none" rtlCol="0">
            <a:spAutoFit/>
          </a:bodyPr>
          <a:lstStyle/>
          <a:p>
            <a:r>
              <a:rPr lang="en-US" dirty="0"/>
              <a:t>*Collaboration with Prof. Dena </a:t>
            </a:r>
            <a:r>
              <a:rPr lang="en-US" dirty="0" err="1"/>
              <a:t>Lyras</a:t>
            </a:r>
            <a:r>
              <a:rPr lang="en-US" dirty="0"/>
              <a:t>, Monash University, Australia</a:t>
            </a:r>
          </a:p>
        </p:txBody>
      </p:sp>
    </p:spTree>
    <p:extLst>
      <p:ext uri="{BB962C8B-B14F-4D97-AF65-F5344CB8AC3E}">
        <p14:creationId xmlns:p14="http://schemas.microsoft.com/office/powerpoint/2010/main" val="2415161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327364281"/>
              </p:ext>
            </p:extLst>
          </p:nvPr>
        </p:nvGraphicFramePr>
        <p:xfrm>
          <a:off x="411834" y="1751823"/>
          <a:ext cx="8667107" cy="4070976"/>
        </p:xfrm>
        <a:graphic>
          <a:graphicData uri="http://schemas.openxmlformats.org/presentationml/2006/ole">
            <mc:AlternateContent xmlns:mc="http://schemas.openxmlformats.org/markup-compatibility/2006">
              <mc:Choice xmlns:v="urn:schemas-microsoft-com:vml" Requires="v">
                <p:oleObj spid="_x0000_s1031" name="Prism 6" r:id="rId4" imgW="5762892" imgH="2707638" progId="Prism6.Document">
                  <p:embed/>
                </p:oleObj>
              </mc:Choice>
              <mc:Fallback>
                <p:oleObj name="Prism 6" r:id="rId4" imgW="5762892" imgH="2707638" progId="Prism6.Document">
                  <p:embed/>
                  <p:pic>
                    <p:nvPicPr>
                      <p:cNvPr id="13" name="Object 12"/>
                      <p:cNvPicPr>
                        <a:picLocks noChangeAspect="1" noChangeArrowheads="1"/>
                      </p:cNvPicPr>
                      <p:nvPr/>
                    </p:nvPicPr>
                    <p:blipFill>
                      <a:blip r:embed="rId5"/>
                      <a:srcRect/>
                      <a:stretch>
                        <a:fillRect/>
                      </a:stretch>
                    </p:blipFill>
                    <p:spPr bwMode="auto">
                      <a:xfrm>
                        <a:off x="411834" y="1751823"/>
                        <a:ext cx="8667107" cy="4070976"/>
                      </a:xfrm>
                      <a:prstGeom prst="rect">
                        <a:avLst/>
                      </a:prstGeom>
                      <a:solidFill>
                        <a:schemeClr val="bg1"/>
                      </a:solidFill>
                    </p:spPr>
                  </p:pic>
                </p:oleObj>
              </mc:Fallback>
            </mc:AlternateContent>
          </a:graphicData>
        </a:graphic>
      </p:graphicFrame>
      <p:sp>
        <p:nvSpPr>
          <p:cNvPr id="15" name="Title 5"/>
          <p:cNvSpPr txBox="1">
            <a:spLocks/>
          </p:cNvSpPr>
          <p:nvPr/>
        </p:nvSpPr>
        <p:spPr>
          <a:xfrm>
            <a:off x="514927" y="425339"/>
            <a:ext cx="10661679" cy="722741"/>
          </a:xfrm>
          <a:prstGeom prst="rect">
            <a:avLst/>
          </a:prstGeom>
        </p:spPr>
        <p:txBody>
          <a:bodyPr vert="horz" lIns="0" tIns="0" rIns="0" bIns="0" rtlCol="0" anchor="t" anchorCtr="0">
            <a:noAutofit/>
          </a:bodyPr>
          <a:lstStyle>
            <a:lvl1pPr algn="l" defTabSz="457144" rtl="0" eaLnBrk="1" latinLnBrk="0" hangingPunct="1">
              <a:lnSpc>
                <a:spcPts val="2600"/>
              </a:lnSpc>
              <a:spcBef>
                <a:spcPct val="0"/>
              </a:spcBef>
              <a:buNone/>
              <a:defRPr sz="2800" kern="1200">
                <a:solidFill>
                  <a:srgbClr val="FFFFFF"/>
                </a:solidFill>
                <a:latin typeface="Arial"/>
                <a:ea typeface="+mj-ea"/>
                <a:cs typeface="Arial"/>
              </a:defRPr>
            </a:lvl1pPr>
          </a:lstStyle>
          <a:p>
            <a:pPr>
              <a:lnSpc>
                <a:spcPts val="2500"/>
              </a:lnSpc>
            </a:pPr>
            <a:r>
              <a:rPr lang="en-US" sz="3600" b="1" cap="all" dirty="0">
                <a:solidFill>
                  <a:schemeClr val="tx1"/>
                </a:solidFill>
                <a:latin typeface="+mn-lt"/>
                <a:cs typeface="+mj-cs"/>
              </a:rPr>
              <a:t>IMM-529 animal model ‘recurrence’ Study</a:t>
            </a:r>
          </a:p>
        </p:txBody>
      </p:sp>
      <p:cxnSp>
        <p:nvCxnSpPr>
          <p:cNvPr id="16" name="Straight Connector 15"/>
          <p:cNvCxnSpPr/>
          <p:nvPr/>
        </p:nvCxnSpPr>
        <p:spPr>
          <a:xfrm flipV="1">
            <a:off x="1523443" y="771938"/>
            <a:ext cx="8470766" cy="1297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8967515" y="1011519"/>
            <a:ext cx="2209092" cy="1263577"/>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600"/>
              </a:spcAft>
            </a:pPr>
            <a:r>
              <a:rPr lang="en-US" sz="2400" dirty="0">
                <a:solidFill>
                  <a:schemeClr val="bg1"/>
                </a:solidFill>
              </a:rPr>
              <a:t>All studies statistically significant</a:t>
            </a:r>
          </a:p>
        </p:txBody>
      </p:sp>
      <p:sp>
        <p:nvSpPr>
          <p:cNvPr id="19" name="Content Placeholder 2"/>
          <p:cNvSpPr txBox="1">
            <a:spLocks/>
          </p:cNvSpPr>
          <p:nvPr/>
        </p:nvSpPr>
        <p:spPr>
          <a:xfrm>
            <a:off x="8889662" y="4266229"/>
            <a:ext cx="2447121" cy="1819833"/>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spcBef>
                <a:spcPts val="600"/>
              </a:spcBef>
              <a:buClr>
                <a:srgbClr val="0AA7F4"/>
              </a:buClr>
              <a:buNone/>
            </a:pPr>
            <a:r>
              <a:rPr lang="en-US" sz="2000" dirty="0">
                <a:solidFill>
                  <a:srgbClr val="0070C0"/>
                </a:solidFill>
                <a:cs typeface="Arial"/>
              </a:rPr>
              <a:t>Demonstrated ~80% survival rate (7/9) vs. ~10% survival rate in control group (1/9)</a:t>
            </a:r>
          </a:p>
        </p:txBody>
      </p:sp>
      <p:sp>
        <p:nvSpPr>
          <p:cNvPr id="31" name="Rounded Rectangle 30"/>
          <p:cNvSpPr/>
          <p:nvPr/>
        </p:nvSpPr>
        <p:spPr>
          <a:xfrm>
            <a:off x="514928" y="1035201"/>
            <a:ext cx="3636157" cy="45587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600"/>
              </a:spcAft>
            </a:pPr>
            <a:r>
              <a:rPr lang="en-US" sz="2400" dirty="0">
                <a:solidFill>
                  <a:schemeClr val="bg1"/>
                </a:solidFill>
              </a:rPr>
              <a:t>Relapse Study</a:t>
            </a:r>
          </a:p>
        </p:txBody>
      </p:sp>
    </p:spTree>
    <p:extLst>
      <p:ext uri="{BB962C8B-B14F-4D97-AF65-F5344CB8AC3E}">
        <p14:creationId xmlns:p14="http://schemas.microsoft.com/office/powerpoint/2010/main" val="4240073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2587" y="4231701"/>
            <a:ext cx="2529205" cy="1820627"/>
          </a:xfrm>
          <a:prstGeom prst="rect">
            <a:avLst/>
          </a:prstGeom>
        </p:spPr>
        <p:txBody>
          <a:bodyPr vert="horz" wrap="square" lIns="0" tIns="0" rIns="0" bIns="0" rtlCol="0">
            <a:spAutoFit/>
          </a:bodyPr>
          <a:lstStyle>
            <a:defPPr>
              <a:defRPr lang="en-US"/>
            </a:defPPr>
            <a:lvl1pPr marL="355600" indent="-342900">
              <a:lnSpc>
                <a:spcPts val="2865"/>
              </a:lnSpc>
              <a:buFont typeface="Arial"/>
              <a:buChar char="•"/>
              <a:tabLst>
                <a:tab pos="356235" algn="l"/>
              </a:tabLst>
              <a:defRPr sz="2400">
                <a:latin typeface="Calibri"/>
                <a:cs typeface="Calibri"/>
              </a:defRPr>
            </a:lvl1pPr>
          </a:lstStyle>
          <a:p>
            <a:pPr marL="12700" indent="0">
              <a:buNone/>
            </a:pPr>
            <a:r>
              <a:rPr sz="1600" dirty="0"/>
              <a:t>Monitor:</a:t>
            </a:r>
          </a:p>
          <a:p>
            <a:pPr marL="0"/>
            <a:r>
              <a:rPr sz="1600" dirty="0"/>
              <a:t>Weight loss</a:t>
            </a:r>
          </a:p>
          <a:p>
            <a:pPr marL="0"/>
            <a:r>
              <a:rPr sz="1600" dirty="0"/>
              <a:t>Physiological appearance</a:t>
            </a:r>
          </a:p>
          <a:p>
            <a:pPr marL="0"/>
            <a:r>
              <a:rPr sz="1600" dirty="0"/>
              <a:t>Activity</a:t>
            </a:r>
          </a:p>
          <a:p>
            <a:pPr marL="0"/>
            <a:r>
              <a:rPr sz="1600" dirty="0"/>
              <a:t>Diarrhoea</a:t>
            </a:r>
          </a:p>
        </p:txBody>
      </p:sp>
      <p:sp>
        <p:nvSpPr>
          <p:cNvPr id="5" name="object 5"/>
          <p:cNvSpPr txBox="1"/>
          <p:nvPr/>
        </p:nvSpPr>
        <p:spPr>
          <a:xfrm>
            <a:off x="1710372" y="3339640"/>
            <a:ext cx="874394" cy="307777"/>
          </a:xfrm>
          <a:prstGeom prst="rect">
            <a:avLst/>
          </a:prstGeom>
        </p:spPr>
        <p:txBody>
          <a:bodyPr vert="horz" wrap="square" lIns="0" tIns="0" rIns="0" bIns="0" rtlCol="0">
            <a:spAutoFit/>
          </a:bodyPr>
          <a:lstStyle/>
          <a:p>
            <a:pPr marL="12700"/>
            <a:r>
              <a:rPr sz="2000" spc="5" dirty="0">
                <a:cs typeface="Calibri"/>
              </a:rPr>
              <a:t>D</a:t>
            </a:r>
            <a:r>
              <a:rPr sz="2000" spc="-20" dirty="0">
                <a:cs typeface="Calibri"/>
              </a:rPr>
              <a:t>a</a:t>
            </a:r>
            <a:r>
              <a:rPr sz="2000" spc="5" dirty="0">
                <a:cs typeface="Calibri"/>
              </a:rPr>
              <a:t>y</a:t>
            </a:r>
            <a:r>
              <a:rPr sz="2000" dirty="0">
                <a:cs typeface="Calibri"/>
              </a:rPr>
              <a:t> </a:t>
            </a:r>
            <a:r>
              <a:rPr sz="2000" spc="-150" dirty="0">
                <a:cs typeface="Calibri"/>
              </a:rPr>
              <a:t> </a:t>
            </a:r>
            <a:r>
              <a:rPr sz="2000" spc="-15" dirty="0">
                <a:cs typeface="Calibri"/>
              </a:rPr>
              <a:t>-</a:t>
            </a:r>
            <a:r>
              <a:rPr sz="2000" spc="35" dirty="0">
                <a:cs typeface="Calibri"/>
              </a:rPr>
              <a:t>10</a:t>
            </a:r>
            <a:endParaRPr sz="2000" dirty="0">
              <a:cs typeface="Calibri"/>
            </a:endParaRPr>
          </a:p>
        </p:txBody>
      </p:sp>
      <p:sp>
        <p:nvSpPr>
          <p:cNvPr id="6" name="object 6"/>
          <p:cNvSpPr txBox="1"/>
          <p:nvPr/>
        </p:nvSpPr>
        <p:spPr>
          <a:xfrm>
            <a:off x="5827396" y="3339005"/>
            <a:ext cx="233045" cy="307777"/>
          </a:xfrm>
          <a:prstGeom prst="rect">
            <a:avLst/>
          </a:prstGeom>
        </p:spPr>
        <p:txBody>
          <a:bodyPr vert="horz" wrap="square" lIns="0" tIns="0" rIns="0" bIns="0" rtlCol="0">
            <a:spAutoFit/>
          </a:bodyPr>
          <a:lstStyle/>
          <a:p>
            <a:pPr marL="12700"/>
            <a:r>
              <a:rPr sz="2000" spc="-15" dirty="0">
                <a:cs typeface="Calibri"/>
              </a:rPr>
              <a:t>-</a:t>
            </a:r>
            <a:r>
              <a:rPr sz="2000" spc="10" dirty="0">
                <a:cs typeface="Calibri"/>
              </a:rPr>
              <a:t>3</a:t>
            </a:r>
            <a:endParaRPr sz="2000" dirty="0">
              <a:cs typeface="Calibri"/>
            </a:endParaRPr>
          </a:p>
        </p:txBody>
      </p:sp>
      <p:sp>
        <p:nvSpPr>
          <p:cNvPr id="7" name="object 7"/>
          <p:cNvSpPr txBox="1"/>
          <p:nvPr/>
        </p:nvSpPr>
        <p:spPr>
          <a:xfrm>
            <a:off x="9306941" y="3339640"/>
            <a:ext cx="156210" cy="307777"/>
          </a:xfrm>
          <a:prstGeom prst="rect">
            <a:avLst/>
          </a:prstGeom>
        </p:spPr>
        <p:txBody>
          <a:bodyPr vert="horz" wrap="square" lIns="0" tIns="0" rIns="0" bIns="0" rtlCol="0">
            <a:spAutoFit/>
          </a:bodyPr>
          <a:lstStyle/>
          <a:p>
            <a:pPr marL="12700"/>
            <a:r>
              <a:rPr sz="2000" spc="10" dirty="0">
                <a:cs typeface="Calibri"/>
              </a:rPr>
              <a:t>0</a:t>
            </a:r>
            <a:endParaRPr sz="2000" dirty="0">
              <a:cs typeface="Calibri"/>
            </a:endParaRPr>
          </a:p>
        </p:txBody>
      </p:sp>
      <p:sp>
        <p:nvSpPr>
          <p:cNvPr id="8" name="object 8"/>
          <p:cNvSpPr/>
          <p:nvPr/>
        </p:nvSpPr>
        <p:spPr>
          <a:xfrm>
            <a:off x="2536165" y="3770758"/>
            <a:ext cx="5832475" cy="454659"/>
          </a:xfrm>
          <a:custGeom>
            <a:avLst/>
            <a:gdLst/>
            <a:ahLst/>
            <a:cxnLst/>
            <a:rect l="l" t="t" r="r" b="b"/>
            <a:pathLst>
              <a:path w="5832475" h="454660">
                <a:moveTo>
                  <a:pt x="5831992" y="0"/>
                </a:moveTo>
                <a:lnTo>
                  <a:pt x="5831389" y="40555"/>
                </a:lnTo>
                <a:lnTo>
                  <a:pt x="5829653" y="78745"/>
                </a:lnTo>
                <a:lnTo>
                  <a:pt x="5825153" y="130227"/>
                </a:lnTo>
                <a:lnTo>
                  <a:pt x="5818698" y="172869"/>
                </a:lnTo>
                <a:lnTo>
                  <a:pt x="5807669" y="212325"/>
                </a:lnTo>
                <a:lnTo>
                  <a:pt x="5794146" y="227330"/>
                </a:lnTo>
                <a:lnTo>
                  <a:pt x="2953918" y="227330"/>
                </a:lnTo>
                <a:lnTo>
                  <a:pt x="2950490" y="228244"/>
                </a:lnTo>
                <a:lnTo>
                  <a:pt x="2932168" y="268301"/>
                </a:lnTo>
                <a:lnTo>
                  <a:pt x="2925041" y="307024"/>
                </a:lnTo>
                <a:lnTo>
                  <a:pt x="2919744" y="355389"/>
                </a:lnTo>
                <a:lnTo>
                  <a:pt x="2916633" y="411277"/>
                </a:lnTo>
                <a:lnTo>
                  <a:pt x="2915948" y="451670"/>
                </a:lnTo>
                <a:lnTo>
                  <a:pt x="2915945" y="454533"/>
                </a:lnTo>
                <a:lnTo>
                  <a:pt x="2915793" y="434007"/>
                </a:lnTo>
                <a:lnTo>
                  <a:pt x="2915346" y="413993"/>
                </a:lnTo>
                <a:lnTo>
                  <a:pt x="2913618" y="375814"/>
                </a:lnTo>
                <a:lnTo>
                  <a:pt x="2909134" y="324342"/>
                </a:lnTo>
                <a:lnTo>
                  <a:pt x="2902690" y="281711"/>
                </a:lnTo>
                <a:lnTo>
                  <a:pt x="2891650" y="242279"/>
                </a:lnTo>
                <a:lnTo>
                  <a:pt x="37871" y="227330"/>
                </a:lnTo>
                <a:lnTo>
                  <a:pt x="16180" y="186387"/>
                </a:lnTo>
                <a:lnTo>
                  <a:pt x="9075" y="147682"/>
                </a:lnTo>
                <a:lnTo>
                  <a:pt x="3794" y="99331"/>
                </a:lnTo>
                <a:lnTo>
                  <a:pt x="690" y="43443"/>
                </a:lnTo>
                <a:lnTo>
                  <a:pt x="3" y="3041"/>
                </a:lnTo>
                <a:lnTo>
                  <a:pt x="0" y="0"/>
                </a:lnTo>
              </a:path>
            </a:pathLst>
          </a:custGeom>
          <a:ln w="25400">
            <a:solidFill>
              <a:schemeClr val="tx2"/>
            </a:solidFill>
          </a:ln>
        </p:spPr>
        <p:txBody>
          <a:bodyPr wrap="square" lIns="0" tIns="0" rIns="0" bIns="0" rtlCol="0"/>
          <a:lstStyle/>
          <a:p>
            <a:endParaRPr/>
          </a:p>
        </p:txBody>
      </p:sp>
      <p:sp>
        <p:nvSpPr>
          <p:cNvPr id="9" name="object 9"/>
          <p:cNvSpPr txBox="1"/>
          <p:nvPr/>
        </p:nvSpPr>
        <p:spPr>
          <a:xfrm>
            <a:off x="3685285" y="4357434"/>
            <a:ext cx="3564254" cy="615553"/>
          </a:xfrm>
          <a:prstGeom prst="rect">
            <a:avLst/>
          </a:prstGeom>
        </p:spPr>
        <p:txBody>
          <a:bodyPr vert="horz" wrap="square" lIns="0" tIns="0" rIns="0" bIns="0" rtlCol="0">
            <a:spAutoFit/>
          </a:bodyPr>
          <a:lstStyle/>
          <a:p>
            <a:pPr algn="ctr"/>
            <a:r>
              <a:rPr sz="2000" spc="-20" dirty="0">
                <a:cs typeface="Calibri"/>
              </a:rPr>
              <a:t>A</a:t>
            </a:r>
            <a:r>
              <a:rPr sz="2000" spc="45" dirty="0">
                <a:cs typeface="Calibri"/>
              </a:rPr>
              <a:t>n</a:t>
            </a:r>
            <a:r>
              <a:rPr sz="2000" spc="-25" dirty="0">
                <a:cs typeface="Calibri"/>
              </a:rPr>
              <a:t>t</a:t>
            </a:r>
            <a:r>
              <a:rPr sz="2000" spc="30" dirty="0">
                <a:cs typeface="Calibri"/>
              </a:rPr>
              <a:t>i</a:t>
            </a:r>
            <a:r>
              <a:rPr sz="2000" spc="45" dirty="0">
                <a:cs typeface="Calibri"/>
              </a:rPr>
              <a:t>b</a:t>
            </a:r>
            <a:r>
              <a:rPr sz="2000" spc="30" dirty="0">
                <a:cs typeface="Calibri"/>
              </a:rPr>
              <a:t>i</a:t>
            </a:r>
            <a:r>
              <a:rPr sz="2000" spc="40" dirty="0">
                <a:cs typeface="Calibri"/>
              </a:rPr>
              <a:t>o</a:t>
            </a:r>
            <a:r>
              <a:rPr sz="2000" spc="-25" dirty="0">
                <a:cs typeface="Calibri"/>
              </a:rPr>
              <a:t>t</a:t>
            </a:r>
            <a:r>
              <a:rPr sz="2000" spc="30" dirty="0">
                <a:cs typeface="Calibri"/>
              </a:rPr>
              <a:t>i</a:t>
            </a:r>
            <a:r>
              <a:rPr sz="2000" spc="-20" dirty="0">
                <a:cs typeface="Calibri"/>
              </a:rPr>
              <a:t>c</a:t>
            </a:r>
            <a:r>
              <a:rPr sz="2000" spc="5" dirty="0">
                <a:cs typeface="Calibri"/>
              </a:rPr>
              <a:t>s</a:t>
            </a:r>
            <a:r>
              <a:rPr sz="2000" spc="-140" dirty="0">
                <a:cs typeface="Calibri"/>
              </a:rPr>
              <a:t> </a:t>
            </a:r>
            <a:r>
              <a:rPr sz="2000" spc="30" dirty="0">
                <a:cs typeface="Calibri"/>
              </a:rPr>
              <a:t>i</a:t>
            </a:r>
            <a:r>
              <a:rPr sz="2000" spc="10" dirty="0">
                <a:cs typeface="Calibri"/>
              </a:rPr>
              <a:t>n</a:t>
            </a:r>
            <a:r>
              <a:rPr sz="2000" spc="-120" dirty="0">
                <a:cs typeface="Calibri"/>
              </a:rPr>
              <a:t> </a:t>
            </a:r>
            <a:r>
              <a:rPr sz="2000" spc="45" dirty="0">
                <a:cs typeface="Calibri"/>
              </a:rPr>
              <a:t>d</a:t>
            </a:r>
            <a:r>
              <a:rPr sz="2000" spc="30" dirty="0">
                <a:cs typeface="Calibri"/>
              </a:rPr>
              <a:t>ri</a:t>
            </a:r>
            <a:r>
              <a:rPr sz="2000" spc="45" dirty="0">
                <a:cs typeface="Calibri"/>
              </a:rPr>
              <a:t>n</a:t>
            </a:r>
            <a:r>
              <a:rPr sz="2000" spc="5" dirty="0">
                <a:cs typeface="Calibri"/>
              </a:rPr>
              <a:t>k</a:t>
            </a:r>
            <a:r>
              <a:rPr sz="2000" spc="-45" dirty="0">
                <a:cs typeface="Calibri"/>
              </a:rPr>
              <a:t>i</a:t>
            </a:r>
            <a:r>
              <a:rPr sz="2000" spc="45" dirty="0">
                <a:cs typeface="Calibri"/>
              </a:rPr>
              <a:t>n</a:t>
            </a:r>
            <a:r>
              <a:rPr sz="2000" spc="245" dirty="0">
                <a:cs typeface="Calibri"/>
              </a:rPr>
              <a:t>g</a:t>
            </a:r>
            <a:r>
              <a:rPr sz="2000" dirty="0">
                <a:cs typeface="Calibri"/>
              </a:rPr>
              <a:t>w</a:t>
            </a:r>
            <a:r>
              <a:rPr sz="2000" spc="-20" dirty="0">
                <a:cs typeface="Calibri"/>
              </a:rPr>
              <a:t>a</a:t>
            </a:r>
            <a:r>
              <a:rPr sz="2000" spc="-25" dirty="0">
                <a:cs typeface="Calibri"/>
              </a:rPr>
              <a:t>t</a:t>
            </a:r>
            <a:r>
              <a:rPr sz="2000" spc="35" dirty="0">
                <a:cs typeface="Calibri"/>
              </a:rPr>
              <a:t>e</a:t>
            </a:r>
            <a:r>
              <a:rPr sz="2000" spc="5" dirty="0">
                <a:cs typeface="Calibri"/>
              </a:rPr>
              <a:t>r</a:t>
            </a:r>
            <a:r>
              <a:rPr sz="2000" spc="-130" dirty="0">
                <a:cs typeface="Calibri"/>
              </a:rPr>
              <a:t> </a:t>
            </a:r>
            <a:r>
              <a:rPr sz="2000" spc="-25" dirty="0">
                <a:cs typeface="Calibri"/>
              </a:rPr>
              <a:t>t</a:t>
            </a:r>
            <a:r>
              <a:rPr sz="2000" spc="10" dirty="0">
                <a:cs typeface="Calibri"/>
              </a:rPr>
              <a:t>o</a:t>
            </a:r>
            <a:endParaRPr sz="2000" dirty="0">
              <a:cs typeface="Calibri"/>
            </a:endParaRPr>
          </a:p>
          <a:p>
            <a:pPr algn="ctr"/>
            <a:r>
              <a:rPr sz="2000" spc="30" dirty="0">
                <a:cs typeface="Calibri"/>
              </a:rPr>
              <a:t>i</a:t>
            </a:r>
            <a:r>
              <a:rPr sz="2000" spc="45" dirty="0">
                <a:cs typeface="Calibri"/>
              </a:rPr>
              <a:t>ndu</a:t>
            </a:r>
            <a:r>
              <a:rPr sz="2000" spc="-20" dirty="0">
                <a:cs typeface="Calibri"/>
              </a:rPr>
              <a:t>c</a:t>
            </a:r>
            <a:r>
              <a:rPr sz="2000" spc="10" dirty="0">
                <a:cs typeface="Calibri"/>
              </a:rPr>
              <a:t>e</a:t>
            </a:r>
            <a:r>
              <a:rPr sz="2000" spc="-125" dirty="0">
                <a:cs typeface="Calibri"/>
              </a:rPr>
              <a:t> </a:t>
            </a:r>
            <a:r>
              <a:rPr sz="2000" spc="20" dirty="0">
                <a:cs typeface="Calibri"/>
              </a:rPr>
              <a:t>s</a:t>
            </a:r>
            <a:r>
              <a:rPr sz="2000" spc="45" dirty="0">
                <a:cs typeface="Calibri"/>
              </a:rPr>
              <a:t>u</a:t>
            </a:r>
            <a:r>
              <a:rPr sz="2000" spc="20" dirty="0">
                <a:cs typeface="Calibri"/>
              </a:rPr>
              <a:t>s</a:t>
            </a:r>
            <a:r>
              <a:rPr sz="2000" spc="-20" dirty="0">
                <a:cs typeface="Calibri"/>
              </a:rPr>
              <a:t>c</a:t>
            </a:r>
            <a:r>
              <a:rPr sz="2000" spc="35" dirty="0">
                <a:cs typeface="Calibri"/>
              </a:rPr>
              <a:t>e</a:t>
            </a:r>
            <a:r>
              <a:rPr sz="2000" spc="45" dirty="0">
                <a:cs typeface="Calibri"/>
              </a:rPr>
              <a:t>p</a:t>
            </a:r>
            <a:r>
              <a:rPr sz="2000" spc="-25" dirty="0">
                <a:cs typeface="Calibri"/>
              </a:rPr>
              <a:t>t</a:t>
            </a:r>
            <a:r>
              <a:rPr sz="2000" spc="-45" dirty="0">
                <a:cs typeface="Calibri"/>
              </a:rPr>
              <a:t>i</a:t>
            </a:r>
            <a:r>
              <a:rPr sz="2000" spc="45" dirty="0">
                <a:cs typeface="Calibri"/>
              </a:rPr>
              <a:t>b</a:t>
            </a:r>
            <a:r>
              <a:rPr sz="2000" spc="-45" dirty="0">
                <a:cs typeface="Calibri"/>
              </a:rPr>
              <a:t>i</a:t>
            </a:r>
            <a:r>
              <a:rPr sz="2000" spc="30" dirty="0">
                <a:cs typeface="Calibri"/>
              </a:rPr>
              <a:t>l</a:t>
            </a:r>
            <a:r>
              <a:rPr sz="2000" spc="-45" dirty="0">
                <a:cs typeface="Calibri"/>
              </a:rPr>
              <a:t>i</a:t>
            </a:r>
            <a:r>
              <a:rPr sz="2000" spc="-25" dirty="0">
                <a:cs typeface="Calibri"/>
              </a:rPr>
              <a:t>t</a:t>
            </a:r>
            <a:r>
              <a:rPr sz="2000" spc="5" dirty="0">
                <a:cs typeface="Calibri"/>
              </a:rPr>
              <a:t>y</a:t>
            </a:r>
            <a:r>
              <a:rPr sz="2000" spc="-140" dirty="0">
                <a:cs typeface="Calibri"/>
              </a:rPr>
              <a:t> </a:t>
            </a:r>
            <a:r>
              <a:rPr sz="2000" spc="-25" dirty="0">
                <a:cs typeface="Calibri"/>
              </a:rPr>
              <a:t>t</a:t>
            </a:r>
            <a:r>
              <a:rPr sz="2000" spc="10" dirty="0">
                <a:cs typeface="Calibri"/>
              </a:rPr>
              <a:t>o</a:t>
            </a:r>
            <a:r>
              <a:rPr sz="2000" spc="-105" dirty="0">
                <a:cs typeface="Calibri"/>
              </a:rPr>
              <a:t> </a:t>
            </a:r>
            <a:r>
              <a:rPr sz="2000" i="1" spc="5" dirty="0">
                <a:cs typeface="Calibri"/>
              </a:rPr>
              <a:t>C.</a:t>
            </a:r>
            <a:r>
              <a:rPr sz="2000" i="1" spc="-95" dirty="0">
                <a:cs typeface="Calibri"/>
              </a:rPr>
              <a:t> </a:t>
            </a:r>
            <a:r>
              <a:rPr sz="2000" i="1" spc="-10" dirty="0">
                <a:cs typeface="Calibri"/>
              </a:rPr>
              <a:t>d</a:t>
            </a:r>
            <a:r>
              <a:rPr sz="2000" i="1" spc="30" dirty="0">
                <a:cs typeface="Calibri"/>
              </a:rPr>
              <a:t>i</a:t>
            </a:r>
            <a:r>
              <a:rPr sz="2000" i="1" spc="35" dirty="0">
                <a:cs typeface="Calibri"/>
              </a:rPr>
              <a:t>ff</a:t>
            </a:r>
            <a:r>
              <a:rPr sz="2000" i="1" spc="30" dirty="0">
                <a:cs typeface="Calibri"/>
              </a:rPr>
              <a:t>i</a:t>
            </a:r>
            <a:r>
              <a:rPr sz="2000" i="1" spc="-5" dirty="0">
                <a:cs typeface="Calibri"/>
              </a:rPr>
              <a:t>c</a:t>
            </a:r>
            <a:r>
              <a:rPr sz="2000" i="1" spc="30" dirty="0">
                <a:cs typeface="Calibri"/>
              </a:rPr>
              <a:t>il</a:t>
            </a:r>
            <a:r>
              <a:rPr sz="2000" i="1" spc="5" dirty="0">
                <a:cs typeface="Calibri"/>
              </a:rPr>
              <a:t>e</a:t>
            </a:r>
            <a:endParaRPr sz="2000" dirty="0">
              <a:cs typeface="Calibri"/>
            </a:endParaRPr>
          </a:p>
        </p:txBody>
      </p:sp>
      <p:sp>
        <p:nvSpPr>
          <p:cNvPr id="10" name="object 10"/>
          <p:cNvSpPr txBox="1"/>
          <p:nvPr/>
        </p:nvSpPr>
        <p:spPr>
          <a:xfrm>
            <a:off x="8283956" y="4329351"/>
            <a:ext cx="2147570" cy="615553"/>
          </a:xfrm>
          <a:prstGeom prst="rect">
            <a:avLst/>
          </a:prstGeom>
        </p:spPr>
        <p:txBody>
          <a:bodyPr vert="horz" wrap="square" lIns="0" tIns="0" rIns="0" bIns="0" rtlCol="0">
            <a:spAutoFit/>
          </a:bodyPr>
          <a:lstStyle/>
          <a:p>
            <a:pPr marL="441325" marR="5080" indent="-429259"/>
            <a:r>
              <a:rPr sz="2000" i="1" spc="5" dirty="0">
                <a:cs typeface="Calibri"/>
              </a:rPr>
              <a:t>C.</a:t>
            </a:r>
            <a:r>
              <a:rPr sz="2000" i="1" spc="-95" dirty="0">
                <a:cs typeface="Calibri"/>
              </a:rPr>
              <a:t> </a:t>
            </a:r>
            <a:r>
              <a:rPr sz="2000" i="1" spc="-15" dirty="0">
                <a:cs typeface="Calibri"/>
              </a:rPr>
              <a:t>d</a:t>
            </a:r>
            <a:r>
              <a:rPr sz="2000" i="1" spc="30" dirty="0">
                <a:cs typeface="Calibri"/>
              </a:rPr>
              <a:t>i</a:t>
            </a:r>
            <a:r>
              <a:rPr sz="2000" i="1" spc="35" dirty="0">
                <a:cs typeface="Calibri"/>
              </a:rPr>
              <a:t>ff</a:t>
            </a:r>
            <a:r>
              <a:rPr sz="2000" i="1" spc="30" dirty="0">
                <a:cs typeface="Calibri"/>
              </a:rPr>
              <a:t>i</a:t>
            </a:r>
            <a:r>
              <a:rPr sz="2000" i="1" spc="-5" dirty="0">
                <a:cs typeface="Calibri"/>
              </a:rPr>
              <a:t>c</a:t>
            </a:r>
            <a:r>
              <a:rPr sz="2000" i="1" spc="30" dirty="0">
                <a:cs typeface="Calibri"/>
              </a:rPr>
              <a:t>il</a:t>
            </a:r>
            <a:r>
              <a:rPr sz="2000" i="1" spc="5" dirty="0">
                <a:cs typeface="Calibri"/>
              </a:rPr>
              <a:t>e</a:t>
            </a:r>
            <a:r>
              <a:rPr sz="2000" i="1" spc="-175" dirty="0">
                <a:cs typeface="Calibri"/>
              </a:rPr>
              <a:t> </a:t>
            </a:r>
            <a:r>
              <a:rPr sz="2000" spc="-20" dirty="0">
                <a:cs typeface="Calibri"/>
              </a:rPr>
              <a:t>c</a:t>
            </a:r>
            <a:r>
              <a:rPr sz="2000" spc="45" dirty="0">
                <a:cs typeface="Calibri"/>
              </a:rPr>
              <a:t>h</a:t>
            </a:r>
            <a:r>
              <a:rPr sz="2000" spc="-20" dirty="0">
                <a:cs typeface="Calibri"/>
              </a:rPr>
              <a:t>a</a:t>
            </a:r>
            <a:r>
              <a:rPr sz="2000" spc="30" dirty="0">
                <a:cs typeface="Calibri"/>
              </a:rPr>
              <a:t>ll</a:t>
            </a:r>
            <a:r>
              <a:rPr sz="2000" spc="35" dirty="0">
                <a:cs typeface="Calibri"/>
              </a:rPr>
              <a:t>e</a:t>
            </a:r>
            <a:r>
              <a:rPr sz="2000" spc="45" dirty="0">
                <a:cs typeface="Calibri"/>
              </a:rPr>
              <a:t>n</a:t>
            </a:r>
            <a:r>
              <a:rPr sz="2000" spc="15" dirty="0">
                <a:cs typeface="Calibri"/>
              </a:rPr>
              <a:t>g</a:t>
            </a:r>
            <a:r>
              <a:rPr sz="2000" spc="10" dirty="0">
                <a:cs typeface="Calibri"/>
              </a:rPr>
              <a:t>e</a:t>
            </a:r>
            <a:r>
              <a:rPr sz="2000" dirty="0">
                <a:cs typeface="Calibri"/>
              </a:rPr>
              <a:t> </a:t>
            </a:r>
            <a:r>
              <a:rPr sz="2000" spc="-25" dirty="0">
                <a:cs typeface="Calibri"/>
              </a:rPr>
              <a:t>(</a:t>
            </a:r>
            <a:r>
              <a:rPr sz="2000" spc="25" dirty="0">
                <a:cs typeface="Calibri"/>
              </a:rPr>
              <a:t>10</a:t>
            </a:r>
            <a:r>
              <a:rPr sz="2025" spc="-15" baseline="24691" dirty="0">
                <a:cs typeface="Calibri"/>
              </a:rPr>
              <a:t>3</a:t>
            </a:r>
            <a:r>
              <a:rPr sz="2025" spc="-22" baseline="24691" dirty="0">
                <a:cs typeface="Calibri"/>
              </a:rPr>
              <a:t> </a:t>
            </a:r>
            <a:r>
              <a:rPr sz="2000" spc="20" dirty="0">
                <a:cs typeface="Calibri"/>
              </a:rPr>
              <a:t>s</a:t>
            </a:r>
            <a:r>
              <a:rPr sz="2000" spc="45" dirty="0">
                <a:cs typeface="Calibri"/>
              </a:rPr>
              <a:t>po</a:t>
            </a:r>
            <a:r>
              <a:rPr sz="2000" spc="30" dirty="0">
                <a:cs typeface="Calibri"/>
              </a:rPr>
              <a:t>r</a:t>
            </a:r>
            <a:r>
              <a:rPr sz="2000" spc="35" dirty="0">
                <a:cs typeface="Calibri"/>
              </a:rPr>
              <a:t>e</a:t>
            </a:r>
            <a:r>
              <a:rPr sz="2000" spc="20" dirty="0">
                <a:cs typeface="Calibri"/>
              </a:rPr>
              <a:t>s</a:t>
            </a:r>
            <a:r>
              <a:rPr sz="2000" spc="5" dirty="0">
                <a:cs typeface="Calibri"/>
              </a:rPr>
              <a:t>)</a:t>
            </a:r>
            <a:endParaRPr sz="2000" dirty="0">
              <a:cs typeface="Calibri"/>
            </a:endParaRPr>
          </a:p>
        </p:txBody>
      </p:sp>
      <p:sp>
        <p:nvSpPr>
          <p:cNvPr id="11" name="object 11"/>
          <p:cNvSpPr/>
          <p:nvPr/>
        </p:nvSpPr>
        <p:spPr>
          <a:xfrm>
            <a:off x="7086600" y="2055876"/>
            <a:ext cx="3352800" cy="464820"/>
          </a:xfrm>
          <a:custGeom>
            <a:avLst/>
            <a:gdLst/>
            <a:ahLst/>
            <a:cxnLst/>
            <a:rect l="l" t="t" r="r" b="b"/>
            <a:pathLst>
              <a:path w="3352800" h="464819">
                <a:moveTo>
                  <a:pt x="0" y="464565"/>
                </a:moveTo>
                <a:lnTo>
                  <a:pt x="586" y="424007"/>
                </a:lnTo>
                <a:lnTo>
                  <a:pt x="2279" y="385741"/>
                </a:lnTo>
                <a:lnTo>
                  <a:pt x="6680" y="333958"/>
                </a:lnTo>
                <a:lnTo>
                  <a:pt x="13018" y="290712"/>
                </a:lnTo>
                <a:lnTo>
                  <a:pt x="23907" y="249837"/>
                </a:lnTo>
                <a:lnTo>
                  <a:pt x="38735" y="232283"/>
                </a:lnTo>
                <a:lnTo>
                  <a:pt x="1637665" y="232283"/>
                </a:lnTo>
                <a:lnTo>
                  <a:pt x="1641098" y="231387"/>
                </a:lnTo>
                <a:lnTo>
                  <a:pt x="1659476" y="192104"/>
                </a:lnTo>
                <a:lnTo>
                  <a:pt x="1666681" y="154038"/>
                </a:lnTo>
                <a:lnTo>
                  <a:pt x="1672119" y="106391"/>
                </a:lnTo>
                <a:lnTo>
                  <a:pt x="1675459" y="51191"/>
                </a:lnTo>
                <a:lnTo>
                  <a:pt x="1676355" y="11195"/>
                </a:lnTo>
                <a:lnTo>
                  <a:pt x="1676400" y="0"/>
                </a:lnTo>
                <a:lnTo>
                  <a:pt x="1676548" y="20528"/>
                </a:lnTo>
                <a:lnTo>
                  <a:pt x="1676986" y="40558"/>
                </a:lnTo>
                <a:lnTo>
                  <a:pt x="1678679" y="78824"/>
                </a:lnTo>
                <a:lnTo>
                  <a:pt x="1683080" y="130607"/>
                </a:lnTo>
                <a:lnTo>
                  <a:pt x="1689418" y="173853"/>
                </a:lnTo>
                <a:lnTo>
                  <a:pt x="1700307" y="214728"/>
                </a:lnTo>
                <a:lnTo>
                  <a:pt x="1715134" y="232283"/>
                </a:lnTo>
                <a:lnTo>
                  <a:pt x="3314065" y="232283"/>
                </a:lnTo>
                <a:lnTo>
                  <a:pt x="3335876" y="272461"/>
                </a:lnTo>
                <a:lnTo>
                  <a:pt x="3343081" y="310527"/>
                </a:lnTo>
                <a:lnTo>
                  <a:pt x="3348519" y="358174"/>
                </a:lnTo>
                <a:lnTo>
                  <a:pt x="3351859" y="413374"/>
                </a:lnTo>
                <a:lnTo>
                  <a:pt x="3352755" y="453370"/>
                </a:lnTo>
                <a:lnTo>
                  <a:pt x="3352800" y="464565"/>
                </a:lnTo>
              </a:path>
            </a:pathLst>
          </a:custGeom>
          <a:ln w="25400">
            <a:solidFill>
              <a:schemeClr val="tx2"/>
            </a:solidFill>
          </a:ln>
        </p:spPr>
        <p:txBody>
          <a:bodyPr wrap="square" lIns="0" tIns="0" rIns="0" bIns="0" rtlCol="0"/>
          <a:lstStyle/>
          <a:p>
            <a:endParaRPr/>
          </a:p>
        </p:txBody>
      </p:sp>
      <p:sp>
        <p:nvSpPr>
          <p:cNvPr id="12" name="object 12"/>
          <p:cNvSpPr/>
          <p:nvPr/>
        </p:nvSpPr>
        <p:spPr>
          <a:xfrm>
            <a:off x="2603911" y="3484898"/>
            <a:ext cx="7581049" cy="342357"/>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2662555" y="1374061"/>
            <a:ext cx="7417434" cy="589905"/>
          </a:xfrm>
          <a:prstGeom prst="rect">
            <a:avLst/>
          </a:prstGeom>
        </p:spPr>
        <p:txBody>
          <a:bodyPr vert="horz" wrap="square" lIns="0" tIns="0" rIns="0" bIns="0" rtlCol="0">
            <a:spAutoFit/>
          </a:bodyPr>
          <a:lstStyle/>
          <a:p>
            <a:pPr marL="12700">
              <a:lnSpc>
                <a:spcPts val="2305"/>
              </a:lnSpc>
            </a:pPr>
            <a:r>
              <a:rPr sz="2000" spc="-15" dirty="0">
                <a:cs typeface="Calibri"/>
              </a:rPr>
              <a:t>C</a:t>
            </a:r>
            <a:r>
              <a:rPr sz="2000" spc="25" dirty="0">
                <a:cs typeface="Calibri"/>
              </a:rPr>
              <a:t>57</a:t>
            </a:r>
            <a:r>
              <a:rPr sz="2000" spc="-5" dirty="0">
                <a:cs typeface="Calibri"/>
              </a:rPr>
              <a:t>B</a:t>
            </a:r>
            <a:r>
              <a:rPr sz="2000" spc="-30" dirty="0">
                <a:cs typeface="Calibri"/>
              </a:rPr>
              <a:t>L</a:t>
            </a:r>
            <a:r>
              <a:rPr sz="2000" spc="30" dirty="0">
                <a:cs typeface="Calibri"/>
              </a:rPr>
              <a:t>/</a:t>
            </a:r>
            <a:r>
              <a:rPr sz="2000" spc="10" dirty="0">
                <a:cs typeface="Calibri"/>
              </a:rPr>
              <a:t>6</a:t>
            </a:r>
            <a:r>
              <a:rPr sz="2000" spc="-135" dirty="0">
                <a:cs typeface="Calibri"/>
              </a:rPr>
              <a:t> </a:t>
            </a:r>
            <a:r>
              <a:rPr sz="2000" spc="10" dirty="0">
                <a:cs typeface="Calibri"/>
              </a:rPr>
              <a:t>m</a:t>
            </a:r>
            <a:r>
              <a:rPr sz="2000" spc="30" dirty="0">
                <a:cs typeface="Calibri"/>
              </a:rPr>
              <a:t>i</a:t>
            </a:r>
            <a:r>
              <a:rPr sz="2000" spc="-20" dirty="0">
                <a:cs typeface="Calibri"/>
              </a:rPr>
              <a:t>c</a:t>
            </a:r>
            <a:r>
              <a:rPr sz="2000" spc="10" dirty="0">
                <a:cs typeface="Calibri"/>
              </a:rPr>
              <a:t>e</a:t>
            </a:r>
            <a:r>
              <a:rPr sz="2000" dirty="0">
                <a:cs typeface="Calibri"/>
              </a:rPr>
              <a:t> </a:t>
            </a:r>
            <a:r>
              <a:rPr sz="2000" spc="-130" dirty="0">
                <a:cs typeface="Calibri"/>
              </a:rPr>
              <a:t> </a:t>
            </a:r>
            <a:r>
              <a:rPr sz="2000" spc="50" dirty="0">
                <a:cs typeface="Calibri"/>
              </a:rPr>
              <a:t>6</a:t>
            </a:r>
            <a:r>
              <a:rPr sz="2000" spc="-25" dirty="0">
                <a:cs typeface="Calibri"/>
              </a:rPr>
              <a:t>–</a:t>
            </a:r>
            <a:r>
              <a:rPr sz="2000" spc="10" dirty="0">
                <a:cs typeface="Calibri"/>
              </a:rPr>
              <a:t>7</a:t>
            </a:r>
            <a:r>
              <a:rPr sz="2000" spc="15" dirty="0">
                <a:cs typeface="Calibri"/>
              </a:rPr>
              <a:t> </a:t>
            </a:r>
            <a:r>
              <a:rPr sz="2000" dirty="0">
                <a:cs typeface="Calibri"/>
              </a:rPr>
              <a:t>w</a:t>
            </a:r>
            <a:r>
              <a:rPr sz="2000" spc="35" dirty="0">
                <a:cs typeface="Calibri"/>
              </a:rPr>
              <a:t>ee</a:t>
            </a:r>
            <a:r>
              <a:rPr sz="2000" spc="5" dirty="0">
                <a:cs typeface="Calibri"/>
              </a:rPr>
              <a:t>ks</a:t>
            </a:r>
            <a:r>
              <a:rPr lang="en-US" sz="2000" spc="5" dirty="0">
                <a:cs typeface="Calibri"/>
              </a:rPr>
              <a:t>                                      Vancomycin or</a:t>
            </a:r>
            <a:endParaRPr sz="2000" dirty="0">
              <a:cs typeface="Calibri"/>
            </a:endParaRPr>
          </a:p>
          <a:p>
            <a:pPr marL="4799965">
              <a:lnSpc>
                <a:spcPts val="2305"/>
              </a:lnSpc>
            </a:pPr>
            <a:r>
              <a:rPr sz="2000" spc="-15" dirty="0">
                <a:cs typeface="Calibri"/>
              </a:rPr>
              <a:t>I</a:t>
            </a:r>
            <a:r>
              <a:rPr sz="2000" spc="40" dirty="0">
                <a:cs typeface="Calibri"/>
              </a:rPr>
              <a:t>M</a:t>
            </a:r>
            <a:r>
              <a:rPr sz="2000" spc="45" dirty="0">
                <a:cs typeface="Calibri"/>
              </a:rPr>
              <a:t>M</a:t>
            </a:r>
            <a:r>
              <a:rPr sz="2000" spc="-15" dirty="0">
                <a:cs typeface="Calibri"/>
              </a:rPr>
              <a:t>-</a:t>
            </a:r>
            <a:r>
              <a:rPr sz="2000" spc="25" dirty="0">
                <a:cs typeface="Calibri"/>
              </a:rPr>
              <a:t>52</a:t>
            </a:r>
            <a:r>
              <a:rPr sz="2000" spc="10" dirty="0">
                <a:cs typeface="Calibri"/>
              </a:rPr>
              <a:t>9</a:t>
            </a:r>
            <a:r>
              <a:rPr sz="2000" spc="-135" dirty="0">
                <a:cs typeface="Calibri"/>
              </a:rPr>
              <a:t> </a:t>
            </a:r>
            <a:r>
              <a:rPr sz="2000" spc="-25" dirty="0">
                <a:cs typeface="Calibri"/>
              </a:rPr>
              <a:t>a</a:t>
            </a:r>
            <a:r>
              <a:rPr sz="2000" spc="45" dirty="0">
                <a:cs typeface="Calibri"/>
              </a:rPr>
              <a:t>d</a:t>
            </a:r>
            <a:r>
              <a:rPr sz="2000" spc="10" dirty="0">
                <a:cs typeface="Calibri"/>
              </a:rPr>
              <a:t>m</a:t>
            </a:r>
            <a:r>
              <a:rPr sz="2000" spc="30" dirty="0">
                <a:cs typeface="Calibri"/>
              </a:rPr>
              <a:t>i</a:t>
            </a:r>
            <a:r>
              <a:rPr sz="2000" spc="45" dirty="0">
                <a:cs typeface="Calibri"/>
              </a:rPr>
              <a:t>n</a:t>
            </a:r>
            <a:r>
              <a:rPr sz="2000" spc="30" dirty="0">
                <a:cs typeface="Calibri"/>
              </a:rPr>
              <a:t>i</a:t>
            </a:r>
            <a:r>
              <a:rPr sz="2000" spc="-55" dirty="0">
                <a:cs typeface="Calibri"/>
              </a:rPr>
              <a:t>s</a:t>
            </a:r>
            <a:r>
              <a:rPr sz="2000" spc="-25" dirty="0">
                <a:cs typeface="Calibri"/>
              </a:rPr>
              <a:t>t</a:t>
            </a:r>
            <a:r>
              <a:rPr sz="2000" spc="-45" dirty="0">
                <a:cs typeface="Calibri"/>
              </a:rPr>
              <a:t>r</a:t>
            </a:r>
            <a:r>
              <a:rPr sz="2000" spc="-25" dirty="0">
                <a:cs typeface="Calibri"/>
              </a:rPr>
              <a:t>at</a:t>
            </a:r>
            <a:r>
              <a:rPr sz="2000" spc="30" dirty="0">
                <a:cs typeface="Calibri"/>
              </a:rPr>
              <a:t>i</a:t>
            </a:r>
            <a:r>
              <a:rPr sz="2000" spc="-30" dirty="0">
                <a:cs typeface="Calibri"/>
              </a:rPr>
              <a:t>o</a:t>
            </a:r>
            <a:r>
              <a:rPr sz="2000" spc="10" dirty="0">
                <a:cs typeface="Calibri"/>
              </a:rPr>
              <a:t>n</a:t>
            </a:r>
            <a:endParaRPr sz="2000" dirty="0">
              <a:cs typeface="Calibri"/>
            </a:endParaRPr>
          </a:p>
        </p:txBody>
      </p:sp>
      <p:sp>
        <p:nvSpPr>
          <p:cNvPr id="14" name="object 14"/>
          <p:cNvSpPr txBox="1"/>
          <p:nvPr/>
        </p:nvSpPr>
        <p:spPr>
          <a:xfrm>
            <a:off x="6971665" y="3339005"/>
            <a:ext cx="232410" cy="307777"/>
          </a:xfrm>
          <a:prstGeom prst="rect">
            <a:avLst/>
          </a:prstGeom>
        </p:spPr>
        <p:txBody>
          <a:bodyPr vert="horz" wrap="square" lIns="0" tIns="0" rIns="0" bIns="0" rtlCol="0">
            <a:spAutoFit/>
          </a:bodyPr>
          <a:lstStyle/>
          <a:p>
            <a:pPr marL="12700"/>
            <a:r>
              <a:rPr sz="2000" spc="-20" dirty="0">
                <a:cs typeface="Calibri"/>
              </a:rPr>
              <a:t>-</a:t>
            </a:r>
            <a:r>
              <a:rPr sz="2000" spc="10" dirty="0">
                <a:cs typeface="Calibri"/>
              </a:rPr>
              <a:t>2</a:t>
            </a:r>
            <a:endParaRPr sz="2000" dirty="0">
              <a:cs typeface="Calibri"/>
            </a:endParaRPr>
          </a:p>
        </p:txBody>
      </p:sp>
      <p:sp>
        <p:nvSpPr>
          <p:cNvPr id="15" name="object 15"/>
          <p:cNvSpPr/>
          <p:nvPr/>
        </p:nvSpPr>
        <p:spPr>
          <a:xfrm>
            <a:off x="2667000" y="1674876"/>
            <a:ext cx="2540000" cy="1638300"/>
          </a:xfrm>
          <a:prstGeom prst="rect">
            <a:avLst/>
          </a:prstGeom>
          <a:blipFill>
            <a:blip r:embed="rId4" cstate="print"/>
            <a:stretch>
              <a:fillRect/>
            </a:stretch>
          </a:blipFill>
        </p:spPr>
        <p:txBody>
          <a:bodyPr wrap="square" lIns="0" tIns="0" rIns="0" bIns="0" rtlCol="0"/>
          <a:lstStyle/>
          <a:p>
            <a:endParaRPr/>
          </a:p>
        </p:txBody>
      </p:sp>
      <p:sp>
        <p:nvSpPr>
          <p:cNvPr id="18" name="object 18"/>
          <p:cNvSpPr txBox="1">
            <a:spLocks noGrp="1"/>
          </p:cNvSpPr>
          <p:nvPr>
            <p:ph type="title" idx="4294967295"/>
          </p:nvPr>
        </p:nvSpPr>
        <p:spPr>
          <a:xfrm>
            <a:off x="469705" y="433813"/>
            <a:ext cx="11622087" cy="990015"/>
          </a:xfrm>
          <a:prstGeom prst="rect">
            <a:avLst/>
          </a:prstGeom>
        </p:spPr>
        <p:txBody>
          <a:bodyPr vert="horz" lIns="0" tIns="0" rIns="0" bIns="0" rtlCol="0" anchor="t" anchorCtr="0">
            <a:noAutofit/>
          </a:bodyPr>
          <a:lstStyle/>
          <a:p>
            <a:pPr defTabSz="457144">
              <a:lnSpc>
                <a:spcPts val="2500"/>
              </a:lnSpc>
            </a:pPr>
            <a:r>
              <a:rPr sz="3200" b="1" cap="all" dirty="0"/>
              <a:t>The </a:t>
            </a:r>
            <a:r>
              <a:rPr sz="3200" b="1" i="1" cap="all" dirty="0"/>
              <a:t>C. difficile </a:t>
            </a:r>
            <a:r>
              <a:rPr lang="en-AU" sz="3200" b="1" cap="all" dirty="0"/>
              <a:t>prevention </a:t>
            </a:r>
            <a:r>
              <a:rPr sz="3200" b="1" cap="all" dirty="0"/>
              <a:t>mouse</a:t>
            </a:r>
            <a:r>
              <a:rPr lang="en-AU" sz="3200" b="1" cap="all" dirty="0"/>
              <a:t> </a:t>
            </a:r>
            <a:r>
              <a:rPr sz="3200" b="1" cap="all" dirty="0"/>
              <a:t>model</a:t>
            </a:r>
          </a:p>
        </p:txBody>
      </p:sp>
      <p:sp>
        <p:nvSpPr>
          <p:cNvPr id="19" name="object 19"/>
          <p:cNvSpPr txBox="1"/>
          <p:nvPr/>
        </p:nvSpPr>
        <p:spPr>
          <a:xfrm>
            <a:off x="8154669" y="3339005"/>
            <a:ext cx="232410" cy="307777"/>
          </a:xfrm>
          <a:prstGeom prst="rect">
            <a:avLst/>
          </a:prstGeom>
        </p:spPr>
        <p:txBody>
          <a:bodyPr vert="horz" wrap="square" lIns="0" tIns="0" rIns="0" bIns="0" rtlCol="0">
            <a:spAutoFit/>
          </a:bodyPr>
          <a:lstStyle/>
          <a:p>
            <a:pPr marL="12700"/>
            <a:r>
              <a:rPr sz="2000" spc="-20" dirty="0">
                <a:cs typeface="Calibri"/>
              </a:rPr>
              <a:t>-</a:t>
            </a:r>
            <a:r>
              <a:rPr sz="2000" spc="10" dirty="0">
                <a:cs typeface="Calibri"/>
              </a:rPr>
              <a:t>1</a:t>
            </a:r>
            <a:endParaRPr sz="2000" dirty="0">
              <a:cs typeface="Calibri"/>
            </a:endParaRPr>
          </a:p>
        </p:txBody>
      </p:sp>
      <p:cxnSp>
        <p:nvCxnSpPr>
          <p:cNvPr id="4" name="Straight Arrow Connector 3"/>
          <p:cNvCxnSpPr/>
          <p:nvPr/>
        </p:nvCxnSpPr>
        <p:spPr>
          <a:xfrm flipH="1">
            <a:off x="7086600" y="2693773"/>
            <a:ext cx="1270" cy="6194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386131" y="3770758"/>
            <a:ext cx="0" cy="5585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3CF9EE3-0592-4218-866C-E7E2E124DF37}"/>
              </a:ext>
            </a:extLst>
          </p:cNvPr>
          <p:cNvSpPr txBox="1"/>
          <p:nvPr/>
        </p:nvSpPr>
        <p:spPr>
          <a:xfrm>
            <a:off x="4436918" y="6130636"/>
            <a:ext cx="6361998" cy="369332"/>
          </a:xfrm>
          <a:prstGeom prst="rect">
            <a:avLst/>
          </a:prstGeom>
          <a:noFill/>
        </p:spPr>
        <p:txBody>
          <a:bodyPr wrap="none" rtlCol="0">
            <a:spAutoFit/>
          </a:bodyPr>
          <a:lstStyle/>
          <a:p>
            <a:r>
              <a:rPr lang="en-US" dirty="0"/>
              <a:t>*Collaboration with Prof. Dena </a:t>
            </a:r>
            <a:r>
              <a:rPr lang="en-US" dirty="0" err="1"/>
              <a:t>Lyras</a:t>
            </a:r>
            <a:r>
              <a:rPr lang="en-US" dirty="0"/>
              <a:t>, Monash University, Australia</a:t>
            </a:r>
          </a:p>
        </p:txBody>
      </p:sp>
    </p:spTree>
    <p:extLst>
      <p:ext uri="{BB962C8B-B14F-4D97-AF65-F5344CB8AC3E}">
        <p14:creationId xmlns:p14="http://schemas.microsoft.com/office/powerpoint/2010/main" val="2921215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677723" y="1905417"/>
          <a:ext cx="8663902" cy="3828333"/>
        </p:xfrm>
        <a:graphic>
          <a:graphicData uri="http://schemas.openxmlformats.org/presentationml/2006/ole">
            <mc:AlternateContent xmlns:mc="http://schemas.openxmlformats.org/markup-compatibility/2006">
              <mc:Choice xmlns:v="urn:schemas-microsoft-com:vml" Requires="v">
                <p:oleObj spid="_x0000_s2055" name="Prism 6" r:id="rId4" imgW="6581480" imgH="2908964" progId="">
                  <p:embed/>
                </p:oleObj>
              </mc:Choice>
              <mc:Fallback>
                <p:oleObj name="Prism 6" r:id="rId4" imgW="6581480" imgH="2908964" progId="">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23" y="1905417"/>
                        <a:ext cx="8663902" cy="3828333"/>
                      </a:xfrm>
                      <a:prstGeom prst="rect">
                        <a:avLst/>
                      </a:prstGeom>
                      <a:solidFill>
                        <a:schemeClr val="bg1"/>
                      </a:solidFill>
                    </p:spPr>
                  </p:pic>
                </p:oleObj>
              </mc:Fallback>
            </mc:AlternateContent>
          </a:graphicData>
        </a:graphic>
      </p:graphicFrame>
      <p:sp>
        <p:nvSpPr>
          <p:cNvPr id="15" name="Title 5"/>
          <p:cNvSpPr txBox="1">
            <a:spLocks/>
          </p:cNvSpPr>
          <p:nvPr/>
        </p:nvSpPr>
        <p:spPr>
          <a:xfrm>
            <a:off x="518931" y="387388"/>
            <a:ext cx="10149626" cy="736861"/>
          </a:xfrm>
          <a:prstGeom prst="rect">
            <a:avLst/>
          </a:prstGeom>
        </p:spPr>
        <p:txBody>
          <a:bodyPr vert="horz" lIns="0" tIns="0" rIns="0" bIns="0" rtlCol="0" anchor="t" anchorCtr="0">
            <a:noAutofit/>
          </a:bodyPr>
          <a:lstStyle>
            <a:lvl1pPr algn="l" defTabSz="457144" rtl="0" eaLnBrk="1" latinLnBrk="0" hangingPunct="1">
              <a:lnSpc>
                <a:spcPts val="2600"/>
              </a:lnSpc>
              <a:spcBef>
                <a:spcPct val="0"/>
              </a:spcBef>
              <a:buNone/>
              <a:defRPr sz="2800" kern="1200">
                <a:solidFill>
                  <a:srgbClr val="FFFFFF"/>
                </a:solidFill>
                <a:latin typeface="Arial"/>
                <a:ea typeface="+mj-ea"/>
                <a:cs typeface="Arial"/>
              </a:defRPr>
            </a:lvl1pPr>
          </a:lstStyle>
          <a:p>
            <a:pPr>
              <a:lnSpc>
                <a:spcPts val="2500"/>
              </a:lnSpc>
            </a:pPr>
            <a:r>
              <a:rPr lang="en-US" sz="3600" b="1" cap="all" dirty="0">
                <a:solidFill>
                  <a:schemeClr val="tx1"/>
                </a:solidFill>
                <a:latin typeface="+mn-lt"/>
                <a:cs typeface="+mj-cs"/>
              </a:rPr>
              <a:t>IMM-529 Animal model </a:t>
            </a:r>
            <a:r>
              <a:rPr lang="en-US" sz="3600" b="1" cap="all">
                <a:solidFill>
                  <a:schemeClr val="tx1"/>
                </a:solidFill>
                <a:latin typeface="+mn-lt"/>
                <a:cs typeface="+mj-cs"/>
              </a:rPr>
              <a:t>‘prevention’ study</a:t>
            </a:r>
            <a:endParaRPr lang="en-US" sz="3600" b="1" cap="all" dirty="0">
              <a:solidFill>
                <a:schemeClr val="tx1"/>
              </a:solidFill>
              <a:latin typeface="+mn-lt"/>
              <a:cs typeface="+mj-cs"/>
            </a:endParaRPr>
          </a:p>
        </p:txBody>
      </p:sp>
      <p:cxnSp>
        <p:nvCxnSpPr>
          <p:cNvPr id="16" name="Straight Connector 15"/>
          <p:cNvCxnSpPr/>
          <p:nvPr/>
        </p:nvCxnSpPr>
        <p:spPr>
          <a:xfrm flipV="1">
            <a:off x="1523443" y="771938"/>
            <a:ext cx="8470766" cy="1297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8989697" y="859286"/>
            <a:ext cx="2209092" cy="1263577"/>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600"/>
              </a:spcAft>
            </a:pPr>
            <a:r>
              <a:rPr lang="en-US" sz="2400" dirty="0">
                <a:solidFill>
                  <a:schemeClr val="bg1"/>
                </a:solidFill>
              </a:rPr>
              <a:t>All studies statistically significant</a:t>
            </a:r>
          </a:p>
        </p:txBody>
      </p:sp>
      <p:sp>
        <p:nvSpPr>
          <p:cNvPr id="18" name="Content Placeholder 2"/>
          <p:cNvSpPr txBox="1">
            <a:spLocks/>
          </p:cNvSpPr>
          <p:nvPr/>
        </p:nvSpPr>
        <p:spPr>
          <a:xfrm>
            <a:off x="8889663" y="4513581"/>
            <a:ext cx="2209092" cy="1485133"/>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spcBef>
                <a:spcPts val="600"/>
              </a:spcBef>
              <a:buClr>
                <a:srgbClr val="0AA7F4"/>
              </a:buClr>
              <a:buNone/>
            </a:pPr>
            <a:r>
              <a:rPr lang="en-US" sz="2400" dirty="0">
                <a:solidFill>
                  <a:srgbClr val="0072C7"/>
                </a:solidFill>
                <a:cs typeface="Arial"/>
              </a:rPr>
              <a:t>Demonstrated 80% efficacy without use of antibiotics</a:t>
            </a:r>
          </a:p>
        </p:txBody>
      </p:sp>
      <p:sp>
        <p:nvSpPr>
          <p:cNvPr id="19" name="Content Placeholder 2"/>
          <p:cNvSpPr txBox="1">
            <a:spLocks/>
          </p:cNvSpPr>
          <p:nvPr/>
        </p:nvSpPr>
        <p:spPr>
          <a:xfrm>
            <a:off x="5508117" y="4771408"/>
            <a:ext cx="117788" cy="163450"/>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spcBef>
                <a:spcPts val="600"/>
              </a:spcBef>
              <a:buClr>
                <a:srgbClr val="0AA7F4"/>
              </a:buClr>
              <a:buNone/>
            </a:pPr>
            <a:endParaRPr lang="en-US" sz="1800" dirty="0">
              <a:cs typeface="Arial"/>
            </a:endParaRPr>
          </a:p>
        </p:txBody>
      </p:sp>
      <p:sp>
        <p:nvSpPr>
          <p:cNvPr id="29" name="Rounded Rectangle 28"/>
          <p:cNvSpPr/>
          <p:nvPr/>
        </p:nvSpPr>
        <p:spPr>
          <a:xfrm>
            <a:off x="993211" y="1124249"/>
            <a:ext cx="3404618" cy="706311"/>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600"/>
              </a:spcAft>
            </a:pPr>
            <a:r>
              <a:rPr lang="en-US" sz="2400" dirty="0">
                <a:solidFill>
                  <a:schemeClr val="bg1"/>
                </a:solidFill>
              </a:rPr>
              <a:t>Prevention Study</a:t>
            </a:r>
          </a:p>
        </p:txBody>
      </p:sp>
    </p:spTree>
    <p:extLst>
      <p:ext uri="{BB962C8B-B14F-4D97-AF65-F5344CB8AC3E}">
        <p14:creationId xmlns:p14="http://schemas.microsoft.com/office/powerpoint/2010/main" val="2777497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EEAB0E-3B5F-4CAF-886F-B2A01B301D1A}"/>
              </a:ext>
            </a:extLst>
          </p:cNvPr>
          <p:cNvSpPr>
            <a:spLocks noGrp="1"/>
          </p:cNvSpPr>
          <p:nvPr>
            <p:ph idx="1"/>
          </p:nvPr>
        </p:nvSpPr>
        <p:spPr>
          <a:xfrm>
            <a:off x="515939" y="1165790"/>
            <a:ext cx="10310106" cy="779123"/>
          </a:xfrm>
        </p:spPr>
        <p:txBody>
          <a:bodyPr/>
          <a:lstStyle/>
          <a:p>
            <a:pPr marL="0" indent="0">
              <a:buNone/>
            </a:pPr>
            <a:r>
              <a:rPr lang="en-US" dirty="0"/>
              <a:t>Develop clinical protocol for FDA approval as drug to prevent recurrent </a:t>
            </a:r>
            <a:r>
              <a:rPr lang="en-US" i="1" dirty="0"/>
              <a:t>Clostridium </a:t>
            </a:r>
            <a:r>
              <a:rPr lang="en-US" i="1" dirty="0" err="1"/>
              <a:t>difficle</a:t>
            </a:r>
            <a:r>
              <a:rPr lang="en-US" i="1" dirty="0"/>
              <a:t> </a:t>
            </a:r>
            <a:r>
              <a:rPr lang="en-US" dirty="0"/>
              <a:t>Infection:</a:t>
            </a:r>
          </a:p>
          <a:p>
            <a:pPr marL="0" indent="0">
              <a:buNone/>
            </a:pPr>
            <a:endParaRPr lang="en-US" sz="800" dirty="0"/>
          </a:p>
          <a:p>
            <a:endParaRPr lang="en-AU" dirty="0"/>
          </a:p>
        </p:txBody>
      </p:sp>
      <p:sp>
        <p:nvSpPr>
          <p:cNvPr id="5" name="Title 3">
            <a:extLst>
              <a:ext uri="{FF2B5EF4-FFF2-40B4-BE49-F238E27FC236}">
                <a16:creationId xmlns:a16="http://schemas.microsoft.com/office/drawing/2014/main" id="{68B67235-4355-4E9E-BCF8-6446254EC851}"/>
              </a:ext>
            </a:extLst>
          </p:cNvPr>
          <p:cNvSpPr txBox="1">
            <a:spLocks/>
          </p:cNvSpPr>
          <p:nvPr/>
        </p:nvSpPr>
        <p:spPr>
          <a:xfrm>
            <a:off x="515939" y="237217"/>
            <a:ext cx="10310106" cy="92857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AU" sz="3600" dirty="0">
                <a:latin typeface="+mn-lt"/>
              </a:rPr>
              <a:t>IMM-529 Drug development plan</a:t>
            </a:r>
          </a:p>
        </p:txBody>
      </p:sp>
      <p:graphicFrame>
        <p:nvGraphicFramePr>
          <p:cNvPr id="8" name="Diagram 7">
            <a:extLst>
              <a:ext uri="{FF2B5EF4-FFF2-40B4-BE49-F238E27FC236}">
                <a16:creationId xmlns:a16="http://schemas.microsoft.com/office/drawing/2014/main" id="{5D029DBE-CC42-4509-993C-3E7D82554D51}"/>
              </a:ext>
            </a:extLst>
          </p:cNvPr>
          <p:cNvGraphicFramePr/>
          <p:nvPr>
            <p:extLst>
              <p:ext uri="{D42A27DB-BD31-4B8C-83A1-F6EECF244321}">
                <p14:modId xmlns:p14="http://schemas.microsoft.com/office/powerpoint/2010/main" val="314072978"/>
              </p:ext>
            </p:extLst>
          </p:nvPr>
        </p:nvGraphicFramePr>
        <p:xfrm>
          <a:off x="653143" y="1944913"/>
          <a:ext cx="10856686" cy="4325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8557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6B4776-5A3D-4803-B0A5-46B67BC06821}"/>
              </a:ext>
            </a:extLst>
          </p:cNvPr>
          <p:cNvSpPr>
            <a:spLocks noGrp="1"/>
          </p:cNvSpPr>
          <p:nvPr>
            <p:ph type="title"/>
          </p:nvPr>
        </p:nvSpPr>
        <p:spPr>
          <a:xfrm>
            <a:off x="502030" y="286566"/>
            <a:ext cx="14618227" cy="1006707"/>
          </a:xfrm>
        </p:spPr>
        <p:txBody>
          <a:bodyPr/>
          <a:lstStyle/>
          <a:p>
            <a:r>
              <a:rPr lang="en-IN" dirty="0"/>
              <a:t>COMMERCIAL &amp; PRODUCT DEVELOPMENT PIPELINE</a:t>
            </a:r>
            <a:br>
              <a:rPr lang="en-IN" dirty="0"/>
            </a:br>
            <a:endParaRPr lang="en-IN" dirty="0"/>
          </a:p>
        </p:txBody>
      </p:sp>
      <p:graphicFrame>
        <p:nvGraphicFramePr>
          <p:cNvPr id="8" name="Table 7">
            <a:extLst>
              <a:ext uri="{FF2B5EF4-FFF2-40B4-BE49-F238E27FC236}">
                <a16:creationId xmlns:a16="http://schemas.microsoft.com/office/drawing/2014/main" id="{DE71A7BA-5B2C-4474-9BC8-12125C2EE7DB}"/>
              </a:ext>
            </a:extLst>
          </p:cNvPr>
          <p:cNvGraphicFramePr>
            <a:graphicFrameLocks noGrp="1"/>
          </p:cNvGraphicFramePr>
          <p:nvPr>
            <p:extLst>
              <p:ext uri="{D42A27DB-BD31-4B8C-83A1-F6EECF244321}">
                <p14:modId xmlns:p14="http://schemas.microsoft.com/office/powerpoint/2010/main" val="754427730"/>
              </p:ext>
            </p:extLst>
          </p:nvPr>
        </p:nvGraphicFramePr>
        <p:xfrm>
          <a:off x="502034" y="1108221"/>
          <a:ext cx="11432424" cy="5084942"/>
        </p:xfrm>
        <a:graphic>
          <a:graphicData uri="http://schemas.openxmlformats.org/drawingml/2006/table">
            <a:tbl>
              <a:tblPr firstRow="1" bandRow="1">
                <a:tableStyleId>{B301B821-A1FF-4177-AEE7-76D212191A09}</a:tableStyleId>
              </a:tblPr>
              <a:tblGrid>
                <a:gridCol w="1046069">
                  <a:extLst>
                    <a:ext uri="{9D8B030D-6E8A-4147-A177-3AD203B41FA5}">
                      <a16:colId xmlns:a16="http://schemas.microsoft.com/office/drawing/2014/main" val="3216617700"/>
                    </a:ext>
                  </a:extLst>
                </a:gridCol>
                <a:gridCol w="1629379">
                  <a:extLst>
                    <a:ext uri="{9D8B030D-6E8A-4147-A177-3AD203B41FA5}">
                      <a16:colId xmlns:a16="http://schemas.microsoft.com/office/drawing/2014/main" val="3233011845"/>
                    </a:ext>
                  </a:extLst>
                </a:gridCol>
                <a:gridCol w="1092528">
                  <a:extLst>
                    <a:ext uri="{9D8B030D-6E8A-4147-A177-3AD203B41FA5}">
                      <a16:colId xmlns:a16="http://schemas.microsoft.com/office/drawing/2014/main" val="4219051580"/>
                    </a:ext>
                  </a:extLst>
                </a:gridCol>
                <a:gridCol w="1289050">
                  <a:extLst>
                    <a:ext uri="{9D8B030D-6E8A-4147-A177-3AD203B41FA5}">
                      <a16:colId xmlns:a16="http://schemas.microsoft.com/office/drawing/2014/main" val="580605734"/>
                    </a:ext>
                  </a:extLst>
                </a:gridCol>
                <a:gridCol w="1225549">
                  <a:extLst>
                    <a:ext uri="{9D8B030D-6E8A-4147-A177-3AD203B41FA5}">
                      <a16:colId xmlns:a16="http://schemas.microsoft.com/office/drawing/2014/main" val="366581112"/>
                    </a:ext>
                  </a:extLst>
                </a:gridCol>
                <a:gridCol w="1238250">
                  <a:extLst>
                    <a:ext uri="{9D8B030D-6E8A-4147-A177-3AD203B41FA5}">
                      <a16:colId xmlns:a16="http://schemas.microsoft.com/office/drawing/2014/main" val="618480127"/>
                    </a:ext>
                  </a:extLst>
                </a:gridCol>
                <a:gridCol w="1233379">
                  <a:extLst>
                    <a:ext uri="{9D8B030D-6E8A-4147-A177-3AD203B41FA5}">
                      <a16:colId xmlns:a16="http://schemas.microsoft.com/office/drawing/2014/main" val="1790698508"/>
                    </a:ext>
                  </a:extLst>
                </a:gridCol>
                <a:gridCol w="2678220">
                  <a:extLst>
                    <a:ext uri="{9D8B030D-6E8A-4147-A177-3AD203B41FA5}">
                      <a16:colId xmlns:a16="http://schemas.microsoft.com/office/drawing/2014/main" val="4227869891"/>
                    </a:ext>
                  </a:extLst>
                </a:gridCol>
              </a:tblGrid>
              <a:tr h="277009">
                <a:tc rowSpan="2">
                  <a:txBody>
                    <a:bodyPr/>
                    <a:lstStyle/>
                    <a:p>
                      <a:pPr algn="ctr"/>
                      <a:endParaRPr lang="en-AU" sz="1100" dirty="0"/>
                    </a:p>
                    <a:p>
                      <a:pPr algn="ctr"/>
                      <a:r>
                        <a:rPr lang="en-AU" sz="1100" dirty="0"/>
                        <a:t>PROGRAM</a:t>
                      </a:r>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AU" sz="1100" dirty="0"/>
                    </a:p>
                    <a:p>
                      <a:pPr algn="ctr"/>
                      <a:r>
                        <a:rPr lang="en-AU" sz="1100" dirty="0"/>
                        <a:t>INDICATIONS</a:t>
                      </a:r>
                      <a:endParaRPr lang="en-AU" dirty="0"/>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a:r>
                        <a:rPr lang="en-AU" sz="1100" dirty="0"/>
                        <a:t>DEVELOPMENT STAGE</a:t>
                      </a:r>
                      <a:endParaRPr lang="en-AU" dirty="0"/>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lnL w="12700" cap="flat" cmpd="sng" algn="ctr">
                      <a:solidFill>
                        <a:srgbClr val="7C9DB4"/>
                      </a:solidFill>
                      <a:prstDash val="solid"/>
                      <a:round/>
                      <a:headEnd type="none" w="med" len="med"/>
                      <a:tailEnd type="none" w="med" len="med"/>
                    </a:lnL>
                  </a:tcPr>
                </a:tc>
                <a:tc hMerge="1">
                  <a:txBody>
                    <a:bodyPr/>
                    <a:lstStyle/>
                    <a:p>
                      <a:endParaRPr lang="en-AU"/>
                    </a:p>
                  </a:txBody>
                  <a:tcPr>
                    <a:lnL w="12700" cap="flat" cmpd="sng" algn="ctr">
                      <a:solidFill>
                        <a:srgbClr val="7C9DB4"/>
                      </a:solidFill>
                      <a:prstDash val="solid"/>
                      <a:round/>
                      <a:headEnd type="none" w="med" len="med"/>
                      <a:tailEnd type="none" w="med" len="med"/>
                    </a:lnL>
                  </a:tcPr>
                </a:tc>
                <a:tc hMerge="1">
                  <a:txBody>
                    <a:bodyPr/>
                    <a:lstStyle/>
                    <a:p>
                      <a:endParaRPr lang="en-AU"/>
                    </a:p>
                  </a:txBody>
                  <a:tcPr>
                    <a:lnL w="12700" cap="flat" cmpd="sng" algn="ctr">
                      <a:solidFill>
                        <a:srgbClr val="7C9DB4"/>
                      </a:solidFill>
                      <a:prstDash val="solid"/>
                      <a:round/>
                      <a:headEnd type="none" w="med" len="med"/>
                      <a:tailEnd type="none" w="med" len="med"/>
                    </a:lnL>
                  </a:tcPr>
                </a:tc>
                <a:tc hMerge="1">
                  <a:txBody>
                    <a:bodyPr/>
                    <a:lstStyle/>
                    <a:p>
                      <a:pPr algn="ctr"/>
                      <a:endParaRPr lang="en-AU" dirty="0"/>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100" b="1" kern="1200" dirty="0">
                        <a:solidFill>
                          <a:schemeClr val="lt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1" kern="1200" dirty="0">
                          <a:solidFill>
                            <a:schemeClr val="lt1"/>
                          </a:solidFill>
                          <a:latin typeface="+mn-lt"/>
                          <a:ea typeface="+mn-ea"/>
                          <a:cs typeface="+mn-cs"/>
                        </a:rPr>
                        <a:t>PROGRAM HIGHLIGHTS</a:t>
                      </a:r>
                    </a:p>
                    <a:p>
                      <a:pPr algn="ctr"/>
                      <a:endParaRPr lang="en-AU" dirty="0"/>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9263433"/>
                  </a:ext>
                </a:extLst>
              </a:tr>
              <a:tr h="441960">
                <a:tc vMerge="1">
                  <a:txBody>
                    <a:bodyPr/>
                    <a:lstStyle/>
                    <a:p>
                      <a:pPr marL="0" algn="l" defTabSz="914400" rtl="0" eaLnBrk="1" latinLnBrk="0" hangingPunct="1"/>
                      <a:endParaRPr lang="en-AU" sz="1800" b="1" kern="1200" dirty="0">
                        <a:solidFill>
                          <a:schemeClr val="lt1"/>
                        </a:solidFill>
                        <a:latin typeface="+mn-lt"/>
                        <a:ea typeface="+mn-ea"/>
                        <a:cs typeface="+mn-cs"/>
                      </a:endParaRPr>
                    </a:p>
                  </a:txBody>
                  <a:tcPr>
                    <a:solidFill>
                      <a:srgbClr val="2C567A"/>
                    </a:solidFill>
                  </a:tcPr>
                </a:tc>
                <a:tc vMerge="1">
                  <a:txBody>
                    <a:bodyPr/>
                    <a:lstStyle/>
                    <a:p>
                      <a:endParaRPr lang="en-AU"/>
                    </a:p>
                  </a:txBody>
                  <a:tcPr/>
                </a:tc>
                <a:tc>
                  <a:txBody>
                    <a:bodyPr/>
                    <a:lstStyle/>
                    <a:p>
                      <a:pPr marL="0" algn="ctr" defTabSz="914400" rtl="0" eaLnBrk="1" latinLnBrk="0" hangingPunct="1"/>
                      <a:r>
                        <a:rPr lang="en-AU" sz="1100" b="1" kern="1200" dirty="0">
                          <a:solidFill>
                            <a:schemeClr val="lt1"/>
                          </a:solidFill>
                          <a:latin typeface="+mn-lt"/>
                          <a:ea typeface="+mn-ea"/>
                          <a:cs typeface="+mn-cs"/>
                        </a:rPr>
                        <a:t>PRE-CLINICAL</a:t>
                      </a:r>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solidFill>
                      <a:srgbClr val="2C567A"/>
                    </a:solidFill>
                  </a:tcPr>
                </a:tc>
                <a:tc>
                  <a:txBody>
                    <a:bodyPr/>
                    <a:lstStyle/>
                    <a:p>
                      <a:pPr algn="ctr"/>
                      <a:r>
                        <a:rPr lang="en-AU" sz="1100" b="1" kern="1200" dirty="0">
                          <a:solidFill>
                            <a:schemeClr val="lt1"/>
                          </a:solidFill>
                          <a:latin typeface="+mn-lt"/>
                          <a:ea typeface="+mn-ea"/>
                          <a:cs typeface="+mn-cs"/>
                        </a:rPr>
                        <a:t>PHASE 1</a:t>
                      </a:r>
                      <a:endParaRPr lang="en-AU" dirty="0"/>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solidFill>
                      <a:srgbClr val="2C567A"/>
                    </a:solidFill>
                  </a:tcPr>
                </a:tc>
                <a:tc>
                  <a:txBody>
                    <a:bodyPr/>
                    <a:lstStyle/>
                    <a:p>
                      <a:pPr algn="ctr"/>
                      <a:r>
                        <a:rPr lang="en-AU" sz="1100" b="1" kern="1200" dirty="0">
                          <a:solidFill>
                            <a:schemeClr val="lt1"/>
                          </a:solidFill>
                          <a:latin typeface="+mn-lt"/>
                          <a:ea typeface="+mn-ea"/>
                          <a:cs typeface="+mn-cs"/>
                        </a:rPr>
                        <a:t>PHASE 2</a:t>
                      </a:r>
                      <a:endParaRPr lang="en-AU" dirty="0"/>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solidFill>
                      <a:srgbClr val="2C567A"/>
                    </a:solidFill>
                  </a:tcPr>
                </a:tc>
                <a:tc>
                  <a:txBody>
                    <a:bodyPr/>
                    <a:lstStyle/>
                    <a:p>
                      <a:pPr algn="ctr"/>
                      <a:r>
                        <a:rPr lang="en-AU" sz="1100" b="1" kern="1200" dirty="0">
                          <a:solidFill>
                            <a:schemeClr val="lt1"/>
                          </a:solidFill>
                          <a:latin typeface="+mn-lt"/>
                          <a:ea typeface="+mn-ea"/>
                          <a:cs typeface="+mn-cs"/>
                        </a:rPr>
                        <a:t>PHASE 3</a:t>
                      </a:r>
                      <a:endParaRPr lang="en-AU" dirty="0"/>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solidFill>
                      <a:srgbClr val="2C567A"/>
                    </a:solidFill>
                  </a:tcPr>
                </a:tc>
                <a:tc>
                  <a:txBody>
                    <a:bodyPr/>
                    <a:lstStyle/>
                    <a:p>
                      <a:pPr marL="0" algn="ctr" defTabSz="914400" rtl="0" eaLnBrk="1" latinLnBrk="0" hangingPunct="1"/>
                      <a:r>
                        <a:rPr lang="en-AU" sz="1100" b="1" kern="1200" dirty="0">
                          <a:solidFill>
                            <a:schemeClr val="lt1"/>
                          </a:solidFill>
                          <a:latin typeface="+mn-lt"/>
                          <a:ea typeface="+mn-ea"/>
                          <a:cs typeface="+mn-cs"/>
                        </a:rPr>
                        <a:t>MARKET</a:t>
                      </a:r>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solidFill>
                      <a:srgbClr val="2C567A"/>
                    </a:solidFill>
                  </a:tcPr>
                </a:tc>
                <a:tc vMerge="1">
                  <a:txBody>
                    <a:bodyPr/>
                    <a:lstStyle/>
                    <a:p>
                      <a:endParaRPr lang="en-AU"/>
                    </a:p>
                  </a:txBody>
                  <a:tcPr/>
                </a:tc>
                <a:extLst>
                  <a:ext uri="{0D108BD9-81ED-4DB2-BD59-A6C34878D82A}">
                    <a16:rowId xmlns:a16="http://schemas.microsoft.com/office/drawing/2014/main" val="2628838110"/>
                  </a:ext>
                </a:extLst>
              </a:tr>
              <a:tr h="295508">
                <a:tc gridSpan="8">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kern="1200" dirty="0">
                          <a:solidFill>
                            <a:schemeClr val="bg1"/>
                          </a:solidFill>
                          <a:latin typeface="+mn-lt"/>
                          <a:ea typeface="+mn-ea"/>
                          <a:cs typeface="+mn-cs"/>
                        </a:rPr>
                        <a:t>ANTI-INFLAMMATORY PROGRAMS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solidFill>
                      <a:schemeClr val="accent6">
                        <a:lumMod val="50000"/>
                      </a:schemeClr>
                    </a:solidFill>
                  </a:tcPr>
                </a:tc>
                <a:tc hMerge="1">
                  <a:txBody>
                    <a:bodyPr/>
                    <a:lstStyle/>
                    <a:p>
                      <a:endParaRPr lang="en-AU"/>
                    </a:p>
                  </a:txBody>
                  <a:tcPr>
                    <a:lnL w="12700" cap="flat" cmpd="sng" algn="ctr">
                      <a:solidFill>
                        <a:schemeClr val="tx2"/>
                      </a:solidFill>
                      <a:prstDash val="solid"/>
                      <a:round/>
                      <a:headEnd type="none" w="med" len="med"/>
                      <a:tailEnd type="none" w="med" len="med"/>
                    </a:lnL>
                    <a:lnT w="12700" cap="flat" cmpd="sng" algn="ctr">
                      <a:solidFill>
                        <a:srgbClr val="7C9DB4"/>
                      </a:solidFill>
                      <a:prstDash val="solid"/>
                      <a:round/>
                      <a:headEnd type="none" w="med" len="med"/>
                      <a:tailEnd type="none" w="med" len="med"/>
                    </a:lnT>
                  </a:tcPr>
                </a:tc>
                <a:tc hMerge="1">
                  <a:txBody>
                    <a:bodyPr/>
                    <a:lstStyle/>
                    <a:p>
                      <a:endParaRPr lang="en-AU"/>
                    </a:p>
                  </a:txBody>
                  <a:tcPr>
                    <a:lnL w="12700" cap="flat" cmpd="sng" algn="ctr">
                      <a:solidFill>
                        <a:schemeClr val="tx2"/>
                      </a:solidFill>
                      <a:prstDash val="solid"/>
                      <a:round/>
                      <a:headEnd type="none" w="med" len="med"/>
                      <a:tailEnd type="none" w="med" len="med"/>
                    </a:lnL>
                    <a:lnT w="12700" cap="flat" cmpd="sng" algn="ctr">
                      <a:solidFill>
                        <a:srgbClr val="7C9DB4"/>
                      </a:solidFill>
                      <a:prstDash val="solid"/>
                      <a:round/>
                      <a:headEnd type="none" w="med" len="med"/>
                      <a:tailEnd type="none" w="med" len="med"/>
                    </a:lnT>
                  </a:tcPr>
                </a:tc>
                <a:tc hMerge="1">
                  <a:txBody>
                    <a:bodyPr/>
                    <a:lstStyle/>
                    <a:p>
                      <a:endParaRPr lang="en-AU"/>
                    </a:p>
                  </a:txBody>
                  <a:tcPr>
                    <a:lnL w="12700" cap="flat" cmpd="sng" algn="ctr">
                      <a:solidFill>
                        <a:schemeClr val="tx2"/>
                      </a:solidFill>
                      <a:prstDash val="solid"/>
                      <a:round/>
                      <a:headEnd type="none" w="med" len="med"/>
                      <a:tailEnd type="none" w="med" len="med"/>
                    </a:lnL>
                    <a:lnT w="12700" cap="flat" cmpd="sng" algn="ctr">
                      <a:solidFill>
                        <a:srgbClr val="7C9DB4"/>
                      </a:solidFill>
                      <a:prstDash val="solid"/>
                      <a:round/>
                      <a:headEnd type="none" w="med" len="med"/>
                      <a:tailEnd type="none" w="med" len="med"/>
                    </a:lnT>
                  </a:tcPr>
                </a:tc>
                <a:tc hMerge="1">
                  <a:txBody>
                    <a:bodyPr/>
                    <a:lstStyle/>
                    <a:p>
                      <a:endParaRPr lang="en-AU"/>
                    </a:p>
                  </a:txBody>
                  <a:tcPr>
                    <a:lnL w="12700" cap="flat" cmpd="sng" algn="ctr">
                      <a:solidFill>
                        <a:schemeClr val="tx2"/>
                      </a:solidFill>
                      <a:prstDash val="solid"/>
                      <a:round/>
                      <a:headEnd type="none" w="med" len="med"/>
                      <a:tailEnd type="none" w="med" len="med"/>
                    </a:lnL>
                    <a:lnT w="12700" cap="flat" cmpd="sng" algn="ctr">
                      <a:solidFill>
                        <a:srgbClr val="7C9DB4"/>
                      </a:solidFill>
                      <a:prstDash val="solid"/>
                      <a:round/>
                      <a:headEnd type="none" w="med" len="med"/>
                      <a:tailEnd type="none" w="med" len="med"/>
                    </a:lnT>
                  </a:tcPr>
                </a:tc>
                <a:tc hMerge="1">
                  <a:txBody>
                    <a:bodyPr/>
                    <a:lstStyle/>
                    <a:p>
                      <a:endParaRPr lang="en-AU"/>
                    </a:p>
                  </a:txBody>
                  <a:tcPr>
                    <a:lnL w="12700" cap="flat" cmpd="sng" algn="ctr">
                      <a:solidFill>
                        <a:schemeClr val="tx2"/>
                      </a:solidFill>
                      <a:prstDash val="solid"/>
                      <a:round/>
                      <a:headEnd type="none" w="med" len="med"/>
                      <a:tailEnd type="none" w="med" len="med"/>
                    </a:lnL>
                    <a:lnT w="12700" cap="flat" cmpd="sng" algn="ctr">
                      <a:solidFill>
                        <a:srgbClr val="7C9DB4"/>
                      </a:solidFill>
                      <a:prstDash val="solid"/>
                      <a:round/>
                      <a:headEnd type="none" w="med" len="med"/>
                      <a:tailEnd type="none" w="med" len="med"/>
                    </a:lnT>
                  </a:tcPr>
                </a:tc>
                <a:tc hMerge="1">
                  <a:txBody>
                    <a:bodyPr/>
                    <a:lstStyle/>
                    <a:p>
                      <a:endParaRPr lang="en-AU"/>
                    </a:p>
                  </a:txBody>
                  <a:tcPr>
                    <a:lnL w="12700" cap="flat" cmpd="sng" algn="ctr">
                      <a:solidFill>
                        <a:schemeClr val="tx2"/>
                      </a:solidFill>
                      <a:prstDash val="solid"/>
                      <a:round/>
                      <a:headEnd type="none" w="med" len="med"/>
                      <a:tailEnd type="none" w="med" len="med"/>
                    </a:lnL>
                    <a:lnT w="12700" cap="flat" cmpd="sng" algn="ctr">
                      <a:solidFill>
                        <a:srgbClr val="7C9DB4"/>
                      </a:solidFill>
                      <a:prstDash val="solid"/>
                      <a:round/>
                      <a:headEnd type="none" w="med" len="med"/>
                      <a:tailEnd type="none" w="med" len="med"/>
                    </a:lnT>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kern="1200" dirty="0">
                        <a:solidFill>
                          <a:schemeClr val="bg1"/>
                        </a:solidFill>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99017918"/>
                  </a:ext>
                </a:extLst>
              </a:tr>
              <a:tr h="370840">
                <a:tc>
                  <a:txBody>
                    <a:bodyPr/>
                    <a:lstStyle/>
                    <a:p>
                      <a:r>
                        <a:rPr lang="en-AU" sz="1200" kern="1200" dirty="0" err="1">
                          <a:solidFill>
                            <a:schemeClr val="tx1"/>
                          </a:solidFill>
                          <a:latin typeface="+mn-lt"/>
                          <a:ea typeface="+mn-ea"/>
                          <a:cs typeface="+mn-cs"/>
                        </a:rPr>
                        <a:t>Travelan</a:t>
                      </a:r>
                      <a:r>
                        <a:rPr lang="en-AU" sz="1200" kern="1200" dirty="0">
                          <a:solidFill>
                            <a:schemeClr val="tx1"/>
                          </a:solidFill>
                          <a:latin typeface="+mn-lt"/>
                          <a:ea typeface="+mn-ea"/>
                          <a:cs typeface="+mn-cs"/>
                        </a:rPr>
                        <a:t>®</a:t>
                      </a:r>
                    </a:p>
                  </a:txBody>
                  <a:tcPr anchor="ctr">
                    <a:lnL w="12700" cap="flat" cmpd="sng" algn="ctr">
                      <a:solidFill>
                        <a:srgbClr val="7C9DB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latin typeface="+mn-lt"/>
                          <a:ea typeface="+mn-ea"/>
                          <a:cs typeface="+mn-cs"/>
                        </a:rPr>
                        <a:t>Travelers’</a:t>
                      </a:r>
                      <a:r>
                        <a:rPr lang="en-AU" sz="1200" kern="1200" dirty="0">
                          <a:solidFill>
                            <a:schemeClr val="tx1"/>
                          </a:solidFill>
                          <a:latin typeface="+mn-lt"/>
                          <a:ea typeface="+mn-ea"/>
                          <a:cs typeface="+mn-cs"/>
                        </a:rPr>
                        <a:t> Diarrhea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Commercial product Australia</a:t>
                      </a:r>
                    </a:p>
                    <a:p>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3855999"/>
                  </a:ext>
                </a:extLst>
              </a:tr>
              <a:tr h="425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latin typeface="+mn-lt"/>
                          <a:ea typeface="+mn-ea"/>
                          <a:cs typeface="+mn-cs"/>
                        </a:rPr>
                        <a:t>Travelan</a:t>
                      </a:r>
                      <a:r>
                        <a:rPr lang="en-AU" sz="1200" kern="1200" dirty="0">
                          <a:solidFill>
                            <a:schemeClr val="tx1"/>
                          </a:solidFill>
                          <a:latin typeface="+mn-lt"/>
                          <a:ea typeface="+mn-ea"/>
                          <a:cs typeface="+mn-cs"/>
                        </a:rPr>
                        <a:t>®</a:t>
                      </a:r>
                    </a:p>
                  </a:txBody>
                  <a:tcPr anchor="ctr">
                    <a:lnL w="12700" cap="flat" cmpd="sng" algn="ctr">
                      <a:solidFill>
                        <a:srgbClr val="7C9DB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latin typeface="+mn-lt"/>
                          <a:ea typeface="+mn-ea"/>
                          <a:cs typeface="+mn-cs"/>
                        </a:rPr>
                        <a:t>Travelers’</a:t>
                      </a:r>
                      <a:r>
                        <a:rPr lang="en-AU" sz="1200" kern="1200" dirty="0">
                          <a:solidFill>
                            <a:schemeClr val="tx1"/>
                          </a:solidFill>
                          <a:latin typeface="+mn-lt"/>
                          <a:ea typeface="+mn-ea"/>
                          <a:cs typeface="+mn-cs"/>
                        </a:rPr>
                        <a:t> Diarrhea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457200" rtl="0" eaLnBrk="1" latinLnBrk="0" hangingPunct="1">
                        <a:buFont typeface="Arial" panose="020B0604020202020204" pitchFamily="34" charset="0"/>
                        <a:buNone/>
                      </a:pPr>
                      <a:endParaRPr 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mn-lt"/>
                          <a:ea typeface="+mn-ea"/>
                          <a:cs typeface="+mn-cs"/>
                        </a:rPr>
                        <a:t>Commercial product Canada</a:t>
                      </a:r>
                    </a:p>
                    <a:p>
                      <a:pPr marL="0" indent="0" algn="l" defTabSz="457200" rtl="0" eaLnBrk="1" latinLnBrk="0" hangingPunct="1">
                        <a:buFont typeface="Arial" panose="020B0604020202020204" pitchFamily="34" charset="0"/>
                        <a:buNone/>
                      </a:pPr>
                      <a:endParaRPr 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153745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latin typeface="+mn-lt"/>
                          <a:ea typeface="+mn-ea"/>
                          <a:cs typeface="+mn-cs"/>
                        </a:rPr>
                        <a:t>Travelan</a:t>
                      </a:r>
                      <a:r>
                        <a:rPr lang="en-AU" sz="1200" kern="1200" dirty="0">
                          <a:solidFill>
                            <a:schemeClr val="tx1"/>
                          </a:solidFill>
                          <a:latin typeface="+mn-lt"/>
                          <a:ea typeface="+mn-ea"/>
                          <a:cs typeface="+mn-cs"/>
                        </a:rPr>
                        <a:t>®</a:t>
                      </a:r>
                    </a:p>
                  </a:txBody>
                  <a:tcPr anchor="ctr">
                    <a:lnL w="12700" cap="flat" cmpd="sng" algn="ctr">
                      <a:solidFill>
                        <a:srgbClr val="7C9DB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Commercial product USA</a:t>
                      </a:r>
                    </a:p>
                    <a:p>
                      <a:endParaRPr lang="en-AU"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123083"/>
                  </a:ext>
                </a:extLst>
              </a:tr>
              <a:tr h="438265">
                <a:tc>
                  <a:txBody>
                    <a:bodyPr/>
                    <a:lstStyle/>
                    <a:p>
                      <a:pPr marL="0" algn="l" defTabSz="457200" rtl="0" eaLnBrk="1" latinLnBrk="0" hangingPunct="1"/>
                      <a:r>
                        <a:rPr lang="en-US" sz="1200" kern="1200" dirty="0">
                          <a:solidFill>
                            <a:schemeClr val="tx1"/>
                          </a:solidFill>
                          <a:latin typeface="+mn-lt"/>
                          <a:ea typeface="+mn-ea"/>
                          <a:cs typeface="+mn-cs"/>
                        </a:rPr>
                        <a:t>Travelan® (IMM-124E)</a:t>
                      </a:r>
                    </a:p>
                  </a:txBody>
                  <a:tcPr anchor="ctr">
                    <a:lnL w="12700" cap="flat" cmpd="sng" algn="ctr">
                      <a:solidFill>
                        <a:srgbClr val="7C9DB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AU" sz="1200" kern="1200" dirty="0" err="1">
                          <a:solidFill>
                            <a:schemeClr val="tx1"/>
                          </a:solidFill>
                          <a:latin typeface="+mn-lt"/>
                          <a:ea typeface="+mn-ea"/>
                          <a:cs typeface="+mn-cs"/>
                        </a:rPr>
                        <a:t>Travelers’</a:t>
                      </a:r>
                      <a:r>
                        <a:rPr lang="en-AU" sz="1200" kern="1200" dirty="0">
                          <a:solidFill>
                            <a:schemeClr val="tx1"/>
                          </a:solidFill>
                          <a:latin typeface="+mn-lt"/>
                          <a:ea typeface="+mn-ea"/>
                          <a:cs typeface="+mn-cs"/>
                        </a:rPr>
                        <a:t> Diarrhea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200" kern="1200" dirty="0">
                          <a:solidFill>
                            <a:schemeClr val="tx1"/>
                          </a:solidFill>
                          <a:latin typeface="+mn-lt"/>
                          <a:ea typeface="+mn-ea"/>
                          <a:cs typeface="+mn-cs"/>
                        </a:rPr>
                        <a:t>Plan for FDA submission</a:t>
                      </a:r>
                    </a:p>
                  </a:txBody>
                  <a:tcPr anchor="ctr">
                    <a:lnL w="12700" cap="flat" cmpd="sng" algn="ctr">
                      <a:no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534912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Travelan®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(IMM-124E)</a:t>
                      </a:r>
                    </a:p>
                  </a:txBody>
                  <a:tcPr anchor="ctr">
                    <a:lnL w="12700" cap="flat" cmpd="sng" algn="ctr">
                      <a:solidFill>
                        <a:srgbClr val="7C9DB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AU" sz="1200" kern="1200" dirty="0">
                          <a:solidFill>
                            <a:schemeClr val="tx1"/>
                          </a:solidFill>
                          <a:latin typeface="+mn-lt"/>
                          <a:ea typeface="+mn-ea"/>
                          <a:cs typeface="+mn-cs"/>
                        </a:rPr>
                        <a:t>NASH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4572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latinLnBrk="0" hangingPunct="1">
                        <a:buFont typeface="Arial" panose="020B0604020202020204" pitchFamily="34" charset="0"/>
                        <a:buNone/>
                      </a:pPr>
                      <a:r>
                        <a:rPr lang="en-US" sz="1200" kern="1200" dirty="0">
                          <a:solidFill>
                            <a:schemeClr val="tx1"/>
                          </a:solidFill>
                          <a:latin typeface="+mn-lt"/>
                          <a:ea typeface="+mn-ea"/>
                          <a:cs typeface="+mn-cs"/>
                        </a:rPr>
                        <a:t>Top Line Results Reported March 2018</a:t>
                      </a:r>
                    </a:p>
                  </a:txBody>
                  <a:tcPr anchor="ctr">
                    <a:lnL w="12700" cap="flat" cmpd="sng" algn="ctr">
                      <a:no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98592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IMM-124E</a:t>
                      </a:r>
                    </a:p>
                  </a:txBody>
                  <a:tcPr anchor="ctr">
                    <a:lnL w="12700" cap="flat" cmpd="sng" algn="ctr">
                      <a:solidFill>
                        <a:srgbClr val="7C9DB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en-AU" sz="1200" kern="1200" dirty="0">
                          <a:solidFill>
                            <a:schemeClr val="tx1"/>
                          </a:solidFill>
                          <a:latin typeface="+mn-lt"/>
                          <a:ea typeface="+mn-ea"/>
                          <a:cs typeface="+mn-cs"/>
                        </a:rPr>
                        <a:t>ASH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latinLnBrk="0" hangingPunct="1">
                        <a:buFont typeface="Arial" panose="020B0604020202020204" pitchFamily="34" charset="0"/>
                        <a:buNone/>
                      </a:pPr>
                      <a:r>
                        <a:rPr lang="en-US" sz="1200" kern="1200" dirty="0">
                          <a:solidFill>
                            <a:schemeClr val="tx1"/>
                          </a:solidFill>
                          <a:latin typeface="+mn-lt"/>
                          <a:ea typeface="+mn-ea"/>
                          <a:cs typeface="+mn-cs"/>
                        </a:rPr>
                        <a:t>NIH Funded U of Virginia</a:t>
                      </a:r>
                    </a:p>
                    <a:p>
                      <a:pPr marL="0" indent="0" algn="l" defTabSz="457200" rtl="0" eaLnBrk="1" latinLnBrk="0" hangingPunct="1">
                        <a:buFont typeface="Arial" panose="020B0604020202020204" pitchFamily="34" charset="0"/>
                        <a:buNone/>
                      </a:pPr>
                      <a:r>
                        <a:rPr lang="en-US" sz="1200" kern="1200" dirty="0">
                          <a:solidFill>
                            <a:schemeClr val="tx1"/>
                          </a:solidFill>
                          <a:latin typeface="+mn-lt"/>
                          <a:ea typeface="+mn-ea"/>
                          <a:cs typeface="+mn-cs"/>
                        </a:rPr>
                        <a:t>Topline results expected 2H 2019</a:t>
                      </a:r>
                    </a:p>
                  </a:txBody>
                  <a:tcPr anchor="ctr">
                    <a:lnL w="12700" cap="flat" cmpd="sng" algn="ctr">
                      <a:no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62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IMM-124E</a:t>
                      </a:r>
                    </a:p>
                  </a:txBody>
                  <a:tcPr anchor="ctr">
                    <a:lnL w="12700" cap="flat" cmpd="sng" algn="ctr">
                      <a:solidFill>
                        <a:srgbClr val="7C9DB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solidFill>
                            <a:schemeClr val="tx1"/>
                          </a:solidFill>
                          <a:effectLst/>
                        </a:rPr>
                        <a:t>Pediatric NAFLD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latinLnBrk="0" hangingPunct="1">
                        <a:buFont typeface="Arial" panose="020B0604020202020204" pitchFamily="34" charset="0"/>
                        <a:buNone/>
                      </a:pPr>
                      <a:r>
                        <a:rPr lang="en-US" sz="1200" kern="1200" dirty="0">
                          <a:solidFill>
                            <a:schemeClr val="tx1"/>
                          </a:solidFill>
                          <a:latin typeface="+mn-lt"/>
                          <a:ea typeface="+mn-ea"/>
                          <a:cs typeface="+mn-cs"/>
                        </a:rPr>
                        <a:t>NIH Funded; Emory University</a:t>
                      </a:r>
                    </a:p>
                    <a:p>
                      <a:pPr marL="0" indent="0" algn="l" defTabSz="457200" rtl="0" eaLnBrk="1" latinLnBrk="0" hangingPunct="1">
                        <a:buFont typeface="Arial" panose="020B0604020202020204" pitchFamily="34" charset="0"/>
                        <a:buNone/>
                      </a:pPr>
                      <a:r>
                        <a:rPr lang="en-US" sz="1200" kern="1200" dirty="0">
                          <a:solidFill>
                            <a:schemeClr val="tx1"/>
                          </a:solidFill>
                          <a:latin typeface="+mn-lt"/>
                          <a:ea typeface="+mn-ea"/>
                          <a:cs typeface="+mn-cs"/>
                        </a:rPr>
                        <a:t>Topline results expected 1Q 2020</a:t>
                      </a:r>
                    </a:p>
                  </a:txBody>
                  <a:tcPr anchor="ctr">
                    <a:lnL w="12700" cap="flat" cmpd="sng" algn="ctr">
                      <a:no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71161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IMM-529</a:t>
                      </a:r>
                    </a:p>
                  </a:txBody>
                  <a:tcPr anchor="ctr">
                    <a:lnL w="12700" cap="flat" cmpd="sng" algn="ctr">
                      <a:solidFill>
                        <a:srgbClr val="7C9DB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 Difficile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latinLnBrk="0" hangingPunct="1">
                        <a:buFont typeface="Arial" panose="020B0604020202020204" pitchFamily="34" charset="0"/>
                        <a:buNone/>
                      </a:pPr>
                      <a:r>
                        <a:rPr lang="en-US" sz="1200" kern="1200" dirty="0">
                          <a:solidFill>
                            <a:schemeClr val="tx1"/>
                          </a:solidFill>
                          <a:latin typeface="+mn-lt"/>
                          <a:ea typeface="+mn-ea"/>
                          <a:cs typeface="+mn-cs"/>
                        </a:rPr>
                        <a:t>Developing to prevent recurrence in C. difficile patients</a:t>
                      </a:r>
                    </a:p>
                  </a:txBody>
                  <a:tcPr anchor="ctr">
                    <a:lnL w="12700" cap="flat" cmpd="sng" algn="ctr">
                      <a:no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2821755"/>
                  </a:ext>
                </a:extLst>
              </a:tr>
              <a:tr h="4128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WRAIR</a:t>
                      </a:r>
                    </a:p>
                  </a:txBody>
                  <a:tcPr anchor="ctr">
                    <a:lnL w="12700" cap="flat" cmpd="sng" algn="ctr">
                      <a:solidFill>
                        <a:srgbClr val="7C9DB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Shigella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457200" rtl="0" eaLnBrk="1" latinLnBrk="0" hangingPunct="1">
                        <a:buFont typeface="Arial" panose="020B0604020202020204" pitchFamily="34" charset="0"/>
                        <a:buNone/>
                      </a:pPr>
                      <a:r>
                        <a:rPr lang="en-US" sz="1200" kern="1200" dirty="0">
                          <a:solidFill>
                            <a:schemeClr val="tx1"/>
                          </a:solidFill>
                          <a:latin typeface="+mn-lt"/>
                          <a:ea typeface="+mn-ea"/>
                          <a:cs typeface="+mn-cs"/>
                        </a:rPr>
                        <a:t>Walter Reed Army Institute of Research</a:t>
                      </a:r>
                    </a:p>
                  </a:txBody>
                  <a:tcPr anchor="ctr">
                    <a:lnL w="12700" cap="flat" cmpd="sng" algn="ctr">
                      <a:no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457635"/>
                  </a:ext>
                </a:extLst>
              </a:tr>
            </a:tbl>
          </a:graphicData>
        </a:graphic>
      </p:graphicFrame>
      <p:sp>
        <p:nvSpPr>
          <p:cNvPr id="10" name="Arrow: Pentagon 9">
            <a:extLst>
              <a:ext uri="{FF2B5EF4-FFF2-40B4-BE49-F238E27FC236}">
                <a16:creationId xmlns:a16="http://schemas.microsoft.com/office/drawing/2014/main" id="{225DD1E8-CF18-4450-8DFA-F93F51D57F54}"/>
              </a:ext>
            </a:extLst>
          </p:cNvPr>
          <p:cNvSpPr/>
          <p:nvPr/>
        </p:nvSpPr>
        <p:spPr>
          <a:xfrm>
            <a:off x="3182340" y="2158512"/>
            <a:ext cx="6062895" cy="384202"/>
          </a:xfrm>
          <a:prstGeom prst="homePlate">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lumMod val="40000"/>
                  <a:lumOff val="60000"/>
                </a:schemeClr>
              </a:solidFill>
            </a:endParaRPr>
          </a:p>
        </p:txBody>
      </p:sp>
      <p:sp>
        <p:nvSpPr>
          <p:cNvPr id="16" name="Arrow: Pentagon 15">
            <a:extLst>
              <a:ext uri="{FF2B5EF4-FFF2-40B4-BE49-F238E27FC236}">
                <a16:creationId xmlns:a16="http://schemas.microsoft.com/office/drawing/2014/main" id="{326EED21-6F0D-4693-A7F4-9A45A9C4D287}"/>
              </a:ext>
            </a:extLst>
          </p:cNvPr>
          <p:cNvSpPr/>
          <p:nvPr/>
        </p:nvSpPr>
        <p:spPr>
          <a:xfrm>
            <a:off x="3180377" y="3532628"/>
            <a:ext cx="3591531" cy="373242"/>
          </a:xfrm>
          <a:prstGeom prst="homePlate">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lumMod val="40000"/>
                  <a:lumOff val="60000"/>
                </a:schemeClr>
              </a:solidFill>
            </a:endParaRPr>
          </a:p>
        </p:txBody>
      </p:sp>
      <p:sp>
        <p:nvSpPr>
          <p:cNvPr id="22" name="Arrow: Pentagon 21">
            <a:extLst>
              <a:ext uri="{FF2B5EF4-FFF2-40B4-BE49-F238E27FC236}">
                <a16:creationId xmlns:a16="http://schemas.microsoft.com/office/drawing/2014/main" id="{1A32A852-11E2-49FA-8807-BB3EC6430D92}"/>
              </a:ext>
            </a:extLst>
          </p:cNvPr>
          <p:cNvSpPr/>
          <p:nvPr/>
        </p:nvSpPr>
        <p:spPr>
          <a:xfrm>
            <a:off x="3180378" y="2608176"/>
            <a:ext cx="6062895" cy="384202"/>
          </a:xfrm>
          <a:prstGeom prst="homePlate">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lumMod val="40000"/>
                  <a:lumOff val="60000"/>
                </a:schemeClr>
              </a:solidFill>
            </a:endParaRPr>
          </a:p>
        </p:txBody>
      </p:sp>
      <p:sp>
        <p:nvSpPr>
          <p:cNvPr id="23" name="Arrow: Pentagon 22">
            <a:extLst>
              <a:ext uri="{FF2B5EF4-FFF2-40B4-BE49-F238E27FC236}">
                <a16:creationId xmlns:a16="http://schemas.microsoft.com/office/drawing/2014/main" id="{F1C511B9-6B2E-4280-A27A-E9A513476EED}"/>
              </a:ext>
            </a:extLst>
          </p:cNvPr>
          <p:cNvSpPr/>
          <p:nvPr/>
        </p:nvSpPr>
        <p:spPr>
          <a:xfrm>
            <a:off x="3170853" y="3067355"/>
            <a:ext cx="6072420" cy="384202"/>
          </a:xfrm>
          <a:prstGeom prst="homePlate">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lumMod val="40000"/>
                  <a:lumOff val="60000"/>
                </a:schemeClr>
              </a:solidFill>
            </a:endParaRPr>
          </a:p>
        </p:txBody>
      </p:sp>
      <p:sp>
        <p:nvSpPr>
          <p:cNvPr id="25" name="Arrow: Pentagon 24">
            <a:extLst>
              <a:ext uri="{FF2B5EF4-FFF2-40B4-BE49-F238E27FC236}">
                <a16:creationId xmlns:a16="http://schemas.microsoft.com/office/drawing/2014/main" id="{2C91E1A1-995E-4F6C-9E52-43179D671079}"/>
              </a:ext>
            </a:extLst>
          </p:cNvPr>
          <p:cNvSpPr/>
          <p:nvPr/>
        </p:nvSpPr>
        <p:spPr>
          <a:xfrm>
            <a:off x="3180378" y="3990604"/>
            <a:ext cx="3591532" cy="373242"/>
          </a:xfrm>
          <a:prstGeom prst="homePlate">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lumMod val="40000"/>
                  <a:lumOff val="60000"/>
                </a:schemeClr>
              </a:solidFill>
            </a:endParaRPr>
          </a:p>
        </p:txBody>
      </p:sp>
      <p:sp>
        <p:nvSpPr>
          <p:cNvPr id="26" name="Arrow: Pentagon 25">
            <a:extLst>
              <a:ext uri="{FF2B5EF4-FFF2-40B4-BE49-F238E27FC236}">
                <a16:creationId xmlns:a16="http://schemas.microsoft.com/office/drawing/2014/main" id="{F47458AA-914B-4341-8D52-2F9CAC612252}"/>
              </a:ext>
            </a:extLst>
          </p:cNvPr>
          <p:cNvSpPr/>
          <p:nvPr/>
        </p:nvSpPr>
        <p:spPr>
          <a:xfrm>
            <a:off x="3180378" y="4449865"/>
            <a:ext cx="3591532" cy="373242"/>
          </a:xfrm>
          <a:prstGeom prst="homePlate">
            <a:avLst/>
          </a:prstGeom>
          <a:solidFill>
            <a:srgbClr val="0072C7">
              <a:alpha val="60000"/>
            </a:srgbClr>
          </a:solidFill>
          <a:ln>
            <a:solidFill>
              <a:srgbClr val="007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Arrow: Pentagon 26">
            <a:extLst>
              <a:ext uri="{FF2B5EF4-FFF2-40B4-BE49-F238E27FC236}">
                <a16:creationId xmlns:a16="http://schemas.microsoft.com/office/drawing/2014/main" id="{F81431F8-8EE5-45CA-977B-6EAA9BBCAADC}"/>
              </a:ext>
            </a:extLst>
          </p:cNvPr>
          <p:cNvSpPr/>
          <p:nvPr/>
        </p:nvSpPr>
        <p:spPr>
          <a:xfrm>
            <a:off x="3180378" y="4904178"/>
            <a:ext cx="3084297" cy="373242"/>
          </a:xfrm>
          <a:prstGeom prst="homePlate">
            <a:avLst/>
          </a:prstGeom>
          <a:solidFill>
            <a:srgbClr val="0070C0">
              <a:alpha val="6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Arrow: Pentagon 27">
            <a:extLst>
              <a:ext uri="{FF2B5EF4-FFF2-40B4-BE49-F238E27FC236}">
                <a16:creationId xmlns:a16="http://schemas.microsoft.com/office/drawing/2014/main" id="{51404D23-1C3C-4E44-92EA-C8A767A3E44F}"/>
              </a:ext>
            </a:extLst>
          </p:cNvPr>
          <p:cNvSpPr/>
          <p:nvPr/>
        </p:nvSpPr>
        <p:spPr>
          <a:xfrm>
            <a:off x="3180378" y="5359776"/>
            <a:ext cx="3084297" cy="373242"/>
          </a:xfrm>
          <a:prstGeom prst="homePlate">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Arrow: Pentagon 29">
            <a:extLst>
              <a:ext uri="{FF2B5EF4-FFF2-40B4-BE49-F238E27FC236}">
                <a16:creationId xmlns:a16="http://schemas.microsoft.com/office/drawing/2014/main" id="{7587CB30-8E08-4C26-AAC3-E877CA6E6CFD}"/>
              </a:ext>
            </a:extLst>
          </p:cNvPr>
          <p:cNvSpPr/>
          <p:nvPr/>
        </p:nvSpPr>
        <p:spPr>
          <a:xfrm>
            <a:off x="3180378" y="5795039"/>
            <a:ext cx="1083281" cy="373242"/>
          </a:xfrm>
          <a:prstGeom prst="homePlate">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BA1B8096-BBAD-458F-8EC5-A511230E1427}"/>
              </a:ext>
            </a:extLst>
          </p:cNvPr>
          <p:cNvSpPr/>
          <p:nvPr/>
        </p:nvSpPr>
        <p:spPr>
          <a:xfrm>
            <a:off x="5281867" y="3106824"/>
            <a:ext cx="2142831" cy="307777"/>
          </a:xfrm>
          <a:prstGeom prst="rect">
            <a:avLst/>
          </a:prstGeom>
        </p:spPr>
        <p:txBody>
          <a:bodyPr wrap="none">
            <a:spAutoFit/>
          </a:bodyPr>
          <a:lstStyle/>
          <a:p>
            <a:r>
              <a:rPr lang="en-AU" sz="1400" dirty="0"/>
              <a:t>Dietary supplement (2015)</a:t>
            </a:r>
          </a:p>
        </p:txBody>
      </p:sp>
      <p:sp>
        <p:nvSpPr>
          <p:cNvPr id="4" name="Rectangle 3">
            <a:extLst>
              <a:ext uri="{FF2B5EF4-FFF2-40B4-BE49-F238E27FC236}">
                <a16:creationId xmlns:a16="http://schemas.microsoft.com/office/drawing/2014/main" id="{168C66B0-728E-4482-8216-2009598822D8}"/>
              </a:ext>
            </a:extLst>
          </p:cNvPr>
          <p:cNvSpPr/>
          <p:nvPr/>
        </p:nvSpPr>
        <p:spPr>
          <a:xfrm>
            <a:off x="4929630" y="2624633"/>
            <a:ext cx="2904962" cy="307777"/>
          </a:xfrm>
          <a:prstGeom prst="rect">
            <a:avLst/>
          </a:prstGeom>
        </p:spPr>
        <p:txBody>
          <a:bodyPr wrap="none">
            <a:spAutoFit/>
          </a:bodyPr>
          <a:lstStyle/>
          <a:p>
            <a:r>
              <a:rPr lang="en-AU" sz="1400" dirty="0"/>
              <a:t>Health Canada NPN 80046016 (2015)</a:t>
            </a:r>
          </a:p>
        </p:txBody>
      </p:sp>
      <p:sp>
        <p:nvSpPr>
          <p:cNvPr id="6" name="Rectangle 5">
            <a:extLst>
              <a:ext uri="{FF2B5EF4-FFF2-40B4-BE49-F238E27FC236}">
                <a16:creationId xmlns:a16="http://schemas.microsoft.com/office/drawing/2014/main" id="{64CBBCBC-52F0-4DC2-9E2F-3E08C2D4B51F}"/>
              </a:ext>
            </a:extLst>
          </p:cNvPr>
          <p:cNvSpPr/>
          <p:nvPr/>
        </p:nvSpPr>
        <p:spPr>
          <a:xfrm>
            <a:off x="5118649" y="2202410"/>
            <a:ext cx="2469266" cy="307777"/>
          </a:xfrm>
          <a:prstGeom prst="rect">
            <a:avLst/>
          </a:prstGeom>
        </p:spPr>
        <p:txBody>
          <a:bodyPr wrap="none">
            <a:spAutoFit/>
          </a:bodyPr>
          <a:lstStyle/>
          <a:p>
            <a:r>
              <a:rPr lang="en-AU" sz="1400" dirty="0"/>
              <a:t>TGA ARTG Aust L106709 (2004)</a:t>
            </a:r>
          </a:p>
        </p:txBody>
      </p:sp>
      <p:sp>
        <p:nvSpPr>
          <p:cNvPr id="24" name="Rectangle 23">
            <a:extLst>
              <a:ext uri="{FF2B5EF4-FFF2-40B4-BE49-F238E27FC236}">
                <a16:creationId xmlns:a16="http://schemas.microsoft.com/office/drawing/2014/main" id="{85005B8D-88F1-489C-A4C0-C7D534B45D2D}"/>
              </a:ext>
            </a:extLst>
          </p:cNvPr>
          <p:cNvSpPr/>
          <p:nvPr/>
        </p:nvSpPr>
        <p:spPr>
          <a:xfrm>
            <a:off x="490851" y="4397809"/>
            <a:ext cx="11432424" cy="952427"/>
          </a:xfrm>
          <a:prstGeom prst="rec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575437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477058" y="186489"/>
            <a:ext cx="11459361" cy="720000"/>
          </a:xfrm>
          <a:prstGeom prst="rect">
            <a:avLst/>
          </a:prstGeom>
        </p:spPr>
        <p:txBody>
          <a:bodyPr vert="horz" lIns="0" tIns="0" rIns="0" bIns="0" rtlCol="0" anchor="ctr">
            <a:noAutofit/>
          </a:bodyPr>
          <a:lstStyle>
            <a:defPPr>
              <a:defRPr lang="en-US"/>
            </a:defPPr>
            <a:lvl1pPr marR="0" indent="0" defTabSz="457200" fontAlgn="auto">
              <a:lnSpc>
                <a:spcPct val="100000"/>
              </a:lnSpc>
              <a:spcBef>
                <a:spcPct val="0"/>
              </a:spcBef>
              <a:spcAft>
                <a:spcPts val="0"/>
              </a:spcAft>
              <a:buClrTx/>
              <a:buSzTx/>
              <a:buFontTx/>
              <a:buNone/>
              <a:tabLst/>
              <a:defRPr sz="2600" b="1" i="0">
                <a:solidFill>
                  <a:schemeClr val="accent1"/>
                </a:solidFill>
                <a:latin typeface="Arial" charset="0"/>
                <a:ea typeface="Arial" charset="0"/>
                <a:cs typeface="Arial" charset="0"/>
              </a:defRPr>
            </a:lvl1pPr>
          </a:lstStyle>
          <a:p>
            <a:r>
              <a:rPr lang="en-US" sz="3600" cap="all" dirty="0">
                <a:solidFill>
                  <a:schemeClr val="tx1"/>
                </a:solidFill>
                <a:latin typeface="+mn-lt"/>
                <a:ea typeface="+mj-ea"/>
                <a:cs typeface="+mj-cs"/>
              </a:rPr>
              <a:t>IMM-124E: Fatty-Liver Portfolio</a:t>
            </a:r>
          </a:p>
        </p:txBody>
      </p:sp>
      <p:sp>
        <p:nvSpPr>
          <p:cNvPr id="3" name="Rectangle 2">
            <a:extLst>
              <a:ext uri="{FF2B5EF4-FFF2-40B4-BE49-F238E27FC236}">
                <a16:creationId xmlns:a16="http://schemas.microsoft.com/office/drawing/2014/main" id="{8FB39E44-26B0-49DC-97FA-5564F1049378}"/>
              </a:ext>
            </a:extLst>
          </p:cNvPr>
          <p:cNvSpPr/>
          <p:nvPr/>
        </p:nvSpPr>
        <p:spPr>
          <a:xfrm>
            <a:off x="310360" y="1588145"/>
            <a:ext cx="10858596" cy="2416046"/>
          </a:xfrm>
          <a:prstGeom prst="rect">
            <a:avLst/>
          </a:prstGeom>
        </p:spPr>
        <p:txBody>
          <a:bodyPr wrap="square">
            <a:spAutoFit/>
          </a:bodyPr>
          <a:lstStyle/>
          <a:p>
            <a:pPr>
              <a:spcBef>
                <a:spcPts val="600"/>
              </a:spcBef>
              <a:buClr>
                <a:schemeClr val="accent1"/>
              </a:buClr>
            </a:pPr>
            <a:r>
              <a:rPr lang="en-US" b="1" dirty="0">
                <a:ea typeface="Arial" charset="0"/>
                <a:cs typeface="Arial" charset="0"/>
              </a:rPr>
              <a:t>ASH</a:t>
            </a:r>
          </a:p>
          <a:p>
            <a:pPr marL="173038" indent="-173038">
              <a:spcBef>
                <a:spcPts val="600"/>
              </a:spcBef>
              <a:buClr>
                <a:schemeClr val="accent1"/>
              </a:buClr>
              <a:buFont typeface="Arial" charset="0"/>
              <a:buChar char="•"/>
            </a:pPr>
            <a:r>
              <a:rPr lang="en-US" b="1" dirty="0">
                <a:ea typeface="Arial" charset="0"/>
                <a:cs typeface="Arial" charset="0"/>
              </a:rPr>
              <a:t>NIH funded; sponsored by Virginia Commonwealth University</a:t>
            </a:r>
          </a:p>
          <a:p>
            <a:pPr marL="173038" indent="-173038">
              <a:spcBef>
                <a:spcPts val="600"/>
              </a:spcBef>
              <a:buClr>
                <a:schemeClr val="accent1"/>
              </a:buClr>
              <a:buFont typeface="Arial" charset="0"/>
              <a:buChar char="•"/>
            </a:pPr>
            <a:r>
              <a:rPr lang="en-US" dirty="0">
                <a:ea typeface="Arial" charset="0"/>
                <a:cs typeface="Arial" charset="0"/>
              </a:rPr>
              <a:t>Lead Principal Investigator: Arun </a:t>
            </a:r>
            <a:r>
              <a:rPr lang="en-US" dirty="0" err="1">
                <a:ea typeface="Arial" charset="0"/>
                <a:cs typeface="Arial" charset="0"/>
              </a:rPr>
              <a:t>Sanyal</a:t>
            </a:r>
            <a:r>
              <a:rPr lang="en-US" dirty="0">
                <a:ea typeface="Arial" charset="0"/>
                <a:cs typeface="Arial" charset="0"/>
              </a:rPr>
              <a:t>; Former President of AASLD (American Association for the Study of Liver Diseases) and current Chair of the Liver Study Section at the NIH (National Institute of Health)</a:t>
            </a:r>
          </a:p>
          <a:p>
            <a:pPr marL="173038" indent="-173038">
              <a:spcBef>
                <a:spcPts val="600"/>
              </a:spcBef>
              <a:buClr>
                <a:schemeClr val="accent1"/>
              </a:buClr>
              <a:buFont typeface="Arial" charset="0"/>
              <a:buChar char="•"/>
            </a:pPr>
            <a:r>
              <a:rPr lang="en-US" b="1" dirty="0">
                <a:ea typeface="Arial" charset="0"/>
                <a:cs typeface="Arial" charset="0"/>
              </a:rPr>
              <a:t>Fully recruited: 56 patients </a:t>
            </a:r>
          </a:p>
          <a:p>
            <a:pPr marL="173038" indent="-173038">
              <a:spcBef>
                <a:spcPts val="600"/>
              </a:spcBef>
              <a:buClr>
                <a:schemeClr val="accent1"/>
              </a:buClr>
              <a:buFont typeface="Arial" charset="0"/>
              <a:buChar char="•"/>
            </a:pPr>
            <a:r>
              <a:rPr lang="en-US" dirty="0">
                <a:ea typeface="Arial" charset="0"/>
                <a:cs typeface="Arial" charset="0"/>
              </a:rPr>
              <a:t>Endpoints:  Clinical Safety;  </a:t>
            </a:r>
            <a:r>
              <a:rPr lang="en-AU" dirty="0">
                <a:ea typeface="Arial" charset="0"/>
                <a:cs typeface="Arial" panose="020B0604020202020204" pitchFamily="34" charset="0"/>
              </a:rPr>
              <a:t>S</a:t>
            </a:r>
            <a:r>
              <a:rPr lang="en-AU" dirty="0">
                <a:cs typeface="Arial" panose="020B0604020202020204" pitchFamily="34" charset="0"/>
              </a:rPr>
              <a:t>erum endotoxin</a:t>
            </a:r>
            <a:r>
              <a:rPr lang="en-US" dirty="0">
                <a:cs typeface="Arial" panose="020B0604020202020204" pitchFamily="34" charset="0"/>
              </a:rPr>
              <a:t> </a:t>
            </a:r>
            <a:r>
              <a:rPr lang="en-AU" dirty="0">
                <a:cs typeface="Arial" panose="020B0604020202020204" pitchFamily="34" charset="0"/>
              </a:rPr>
              <a:t>(LPS) levels </a:t>
            </a:r>
            <a:endParaRPr lang="en-US" dirty="0">
              <a:ea typeface="Arial" charset="0"/>
              <a:cs typeface="Arial" panose="020B0604020202020204" pitchFamily="34" charset="0"/>
            </a:endParaRPr>
          </a:p>
          <a:p>
            <a:pPr marL="173038" indent="-173038">
              <a:spcBef>
                <a:spcPts val="600"/>
              </a:spcBef>
              <a:buClr>
                <a:schemeClr val="accent1"/>
              </a:buClr>
              <a:buFont typeface="Arial" charset="0"/>
              <a:buChar char="•"/>
            </a:pPr>
            <a:r>
              <a:rPr lang="en-US" b="1" dirty="0">
                <a:ea typeface="Arial" charset="0"/>
                <a:cs typeface="Arial" charset="0"/>
              </a:rPr>
              <a:t>Timing: topline results expected in 2H2019</a:t>
            </a:r>
          </a:p>
        </p:txBody>
      </p:sp>
      <p:sp>
        <p:nvSpPr>
          <p:cNvPr id="4" name="Rectangle 3">
            <a:extLst>
              <a:ext uri="{FF2B5EF4-FFF2-40B4-BE49-F238E27FC236}">
                <a16:creationId xmlns:a16="http://schemas.microsoft.com/office/drawing/2014/main" id="{235776E4-C9C5-4C29-9209-4AD54A2C1BED}"/>
              </a:ext>
            </a:extLst>
          </p:cNvPr>
          <p:cNvSpPr/>
          <p:nvPr/>
        </p:nvSpPr>
        <p:spPr>
          <a:xfrm>
            <a:off x="310360" y="4107324"/>
            <a:ext cx="11025294" cy="2139047"/>
          </a:xfrm>
          <a:prstGeom prst="rect">
            <a:avLst/>
          </a:prstGeom>
        </p:spPr>
        <p:txBody>
          <a:bodyPr wrap="square">
            <a:spAutoFit/>
          </a:bodyPr>
          <a:lstStyle/>
          <a:p>
            <a:pPr>
              <a:spcBef>
                <a:spcPts val="600"/>
              </a:spcBef>
              <a:buClr>
                <a:schemeClr val="accent1"/>
              </a:buClr>
            </a:pPr>
            <a:r>
              <a:rPr lang="en-US" b="1" dirty="0">
                <a:ea typeface="Arial" charset="0"/>
                <a:cs typeface="Arial" charset="0"/>
              </a:rPr>
              <a:t>PEDIATRIC NAFLD</a:t>
            </a:r>
          </a:p>
          <a:p>
            <a:pPr marL="173038" indent="-173038">
              <a:spcBef>
                <a:spcPts val="600"/>
              </a:spcBef>
              <a:buClr>
                <a:schemeClr val="accent1"/>
              </a:buClr>
              <a:buFont typeface="Arial" charset="0"/>
              <a:buChar char="•"/>
            </a:pPr>
            <a:r>
              <a:rPr lang="en-US" b="1" dirty="0">
                <a:ea typeface="Arial" charset="0"/>
                <a:cs typeface="Arial" charset="0"/>
              </a:rPr>
              <a:t>NIH funded; sponsored by Emory University</a:t>
            </a:r>
          </a:p>
          <a:p>
            <a:pPr marL="173038" indent="-173038">
              <a:spcBef>
                <a:spcPts val="600"/>
              </a:spcBef>
              <a:buClr>
                <a:schemeClr val="accent1"/>
              </a:buClr>
              <a:buFont typeface="Arial" charset="0"/>
              <a:buChar char="•"/>
            </a:pPr>
            <a:r>
              <a:rPr lang="en-US" dirty="0">
                <a:ea typeface="Arial" charset="0"/>
                <a:cs typeface="Arial" charset="0"/>
              </a:rPr>
              <a:t>Lead Principal Investigator: Miriam Vos;</a:t>
            </a:r>
          </a:p>
          <a:p>
            <a:pPr marL="173038" indent="-173038">
              <a:spcBef>
                <a:spcPts val="600"/>
              </a:spcBef>
              <a:buClr>
                <a:schemeClr val="accent1"/>
              </a:buClr>
              <a:buFont typeface="Arial" charset="0"/>
              <a:buChar char="•"/>
            </a:pPr>
            <a:r>
              <a:rPr lang="en-US" b="1" dirty="0">
                <a:ea typeface="Arial" charset="0"/>
                <a:cs typeface="Arial" charset="0"/>
              </a:rPr>
              <a:t>Current enrollment: 23/40 patients</a:t>
            </a:r>
          </a:p>
          <a:p>
            <a:pPr marL="173038" indent="-173038">
              <a:spcBef>
                <a:spcPts val="600"/>
              </a:spcBef>
              <a:buClr>
                <a:schemeClr val="accent1"/>
              </a:buClr>
              <a:buFont typeface="Arial" charset="0"/>
              <a:buChar char="•"/>
            </a:pPr>
            <a:r>
              <a:rPr lang="en-US" dirty="0">
                <a:ea typeface="Arial" charset="0"/>
                <a:cs typeface="Arial" charset="0"/>
              </a:rPr>
              <a:t>Endpoint: ALT; 3 months treatment</a:t>
            </a:r>
          </a:p>
          <a:p>
            <a:pPr marL="173038" indent="-173038">
              <a:spcBef>
                <a:spcPts val="600"/>
              </a:spcBef>
              <a:buClr>
                <a:schemeClr val="accent1"/>
              </a:buClr>
              <a:buFont typeface="Arial" charset="0"/>
              <a:buChar char="•"/>
            </a:pPr>
            <a:r>
              <a:rPr lang="en-US" b="1" dirty="0">
                <a:ea typeface="Arial" charset="0"/>
                <a:cs typeface="Arial" charset="0"/>
              </a:rPr>
              <a:t>Timing: topline results in 1H 2020</a:t>
            </a:r>
          </a:p>
        </p:txBody>
      </p:sp>
      <p:sp>
        <p:nvSpPr>
          <p:cNvPr id="5" name="Rectangle 4">
            <a:extLst>
              <a:ext uri="{FF2B5EF4-FFF2-40B4-BE49-F238E27FC236}">
                <a16:creationId xmlns:a16="http://schemas.microsoft.com/office/drawing/2014/main" id="{AEC74F23-3FF1-4AD5-B0D0-876B437789DD}"/>
              </a:ext>
            </a:extLst>
          </p:cNvPr>
          <p:cNvSpPr/>
          <p:nvPr/>
        </p:nvSpPr>
        <p:spPr>
          <a:xfrm>
            <a:off x="310360" y="1115680"/>
            <a:ext cx="11495865" cy="369332"/>
          </a:xfrm>
          <a:prstGeom prst="rect">
            <a:avLst/>
          </a:prstGeom>
        </p:spPr>
        <p:txBody>
          <a:bodyPr wrap="square">
            <a:spAutoFit/>
          </a:bodyPr>
          <a:lstStyle/>
          <a:p>
            <a:r>
              <a:rPr lang="en-US" b="1" dirty="0">
                <a:cs typeface="Arial" charset="0"/>
              </a:rPr>
              <a:t>Two ongoing NIH funded Phase 2 Programs currently underway: ASH and Pediatric NAFLD </a:t>
            </a:r>
          </a:p>
        </p:txBody>
      </p:sp>
    </p:spTree>
    <p:extLst>
      <p:ext uri="{BB962C8B-B14F-4D97-AF65-F5344CB8AC3E}">
        <p14:creationId xmlns:p14="http://schemas.microsoft.com/office/powerpoint/2010/main" val="339274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05305" y="218195"/>
            <a:ext cx="7928151" cy="1325563"/>
          </a:xfrm>
        </p:spPr>
        <p:txBody>
          <a:bodyPr/>
          <a:lstStyle/>
          <a:p>
            <a:r>
              <a:rPr lang="en-IN" dirty="0"/>
              <a:t>COMPANY HIGHLIGHTS</a:t>
            </a:r>
            <a:br>
              <a:rPr lang="en-IN" dirty="0"/>
            </a:br>
            <a:endParaRPr lang="en-IN" dirty="0"/>
          </a:p>
        </p:txBody>
      </p:sp>
      <p:pic>
        <p:nvPicPr>
          <p:cNvPr id="14" name="Picture Placeholder 28">
            <a:extLst>
              <a:ext uri="{FF2B5EF4-FFF2-40B4-BE49-F238E27FC236}">
                <a16:creationId xmlns:a16="http://schemas.microsoft.com/office/drawing/2014/main" id="{87034C24-01A0-48A8-9A2B-57543ACF73D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282969" y="1850968"/>
            <a:ext cx="605487" cy="605487"/>
          </a:xfrm>
          <a:prstGeom prst="rect">
            <a:avLst/>
          </a:prstGeom>
        </p:spPr>
      </p:pic>
      <p:sp>
        <p:nvSpPr>
          <p:cNvPr id="9" name="Rectangle 8">
            <a:extLst>
              <a:ext uri="{FF2B5EF4-FFF2-40B4-BE49-F238E27FC236}">
                <a16:creationId xmlns:a16="http://schemas.microsoft.com/office/drawing/2014/main" id="{F73BEB5F-A5E9-4645-9019-5A6365F25FC6}"/>
              </a:ext>
            </a:extLst>
          </p:cNvPr>
          <p:cNvSpPr/>
          <p:nvPr/>
        </p:nvSpPr>
        <p:spPr>
          <a:xfrm>
            <a:off x="505305" y="866366"/>
            <a:ext cx="10971811" cy="830997"/>
          </a:xfrm>
          <a:prstGeom prst="rect">
            <a:avLst/>
          </a:prstGeom>
        </p:spPr>
        <p:txBody>
          <a:bodyPr wrap="square">
            <a:spAutoFit/>
          </a:bodyPr>
          <a:lstStyle/>
          <a:p>
            <a:pPr lvl="0"/>
            <a:r>
              <a:rPr lang="en-AU" sz="2400" dirty="0"/>
              <a:t>We are a commercial and clinical-stage biopharmaceutical company focusing on infectious diseases with oral immunoglobulin-based therapies.</a:t>
            </a:r>
          </a:p>
        </p:txBody>
      </p:sp>
      <p:graphicFrame>
        <p:nvGraphicFramePr>
          <p:cNvPr id="3" name="Diagram 2">
            <a:extLst>
              <a:ext uri="{FF2B5EF4-FFF2-40B4-BE49-F238E27FC236}">
                <a16:creationId xmlns:a16="http://schemas.microsoft.com/office/drawing/2014/main" id="{5E97FA2C-83BE-4EEA-861E-BF957F68EE8E}"/>
              </a:ext>
            </a:extLst>
          </p:cNvPr>
          <p:cNvGraphicFramePr/>
          <p:nvPr>
            <p:extLst>
              <p:ext uri="{D42A27DB-BD31-4B8C-83A1-F6EECF244321}">
                <p14:modId xmlns:p14="http://schemas.microsoft.com/office/powerpoint/2010/main" val="2685615425"/>
              </p:ext>
            </p:extLst>
          </p:nvPr>
        </p:nvGraphicFramePr>
        <p:xfrm>
          <a:off x="2300905" y="1543758"/>
          <a:ext cx="8636036" cy="51642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85300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550503" y="296528"/>
            <a:ext cx="8782052" cy="720000"/>
          </a:xfrm>
          <a:prstGeom prst="rect">
            <a:avLst/>
          </a:prstGeom>
        </p:spPr>
        <p:txBody>
          <a:bodyPr vert="horz" lIns="0" tIns="0" rIns="0" bIns="0" rtlCol="0" anchor="ctr">
            <a:noAutofit/>
          </a:bodyPr>
          <a:lstStyle>
            <a:defPPr>
              <a:defRPr lang="en-US"/>
            </a:defPPr>
            <a:lvl1pPr marR="0" indent="0" defTabSz="457200" fontAlgn="auto">
              <a:lnSpc>
                <a:spcPct val="100000"/>
              </a:lnSpc>
              <a:spcBef>
                <a:spcPct val="0"/>
              </a:spcBef>
              <a:spcAft>
                <a:spcPts val="0"/>
              </a:spcAft>
              <a:buClrTx/>
              <a:buSzTx/>
              <a:buFontTx/>
              <a:buNone/>
              <a:tabLst/>
              <a:defRPr sz="2600" b="1" i="0">
                <a:solidFill>
                  <a:schemeClr val="accent1"/>
                </a:solidFill>
                <a:latin typeface="Arial" charset="0"/>
                <a:ea typeface="Arial" charset="0"/>
                <a:cs typeface="Arial" charset="0"/>
              </a:defRPr>
            </a:lvl1pPr>
          </a:lstStyle>
          <a:p>
            <a:r>
              <a:rPr lang="en-US" sz="3200" cap="all" dirty="0">
                <a:solidFill>
                  <a:schemeClr val="tx1"/>
                </a:solidFill>
                <a:latin typeface="+mj-lt"/>
                <a:ea typeface="+mj-ea"/>
                <a:cs typeface="+mj-cs"/>
              </a:rPr>
              <a:t>Key Milestones Expected to Drive Value</a:t>
            </a:r>
          </a:p>
        </p:txBody>
      </p:sp>
      <p:sp>
        <p:nvSpPr>
          <p:cNvPr id="16" name="Rectangle: Rounded Corners 15"/>
          <p:cNvSpPr/>
          <p:nvPr/>
        </p:nvSpPr>
        <p:spPr>
          <a:xfrm>
            <a:off x="6740697" y="4982690"/>
            <a:ext cx="4160404" cy="562576"/>
          </a:xfrm>
          <a:prstGeom prst="roundRect">
            <a:avLst>
              <a:gd name="adj" fmla="val 23016"/>
            </a:avLst>
          </a:prstGeom>
          <a:solidFill>
            <a:schemeClr val="bg1"/>
          </a:solidFill>
          <a:ln>
            <a:solidFill>
              <a:srgbClr val="3563AF"/>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buClr>
                <a:schemeClr val="accent1"/>
              </a:buClr>
            </a:pPr>
            <a:r>
              <a:rPr lang="en-US" dirty="0">
                <a:solidFill>
                  <a:schemeClr val="tx1"/>
                </a:solidFill>
                <a:cs typeface="Arial" charset="0"/>
              </a:rPr>
              <a:t>Results from US Army trials expected 2019/2020</a:t>
            </a:r>
          </a:p>
        </p:txBody>
      </p:sp>
      <p:sp>
        <p:nvSpPr>
          <p:cNvPr id="2" name="Arrow: Right 1">
            <a:extLst>
              <a:ext uri="{FF2B5EF4-FFF2-40B4-BE49-F238E27FC236}">
                <a16:creationId xmlns:a16="http://schemas.microsoft.com/office/drawing/2014/main" id="{898CAB2A-5C25-495B-9C7F-EC66FADACFC0}"/>
              </a:ext>
            </a:extLst>
          </p:cNvPr>
          <p:cNvSpPr/>
          <p:nvPr/>
        </p:nvSpPr>
        <p:spPr>
          <a:xfrm>
            <a:off x="450295" y="995940"/>
            <a:ext cx="9619990" cy="1665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a:extLst>
              <a:ext uri="{FF2B5EF4-FFF2-40B4-BE49-F238E27FC236}">
                <a16:creationId xmlns:a16="http://schemas.microsoft.com/office/drawing/2014/main" id="{F8C77FEC-C681-4A73-BF43-261D182645A7}"/>
              </a:ext>
            </a:extLst>
          </p:cNvPr>
          <p:cNvGrpSpPr/>
          <p:nvPr/>
        </p:nvGrpSpPr>
        <p:grpSpPr>
          <a:xfrm>
            <a:off x="1169453" y="1631946"/>
            <a:ext cx="952262" cy="1255527"/>
            <a:chOff x="314081" y="2328428"/>
            <a:chExt cx="1904523" cy="1904523"/>
          </a:xfrm>
        </p:grpSpPr>
        <p:sp>
          <p:nvSpPr>
            <p:cNvPr id="22" name="Rectangle: Rounded Corners 21">
              <a:extLst>
                <a:ext uri="{FF2B5EF4-FFF2-40B4-BE49-F238E27FC236}">
                  <a16:creationId xmlns:a16="http://schemas.microsoft.com/office/drawing/2014/main" id="{47A96F1A-50B2-423F-9AE2-DFE8869B6283}"/>
                </a:ext>
              </a:extLst>
            </p:cNvPr>
            <p:cNvSpPr/>
            <p:nvPr/>
          </p:nvSpPr>
          <p:spPr>
            <a:xfrm>
              <a:off x="314081" y="2328428"/>
              <a:ext cx="1904523" cy="190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06EC1DF8-E22E-42D3-8B4B-DDCCE0DE23FB}"/>
                </a:ext>
              </a:extLst>
            </p:cNvPr>
            <p:cNvSpPr txBox="1"/>
            <p:nvPr/>
          </p:nvSpPr>
          <p:spPr>
            <a:xfrm>
              <a:off x="369863" y="2328428"/>
              <a:ext cx="1792959" cy="1792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2H 2019</a:t>
              </a:r>
            </a:p>
          </p:txBody>
        </p:sp>
      </p:grpSp>
      <p:grpSp>
        <p:nvGrpSpPr>
          <p:cNvPr id="24" name="Group 23">
            <a:extLst>
              <a:ext uri="{FF2B5EF4-FFF2-40B4-BE49-F238E27FC236}">
                <a16:creationId xmlns:a16="http://schemas.microsoft.com/office/drawing/2014/main" id="{FB0A96EF-2448-45C3-9741-F3C7F7E56965}"/>
              </a:ext>
            </a:extLst>
          </p:cNvPr>
          <p:cNvGrpSpPr/>
          <p:nvPr/>
        </p:nvGrpSpPr>
        <p:grpSpPr>
          <a:xfrm>
            <a:off x="2993029" y="1619689"/>
            <a:ext cx="952262" cy="1255527"/>
            <a:chOff x="314081" y="2328428"/>
            <a:chExt cx="1904523" cy="1904523"/>
          </a:xfrm>
        </p:grpSpPr>
        <p:sp>
          <p:nvSpPr>
            <p:cNvPr id="25" name="Rectangle: Rounded Corners 24">
              <a:extLst>
                <a:ext uri="{FF2B5EF4-FFF2-40B4-BE49-F238E27FC236}">
                  <a16:creationId xmlns:a16="http://schemas.microsoft.com/office/drawing/2014/main" id="{A017D8C7-66BA-4782-A273-241C6AA68198}"/>
                </a:ext>
              </a:extLst>
            </p:cNvPr>
            <p:cNvSpPr/>
            <p:nvPr/>
          </p:nvSpPr>
          <p:spPr>
            <a:xfrm>
              <a:off x="314081" y="2328428"/>
              <a:ext cx="1904523" cy="190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Rounded Corners 4">
              <a:extLst>
                <a:ext uri="{FF2B5EF4-FFF2-40B4-BE49-F238E27FC236}">
                  <a16:creationId xmlns:a16="http://schemas.microsoft.com/office/drawing/2014/main" id="{105D719C-F6DC-4EBC-80DB-2CB94D3C6F7B}"/>
                </a:ext>
              </a:extLst>
            </p:cNvPr>
            <p:cNvSpPr txBox="1"/>
            <p:nvPr/>
          </p:nvSpPr>
          <p:spPr>
            <a:xfrm>
              <a:off x="369863" y="2384210"/>
              <a:ext cx="1792959" cy="1792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1H 2020</a:t>
              </a:r>
            </a:p>
          </p:txBody>
        </p:sp>
      </p:grpSp>
      <p:grpSp>
        <p:nvGrpSpPr>
          <p:cNvPr id="28" name="Group 27">
            <a:extLst>
              <a:ext uri="{FF2B5EF4-FFF2-40B4-BE49-F238E27FC236}">
                <a16:creationId xmlns:a16="http://schemas.microsoft.com/office/drawing/2014/main" id="{6EED5CF5-D680-4844-8B7E-2CC1462FBD0C}"/>
              </a:ext>
            </a:extLst>
          </p:cNvPr>
          <p:cNvGrpSpPr/>
          <p:nvPr/>
        </p:nvGrpSpPr>
        <p:grpSpPr>
          <a:xfrm>
            <a:off x="4954186" y="1619814"/>
            <a:ext cx="952262" cy="1255527"/>
            <a:chOff x="314081" y="2328428"/>
            <a:chExt cx="1904523" cy="1904523"/>
          </a:xfrm>
        </p:grpSpPr>
        <p:sp>
          <p:nvSpPr>
            <p:cNvPr id="29" name="Rectangle: Rounded Corners 28">
              <a:extLst>
                <a:ext uri="{FF2B5EF4-FFF2-40B4-BE49-F238E27FC236}">
                  <a16:creationId xmlns:a16="http://schemas.microsoft.com/office/drawing/2014/main" id="{D9FA6110-71D3-4A05-B064-05901383A864}"/>
                </a:ext>
              </a:extLst>
            </p:cNvPr>
            <p:cNvSpPr/>
            <p:nvPr/>
          </p:nvSpPr>
          <p:spPr>
            <a:xfrm>
              <a:off x="314081" y="2328428"/>
              <a:ext cx="1904523" cy="190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E8BBCB2A-03C4-4A74-9250-9D6CAB7D2C93}"/>
                </a:ext>
              </a:extLst>
            </p:cNvPr>
            <p:cNvSpPr txBox="1"/>
            <p:nvPr/>
          </p:nvSpPr>
          <p:spPr>
            <a:xfrm>
              <a:off x="369863" y="2384210"/>
              <a:ext cx="1792959" cy="1792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2H 2020</a:t>
              </a:r>
            </a:p>
          </p:txBody>
        </p:sp>
      </p:grpSp>
      <p:grpSp>
        <p:nvGrpSpPr>
          <p:cNvPr id="32" name="Group 31">
            <a:extLst>
              <a:ext uri="{FF2B5EF4-FFF2-40B4-BE49-F238E27FC236}">
                <a16:creationId xmlns:a16="http://schemas.microsoft.com/office/drawing/2014/main" id="{9EFD304B-67BC-4ED6-AFAE-546CE00D251A}"/>
              </a:ext>
            </a:extLst>
          </p:cNvPr>
          <p:cNvGrpSpPr/>
          <p:nvPr/>
        </p:nvGrpSpPr>
        <p:grpSpPr>
          <a:xfrm>
            <a:off x="6836374" y="1631535"/>
            <a:ext cx="952262" cy="1255527"/>
            <a:chOff x="314081" y="2328428"/>
            <a:chExt cx="1904523" cy="1904523"/>
          </a:xfrm>
        </p:grpSpPr>
        <p:sp>
          <p:nvSpPr>
            <p:cNvPr id="33" name="Rectangle: Rounded Corners 32">
              <a:extLst>
                <a:ext uri="{FF2B5EF4-FFF2-40B4-BE49-F238E27FC236}">
                  <a16:creationId xmlns:a16="http://schemas.microsoft.com/office/drawing/2014/main" id="{D0CEE66D-D3F0-4BE9-AB0E-407CB8C8CB7E}"/>
                </a:ext>
              </a:extLst>
            </p:cNvPr>
            <p:cNvSpPr/>
            <p:nvPr/>
          </p:nvSpPr>
          <p:spPr>
            <a:xfrm>
              <a:off x="314081" y="2328428"/>
              <a:ext cx="1904523" cy="19045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ectangle: Rounded Corners 4">
              <a:extLst>
                <a:ext uri="{FF2B5EF4-FFF2-40B4-BE49-F238E27FC236}">
                  <a16:creationId xmlns:a16="http://schemas.microsoft.com/office/drawing/2014/main" id="{BDFCD729-58E3-49D6-929B-C0EDED01F77B}"/>
                </a:ext>
              </a:extLst>
            </p:cNvPr>
            <p:cNvSpPr txBox="1"/>
            <p:nvPr/>
          </p:nvSpPr>
          <p:spPr>
            <a:xfrm>
              <a:off x="369863" y="2384210"/>
              <a:ext cx="1792959" cy="1792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1H 2021</a:t>
              </a:r>
            </a:p>
          </p:txBody>
        </p:sp>
      </p:grpSp>
      <p:sp>
        <p:nvSpPr>
          <p:cNvPr id="3" name="TextBox 2">
            <a:extLst>
              <a:ext uri="{FF2B5EF4-FFF2-40B4-BE49-F238E27FC236}">
                <a16:creationId xmlns:a16="http://schemas.microsoft.com/office/drawing/2014/main" id="{3C359A9D-06E8-426B-A0E0-37F0609AA3C4}"/>
              </a:ext>
            </a:extLst>
          </p:cNvPr>
          <p:cNvSpPr txBox="1"/>
          <p:nvPr/>
        </p:nvSpPr>
        <p:spPr>
          <a:xfrm>
            <a:off x="394452" y="3122482"/>
            <a:ext cx="2406327" cy="2277547"/>
          </a:xfrm>
          <a:prstGeom prst="rect">
            <a:avLst/>
          </a:prstGeom>
          <a:noFill/>
        </p:spPr>
        <p:txBody>
          <a:bodyPr wrap="square" rtlCol="0">
            <a:spAutoFit/>
          </a:bodyPr>
          <a:lstStyle/>
          <a:p>
            <a:pPr marL="285750" indent="-285750">
              <a:buFont typeface="Arial" panose="020B0604020202020204" pitchFamily="34" charset="0"/>
              <a:buChar char="•"/>
            </a:pPr>
            <a:r>
              <a:rPr lang="en-AU" dirty="0"/>
              <a:t>Pre-IND Meeting to Discuss IMM-124E Literature-Based 505(b)(2)</a:t>
            </a:r>
          </a:p>
          <a:p>
            <a:pPr marL="285750" indent="-285750">
              <a:buFont typeface="Arial" panose="020B0604020202020204" pitchFamily="34" charset="0"/>
              <a:buChar char="•"/>
            </a:pPr>
            <a:endParaRPr lang="en-AU" sz="800" dirty="0"/>
          </a:p>
          <a:p>
            <a:pPr marL="285750" indent="-285750">
              <a:buFont typeface="Arial" panose="020B0604020202020204" pitchFamily="34" charset="0"/>
              <a:buChar char="•"/>
            </a:pPr>
            <a:r>
              <a:rPr lang="en-AU" dirty="0">
                <a:solidFill>
                  <a:srgbClr val="0070C0"/>
                </a:solidFill>
              </a:rPr>
              <a:t>IMM-124E ASH Clinical Trial Top Line Results</a:t>
            </a:r>
          </a:p>
          <a:p>
            <a:pPr marL="285750" indent="-285750">
              <a:buFont typeface="Arial" panose="020B0604020202020204" pitchFamily="34" charset="0"/>
              <a:buChar char="•"/>
            </a:pPr>
            <a:endParaRPr lang="en-AU" sz="800" dirty="0">
              <a:solidFill>
                <a:srgbClr val="0070C0"/>
              </a:solidFill>
            </a:endParaRPr>
          </a:p>
        </p:txBody>
      </p:sp>
      <p:sp>
        <p:nvSpPr>
          <p:cNvPr id="9" name="TextBox 8">
            <a:extLst>
              <a:ext uri="{FF2B5EF4-FFF2-40B4-BE49-F238E27FC236}">
                <a16:creationId xmlns:a16="http://schemas.microsoft.com/office/drawing/2014/main" id="{D53BC3AB-F3EB-4DFD-84FE-1CD567113051}"/>
              </a:ext>
            </a:extLst>
          </p:cNvPr>
          <p:cNvSpPr txBox="1"/>
          <p:nvPr/>
        </p:nvSpPr>
        <p:spPr>
          <a:xfrm>
            <a:off x="2714626" y="3098714"/>
            <a:ext cx="2124074" cy="2831544"/>
          </a:xfrm>
          <a:prstGeom prst="rect">
            <a:avLst/>
          </a:prstGeom>
          <a:noFill/>
        </p:spPr>
        <p:txBody>
          <a:bodyPr wrap="square" rtlCol="0">
            <a:spAutoFit/>
          </a:bodyPr>
          <a:lstStyle/>
          <a:p>
            <a:pPr marL="285750" indent="-285750">
              <a:buFont typeface="Arial" panose="020B0604020202020204" pitchFamily="34" charset="0"/>
              <a:buChar char="•"/>
            </a:pPr>
            <a:r>
              <a:rPr lang="en-US" dirty="0"/>
              <a:t>Initiate Phase 3 Clinical Trial on IMM-124E TD prevention study</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solidFill>
                  <a:srgbClr val="00B050"/>
                </a:solidFill>
              </a:rPr>
              <a:t>Pre-IND Meeting on IMM-529  </a:t>
            </a:r>
            <a:r>
              <a:rPr lang="en-US" i="1" dirty="0">
                <a:solidFill>
                  <a:srgbClr val="00B050"/>
                </a:solidFill>
              </a:rPr>
              <a:t>C. difficile </a:t>
            </a:r>
            <a:r>
              <a:rPr lang="en-US" dirty="0">
                <a:solidFill>
                  <a:srgbClr val="00B050"/>
                </a:solidFill>
              </a:rPr>
              <a:t>program</a:t>
            </a:r>
          </a:p>
          <a:p>
            <a:endParaRPr lang="en-US" sz="800" dirty="0"/>
          </a:p>
          <a:p>
            <a:pPr marL="285750" indent="-285750">
              <a:buFont typeface="Arial" panose="020B0604020202020204" pitchFamily="34" charset="0"/>
              <a:buChar char="•"/>
            </a:pPr>
            <a:r>
              <a:rPr lang="en-US" dirty="0">
                <a:solidFill>
                  <a:srgbClr val="0070C0"/>
                </a:solidFill>
              </a:rPr>
              <a:t>Pediatric NAFLD Top Line Results</a:t>
            </a:r>
          </a:p>
        </p:txBody>
      </p:sp>
      <p:sp>
        <p:nvSpPr>
          <p:cNvPr id="10" name="TextBox 9">
            <a:extLst>
              <a:ext uri="{FF2B5EF4-FFF2-40B4-BE49-F238E27FC236}">
                <a16:creationId xmlns:a16="http://schemas.microsoft.com/office/drawing/2014/main" id="{20B90AED-85DB-43BB-927C-2A8C185FB953}"/>
              </a:ext>
            </a:extLst>
          </p:cNvPr>
          <p:cNvSpPr txBox="1"/>
          <p:nvPr/>
        </p:nvSpPr>
        <p:spPr>
          <a:xfrm>
            <a:off x="4702776" y="3122482"/>
            <a:ext cx="1895732" cy="2708434"/>
          </a:xfrm>
          <a:prstGeom prst="rect">
            <a:avLst/>
          </a:prstGeom>
          <a:noFill/>
        </p:spPr>
        <p:txBody>
          <a:bodyPr wrap="square" rtlCol="0">
            <a:spAutoFit/>
          </a:bodyPr>
          <a:lstStyle/>
          <a:p>
            <a:pPr marL="285750" indent="-285750">
              <a:buFont typeface="Arial" panose="020B0604020202020204" pitchFamily="34" charset="0"/>
              <a:buChar char="•"/>
            </a:pPr>
            <a:r>
              <a:rPr lang="en-US" dirty="0"/>
              <a:t>Phase 3 IMM-124E TD Clinical Data Available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solidFill>
                  <a:srgbClr val="00B050"/>
                </a:solidFill>
              </a:rPr>
              <a:t>Initiate U.S. Phase 2 trial on IMM-529 to treat </a:t>
            </a:r>
            <a:r>
              <a:rPr lang="en-US" u="sng" dirty="0">
                <a:solidFill>
                  <a:srgbClr val="00B050"/>
                </a:solidFill>
              </a:rPr>
              <a:t>recurrent</a:t>
            </a:r>
            <a:r>
              <a:rPr lang="en-US" dirty="0">
                <a:solidFill>
                  <a:srgbClr val="00B050"/>
                </a:solidFill>
              </a:rPr>
              <a:t> CDI</a:t>
            </a:r>
          </a:p>
        </p:txBody>
      </p:sp>
      <p:sp>
        <p:nvSpPr>
          <p:cNvPr id="11" name="TextBox 10">
            <a:extLst>
              <a:ext uri="{FF2B5EF4-FFF2-40B4-BE49-F238E27FC236}">
                <a16:creationId xmlns:a16="http://schemas.microsoft.com/office/drawing/2014/main" id="{AD8A1529-361E-4C02-8815-2CC953A60D06}"/>
              </a:ext>
            </a:extLst>
          </p:cNvPr>
          <p:cNvSpPr txBox="1"/>
          <p:nvPr/>
        </p:nvSpPr>
        <p:spPr>
          <a:xfrm>
            <a:off x="6740697" y="3082580"/>
            <a:ext cx="161247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File </a:t>
            </a:r>
          </a:p>
          <a:p>
            <a:r>
              <a:rPr lang="en-US" dirty="0"/>
              <a:t>505(b)(2) NDA for IMM-124E TD prevention study</a:t>
            </a:r>
          </a:p>
        </p:txBody>
      </p:sp>
    </p:spTree>
    <p:extLst>
      <p:ext uri="{BB962C8B-B14F-4D97-AF65-F5344CB8AC3E}">
        <p14:creationId xmlns:p14="http://schemas.microsoft.com/office/powerpoint/2010/main" val="4058962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550503" y="296528"/>
            <a:ext cx="8782052" cy="720000"/>
          </a:xfrm>
          <a:prstGeom prst="rect">
            <a:avLst/>
          </a:prstGeom>
        </p:spPr>
        <p:txBody>
          <a:bodyPr vert="horz" lIns="0" tIns="0" rIns="0" bIns="0" rtlCol="0" anchor="ctr">
            <a:noAutofit/>
          </a:bodyPr>
          <a:lstStyle>
            <a:defPPr>
              <a:defRPr lang="en-US"/>
            </a:defPPr>
            <a:lvl1pPr marR="0" indent="0" defTabSz="457200" fontAlgn="auto">
              <a:lnSpc>
                <a:spcPct val="100000"/>
              </a:lnSpc>
              <a:spcBef>
                <a:spcPct val="0"/>
              </a:spcBef>
              <a:spcAft>
                <a:spcPts val="0"/>
              </a:spcAft>
              <a:buClrTx/>
              <a:buSzTx/>
              <a:buFontTx/>
              <a:buNone/>
              <a:tabLst/>
              <a:defRPr sz="2600" b="1" i="0">
                <a:solidFill>
                  <a:schemeClr val="accent1"/>
                </a:solidFill>
                <a:latin typeface="Arial" charset="0"/>
                <a:ea typeface="Arial" charset="0"/>
                <a:cs typeface="Arial" charset="0"/>
              </a:defRPr>
            </a:lvl1pPr>
          </a:lstStyle>
          <a:p>
            <a:r>
              <a:rPr lang="en-US" sz="3200" cap="all" dirty="0">
                <a:solidFill>
                  <a:schemeClr val="tx1"/>
                </a:solidFill>
                <a:latin typeface="+mj-lt"/>
                <a:ea typeface="+mj-ea"/>
                <a:cs typeface="+mj-cs"/>
              </a:rPr>
              <a:t>Management</a:t>
            </a:r>
          </a:p>
        </p:txBody>
      </p:sp>
      <p:pic>
        <p:nvPicPr>
          <p:cNvPr id="4" name="Picture 3">
            <a:extLst>
              <a:ext uri="{FF2B5EF4-FFF2-40B4-BE49-F238E27FC236}">
                <a16:creationId xmlns:a16="http://schemas.microsoft.com/office/drawing/2014/main" id="{88327034-C321-484F-9711-5645F1301917}"/>
              </a:ext>
            </a:extLst>
          </p:cNvPr>
          <p:cNvPicPr>
            <a:picLocks noChangeAspect="1"/>
          </p:cNvPicPr>
          <p:nvPr/>
        </p:nvPicPr>
        <p:blipFill>
          <a:blip r:embed="rId3"/>
          <a:stretch>
            <a:fillRect/>
          </a:stretch>
        </p:blipFill>
        <p:spPr>
          <a:xfrm>
            <a:off x="477475" y="1116467"/>
            <a:ext cx="1640109" cy="1692804"/>
          </a:xfrm>
          <a:prstGeom prst="rect">
            <a:avLst/>
          </a:prstGeom>
        </p:spPr>
      </p:pic>
      <p:sp>
        <p:nvSpPr>
          <p:cNvPr id="5" name="Rectangle 4">
            <a:extLst>
              <a:ext uri="{FF2B5EF4-FFF2-40B4-BE49-F238E27FC236}">
                <a16:creationId xmlns:a16="http://schemas.microsoft.com/office/drawing/2014/main" id="{CE9FEAE6-9417-4FE7-93F7-542BEDE83FE2}"/>
              </a:ext>
            </a:extLst>
          </p:cNvPr>
          <p:cNvSpPr/>
          <p:nvPr/>
        </p:nvSpPr>
        <p:spPr>
          <a:xfrm>
            <a:off x="2671481" y="1080770"/>
            <a:ext cx="9043044" cy="2308324"/>
          </a:xfrm>
          <a:prstGeom prst="rect">
            <a:avLst/>
          </a:prstGeom>
        </p:spPr>
        <p:txBody>
          <a:bodyPr wrap="square">
            <a:spAutoFit/>
          </a:bodyPr>
          <a:lstStyle/>
          <a:p>
            <a:pPr marL="285750" indent="-285750">
              <a:buFont typeface="Arial" panose="020B0604020202020204" pitchFamily="34" charset="0"/>
              <a:buChar char="•"/>
            </a:pPr>
            <a:r>
              <a:rPr lang="en-US" sz="1600" dirty="0"/>
              <a:t>Chief Executive Officer of </a:t>
            </a:r>
            <a:r>
              <a:rPr lang="en-US" sz="1600" dirty="0" err="1"/>
              <a:t>Immuron</a:t>
            </a:r>
            <a:r>
              <a:rPr lang="en-US" sz="1600" dirty="0"/>
              <a:t> Limited since November 16, 2018. </a:t>
            </a:r>
          </a:p>
          <a:p>
            <a:pPr marL="285750" indent="-285750">
              <a:buFont typeface="Arial" panose="020B0604020202020204" pitchFamily="34" charset="0"/>
              <a:buChar char="•"/>
            </a:pPr>
            <a:r>
              <a:rPr lang="en-US" sz="1600" dirty="0"/>
              <a:t>Over 30 years of experience in pharmaceutical and biotechnology - including R&amp;D, operations, business development and capital financing. </a:t>
            </a:r>
          </a:p>
          <a:p>
            <a:pPr marL="285750" indent="-285750">
              <a:buFont typeface="Arial" panose="020B0604020202020204" pitchFamily="34" charset="0"/>
              <a:buChar char="•"/>
            </a:pPr>
            <a:r>
              <a:rPr lang="en-US" sz="1600" dirty="0"/>
              <a:t>Co-founder and founding CEO of Synergy Pharmaceuticals. </a:t>
            </a:r>
          </a:p>
          <a:p>
            <a:pPr marL="285750" indent="-285750">
              <a:buFont typeface="Arial" panose="020B0604020202020204" pitchFamily="34" charset="0"/>
              <a:buChar char="•"/>
            </a:pPr>
            <a:r>
              <a:rPr lang="en-US" sz="1600" dirty="0"/>
              <a:t>Co-inventor of TRULANCE® (</a:t>
            </a:r>
            <a:r>
              <a:rPr lang="en-US" sz="1600" dirty="0" err="1"/>
              <a:t>plecanatide</a:t>
            </a:r>
            <a:r>
              <a:rPr lang="en-US" sz="1600" dirty="0"/>
              <a:t>), an FDA approved drug to treat chronic GI disorders. </a:t>
            </a:r>
          </a:p>
          <a:p>
            <a:pPr marL="285750" indent="-285750">
              <a:buFont typeface="Arial" panose="020B0604020202020204" pitchFamily="34" charset="0"/>
              <a:buChar char="•"/>
            </a:pPr>
            <a:r>
              <a:rPr lang="en-US" sz="1600" dirty="0"/>
              <a:t>Raised over USD $500 million of capital in the public markets to support Synergy from founding to approval of TRULANCE® in 2017. </a:t>
            </a:r>
          </a:p>
          <a:p>
            <a:pPr marL="285750" indent="-285750">
              <a:buFont typeface="Arial" panose="020B0604020202020204" pitchFamily="34" charset="0"/>
              <a:buChar char="•"/>
            </a:pPr>
            <a:r>
              <a:rPr lang="en-US" sz="1600" dirty="0"/>
              <a:t>Ph.D. in Biochemistry; University of Wisconsin-Madison and BS in Chemistry from the University of Missouri.</a:t>
            </a:r>
          </a:p>
        </p:txBody>
      </p:sp>
      <p:pic>
        <p:nvPicPr>
          <p:cNvPr id="6" name="Picture 5">
            <a:extLst>
              <a:ext uri="{FF2B5EF4-FFF2-40B4-BE49-F238E27FC236}">
                <a16:creationId xmlns:a16="http://schemas.microsoft.com/office/drawing/2014/main" id="{35DCC5F4-2B4A-4A4C-AA16-FF90D941EC97}"/>
              </a:ext>
            </a:extLst>
          </p:cNvPr>
          <p:cNvPicPr>
            <a:picLocks noChangeAspect="1"/>
          </p:cNvPicPr>
          <p:nvPr/>
        </p:nvPicPr>
        <p:blipFill>
          <a:blip r:embed="rId4"/>
          <a:stretch>
            <a:fillRect/>
          </a:stretch>
        </p:blipFill>
        <p:spPr>
          <a:xfrm>
            <a:off x="410291" y="2992273"/>
            <a:ext cx="1780321" cy="700029"/>
          </a:xfrm>
          <a:prstGeom prst="rect">
            <a:avLst/>
          </a:prstGeom>
        </p:spPr>
      </p:pic>
      <p:pic>
        <p:nvPicPr>
          <p:cNvPr id="7" name="Picture 6">
            <a:extLst>
              <a:ext uri="{FF2B5EF4-FFF2-40B4-BE49-F238E27FC236}">
                <a16:creationId xmlns:a16="http://schemas.microsoft.com/office/drawing/2014/main" id="{FFFAED46-A68E-4DB5-B621-C114E4B50F36}"/>
              </a:ext>
            </a:extLst>
          </p:cNvPr>
          <p:cNvPicPr>
            <a:picLocks noChangeAspect="1"/>
          </p:cNvPicPr>
          <p:nvPr/>
        </p:nvPicPr>
        <p:blipFill>
          <a:blip r:embed="rId5"/>
          <a:stretch>
            <a:fillRect/>
          </a:stretch>
        </p:blipFill>
        <p:spPr>
          <a:xfrm>
            <a:off x="410291" y="4146251"/>
            <a:ext cx="1780322" cy="1772966"/>
          </a:xfrm>
          <a:prstGeom prst="rect">
            <a:avLst/>
          </a:prstGeom>
        </p:spPr>
      </p:pic>
      <p:pic>
        <p:nvPicPr>
          <p:cNvPr id="8" name="Picture 7">
            <a:extLst>
              <a:ext uri="{FF2B5EF4-FFF2-40B4-BE49-F238E27FC236}">
                <a16:creationId xmlns:a16="http://schemas.microsoft.com/office/drawing/2014/main" id="{1DE508A1-275F-45C0-8EC7-450CC2A90199}"/>
              </a:ext>
            </a:extLst>
          </p:cNvPr>
          <p:cNvPicPr>
            <a:picLocks noChangeAspect="1"/>
          </p:cNvPicPr>
          <p:nvPr/>
        </p:nvPicPr>
        <p:blipFill>
          <a:blip r:embed="rId6"/>
          <a:stretch>
            <a:fillRect/>
          </a:stretch>
        </p:blipFill>
        <p:spPr>
          <a:xfrm>
            <a:off x="325979" y="6136225"/>
            <a:ext cx="1943100" cy="685800"/>
          </a:xfrm>
          <a:prstGeom prst="rect">
            <a:avLst/>
          </a:prstGeom>
        </p:spPr>
      </p:pic>
      <p:sp>
        <p:nvSpPr>
          <p:cNvPr id="12" name="Rectangle 11">
            <a:extLst>
              <a:ext uri="{FF2B5EF4-FFF2-40B4-BE49-F238E27FC236}">
                <a16:creationId xmlns:a16="http://schemas.microsoft.com/office/drawing/2014/main" id="{09E0B6BE-2C41-4833-8E2F-4094B450B192}"/>
              </a:ext>
            </a:extLst>
          </p:cNvPr>
          <p:cNvSpPr/>
          <p:nvPr/>
        </p:nvSpPr>
        <p:spPr>
          <a:xfrm>
            <a:off x="2671481" y="3938451"/>
            <a:ext cx="8839200" cy="2800767"/>
          </a:xfrm>
          <a:prstGeom prst="rect">
            <a:avLst/>
          </a:prstGeom>
        </p:spPr>
        <p:txBody>
          <a:bodyPr wrap="square">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Former Acting CEO of </a:t>
            </a:r>
            <a:r>
              <a:rPr lang="en-US" sz="1600" dirty="0" err="1"/>
              <a:t>Immuron</a:t>
            </a:r>
            <a:r>
              <a:rPr lang="en-US" sz="1600" dirty="0"/>
              <a:t> Ltd. Over twenty years’ experience in pharmaceutical and biotechnology industries.</a:t>
            </a:r>
          </a:p>
          <a:p>
            <a:pPr marL="285750" indent="-285750">
              <a:buFont typeface="Arial" panose="020B0604020202020204" pitchFamily="34" charset="0"/>
              <a:buChar char="•"/>
            </a:pPr>
            <a:r>
              <a:rPr lang="en-US" sz="1600" dirty="0"/>
              <a:t>Former Chief Operating Officer of </a:t>
            </a:r>
            <a:r>
              <a:rPr lang="en-US" sz="1600" dirty="0" err="1"/>
              <a:t>TransBio</a:t>
            </a:r>
            <a:r>
              <a:rPr lang="en-US" sz="1600" dirty="0"/>
              <a:t> Ltd.  Responsible for strategic identification, development and maintenance of global commercial partnerships, along with development, management and IP portfolio, R&amp;D and technology transfer. </a:t>
            </a:r>
          </a:p>
          <a:p>
            <a:pPr marL="285750" indent="-285750">
              <a:buFont typeface="Arial" panose="020B0604020202020204" pitchFamily="34" charset="0"/>
              <a:buChar char="•"/>
            </a:pPr>
            <a:r>
              <a:rPr lang="en-US" sz="1600" dirty="0"/>
              <a:t>Leadership roles in business development, project management, IP portfolio management, R&amp;D, senior management. </a:t>
            </a:r>
          </a:p>
          <a:p>
            <a:pPr marL="285750" indent="-285750">
              <a:buFont typeface="Arial" panose="020B0604020202020204" pitchFamily="34" charset="0"/>
              <a:buChar char="•"/>
            </a:pPr>
            <a:r>
              <a:rPr lang="en-US" sz="1600" dirty="0"/>
              <a:t>Consultant to academic institutes, private and publicly listed companies and government departments specializing in development and commercialization strategies. </a:t>
            </a:r>
          </a:p>
          <a:p>
            <a:pPr marL="285750" indent="-285750">
              <a:buFont typeface="Arial" panose="020B0604020202020204" pitchFamily="34" charset="0"/>
              <a:buChar char="•"/>
            </a:pPr>
            <a:r>
              <a:rPr lang="en-US" sz="1600" dirty="0"/>
              <a:t>PhD in medicine from the University of Melbourne. </a:t>
            </a:r>
          </a:p>
        </p:txBody>
      </p:sp>
    </p:spTree>
    <p:extLst>
      <p:ext uri="{BB962C8B-B14F-4D97-AF65-F5344CB8AC3E}">
        <p14:creationId xmlns:p14="http://schemas.microsoft.com/office/powerpoint/2010/main" val="2760038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550502" y="296528"/>
            <a:ext cx="8890677" cy="755032"/>
          </a:xfrm>
          <a:prstGeom prst="rect">
            <a:avLst/>
          </a:prstGeom>
        </p:spPr>
        <p:txBody>
          <a:bodyPr vert="horz" lIns="0" tIns="0" rIns="0" bIns="0" rtlCol="0" anchor="ctr">
            <a:noAutofit/>
          </a:bodyPr>
          <a:lstStyle>
            <a:defPPr>
              <a:defRPr lang="en-US"/>
            </a:defPPr>
            <a:lvl1pPr marR="0" indent="0" defTabSz="457200" fontAlgn="auto">
              <a:lnSpc>
                <a:spcPct val="100000"/>
              </a:lnSpc>
              <a:spcBef>
                <a:spcPct val="0"/>
              </a:spcBef>
              <a:spcAft>
                <a:spcPts val="0"/>
              </a:spcAft>
              <a:buClrTx/>
              <a:buSzTx/>
              <a:buFontTx/>
              <a:buNone/>
              <a:tabLst/>
              <a:defRPr sz="2600" b="1" i="0">
                <a:solidFill>
                  <a:schemeClr val="accent1"/>
                </a:solidFill>
                <a:latin typeface="Arial" charset="0"/>
                <a:ea typeface="Arial" charset="0"/>
                <a:cs typeface="Arial" charset="0"/>
              </a:defRPr>
            </a:lvl1pPr>
          </a:lstStyle>
          <a:p>
            <a:r>
              <a:rPr lang="en-US" sz="2800" cap="all" dirty="0">
                <a:solidFill>
                  <a:schemeClr val="tx1"/>
                </a:solidFill>
                <a:latin typeface="+mj-lt"/>
                <a:ea typeface="+mj-ea"/>
                <a:cs typeface="+mj-cs"/>
              </a:rPr>
              <a:t>Board of Directors – Chairman &amp;                				 								    Executive Vice Chairman</a:t>
            </a:r>
          </a:p>
        </p:txBody>
      </p:sp>
      <p:pic>
        <p:nvPicPr>
          <p:cNvPr id="3" name="Picture 2">
            <a:extLst>
              <a:ext uri="{FF2B5EF4-FFF2-40B4-BE49-F238E27FC236}">
                <a16:creationId xmlns:a16="http://schemas.microsoft.com/office/drawing/2014/main" id="{69CE7952-5E18-4861-994C-864B4C2C12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8054" y="1214696"/>
            <a:ext cx="1673353" cy="1682496"/>
          </a:xfrm>
          <a:prstGeom prst="rect">
            <a:avLst/>
          </a:prstGeom>
        </p:spPr>
      </p:pic>
      <p:pic>
        <p:nvPicPr>
          <p:cNvPr id="9" name="Picture 8">
            <a:extLst>
              <a:ext uri="{FF2B5EF4-FFF2-40B4-BE49-F238E27FC236}">
                <a16:creationId xmlns:a16="http://schemas.microsoft.com/office/drawing/2014/main" id="{B537CBC4-B92C-4887-982B-207A4806319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20"/>
          <a:stretch/>
        </p:blipFill>
        <p:spPr>
          <a:xfrm>
            <a:off x="448054" y="3574027"/>
            <a:ext cx="1673353" cy="1640141"/>
          </a:xfrm>
          <a:prstGeom prst="rect">
            <a:avLst/>
          </a:prstGeom>
        </p:spPr>
      </p:pic>
      <p:sp>
        <p:nvSpPr>
          <p:cNvPr id="2" name="Rectangle 1">
            <a:extLst>
              <a:ext uri="{FF2B5EF4-FFF2-40B4-BE49-F238E27FC236}">
                <a16:creationId xmlns:a16="http://schemas.microsoft.com/office/drawing/2014/main" id="{EEC9D05C-7169-414C-8BF2-A1DB2FEBE80F}"/>
              </a:ext>
            </a:extLst>
          </p:cNvPr>
          <p:cNvSpPr/>
          <p:nvPr/>
        </p:nvSpPr>
        <p:spPr>
          <a:xfrm>
            <a:off x="8199120" y="2235200"/>
            <a:ext cx="487680" cy="111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D4DC62-9784-438A-A29A-E32B0C889A5B}"/>
              </a:ext>
            </a:extLst>
          </p:cNvPr>
          <p:cNvSpPr/>
          <p:nvPr/>
        </p:nvSpPr>
        <p:spPr>
          <a:xfrm>
            <a:off x="2373492" y="1599305"/>
            <a:ext cx="9043044" cy="1569660"/>
          </a:xfrm>
          <a:prstGeom prst="rect">
            <a:avLst/>
          </a:prstGeom>
        </p:spPr>
        <p:txBody>
          <a:bodyPr wrap="square">
            <a:spAutoFit/>
          </a:bodyPr>
          <a:lstStyle/>
          <a:p>
            <a:r>
              <a:rPr lang="en-AU" sz="1600" dirty="0"/>
              <a:t>Dr Aston has more than 20 years experience in the pharmaceutical and biotech industries. He was Chief Executive Officer of Mayne Pharma Group Limited, after leading </a:t>
            </a:r>
            <a:r>
              <a:rPr lang="en-AU" sz="1600" dirty="0" err="1"/>
              <a:t>HalcyGen’s</a:t>
            </a:r>
            <a:r>
              <a:rPr lang="en-AU" sz="1600" dirty="0"/>
              <a:t> acquisition of Mayne Limited in 2009. He has extensive experience with FDA and EU product registration, clinical trials, global licensing, private placement fundraising and prospectus preparation. Dr Aston has held numerous other board positions in the sector including with </a:t>
            </a:r>
            <a:r>
              <a:rPr lang="en-AU" sz="1600" dirty="0" err="1"/>
              <a:t>Clinuvel</a:t>
            </a:r>
            <a:r>
              <a:rPr lang="en-AU" sz="1600" dirty="0"/>
              <a:t> Limited, </a:t>
            </a:r>
            <a:r>
              <a:rPr lang="en-AU" sz="1600" dirty="0" err="1"/>
              <a:t>HalyGen</a:t>
            </a:r>
            <a:r>
              <a:rPr lang="en-AU" sz="1600" dirty="0"/>
              <a:t> Limited and Ascent Pharma Health Limited, recently acquired by Watson. </a:t>
            </a:r>
            <a:endParaRPr lang="en-US" sz="1600" dirty="0"/>
          </a:p>
        </p:txBody>
      </p:sp>
      <p:sp>
        <p:nvSpPr>
          <p:cNvPr id="4" name="Rectangle 3">
            <a:extLst>
              <a:ext uri="{FF2B5EF4-FFF2-40B4-BE49-F238E27FC236}">
                <a16:creationId xmlns:a16="http://schemas.microsoft.com/office/drawing/2014/main" id="{8DDE0889-E54D-456A-97EF-1D877F4D7A76}"/>
              </a:ext>
            </a:extLst>
          </p:cNvPr>
          <p:cNvSpPr/>
          <p:nvPr/>
        </p:nvSpPr>
        <p:spPr>
          <a:xfrm>
            <a:off x="2435168" y="3993160"/>
            <a:ext cx="9479464" cy="1077218"/>
          </a:xfrm>
          <a:prstGeom prst="rect">
            <a:avLst/>
          </a:prstGeom>
        </p:spPr>
        <p:txBody>
          <a:bodyPr wrap="square">
            <a:spAutoFit/>
          </a:bodyPr>
          <a:lstStyle/>
          <a:p>
            <a:r>
              <a:rPr lang="en-AU" sz="1600" dirty="0"/>
              <a:t>Mr. Anastasiou has extensive business experience in a wide range of organisations.  He has been a successful entrepreneur from and early age with his first biotech venture, Neuro Developments Australia, seeded at age 24.  Mr. Anastasiou was the founder of Investment Group </a:t>
            </a:r>
            <a:r>
              <a:rPr lang="en-AU" sz="1600" dirty="0" err="1"/>
              <a:t>Grandlodge</a:t>
            </a:r>
            <a:r>
              <a:rPr lang="en-AU" sz="1600" dirty="0"/>
              <a:t>, and ACS International both of which have generated significant wealth through Investment and Management</a:t>
            </a:r>
          </a:p>
        </p:txBody>
      </p:sp>
      <p:sp>
        <p:nvSpPr>
          <p:cNvPr id="5" name="Rectangle 4">
            <a:extLst>
              <a:ext uri="{FF2B5EF4-FFF2-40B4-BE49-F238E27FC236}">
                <a16:creationId xmlns:a16="http://schemas.microsoft.com/office/drawing/2014/main" id="{A9861078-D4EC-4DEC-87C4-D88FB3AA30F1}"/>
              </a:ext>
            </a:extLst>
          </p:cNvPr>
          <p:cNvSpPr/>
          <p:nvPr/>
        </p:nvSpPr>
        <p:spPr>
          <a:xfrm>
            <a:off x="2373492" y="1192344"/>
            <a:ext cx="6096000" cy="492443"/>
          </a:xfrm>
          <a:prstGeom prst="rect">
            <a:avLst/>
          </a:prstGeom>
        </p:spPr>
        <p:txBody>
          <a:bodyPr>
            <a:spAutoFit/>
          </a:bodyPr>
          <a:lstStyle/>
          <a:p>
            <a:pPr algn="just"/>
            <a:r>
              <a:rPr lang="en-AU" sz="1200" b="1" dirty="0">
                <a:solidFill>
                  <a:srgbClr val="333333"/>
                </a:solidFill>
                <a:latin typeface="lato"/>
              </a:rPr>
              <a:t>Dr Roger Aston</a:t>
            </a:r>
          </a:p>
          <a:p>
            <a:pPr algn="just"/>
            <a:r>
              <a:rPr lang="en-AU" sz="1200" b="1" i="1" dirty="0">
                <a:solidFill>
                  <a:srgbClr val="777777"/>
                </a:solidFill>
                <a:latin typeface="lato"/>
              </a:rPr>
              <a:t>CHAIRMAN - B. Sc. (Hons), PhD</a:t>
            </a:r>
            <a:r>
              <a:rPr lang="en-AU" sz="1400" b="1" i="1" dirty="0">
                <a:solidFill>
                  <a:srgbClr val="777777"/>
                </a:solidFill>
                <a:latin typeface="lato"/>
              </a:rPr>
              <a:t>.</a:t>
            </a:r>
            <a:endParaRPr lang="en-AU" sz="1400" b="1" i="1" dirty="0">
              <a:solidFill>
                <a:srgbClr val="777777"/>
              </a:solidFill>
              <a:effectLst/>
              <a:latin typeface="lato"/>
            </a:endParaRPr>
          </a:p>
        </p:txBody>
      </p:sp>
      <p:sp>
        <p:nvSpPr>
          <p:cNvPr id="7" name="Rectangle 6">
            <a:extLst>
              <a:ext uri="{FF2B5EF4-FFF2-40B4-BE49-F238E27FC236}">
                <a16:creationId xmlns:a16="http://schemas.microsoft.com/office/drawing/2014/main" id="{F21EF70D-F14C-447F-934C-1D12FB715A25}"/>
              </a:ext>
            </a:extLst>
          </p:cNvPr>
          <p:cNvSpPr/>
          <p:nvPr/>
        </p:nvSpPr>
        <p:spPr>
          <a:xfrm>
            <a:off x="2435168" y="3574027"/>
            <a:ext cx="6096000" cy="461665"/>
          </a:xfrm>
          <a:prstGeom prst="rect">
            <a:avLst/>
          </a:prstGeom>
        </p:spPr>
        <p:txBody>
          <a:bodyPr>
            <a:spAutoFit/>
          </a:bodyPr>
          <a:lstStyle/>
          <a:p>
            <a:pPr algn="just"/>
            <a:r>
              <a:rPr lang="en-AU" sz="1200" b="1" dirty="0">
                <a:solidFill>
                  <a:srgbClr val="333333"/>
                </a:solidFill>
                <a:latin typeface="lato"/>
              </a:rPr>
              <a:t>Peter Anastasiou</a:t>
            </a:r>
          </a:p>
          <a:p>
            <a:pPr algn="just"/>
            <a:r>
              <a:rPr lang="en-AU" sz="1200" b="1" i="1" dirty="0">
                <a:solidFill>
                  <a:srgbClr val="777777"/>
                </a:solidFill>
                <a:latin typeface="lato"/>
              </a:rPr>
              <a:t>EXECUTIVE VICE CHAIRMAN - </a:t>
            </a:r>
            <a:r>
              <a:rPr lang="en-AU" sz="1200" b="1" i="1" dirty="0" err="1">
                <a:solidFill>
                  <a:srgbClr val="777777"/>
                </a:solidFill>
                <a:latin typeface="lato"/>
              </a:rPr>
              <a:t>BBSc</a:t>
            </a:r>
            <a:endParaRPr lang="en-AU" sz="1200" b="1" i="1" dirty="0">
              <a:solidFill>
                <a:srgbClr val="777777"/>
              </a:solidFill>
              <a:effectLst/>
              <a:latin typeface="lato"/>
            </a:endParaRPr>
          </a:p>
        </p:txBody>
      </p:sp>
      <p:sp>
        <p:nvSpPr>
          <p:cNvPr id="8" name="Rectangle 7">
            <a:extLst>
              <a:ext uri="{FF2B5EF4-FFF2-40B4-BE49-F238E27FC236}">
                <a16:creationId xmlns:a16="http://schemas.microsoft.com/office/drawing/2014/main" id="{F59D590F-2956-4824-A0EC-1A883969A9BE}"/>
              </a:ext>
            </a:extLst>
          </p:cNvPr>
          <p:cNvSpPr/>
          <p:nvPr/>
        </p:nvSpPr>
        <p:spPr>
          <a:xfrm>
            <a:off x="2471744" y="5303159"/>
            <a:ext cx="6096000" cy="1477328"/>
          </a:xfrm>
          <a:prstGeom prst="rect">
            <a:avLst/>
          </a:prstGeom>
        </p:spPr>
        <p:txBody>
          <a:bodyPr>
            <a:spAutoFit/>
          </a:bodyPr>
          <a:lstStyle/>
          <a:p>
            <a:r>
              <a:rPr lang="en-AU" sz="1200" b="1" i="1" dirty="0">
                <a:solidFill>
                  <a:srgbClr val="777777"/>
                </a:solidFill>
                <a:latin typeface="lato"/>
              </a:rPr>
              <a:t>NON-EXECUTIVE DIRECTORS </a:t>
            </a:r>
          </a:p>
          <a:p>
            <a:pPr marL="171450" indent="-171450">
              <a:buFont typeface="Arial" panose="020B0604020202020204" pitchFamily="34" charset="0"/>
              <a:buChar char="•"/>
            </a:pPr>
            <a:r>
              <a:rPr lang="en-AU" sz="1200" b="1" dirty="0">
                <a:solidFill>
                  <a:srgbClr val="333333"/>
                </a:solidFill>
                <a:latin typeface="lato"/>
              </a:rPr>
              <a:t>Dr Gary Jacob</a:t>
            </a:r>
          </a:p>
          <a:p>
            <a:pPr marL="171450" indent="-171450">
              <a:buFont typeface="Arial" panose="020B0604020202020204" pitchFamily="34" charset="0"/>
              <a:buChar char="•"/>
            </a:pPr>
            <a:r>
              <a:rPr lang="en-AU" sz="1200" b="1" dirty="0">
                <a:solidFill>
                  <a:srgbClr val="333333"/>
                </a:solidFill>
                <a:latin typeface="lato"/>
              </a:rPr>
              <a:t>Stephen Anastasiou</a:t>
            </a:r>
          </a:p>
          <a:p>
            <a:pPr marL="171450" indent="-171450">
              <a:buFont typeface="Arial" panose="020B0604020202020204" pitchFamily="34" charset="0"/>
              <a:buChar char="•"/>
            </a:pPr>
            <a:r>
              <a:rPr lang="en-AU" sz="1200" b="1" dirty="0">
                <a:solidFill>
                  <a:srgbClr val="333333"/>
                </a:solidFill>
                <a:latin typeface="lato"/>
              </a:rPr>
              <a:t>Daniel Pollock</a:t>
            </a:r>
          </a:p>
          <a:p>
            <a:pPr marL="171450" indent="-171450">
              <a:buFont typeface="Arial" panose="020B0604020202020204" pitchFamily="34" charset="0"/>
              <a:buChar char="•"/>
            </a:pPr>
            <a:r>
              <a:rPr lang="en-AU" sz="1200" b="1" dirty="0">
                <a:solidFill>
                  <a:srgbClr val="333333"/>
                </a:solidFill>
                <a:latin typeface="lato"/>
              </a:rPr>
              <a:t>Professor Ravi </a:t>
            </a:r>
            <a:r>
              <a:rPr lang="en-AU" sz="1200" b="1" dirty="0" err="1">
                <a:solidFill>
                  <a:srgbClr val="333333"/>
                </a:solidFill>
                <a:latin typeface="lato"/>
              </a:rPr>
              <a:t>Savarirayan</a:t>
            </a:r>
            <a:endParaRPr lang="en-AU" sz="1200" b="1" dirty="0">
              <a:solidFill>
                <a:srgbClr val="333333"/>
              </a:solidFill>
              <a:latin typeface="lato"/>
            </a:endParaRPr>
          </a:p>
          <a:p>
            <a:pPr marL="171450" indent="-171450">
              <a:buFont typeface="Arial" panose="020B0604020202020204" pitchFamily="34" charset="0"/>
              <a:buChar char="•"/>
            </a:pPr>
            <a:r>
              <a:rPr lang="en-AU" sz="1200" b="1" dirty="0">
                <a:solidFill>
                  <a:srgbClr val="333333"/>
                </a:solidFill>
                <a:latin typeface="lato"/>
              </a:rPr>
              <a:t>Richard Jay Berman</a:t>
            </a:r>
          </a:p>
          <a:p>
            <a:pPr algn="just"/>
            <a:endParaRPr lang="en-AU" b="1" i="1" dirty="0">
              <a:solidFill>
                <a:srgbClr val="777777"/>
              </a:solidFill>
              <a:effectLst/>
              <a:latin typeface="lato"/>
            </a:endParaRPr>
          </a:p>
        </p:txBody>
      </p:sp>
    </p:spTree>
    <p:extLst>
      <p:ext uri="{BB962C8B-B14F-4D97-AF65-F5344CB8AC3E}">
        <p14:creationId xmlns:p14="http://schemas.microsoft.com/office/powerpoint/2010/main" val="421585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53199" y="143829"/>
            <a:ext cx="8782052" cy="720000"/>
          </a:xfrm>
          <a:prstGeom prst="rect">
            <a:avLst/>
          </a:prstGeom>
        </p:spPr>
        <p:txBody>
          <a:bodyPr vert="horz" lIns="0" tIns="0" rIns="0" bIns="0" rtlCol="0" anchor="ctr">
            <a:noAutofit/>
          </a:bodyPr>
          <a:lstStyle>
            <a:defPPr>
              <a:defRPr lang="en-US"/>
            </a:defPPr>
            <a:lvl1pPr marR="0" indent="0" defTabSz="457200" fontAlgn="auto">
              <a:lnSpc>
                <a:spcPct val="100000"/>
              </a:lnSpc>
              <a:spcBef>
                <a:spcPct val="0"/>
              </a:spcBef>
              <a:spcAft>
                <a:spcPts val="0"/>
              </a:spcAft>
              <a:buClrTx/>
              <a:buSzTx/>
              <a:buFontTx/>
              <a:buNone/>
              <a:tabLst/>
              <a:defRPr sz="2600" b="1" i="0">
                <a:solidFill>
                  <a:schemeClr val="accent1"/>
                </a:solidFill>
                <a:latin typeface="Arial" charset="0"/>
                <a:ea typeface="Arial" charset="0"/>
                <a:cs typeface="Arial" charset="0"/>
              </a:defRPr>
            </a:lvl1pPr>
          </a:lstStyle>
          <a:p>
            <a:pPr algn="ctr"/>
            <a:r>
              <a:rPr lang="en-US" sz="3200" cap="all" dirty="0">
                <a:solidFill>
                  <a:schemeClr val="tx1"/>
                </a:solidFill>
                <a:latin typeface="+mj-lt"/>
                <a:ea typeface="+mj-ea"/>
                <a:cs typeface="+mj-cs"/>
              </a:rPr>
              <a:t>Company Capitalization</a:t>
            </a:r>
          </a:p>
        </p:txBody>
      </p:sp>
      <p:graphicFrame>
        <p:nvGraphicFramePr>
          <p:cNvPr id="8" name="Table 7"/>
          <p:cNvGraphicFramePr>
            <a:graphicFrameLocks noGrp="1"/>
          </p:cNvGraphicFramePr>
          <p:nvPr>
            <p:extLst>
              <p:ext uri="{D42A27DB-BD31-4B8C-83A1-F6EECF244321}">
                <p14:modId xmlns:p14="http://schemas.microsoft.com/office/powerpoint/2010/main" val="3959264256"/>
              </p:ext>
            </p:extLst>
          </p:nvPr>
        </p:nvGraphicFramePr>
        <p:xfrm>
          <a:off x="1499284" y="1027562"/>
          <a:ext cx="8181667" cy="3902724"/>
        </p:xfrm>
        <a:graphic>
          <a:graphicData uri="http://schemas.openxmlformats.org/drawingml/2006/table">
            <a:tbl>
              <a:tblPr firstRow="1" bandRow="1">
                <a:tableStyleId>{5C22544A-7EE6-4342-B048-85BDC9FD1C3A}</a:tableStyleId>
              </a:tblPr>
              <a:tblGrid>
                <a:gridCol w="3313381">
                  <a:extLst>
                    <a:ext uri="{9D8B030D-6E8A-4147-A177-3AD203B41FA5}">
                      <a16:colId xmlns:a16="http://schemas.microsoft.com/office/drawing/2014/main" val="20000"/>
                    </a:ext>
                  </a:extLst>
                </a:gridCol>
                <a:gridCol w="310978">
                  <a:extLst>
                    <a:ext uri="{9D8B030D-6E8A-4147-A177-3AD203B41FA5}">
                      <a16:colId xmlns:a16="http://schemas.microsoft.com/office/drawing/2014/main" val="20001"/>
                    </a:ext>
                  </a:extLst>
                </a:gridCol>
                <a:gridCol w="2220234">
                  <a:extLst>
                    <a:ext uri="{9D8B030D-6E8A-4147-A177-3AD203B41FA5}">
                      <a16:colId xmlns:a16="http://schemas.microsoft.com/office/drawing/2014/main" val="1671604084"/>
                    </a:ext>
                  </a:extLst>
                </a:gridCol>
                <a:gridCol w="2220234">
                  <a:extLst>
                    <a:ext uri="{9D8B030D-6E8A-4147-A177-3AD203B41FA5}">
                      <a16:colId xmlns:a16="http://schemas.microsoft.com/office/drawing/2014/main" val="20002"/>
                    </a:ext>
                  </a:extLst>
                </a:gridCol>
                <a:gridCol w="116840">
                  <a:extLst>
                    <a:ext uri="{9D8B030D-6E8A-4147-A177-3AD203B41FA5}">
                      <a16:colId xmlns:a16="http://schemas.microsoft.com/office/drawing/2014/main" val="20003"/>
                    </a:ext>
                  </a:extLst>
                </a:gridCol>
              </a:tblGrid>
              <a:tr h="712791">
                <a:tc>
                  <a:txBody>
                    <a:bodyPr/>
                    <a:lstStyle/>
                    <a:p>
                      <a:pPr algn="ctr"/>
                      <a:r>
                        <a:rPr lang="en-US" sz="1600" dirty="0" err="1"/>
                        <a:t>Immuron</a:t>
                      </a:r>
                      <a:r>
                        <a:rPr lang="en-US" sz="1600" dirty="0"/>
                        <a:t> Limited</a:t>
                      </a:r>
                    </a:p>
                  </a:txBody>
                  <a:tcPr marR="0" marT="0" marB="0" anchor="ctr"/>
                </a:tc>
                <a:tc>
                  <a:txBody>
                    <a:bodyPr/>
                    <a:lstStyle/>
                    <a:p>
                      <a:endParaRPr lang="en-US" sz="1600" dirty="0"/>
                    </a:p>
                  </a:txBody>
                  <a:tcPr marR="0" marT="0" marB="0" anchor="ctr">
                    <a:solidFill>
                      <a:schemeClr val="bg1"/>
                    </a:solidFill>
                  </a:tcPr>
                </a:tc>
                <a:tc>
                  <a:txBody>
                    <a:bodyPr/>
                    <a:lstStyle/>
                    <a:p>
                      <a:pPr algn="ctr"/>
                      <a:r>
                        <a:rPr lang="en-US" sz="1600" dirty="0"/>
                        <a:t>Ordinary Shares</a:t>
                      </a:r>
                    </a:p>
                  </a:txBody>
                  <a:tcPr marR="0" marT="0" marB="0" anchor="ctr"/>
                </a:tc>
                <a:tc>
                  <a:txBody>
                    <a:bodyPr/>
                    <a:lstStyle/>
                    <a:p>
                      <a:pPr algn="ctr"/>
                      <a:r>
                        <a:rPr lang="en-US" sz="1600" dirty="0"/>
                        <a:t>ADS</a:t>
                      </a:r>
                      <a:r>
                        <a:rPr lang="en-US" sz="1600" baseline="0" dirty="0"/>
                        <a:t> Equivalent</a:t>
                      </a:r>
                      <a:r>
                        <a:rPr lang="en-US" sz="1600" baseline="30000" dirty="0"/>
                        <a:t>1</a:t>
                      </a:r>
                      <a:endParaRPr lang="en-US" sz="1600" dirty="0"/>
                    </a:p>
                  </a:txBody>
                  <a:tcPr marR="0" marT="0" marB="0" anchor="ctr"/>
                </a:tc>
                <a:tc>
                  <a:txBody>
                    <a:bodyPr/>
                    <a:lstStyle/>
                    <a:p>
                      <a:endParaRPr lang="en-US" sz="1600" dirty="0"/>
                    </a:p>
                  </a:txBody>
                  <a:tcPr marR="0" marT="0" marB="0" anchor="ctr">
                    <a:solidFill>
                      <a:schemeClr val="bg1"/>
                    </a:solidFill>
                  </a:tcPr>
                </a:tc>
                <a:extLst>
                  <a:ext uri="{0D108BD9-81ED-4DB2-BD59-A6C34878D82A}">
                    <a16:rowId xmlns:a16="http://schemas.microsoft.com/office/drawing/2014/main" val="10000"/>
                  </a:ext>
                </a:extLst>
              </a:tr>
              <a:tr h="712791">
                <a:tc>
                  <a:txBody>
                    <a:bodyPr/>
                    <a:lstStyle/>
                    <a:p>
                      <a:pPr algn="ctr"/>
                      <a:r>
                        <a:rPr lang="en-US" sz="1600" baseline="0" dirty="0"/>
                        <a:t>Shares</a:t>
                      </a:r>
                      <a:endParaRPr lang="en-US" sz="1600" dirty="0"/>
                    </a:p>
                  </a:txBody>
                  <a:tcPr marR="0" marT="0" marB="0" anchor="ctr"/>
                </a:tc>
                <a:tc>
                  <a:txBody>
                    <a:bodyPr/>
                    <a:lstStyle/>
                    <a:p>
                      <a:endParaRPr lang="en-US" sz="1600" dirty="0"/>
                    </a:p>
                  </a:txBody>
                  <a:tcPr marR="0" marT="0" marB="0" anchor="ctr">
                    <a:solidFill>
                      <a:schemeClr val="bg1"/>
                    </a:solidFill>
                  </a:tcPr>
                </a:tc>
                <a:tc>
                  <a:txBody>
                    <a:bodyPr/>
                    <a:lstStyle/>
                    <a:p>
                      <a:pPr algn="ctr"/>
                      <a:r>
                        <a:rPr lang="en-US" sz="1600" dirty="0"/>
                        <a:t>163,215,706</a:t>
                      </a:r>
                    </a:p>
                  </a:txBody>
                  <a:tcPr marR="0" marT="0" marB="0" anchor="ctr"/>
                </a:tc>
                <a:tc>
                  <a:txBody>
                    <a:bodyPr/>
                    <a:lstStyle/>
                    <a:p>
                      <a:pPr algn="ctr"/>
                      <a:r>
                        <a:rPr lang="en-US" sz="1600" dirty="0"/>
                        <a:t>4,080,393</a:t>
                      </a:r>
                    </a:p>
                  </a:txBody>
                  <a:tcPr marR="0" marT="0" marB="0" anchor="ctr"/>
                </a:tc>
                <a:tc>
                  <a:txBody>
                    <a:bodyPr/>
                    <a:lstStyle/>
                    <a:p>
                      <a:pPr algn="ctr"/>
                      <a:endParaRPr lang="en-US" sz="1600" dirty="0"/>
                    </a:p>
                  </a:txBody>
                  <a:tcPr marR="0" marT="0" marB="0" anchor="ctr">
                    <a:solidFill>
                      <a:schemeClr val="bg1"/>
                    </a:solidFill>
                  </a:tcPr>
                </a:tc>
                <a:extLst>
                  <a:ext uri="{0D108BD9-81ED-4DB2-BD59-A6C34878D82A}">
                    <a16:rowId xmlns:a16="http://schemas.microsoft.com/office/drawing/2014/main" val="10001"/>
                  </a:ext>
                </a:extLst>
              </a:tr>
              <a:tr h="43448">
                <a:tc>
                  <a:txBody>
                    <a:bodyPr/>
                    <a:lstStyle/>
                    <a:p>
                      <a:pPr algn="ctr"/>
                      <a:endParaRPr lang="en-US" sz="500" dirty="0"/>
                    </a:p>
                  </a:txBody>
                  <a:tcPr marR="0" marT="0" marB="0" anchor="ctr">
                    <a:solidFill>
                      <a:schemeClr val="bg1"/>
                    </a:solidFill>
                  </a:tcPr>
                </a:tc>
                <a:tc>
                  <a:txBody>
                    <a:bodyPr/>
                    <a:lstStyle/>
                    <a:p>
                      <a:endParaRPr lang="en-US" sz="500" dirty="0"/>
                    </a:p>
                  </a:txBody>
                  <a:tcPr marR="0" marT="0" marB="0" anchor="ctr">
                    <a:solidFill>
                      <a:schemeClr val="bg1"/>
                    </a:solidFill>
                  </a:tcPr>
                </a:tc>
                <a:tc>
                  <a:txBody>
                    <a:bodyPr/>
                    <a:lstStyle/>
                    <a:p>
                      <a:pPr algn="ctr"/>
                      <a:endParaRPr lang="en-US" sz="500" dirty="0"/>
                    </a:p>
                  </a:txBody>
                  <a:tcPr marR="0" marT="0" marB="0" anchor="ctr">
                    <a:solidFill>
                      <a:schemeClr val="bg1"/>
                    </a:solidFill>
                  </a:tcPr>
                </a:tc>
                <a:tc>
                  <a:txBody>
                    <a:bodyPr/>
                    <a:lstStyle/>
                    <a:p>
                      <a:pPr algn="ctr"/>
                      <a:endParaRPr lang="en-US" sz="500" dirty="0"/>
                    </a:p>
                  </a:txBody>
                  <a:tcPr marR="0" marT="0" marB="0" anchor="ctr">
                    <a:solidFill>
                      <a:schemeClr val="bg1"/>
                    </a:solidFill>
                  </a:tcPr>
                </a:tc>
                <a:tc>
                  <a:txBody>
                    <a:bodyPr/>
                    <a:lstStyle/>
                    <a:p>
                      <a:pPr algn="ctr"/>
                      <a:endParaRPr lang="en-US" sz="500" dirty="0"/>
                    </a:p>
                  </a:txBody>
                  <a:tcPr marR="0" marT="0" marB="0" anchor="ctr">
                    <a:solidFill>
                      <a:schemeClr val="bg1"/>
                    </a:solidFill>
                  </a:tcPr>
                </a:tc>
                <a:extLst>
                  <a:ext uri="{0D108BD9-81ED-4DB2-BD59-A6C34878D82A}">
                    <a16:rowId xmlns:a16="http://schemas.microsoft.com/office/drawing/2014/main" val="10002"/>
                  </a:ext>
                </a:extLst>
              </a:tr>
              <a:tr h="712791">
                <a:tc>
                  <a:txBody>
                    <a:bodyPr/>
                    <a:lstStyle/>
                    <a:p>
                      <a:pPr algn="ctr"/>
                      <a:r>
                        <a:rPr lang="en-US" sz="1600" dirty="0"/>
                        <a:t>Options</a:t>
                      </a:r>
                      <a:r>
                        <a:rPr lang="en-US" sz="1600" baseline="30000" dirty="0"/>
                        <a:t>2</a:t>
                      </a:r>
                      <a:endParaRPr lang="en-US" sz="1600" dirty="0"/>
                    </a:p>
                  </a:txBody>
                  <a:tcPr marR="0" marT="0" marB="0" anchor="ctr"/>
                </a:tc>
                <a:tc>
                  <a:txBody>
                    <a:bodyPr/>
                    <a:lstStyle/>
                    <a:p>
                      <a:endParaRPr lang="en-US" sz="1600" dirty="0"/>
                    </a:p>
                  </a:txBody>
                  <a:tcPr marR="0" marT="0" marB="0" anchor="ctr">
                    <a:solidFill>
                      <a:schemeClr val="bg1"/>
                    </a:solidFill>
                  </a:tcPr>
                </a:tc>
                <a:tc>
                  <a:txBody>
                    <a:bodyPr/>
                    <a:lstStyle/>
                    <a:p>
                      <a:pPr algn="ctr"/>
                      <a:r>
                        <a:rPr lang="en-US" sz="1600" dirty="0"/>
                        <a:t>44,823,800</a:t>
                      </a:r>
                    </a:p>
                  </a:txBody>
                  <a:tcPr marR="0" marT="0" marB="0" anchor="ctr"/>
                </a:tc>
                <a:tc>
                  <a:txBody>
                    <a:bodyPr/>
                    <a:lstStyle/>
                    <a:p>
                      <a:pPr algn="ctr"/>
                      <a:r>
                        <a:rPr lang="en-US" sz="1600" dirty="0"/>
                        <a:t>1,120,595</a:t>
                      </a:r>
                    </a:p>
                  </a:txBody>
                  <a:tcPr marR="0" marT="0" marB="0" anchor="ctr"/>
                </a:tc>
                <a:tc>
                  <a:txBody>
                    <a:bodyPr/>
                    <a:lstStyle/>
                    <a:p>
                      <a:pPr algn="ctr"/>
                      <a:endParaRPr lang="en-US" sz="1600" dirty="0"/>
                    </a:p>
                  </a:txBody>
                  <a:tcPr marR="0" marT="0" marB="0" anchor="ctr">
                    <a:solidFill>
                      <a:schemeClr val="bg1"/>
                    </a:solidFill>
                  </a:tcPr>
                </a:tc>
                <a:extLst>
                  <a:ext uri="{0D108BD9-81ED-4DB2-BD59-A6C34878D82A}">
                    <a16:rowId xmlns:a16="http://schemas.microsoft.com/office/drawing/2014/main" val="10003"/>
                  </a:ext>
                </a:extLst>
              </a:tr>
              <a:tr h="0">
                <a:tc>
                  <a:txBody>
                    <a:bodyPr/>
                    <a:lstStyle/>
                    <a:p>
                      <a:pPr algn="ctr"/>
                      <a:endParaRPr lang="en-US" sz="800" dirty="0"/>
                    </a:p>
                  </a:txBody>
                  <a:tcPr marR="0" marT="0" marB="0" anchor="ctr">
                    <a:solidFill>
                      <a:schemeClr val="bg1"/>
                    </a:solidFill>
                  </a:tcPr>
                </a:tc>
                <a:tc>
                  <a:txBody>
                    <a:bodyPr/>
                    <a:lstStyle/>
                    <a:p>
                      <a:endParaRPr lang="en-US" sz="800" dirty="0"/>
                    </a:p>
                  </a:txBody>
                  <a:tcPr marR="0" marT="0" marB="0" anchor="ctr">
                    <a:solidFill>
                      <a:schemeClr val="bg1"/>
                    </a:solidFill>
                  </a:tcPr>
                </a:tc>
                <a:tc>
                  <a:txBody>
                    <a:bodyPr/>
                    <a:lstStyle/>
                    <a:p>
                      <a:pPr algn="ctr"/>
                      <a:endParaRPr lang="en-US" sz="800" dirty="0"/>
                    </a:p>
                  </a:txBody>
                  <a:tcPr marR="0" marT="0" marB="0" anchor="ctr">
                    <a:solidFill>
                      <a:schemeClr val="bg1"/>
                    </a:solidFill>
                  </a:tcPr>
                </a:tc>
                <a:tc>
                  <a:txBody>
                    <a:bodyPr/>
                    <a:lstStyle/>
                    <a:p>
                      <a:pPr algn="ctr"/>
                      <a:endParaRPr lang="en-US" sz="800" dirty="0"/>
                    </a:p>
                  </a:txBody>
                  <a:tcPr marR="0" marT="0" marB="0" anchor="ctr">
                    <a:solidFill>
                      <a:schemeClr val="bg1"/>
                    </a:solidFill>
                  </a:tcPr>
                </a:tc>
                <a:tc>
                  <a:txBody>
                    <a:bodyPr/>
                    <a:lstStyle/>
                    <a:p>
                      <a:pPr algn="ctr"/>
                      <a:endParaRPr lang="en-US" sz="800" dirty="0"/>
                    </a:p>
                  </a:txBody>
                  <a:tcPr marR="0" marT="0" marB="0" anchor="ctr">
                    <a:solidFill>
                      <a:schemeClr val="bg1"/>
                    </a:solidFill>
                  </a:tcPr>
                </a:tc>
                <a:extLst>
                  <a:ext uri="{0D108BD9-81ED-4DB2-BD59-A6C34878D82A}">
                    <a16:rowId xmlns:a16="http://schemas.microsoft.com/office/drawing/2014/main" val="10004"/>
                  </a:ext>
                </a:extLst>
              </a:tr>
              <a:tr h="68117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dirty="0"/>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Warrants</a:t>
                      </a:r>
                      <a:r>
                        <a:rPr lang="en-US" sz="1600" baseline="30000" dirty="0"/>
                        <a:t>3</a:t>
                      </a:r>
                      <a:endParaRPr lang="en-US" sz="1600" dirty="0"/>
                    </a:p>
                    <a:p>
                      <a:pPr algn="ctr"/>
                      <a:endParaRPr lang="en-US" sz="1600" dirty="0"/>
                    </a:p>
                  </a:txBody>
                  <a:tcPr marR="0" marT="0" marB="0" anchor="ctr"/>
                </a:tc>
                <a:tc>
                  <a:txBody>
                    <a:bodyPr/>
                    <a:lstStyle/>
                    <a:p>
                      <a:endParaRPr lang="en-US" sz="1600" dirty="0"/>
                    </a:p>
                  </a:txBody>
                  <a:tcPr marR="0" marT="0" marB="0" anchor="ctr">
                    <a:solidFill>
                      <a:schemeClr val="bg1"/>
                    </a:solidFill>
                  </a:tcPr>
                </a:tc>
                <a:tc>
                  <a:txBody>
                    <a:bodyPr/>
                    <a:lstStyle/>
                    <a:p>
                      <a:pPr algn="ctr"/>
                      <a:r>
                        <a:rPr lang="en-US" sz="1600" dirty="0"/>
                        <a:t>27,760,000</a:t>
                      </a:r>
                    </a:p>
                  </a:txBody>
                  <a:tcPr marR="0" marT="0" marB="0" anchor="ctr"/>
                </a:tc>
                <a:tc>
                  <a:txBody>
                    <a:bodyPr/>
                    <a:lstStyle/>
                    <a:p>
                      <a:pPr algn="ctr"/>
                      <a:r>
                        <a:rPr lang="en-US" sz="1600" dirty="0"/>
                        <a:t>694,000</a:t>
                      </a:r>
                    </a:p>
                  </a:txBody>
                  <a:tcPr marR="0" marT="0" marB="0" anchor="ctr"/>
                </a:tc>
                <a:tc>
                  <a:txBody>
                    <a:bodyPr/>
                    <a:lstStyle/>
                    <a:p>
                      <a:pPr algn="ctr"/>
                      <a:endParaRPr lang="en-US" sz="1600" dirty="0"/>
                    </a:p>
                  </a:txBody>
                  <a:tcPr marR="0" marT="0" marB="0" anchor="ctr">
                    <a:solidFill>
                      <a:schemeClr val="bg1"/>
                    </a:solidFill>
                  </a:tcPr>
                </a:tc>
                <a:extLst>
                  <a:ext uri="{0D108BD9-81ED-4DB2-BD59-A6C34878D82A}">
                    <a16:rowId xmlns:a16="http://schemas.microsoft.com/office/drawing/2014/main" val="10005"/>
                  </a:ext>
                </a:extLst>
              </a:tr>
              <a:tr h="0">
                <a:tc>
                  <a:txBody>
                    <a:bodyPr/>
                    <a:lstStyle/>
                    <a:p>
                      <a:pPr algn="ctr"/>
                      <a:endParaRPr lang="en-US" sz="800" dirty="0"/>
                    </a:p>
                  </a:txBody>
                  <a:tcPr marR="0" marT="0" marB="0" anchor="ctr">
                    <a:solidFill>
                      <a:schemeClr val="bg1"/>
                    </a:solidFill>
                  </a:tcPr>
                </a:tc>
                <a:tc>
                  <a:txBody>
                    <a:bodyPr/>
                    <a:lstStyle/>
                    <a:p>
                      <a:endParaRPr lang="en-US" sz="800" dirty="0"/>
                    </a:p>
                  </a:txBody>
                  <a:tcPr marR="0" marT="0" marB="0" anchor="ctr">
                    <a:solidFill>
                      <a:schemeClr val="bg1"/>
                    </a:solidFill>
                  </a:tcPr>
                </a:tc>
                <a:tc>
                  <a:txBody>
                    <a:bodyPr/>
                    <a:lstStyle/>
                    <a:p>
                      <a:pPr algn="ctr"/>
                      <a:endParaRPr lang="en-US" sz="800" dirty="0"/>
                    </a:p>
                  </a:txBody>
                  <a:tcPr marR="0" marT="0" marB="0" anchor="ctr">
                    <a:solidFill>
                      <a:schemeClr val="bg1"/>
                    </a:solidFill>
                  </a:tcPr>
                </a:tc>
                <a:tc>
                  <a:txBody>
                    <a:bodyPr/>
                    <a:lstStyle/>
                    <a:p>
                      <a:pPr algn="ctr"/>
                      <a:endParaRPr lang="en-US" sz="800" dirty="0"/>
                    </a:p>
                  </a:txBody>
                  <a:tcPr marR="0" marT="0" marB="0" anchor="ctr">
                    <a:solidFill>
                      <a:schemeClr val="bg1"/>
                    </a:solidFill>
                  </a:tcPr>
                </a:tc>
                <a:tc>
                  <a:txBody>
                    <a:bodyPr/>
                    <a:lstStyle/>
                    <a:p>
                      <a:pPr algn="ctr"/>
                      <a:endParaRPr lang="en-US" sz="800" dirty="0"/>
                    </a:p>
                  </a:txBody>
                  <a:tcPr marR="0" marT="0" marB="0" anchor="ctr">
                    <a:solidFill>
                      <a:schemeClr val="bg1"/>
                    </a:solidFill>
                  </a:tcPr>
                </a:tc>
                <a:extLst>
                  <a:ext uri="{0D108BD9-81ED-4DB2-BD59-A6C34878D82A}">
                    <a16:rowId xmlns:a16="http://schemas.microsoft.com/office/drawing/2014/main" val="10006"/>
                  </a:ext>
                </a:extLst>
              </a:tr>
              <a:tr h="712791">
                <a:tc>
                  <a:txBody>
                    <a:bodyPr/>
                    <a:lstStyle/>
                    <a:p>
                      <a:pPr algn="ctr"/>
                      <a:r>
                        <a:rPr lang="en-US" sz="1600" b="1" dirty="0"/>
                        <a:t>Total </a:t>
                      </a:r>
                    </a:p>
                  </a:txBody>
                  <a:tcPr marR="0" marT="0" marB="0" anchor="ctr"/>
                </a:tc>
                <a:tc>
                  <a:txBody>
                    <a:bodyPr/>
                    <a:lstStyle/>
                    <a:p>
                      <a:endParaRPr lang="en-US" sz="1600" dirty="0"/>
                    </a:p>
                  </a:txBody>
                  <a:tcPr marR="0" marT="0" marB="0" anchor="ctr">
                    <a:solidFill>
                      <a:schemeClr val="bg1"/>
                    </a:solidFill>
                  </a:tcPr>
                </a:tc>
                <a:tc>
                  <a:txBody>
                    <a:bodyPr/>
                    <a:lstStyle/>
                    <a:p>
                      <a:pPr algn="ctr"/>
                      <a:r>
                        <a:rPr lang="en-US" sz="1600" b="1" dirty="0"/>
                        <a:t>235,799,506</a:t>
                      </a:r>
                    </a:p>
                  </a:txBody>
                  <a:tcPr marR="0" marT="0" marB="0" anchor="ctr"/>
                </a:tc>
                <a:tc>
                  <a:txBody>
                    <a:bodyPr/>
                    <a:lstStyle/>
                    <a:p>
                      <a:pPr algn="ctr"/>
                      <a:r>
                        <a:rPr lang="en-US" sz="1600" b="1" dirty="0"/>
                        <a:t>5,894,988</a:t>
                      </a:r>
                    </a:p>
                  </a:txBody>
                  <a:tcPr marR="0" marT="0" marB="0" anchor="ctr"/>
                </a:tc>
                <a:tc>
                  <a:txBody>
                    <a:bodyPr/>
                    <a:lstStyle/>
                    <a:p>
                      <a:pPr algn="ctr"/>
                      <a:endParaRPr lang="en-US" sz="1600" dirty="0"/>
                    </a:p>
                  </a:txBody>
                  <a:tcPr marR="0" marT="0" marB="0" anchor="ctr">
                    <a:solidFill>
                      <a:schemeClr val="bg1"/>
                    </a:solidFill>
                  </a:tcPr>
                </a:tc>
                <a:extLst>
                  <a:ext uri="{0D108BD9-81ED-4DB2-BD59-A6C34878D82A}">
                    <a16:rowId xmlns:a16="http://schemas.microsoft.com/office/drawing/2014/main" val="10007"/>
                  </a:ext>
                </a:extLst>
              </a:tr>
            </a:tbl>
          </a:graphicData>
        </a:graphic>
      </p:graphicFrame>
      <p:sp>
        <p:nvSpPr>
          <p:cNvPr id="9" name="Rounded Rectangle 7"/>
          <p:cNvSpPr/>
          <p:nvPr/>
        </p:nvSpPr>
        <p:spPr>
          <a:xfrm>
            <a:off x="1499283" y="5258854"/>
            <a:ext cx="8032343" cy="78122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Clr>
                <a:schemeClr val="accent1"/>
              </a:buClr>
              <a:buFont typeface="+mj-lt"/>
              <a:buAutoNum type="arabicPeriod"/>
            </a:pPr>
            <a:r>
              <a:rPr lang="en-US" sz="1400" dirty="0">
                <a:solidFill>
                  <a:schemeClr val="tx1"/>
                </a:solidFill>
              </a:rPr>
              <a:t>1 ADS represents 40 ordinary shares </a:t>
            </a:r>
          </a:p>
          <a:p>
            <a:pPr marL="342900" indent="-342900">
              <a:buClr>
                <a:schemeClr val="accent1"/>
              </a:buClr>
              <a:buFont typeface="+mj-lt"/>
              <a:buAutoNum type="arabicPeriod"/>
            </a:pPr>
            <a:r>
              <a:rPr lang="en-US" sz="1400" dirty="0">
                <a:solidFill>
                  <a:schemeClr val="tx1"/>
                </a:solidFill>
              </a:rPr>
              <a:t>Options - Exercise price range: AUD $0.468 to $1.944 (Expiring from 27 Nov 2019 to 15 March 2023)</a:t>
            </a:r>
            <a:endParaRPr lang="en-US" sz="800" dirty="0">
              <a:solidFill>
                <a:schemeClr val="tx1"/>
              </a:solidFill>
            </a:endParaRPr>
          </a:p>
          <a:p>
            <a:pPr marL="342900" indent="-342900">
              <a:buClr>
                <a:schemeClr val="accent1"/>
              </a:buClr>
              <a:buFont typeface="+mj-lt"/>
              <a:buAutoNum type="arabicPeriod"/>
            </a:pPr>
            <a:r>
              <a:rPr lang="en-US" sz="1400" dirty="0">
                <a:solidFill>
                  <a:schemeClr val="tx1"/>
                </a:solidFill>
              </a:rPr>
              <a:t>Exercise price of USD $10.00 per ADS (Expiring 13 June 2022)</a:t>
            </a:r>
          </a:p>
        </p:txBody>
      </p:sp>
      <p:sp>
        <p:nvSpPr>
          <p:cNvPr id="6" name="TextBox 5">
            <a:extLst>
              <a:ext uri="{FF2B5EF4-FFF2-40B4-BE49-F238E27FC236}">
                <a16:creationId xmlns:a16="http://schemas.microsoft.com/office/drawing/2014/main" id="{D35C5D47-8BBA-4216-8571-F152118320E8}"/>
              </a:ext>
            </a:extLst>
          </p:cNvPr>
          <p:cNvSpPr txBox="1"/>
          <p:nvPr/>
        </p:nvSpPr>
        <p:spPr>
          <a:xfrm>
            <a:off x="1542429" y="4924742"/>
            <a:ext cx="4032661" cy="338554"/>
          </a:xfrm>
          <a:prstGeom prst="rect">
            <a:avLst/>
          </a:prstGeom>
          <a:noFill/>
        </p:spPr>
        <p:txBody>
          <a:bodyPr wrap="square" rtlCol="0">
            <a:spAutoFit/>
          </a:bodyPr>
          <a:lstStyle/>
          <a:p>
            <a:r>
              <a:rPr lang="en-AU" sz="1600" dirty="0"/>
              <a:t>Information prepared as at 18 June 2019 </a:t>
            </a:r>
          </a:p>
        </p:txBody>
      </p:sp>
      <p:sp>
        <p:nvSpPr>
          <p:cNvPr id="11" name="Rounded Rectangle 7">
            <a:extLst>
              <a:ext uri="{FF2B5EF4-FFF2-40B4-BE49-F238E27FC236}">
                <a16:creationId xmlns:a16="http://schemas.microsoft.com/office/drawing/2014/main" id="{AA681BA5-782A-45F3-9CA2-20F60B2A45D8}"/>
              </a:ext>
            </a:extLst>
          </p:cNvPr>
          <p:cNvSpPr/>
          <p:nvPr/>
        </p:nvSpPr>
        <p:spPr>
          <a:xfrm>
            <a:off x="9724095" y="4924742"/>
            <a:ext cx="2272161" cy="1115332"/>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accent1"/>
              </a:buClr>
            </a:pPr>
            <a:r>
              <a:rPr lang="en-US" sz="1400" dirty="0">
                <a:solidFill>
                  <a:schemeClr val="tx1"/>
                </a:solidFill>
              </a:rPr>
              <a:t>Share Price (18 June 2019): AUD $0.135</a:t>
            </a:r>
          </a:p>
          <a:p>
            <a:pPr>
              <a:buClr>
                <a:schemeClr val="accent1"/>
              </a:buClr>
            </a:pPr>
            <a:endParaRPr lang="en-US" sz="1400" dirty="0">
              <a:solidFill>
                <a:schemeClr val="tx1"/>
              </a:solidFill>
            </a:endParaRPr>
          </a:p>
          <a:p>
            <a:pPr>
              <a:buClr>
                <a:schemeClr val="accent1"/>
              </a:buClr>
            </a:pPr>
            <a:r>
              <a:rPr lang="en-US" sz="1400" dirty="0">
                <a:solidFill>
                  <a:schemeClr val="tx1"/>
                </a:solidFill>
              </a:rPr>
              <a:t>Market Capitalization: AUD $22 Million</a:t>
            </a:r>
          </a:p>
        </p:txBody>
      </p:sp>
    </p:spTree>
    <p:extLst>
      <p:ext uri="{BB962C8B-B14F-4D97-AF65-F5344CB8AC3E}">
        <p14:creationId xmlns:p14="http://schemas.microsoft.com/office/powerpoint/2010/main" val="232840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E10B53-3DF6-4409-9AB6-181713A9E20D}"/>
              </a:ext>
            </a:extLst>
          </p:cNvPr>
          <p:cNvSpPr>
            <a:spLocks noGrp="1"/>
          </p:cNvSpPr>
          <p:nvPr>
            <p:ph type="title"/>
          </p:nvPr>
        </p:nvSpPr>
        <p:spPr>
          <a:xfrm>
            <a:off x="430877" y="-135"/>
            <a:ext cx="10310106" cy="1325563"/>
          </a:xfrm>
        </p:spPr>
        <p:txBody>
          <a:bodyPr/>
          <a:lstStyle/>
          <a:p>
            <a:r>
              <a:rPr lang="en-US" dirty="0"/>
              <a:t>Platform Overview: Oral Immunoglobulins</a:t>
            </a:r>
            <a:endParaRPr lang="en-AU" dirty="0"/>
          </a:p>
        </p:txBody>
      </p:sp>
      <p:graphicFrame>
        <p:nvGraphicFramePr>
          <p:cNvPr id="11" name="Diagram 10">
            <a:extLst>
              <a:ext uri="{FF2B5EF4-FFF2-40B4-BE49-F238E27FC236}">
                <a16:creationId xmlns:a16="http://schemas.microsoft.com/office/drawing/2014/main" id="{7A4EA2BE-5B5A-4012-BDB3-18E8213D3AF1}"/>
              </a:ext>
            </a:extLst>
          </p:cNvPr>
          <p:cNvGraphicFramePr/>
          <p:nvPr>
            <p:extLst>
              <p:ext uri="{D42A27DB-BD31-4B8C-83A1-F6EECF244321}">
                <p14:modId xmlns:p14="http://schemas.microsoft.com/office/powerpoint/2010/main" val="815486590"/>
              </p:ext>
            </p:extLst>
          </p:nvPr>
        </p:nvGraphicFramePr>
        <p:xfrm>
          <a:off x="777195" y="9397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3D0EDD28-1E78-44AA-AD8F-D5AB70109A1F}"/>
              </a:ext>
            </a:extLst>
          </p:cNvPr>
          <p:cNvSpPr/>
          <p:nvPr/>
        </p:nvSpPr>
        <p:spPr>
          <a:xfrm>
            <a:off x="9166452" y="1987162"/>
            <a:ext cx="1938338" cy="3237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dirty="0"/>
              <a:t>Toxin Neutralization </a:t>
            </a:r>
            <a:r>
              <a:rPr lang="en-AU" sz="3200" dirty="0">
                <a:solidFill>
                  <a:srgbClr val="00B0F0"/>
                </a:solidFill>
              </a:rPr>
              <a:t>+</a:t>
            </a:r>
          </a:p>
          <a:p>
            <a:pPr lvl="0" algn="ctr"/>
            <a:r>
              <a:rPr lang="en-AU" dirty="0"/>
              <a:t>Clearance of targeted gut pathogens</a:t>
            </a:r>
          </a:p>
        </p:txBody>
      </p:sp>
      <p:sp>
        <p:nvSpPr>
          <p:cNvPr id="16" name="Equals 15">
            <a:extLst>
              <a:ext uri="{FF2B5EF4-FFF2-40B4-BE49-F238E27FC236}">
                <a16:creationId xmlns:a16="http://schemas.microsoft.com/office/drawing/2014/main" id="{65BD5891-5A56-48BA-A610-E521555502BA}"/>
              </a:ext>
            </a:extLst>
          </p:cNvPr>
          <p:cNvSpPr/>
          <p:nvPr/>
        </p:nvSpPr>
        <p:spPr>
          <a:xfrm>
            <a:off x="8647226" y="4111184"/>
            <a:ext cx="464457" cy="435429"/>
          </a:xfrm>
          <a:prstGeom prst="mathEqual">
            <a:avLst/>
          </a:prstGeom>
          <a:solidFill>
            <a:srgbClr val="2C567A">
              <a:tint val="60000"/>
              <a:hueOff val="0"/>
              <a:satOff val="0"/>
              <a:lumOff val="0"/>
              <a:alphaOff val="0"/>
            </a:srgbClr>
          </a:solidFill>
          <a:ln>
            <a:noFill/>
          </a:ln>
          <a:effectLst/>
        </p:spPr>
        <p:txBody>
          <a:bodyPr spcFirstLastPara="0" vert="horz" wrap="square" lIns="0" tIns="0" rIns="0" bIns="0" numCol="1" spcCol="1270" anchor="ctr" anchorCtr="0">
            <a:noAutofit/>
          </a:bodyPr>
          <a:lstStyle/>
          <a:p>
            <a:endParaRPr lang="en-AU"/>
          </a:p>
        </p:txBody>
      </p:sp>
    </p:spTree>
    <p:extLst>
      <p:ext uri="{BB962C8B-B14F-4D97-AF65-F5344CB8AC3E}">
        <p14:creationId xmlns:p14="http://schemas.microsoft.com/office/powerpoint/2010/main" val="25573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6B4776-5A3D-4803-B0A5-46B67BC06821}"/>
              </a:ext>
            </a:extLst>
          </p:cNvPr>
          <p:cNvSpPr>
            <a:spLocks noGrp="1"/>
          </p:cNvSpPr>
          <p:nvPr>
            <p:ph type="title"/>
          </p:nvPr>
        </p:nvSpPr>
        <p:spPr>
          <a:xfrm>
            <a:off x="502030" y="286566"/>
            <a:ext cx="14618227" cy="1006707"/>
          </a:xfrm>
        </p:spPr>
        <p:txBody>
          <a:bodyPr/>
          <a:lstStyle/>
          <a:p>
            <a:r>
              <a:rPr lang="en-IN" dirty="0"/>
              <a:t>DEVELOPMENT PIPELINE: TWO-PRONGED PLAN</a:t>
            </a:r>
            <a:br>
              <a:rPr lang="en-IN" dirty="0"/>
            </a:br>
            <a:endParaRPr lang="en-IN" dirty="0"/>
          </a:p>
        </p:txBody>
      </p:sp>
      <p:graphicFrame>
        <p:nvGraphicFramePr>
          <p:cNvPr id="8" name="Table 7">
            <a:extLst>
              <a:ext uri="{FF2B5EF4-FFF2-40B4-BE49-F238E27FC236}">
                <a16:creationId xmlns:a16="http://schemas.microsoft.com/office/drawing/2014/main" id="{DE71A7BA-5B2C-4474-9BC8-12125C2EE7DB}"/>
              </a:ext>
            </a:extLst>
          </p:cNvPr>
          <p:cNvGraphicFramePr>
            <a:graphicFrameLocks noGrp="1"/>
          </p:cNvGraphicFramePr>
          <p:nvPr/>
        </p:nvGraphicFramePr>
        <p:xfrm>
          <a:off x="502030" y="1460116"/>
          <a:ext cx="11314754" cy="4286170"/>
        </p:xfrm>
        <a:graphic>
          <a:graphicData uri="http://schemas.openxmlformats.org/drawingml/2006/table">
            <a:tbl>
              <a:tblPr firstRow="1" bandRow="1">
                <a:tableStyleId>{B301B821-A1FF-4177-AEE7-76D212191A09}</a:tableStyleId>
              </a:tblPr>
              <a:tblGrid>
                <a:gridCol w="214079">
                  <a:extLst>
                    <a:ext uri="{9D8B030D-6E8A-4147-A177-3AD203B41FA5}">
                      <a16:colId xmlns:a16="http://schemas.microsoft.com/office/drawing/2014/main" val="3216617700"/>
                    </a:ext>
                  </a:extLst>
                </a:gridCol>
                <a:gridCol w="2159999">
                  <a:extLst>
                    <a:ext uri="{9D8B030D-6E8A-4147-A177-3AD203B41FA5}">
                      <a16:colId xmlns:a16="http://schemas.microsoft.com/office/drawing/2014/main" val="3233011845"/>
                    </a:ext>
                  </a:extLst>
                </a:gridCol>
                <a:gridCol w="188927">
                  <a:extLst>
                    <a:ext uri="{9D8B030D-6E8A-4147-A177-3AD203B41FA5}">
                      <a16:colId xmlns:a16="http://schemas.microsoft.com/office/drawing/2014/main" val="1064242327"/>
                    </a:ext>
                  </a:extLst>
                </a:gridCol>
                <a:gridCol w="1091875">
                  <a:extLst>
                    <a:ext uri="{9D8B030D-6E8A-4147-A177-3AD203B41FA5}">
                      <a16:colId xmlns:a16="http://schemas.microsoft.com/office/drawing/2014/main" val="4219051580"/>
                    </a:ext>
                  </a:extLst>
                </a:gridCol>
                <a:gridCol w="220683">
                  <a:extLst>
                    <a:ext uri="{9D8B030D-6E8A-4147-A177-3AD203B41FA5}">
                      <a16:colId xmlns:a16="http://schemas.microsoft.com/office/drawing/2014/main" val="580605734"/>
                    </a:ext>
                  </a:extLst>
                </a:gridCol>
                <a:gridCol w="1067597">
                  <a:extLst>
                    <a:ext uri="{9D8B030D-6E8A-4147-A177-3AD203B41FA5}">
                      <a16:colId xmlns:a16="http://schemas.microsoft.com/office/drawing/2014/main" val="261351272"/>
                    </a:ext>
                  </a:extLst>
                </a:gridCol>
                <a:gridCol w="1224818">
                  <a:extLst>
                    <a:ext uri="{9D8B030D-6E8A-4147-A177-3AD203B41FA5}">
                      <a16:colId xmlns:a16="http://schemas.microsoft.com/office/drawing/2014/main" val="366581112"/>
                    </a:ext>
                  </a:extLst>
                </a:gridCol>
                <a:gridCol w="1237511">
                  <a:extLst>
                    <a:ext uri="{9D8B030D-6E8A-4147-A177-3AD203B41FA5}">
                      <a16:colId xmlns:a16="http://schemas.microsoft.com/office/drawing/2014/main" val="618480127"/>
                    </a:ext>
                  </a:extLst>
                </a:gridCol>
                <a:gridCol w="1232642">
                  <a:extLst>
                    <a:ext uri="{9D8B030D-6E8A-4147-A177-3AD203B41FA5}">
                      <a16:colId xmlns:a16="http://schemas.microsoft.com/office/drawing/2014/main" val="1790698508"/>
                    </a:ext>
                  </a:extLst>
                </a:gridCol>
                <a:gridCol w="2676623">
                  <a:extLst>
                    <a:ext uri="{9D8B030D-6E8A-4147-A177-3AD203B41FA5}">
                      <a16:colId xmlns:a16="http://schemas.microsoft.com/office/drawing/2014/main" val="4227869891"/>
                    </a:ext>
                  </a:extLst>
                </a:gridCol>
              </a:tblGrid>
              <a:tr h="445541">
                <a:tc rowSpan="2" gridSpan="2">
                  <a:txBody>
                    <a:bodyPr/>
                    <a:lstStyle/>
                    <a:p>
                      <a:pPr algn="ctr"/>
                      <a:endParaRPr lang="en-AU" sz="1100" dirty="0"/>
                    </a:p>
                    <a:p>
                      <a:pPr algn="ctr"/>
                      <a:endParaRPr lang="en-AU" sz="1100" dirty="0"/>
                    </a:p>
                    <a:p>
                      <a:pPr algn="ctr"/>
                      <a:endParaRPr lang="en-AU" sz="1100" dirty="0"/>
                    </a:p>
                    <a:p>
                      <a:pPr algn="ct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algn="ctr"/>
                      <a:endParaRPr lang="en-AU" dirty="0"/>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ctr"/>
                      <a:r>
                        <a:rPr lang="en-AU" sz="1800" dirty="0"/>
                        <a:t>DEVELOPMENT STAGE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en-AU" sz="1800" b="1"/>
                        <a:t>DEVELOPMENT STAGE</a:t>
                      </a:r>
                      <a:endParaRPr lang="en-AU" sz="3200" b="1" dirty="0"/>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lnL w="12700" cap="flat" cmpd="sng" algn="ctr">
                      <a:solidFill>
                        <a:srgbClr val="7C9DB4"/>
                      </a:solidFill>
                      <a:prstDash val="solid"/>
                      <a:round/>
                      <a:headEnd type="none" w="med" len="med"/>
                      <a:tailEnd type="none" w="med" len="med"/>
                    </a:lnL>
                  </a:tcPr>
                </a:tc>
                <a:tc hMerge="1">
                  <a:txBody>
                    <a:bodyPr/>
                    <a:lstStyle/>
                    <a:p>
                      <a:endParaRPr lang="en-US"/>
                    </a:p>
                  </a:txBody>
                  <a:tcPr/>
                </a:tc>
                <a:tc hMerge="1">
                  <a:txBody>
                    <a:bodyPr/>
                    <a:lstStyle/>
                    <a:p>
                      <a:endParaRPr lang="en-AU"/>
                    </a:p>
                  </a:txBody>
                  <a:tcPr>
                    <a:lnL w="12700" cap="flat" cmpd="sng" algn="ctr">
                      <a:solidFill>
                        <a:srgbClr val="7C9DB4"/>
                      </a:solidFill>
                      <a:prstDash val="solid"/>
                      <a:round/>
                      <a:headEnd type="none" w="med" len="med"/>
                      <a:tailEnd type="none" w="med" len="med"/>
                    </a:lnL>
                  </a:tcPr>
                </a:tc>
                <a:tc hMerge="1">
                  <a:txBody>
                    <a:bodyPr/>
                    <a:lstStyle/>
                    <a:p>
                      <a:endParaRPr lang="en-AU"/>
                    </a:p>
                  </a:txBody>
                  <a:tcPr>
                    <a:lnL w="12700" cap="flat" cmpd="sng" algn="ctr">
                      <a:solidFill>
                        <a:srgbClr val="7C9DB4"/>
                      </a:solidFill>
                      <a:prstDash val="solid"/>
                      <a:round/>
                      <a:headEnd type="none" w="med" len="med"/>
                      <a:tailEnd type="none" w="med" len="med"/>
                    </a:lnL>
                  </a:tcPr>
                </a:tc>
                <a:tc hMerge="1">
                  <a:txBody>
                    <a:bodyPr/>
                    <a:lstStyle/>
                    <a:p>
                      <a:pPr algn="ctr"/>
                      <a:endParaRPr lang="en-AU" dirty="0"/>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100" kern="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kern="1200" dirty="0"/>
                        <a:t>HIGHLIGHTS</a:t>
                      </a:r>
                      <a:endParaRPr lang="en-AU" sz="1100" kern="1200" dirty="0"/>
                    </a:p>
                    <a:p>
                      <a:pPr algn="ct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9263433"/>
                  </a:ext>
                </a:extLst>
              </a:tr>
              <a:tr h="436541">
                <a:tc gridSpan="2" vMerge="1">
                  <a:txBody>
                    <a:bodyPr/>
                    <a:lstStyle/>
                    <a:p>
                      <a:pPr marL="0" algn="l" defTabSz="914400" rtl="0" eaLnBrk="1" latinLnBrk="0" hangingPunct="1"/>
                      <a:endParaRPr lang="en-AU" sz="1800" b="1" kern="1200" dirty="0">
                        <a:solidFill>
                          <a:schemeClr val="lt1"/>
                        </a:solidFill>
                        <a:latin typeface="+mn-lt"/>
                        <a:ea typeface="+mn-ea"/>
                        <a:cs typeface="+mn-cs"/>
                      </a:endParaRPr>
                    </a:p>
                  </a:txBody>
                  <a:tcPr>
                    <a:solidFill>
                      <a:srgbClr val="2C567A"/>
                    </a:solidFill>
                  </a:tcPr>
                </a:tc>
                <a:tc hMerge="1" vMerge="1">
                  <a:txBody>
                    <a:bodyPr/>
                    <a:lstStyle/>
                    <a:p>
                      <a:endParaRPr lang="en-AU"/>
                    </a:p>
                  </a:txBody>
                  <a:tcPr/>
                </a:tc>
                <a:tc gridSpan="3">
                  <a:txBody>
                    <a:bodyPr/>
                    <a:lstStyle/>
                    <a:p>
                      <a:pPr algn="ctr"/>
                      <a:r>
                        <a:rPr lang="en-AU" sz="1600" b="1" kern="1200" dirty="0">
                          <a:solidFill>
                            <a:schemeClr val="bg1"/>
                          </a:solidFill>
                        </a:rPr>
                        <a:t>PRE-CLINICAL</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567A"/>
                    </a:solidFill>
                  </a:tcPr>
                </a:tc>
                <a:tc hMerge="1">
                  <a:txBody>
                    <a:bodyPr/>
                    <a:lstStyle/>
                    <a:p>
                      <a:pPr marL="0" algn="ctr" defTabSz="914400" rtl="0" eaLnBrk="1" latinLnBrk="0" hangingPunct="1"/>
                      <a:r>
                        <a:rPr lang="en-AU" sz="1600" b="1" kern="1200" dirty="0">
                          <a:solidFill>
                            <a:schemeClr val="lt1"/>
                          </a:solidFill>
                          <a:latin typeface="+mn-lt"/>
                          <a:ea typeface="+mn-ea"/>
                          <a:cs typeface="+mn-cs"/>
                        </a:rPr>
                        <a:t>PRE-CLINICAL</a:t>
                      </a:r>
                      <a:endParaRPr lang="en-AU" sz="1100" b="1" kern="1200" dirty="0">
                        <a:solidFill>
                          <a:schemeClr val="lt1"/>
                        </a:solidFill>
                        <a:latin typeface="+mn-lt"/>
                        <a:ea typeface="+mn-ea"/>
                        <a:cs typeface="+mn-cs"/>
                      </a:endParaRPr>
                    </a:p>
                  </a:txBody>
                  <a:tcPr>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solidFill>
                      <a:srgbClr val="2C567A"/>
                    </a:solidFill>
                  </a:tcPr>
                </a:tc>
                <a:tc hMerge="1">
                  <a:txBody>
                    <a:bodyPr/>
                    <a:lstStyle/>
                    <a:p>
                      <a:pPr algn="ctr"/>
                      <a:r>
                        <a:rPr lang="en-AU" sz="1600" b="1" kern="1200" dirty="0">
                          <a:solidFill>
                            <a:schemeClr val="lt1"/>
                          </a:solidFill>
                          <a:latin typeface="+mn-lt"/>
                          <a:ea typeface="+mn-ea"/>
                          <a:cs typeface="+mn-cs"/>
                        </a:rPr>
                        <a:t>PHASE 1</a:t>
                      </a:r>
                      <a:endParaRPr lang="en-AU" sz="2800" dirty="0"/>
                    </a:p>
                  </a:txBody>
                  <a:tcPr>
                    <a:lnL w="12700" cap="flat" cmpd="sng" algn="ctr">
                      <a:solidFill>
                        <a:srgbClr val="7C9DB4"/>
                      </a:solidFill>
                      <a:prstDash val="solid"/>
                      <a:round/>
                      <a:headEnd type="none" w="med" len="med"/>
                      <a:tailEnd type="none" w="med" len="med"/>
                    </a:lnL>
                    <a:lnR w="12700" cap="flat" cmpd="sng" algn="ctr">
                      <a:solidFill>
                        <a:srgbClr val="7C9DB4"/>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lnTlToBr w="12700" cmpd="sng">
                      <a:noFill/>
                      <a:prstDash val="solid"/>
                    </a:lnTlToBr>
                    <a:lnBlToTr w="12700" cmpd="sng">
                      <a:noFill/>
                      <a:prstDash val="solid"/>
                    </a:lnBlToTr>
                    <a:solidFill>
                      <a:srgbClr val="2C567A"/>
                    </a:solidFill>
                  </a:tcPr>
                </a:tc>
                <a:tc>
                  <a:txBody>
                    <a:bodyPr/>
                    <a:lstStyle/>
                    <a:p>
                      <a:pPr algn="ctr"/>
                      <a:r>
                        <a:rPr lang="en-AU" sz="1600" b="1" kern="1200" dirty="0">
                          <a:solidFill>
                            <a:schemeClr val="bg1"/>
                          </a:solidFill>
                        </a:rPr>
                        <a:t>PHASE 1</a:t>
                      </a:r>
                      <a:endParaRPr lang="en-AU" sz="2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567A"/>
                    </a:solidFill>
                  </a:tcPr>
                </a:tc>
                <a:tc>
                  <a:txBody>
                    <a:bodyPr/>
                    <a:lstStyle/>
                    <a:p>
                      <a:pPr algn="ctr"/>
                      <a:r>
                        <a:rPr lang="en-AU" sz="1600" b="1" kern="1200" dirty="0">
                          <a:solidFill>
                            <a:schemeClr val="bg1"/>
                          </a:solidFill>
                        </a:rPr>
                        <a:t>PHASE 2</a:t>
                      </a:r>
                      <a:endParaRPr lang="en-AU" sz="2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567A"/>
                    </a:solidFill>
                  </a:tcPr>
                </a:tc>
                <a:tc>
                  <a:txBody>
                    <a:bodyPr/>
                    <a:lstStyle/>
                    <a:p>
                      <a:pPr algn="ctr"/>
                      <a:r>
                        <a:rPr lang="en-AU" sz="1600" b="1" kern="1200" dirty="0">
                          <a:solidFill>
                            <a:schemeClr val="bg1"/>
                          </a:solidFill>
                        </a:rPr>
                        <a:t>PHASE 3</a:t>
                      </a:r>
                      <a:endParaRPr lang="en-AU" sz="2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567A"/>
                    </a:solidFill>
                  </a:tcPr>
                </a:tc>
                <a:tc>
                  <a:txBody>
                    <a:bodyPr/>
                    <a:lstStyle/>
                    <a:p>
                      <a:pPr marL="0" algn="ctr" defTabSz="914400" rtl="0" eaLnBrk="1" latinLnBrk="0" hangingPunct="1"/>
                      <a:r>
                        <a:rPr lang="en-AU" sz="1600" b="1" kern="1200" dirty="0">
                          <a:solidFill>
                            <a:schemeClr val="bg1"/>
                          </a:solidFill>
                        </a:rPr>
                        <a:t>MARKET</a:t>
                      </a:r>
                      <a:endParaRPr lang="en-AU" sz="1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C567A"/>
                    </a:solidFill>
                  </a:tcPr>
                </a:tc>
                <a:tc vMerge="1">
                  <a:txBody>
                    <a:bodyPr/>
                    <a:lstStyle/>
                    <a:p>
                      <a:endParaRPr lang="en-AU"/>
                    </a:p>
                  </a:txBody>
                  <a:tcPr/>
                </a:tc>
                <a:extLst>
                  <a:ext uri="{0D108BD9-81ED-4DB2-BD59-A6C34878D82A}">
                    <a16:rowId xmlns:a16="http://schemas.microsoft.com/office/drawing/2014/main" val="2628838110"/>
                  </a:ext>
                </a:extLst>
              </a:tr>
              <a:tr h="343254">
                <a:tc gridSpan="10">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kern="1200" dirty="0"/>
                        <a:t>ANTI-INFLAMMATORY PROGRAMS</a:t>
                      </a:r>
                      <a:endParaRPr lang="en-US" sz="16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AU"/>
                    </a:p>
                  </a:txBody>
                  <a:tcPr>
                    <a:lnL w="12700" cap="flat" cmpd="sng" algn="ctr">
                      <a:solidFill>
                        <a:schemeClr val="tx2"/>
                      </a:solidFill>
                      <a:prstDash val="solid"/>
                      <a:round/>
                      <a:headEnd type="none" w="med" len="med"/>
                      <a:tailEnd type="none" w="med" len="med"/>
                    </a:lnL>
                    <a:lnT w="12700" cap="flat" cmpd="sng" algn="ctr">
                      <a:solidFill>
                        <a:srgbClr val="7C9DB4"/>
                      </a:solidFill>
                      <a:prstDash val="solid"/>
                      <a:round/>
                      <a:headEnd type="none" w="med" len="med"/>
                      <a:tailEnd type="none" w="med" len="med"/>
                    </a:lnT>
                  </a:tcPr>
                </a:tc>
                <a:tc hMerge="1">
                  <a:txBody>
                    <a:bodyPr/>
                    <a:lstStyle/>
                    <a:p>
                      <a:endParaRPr lang="en-US"/>
                    </a:p>
                  </a:txBody>
                  <a:tcPr/>
                </a:tc>
                <a:tc hMerge="1">
                  <a:txBody>
                    <a:bodyPr/>
                    <a:lstStyle/>
                    <a:p>
                      <a:endParaRPr lang="en-AU"/>
                    </a:p>
                  </a:txBody>
                  <a:tcPr>
                    <a:lnL w="12700" cap="flat" cmpd="sng" algn="ctr">
                      <a:solidFill>
                        <a:schemeClr val="tx2"/>
                      </a:solidFill>
                      <a:prstDash val="solid"/>
                      <a:round/>
                      <a:headEnd type="none" w="med" len="med"/>
                      <a:tailEnd type="none" w="med" len="med"/>
                    </a:lnL>
                    <a:lnT w="12700" cap="flat" cmpd="sng" algn="ctr">
                      <a:solidFill>
                        <a:srgbClr val="7C9DB4"/>
                      </a:solidFill>
                      <a:prstDash val="solid"/>
                      <a:round/>
                      <a:headEnd type="none" w="med" len="med"/>
                      <a:tailEnd type="none" w="med" len="med"/>
                    </a:lnT>
                  </a:tcPr>
                </a:tc>
                <a:tc hMerge="1">
                  <a:txBody>
                    <a:bodyPr/>
                    <a:lstStyle/>
                    <a:p>
                      <a:endParaRPr lang="en-AU"/>
                    </a:p>
                  </a:txBody>
                  <a:tcPr>
                    <a:lnL w="12700" cap="flat" cmpd="sng" algn="ctr">
                      <a:solidFill>
                        <a:schemeClr val="tx2"/>
                      </a:solidFill>
                      <a:prstDash val="solid"/>
                      <a:round/>
                      <a:headEnd type="none" w="med" len="med"/>
                      <a:tailEnd type="none" w="med" len="med"/>
                    </a:lnL>
                    <a:lnT w="12700" cap="flat" cmpd="sng" algn="ctr">
                      <a:solidFill>
                        <a:srgbClr val="7C9DB4"/>
                      </a:solidFill>
                      <a:prstDash val="solid"/>
                      <a:round/>
                      <a:headEnd type="none" w="med" len="med"/>
                      <a:tailEnd type="none" w="med" len="med"/>
                    </a:lnT>
                  </a:tcPr>
                </a:tc>
                <a:tc hMerge="1">
                  <a:txBody>
                    <a:bodyPr/>
                    <a:lstStyle/>
                    <a:p>
                      <a:endParaRPr lang="en-US"/>
                    </a:p>
                  </a:txBody>
                  <a:tcPr/>
                </a:tc>
                <a:tc hMerge="1">
                  <a:txBody>
                    <a:bodyPr/>
                    <a:lstStyle/>
                    <a:p>
                      <a:endParaRPr lang="en-AU"/>
                    </a:p>
                  </a:txBody>
                  <a:tcPr>
                    <a:lnL w="12700" cap="flat" cmpd="sng" algn="ctr">
                      <a:solidFill>
                        <a:schemeClr val="tx2"/>
                      </a:solidFill>
                      <a:prstDash val="solid"/>
                      <a:round/>
                      <a:headEnd type="none" w="med" len="med"/>
                      <a:tailEnd type="none" w="med" len="med"/>
                    </a:lnL>
                    <a:lnT w="12700" cap="flat" cmpd="sng" algn="ctr">
                      <a:solidFill>
                        <a:srgbClr val="7C9DB4"/>
                      </a:solidFill>
                      <a:prstDash val="solid"/>
                      <a:round/>
                      <a:headEnd type="none" w="med" len="med"/>
                      <a:tailEnd type="none" w="med" len="med"/>
                    </a:lnT>
                  </a:tcPr>
                </a:tc>
                <a:tc hMerge="1">
                  <a:txBody>
                    <a:bodyPr/>
                    <a:lstStyle/>
                    <a:p>
                      <a:endParaRPr lang="en-AU"/>
                    </a:p>
                  </a:txBody>
                  <a:tcPr>
                    <a:lnL w="12700" cap="flat" cmpd="sng" algn="ctr">
                      <a:solidFill>
                        <a:schemeClr val="tx2"/>
                      </a:solidFill>
                      <a:prstDash val="solid"/>
                      <a:round/>
                      <a:headEnd type="none" w="med" len="med"/>
                      <a:tailEnd type="none" w="med" len="med"/>
                    </a:lnL>
                    <a:lnT w="12700" cap="flat" cmpd="sng" algn="ctr">
                      <a:solidFill>
                        <a:srgbClr val="7C9DB4"/>
                      </a:solidFill>
                      <a:prstDash val="solid"/>
                      <a:round/>
                      <a:headEnd type="none" w="med" len="med"/>
                      <a:tailEnd type="none" w="med" len="med"/>
                    </a:lnT>
                  </a:tcPr>
                </a:tc>
                <a:tc hMerge="1">
                  <a:txBody>
                    <a:bodyPr/>
                    <a:lstStyle/>
                    <a:p>
                      <a:endParaRPr lang="en-AU"/>
                    </a:p>
                  </a:txBody>
                  <a:tcPr>
                    <a:lnL w="12700" cap="flat" cmpd="sng" algn="ctr">
                      <a:solidFill>
                        <a:schemeClr val="tx2"/>
                      </a:solidFill>
                      <a:prstDash val="solid"/>
                      <a:round/>
                      <a:headEnd type="none" w="med" len="med"/>
                      <a:tailEnd type="none" w="med" len="med"/>
                    </a:lnL>
                    <a:lnT w="12700" cap="flat" cmpd="sng" algn="ctr">
                      <a:solidFill>
                        <a:srgbClr val="7C9DB4"/>
                      </a:solidFill>
                      <a:prstDash val="solid"/>
                      <a:round/>
                      <a:headEnd type="none" w="med" len="med"/>
                      <a:tailEnd type="none" w="med" len="med"/>
                    </a:lnT>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b="0" kern="1200" dirty="0">
                        <a:solidFill>
                          <a:schemeClr val="bg1"/>
                        </a:solidFill>
                        <a:latin typeface="+mn-lt"/>
                        <a:ea typeface="+mn-ea"/>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solidFill>
                        <a:srgbClr val="7C9DB4"/>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99017918"/>
                  </a:ext>
                </a:extLst>
              </a:tr>
              <a:tr h="0">
                <a:tc rowSpan="2"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2000" kern="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2000" kern="12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AU" sz="2200" kern="1200" dirty="0" err="1"/>
                        <a:t>Travelan</a:t>
                      </a:r>
                      <a:r>
                        <a:rPr lang="en-AU" sz="2200" kern="1200" dirty="0"/>
                        <a:t>®</a:t>
                      </a:r>
                      <a:endParaRPr lang="en-AU" sz="22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2"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endParaRPr lang="en-AU"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C9DB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AU" dirty="0"/>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AU" sz="1200" kern="1200" dirty="0">
                        <a:solidFill>
                          <a:schemeClr val="tx1"/>
                        </a:solidFill>
                        <a:latin typeface="+mn-lt"/>
                        <a:ea typeface="+mn-ea"/>
                        <a:cs typeface="+mn-cs"/>
                      </a:endParaRP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400" kern="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kern="1200" dirty="0"/>
                        <a:t>Commercial product - Australia</a:t>
                      </a:r>
                    </a:p>
                    <a:p>
                      <a:pPr algn="ctr"/>
                      <a:endParaRPr lang="en-AU" sz="1200" kern="1200" dirty="0">
                        <a:solidFill>
                          <a:schemeClr val="tx1"/>
                        </a:solidFill>
                        <a:latin typeface="+mn-lt"/>
                        <a:ea typeface="+mn-ea"/>
                        <a:cs typeface="+mn-cs"/>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855999"/>
                  </a:ext>
                </a:extLst>
              </a:tr>
              <a:tr h="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latin typeface="+mn-lt"/>
                        <a:ea typeface="+mn-ea"/>
                        <a:cs typeface="+mn-cs"/>
                      </a:endParaRPr>
                    </a:p>
                  </a:txBody>
                  <a:tcPr anchor="ctr">
                    <a:lnL w="12700" cap="flat" cmpd="sng" algn="ctr">
                      <a:solidFill>
                        <a:srgbClr val="7C9DB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8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8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algn="ctr" defTabSz="457200" rtl="0" eaLnBrk="1" latinLnBrk="0" hangingPunct="1"/>
                      <a:endParaRPr lang="en-AU" sz="1200" kern="1200" dirty="0">
                        <a:solidFill>
                          <a:schemeClr val="tx1"/>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ctr" defTabSz="457200" rtl="0" eaLnBrk="1" latinLnBrk="0" hangingPunct="1">
                        <a:buFont typeface="Arial" panose="020B0604020202020204" pitchFamily="34" charset="0"/>
                        <a:buNone/>
                      </a:pPr>
                      <a:endParaRPr lang="en-US" sz="1200" kern="1200" dirty="0">
                        <a:solidFill>
                          <a:schemeClr val="tx1"/>
                        </a:solidFill>
                        <a:latin typeface="+mn-lt"/>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t>Commercial product - Canada</a:t>
                      </a:r>
                    </a:p>
                    <a:p>
                      <a:pPr marL="0" indent="0" algn="ctr" defTabSz="457200" rtl="0" eaLnBrk="1" latinLnBrk="0" hangingPunct="1">
                        <a:buFont typeface="Arial" panose="020B0604020202020204" pitchFamily="34" charset="0"/>
                        <a:buNone/>
                      </a:pPr>
                      <a:endParaRPr lang="en-US" sz="1200" kern="1200" dirty="0">
                        <a:solidFill>
                          <a:schemeClr val="tx1"/>
                        </a:solidFill>
                        <a:latin typeface="+mn-lt"/>
                        <a:ea typeface="+mn-ea"/>
                        <a:cs typeface="+mn-cs"/>
                      </a:endParaRP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153745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latin typeface="+mn-lt"/>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algn="ctr" defTabSz="457200" rtl="0" eaLnBrk="1" latinLnBrk="0" hangingPunct="1"/>
                      <a:endParaRPr lang="en-AU" sz="1200" kern="1200" dirty="0">
                        <a:solidFill>
                          <a:schemeClr val="tx1"/>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457200" rtl="0" eaLnBrk="1" latinLnBrk="0" hangingPunct="1"/>
                      <a:endParaRPr lang="en-AU" sz="120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AU" sz="1200" kern="1200" dirty="0">
                        <a:solidFill>
                          <a:schemeClr val="tx1"/>
                        </a:solidFill>
                        <a:latin typeface="+mn-lt"/>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kern="1200" dirty="0"/>
                        <a:t>Commercial product - USA</a:t>
                      </a:r>
                    </a:p>
                    <a:p>
                      <a:pPr algn="ctr"/>
                      <a:endParaRPr lang="en-AU" sz="1200" kern="1200" dirty="0">
                        <a:solidFill>
                          <a:schemeClr val="tx1"/>
                        </a:solidFill>
                        <a:latin typeface="+mn-lt"/>
                        <a:ea typeface="+mn-ea"/>
                        <a:cs typeface="+mn-cs"/>
                      </a:endParaRP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123083"/>
                  </a:ext>
                </a:extLst>
              </a:tr>
              <a:tr h="614114">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kern="1200" dirty="0"/>
                        <a:t>IMM-124E (</a:t>
                      </a:r>
                      <a:r>
                        <a:rPr lang="en-AU" sz="2000" kern="1200" dirty="0" err="1"/>
                        <a:t>Travelan</a:t>
                      </a:r>
                      <a:r>
                        <a:rPr lang="en-AU" sz="2000" kern="1200" dirty="0"/>
                        <a:t>®)</a:t>
                      </a:r>
                      <a:endParaRPr lang="en-AU" sz="2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8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8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a:noFill/>
                    </a:lnL>
                    <a:lnR>
                      <a:noFill/>
                    </a:lnR>
                    <a:lnT w="12700" cmpd="sng">
                      <a:noFill/>
                    </a:lnT>
                    <a:lnB w="12700" cmpd="sng">
                      <a:noFill/>
                    </a:lnB>
                    <a:lnTlToBr w="12700" cmpd="sng">
                      <a:noFill/>
                      <a:prstDash val="solid"/>
                    </a:lnTlToBr>
                    <a:lnBlToTr w="12700" cmpd="sng">
                      <a:noFill/>
                      <a:prstDash val="solid"/>
                    </a:lnBlToTr>
                  </a:tcPr>
                </a:tc>
                <a:tc gridSpan="2">
                  <a:txBody>
                    <a:bodyPr/>
                    <a:lstStyle/>
                    <a:p>
                      <a:endParaRPr lang="en-AU" dirty="0"/>
                    </a:p>
                  </a:txBody>
                  <a:tcPr>
                    <a:lnL>
                      <a:noFill/>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AU"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171450" indent="-171450" algn="ctr" defTabSz="4572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ctr" defTabSz="457200" rtl="0" eaLnBrk="1" latinLnBrk="0" hangingPunct="1">
                        <a:buFont typeface="Arial" panose="020B0604020202020204" pitchFamily="34" charset="0"/>
                        <a:buNone/>
                      </a:pPr>
                      <a:r>
                        <a:rPr lang="en-US" sz="1400" kern="1200" dirty="0"/>
                        <a:t>PLAN TO DEVELOP AS DRUG TO PREVENT TRAVELERS’ DIARRHEA IN USA </a:t>
                      </a:r>
                      <a:endParaRPr lang="en-US" sz="1400" b="1" kern="1200" dirty="0">
                        <a:solidFill>
                          <a:schemeClr val="tx1"/>
                        </a:solidFill>
                        <a:latin typeface="+mn-lt"/>
                        <a:ea typeface="+mn-ea"/>
                        <a:cs typeface="+mn-cs"/>
                      </a:endParaRP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859257"/>
                  </a:ext>
                </a:extLst>
              </a:tr>
              <a:tr h="6529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2000" dirty="0">
                          <a:effectLst/>
                        </a:rPr>
                        <a:t>IMM-529</a:t>
                      </a:r>
                      <a:endParaRPr lang="en-US" sz="2000" dirty="0">
                        <a:solidFill>
                          <a:schemeClr val="tx1"/>
                        </a:solidFill>
                        <a:effectLst/>
                      </a:endParaRP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1800" dirty="0">
                        <a:solidFill>
                          <a:schemeClr val="tx1"/>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en-AU" dirty="0"/>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en-AU" sz="1200" kern="1200" dirty="0">
                        <a:solidFill>
                          <a:schemeClr val="tx1"/>
                        </a:solidFill>
                        <a:latin typeface="+mn-lt"/>
                        <a:ea typeface="+mn-ea"/>
                        <a:cs typeface="+mn-cs"/>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dirty="0"/>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457200" rtl="0" eaLnBrk="1" latinLnBrk="0" hangingPunct="1">
                        <a:buFont typeface="Arial" panose="020B0604020202020204" pitchFamily="34" charset="0"/>
                        <a:buNone/>
                      </a:pPr>
                      <a:r>
                        <a:rPr lang="en-US" sz="1400" kern="1200" dirty="0"/>
                        <a:t>TO PREVENT RECURRENCE IN </a:t>
                      </a:r>
                    </a:p>
                    <a:p>
                      <a:pPr marL="0" indent="0" algn="ctr" defTabSz="457200" rtl="0" eaLnBrk="1" latinLnBrk="0" hangingPunct="1">
                        <a:buFont typeface="Arial" panose="020B0604020202020204" pitchFamily="34" charset="0"/>
                        <a:buNone/>
                      </a:pPr>
                      <a:r>
                        <a:rPr lang="en-US" sz="1400" kern="1200" dirty="0"/>
                        <a:t>C. DIFFICILE PATIENTS</a:t>
                      </a:r>
                      <a:endParaRPr lang="en-US" sz="1400" b="1" kern="1200" dirty="0">
                        <a:solidFill>
                          <a:schemeClr val="tx1"/>
                        </a:solidFill>
                        <a:latin typeface="+mn-lt"/>
                        <a:ea typeface="+mn-ea"/>
                        <a:cs typeface="+mn-cs"/>
                      </a:endParaRPr>
                    </a:p>
                  </a:txBody>
                  <a:tcPr anchor="ct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7711618"/>
                  </a:ext>
                </a:extLst>
              </a:tr>
            </a:tbl>
          </a:graphicData>
        </a:graphic>
      </p:graphicFrame>
      <p:sp>
        <p:nvSpPr>
          <p:cNvPr id="10" name="Arrow: Pentagon 9">
            <a:extLst>
              <a:ext uri="{FF2B5EF4-FFF2-40B4-BE49-F238E27FC236}">
                <a16:creationId xmlns:a16="http://schemas.microsoft.com/office/drawing/2014/main" id="{225DD1E8-CF18-4450-8DFA-F93F51D57F54}"/>
              </a:ext>
            </a:extLst>
          </p:cNvPr>
          <p:cNvSpPr/>
          <p:nvPr/>
        </p:nvSpPr>
        <p:spPr>
          <a:xfrm>
            <a:off x="3037965" y="2880404"/>
            <a:ext cx="6062895" cy="384202"/>
          </a:xfrm>
          <a:prstGeom prst="homePlate">
            <a:avLst/>
          </a:prstGeom>
          <a:solidFill>
            <a:srgbClr val="3399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Arrow: Pentagon 15">
            <a:extLst>
              <a:ext uri="{FF2B5EF4-FFF2-40B4-BE49-F238E27FC236}">
                <a16:creationId xmlns:a16="http://schemas.microsoft.com/office/drawing/2014/main" id="{326EED21-6F0D-4693-A7F4-9A45A9C4D287}"/>
              </a:ext>
            </a:extLst>
          </p:cNvPr>
          <p:cNvSpPr/>
          <p:nvPr/>
        </p:nvSpPr>
        <p:spPr>
          <a:xfrm>
            <a:off x="3036003" y="4517464"/>
            <a:ext cx="3591531" cy="373242"/>
          </a:xfrm>
          <a:prstGeom prst="homePlate">
            <a:avLst/>
          </a:prstGeom>
          <a:solidFill>
            <a:schemeClr val="accent6">
              <a:lumMod val="75000"/>
              <a:alpha val="60000"/>
            </a:schemeClr>
          </a:solidFill>
          <a:ln>
            <a:solidFill>
              <a:srgbClr val="007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Arrow: Pentagon 21">
            <a:extLst>
              <a:ext uri="{FF2B5EF4-FFF2-40B4-BE49-F238E27FC236}">
                <a16:creationId xmlns:a16="http://schemas.microsoft.com/office/drawing/2014/main" id="{1A32A852-11E2-49FA-8807-BB3EC6430D92}"/>
              </a:ext>
            </a:extLst>
          </p:cNvPr>
          <p:cNvSpPr/>
          <p:nvPr/>
        </p:nvSpPr>
        <p:spPr>
          <a:xfrm>
            <a:off x="3036003" y="3330068"/>
            <a:ext cx="6062895" cy="384202"/>
          </a:xfrm>
          <a:prstGeom prst="homePlate">
            <a:avLst/>
          </a:prstGeom>
          <a:solidFill>
            <a:srgbClr val="3399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Arrow: Pentagon 22">
            <a:extLst>
              <a:ext uri="{FF2B5EF4-FFF2-40B4-BE49-F238E27FC236}">
                <a16:creationId xmlns:a16="http://schemas.microsoft.com/office/drawing/2014/main" id="{F1C511B9-6B2E-4280-A27A-E9A513476EED}"/>
              </a:ext>
            </a:extLst>
          </p:cNvPr>
          <p:cNvSpPr/>
          <p:nvPr/>
        </p:nvSpPr>
        <p:spPr>
          <a:xfrm>
            <a:off x="3026478" y="3789247"/>
            <a:ext cx="6072420" cy="384202"/>
          </a:xfrm>
          <a:prstGeom prst="homePlate">
            <a:avLst/>
          </a:prstGeom>
          <a:solidFill>
            <a:srgbClr val="3399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Arrow: Pentagon 27">
            <a:extLst>
              <a:ext uri="{FF2B5EF4-FFF2-40B4-BE49-F238E27FC236}">
                <a16:creationId xmlns:a16="http://schemas.microsoft.com/office/drawing/2014/main" id="{51404D23-1C3C-4E44-92EA-C8A767A3E44F}"/>
              </a:ext>
            </a:extLst>
          </p:cNvPr>
          <p:cNvSpPr/>
          <p:nvPr/>
        </p:nvSpPr>
        <p:spPr>
          <a:xfrm>
            <a:off x="3036003" y="5226519"/>
            <a:ext cx="3084297" cy="373242"/>
          </a:xfrm>
          <a:prstGeom prst="homePlate">
            <a:avLst/>
          </a:prstGeom>
          <a:solidFill>
            <a:srgbClr val="7C9DB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BA1B8096-BBAD-458F-8EC5-A511230E1427}"/>
              </a:ext>
            </a:extLst>
          </p:cNvPr>
          <p:cNvSpPr/>
          <p:nvPr/>
        </p:nvSpPr>
        <p:spPr>
          <a:xfrm>
            <a:off x="5281867" y="3828716"/>
            <a:ext cx="2176558" cy="307777"/>
          </a:xfrm>
          <a:prstGeom prst="rect">
            <a:avLst/>
          </a:prstGeom>
        </p:spPr>
        <p:txBody>
          <a:bodyPr wrap="none">
            <a:spAutoFit/>
          </a:bodyPr>
          <a:lstStyle/>
          <a:p>
            <a:r>
              <a:rPr lang="en-AU" sz="1400" b="1" dirty="0"/>
              <a:t>Dietary supplement (2015)</a:t>
            </a:r>
          </a:p>
        </p:txBody>
      </p:sp>
      <p:sp>
        <p:nvSpPr>
          <p:cNvPr id="4" name="Rectangle 3">
            <a:extLst>
              <a:ext uri="{FF2B5EF4-FFF2-40B4-BE49-F238E27FC236}">
                <a16:creationId xmlns:a16="http://schemas.microsoft.com/office/drawing/2014/main" id="{168C66B0-728E-4482-8216-2009598822D8}"/>
              </a:ext>
            </a:extLst>
          </p:cNvPr>
          <p:cNvSpPr/>
          <p:nvPr/>
        </p:nvSpPr>
        <p:spPr>
          <a:xfrm>
            <a:off x="4929630" y="3346525"/>
            <a:ext cx="2933816" cy="307777"/>
          </a:xfrm>
          <a:prstGeom prst="rect">
            <a:avLst/>
          </a:prstGeom>
        </p:spPr>
        <p:txBody>
          <a:bodyPr wrap="none">
            <a:spAutoFit/>
          </a:bodyPr>
          <a:lstStyle/>
          <a:p>
            <a:r>
              <a:rPr lang="en-AU" sz="1400" b="1" dirty="0"/>
              <a:t>Health Canada NPN 80046016 (2015)</a:t>
            </a:r>
          </a:p>
        </p:txBody>
      </p:sp>
      <p:sp>
        <p:nvSpPr>
          <p:cNvPr id="6" name="Rectangle 5">
            <a:extLst>
              <a:ext uri="{FF2B5EF4-FFF2-40B4-BE49-F238E27FC236}">
                <a16:creationId xmlns:a16="http://schemas.microsoft.com/office/drawing/2014/main" id="{64CBBCBC-52F0-4DC2-9E2F-3E08C2D4B51F}"/>
              </a:ext>
            </a:extLst>
          </p:cNvPr>
          <p:cNvSpPr/>
          <p:nvPr/>
        </p:nvSpPr>
        <p:spPr>
          <a:xfrm>
            <a:off x="5118649" y="2924302"/>
            <a:ext cx="2495427" cy="307777"/>
          </a:xfrm>
          <a:prstGeom prst="rect">
            <a:avLst/>
          </a:prstGeom>
        </p:spPr>
        <p:txBody>
          <a:bodyPr wrap="none">
            <a:spAutoFit/>
          </a:bodyPr>
          <a:lstStyle/>
          <a:p>
            <a:r>
              <a:rPr lang="en-AU" sz="1400" b="1" dirty="0"/>
              <a:t>TGA ARTG Aust L106709 (2004)</a:t>
            </a:r>
          </a:p>
        </p:txBody>
      </p:sp>
      <p:sp>
        <p:nvSpPr>
          <p:cNvPr id="11" name="Rectangle 10">
            <a:extLst>
              <a:ext uri="{FF2B5EF4-FFF2-40B4-BE49-F238E27FC236}">
                <a16:creationId xmlns:a16="http://schemas.microsoft.com/office/drawing/2014/main" id="{BB3C8BD2-1B19-4D1A-81D4-EFA3E5FAAB55}"/>
              </a:ext>
            </a:extLst>
          </p:cNvPr>
          <p:cNvSpPr/>
          <p:nvPr/>
        </p:nvSpPr>
        <p:spPr>
          <a:xfrm>
            <a:off x="502030" y="4327931"/>
            <a:ext cx="11315370" cy="752063"/>
          </a:xfrm>
          <a:prstGeom prst="rec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46147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AA9DAB-8C3A-4A78-8416-B9166F80065B}"/>
              </a:ext>
            </a:extLst>
          </p:cNvPr>
          <p:cNvSpPr>
            <a:spLocks noGrp="1"/>
          </p:cNvSpPr>
          <p:nvPr>
            <p:ph type="title"/>
          </p:nvPr>
        </p:nvSpPr>
        <p:spPr/>
        <p:txBody>
          <a:bodyPr/>
          <a:lstStyle/>
          <a:p>
            <a:r>
              <a:rPr lang="en-AU" dirty="0"/>
              <a:t>US DOD R&amp;D collaboration agreements</a:t>
            </a:r>
            <a:br>
              <a:rPr lang="en-AU" dirty="0"/>
            </a:br>
            <a:endParaRPr lang="en-AU" dirty="0"/>
          </a:p>
        </p:txBody>
      </p:sp>
      <p:sp>
        <p:nvSpPr>
          <p:cNvPr id="4" name="TextBox 3">
            <a:extLst>
              <a:ext uri="{FF2B5EF4-FFF2-40B4-BE49-F238E27FC236}">
                <a16:creationId xmlns:a16="http://schemas.microsoft.com/office/drawing/2014/main" id="{B520087A-E87E-45DE-BA3C-BFCD895313E4}"/>
              </a:ext>
            </a:extLst>
          </p:cNvPr>
          <p:cNvSpPr txBox="1"/>
          <p:nvPr/>
        </p:nvSpPr>
        <p:spPr>
          <a:xfrm>
            <a:off x="696984" y="1848618"/>
            <a:ext cx="9790112" cy="3465564"/>
          </a:xfrm>
          <a:prstGeom prst="rect">
            <a:avLst/>
          </a:prstGeom>
          <a:noFill/>
        </p:spPr>
        <p:txBody>
          <a:bodyPr vert="horz" wrap="square" lIns="0" tIns="0" rIns="0" bIns="0" rtlCol="0">
            <a:spAutoFit/>
          </a:bodyPr>
          <a:lstStyle>
            <a:defPPr>
              <a:defRPr lang="en-US"/>
            </a:defPPr>
            <a:lvl1pPr>
              <a:lnSpc>
                <a:spcPct val="90000"/>
              </a:lnSpc>
              <a:spcBef>
                <a:spcPts val="600"/>
              </a:spcBef>
              <a:buClr>
                <a:schemeClr val="accent1"/>
              </a:buClr>
              <a:defRPr sz="2000"/>
            </a:lvl1pPr>
          </a:lstStyle>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Armed Forces Research Institute of Medical Sciences (AFRIMS) – June 2016</a:t>
            </a:r>
          </a:p>
          <a:p>
            <a:pPr marL="342900" indent="-342900">
              <a:buFont typeface="Arial" panose="020B0604020202020204" pitchFamily="34" charset="0"/>
              <a:buChar char="•"/>
            </a:pPr>
            <a:endParaRPr lang="en-AU" sz="800" dirty="0"/>
          </a:p>
          <a:p>
            <a:pPr marL="342900" indent="-342900">
              <a:buFont typeface="Arial" panose="020B0604020202020204" pitchFamily="34" charset="0"/>
              <a:buChar char="•"/>
            </a:pPr>
            <a:r>
              <a:rPr lang="en-AU" dirty="0"/>
              <a:t>Naval Medical Research </a:t>
            </a:r>
            <a:r>
              <a:rPr lang="en-AU" dirty="0" err="1"/>
              <a:t>Center</a:t>
            </a:r>
            <a:r>
              <a:rPr lang="en-AU" dirty="0"/>
              <a:t> (NMRC) – August 2016</a:t>
            </a:r>
          </a:p>
          <a:p>
            <a:pPr marL="342900" indent="-342900">
              <a:lnSpc>
                <a:spcPct val="150000"/>
              </a:lnSpc>
              <a:buFont typeface="Arial" panose="020B0604020202020204" pitchFamily="34" charset="0"/>
              <a:buChar char="•"/>
            </a:pPr>
            <a:r>
              <a:rPr lang="en-AU" dirty="0"/>
              <a:t>Walter Reed Army Institute of Research (WRAIR) – June 2016</a:t>
            </a:r>
          </a:p>
          <a:p>
            <a:pPr marL="342900" indent="-342900">
              <a:lnSpc>
                <a:spcPct val="100000"/>
              </a:lnSpc>
              <a:buFont typeface="Arial" panose="020B0604020202020204" pitchFamily="34" charset="0"/>
              <a:buChar char="•"/>
            </a:pPr>
            <a:r>
              <a:rPr lang="en-US" dirty="0"/>
              <a:t>Travelan® binds 180 pathogenic strains of bacteria from infected personnel deployed in Bhutan, Cambodia, Nepal and Thailand</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
        <p:nvSpPr>
          <p:cNvPr id="6" name="AutoShape 2">
            <a:extLst>
              <a:ext uri="{FF2B5EF4-FFF2-40B4-BE49-F238E27FC236}">
                <a16:creationId xmlns:a16="http://schemas.microsoft.com/office/drawing/2014/main" id="{414A5A69-8A06-440B-BE8C-214C96EC53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124" name="Picture 4">
            <a:extLst>
              <a:ext uri="{FF2B5EF4-FFF2-40B4-BE49-F238E27FC236}">
                <a16:creationId xmlns:a16="http://schemas.microsoft.com/office/drawing/2014/main" id="{72AAAF5C-7571-42A3-9E00-67BDB8D7FB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601914" y="5009826"/>
            <a:ext cx="1638299" cy="15175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02A6FD06-2840-427D-9285-8E36C3F23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770" y="4978095"/>
            <a:ext cx="1411288" cy="141128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63712E38-699B-4EEE-A21B-8C058D15C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1815" y="4978095"/>
            <a:ext cx="3161285" cy="14112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F833957-3FFF-4391-8EB9-87083EE7B422}"/>
              </a:ext>
            </a:extLst>
          </p:cNvPr>
          <p:cNvSpPr/>
          <p:nvPr/>
        </p:nvSpPr>
        <p:spPr>
          <a:xfrm>
            <a:off x="525461" y="1182560"/>
            <a:ext cx="9194271" cy="461665"/>
          </a:xfrm>
          <a:prstGeom prst="rect">
            <a:avLst/>
          </a:prstGeom>
        </p:spPr>
        <p:txBody>
          <a:bodyPr wrap="square">
            <a:spAutoFit/>
          </a:bodyPr>
          <a:lstStyle/>
          <a:p>
            <a:r>
              <a:rPr lang="en-US" sz="2400" b="1" dirty="0">
                <a:solidFill>
                  <a:schemeClr val="accent1"/>
                </a:solidFill>
              </a:rPr>
              <a:t>Collaboration on Development of a Shigella-Specific Therapeutic</a:t>
            </a:r>
          </a:p>
        </p:txBody>
      </p:sp>
    </p:spTree>
    <p:extLst>
      <p:ext uri="{BB962C8B-B14F-4D97-AF65-F5344CB8AC3E}">
        <p14:creationId xmlns:p14="http://schemas.microsoft.com/office/powerpoint/2010/main" val="228715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4431C60-3C5B-431F-BA5C-D8D939153CAA}"/>
              </a:ext>
            </a:extLst>
          </p:cNvPr>
          <p:cNvSpPr/>
          <p:nvPr/>
        </p:nvSpPr>
        <p:spPr>
          <a:xfrm>
            <a:off x="8333360" y="1663670"/>
            <a:ext cx="3883819" cy="4271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59C39366-1825-4385-9571-7E477489027C}"/>
              </a:ext>
            </a:extLst>
          </p:cNvPr>
          <p:cNvSpPr/>
          <p:nvPr/>
        </p:nvSpPr>
        <p:spPr>
          <a:xfrm>
            <a:off x="0" y="1616250"/>
            <a:ext cx="3883819" cy="42710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84043990-E24E-40B0-8A41-52529AC4D1A6}"/>
              </a:ext>
            </a:extLst>
          </p:cNvPr>
          <p:cNvSpPr>
            <a:spLocks noChangeAspect="1"/>
          </p:cNvSpPr>
          <p:nvPr/>
        </p:nvSpPr>
        <p:spPr>
          <a:xfrm>
            <a:off x="9862023" y="4266750"/>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13557" y="10991"/>
            <a:ext cx="11150600" cy="920336"/>
          </a:xfrm>
        </p:spPr>
        <p:txBody>
          <a:bodyPr/>
          <a:lstStyle/>
          <a:p>
            <a:r>
              <a:rPr lang="en-IN" dirty="0"/>
              <a:t>BACKGROUND OF </a:t>
            </a:r>
            <a:r>
              <a:rPr lang="en-IN" dirty="0" err="1"/>
              <a:t>Travelan</a:t>
            </a:r>
            <a:r>
              <a:rPr lang="en-IN" dirty="0"/>
              <a:t>®: Plan to expand use</a:t>
            </a: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28260" y="3174894"/>
            <a:ext cx="3445566" cy="2504663"/>
          </a:xfrm>
        </p:spPr>
        <p:txBody>
          <a:bodyPr>
            <a:normAutofit/>
          </a:bodyPr>
          <a:lstStyle/>
          <a:p>
            <a:r>
              <a:rPr lang="en-IN" sz="2400" b="1" dirty="0"/>
              <a:t>Marketed in Australia, USA and Canada</a:t>
            </a:r>
          </a:p>
        </p:txBody>
      </p:sp>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a:xfrm>
            <a:off x="8552684" y="3161718"/>
            <a:ext cx="3445170" cy="1817802"/>
          </a:xfrm>
        </p:spPr>
        <p:txBody>
          <a:bodyPr>
            <a:normAutofit/>
          </a:bodyPr>
          <a:lstStyle/>
          <a:p>
            <a:r>
              <a:rPr lang="en-IN" sz="2400" b="1" dirty="0">
                <a:solidFill>
                  <a:srgbClr val="0070C0"/>
                </a:solidFill>
              </a:rPr>
              <a:t>Status with FDA:</a:t>
            </a:r>
            <a:br>
              <a:rPr lang="en-IN" sz="2400" b="1" dirty="0">
                <a:solidFill>
                  <a:srgbClr val="0070C0"/>
                </a:solidFill>
              </a:rPr>
            </a:br>
            <a:r>
              <a:rPr lang="en-US" sz="2400" b="1" dirty="0">
                <a:solidFill>
                  <a:srgbClr val="0070C0"/>
                </a:solidFill>
                <a:ea typeface="Arial" charset="0"/>
                <a:cs typeface="Arial" charset="0"/>
              </a:rPr>
              <a:t>IND 14,933*</a:t>
            </a:r>
          </a:p>
          <a:p>
            <a:endParaRPr lang="en-IN" sz="1400" dirty="0"/>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a:xfrm>
            <a:off x="295748" y="1912489"/>
            <a:ext cx="3445566" cy="495389"/>
          </a:xfrm>
        </p:spPr>
        <p:txBody>
          <a:bodyPr/>
          <a:lstStyle/>
          <a:p>
            <a:r>
              <a:rPr lang="en-IN" sz="2400" dirty="0"/>
              <a:t>COMMERCIAL PRODUCT</a:t>
            </a:r>
          </a:p>
        </p:txBody>
      </p:sp>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a:xfrm>
            <a:off x="8680017" y="1912489"/>
            <a:ext cx="3139414" cy="725495"/>
          </a:xfrm>
        </p:spPr>
        <p:txBody>
          <a:bodyPr/>
          <a:lstStyle/>
          <a:p>
            <a:r>
              <a:rPr lang="en-IN" sz="2400" dirty="0">
                <a:solidFill>
                  <a:srgbClr val="0070C0"/>
                </a:solidFill>
              </a:rPr>
              <a:t>DRUG CANDIDATE </a:t>
            </a:r>
            <a:r>
              <a:rPr lang="en-IN" sz="2800" dirty="0">
                <a:solidFill>
                  <a:srgbClr val="0070C0"/>
                </a:solidFill>
                <a:latin typeface="+mn-lt"/>
              </a:rPr>
              <a:t>IMM-124E</a:t>
            </a:r>
          </a:p>
        </p:txBody>
      </p:sp>
      <p:pic>
        <p:nvPicPr>
          <p:cNvPr id="85" name="Picture Placeholder 84">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tretch>
            <a:fillRect/>
          </a:stretch>
        </p:blipFill>
        <p:spPr>
          <a:xfrm>
            <a:off x="10026639" y="4431366"/>
            <a:ext cx="502873" cy="502873"/>
          </a:xfrm>
        </p:spPr>
      </p:pic>
      <p:sp>
        <p:nvSpPr>
          <p:cNvPr id="5" name="Equals 4">
            <a:extLst>
              <a:ext uri="{FF2B5EF4-FFF2-40B4-BE49-F238E27FC236}">
                <a16:creationId xmlns:a16="http://schemas.microsoft.com/office/drawing/2014/main" id="{60A76404-5830-4A89-91D3-AFAA26B59D39}"/>
              </a:ext>
            </a:extLst>
          </p:cNvPr>
          <p:cNvSpPr/>
          <p:nvPr/>
        </p:nvSpPr>
        <p:spPr>
          <a:xfrm>
            <a:off x="5342230" y="2674838"/>
            <a:ext cx="1410380" cy="92033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Arrow: Pentagon 11">
            <a:extLst>
              <a:ext uri="{FF2B5EF4-FFF2-40B4-BE49-F238E27FC236}">
                <a16:creationId xmlns:a16="http://schemas.microsoft.com/office/drawing/2014/main" id="{A836FCBF-E1CE-414F-8E1F-1E8AC238AF49}"/>
              </a:ext>
            </a:extLst>
          </p:cNvPr>
          <p:cNvSpPr/>
          <p:nvPr/>
        </p:nvSpPr>
        <p:spPr>
          <a:xfrm rot="5400000">
            <a:off x="5073082" y="3662078"/>
            <a:ext cx="2031551" cy="446495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98772D8-2BC5-4FCE-A7A8-568428C3DA31}"/>
              </a:ext>
            </a:extLst>
          </p:cNvPr>
          <p:cNvSpPr/>
          <p:nvPr/>
        </p:nvSpPr>
        <p:spPr>
          <a:xfrm>
            <a:off x="3725455" y="5150692"/>
            <a:ext cx="4731566" cy="12926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2C567A"/>
              </a:buClr>
              <a:buSzTx/>
              <a:buFontTx/>
              <a:buNone/>
              <a:tabLst/>
              <a:defRPr/>
            </a:pPr>
            <a:r>
              <a:rPr kumimoji="0" lang="en-US" sz="2000" b="0" i="0" u="none" strike="noStrike" kern="1200" cap="none" spc="0" normalizeH="0" baseline="0" noProof="0" dirty="0">
                <a:ln>
                  <a:noFill/>
                </a:ln>
                <a:solidFill>
                  <a:prstClr val="white"/>
                </a:solidFill>
                <a:effectLst/>
                <a:uLnTx/>
                <a:uFillTx/>
                <a:latin typeface="Arial" charset="0"/>
                <a:ea typeface="Arial" charset="0"/>
                <a:cs typeface="Arial" charset="0"/>
              </a:rPr>
              <a:t>Plan to develop IMM-124E as an approved drug to prevent Travelers’ Diarrhea</a:t>
            </a:r>
          </a:p>
          <a:p>
            <a:pPr marL="0" marR="0" lvl="0" indent="0" algn="ctr" defTabSz="914400" rtl="0" eaLnBrk="1" fontAlgn="auto" latinLnBrk="0" hangingPunct="1">
              <a:lnSpc>
                <a:spcPct val="100000"/>
              </a:lnSpc>
              <a:spcBef>
                <a:spcPts val="0"/>
              </a:spcBef>
              <a:spcAft>
                <a:spcPts val="0"/>
              </a:spcAft>
              <a:buClr>
                <a:srgbClr val="2C567A"/>
              </a:buClr>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pic>
        <p:nvPicPr>
          <p:cNvPr id="16" name="Picture 15">
            <a:extLst>
              <a:ext uri="{FF2B5EF4-FFF2-40B4-BE49-F238E27FC236}">
                <a16:creationId xmlns:a16="http://schemas.microsoft.com/office/drawing/2014/main" id="{3B300963-A409-4FCB-8B3D-5A1EE6801814}"/>
              </a:ext>
            </a:extLst>
          </p:cNvPr>
          <p:cNvPicPr>
            <a:picLocks noChangeAspect="1"/>
          </p:cNvPicPr>
          <p:nvPr/>
        </p:nvPicPr>
        <p:blipFill>
          <a:blip r:embed="rId5"/>
          <a:stretch>
            <a:fillRect/>
          </a:stretch>
        </p:blipFill>
        <p:spPr>
          <a:xfrm>
            <a:off x="2108276" y="4352282"/>
            <a:ext cx="846665" cy="1219335"/>
          </a:xfrm>
          <a:prstGeom prst="rect">
            <a:avLst/>
          </a:prstGeom>
        </p:spPr>
      </p:pic>
      <p:pic>
        <p:nvPicPr>
          <p:cNvPr id="20" name="Picture 19">
            <a:extLst>
              <a:ext uri="{FF2B5EF4-FFF2-40B4-BE49-F238E27FC236}">
                <a16:creationId xmlns:a16="http://schemas.microsoft.com/office/drawing/2014/main" id="{5D1BB28F-62CB-46C7-83B3-857C8353D1D4}"/>
              </a:ext>
            </a:extLst>
          </p:cNvPr>
          <p:cNvPicPr>
            <a:picLocks noChangeAspect="1"/>
          </p:cNvPicPr>
          <p:nvPr/>
        </p:nvPicPr>
        <p:blipFill>
          <a:blip r:embed="rId6"/>
          <a:stretch>
            <a:fillRect/>
          </a:stretch>
        </p:blipFill>
        <p:spPr>
          <a:xfrm>
            <a:off x="542244" y="4825772"/>
            <a:ext cx="1626326" cy="1087636"/>
          </a:xfrm>
          <a:prstGeom prst="rect">
            <a:avLst/>
          </a:prstGeom>
        </p:spPr>
      </p:pic>
      <p:pic>
        <p:nvPicPr>
          <p:cNvPr id="21" name="Picture 20">
            <a:extLst>
              <a:ext uri="{FF2B5EF4-FFF2-40B4-BE49-F238E27FC236}">
                <a16:creationId xmlns:a16="http://schemas.microsoft.com/office/drawing/2014/main" id="{64757B12-F919-4EC0-9BD7-6C6A4DD3FF54}"/>
              </a:ext>
            </a:extLst>
          </p:cNvPr>
          <p:cNvPicPr>
            <a:picLocks noChangeAspect="1"/>
          </p:cNvPicPr>
          <p:nvPr/>
        </p:nvPicPr>
        <p:blipFill>
          <a:blip r:embed="rId7">
            <a:alphaModFix/>
            <a:extLst>
              <a:ext uri="{BEBA8EAE-BF5A-486C-A8C5-ECC9F3942E4B}">
                <a14:imgProps xmlns:a14="http://schemas.microsoft.com/office/drawing/2010/main">
                  <a14:imgLayer r:embed="rId8">
                    <a14:imgEffect>
                      <a14:backgroundRemoval t="10000" b="90000" l="10000" r="90000">
                        <a14:foregroundMark x1="33333" y1="42917" x2="33333" y2="42917"/>
                        <a14:foregroundMark x1="36667" y1="45000" x2="36667" y2="45000"/>
                        <a14:foregroundMark x1="36667" y1="45000" x2="36667" y2="45000"/>
                        <a14:foregroundMark x1="37333" y1="47917" x2="44667" y2="47917"/>
                        <a14:foregroundMark x1="50333" y1="47917" x2="50333" y2="47917"/>
                        <a14:foregroundMark x1="30333" y1="42917" x2="30333" y2="42917"/>
                        <a14:foregroundMark x1="30333" y1="43750" x2="30333" y2="43750"/>
                        <a14:foregroundMark x1="29667" y1="45833" x2="29667" y2="45833"/>
                        <a14:foregroundMark x1="27000" y1="42917" x2="27000" y2="42917"/>
                        <a14:foregroundMark x1="23667" y1="70833" x2="23667" y2="70833"/>
                        <a14:foregroundMark x1="15667" y1="72083" x2="15667" y2="72083"/>
                        <a14:foregroundMark x1="19667" y1="69167" x2="19667" y2="69167"/>
                        <a14:foregroundMark x1="19667" y1="69167" x2="19667" y2="69167"/>
                        <a14:foregroundMark x1="19667" y1="69167" x2="25667" y2="75833"/>
                        <a14:foregroundMark x1="31333" y1="76250" x2="31333" y2="76250"/>
                        <a14:foregroundMark x1="32667" y1="75833" x2="32667" y2="75833"/>
                        <a14:foregroundMark x1="36000" y1="75000" x2="40000" y2="75000"/>
                        <a14:foregroundMark x1="41667" y1="75000" x2="41667" y2="75000"/>
                        <a14:foregroundMark x1="41667" y1="75000" x2="41667" y2="75000"/>
                        <a14:foregroundMark x1="47333" y1="75000" x2="47333" y2="75000"/>
                        <a14:foregroundMark x1="48000" y1="75000" x2="48000" y2="75000"/>
                        <a14:foregroundMark x1="15667" y1="76250" x2="15667" y2="76250"/>
                        <a14:foregroundMark x1="15667" y1="72917" x2="15667" y2="72917"/>
                        <a14:foregroundMark x1="15667" y1="69167" x2="15667" y2="69167"/>
                        <a14:foregroundMark x1="15000" y1="75833" x2="15000" y2="75833"/>
                        <a14:foregroundMark x1="14333" y1="70000" x2="14333" y2="70000"/>
                        <a14:backgroundMark x1="62667" y1="13333" x2="62667" y2="13333"/>
                        <a14:backgroundMark x1="29333" y1="42917" x2="29333" y2="42917"/>
                      </a14:backgroundRemoval>
                    </a14:imgEffect>
                  </a14:imgLayer>
                </a14:imgProps>
              </a:ext>
            </a:extLst>
          </a:blip>
          <a:stretch>
            <a:fillRect/>
          </a:stretch>
        </p:blipFill>
        <p:spPr>
          <a:xfrm>
            <a:off x="682510" y="3789196"/>
            <a:ext cx="1656954" cy="1325563"/>
          </a:xfrm>
          <a:prstGeom prst="rect">
            <a:avLst/>
          </a:prstGeom>
        </p:spPr>
      </p:pic>
      <p:sp>
        <p:nvSpPr>
          <p:cNvPr id="4" name="TextBox 3">
            <a:extLst>
              <a:ext uri="{FF2B5EF4-FFF2-40B4-BE49-F238E27FC236}">
                <a16:creationId xmlns:a16="http://schemas.microsoft.com/office/drawing/2014/main" id="{15AA7D0A-5F1A-4B25-9565-C5AFD50F9754}"/>
              </a:ext>
            </a:extLst>
          </p:cNvPr>
          <p:cNvSpPr txBox="1"/>
          <p:nvPr/>
        </p:nvSpPr>
        <p:spPr>
          <a:xfrm>
            <a:off x="9059190" y="5303263"/>
            <a:ext cx="2432157" cy="584775"/>
          </a:xfrm>
          <a:prstGeom prst="rect">
            <a:avLst/>
          </a:prstGeom>
          <a:noFill/>
        </p:spPr>
        <p:txBody>
          <a:bodyPr wrap="square" rtlCol="0">
            <a:spAutoFit/>
          </a:bodyPr>
          <a:lstStyle/>
          <a:p>
            <a:pPr algn="ctr"/>
            <a:r>
              <a:rPr lang="en-US" sz="1600" dirty="0"/>
              <a:t>*IMM-124E for treatment of NASH</a:t>
            </a:r>
          </a:p>
        </p:txBody>
      </p:sp>
    </p:spTree>
    <p:extLst>
      <p:ext uri="{BB962C8B-B14F-4D97-AF65-F5344CB8AC3E}">
        <p14:creationId xmlns:p14="http://schemas.microsoft.com/office/powerpoint/2010/main" val="177724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26569" y="0"/>
            <a:ext cx="6552519" cy="1325563"/>
          </a:xfrm>
        </p:spPr>
        <p:txBody>
          <a:bodyPr/>
          <a:lstStyle/>
          <a:p>
            <a:br>
              <a:rPr lang="en-IN" dirty="0"/>
            </a:br>
            <a:r>
              <a:rPr lang="en-IN" dirty="0"/>
              <a:t>WHAT IS TRAVELERS’ DIARRHEA?</a:t>
            </a:r>
            <a:br>
              <a:rPr lang="en-IN" dirty="0"/>
            </a:br>
            <a:endParaRPr lang="en-IN" dirty="0"/>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491864" y="1244945"/>
            <a:ext cx="4739355" cy="3856440"/>
          </a:xfrm>
          <a:noFill/>
        </p:spPr>
        <p:txBody>
          <a:bodyPr wrap="square" rtlCol="0">
            <a:spAutoFit/>
          </a:bodyPr>
          <a:lstStyle/>
          <a:p>
            <a:pPr marL="173038" indent="-173038">
              <a:spcBef>
                <a:spcPts val="600"/>
              </a:spcBef>
              <a:buClr>
                <a:schemeClr val="accent1"/>
              </a:buClr>
              <a:buFont typeface="Arial" charset="0"/>
            </a:pPr>
            <a:r>
              <a:rPr lang="en-AU" sz="1800" dirty="0"/>
              <a:t>Caused by consuming food or water infected with pathogens. Three or more unformed stools in 24 hours.</a:t>
            </a:r>
          </a:p>
          <a:p>
            <a:pPr marL="173038" indent="-173038">
              <a:spcBef>
                <a:spcPts val="600"/>
              </a:spcBef>
              <a:buClr>
                <a:schemeClr val="accent1"/>
              </a:buClr>
              <a:buFont typeface="Arial" charset="0"/>
            </a:pPr>
            <a:endParaRPr lang="en-AU" sz="1800" dirty="0"/>
          </a:p>
          <a:p>
            <a:pPr marL="173038" indent="-173038">
              <a:spcBef>
                <a:spcPts val="600"/>
              </a:spcBef>
              <a:buClr>
                <a:schemeClr val="accent1"/>
              </a:buClr>
              <a:buFont typeface="Arial" charset="0"/>
            </a:pPr>
            <a:r>
              <a:rPr lang="en-AU" sz="1800" dirty="0"/>
              <a:t>Bacterial pathogens are the predominant risk</a:t>
            </a:r>
            <a:r>
              <a:rPr lang="en-AU" sz="1800" baseline="30000" dirty="0"/>
              <a:t>1</a:t>
            </a:r>
            <a:r>
              <a:rPr lang="en-AU" sz="1800" dirty="0"/>
              <a:t>.</a:t>
            </a:r>
          </a:p>
          <a:p>
            <a:pPr marL="0" indent="0">
              <a:spcBef>
                <a:spcPts val="600"/>
              </a:spcBef>
              <a:buClr>
                <a:schemeClr val="accent1"/>
              </a:buClr>
              <a:buNone/>
            </a:pPr>
            <a:endParaRPr lang="en-AU" sz="1800" dirty="0"/>
          </a:p>
          <a:p>
            <a:pPr marL="173038" indent="-173038">
              <a:spcBef>
                <a:spcPts val="600"/>
              </a:spcBef>
              <a:buClr>
                <a:schemeClr val="accent1"/>
              </a:buClr>
              <a:buFont typeface="Arial" charset="0"/>
            </a:pPr>
            <a:r>
              <a:rPr lang="en-AU" sz="1800" dirty="0" err="1"/>
              <a:t>Enterotoxigenic</a:t>
            </a:r>
            <a:r>
              <a:rPr lang="en-AU" sz="1800" dirty="0"/>
              <a:t> </a:t>
            </a:r>
            <a:r>
              <a:rPr lang="en-AU" sz="1800" i="1" dirty="0"/>
              <a:t>E. coli </a:t>
            </a:r>
            <a:r>
              <a:rPr lang="en-AU" sz="1800" dirty="0"/>
              <a:t>(ETEC) are the predominant pathogens</a:t>
            </a:r>
            <a:r>
              <a:rPr lang="en-AU" sz="1800" baseline="30000" dirty="0"/>
              <a:t>2,3</a:t>
            </a:r>
            <a:r>
              <a:rPr lang="en-AU" sz="1800" dirty="0"/>
              <a:t>: </a:t>
            </a:r>
          </a:p>
          <a:p>
            <a:pPr marL="0" indent="0">
              <a:spcBef>
                <a:spcPts val="600"/>
              </a:spcBef>
              <a:buClr>
                <a:schemeClr val="accent1"/>
              </a:buClr>
              <a:buNone/>
            </a:pPr>
            <a:r>
              <a:rPr lang="en-AU" sz="1800" dirty="0"/>
              <a:t>	42% in Latin America</a:t>
            </a:r>
          </a:p>
          <a:p>
            <a:pPr marL="0" indent="0">
              <a:spcBef>
                <a:spcPts val="600"/>
              </a:spcBef>
              <a:buClr>
                <a:schemeClr val="accent1"/>
              </a:buClr>
              <a:buNone/>
            </a:pPr>
            <a:r>
              <a:rPr lang="en-AU" sz="1800" dirty="0"/>
              <a:t>	28% in Southeast Asia</a:t>
            </a:r>
          </a:p>
          <a:p>
            <a:pPr marL="0" indent="0">
              <a:spcBef>
                <a:spcPts val="600"/>
              </a:spcBef>
              <a:buClr>
                <a:schemeClr val="accent1"/>
              </a:buClr>
              <a:buNone/>
            </a:pPr>
            <a:endParaRPr lang="en-AU" sz="1800" dirty="0"/>
          </a:p>
          <a:p>
            <a:pPr marL="173038" indent="-173038">
              <a:spcBef>
                <a:spcPts val="600"/>
              </a:spcBef>
              <a:buClr>
                <a:schemeClr val="accent1"/>
              </a:buClr>
              <a:buFont typeface="Arial" charset="0"/>
            </a:pPr>
            <a:r>
              <a:rPr lang="en-AU" sz="1800" dirty="0"/>
              <a:t>Up to 70% of </a:t>
            </a:r>
            <a:r>
              <a:rPr lang="en-AU" sz="1800" dirty="0" err="1"/>
              <a:t>travelers</a:t>
            </a:r>
            <a:r>
              <a:rPr lang="en-AU" sz="1800" dirty="0"/>
              <a:t> suffer from </a:t>
            </a:r>
            <a:r>
              <a:rPr lang="en-AU" sz="1800" dirty="0" err="1"/>
              <a:t>travelers’</a:t>
            </a:r>
            <a:r>
              <a:rPr lang="en-AU" sz="1800" dirty="0"/>
              <a:t> diarrhea</a:t>
            </a:r>
            <a:r>
              <a:rPr lang="en-AU" sz="1800" baseline="30000" dirty="0"/>
              <a:t>4</a:t>
            </a:r>
            <a:r>
              <a:rPr lang="en-AU" sz="1800" dirty="0"/>
              <a:t>.</a:t>
            </a:r>
          </a:p>
        </p:txBody>
      </p:sp>
      <p:pic>
        <p:nvPicPr>
          <p:cNvPr id="7" name="Picture Placeholder 6">
            <a:extLst>
              <a:ext uri="{FF2B5EF4-FFF2-40B4-BE49-F238E27FC236}">
                <a16:creationId xmlns:a16="http://schemas.microsoft.com/office/drawing/2014/main" id="{29305ED8-D39E-4A20-A7CB-7EC58B3E325D}"/>
              </a:ext>
            </a:extLst>
          </p:cNvPr>
          <p:cNvPicPr>
            <a:picLocks noGrp="1" noChangeAspect="1"/>
          </p:cNvPicPr>
          <p:nvPr>
            <p:ph type="pic" sz="quarter" idx="13"/>
          </p:nvPr>
        </p:nvPicPr>
        <p:blipFill>
          <a:blip r:embed="rId3"/>
          <a:stretch>
            <a:fillRect/>
          </a:stretch>
        </p:blipFill>
        <p:spPr>
          <a:xfrm>
            <a:off x="5475184" y="977900"/>
            <a:ext cx="4848293" cy="4885429"/>
          </a:xfrm>
        </p:spPr>
      </p:pic>
      <p:sp>
        <p:nvSpPr>
          <p:cNvPr id="5" name="Rectangle 4">
            <a:extLst>
              <a:ext uri="{FF2B5EF4-FFF2-40B4-BE49-F238E27FC236}">
                <a16:creationId xmlns:a16="http://schemas.microsoft.com/office/drawing/2014/main" id="{88C4A416-9710-4D4C-8807-E1EF5A6B388E}"/>
              </a:ext>
            </a:extLst>
          </p:cNvPr>
          <p:cNvSpPr/>
          <p:nvPr/>
        </p:nvSpPr>
        <p:spPr>
          <a:xfrm>
            <a:off x="181462" y="5327798"/>
            <a:ext cx="6239658" cy="998671"/>
          </a:xfrm>
          <a:prstGeom prst="rect">
            <a:avLst/>
          </a:prstGeom>
        </p:spPr>
        <p:txBody>
          <a:bodyPr wrap="square">
            <a:spAutoFit/>
          </a:bodyPr>
          <a:lstStyle/>
          <a:p>
            <a:pPr lvl="0">
              <a:lnSpc>
                <a:spcPct val="120000"/>
              </a:lnSpc>
            </a:pPr>
            <a:r>
              <a:rPr lang="en-AU" sz="1000" dirty="0">
                <a:latin typeface="Arial" panose="020B0604020202020204" pitchFamily="34" charset="0"/>
                <a:cs typeface="Arial" panose="020B0604020202020204" pitchFamily="34" charset="0"/>
              </a:rPr>
              <a:t>1 – Steffen, R. 2017 Epidemiology of </a:t>
            </a:r>
            <a:r>
              <a:rPr lang="en-AU" sz="1000" dirty="0" err="1">
                <a:latin typeface="Arial" panose="020B0604020202020204" pitchFamily="34" charset="0"/>
                <a:cs typeface="Arial" panose="020B0604020202020204" pitchFamily="34" charset="0"/>
              </a:rPr>
              <a:t>travelers’</a:t>
            </a:r>
            <a:r>
              <a:rPr lang="en-AU" sz="1000" dirty="0">
                <a:latin typeface="Arial" panose="020B0604020202020204" pitchFamily="34" charset="0"/>
                <a:cs typeface="Arial" panose="020B0604020202020204" pitchFamily="34" charset="0"/>
              </a:rPr>
              <a:t> diarrhea. Journal of Travel Medicine 24(1)</a:t>
            </a:r>
          </a:p>
          <a:p>
            <a:pPr lvl="0">
              <a:lnSpc>
                <a:spcPct val="120000"/>
              </a:lnSpc>
            </a:pPr>
            <a:r>
              <a:rPr lang="en-AU" sz="1000" dirty="0">
                <a:latin typeface="Arial" panose="020B0604020202020204" pitchFamily="34" charset="0"/>
                <a:cs typeface="Arial" panose="020B0604020202020204" pitchFamily="34" charset="0"/>
              </a:rPr>
              <a:t>2 – </a:t>
            </a:r>
            <a:r>
              <a:rPr lang="en-AU" sz="1000" dirty="0" err="1">
                <a:latin typeface="Arial" panose="020B0604020202020204" pitchFamily="34" charset="0"/>
                <a:cs typeface="Arial" panose="020B0604020202020204" pitchFamily="34" charset="0"/>
              </a:rPr>
              <a:t>Leder</a:t>
            </a:r>
            <a:r>
              <a:rPr lang="en-AU" sz="1000" dirty="0">
                <a:latin typeface="Arial" panose="020B0604020202020204" pitchFamily="34" charset="0"/>
                <a:cs typeface="Arial" panose="020B0604020202020204" pitchFamily="34" charset="0"/>
              </a:rPr>
              <a:t>, K. 2015 Advising Travellers about Management of </a:t>
            </a:r>
            <a:r>
              <a:rPr lang="en-AU" sz="1000" dirty="0" err="1">
                <a:latin typeface="Arial" panose="020B0604020202020204" pitchFamily="34" charset="0"/>
                <a:cs typeface="Arial" panose="020B0604020202020204" pitchFamily="34" charset="0"/>
              </a:rPr>
              <a:t>Travelers’</a:t>
            </a:r>
            <a:r>
              <a:rPr lang="en-AU" sz="1000" dirty="0">
                <a:latin typeface="Arial" panose="020B0604020202020204" pitchFamily="34" charset="0"/>
                <a:cs typeface="Arial" panose="020B0604020202020204" pitchFamily="34" charset="0"/>
              </a:rPr>
              <a:t> Diarrhea. Australian Family</a:t>
            </a:r>
          </a:p>
          <a:p>
            <a:pPr lvl="0">
              <a:lnSpc>
                <a:spcPct val="120000"/>
              </a:lnSpc>
            </a:pPr>
            <a:r>
              <a:rPr lang="en-AU" sz="1000" dirty="0">
                <a:latin typeface="Arial" panose="020B0604020202020204" pitchFamily="34" charset="0"/>
                <a:cs typeface="Arial" panose="020B0604020202020204" pitchFamily="34" charset="0"/>
              </a:rPr>
              <a:t>      Physician, vol 44 No. 1-2 Jan. Feb 2015</a:t>
            </a:r>
          </a:p>
          <a:p>
            <a:pPr lvl="0">
              <a:lnSpc>
                <a:spcPct val="120000"/>
              </a:lnSpc>
            </a:pPr>
            <a:r>
              <a:rPr lang="en-AU" sz="1000" dirty="0">
                <a:latin typeface="Arial" panose="020B0604020202020204" pitchFamily="34" charset="0"/>
                <a:cs typeface="Arial" panose="020B0604020202020204" pitchFamily="34" charset="0"/>
              </a:rPr>
              <a:t>3 – Castelli et. al., Epidemiology of </a:t>
            </a:r>
            <a:r>
              <a:rPr lang="en-AU" sz="1000" dirty="0" err="1">
                <a:latin typeface="Arial" panose="020B0604020202020204" pitchFamily="34" charset="0"/>
                <a:cs typeface="Arial" panose="020B0604020202020204" pitchFamily="34" charset="0"/>
              </a:rPr>
              <a:t>Travelers’</a:t>
            </a:r>
            <a:r>
              <a:rPr lang="en-AU" sz="1000" dirty="0">
                <a:latin typeface="Arial" panose="020B0604020202020204" pitchFamily="34" charset="0"/>
                <a:cs typeface="Arial" panose="020B0604020202020204" pitchFamily="34" charset="0"/>
              </a:rPr>
              <a:t> Diarrhea, J. Travel Medicine 2001; 8 (Suppl2) S26-S30</a:t>
            </a:r>
          </a:p>
          <a:p>
            <a:pPr lvl="0">
              <a:lnSpc>
                <a:spcPct val="120000"/>
              </a:lnSpc>
            </a:pPr>
            <a:r>
              <a:rPr lang="en-AU" sz="1000" dirty="0">
                <a:latin typeface="Arial" panose="020B0604020202020204" pitchFamily="34" charset="0"/>
                <a:cs typeface="Arial" panose="020B0604020202020204" pitchFamily="34" charset="0"/>
              </a:rPr>
              <a:t>4 – CDC Yellow Book 2018, Chapter 2 </a:t>
            </a:r>
            <a:r>
              <a:rPr lang="en-AU" sz="1000" dirty="0" err="1">
                <a:latin typeface="Arial" panose="020B0604020202020204" pitchFamily="34" charset="0"/>
                <a:cs typeface="Arial" panose="020B0604020202020204" pitchFamily="34" charset="0"/>
              </a:rPr>
              <a:t>Travelers’</a:t>
            </a:r>
            <a:r>
              <a:rPr lang="en-AU" sz="1000" dirty="0">
                <a:latin typeface="Arial" panose="020B0604020202020204" pitchFamily="34" charset="0"/>
                <a:cs typeface="Arial" panose="020B0604020202020204" pitchFamily="34" charset="0"/>
              </a:rPr>
              <a:t> Diarrhea.</a:t>
            </a:r>
          </a:p>
        </p:txBody>
      </p:sp>
    </p:spTree>
    <p:extLst>
      <p:ext uri="{BB962C8B-B14F-4D97-AF65-F5344CB8AC3E}">
        <p14:creationId xmlns:p14="http://schemas.microsoft.com/office/powerpoint/2010/main" val="3190903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3F85-8C14-4E02-9A0B-89705BABC2B7}"/>
              </a:ext>
            </a:extLst>
          </p:cNvPr>
          <p:cNvSpPr>
            <a:spLocks noGrp="1"/>
          </p:cNvSpPr>
          <p:nvPr>
            <p:ph type="title"/>
          </p:nvPr>
        </p:nvSpPr>
        <p:spPr>
          <a:xfrm>
            <a:off x="527227" y="0"/>
            <a:ext cx="10310106" cy="1325563"/>
          </a:xfrm>
        </p:spPr>
        <p:txBody>
          <a:bodyPr/>
          <a:lstStyle/>
          <a:p>
            <a:r>
              <a:rPr lang="en-AU" dirty="0"/>
              <a:t>TRAVELAN® COMMERCIAL PROFILE:</a:t>
            </a:r>
            <a:br>
              <a:rPr lang="en-AU" dirty="0"/>
            </a:br>
            <a:r>
              <a:rPr lang="en-AU" dirty="0"/>
              <a:t>Increasing Sales Addressing Large markets</a:t>
            </a:r>
          </a:p>
        </p:txBody>
      </p:sp>
      <p:sp>
        <p:nvSpPr>
          <p:cNvPr id="4" name="Rectangle 3">
            <a:extLst>
              <a:ext uri="{FF2B5EF4-FFF2-40B4-BE49-F238E27FC236}">
                <a16:creationId xmlns:a16="http://schemas.microsoft.com/office/drawing/2014/main" id="{F7CDA31C-8E56-4C21-A6CA-5E5BBAF21B29}"/>
              </a:ext>
            </a:extLst>
          </p:cNvPr>
          <p:cNvSpPr/>
          <p:nvPr/>
        </p:nvSpPr>
        <p:spPr>
          <a:xfrm>
            <a:off x="262329" y="2601473"/>
            <a:ext cx="5656149" cy="1569660"/>
          </a:xfrm>
          <a:prstGeom prst="rect">
            <a:avLst/>
          </a:prstGeom>
        </p:spPr>
        <p:txBody>
          <a:bodyPr wrap="square">
            <a:spAutoFit/>
          </a:bodyPr>
          <a:lstStyle/>
          <a:p>
            <a:pPr marL="0" lvl="1">
              <a:spcBef>
                <a:spcPts val="600"/>
              </a:spcBef>
              <a:buClr>
                <a:schemeClr val="accent1"/>
              </a:buClr>
            </a:pPr>
            <a:r>
              <a:rPr lang="en-US" sz="3200" b="1" dirty="0">
                <a:solidFill>
                  <a:schemeClr val="accent1"/>
                </a:solidFill>
              </a:rPr>
              <a:t>2019 Global market - US $630M Expected to reach US $890M by 2024 at 7% CAGR </a:t>
            </a:r>
            <a:r>
              <a:rPr lang="en-US" sz="3200" b="1" baseline="30000" dirty="0">
                <a:solidFill>
                  <a:schemeClr val="accent1"/>
                </a:solidFill>
              </a:rPr>
              <a:t>1</a:t>
            </a:r>
            <a:endParaRPr lang="en-US" sz="3200" b="1" dirty="0">
              <a:solidFill>
                <a:schemeClr val="accent1"/>
              </a:solidFill>
            </a:endParaRPr>
          </a:p>
        </p:txBody>
      </p:sp>
      <p:pic>
        <p:nvPicPr>
          <p:cNvPr id="28" name="Picture 27">
            <a:extLst>
              <a:ext uri="{FF2B5EF4-FFF2-40B4-BE49-F238E27FC236}">
                <a16:creationId xmlns:a16="http://schemas.microsoft.com/office/drawing/2014/main" id="{3A2608B4-B074-4DC1-9CD7-1A5185741E66}"/>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1305981" y="214894"/>
            <a:ext cx="691478" cy="653694"/>
          </a:xfrm>
          <a:prstGeom prst="rect">
            <a:avLst/>
          </a:prstGeom>
          <a:noFill/>
        </p:spPr>
      </p:pic>
      <p:graphicFrame>
        <p:nvGraphicFramePr>
          <p:cNvPr id="7" name="Chart 6">
            <a:extLst>
              <a:ext uri="{FF2B5EF4-FFF2-40B4-BE49-F238E27FC236}">
                <a16:creationId xmlns:a16="http://schemas.microsoft.com/office/drawing/2014/main" id="{874C5540-5177-47EF-A50B-8DB273C7F381}"/>
              </a:ext>
            </a:extLst>
          </p:cNvPr>
          <p:cNvGraphicFramePr>
            <a:graphicFrameLocks/>
          </p:cNvGraphicFramePr>
          <p:nvPr>
            <p:extLst>
              <p:ext uri="{D42A27DB-BD31-4B8C-83A1-F6EECF244321}">
                <p14:modId xmlns:p14="http://schemas.microsoft.com/office/powerpoint/2010/main" val="2075245664"/>
              </p:ext>
            </p:extLst>
          </p:nvPr>
        </p:nvGraphicFramePr>
        <p:xfrm>
          <a:off x="5918479" y="1647253"/>
          <a:ext cx="5566514" cy="384919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5B065B-897B-47B6-99E2-A632642FB43B}"/>
              </a:ext>
            </a:extLst>
          </p:cNvPr>
          <p:cNvSpPr txBox="1"/>
          <p:nvPr/>
        </p:nvSpPr>
        <p:spPr>
          <a:xfrm>
            <a:off x="8440615" y="5466306"/>
            <a:ext cx="1306286" cy="338554"/>
          </a:xfrm>
          <a:prstGeom prst="rect">
            <a:avLst/>
          </a:prstGeom>
          <a:noFill/>
        </p:spPr>
        <p:txBody>
          <a:bodyPr wrap="square" rtlCol="0">
            <a:spAutoFit/>
          </a:bodyPr>
          <a:lstStyle/>
          <a:p>
            <a:r>
              <a:rPr lang="en-US" sz="1600" b="1" dirty="0"/>
              <a:t>AUD</a:t>
            </a:r>
          </a:p>
        </p:txBody>
      </p:sp>
      <p:sp>
        <p:nvSpPr>
          <p:cNvPr id="5" name="TextBox 4">
            <a:extLst>
              <a:ext uri="{FF2B5EF4-FFF2-40B4-BE49-F238E27FC236}">
                <a16:creationId xmlns:a16="http://schemas.microsoft.com/office/drawing/2014/main" id="{2936CE52-30EF-44E2-88E8-9AC74E80288D}"/>
              </a:ext>
            </a:extLst>
          </p:cNvPr>
          <p:cNvSpPr txBox="1"/>
          <p:nvPr/>
        </p:nvSpPr>
        <p:spPr>
          <a:xfrm>
            <a:off x="399264" y="5255982"/>
            <a:ext cx="5016016" cy="738664"/>
          </a:xfrm>
          <a:prstGeom prst="rect">
            <a:avLst/>
          </a:prstGeom>
          <a:noFill/>
        </p:spPr>
        <p:txBody>
          <a:bodyPr wrap="square" rtlCol="0">
            <a:spAutoFit/>
          </a:bodyPr>
          <a:lstStyle/>
          <a:p>
            <a:pPr marL="342900" indent="-342900">
              <a:buFont typeface="+mj-lt"/>
              <a:buAutoNum type="arabicPeriod"/>
            </a:pPr>
            <a:r>
              <a:rPr lang="en-US" sz="1400" dirty="0"/>
              <a:t>https://www.marketwatch.com/press-release/at-71-cagr-travelers-diarrhea-therapeutics-market-size-to-reach-usd-890-million-by-2024-2019-05-08</a:t>
            </a:r>
          </a:p>
        </p:txBody>
      </p:sp>
    </p:spTree>
    <p:extLst>
      <p:ext uri="{BB962C8B-B14F-4D97-AF65-F5344CB8AC3E}">
        <p14:creationId xmlns:p14="http://schemas.microsoft.com/office/powerpoint/2010/main" val="3700721571"/>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oso BG Presentation Template - v4" id="{D2E7B854-57A4-4C49-92B6-079BF15553DA}" vid="{DDFBD5F9-7DC6-43CD-820E-691F3CC0D9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emplate>
  <TotalTime>0</TotalTime>
  <Words>3435</Words>
  <Application>Microsoft Office PowerPoint</Application>
  <PresentationFormat>Widescreen</PresentationFormat>
  <Paragraphs>509</Paragraphs>
  <Slides>33</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Cambria Math</vt:lpstr>
      <vt:lpstr>Corbel</vt:lpstr>
      <vt:lpstr>lato</vt:lpstr>
      <vt:lpstr>Office Theme</vt:lpstr>
      <vt:lpstr>Prism 6</vt:lpstr>
      <vt:lpstr>FORGING COMMERCIAL &amp; CLINICAL PATHWAYS</vt:lpstr>
      <vt:lpstr>SAFE HARBOR STATEMENT</vt:lpstr>
      <vt:lpstr>COMPANY HIGHLIGHTS </vt:lpstr>
      <vt:lpstr>Platform Overview: Oral Immunoglobulins</vt:lpstr>
      <vt:lpstr>DEVELOPMENT PIPELINE: TWO-PRONGED PLAN </vt:lpstr>
      <vt:lpstr>US DOD R&amp;D collaboration agreements </vt:lpstr>
      <vt:lpstr>BACKGROUND OF Travelan®: Plan to expand use</vt:lpstr>
      <vt:lpstr> WHAT IS TRAVELERS’ DIARRHEA? </vt:lpstr>
      <vt:lpstr>TRAVELAN® COMMERCIAL PROFILE: Increasing Sales Addressing Large markets</vt:lpstr>
      <vt:lpstr> </vt:lpstr>
      <vt:lpstr>PowerPoint Presentation</vt:lpstr>
      <vt:lpstr>SUMMARY OF RESULTS FROM STUDY 1</vt:lpstr>
      <vt:lpstr>Summary of results from study 2</vt:lpstr>
      <vt:lpstr>Travelan®: oral challenge study prevention of  shigellosis (Bacillary dysentery) in PRIMATES*</vt:lpstr>
      <vt:lpstr>PowerPoint Presentation</vt:lpstr>
      <vt:lpstr>Summary of Travelan® Shigella Animal Study</vt:lpstr>
      <vt:lpstr>PowerPoint Presentation</vt:lpstr>
      <vt:lpstr>US sales forecast for Travelan®:  IF approved AS DRUG to Prevent TD</vt:lpstr>
      <vt:lpstr>PowerPoint Presentation</vt:lpstr>
      <vt:lpstr>Neutralizing Clostridium difficile, while Sparing the Microbiome </vt:lpstr>
      <vt:lpstr>PowerPoint Presentation</vt:lpstr>
      <vt:lpstr>PowerPoint Presentation</vt:lpstr>
      <vt:lpstr>The C. difficile Prevention of recurrent CDI mouse model*</vt:lpstr>
      <vt:lpstr>PowerPoint Presentation</vt:lpstr>
      <vt:lpstr>The C. difficile prevention mouse model</vt:lpstr>
      <vt:lpstr>PowerPoint Presentation</vt:lpstr>
      <vt:lpstr>PowerPoint Presentation</vt:lpstr>
      <vt:lpstr>COMMERCIAL &amp; PRODUCT DEVELOPMENT PIPELINE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1900-01-01T07:00:00Z</cp:lastPrinted>
  <dcterms:created xsi:type="dcterms:W3CDTF">1900-01-01T07:00:00Z</dcterms:created>
  <dcterms:modified xsi:type="dcterms:W3CDTF">2019-06-19T00:50:10Z</dcterms:modified>
</cp:coreProperties>
</file>