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3" r:id="rId4"/>
  </p:sldMasterIdLst>
  <p:notesMasterIdLst>
    <p:notesMasterId r:id="rId6"/>
  </p:notesMasterIdLst>
  <p:handoutMasterIdLst>
    <p:handoutMasterId r:id="rId7"/>
  </p:handoutMasterIdLst>
  <p:sldIdLst>
    <p:sldId id="411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lissa Dispenza" initials="MD" lastIdx="3" clrIdx="0">
    <p:extLst>
      <p:ext uri="{19B8F6BF-5375-455C-9EA6-DF929625EA0E}">
        <p15:presenceInfo xmlns:p15="http://schemas.microsoft.com/office/powerpoint/2012/main" userId="S::mdispenza@realtors.org::2d473cb0-3513-405c-a1aa-a4c44c3e0ed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2326"/>
    <a:srgbClr val="F58785"/>
    <a:srgbClr val="B03895"/>
    <a:srgbClr val="41134A"/>
    <a:srgbClr val="BED7E9"/>
    <a:srgbClr val="FFD94C"/>
    <a:srgbClr val="006CB7"/>
    <a:srgbClr val="1C4584"/>
    <a:srgbClr val="52121E"/>
    <a:srgbClr val="4013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09" autoAdjust="0"/>
    <p:restoredTop sz="84513" autoAdjust="0"/>
  </p:normalViewPr>
  <p:slideViewPr>
    <p:cSldViewPr snapToGrid="0" snapToObjects="1">
      <p:cViewPr varScale="1">
        <p:scale>
          <a:sx n="70" d="100"/>
          <a:sy n="70" d="100"/>
        </p:scale>
        <p:origin x="830" y="62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50" d="100"/>
        <a:sy n="50" d="100"/>
      </p:scale>
      <p:origin x="0" y="-2496"/>
    </p:cViewPr>
  </p:sorterViewPr>
  <p:notesViewPr>
    <p:cSldViewPr snapToGrid="0" snapToObjects="1">
      <p:cViewPr varScale="1">
        <p:scale>
          <a:sx n="116" d="100"/>
          <a:sy n="116" d="100"/>
        </p:scale>
        <p:origin x="4648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5217BC-4C71-CC42-BB1A-91504D9FDC1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FD005C-2AE5-D84C-911F-ACB5C95DC88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1BB0D6-25CA-5E4F-8A73-33194F275917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963BC1-4AFA-864F-9C24-26BB7885B84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989CB1-AC58-1A46-A2AF-AA84A71CD1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CB3171-E52A-ED4B-8B03-9D3AF612A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5196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FFE20F-127F-034D-BC8F-EDE05704DE95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CC3BDC-5242-114E-8B1C-0F94F8FAF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115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C3BDC-5242-114E-8B1C-0F94F8FAFD5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95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530058B-C058-B3D1-AEC4-8EF90A4C61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563980"/>
      </p:ext>
    </p:extLst>
  </p:cSld>
  <p:clrMapOvr>
    <a:masterClrMapping/>
  </p:clrMapOvr>
  <p:transition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CCAB2F-9D29-48B9-F683-9729CE56A5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2A46BC5-7579-9847-9302-462709BF8705}"/>
              </a:ext>
            </a:extLst>
          </p:cNvPr>
          <p:cNvSpPr txBox="1"/>
          <p:nvPr userDrawn="1"/>
        </p:nvSpPr>
        <p:spPr>
          <a:xfrm>
            <a:off x="257343" y="6404429"/>
            <a:ext cx="682458" cy="27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42370DB-877C-8C4E-9E97-FE3C71B6430B}" type="slidenum">
              <a:rPr lang="en-US" sz="1200" smtClean="0">
                <a:solidFill>
                  <a:schemeClr val="bg1"/>
                </a:solidFill>
                <a:latin typeface="Montserrat" pitchFamily="2" charset="77"/>
              </a:rPr>
              <a:t>‹#›</a:t>
            </a:fld>
            <a:endParaRPr lang="en-US" dirty="0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28119890"/>
      </p:ext>
    </p:extLst>
  </p:cSld>
  <p:clrMapOvr>
    <a:masterClrMapping/>
  </p:clrMapOvr>
  <p:transition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8A35E8C-5592-1658-3321-576855E7BD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47" y="0"/>
            <a:ext cx="12191999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214E9E-5A9F-3442-8D0A-A30B1C93A186}"/>
              </a:ext>
            </a:extLst>
          </p:cNvPr>
          <p:cNvSpPr txBox="1"/>
          <p:nvPr userDrawn="1"/>
        </p:nvSpPr>
        <p:spPr>
          <a:xfrm>
            <a:off x="257343" y="6404429"/>
            <a:ext cx="682458" cy="27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42370DB-877C-8C4E-9E97-FE3C71B6430B}" type="slidenum">
              <a:rPr lang="en-US" sz="1200" smtClean="0">
                <a:solidFill>
                  <a:srgbClr val="1B4584"/>
                </a:solidFill>
                <a:latin typeface="Montserrat" pitchFamily="2" charset="77"/>
              </a:rPr>
              <a:t>‹#›</a:t>
            </a:fld>
            <a:endParaRPr lang="en-US" dirty="0">
              <a:solidFill>
                <a:srgbClr val="1B4584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50414114"/>
      </p:ext>
    </p:extLst>
  </p:cSld>
  <p:clrMapOvr>
    <a:masterClrMapping/>
  </p:clrMapOvr>
  <p:transition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F889BF-EBE9-49F2-61AB-3E536B6830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465733"/>
      </p:ext>
    </p:extLst>
  </p:cSld>
  <p:clrMapOvr>
    <a:masterClrMapping/>
  </p:clrMapOvr>
  <p:transition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12064-AFC6-CE3A-3703-B85C5CA568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539548-E926-AC90-A99F-494DF9D741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488129-0ABC-CDB9-EA95-427AE9B43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06726-E507-4297-8053-99D19596E95E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BA7A70-32EE-738A-C5E2-57505EDDC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9206D-F6F8-B713-CBB3-366B7920A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B99FB-2F07-4474-AAA3-D0B0CAEA02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666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6765E8-B931-4745-8A31-CE6F562F9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AF3733-BD13-834A-98CE-4F31524837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2E8F1-1438-2B48-84B0-1784A7C22C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‹#›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76E27-466E-774D-829B-29DEDDC047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here's the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0A61E5-3DBB-6E4E-9D48-34D7666B21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874963-793F-D045-B9DE-BFF4034AC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31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6" r:id="rId2"/>
    <p:sldLayoutId id="2147483685" r:id="rId3"/>
    <p:sldLayoutId id="2147483684" r:id="rId4"/>
    <p:sldLayoutId id="2147483688" r:id="rId5"/>
  </p:sldLayoutIdLst>
  <p:transition>
    <p:push dir="u"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DFE1A31-7BD8-4EBC-A419-CC9EF9A90546}"/>
              </a:ext>
            </a:extLst>
          </p:cNvPr>
          <p:cNvSpPr txBox="1"/>
          <p:nvPr/>
        </p:nvSpPr>
        <p:spPr>
          <a:xfrm>
            <a:off x="896342" y="786455"/>
            <a:ext cx="996505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3500" b="1" dirty="0">
                <a:solidFill>
                  <a:schemeClr val="accent1">
                    <a:lumMod val="75000"/>
                  </a:schemeClr>
                </a:solidFill>
                <a:latin typeface="Montserrat" panose="02000505000000020004" pitchFamily="2" charset="77"/>
              </a:rPr>
              <a:t>Forecast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000" b="1" dirty="0">
              <a:solidFill>
                <a:schemeClr val="accent1">
                  <a:lumMod val="75000"/>
                </a:schemeClr>
              </a:solidFill>
              <a:latin typeface="Montserrat" panose="02000505000000020004" pitchFamily="2" charset="77"/>
            </a:endParaRPr>
          </a:p>
        </p:txBody>
      </p:sp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7EFE0083-E0C3-C6E3-C6C7-E33F10C90B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424" y="6130873"/>
            <a:ext cx="2058955" cy="583285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4D05953-4E81-8F17-2744-56F41ADE12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7904129"/>
              </p:ext>
            </p:extLst>
          </p:nvPr>
        </p:nvGraphicFramePr>
        <p:xfrm>
          <a:off x="2018807" y="956568"/>
          <a:ext cx="8521203" cy="4944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6960">
                  <a:extLst>
                    <a:ext uri="{9D8B030D-6E8A-4147-A177-3AD203B41FA5}">
                      <a16:colId xmlns:a16="http://schemas.microsoft.com/office/drawing/2014/main" val="588615738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477093078"/>
                    </a:ext>
                  </a:extLst>
                </a:gridCol>
                <a:gridCol w="2631043">
                  <a:extLst>
                    <a:ext uri="{9D8B030D-6E8A-4147-A177-3AD203B41FA5}">
                      <a16:colId xmlns:a16="http://schemas.microsoft.com/office/drawing/2014/main" val="788705126"/>
                    </a:ext>
                  </a:extLst>
                </a:gridCol>
              </a:tblGrid>
              <a:tr h="824144"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9646987"/>
                  </a:ext>
                </a:extLst>
              </a:tr>
              <a:tr h="82414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Existing Home Sales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+6%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+11%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4786955"/>
                  </a:ext>
                </a:extLst>
              </a:tr>
              <a:tr h="82414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New Home Sales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+10%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+5%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1188831"/>
                  </a:ext>
                </a:extLst>
              </a:tr>
              <a:tr h="82414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Median Home Price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4828054"/>
                  </a:ext>
                </a:extLst>
              </a:tr>
              <a:tr h="82414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Mortgage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6.4%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6.1%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2505614"/>
                  </a:ext>
                </a:extLst>
              </a:tr>
              <a:tr h="82414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Job Gains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1.6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2.4 million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56363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C669C42-87D4-7248-9E6F-231E8F397166}"/>
              </a:ext>
            </a:extLst>
          </p:cNvPr>
          <p:cNvSpPr txBox="1"/>
          <p:nvPr/>
        </p:nvSpPr>
        <p:spPr>
          <a:xfrm>
            <a:off x="1007422" y="213675"/>
            <a:ext cx="105747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0070C0"/>
                </a:solidFill>
                <a:latin typeface="Montserrat" panose="02000505000000020004" pitchFamily="2" charset="77"/>
              </a:rPr>
              <a:t>Nationwide Forecast</a:t>
            </a:r>
          </a:p>
        </p:txBody>
      </p:sp>
    </p:spTree>
    <p:extLst>
      <p:ext uri="{BB962C8B-B14F-4D97-AF65-F5344CB8AC3E}">
        <p14:creationId xmlns:p14="http://schemas.microsoft.com/office/powerpoint/2010/main" val="33752823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W Heade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6BB7"/>
      </a:accent1>
      <a:accent2>
        <a:srgbClr val="FF8785"/>
      </a:accent2>
      <a:accent3>
        <a:srgbClr val="A5A5A5"/>
      </a:accent3>
      <a:accent4>
        <a:srgbClr val="FFD94D"/>
      </a:accent4>
      <a:accent5>
        <a:srgbClr val="1B4484"/>
      </a:accent5>
      <a:accent6>
        <a:srgbClr val="61D19E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E964E94198CE459CA3B005DA1C39A0" ma:contentTypeVersion="11" ma:contentTypeDescription="Create a new document." ma:contentTypeScope="" ma:versionID="50e8762c970b8b8198b7420c1d9c8dee">
  <xsd:schema xmlns:xsd="http://www.w3.org/2001/XMLSchema" xmlns:xs="http://www.w3.org/2001/XMLSchema" xmlns:p="http://schemas.microsoft.com/office/2006/metadata/properties" xmlns:ns3="c01b2296-26d6-433c-a81e-4e95230aecfa" targetNamespace="http://schemas.microsoft.com/office/2006/metadata/properties" ma:root="true" ma:fieldsID="0912b377414db6385b919230ba77fdba" ns3:_="">
    <xsd:import namespace="c01b2296-26d6-433c-a81e-4e95230aecf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ServiceAutoTags" minOccurs="0"/>
                <xsd:element ref="ns3:MediaLengthInSecond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1b2296-26d6-433c-a81e-4e95230aec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B441B74-7BBA-4186-8BEB-EB8FFD29590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6C49028-E922-4519-B794-AC35564450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01b2296-26d6-433c-a81e-4e95230aec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86169C6-F78F-49E3-842A-B7D4B95A323C}">
  <ds:schemaRefs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c01b2296-26d6-433c-a81e-4e95230aecfa"/>
    <ds:schemaRef ds:uri="http://purl.org/dc/elements/1.1/"/>
    <ds:schemaRef ds:uri="http://schemas.microsoft.com/office/infopath/2007/PartnerControl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52593</TotalTime>
  <Words>43</Words>
  <Application>Microsoft Office PowerPoint</Application>
  <PresentationFormat>Widescreen</PresentationFormat>
  <Paragraphs>20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Montserrat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Melissa Dispenza</dc:creator>
  <cp:lastModifiedBy>Lauren Cozzi</cp:lastModifiedBy>
  <cp:revision>920</cp:revision>
  <cp:lastPrinted>2019-04-07T22:38:40Z</cp:lastPrinted>
  <dcterms:created xsi:type="dcterms:W3CDTF">2019-04-05T16:55:57Z</dcterms:created>
  <dcterms:modified xsi:type="dcterms:W3CDTF">2025-03-24T13:31:41Z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0x010100CDE964E94198CE459CA3B005DA1C39A0</vt:lpwstr>
  </property>
</Properties>
</file>