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3" r:id="rId1"/>
  </p:sldMasterIdLst>
  <p:notesMasterIdLst>
    <p:notesMasterId r:id="rId13"/>
  </p:notesMasterIdLst>
  <p:handoutMasterIdLst>
    <p:handoutMasterId r:id="rId14"/>
  </p:handoutMasterIdLst>
  <p:sldIdLst>
    <p:sldId id="258" r:id="rId2"/>
    <p:sldId id="316" r:id="rId3"/>
    <p:sldId id="332" r:id="rId4"/>
    <p:sldId id="326" r:id="rId5"/>
    <p:sldId id="325" r:id="rId6"/>
    <p:sldId id="328" r:id="rId7"/>
    <p:sldId id="319" r:id="rId8"/>
    <p:sldId id="318" r:id="rId9"/>
    <p:sldId id="312" r:id="rId10"/>
    <p:sldId id="317" r:id="rId11"/>
    <p:sldId id="33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4358451-7C9B-864E-8B1C-EB59DA031F27}">
          <p14:sldIdLst>
            <p14:sldId id="258"/>
            <p14:sldId id="316"/>
            <p14:sldId id="332"/>
            <p14:sldId id="326"/>
            <p14:sldId id="325"/>
            <p14:sldId id="328"/>
            <p14:sldId id="319"/>
            <p14:sldId id="318"/>
            <p14:sldId id="312"/>
            <p14:sldId id="317"/>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F6E"/>
    <a:srgbClr val="203864"/>
    <a:srgbClr val="030000"/>
    <a:srgbClr val="565656"/>
    <a:srgbClr val="9DC335"/>
    <a:srgbClr val="33A3DD"/>
    <a:srgbClr val="404040"/>
    <a:srgbClr val="33A3DE"/>
    <a:srgbClr val="F9A63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4" autoAdjust="0"/>
    <p:restoredTop sz="94691" autoAdjust="0"/>
  </p:normalViewPr>
  <p:slideViewPr>
    <p:cSldViewPr snapToGrid="0" snapToObjects="1">
      <p:cViewPr varScale="1">
        <p:scale>
          <a:sx n="94" d="100"/>
          <a:sy n="94" d="100"/>
        </p:scale>
        <p:origin x="1248" y="72"/>
      </p:cViewPr>
      <p:guideLst/>
    </p:cSldViewPr>
  </p:slideViewPr>
  <p:outlineViewPr>
    <p:cViewPr>
      <p:scale>
        <a:sx n="33" d="100"/>
        <a:sy n="33" d="100"/>
      </p:scale>
      <p:origin x="0" y="0"/>
    </p:cViewPr>
  </p:outlineViewPr>
  <p:notesTextViewPr>
    <p:cViewPr>
      <p:scale>
        <a:sx n="55" d="100"/>
        <a:sy n="55" d="100"/>
      </p:scale>
      <p:origin x="0" y="0"/>
    </p:cViewPr>
  </p:notesTextViewPr>
  <p:sorterViewPr>
    <p:cViewPr varScale="1">
      <p:scale>
        <a:sx n="1" d="1"/>
        <a:sy n="1" d="1"/>
      </p:scale>
      <p:origin x="0" y="0"/>
    </p:cViewPr>
  </p:sorterViewPr>
  <p:notesViewPr>
    <p:cSldViewPr snapToGrid="0" snapToObjects="1">
      <p:cViewPr varScale="1">
        <p:scale>
          <a:sx n="66" d="100"/>
          <a:sy n="66" d="100"/>
        </p:scale>
        <p:origin x="267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Orders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3D24-49DC-B374-1DFD1F705F7B}"/>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3D24-49DC-B374-1DFD1F705F7B}"/>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3D24-49DC-B374-1DFD1F705F7B}"/>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3D24-49DC-B374-1DFD1F705F7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2018</c:v>
                </c:pt>
                <c:pt idx="1">
                  <c:v>Q1 2019</c:v>
                </c:pt>
              </c:strCache>
            </c:strRef>
          </c:cat>
          <c:val>
            <c:numRef>
              <c:f>Sheet1!$B$2:$B$3</c:f>
              <c:numCache>
                <c:formatCode>0.0</c:formatCode>
                <c:ptCount val="2"/>
                <c:pt idx="0">
                  <c:v>93.7</c:v>
                </c:pt>
                <c:pt idx="1">
                  <c:v>263.89999999999998</c:v>
                </c:pt>
              </c:numCache>
            </c:numRef>
          </c:val>
          <c:extLst>
            <c:ext xmlns:c16="http://schemas.microsoft.com/office/drawing/2014/chart" uri="{C3380CC4-5D6E-409C-BE32-E72D297353CC}">
              <c16:uniqueId val="{00000004-3D24-49DC-B374-1DFD1F705F7B}"/>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304"/>
          <c:min val="0"/>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Orders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1C4D-45EE-9BD8-9629C9F512C7}"/>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1C4D-45EE-9BD8-9629C9F512C7}"/>
              </c:ext>
            </c:extLst>
          </c:dPt>
          <c:dLbls>
            <c:dLbl>
              <c:idx val="0"/>
              <c:tx>
                <c:rich>
                  <a:bodyPr/>
                  <a:lstStyle/>
                  <a:p>
                    <a:fld id="{90D210F9-980F-4315-9BD5-E8226E01336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4D-45EE-9BD8-9629C9F512C7}"/>
                </c:ext>
              </c:extLst>
            </c:dLbl>
            <c:dLbl>
              <c:idx val="1"/>
              <c:tx>
                <c:rich>
                  <a:bodyPr/>
                  <a:lstStyle/>
                  <a:p>
                    <a:fld id="{D2173B5B-69B7-432C-B153-8D4A3B5CE8B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4D-45EE-9BD8-9629C9F512C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2018</c:v>
                </c:pt>
                <c:pt idx="1">
                  <c:v>Q1 2019</c:v>
                </c:pt>
              </c:strCache>
            </c:strRef>
          </c:cat>
          <c:val>
            <c:numRef>
              <c:f>Sheet1!$B$2:$B$3</c:f>
              <c:numCache>
                <c:formatCode>0.0</c:formatCode>
                <c:ptCount val="2"/>
                <c:pt idx="0">
                  <c:v>63.9</c:v>
                </c:pt>
                <c:pt idx="1">
                  <c:v>83.2</c:v>
                </c:pt>
              </c:numCache>
            </c:numRef>
          </c:val>
          <c:extLst>
            <c:ext xmlns:c16="http://schemas.microsoft.com/office/drawing/2014/chart" uri="{C3380CC4-5D6E-409C-BE32-E72D297353CC}">
              <c16:uniqueId val="{00000004-1C4D-45EE-9BD8-9629C9F512C7}"/>
            </c:ext>
          </c:extLst>
        </c:ser>
        <c:dLbls>
          <c:dLblPos val="outEnd"/>
          <c:showLegendKey val="0"/>
          <c:showVal val="1"/>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300"/>
          <c:min val="0"/>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Orders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AC95-4238-890F-D5526680FA1C}"/>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AC95-4238-890F-D5526680FA1C}"/>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AC95-4238-890F-D5526680FA1C}"/>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AC95-4238-890F-D5526680FA1C}"/>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2018</c:v>
                </c:pt>
                <c:pt idx="1">
                  <c:v>Q1 2019</c:v>
                </c:pt>
              </c:strCache>
            </c:strRef>
          </c:cat>
          <c:val>
            <c:numRef>
              <c:f>Sheet1!$B$2:$B$3</c:f>
              <c:numCache>
                <c:formatCode>0.0</c:formatCode>
                <c:ptCount val="2"/>
                <c:pt idx="0">
                  <c:v>130.6</c:v>
                </c:pt>
                <c:pt idx="1">
                  <c:v>114.1</c:v>
                </c:pt>
              </c:numCache>
            </c:numRef>
          </c:val>
          <c:extLst>
            <c:ext xmlns:c16="http://schemas.microsoft.com/office/drawing/2014/chart" uri="{C3380CC4-5D6E-409C-BE32-E72D297353CC}">
              <c16:uniqueId val="{00000004-AC95-4238-890F-D5526680FA1C}"/>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304"/>
          <c:min val="0"/>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30" tIns="45715" rIns="91430" bIns="45715" rtlCol="0"/>
          <a:lstStyle>
            <a:lvl1pPr algn="l">
              <a:defRPr sz="13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30" tIns="45715" rIns="91430" bIns="45715" rtlCol="0"/>
          <a:lstStyle>
            <a:lvl1pPr algn="r">
              <a:defRPr sz="1300"/>
            </a:lvl1pPr>
          </a:lstStyle>
          <a:p>
            <a:fld id="{CF46B79D-8BD5-9941-9C2C-85B52772995A}" type="datetimeFigureOut">
              <a:rPr lang="en-US" smtClean="0">
                <a:latin typeface="Arial" charset="0"/>
              </a:rPr>
              <a:t>4/17/2019</a:t>
            </a:fld>
            <a:endParaRPr lang="en-US" dirty="0">
              <a:latin typeface="Arial" charset="0"/>
            </a:endParaRPr>
          </a:p>
        </p:txBody>
      </p:sp>
      <p:sp>
        <p:nvSpPr>
          <p:cNvPr id="4" name="Footer Placeholder 3"/>
          <p:cNvSpPr>
            <a:spLocks noGrp="1"/>
          </p:cNvSpPr>
          <p:nvPr>
            <p:ph type="ftr" sz="quarter" idx="2"/>
          </p:nvPr>
        </p:nvSpPr>
        <p:spPr>
          <a:xfrm>
            <a:off x="0" y="8685214"/>
            <a:ext cx="2971800" cy="458787"/>
          </a:xfrm>
          <a:prstGeom prst="rect">
            <a:avLst/>
          </a:prstGeom>
        </p:spPr>
        <p:txBody>
          <a:bodyPr vert="horz" lIns="91430" tIns="45715" rIns="91430" bIns="45715" rtlCol="0" anchor="b"/>
          <a:lstStyle>
            <a:lvl1pPr algn="l">
              <a:defRPr sz="13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0" tIns="45715" rIns="91430" bIns="45715" rtlCol="0" anchor="b"/>
          <a:lstStyle>
            <a:lvl1pPr algn="r">
              <a:defRPr sz="1300"/>
            </a:lvl1pPr>
          </a:lstStyle>
          <a:p>
            <a:fld id="{6A37FD0C-02C3-C949-9366-3E883267EC5B}"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08469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30" tIns="45715" rIns="91430" bIns="45715" rtlCol="0"/>
          <a:lstStyle>
            <a:lvl1pPr algn="l">
              <a:defRPr sz="130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30" tIns="45715" rIns="91430" bIns="45715" rtlCol="0"/>
          <a:lstStyle>
            <a:lvl1pPr algn="r">
              <a:defRPr sz="1300">
                <a:latin typeface="Arial" charset="0"/>
              </a:defRPr>
            </a:lvl1pPr>
          </a:lstStyle>
          <a:p>
            <a:fld id="{F3180A63-BF38-6F4D-9683-BBC6FC602ACD}" type="datetimeFigureOut">
              <a:rPr lang="en-US" smtClean="0"/>
              <a:pPr/>
              <a:t>4/17/2019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300">
                <a:latin typeface="Arial" charset="0"/>
              </a:defRPr>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300">
                <a:latin typeface="Arial" charset="0"/>
              </a:defRPr>
            </a:lvl1pPr>
          </a:lstStyle>
          <a:p>
            <a:fld id="{5D2A902C-6815-8C40-89B6-CED0B67F4B83}" type="slidenum">
              <a:rPr lang="en-US" smtClean="0"/>
              <a:pPr/>
              <a:t>‹#›</a:t>
            </a:fld>
            <a:endParaRPr lang="en-US" dirty="0"/>
          </a:p>
        </p:txBody>
      </p:sp>
    </p:spTree>
    <p:extLst>
      <p:ext uri="{BB962C8B-B14F-4D97-AF65-F5344CB8AC3E}">
        <p14:creationId xmlns:p14="http://schemas.microsoft.com/office/powerpoint/2010/main" val="167358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1181100"/>
            <a:ext cx="4248150" cy="3186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902C-6815-8C40-89B6-CED0B67F4B83}" type="slidenum">
              <a:rPr lang="en-US" smtClean="0"/>
              <a:t>0</a:t>
            </a:fld>
            <a:endParaRPr lang="en-US"/>
          </a:p>
        </p:txBody>
      </p:sp>
    </p:spTree>
    <p:extLst>
      <p:ext uri="{BB962C8B-B14F-4D97-AF65-F5344CB8AC3E}">
        <p14:creationId xmlns:p14="http://schemas.microsoft.com/office/powerpoint/2010/main" val="96720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8497" y="2601119"/>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7DBE49B-EE21-46A7-ABCC-3E5B5AA7F26F}"/>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F2B6A1C9-B3ED-431A-A542-E2DAE66AC44F}"/>
              </a:ext>
            </a:extLst>
          </p:cNvPr>
          <p:cNvSpPr>
            <a:spLocks noGrp="1"/>
          </p:cNvSpPr>
          <p:nvPr>
            <p:ph type="sldNum" sz="quarter" idx="10"/>
          </p:nvPr>
        </p:nvSpPr>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2942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Blank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2A99-DC64-40E4-BB96-ECA937731B3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71CC6F-8B56-4B18-8A33-9995494939F7}"/>
              </a:ext>
            </a:extLst>
          </p:cNvPr>
          <p:cNvSpPr>
            <a:spLocks noGrp="1"/>
          </p:cNvSpPr>
          <p:nvPr>
            <p:ph type="sldNum" sz="quarter" idx="10"/>
          </p:nvPr>
        </p:nvSpPr>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336253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12818" y="-48671"/>
            <a:ext cx="9156819" cy="6906671"/>
          </a:xfrm>
          <a:prstGeom prst="rect">
            <a:avLst/>
          </a:prstGeom>
          <a:solidFill>
            <a:srgbClr val="2040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9" name="Rectangle 8"/>
          <p:cNvSpPr/>
          <p:nvPr userDrawn="1"/>
        </p:nvSpPr>
        <p:spPr>
          <a:xfrm>
            <a:off x="-12817" y="2937374"/>
            <a:ext cx="9156816" cy="1264608"/>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pic>
        <p:nvPicPr>
          <p:cNvPr id="11" name="Picture 10"/>
          <p:cNvPicPr>
            <a:picLocks noChangeAspect="1"/>
          </p:cNvPicPr>
          <p:nvPr userDrawn="1"/>
        </p:nvPicPr>
        <p:blipFill>
          <a:blip r:embed="rId2"/>
          <a:stretch>
            <a:fillRect/>
          </a:stretch>
        </p:blipFill>
        <p:spPr>
          <a:xfrm>
            <a:off x="5119007" y="6175711"/>
            <a:ext cx="3832407" cy="348401"/>
          </a:xfrm>
          <a:prstGeom prst="rect">
            <a:avLst/>
          </a:prstGeom>
        </p:spPr>
      </p:pic>
      <p:sp>
        <p:nvSpPr>
          <p:cNvPr id="12" name="Rectangle 11"/>
          <p:cNvSpPr/>
          <p:nvPr userDrawn="1"/>
        </p:nvSpPr>
        <p:spPr>
          <a:xfrm>
            <a:off x="388907" y="6280548"/>
            <a:ext cx="3069459" cy="207794"/>
          </a:xfrm>
          <a:prstGeom prst="rect">
            <a:avLst/>
          </a:prstGeom>
          <a:noFill/>
        </p:spPr>
        <p:txBody>
          <a:bodyPr wrap="square" tIns="18288" bIns="18288" anchor="ctr">
            <a:noAutofit/>
          </a:bodyPr>
          <a:lstStyle/>
          <a:p>
            <a:r>
              <a:rPr lang="en-US" sz="800" b="1" dirty="0">
                <a:solidFill>
                  <a:schemeClr val="bg1"/>
                </a:solidFill>
                <a:latin typeface="Arial" charset="0"/>
                <a:cs typeface="Arial" panose="020B0604020202020204" pitchFamily="34" charset="0"/>
              </a:rPr>
              <a:t>© 2019 Chart Industries, Inc. Confidential and Proprietary</a:t>
            </a:r>
          </a:p>
        </p:txBody>
      </p:sp>
      <p:pic>
        <p:nvPicPr>
          <p:cNvPr id="13" name="Picture 12"/>
          <p:cNvPicPr>
            <a:picLocks noChangeAspect="1"/>
          </p:cNvPicPr>
          <p:nvPr userDrawn="1"/>
        </p:nvPicPr>
        <p:blipFill>
          <a:blip r:embed="rId3"/>
          <a:stretch>
            <a:fillRect/>
          </a:stretch>
        </p:blipFill>
        <p:spPr>
          <a:xfrm>
            <a:off x="388907" y="3273998"/>
            <a:ext cx="2463313" cy="595747"/>
          </a:xfrm>
          <a:prstGeom prst="rect">
            <a:avLst/>
          </a:prstGeom>
        </p:spPr>
      </p:pic>
      <p:sp>
        <p:nvSpPr>
          <p:cNvPr id="3" name="Text Placeholder 2"/>
          <p:cNvSpPr>
            <a:spLocks noGrp="1"/>
          </p:cNvSpPr>
          <p:nvPr>
            <p:ph type="body" idx="1"/>
          </p:nvPr>
        </p:nvSpPr>
        <p:spPr>
          <a:xfrm>
            <a:off x="3091861" y="3279713"/>
            <a:ext cx="78867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19">
            <a:extLst>
              <a:ext uri="{FF2B5EF4-FFF2-40B4-BE49-F238E27FC236}">
                <a16:creationId xmlns:a16="http://schemas.microsoft.com/office/drawing/2014/main" id="{1D4DC380-6AEA-436D-AA87-8713089CE721}"/>
              </a:ext>
            </a:extLst>
          </p:cNvPr>
          <p:cNvPicPr>
            <a:picLocks noChangeAspect="1"/>
          </p:cNvPicPr>
          <p:nvPr userDrawn="1"/>
        </p:nvPicPr>
        <p:blipFill rotWithShape="1">
          <a:blip r:embed="rId4"/>
          <a:srcRect l="23679" t="38185" r="26139"/>
          <a:stretch/>
        </p:blipFill>
        <p:spPr>
          <a:xfrm>
            <a:off x="-17089" y="-48671"/>
            <a:ext cx="9161089" cy="2986045"/>
          </a:xfrm>
          <a:prstGeom prst="rect">
            <a:avLst/>
          </a:prstGeom>
        </p:spPr>
      </p:pic>
    </p:spTree>
    <p:extLst>
      <p:ext uri="{BB962C8B-B14F-4D97-AF65-F5344CB8AC3E}">
        <p14:creationId xmlns:p14="http://schemas.microsoft.com/office/powerpoint/2010/main" val="59666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9BBA-D75D-477A-8B43-FDD5525DD72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146D004-6E24-44AB-8178-6C3696CBB16F}"/>
              </a:ext>
            </a:extLst>
          </p:cNvPr>
          <p:cNvSpPr>
            <a:spLocks noGrp="1"/>
          </p:cNvSpPr>
          <p:nvPr>
            <p:ph type="sldNum" sz="quarter" idx="10"/>
          </p:nvPr>
        </p:nvSpPr>
        <p:spPr>
          <a:xfrm>
            <a:off x="6457950" y="6408605"/>
            <a:ext cx="2057400" cy="365125"/>
          </a:xfrm>
          <a:prstGeom prst="rect">
            <a:avLst/>
          </a:prstGeom>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200220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33DE-6969-4468-8B96-C292891723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A36B64E-C835-4048-A089-13B9C3416D78}"/>
              </a:ext>
            </a:extLst>
          </p:cNvPr>
          <p:cNvSpPr>
            <a:spLocks noGrp="1"/>
          </p:cNvSpPr>
          <p:nvPr>
            <p:ph type="sldNum" sz="quarter" idx="10"/>
          </p:nvPr>
        </p:nvSpPr>
        <p:spPr>
          <a:xfrm>
            <a:off x="6457950" y="6408605"/>
            <a:ext cx="2057400" cy="365125"/>
          </a:xfrm>
          <a:prstGeom prst="rect">
            <a:avLst/>
          </a:prstGeom>
        </p:spPr>
        <p:txBody>
          <a:bodyPr/>
          <a:lstStyle/>
          <a:p>
            <a:fld id="{C36C1ED7-2E5D-B144-A3E9-8CEF08534DB9}" type="slidenum">
              <a:rPr lang="en-US" smtClean="0"/>
              <a:pPr/>
              <a:t>‹#›</a:t>
            </a:fld>
            <a:endParaRPr lang="en-US" dirty="0"/>
          </a:p>
        </p:txBody>
      </p:sp>
      <p:sp>
        <p:nvSpPr>
          <p:cNvPr id="5" name="Text Placeholder 4">
            <a:extLst>
              <a:ext uri="{FF2B5EF4-FFF2-40B4-BE49-F238E27FC236}">
                <a16:creationId xmlns:a16="http://schemas.microsoft.com/office/drawing/2014/main" id="{DD453A6C-11EC-4181-AE64-7622530B3085}"/>
              </a:ext>
            </a:extLst>
          </p:cNvPr>
          <p:cNvSpPr>
            <a:spLocks noGrp="1"/>
          </p:cNvSpPr>
          <p:nvPr>
            <p:ph type="body" sz="quarter" idx="11"/>
          </p:nvPr>
        </p:nvSpPr>
        <p:spPr>
          <a:xfrm>
            <a:off x="383179" y="1201782"/>
            <a:ext cx="8132172" cy="50509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859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5" y="1166949"/>
            <a:ext cx="4053296" cy="501001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8819" y="1166949"/>
            <a:ext cx="4053296" cy="501001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t>‹#›</a:t>
            </a:fld>
            <a:endParaRPr lang="en-US"/>
          </a:p>
        </p:txBody>
      </p:sp>
      <p:sp>
        <p:nvSpPr>
          <p:cNvPr id="5" name="Title 4">
            <a:extLst>
              <a:ext uri="{FF2B5EF4-FFF2-40B4-BE49-F238E27FC236}">
                <a16:creationId xmlns:a16="http://schemas.microsoft.com/office/drawing/2014/main" id="{3FD1B29D-E218-4064-A611-43952BA518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58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a Content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4710" y="1166882"/>
            <a:ext cx="3868340" cy="823912"/>
          </a:xfrm>
          <a:prstGeom prst="rect">
            <a:avLst/>
          </a:prstGeom>
        </p:spPr>
        <p:txBody>
          <a:bodyPr anchor="ctr"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94710" y="2090058"/>
            <a:ext cx="3868340" cy="40996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166882"/>
            <a:ext cx="3887391" cy="823912"/>
          </a:xfrm>
          <a:prstGeom prst="rect">
            <a:avLst/>
          </a:prstGeom>
        </p:spPr>
        <p:txBody>
          <a:bodyPr anchor="ctr"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090058"/>
            <a:ext cx="3887391" cy="40996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pPr/>
              <a:t>‹#›</a:t>
            </a:fld>
            <a:endParaRPr lang="en-US" dirty="0"/>
          </a:p>
        </p:txBody>
      </p:sp>
      <p:sp>
        <p:nvSpPr>
          <p:cNvPr id="2" name="Title 1">
            <a:extLst>
              <a:ext uri="{FF2B5EF4-FFF2-40B4-BE49-F238E27FC236}">
                <a16:creationId xmlns:a16="http://schemas.microsoft.com/office/drawing/2014/main" id="{19E0FE38-D701-42F6-AE8B-6CD59CF2B1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706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5008" y="1158239"/>
            <a:ext cx="4771311" cy="499891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6001" y="2083526"/>
            <a:ext cx="3254182" cy="40560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t>‹#›</a:t>
            </a:fld>
            <a:endParaRPr lang="en-US"/>
          </a:p>
        </p:txBody>
      </p:sp>
      <p:sp>
        <p:nvSpPr>
          <p:cNvPr id="5" name="Title 4">
            <a:extLst>
              <a:ext uri="{FF2B5EF4-FFF2-40B4-BE49-F238E27FC236}">
                <a16:creationId xmlns:a16="http://schemas.microsoft.com/office/drawing/2014/main" id="{8FD1FDF5-92E5-4A90-81FF-3F1C941710DB}"/>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E67CBE41-24C7-4526-8299-8A391DD965CA}"/>
              </a:ext>
            </a:extLst>
          </p:cNvPr>
          <p:cNvSpPr>
            <a:spLocks noGrp="1"/>
          </p:cNvSpPr>
          <p:nvPr>
            <p:ph type="body" sz="quarter" idx="13"/>
          </p:nvPr>
        </p:nvSpPr>
        <p:spPr>
          <a:xfrm>
            <a:off x="386001" y="1158875"/>
            <a:ext cx="3254182" cy="79529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158239"/>
            <a:ext cx="4629150" cy="499001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6457950" y="6304097"/>
            <a:ext cx="2057400" cy="365125"/>
          </a:xfrm>
          <a:prstGeom prst="rect">
            <a:avLst/>
          </a:prstGeom>
        </p:spPr>
        <p:txBody>
          <a:bodyPr/>
          <a:lstStyle/>
          <a:p>
            <a:fld id="{C36C1ED7-2E5D-B144-A3E9-8CEF08534DB9}" type="slidenum">
              <a:rPr lang="en-US" smtClean="0"/>
              <a:t>‹#›</a:t>
            </a:fld>
            <a:endParaRPr lang="en-US"/>
          </a:p>
        </p:txBody>
      </p:sp>
      <p:sp>
        <p:nvSpPr>
          <p:cNvPr id="10" name="Text Placeholder 3">
            <a:extLst>
              <a:ext uri="{FF2B5EF4-FFF2-40B4-BE49-F238E27FC236}">
                <a16:creationId xmlns:a16="http://schemas.microsoft.com/office/drawing/2014/main" id="{F9EB60E1-0BFB-42DE-BDA1-932EEB0F629E}"/>
              </a:ext>
            </a:extLst>
          </p:cNvPr>
          <p:cNvSpPr>
            <a:spLocks noGrp="1"/>
          </p:cNvSpPr>
          <p:nvPr>
            <p:ph type="body" sz="half" idx="2"/>
          </p:nvPr>
        </p:nvSpPr>
        <p:spPr>
          <a:xfrm>
            <a:off x="386001" y="2083526"/>
            <a:ext cx="3254182" cy="40560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itle 3">
            <a:extLst>
              <a:ext uri="{FF2B5EF4-FFF2-40B4-BE49-F238E27FC236}">
                <a16:creationId xmlns:a16="http://schemas.microsoft.com/office/drawing/2014/main" id="{B135F4E3-3D5B-433C-B5D2-70AB238AA691}"/>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5F73FDD-71CE-4F37-96B8-4A8709F59564}"/>
              </a:ext>
            </a:extLst>
          </p:cNvPr>
          <p:cNvSpPr>
            <a:spLocks noGrp="1"/>
          </p:cNvSpPr>
          <p:nvPr>
            <p:ph type="body" sz="quarter" idx="13"/>
          </p:nvPr>
        </p:nvSpPr>
        <p:spPr>
          <a:xfrm>
            <a:off x="386001" y="1158239"/>
            <a:ext cx="3254182" cy="79529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49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1" name="Picture Placeholder 5">
            <a:extLst>
              <a:ext uri="{FF2B5EF4-FFF2-40B4-BE49-F238E27FC236}">
                <a16:creationId xmlns:a16="http://schemas.microsoft.com/office/drawing/2014/main" id="{8CB3E489-3825-4965-954C-D3E18EB8DA7A}"/>
              </a:ext>
            </a:extLst>
          </p:cNvPr>
          <p:cNvPicPr>
            <a:picLocks noChangeAspect="1"/>
          </p:cNvPicPr>
          <p:nvPr userDrawn="1"/>
        </p:nvPicPr>
        <p:blipFill>
          <a:blip r:embed="rId2"/>
          <a:stretch>
            <a:fillRect/>
          </a:stretch>
        </p:blipFill>
        <p:spPr>
          <a:xfrm>
            <a:off x="-6010" y="-23762"/>
            <a:ext cx="9158689" cy="6880123"/>
          </a:xfrm>
          <a:prstGeom prst="rect">
            <a:avLst/>
          </a:prstGeom>
        </p:spPr>
      </p:pic>
      <p:sp>
        <p:nvSpPr>
          <p:cNvPr id="6" name="Slide Number Placeholder 5"/>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t>‹#›</a:t>
            </a:fld>
            <a:endParaRPr lang="en-US"/>
          </a:p>
        </p:txBody>
      </p:sp>
      <p:sp>
        <p:nvSpPr>
          <p:cNvPr id="11" name="Rectangle 10"/>
          <p:cNvSpPr/>
          <p:nvPr userDrawn="1"/>
        </p:nvSpPr>
        <p:spPr>
          <a:xfrm>
            <a:off x="-6014" y="2286001"/>
            <a:ext cx="9221645" cy="1698489"/>
          </a:xfrm>
          <a:prstGeom prst="rect">
            <a:avLst/>
          </a:prstGeom>
          <a:solidFill>
            <a:srgbClr val="9DC33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grpSp>
        <p:nvGrpSpPr>
          <p:cNvPr id="14" name="Group 13"/>
          <p:cNvGrpSpPr/>
          <p:nvPr userDrawn="1"/>
        </p:nvGrpSpPr>
        <p:grpSpPr>
          <a:xfrm>
            <a:off x="-35190" y="6790825"/>
            <a:ext cx="9187871" cy="75110"/>
            <a:chOff x="-46921" y="5917105"/>
            <a:chExt cx="3493723" cy="948830"/>
          </a:xfrm>
        </p:grpSpPr>
        <p:sp>
          <p:nvSpPr>
            <p:cNvPr id="15" name="Rectangle 14"/>
            <p:cNvSpPr/>
            <p:nvPr/>
          </p:nvSpPr>
          <p:spPr>
            <a:xfrm>
              <a:off x="2286996" y="5917105"/>
              <a:ext cx="1159806"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6" name="Rectangle 15"/>
            <p:cNvSpPr/>
            <p:nvPr/>
          </p:nvSpPr>
          <p:spPr>
            <a:xfrm>
              <a:off x="-46921" y="5930305"/>
              <a:ext cx="1174110" cy="935630"/>
            </a:xfrm>
            <a:prstGeom prst="rect">
              <a:avLst/>
            </a:prstGeom>
            <a:solidFill>
              <a:srgbClr val="F9A63F"/>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7" name="Rectangle 16"/>
            <p:cNvSpPr/>
            <p:nvPr/>
          </p:nvSpPr>
          <p:spPr>
            <a:xfrm>
              <a:off x="1112885" y="5923704"/>
              <a:ext cx="1174110" cy="935630"/>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grpSp>
      <p:sp>
        <p:nvSpPr>
          <p:cNvPr id="2" name="Title 1"/>
          <p:cNvSpPr>
            <a:spLocks noGrp="1"/>
          </p:cNvSpPr>
          <p:nvPr>
            <p:ph type="ctrTitle"/>
          </p:nvPr>
        </p:nvSpPr>
        <p:spPr>
          <a:xfrm>
            <a:off x="1619337" y="2618113"/>
            <a:ext cx="6858000" cy="603925"/>
          </a:xfrm>
          <a:prstGeom prst="rect">
            <a:avLst/>
          </a:prstGeo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p:nvPr>
        </p:nvSpPr>
        <p:spPr>
          <a:xfrm>
            <a:off x="1619337" y="3292635"/>
            <a:ext cx="6858000" cy="1655762"/>
          </a:xfrm>
          <a:prstGeom prst="rect">
            <a:avLst/>
          </a:prstGeom>
        </p:spPr>
        <p:txBody>
          <a:bodyPr>
            <a:normAutofit/>
          </a:bodyPr>
          <a:lstStyle>
            <a:lvl1pPr marL="0" indent="0" algn="l">
              <a:buNone/>
              <a:defRPr sz="1800">
                <a:solidFill>
                  <a:srgbClr val="203E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p:cNvSpPr>
            <a:spLocks noGrp="1"/>
          </p:cNvSpPr>
          <p:nvPr>
            <p:ph type="pic" sz="quarter" idx="13"/>
          </p:nvPr>
        </p:nvSpPr>
        <p:spPr>
          <a:xfrm>
            <a:off x="-5953" y="2286001"/>
            <a:ext cx="1276351" cy="1698625"/>
          </a:xfrm>
          <a:prstGeom prst="rect">
            <a:avLst/>
          </a:prstGeom>
        </p:spPr>
        <p:txBody>
          <a:bodyPr/>
          <a:lstStyle/>
          <a:p>
            <a:endParaRPr lang="en-US"/>
          </a:p>
        </p:txBody>
      </p:sp>
    </p:spTree>
    <p:extLst>
      <p:ext uri="{BB962C8B-B14F-4D97-AF65-F5344CB8AC3E}">
        <p14:creationId xmlns:p14="http://schemas.microsoft.com/office/powerpoint/2010/main" val="90514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646464"/>
              </a:solidFill>
            </a:endParaRPr>
          </a:p>
        </p:txBody>
      </p:sp>
      <p:sp>
        <p:nvSpPr>
          <p:cNvPr id="5" name="Date Placeholder 4"/>
          <p:cNvSpPr>
            <a:spLocks noGrp="1"/>
          </p:cNvSpPr>
          <p:nvPr>
            <p:ph type="dt" sz="half" idx="10"/>
          </p:nvPr>
        </p:nvSpPr>
        <p:spPr>
          <a:xfrm>
            <a:off x="1179692" y="5891977"/>
            <a:ext cx="1188720" cy="201168"/>
          </a:xfrm>
          <a:prstGeom prst="rect">
            <a:avLst/>
          </a:prstGeom>
        </p:spPr>
        <p:txBody>
          <a:bodyPr/>
          <a:lstStyle/>
          <a:p>
            <a:endParaRPr lang="en-US" dirty="0">
              <a:solidFill>
                <a:srgbClr val="646464"/>
              </a:solidFill>
            </a:endParaRPr>
          </a:p>
        </p:txBody>
      </p:sp>
      <p:sp>
        <p:nvSpPr>
          <p:cNvPr id="6" name="Footer Placeholder 5"/>
          <p:cNvSpPr>
            <a:spLocks noGrp="1"/>
          </p:cNvSpPr>
          <p:nvPr>
            <p:ph type="ftr" sz="quarter" idx="11"/>
          </p:nvPr>
        </p:nvSpPr>
        <p:spPr>
          <a:xfrm>
            <a:off x="2504580" y="5791393"/>
            <a:ext cx="3434400" cy="201168"/>
          </a:xfrm>
          <a:prstGeom prst="rect">
            <a:avLst/>
          </a:prstGeom>
        </p:spPr>
        <p:txBody>
          <a:bodyPr/>
          <a:lstStyle/>
          <a:p>
            <a:endParaRPr lang="en-GB" dirty="0">
              <a:solidFill>
                <a:srgbClr val="646464"/>
              </a:solidFill>
            </a:endParaRPr>
          </a:p>
        </p:txBody>
      </p:sp>
    </p:spTree>
    <p:extLst>
      <p:ext uri="{BB962C8B-B14F-4D97-AF65-F5344CB8AC3E}">
        <p14:creationId xmlns:p14="http://schemas.microsoft.com/office/powerpoint/2010/main" val="235494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4086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C1ED7-2E5D-B144-A3E9-8CEF08534DB9}" type="slidenum">
              <a:rPr lang="en-US" smtClean="0"/>
              <a:pPr/>
              <a:t>‹#›</a:t>
            </a:fld>
            <a:endParaRPr lang="en-US" dirty="0"/>
          </a:p>
        </p:txBody>
      </p:sp>
      <p:sp>
        <p:nvSpPr>
          <p:cNvPr id="7" name="Rectangle 6">
            <a:extLst>
              <a:ext uri="{FF2B5EF4-FFF2-40B4-BE49-F238E27FC236}">
                <a16:creationId xmlns:a16="http://schemas.microsoft.com/office/drawing/2014/main" id="{09CEE132-7870-42A9-A1C8-2101CD079D3A}"/>
              </a:ext>
            </a:extLst>
          </p:cNvPr>
          <p:cNvSpPr/>
          <p:nvPr userDrawn="1"/>
        </p:nvSpPr>
        <p:spPr>
          <a:xfrm>
            <a:off x="-6011" y="912"/>
            <a:ext cx="9158692" cy="941112"/>
          </a:xfrm>
          <a:prstGeom prst="rect">
            <a:avLst/>
          </a:prstGeom>
          <a:solidFill>
            <a:srgbClr val="203F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8" name="Rectangle 7">
            <a:extLst>
              <a:ext uri="{FF2B5EF4-FFF2-40B4-BE49-F238E27FC236}">
                <a16:creationId xmlns:a16="http://schemas.microsoft.com/office/drawing/2014/main" id="{DE532AFE-0F86-43E0-875E-A5FEAB9F82D2}"/>
              </a:ext>
            </a:extLst>
          </p:cNvPr>
          <p:cNvSpPr/>
          <p:nvPr userDrawn="1"/>
        </p:nvSpPr>
        <p:spPr>
          <a:xfrm>
            <a:off x="7388458" y="-6806"/>
            <a:ext cx="1764223"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0" name="Rectangle 9">
            <a:extLst>
              <a:ext uri="{FF2B5EF4-FFF2-40B4-BE49-F238E27FC236}">
                <a16:creationId xmlns:a16="http://schemas.microsoft.com/office/drawing/2014/main" id="{CD5598D6-D0A9-40E2-B87E-CA6FC7CA0637}"/>
              </a:ext>
            </a:extLst>
          </p:cNvPr>
          <p:cNvSpPr/>
          <p:nvPr userDrawn="1"/>
        </p:nvSpPr>
        <p:spPr>
          <a:xfrm>
            <a:off x="210689" y="6611841"/>
            <a:ext cx="3176945" cy="161889"/>
          </a:xfrm>
          <a:prstGeom prst="rect">
            <a:avLst/>
          </a:prstGeom>
          <a:noFill/>
        </p:spPr>
        <p:txBody>
          <a:bodyPr wrap="square" tIns="18288" bIns="18288" anchor="ctr">
            <a:noAutofit/>
          </a:bodyPr>
          <a:lstStyle/>
          <a:p>
            <a:r>
              <a:rPr lang="en-US" sz="900" dirty="0">
                <a:solidFill>
                  <a:schemeClr val="bg1">
                    <a:lumMod val="50000"/>
                  </a:schemeClr>
                </a:solidFill>
                <a:latin typeface="Arial" charset="0"/>
                <a:ea typeface="Arial" charset="0"/>
                <a:cs typeface="Arial" charset="0"/>
              </a:rPr>
              <a:t>© 2019 Chart Industries, Inc. Confidential and Proprietary</a:t>
            </a:r>
          </a:p>
        </p:txBody>
      </p:sp>
      <p:grpSp>
        <p:nvGrpSpPr>
          <p:cNvPr id="11" name="Group 10">
            <a:extLst>
              <a:ext uri="{FF2B5EF4-FFF2-40B4-BE49-F238E27FC236}">
                <a16:creationId xmlns:a16="http://schemas.microsoft.com/office/drawing/2014/main" id="{DB68271D-6042-4696-8FC3-B7F7CC84AA31}"/>
              </a:ext>
            </a:extLst>
          </p:cNvPr>
          <p:cNvGrpSpPr/>
          <p:nvPr userDrawn="1"/>
        </p:nvGrpSpPr>
        <p:grpSpPr>
          <a:xfrm>
            <a:off x="-35190" y="6790825"/>
            <a:ext cx="9187871" cy="75110"/>
            <a:chOff x="-46921" y="5917105"/>
            <a:chExt cx="3493723" cy="948830"/>
          </a:xfrm>
        </p:grpSpPr>
        <p:sp>
          <p:nvSpPr>
            <p:cNvPr id="12" name="Rectangle 11">
              <a:extLst>
                <a:ext uri="{FF2B5EF4-FFF2-40B4-BE49-F238E27FC236}">
                  <a16:creationId xmlns:a16="http://schemas.microsoft.com/office/drawing/2014/main" id="{7D4E33D9-BCC9-4B82-A069-FF23ACBA674B}"/>
                </a:ext>
              </a:extLst>
            </p:cNvPr>
            <p:cNvSpPr/>
            <p:nvPr/>
          </p:nvSpPr>
          <p:spPr>
            <a:xfrm>
              <a:off x="2286996" y="5917105"/>
              <a:ext cx="1159806"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3" name="Rectangle 12">
              <a:extLst>
                <a:ext uri="{FF2B5EF4-FFF2-40B4-BE49-F238E27FC236}">
                  <a16:creationId xmlns:a16="http://schemas.microsoft.com/office/drawing/2014/main" id="{EA6F5C67-6F49-4D79-BBF2-1053BA122665}"/>
                </a:ext>
              </a:extLst>
            </p:cNvPr>
            <p:cNvSpPr/>
            <p:nvPr/>
          </p:nvSpPr>
          <p:spPr>
            <a:xfrm>
              <a:off x="-46921" y="5930305"/>
              <a:ext cx="1174110" cy="935630"/>
            </a:xfrm>
            <a:prstGeom prst="rect">
              <a:avLst/>
            </a:prstGeom>
            <a:solidFill>
              <a:srgbClr val="F9A63F"/>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4" name="Rectangle 13">
              <a:extLst>
                <a:ext uri="{FF2B5EF4-FFF2-40B4-BE49-F238E27FC236}">
                  <a16:creationId xmlns:a16="http://schemas.microsoft.com/office/drawing/2014/main" id="{6C0F92A2-9A31-47E2-A25E-2109F2EE1666}"/>
                </a:ext>
              </a:extLst>
            </p:cNvPr>
            <p:cNvSpPr/>
            <p:nvPr/>
          </p:nvSpPr>
          <p:spPr>
            <a:xfrm>
              <a:off x="1112885" y="5923704"/>
              <a:ext cx="1174110" cy="935630"/>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grpSp>
      <p:pic>
        <p:nvPicPr>
          <p:cNvPr id="17" name="Picture 16">
            <a:extLst>
              <a:ext uri="{FF2B5EF4-FFF2-40B4-BE49-F238E27FC236}">
                <a16:creationId xmlns:a16="http://schemas.microsoft.com/office/drawing/2014/main" id="{AA7CB334-4219-43C2-8021-B399A7F33319}"/>
              </a:ext>
            </a:extLst>
          </p:cNvPr>
          <p:cNvPicPr>
            <a:picLocks noChangeAspect="1"/>
          </p:cNvPicPr>
          <p:nvPr userDrawn="1"/>
        </p:nvPicPr>
        <p:blipFill>
          <a:blip r:embed="rId13"/>
          <a:stretch>
            <a:fillRect/>
          </a:stretch>
        </p:blipFill>
        <p:spPr>
          <a:xfrm>
            <a:off x="7360538" y="614061"/>
            <a:ext cx="1748387" cy="158944"/>
          </a:xfrm>
          <a:prstGeom prst="rect">
            <a:avLst/>
          </a:prstGeom>
        </p:spPr>
      </p:pic>
      <p:pic>
        <p:nvPicPr>
          <p:cNvPr id="19" name="Picture 18">
            <a:extLst>
              <a:ext uri="{FF2B5EF4-FFF2-40B4-BE49-F238E27FC236}">
                <a16:creationId xmlns:a16="http://schemas.microsoft.com/office/drawing/2014/main" id="{5AC7AC00-CE87-46B6-B625-543825CF15C9}"/>
              </a:ext>
            </a:extLst>
          </p:cNvPr>
          <p:cNvPicPr>
            <a:picLocks noChangeAspect="1"/>
          </p:cNvPicPr>
          <p:nvPr userDrawn="1"/>
        </p:nvPicPr>
        <p:blipFill>
          <a:blip r:embed="rId14"/>
          <a:stretch>
            <a:fillRect/>
          </a:stretch>
        </p:blipFill>
        <p:spPr>
          <a:xfrm>
            <a:off x="7556025" y="185738"/>
            <a:ext cx="1429088" cy="345622"/>
          </a:xfrm>
          <a:prstGeom prst="rect">
            <a:avLst/>
          </a:prstGeom>
        </p:spPr>
      </p:pic>
      <p:sp>
        <p:nvSpPr>
          <p:cNvPr id="2" name="Title Placeholder 1">
            <a:extLst>
              <a:ext uri="{FF2B5EF4-FFF2-40B4-BE49-F238E27FC236}">
                <a16:creationId xmlns:a16="http://schemas.microsoft.com/office/drawing/2014/main" id="{EB3C2D9A-6D90-4B44-978F-0B15AAC7317C}"/>
              </a:ext>
            </a:extLst>
          </p:cNvPr>
          <p:cNvSpPr>
            <a:spLocks noGrp="1"/>
          </p:cNvSpPr>
          <p:nvPr>
            <p:ph type="title"/>
          </p:nvPr>
        </p:nvSpPr>
        <p:spPr>
          <a:xfrm>
            <a:off x="158887" y="84271"/>
            <a:ext cx="7157895" cy="79529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73527198"/>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87" r:id="rId4"/>
    <p:sldLayoutId id="2147483688" r:id="rId5"/>
    <p:sldLayoutId id="2147483691" r:id="rId6"/>
    <p:sldLayoutId id="2147483692" r:id="rId7"/>
    <p:sldLayoutId id="2147483660"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hartindustri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67134" y="3004461"/>
            <a:ext cx="6176865" cy="1203648"/>
          </a:xfrm>
        </p:spPr>
        <p:txBody>
          <a:bodyPr>
            <a:normAutofit fontScale="55000" lnSpcReduction="20000"/>
          </a:bodyPr>
          <a:lstStyle/>
          <a:p>
            <a:r>
              <a:rPr lang="en-US" sz="5100" dirty="0">
                <a:latin typeface="Arial" panose="020B0604020202020204" pitchFamily="34" charset="0"/>
                <a:cs typeface="Arial" panose="020B0604020202020204" pitchFamily="34" charset="0"/>
              </a:rPr>
              <a:t>Chart Industries </a:t>
            </a:r>
          </a:p>
          <a:p>
            <a:r>
              <a:rPr lang="en-US" sz="5100" dirty="0">
                <a:latin typeface="Arial" panose="020B0604020202020204" pitchFamily="34" charset="0"/>
                <a:cs typeface="Arial" panose="020B0604020202020204" pitchFamily="34" charset="0"/>
              </a:rPr>
              <a:t>First Quarter 2019</a:t>
            </a:r>
          </a:p>
          <a:p>
            <a:r>
              <a:rPr lang="en-US" sz="3800" dirty="0">
                <a:latin typeface="Arial" panose="020B0604020202020204" pitchFamily="34" charset="0"/>
                <a:cs typeface="Arial" panose="020B0604020202020204" pitchFamily="34" charset="0"/>
              </a:rPr>
              <a:t>April 18, 2019</a:t>
            </a:r>
            <a:endParaRPr lang="en-US" sz="3800" dirty="0">
              <a:latin typeface="Arial"/>
              <a:cs typeface="Arial"/>
            </a:endParaRPr>
          </a:p>
        </p:txBody>
      </p:sp>
    </p:spTree>
    <p:extLst>
      <p:ext uri="{BB962C8B-B14F-4D97-AF65-F5344CB8AC3E}">
        <p14:creationId xmlns:p14="http://schemas.microsoft.com/office/powerpoint/2010/main" val="66925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Q1 Adjusted EPS</a:t>
            </a:r>
          </a:p>
        </p:txBody>
      </p:sp>
      <p:sp>
        <p:nvSpPr>
          <p:cNvPr id="13" name="TextBox 12">
            <a:extLst>
              <a:ext uri="{FF2B5EF4-FFF2-40B4-BE49-F238E27FC236}">
                <a16:creationId xmlns:a16="http://schemas.microsoft.com/office/drawing/2014/main" id="{C06FB072-CBB0-4675-A3DF-C7D2AC018AB3}"/>
              </a:ext>
            </a:extLst>
          </p:cNvPr>
          <p:cNvSpPr txBox="1"/>
          <p:nvPr/>
        </p:nvSpPr>
        <p:spPr>
          <a:xfrm>
            <a:off x="350982" y="6211669"/>
            <a:ext cx="8793018" cy="646331"/>
          </a:xfrm>
          <a:prstGeom prst="rect">
            <a:avLst/>
          </a:prstGeom>
          <a:noFill/>
        </p:spPr>
        <p:txBody>
          <a:bodyPr wrap="square" lIns="45720" tIns="45720" rIns="45720" bIns="45720" rtlCol="0">
            <a:spAutoFit/>
          </a:bodyPr>
          <a:lstStyle/>
          <a:p>
            <a:pPr marL="228600" indent="-228600" defTabSz="457200">
              <a:buAutoNum type="arabicParenBoth"/>
            </a:pPr>
            <a:r>
              <a:rPr lang="en-US" sz="900" i="1" dirty="0">
                <a:solidFill>
                  <a:prstClr val="black"/>
                </a:solidFill>
                <a:latin typeface="Arial" panose="020B0604020202020204" pitchFamily="34" charset="0"/>
                <a:cs typeface="Arial" panose="020B0604020202020204" pitchFamily="34" charset="0"/>
              </a:rPr>
              <a:t>Adjusted EPS (a non-GAAP measure) is as reported on a historical basis. Tax affected adjustments are at normalized statutory periodic rates.</a:t>
            </a:r>
          </a:p>
          <a:p>
            <a:pPr marL="228600" indent="-228600" defTabSz="457200">
              <a:buAutoNum type="arabicParenBoth"/>
            </a:pPr>
            <a:r>
              <a:rPr lang="en-US" sz="900" i="1" dirty="0">
                <a:solidFill>
                  <a:prstClr val="black"/>
                </a:solidFill>
                <a:latin typeface="Arial" panose="020B0604020202020204" pitchFamily="34" charset="0"/>
                <a:cs typeface="Arial" panose="020B0604020202020204" pitchFamily="34" charset="0"/>
              </a:rPr>
              <a:t>Includes $0.01 related to aluminum cryobiological tank recall reserve expense, and $0.02 related to Tax Reform / transition tax related adjustments.</a:t>
            </a:r>
          </a:p>
          <a:p>
            <a:pPr marL="228600" indent="-228600" defTabSz="457200">
              <a:buAutoNum type="arabicParenBoth"/>
            </a:pPr>
            <a:endParaRPr lang="en-US" sz="900" i="1" dirty="0">
              <a:solidFill>
                <a:prstClr val="black"/>
              </a:solidFill>
              <a:latin typeface="Arial" panose="020B0604020202020204" pitchFamily="34" charset="0"/>
              <a:cs typeface="Arial" panose="020B0604020202020204" pitchFamily="34" charset="0"/>
            </a:endParaRPr>
          </a:p>
          <a:p>
            <a:pPr defTabSz="457200"/>
            <a:endParaRPr lang="en-US" sz="900" i="1" dirty="0">
              <a:solidFill>
                <a:prstClr val="black"/>
              </a:solidFill>
              <a:latin typeface="Arial" panose="020B0604020202020204" pitchFamily="34" charset="0"/>
              <a:cs typeface="Arial" panose="020B0604020202020204" pitchFamily="34" charset="0"/>
            </a:endParaRPr>
          </a:p>
        </p:txBody>
      </p:sp>
      <p:sp>
        <p:nvSpPr>
          <p:cNvPr id="16" name="Slide Number Placeholder 2">
            <a:extLst>
              <a:ext uri="{FF2B5EF4-FFF2-40B4-BE49-F238E27FC236}">
                <a16:creationId xmlns:a16="http://schemas.microsoft.com/office/drawing/2014/main" id="{004EC872-AB4D-4224-90A4-5D8F6A33F483}"/>
              </a:ext>
            </a:extLst>
          </p:cNvPr>
          <p:cNvSpPr>
            <a:spLocks noGrp="1"/>
          </p:cNvSpPr>
          <p:nvPr>
            <p:ph type="sldNum" sz="quarter" idx="10"/>
          </p:nvPr>
        </p:nvSpPr>
        <p:spPr>
          <a:xfrm>
            <a:off x="6457950" y="6408607"/>
            <a:ext cx="2057400" cy="365125"/>
          </a:xfrm>
        </p:spPr>
        <p:txBody>
          <a:bodyPr/>
          <a:lstStyle/>
          <a:p>
            <a:pPr defTabSz="457200"/>
            <a:fld id="{C36C1ED7-2E5D-B144-A3E9-8CEF08534DB9}" type="slidenum">
              <a:rPr lang="en-US">
                <a:solidFill>
                  <a:prstClr val="black">
                    <a:tint val="75000"/>
                  </a:prstClr>
                </a:solidFill>
                <a:latin typeface="Calibri" panose="020F0502020204030204"/>
              </a:rPr>
              <a:pPr defTabSz="457200"/>
              <a:t>9</a:t>
            </a:fld>
            <a:endParaRPr lang="en-US" dirty="0">
              <a:solidFill>
                <a:prstClr val="black">
                  <a:tint val="75000"/>
                </a:prstClr>
              </a:solidFill>
              <a:latin typeface="Calibri" panose="020F0502020204030204"/>
            </a:endParaRPr>
          </a:p>
        </p:txBody>
      </p:sp>
      <p:graphicFrame>
        <p:nvGraphicFramePr>
          <p:cNvPr id="9" name="Table 8">
            <a:extLst>
              <a:ext uri="{FF2B5EF4-FFF2-40B4-BE49-F238E27FC236}">
                <a16:creationId xmlns:a16="http://schemas.microsoft.com/office/drawing/2014/main" id="{416F3ABE-EC03-44EE-AEBB-C3BE7B120717}"/>
              </a:ext>
            </a:extLst>
          </p:cNvPr>
          <p:cNvGraphicFramePr>
            <a:graphicFrameLocks noGrp="1"/>
          </p:cNvGraphicFramePr>
          <p:nvPr>
            <p:extLst>
              <p:ext uri="{D42A27DB-BD31-4B8C-83A1-F6EECF244321}">
                <p14:modId xmlns:p14="http://schemas.microsoft.com/office/powerpoint/2010/main" val="3766895902"/>
              </p:ext>
            </p:extLst>
          </p:nvPr>
        </p:nvGraphicFramePr>
        <p:xfrm>
          <a:off x="1060588" y="1468810"/>
          <a:ext cx="7022823" cy="4335642"/>
        </p:xfrm>
        <a:graphic>
          <a:graphicData uri="http://schemas.openxmlformats.org/drawingml/2006/table">
            <a:tbl>
              <a:tblPr/>
              <a:tblGrid>
                <a:gridCol w="221773">
                  <a:extLst>
                    <a:ext uri="{9D8B030D-6E8A-4147-A177-3AD203B41FA5}">
                      <a16:colId xmlns:a16="http://schemas.microsoft.com/office/drawing/2014/main" val="2814309209"/>
                    </a:ext>
                  </a:extLst>
                </a:gridCol>
                <a:gridCol w="2970419">
                  <a:extLst>
                    <a:ext uri="{9D8B030D-6E8A-4147-A177-3AD203B41FA5}">
                      <a16:colId xmlns:a16="http://schemas.microsoft.com/office/drawing/2014/main" val="1495540877"/>
                    </a:ext>
                  </a:extLst>
                </a:gridCol>
                <a:gridCol w="1276877">
                  <a:extLst>
                    <a:ext uri="{9D8B030D-6E8A-4147-A177-3AD203B41FA5}">
                      <a16:colId xmlns:a16="http://schemas.microsoft.com/office/drawing/2014/main" val="2553449172"/>
                    </a:ext>
                  </a:extLst>
                </a:gridCol>
                <a:gridCol w="1276877">
                  <a:extLst>
                    <a:ext uri="{9D8B030D-6E8A-4147-A177-3AD203B41FA5}">
                      <a16:colId xmlns:a16="http://schemas.microsoft.com/office/drawing/2014/main" val="1603350685"/>
                    </a:ext>
                  </a:extLst>
                </a:gridCol>
                <a:gridCol w="1276877">
                  <a:extLst>
                    <a:ext uri="{9D8B030D-6E8A-4147-A177-3AD203B41FA5}">
                      <a16:colId xmlns:a16="http://schemas.microsoft.com/office/drawing/2014/main" val="4101599081"/>
                    </a:ext>
                  </a:extLst>
                </a:gridCol>
              </a:tblGrid>
              <a:tr h="507918">
                <a:tc gridSpan="2">
                  <a:txBody>
                    <a:bodyPr/>
                    <a:lstStyle/>
                    <a:p>
                      <a:pPr algn="l" rtl="0" fontAlgn="ctr"/>
                      <a:r>
                        <a:rPr lang="en-US" sz="900" b="1" i="1" u="none" strike="noStrike" dirty="0">
                          <a:solidFill>
                            <a:srgbClr val="FFFFFF"/>
                          </a:solidFill>
                          <a:effectLst/>
                          <a:latin typeface="Calibri" panose="020F0502020204030204" pitchFamily="34" charset="0"/>
                        </a:rPr>
                        <a:t>$ millions, except per share amounts</a:t>
                      </a:r>
                    </a:p>
                    <a:p>
                      <a:pPr algn="l" rtl="0" fontAlgn="ctr"/>
                      <a:r>
                        <a:rPr lang="en-US" sz="900" b="1" i="1" u="none" strike="noStrike" dirty="0">
                          <a:solidFill>
                            <a:srgbClr val="FFFFFF"/>
                          </a:solidFill>
                          <a:effectLst/>
                          <a:latin typeface="Calibri" panose="020F0502020204030204" pitchFamily="34" charset="0"/>
                        </a:rPr>
                        <a:t>Continuing Operations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hMerge="1">
                  <a:txBody>
                    <a:bodyPr/>
                    <a:lstStyle/>
                    <a:p>
                      <a:endParaRPr lang="en-US"/>
                    </a:p>
                  </a:txBody>
                  <a:tcPr/>
                </a:tc>
                <a:tc>
                  <a:txBody>
                    <a:bodyPr/>
                    <a:lstStyle/>
                    <a:p>
                      <a:pPr algn="ctr" rtl="0" fontAlgn="ctr"/>
                      <a:r>
                        <a:rPr lang="en-US" sz="1200" b="1" i="0" u="none" strike="noStrike">
                          <a:solidFill>
                            <a:srgbClr val="FFFFFF"/>
                          </a:solidFill>
                          <a:effectLst/>
                          <a:latin typeface="Calibri" panose="020F0502020204030204" pitchFamily="34" charset="0"/>
                        </a:rPr>
                        <a:t>Q1 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a:txBody>
                    <a:bodyPr/>
                    <a:lstStyle/>
                    <a:p>
                      <a:pPr algn="ctr" rtl="0" fontAlgn="ctr"/>
                      <a:r>
                        <a:rPr lang="en-US" sz="1200" b="1" i="0" u="none" strike="noStrike">
                          <a:solidFill>
                            <a:srgbClr val="FFFFFF"/>
                          </a:solidFill>
                          <a:effectLst/>
                          <a:latin typeface="Calibri" panose="020F0502020204030204" pitchFamily="34" charset="0"/>
                        </a:rPr>
                        <a:t>Q1 2018</a:t>
                      </a:r>
                    </a:p>
                  </a:txBody>
                  <a:tcPr marL="0" marR="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a:txBody>
                    <a:bodyPr/>
                    <a:lstStyle/>
                    <a:p>
                      <a:pPr algn="ctr" rtl="0" fontAlgn="ctr"/>
                      <a:r>
                        <a:rPr lang="en-US" sz="1200" b="1" i="0" u="none" strike="noStrike">
                          <a:solidFill>
                            <a:srgbClr val="FFFFFF"/>
                          </a:solidFill>
                          <a:effectLst/>
                          <a:latin typeface="Calibri" panose="020F0502020204030204" pitchFamily="34" charset="0"/>
                        </a:rPr>
                        <a:t>Change V. PY</a:t>
                      </a:r>
                    </a:p>
                  </a:txBody>
                  <a:tcPr marL="0" marR="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extLst>
                  <a:ext uri="{0D108BD9-81ED-4DB2-BD59-A6C34878D82A}">
                    <a16:rowId xmlns:a16="http://schemas.microsoft.com/office/drawing/2014/main" val="3321401644"/>
                  </a:ext>
                </a:extLst>
              </a:tr>
              <a:tr h="529081">
                <a:tc gridSpan="2">
                  <a:txBody>
                    <a:bodyPr/>
                    <a:lstStyle/>
                    <a:p>
                      <a:pPr algn="l" rtl="0" fontAlgn="b"/>
                      <a:r>
                        <a:rPr lang="en-US" sz="1200" b="0" i="1" u="none" strike="noStrike" dirty="0">
                          <a:solidFill>
                            <a:srgbClr val="000000"/>
                          </a:solidFill>
                          <a:effectLst/>
                          <a:latin typeface="Calibri" panose="020F0502020204030204" pitchFamily="34" charset="0"/>
                        </a:rPr>
                        <a:t>Income </a:t>
                      </a:r>
                      <a:br>
                        <a:rPr lang="en-US" sz="1200" b="0" i="1" u="none" strike="noStrike" dirty="0">
                          <a:solidFill>
                            <a:srgbClr val="000000"/>
                          </a:solidFill>
                          <a:effectLst/>
                          <a:latin typeface="Calibri" panose="020F0502020204030204" pitchFamily="34" charset="0"/>
                        </a:rPr>
                      </a:br>
                      <a:r>
                        <a:rPr lang="en-US" sz="1200" b="0" i="1" u="none" strike="noStrike" dirty="0">
                          <a:solidFill>
                            <a:srgbClr val="000000"/>
                          </a:solidFill>
                          <a:effectLst/>
                          <a:latin typeface="Calibri" panose="020F0502020204030204" pitchFamily="34" charset="0"/>
                        </a:rPr>
                        <a:t>        from continuing operations</a:t>
                      </a:r>
                    </a:p>
                  </a:txBody>
                  <a:tcPr marL="9525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r" rtl="0" fontAlgn="ctr"/>
                      <a:r>
                        <a:rPr lang="en-US" sz="1200" b="0" i="0" u="none" strike="noStrike">
                          <a:solidFill>
                            <a:srgbClr val="000000"/>
                          </a:solidFill>
                          <a:effectLst/>
                          <a:latin typeface="Calibri" panose="020F0502020204030204" pitchFamily="34" charset="0"/>
                        </a:rPr>
                        <a:t>$0.9 </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a:solidFill>
                            <a:srgbClr val="000000"/>
                          </a:solidFill>
                          <a:effectLst/>
                          <a:latin typeface="Calibri" panose="020F0502020204030204" pitchFamily="34" charset="0"/>
                        </a:rPr>
                        <a:t>$4.2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a:solidFill>
                            <a:srgbClr val="000000"/>
                          </a:solidFill>
                          <a:effectLst/>
                          <a:latin typeface="Calibri" panose="020F0502020204030204" pitchFamily="34" charset="0"/>
                        </a:rPr>
                        <a:t>($3.3)</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3803148"/>
                  </a:ext>
                </a:extLst>
              </a:tr>
              <a:tr h="203167">
                <a:tc gridSpan="2">
                  <a:txBody>
                    <a:bodyPr/>
                    <a:lstStyle/>
                    <a:p>
                      <a:pPr algn="ctr" rtl="0" fontAlgn="ctr"/>
                      <a:r>
                        <a:rPr lang="en-US" sz="1200" b="0" i="1"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hMerge="1">
                  <a:txBody>
                    <a:bodyPr/>
                    <a:lstStyle/>
                    <a:p>
                      <a:endParaRPr lang="en-US"/>
                    </a:p>
                  </a:txBody>
                  <a:tcPr/>
                </a:tc>
                <a:tc>
                  <a:txBody>
                    <a:bodyPr/>
                    <a:lstStyle/>
                    <a:p>
                      <a:pPr algn="r" rtl="0" fontAlgn="ctr"/>
                      <a:r>
                        <a:rPr lang="en-US" sz="1200" b="0" i="0" u="none" strike="noStrike">
                          <a:solidFill>
                            <a:srgbClr val="000000"/>
                          </a:solidFill>
                          <a:effectLst/>
                          <a:latin typeface="Calibri" panose="020F0502020204030204" pitchFamily="34" charset="0"/>
                        </a:rPr>
                        <a:t> </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4396481"/>
                  </a:ext>
                </a:extLst>
              </a:tr>
              <a:tr h="555888">
                <a:tc gridSpan="2">
                  <a:txBody>
                    <a:bodyPr/>
                    <a:lstStyle/>
                    <a:p>
                      <a:pPr algn="l" rtl="0" fontAlgn="b"/>
                      <a:r>
                        <a:rPr lang="en-US" sz="1200" b="1" i="1" u="none" strike="noStrike" dirty="0">
                          <a:solidFill>
                            <a:srgbClr val="000000"/>
                          </a:solidFill>
                          <a:effectLst/>
                          <a:latin typeface="Calibri" panose="020F0502020204030204" pitchFamily="34" charset="0"/>
                        </a:rPr>
                        <a:t>Reported EPS</a:t>
                      </a:r>
                      <a:br>
                        <a:rPr lang="en-US" sz="1200" b="1" i="1" u="none" strike="noStrike" dirty="0">
                          <a:solidFill>
                            <a:srgbClr val="000000"/>
                          </a:solidFill>
                          <a:effectLst/>
                          <a:latin typeface="Calibri" panose="020F0502020204030204" pitchFamily="34" charset="0"/>
                        </a:rPr>
                      </a:br>
                      <a:endParaRPr lang="en-US" sz="1200" b="1" i="1" u="none" strike="noStrike" dirty="0">
                        <a:solidFill>
                          <a:srgbClr val="000000"/>
                        </a:solidFill>
                        <a:effectLst/>
                        <a:latin typeface="Calibri" panose="020F0502020204030204" pitchFamily="34" charset="0"/>
                      </a:endParaRPr>
                    </a:p>
                  </a:txBody>
                  <a:tcPr marL="9525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rtl="0" fontAlgn="ctr"/>
                      <a:r>
                        <a:rPr lang="en-US" sz="1200" b="1" i="0" u="none" strike="noStrike">
                          <a:solidFill>
                            <a:srgbClr val="000000"/>
                          </a:solidFill>
                          <a:effectLst/>
                          <a:latin typeface="Calibri" panose="020F0502020204030204" pitchFamily="34" charset="0"/>
                        </a:rPr>
                        <a:t>$0.03</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a:solidFill>
                            <a:srgbClr val="000000"/>
                          </a:solidFill>
                          <a:effectLst/>
                          <a:latin typeface="Calibri" panose="020F0502020204030204" pitchFamily="34" charset="0"/>
                        </a:rPr>
                        <a:t>$0.13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a:solidFill>
                            <a:srgbClr val="000000"/>
                          </a:solidFill>
                          <a:effectLst/>
                          <a:latin typeface="Calibri" panose="020F0502020204030204" pitchFamily="34" charset="0"/>
                        </a:rPr>
                        <a:t>($0.10)</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458371"/>
                  </a:ext>
                </a:extLst>
              </a:tr>
              <a:tr h="495925">
                <a:tc>
                  <a:txBody>
                    <a:bodyPr/>
                    <a:lstStyle/>
                    <a:p>
                      <a:pPr algn="ctr" fontAlgn="ctr"/>
                      <a:r>
                        <a:rPr lang="en-US" sz="1100" b="0" i="1" u="none" strike="noStrike" dirty="0">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200" b="0" i="1" u="none" strike="noStrike">
                          <a:solidFill>
                            <a:srgbClr val="000000"/>
                          </a:solidFill>
                          <a:effectLst/>
                          <a:latin typeface="Calibri" panose="020F0502020204030204" pitchFamily="34" charset="0"/>
                        </a:rPr>
                        <a:t>Restructuring and transaction-related costs</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200" b="0" i="0" u="none" strike="noStrike">
                          <a:solidFill>
                            <a:srgbClr val="000000"/>
                          </a:solidFill>
                          <a:effectLst/>
                          <a:latin typeface="Calibri" panose="020F0502020204030204" pitchFamily="34" charset="0"/>
                        </a:rPr>
                        <a:t>                           0.23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200" b="0" i="0" u="none" strike="noStrike">
                          <a:solidFill>
                            <a:srgbClr val="000000"/>
                          </a:solidFill>
                          <a:effectLst/>
                          <a:latin typeface="Calibri" panose="020F0502020204030204" pitchFamily="34" charset="0"/>
                        </a:rPr>
                        <a:t>                           0.05 </a:t>
                      </a:r>
                    </a:p>
                  </a:txBody>
                  <a:tcPr marL="0" marR="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200" b="0" i="0" u="none" strike="noStrike">
                          <a:solidFill>
                            <a:srgbClr val="000000"/>
                          </a:solidFill>
                          <a:effectLst/>
                          <a:latin typeface="Calibri" panose="020F0502020204030204" pitchFamily="34" charset="0"/>
                        </a:rPr>
                        <a:t>                           0.18 </a:t>
                      </a:r>
                    </a:p>
                  </a:txBody>
                  <a:tcPr marL="0" marR="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45975950"/>
                  </a:ext>
                </a:extLst>
              </a:tr>
              <a:tr h="495925">
                <a:tc>
                  <a:txBody>
                    <a:bodyPr/>
                    <a:lstStyle/>
                    <a:p>
                      <a:pPr algn="ctr" fontAlgn="ctr"/>
                      <a:r>
                        <a:rPr lang="en-US" sz="1100" b="0" i="1"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a:noFill/>
                    </a:lnT>
                    <a:lnB>
                      <a:noFill/>
                    </a:lnB>
                    <a:solidFill>
                      <a:srgbClr val="E7E6E6"/>
                    </a:solidFill>
                  </a:tcPr>
                </a:tc>
                <a:tc>
                  <a:txBody>
                    <a:bodyPr/>
                    <a:lstStyle/>
                    <a:p>
                      <a:pPr algn="l" rtl="0" fontAlgn="ctr"/>
                      <a:r>
                        <a:rPr lang="en-US" sz="1200" b="0" i="1" u="none" strike="noStrike" dirty="0">
                          <a:solidFill>
                            <a:srgbClr val="000000"/>
                          </a:solidFill>
                          <a:effectLst/>
                          <a:latin typeface="Calibri" panose="020F0502020204030204" pitchFamily="34" charset="0"/>
                        </a:rPr>
                        <a:t>Integration and Step Up Costs</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7E7"/>
                    </a:solidFill>
                  </a:tcPr>
                </a:tc>
                <a:tc>
                  <a:txBody>
                    <a:bodyPr/>
                    <a:lstStyle/>
                    <a:p>
                      <a:pPr algn="l" rtl="0" fontAlgn="ctr"/>
                      <a:r>
                        <a:rPr lang="en-US" sz="1200" b="0" i="0" u="none" strike="noStrike">
                          <a:solidFill>
                            <a:srgbClr val="000000"/>
                          </a:solidFill>
                          <a:effectLst/>
                          <a:latin typeface="Calibri" panose="020F0502020204030204" pitchFamily="34" charset="0"/>
                        </a:rPr>
                        <a:t>                           0.09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E7E7E7"/>
                    </a:solidFill>
                  </a:tcPr>
                </a:tc>
                <a:tc>
                  <a:txBody>
                    <a:bodyPr/>
                    <a:lstStyle/>
                    <a:p>
                      <a:pPr algn="l" rtl="0" fontAlgn="ctr"/>
                      <a:r>
                        <a:rPr lang="en-US" sz="1200" b="0" i="0" u="none" strike="noStrike">
                          <a:solidFill>
                            <a:srgbClr val="000000"/>
                          </a:solidFill>
                          <a:effectLst/>
                          <a:latin typeface="Calibri" panose="020F0502020204030204" pitchFamily="34" charset="0"/>
                        </a:rPr>
                        <a:t>                                -   </a:t>
                      </a:r>
                    </a:p>
                  </a:txBody>
                  <a:tcPr marL="0" marR="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E7E7E7"/>
                    </a:solidFill>
                  </a:tcPr>
                </a:tc>
                <a:tc>
                  <a:txBody>
                    <a:bodyPr/>
                    <a:lstStyle/>
                    <a:p>
                      <a:pPr algn="l" rtl="0" fontAlgn="ctr"/>
                      <a:r>
                        <a:rPr lang="en-US" sz="1200" b="0" i="0" u="none" strike="noStrike">
                          <a:solidFill>
                            <a:srgbClr val="000000"/>
                          </a:solidFill>
                          <a:effectLst/>
                          <a:latin typeface="Calibri" panose="020F0502020204030204" pitchFamily="34" charset="0"/>
                        </a:rPr>
                        <a:t>                           0.09 </a:t>
                      </a:r>
                    </a:p>
                  </a:txBody>
                  <a:tcPr marL="0" marR="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7E7"/>
                    </a:solidFill>
                  </a:tcPr>
                </a:tc>
                <a:extLst>
                  <a:ext uri="{0D108BD9-81ED-4DB2-BD59-A6C34878D82A}">
                    <a16:rowId xmlns:a16="http://schemas.microsoft.com/office/drawing/2014/main" val="545459993"/>
                  </a:ext>
                </a:extLst>
              </a:tr>
              <a:tr h="495925">
                <a:tc>
                  <a:txBody>
                    <a:bodyPr/>
                    <a:lstStyle/>
                    <a:p>
                      <a:pPr algn="ctr" fontAlgn="ctr"/>
                      <a:r>
                        <a:rPr lang="en-US" sz="1100" b="0" i="1"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a:noFill/>
                    </a:lnT>
                    <a:lnB>
                      <a:noFill/>
                    </a:lnB>
                    <a:solidFill>
                      <a:srgbClr val="FFFFFF"/>
                    </a:solidFill>
                  </a:tcPr>
                </a:tc>
                <a:tc>
                  <a:txBody>
                    <a:bodyPr/>
                    <a:lstStyle/>
                    <a:p>
                      <a:pPr algn="l" rtl="0" fontAlgn="ctr"/>
                      <a:r>
                        <a:rPr lang="en-US" sz="1200" b="0" i="1" u="none" strike="noStrike">
                          <a:solidFill>
                            <a:srgbClr val="000000"/>
                          </a:solidFill>
                          <a:effectLst/>
                          <a:latin typeface="Calibri" panose="020F0502020204030204" pitchFamily="34" charset="0"/>
                        </a:rPr>
                        <a:t>Other One-Time Items (2)</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1200" b="0" i="0" u="none" strike="noStrike">
                          <a:solidFill>
                            <a:srgbClr val="000000"/>
                          </a:solidFill>
                          <a:effectLst/>
                          <a:latin typeface="Calibri" panose="020F0502020204030204" pitchFamily="34" charset="0"/>
                        </a:rPr>
                        <a:t>                           0.03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FFFFFF"/>
                    </a:solidFill>
                  </a:tcPr>
                </a:tc>
                <a:tc>
                  <a:txBody>
                    <a:bodyPr/>
                    <a:lstStyle/>
                    <a:p>
                      <a:pPr algn="l" rtl="0" fontAlgn="ctr"/>
                      <a:r>
                        <a:rPr lang="en-US" sz="1200" b="0" i="0" u="none" strike="noStrike">
                          <a:solidFill>
                            <a:srgbClr val="000000"/>
                          </a:solidFill>
                          <a:effectLst/>
                          <a:latin typeface="Calibri" panose="020F0502020204030204" pitchFamily="34" charset="0"/>
                        </a:rPr>
                        <a:t>                                -   </a:t>
                      </a:r>
                    </a:p>
                  </a:txBody>
                  <a:tcPr marL="0" marR="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FFFFFF"/>
                    </a:solidFill>
                  </a:tcPr>
                </a:tc>
                <a:tc>
                  <a:txBody>
                    <a:bodyPr/>
                    <a:lstStyle/>
                    <a:p>
                      <a:pPr algn="l" rtl="0" fontAlgn="ctr"/>
                      <a:r>
                        <a:rPr lang="en-US" sz="1200" b="0" i="0" u="none" strike="noStrike">
                          <a:solidFill>
                            <a:srgbClr val="000000"/>
                          </a:solidFill>
                          <a:effectLst/>
                          <a:latin typeface="Calibri" panose="020F0502020204030204" pitchFamily="34" charset="0"/>
                        </a:rPr>
                        <a:t>                           0.03 </a:t>
                      </a:r>
                    </a:p>
                  </a:txBody>
                  <a:tcPr marL="0" marR="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06398771"/>
                  </a:ext>
                </a:extLst>
              </a:tr>
              <a:tr h="495925">
                <a:tc>
                  <a:txBody>
                    <a:bodyPr/>
                    <a:lstStyle/>
                    <a:p>
                      <a:pPr algn="ctr" fontAlgn="ctr"/>
                      <a:r>
                        <a:rPr lang="en-US" sz="1100" b="0" i="1" u="none" strike="noStrike" dirty="0">
                          <a:solidFill>
                            <a:srgbClr val="00000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l" rtl="0" fontAlgn="ctr"/>
                      <a:r>
                        <a:rPr lang="en-US" sz="1200" b="0" i="1" u="none" strike="noStrike">
                          <a:solidFill>
                            <a:srgbClr val="000000"/>
                          </a:solidFill>
                          <a:effectLst/>
                          <a:latin typeface="Calibri" panose="020F0502020204030204" pitchFamily="34" charset="0"/>
                        </a:rPr>
                        <a:t>Dilution impact of convertible notes</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n-US" sz="1200" b="0" i="0" u="none" strike="noStrike">
                          <a:solidFill>
                            <a:srgbClr val="000000"/>
                          </a:solidFill>
                          <a:effectLst/>
                          <a:latin typeface="Calibri" panose="020F0502020204030204" pitchFamily="34" charset="0"/>
                        </a:rPr>
                        <a:t>                           0.01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n-US" sz="1200" b="0" i="0" u="none" strike="noStrike">
                          <a:solidFill>
                            <a:srgbClr val="000000"/>
                          </a:solidFill>
                          <a:effectLst/>
                          <a:latin typeface="Calibri" panose="020F0502020204030204" pitchFamily="34" charset="0"/>
                        </a:rPr>
                        <a:t>                                -   </a:t>
                      </a:r>
                    </a:p>
                  </a:txBody>
                  <a:tcPr marL="0" marR="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n-US" sz="1200" b="0" i="0" u="none" strike="noStrike">
                          <a:solidFill>
                            <a:srgbClr val="000000"/>
                          </a:solidFill>
                          <a:effectLst/>
                          <a:latin typeface="Calibri" panose="020F0502020204030204" pitchFamily="34" charset="0"/>
                        </a:rPr>
                        <a:t>                           0.01 </a:t>
                      </a:r>
                    </a:p>
                  </a:txBody>
                  <a:tcPr marL="0" marR="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999813673"/>
                  </a:ext>
                </a:extLst>
              </a:tr>
              <a:tr h="555888">
                <a:tc gridSpan="2">
                  <a:txBody>
                    <a:bodyPr/>
                    <a:lstStyle/>
                    <a:p>
                      <a:pPr algn="l" rtl="0" fontAlgn="ctr"/>
                      <a:r>
                        <a:rPr lang="en-US" sz="1200" b="1" i="1" u="none" strike="noStrike" dirty="0">
                          <a:solidFill>
                            <a:srgbClr val="000000"/>
                          </a:solidFill>
                          <a:effectLst/>
                          <a:latin typeface="Calibri" panose="020F0502020204030204" pitchFamily="34" charset="0"/>
                        </a:rPr>
                        <a:t>Adjusted EPS (1)</a:t>
                      </a:r>
                    </a:p>
                  </a:txBody>
                  <a:tcPr marL="952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rtl="0" fontAlgn="ctr"/>
                      <a:r>
                        <a:rPr lang="en-US" sz="1200" b="1" i="0" u="none" strike="noStrike">
                          <a:solidFill>
                            <a:srgbClr val="000000"/>
                          </a:solidFill>
                          <a:effectLst/>
                          <a:latin typeface="Calibri" panose="020F0502020204030204" pitchFamily="34" charset="0"/>
                        </a:rPr>
                        <a:t>$0.39</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a:solidFill>
                            <a:srgbClr val="000000"/>
                          </a:solidFill>
                          <a:effectLst/>
                          <a:latin typeface="Calibri" panose="020F0502020204030204" pitchFamily="34" charset="0"/>
                        </a:rPr>
                        <a:t>$0.18</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$0.21</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9839504"/>
                  </a:ext>
                </a:extLst>
              </a:tr>
            </a:tbl>
          </a:graphicData>
        </a:graphic>
      </p:graphicFrame>
    </p:spTree>
    <p:extLst>
      <p:ext uri="{BB962C8B-B14F-4D97-AF65-F5344CB8AC3E}">
        <p14:creationId xmlns:p14="http://schemas.microsoft.com/office/powerpoint/2010/main" val="378817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885A-D171-4BF4-BCAD-2E1CA572046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2019 Guidance</a:t>
            </a:r>
          </a:p>
        </p:txBody>
      </p:sp>
      <p:sp>
        <p:nvSpPr>
          <p:cNvPr id="3" name="Slide Number Placeholder 2">
            <a:extLst>
              <a:ext uri="{FF2B5EF4-FFF2-40B4-BE49-F238E27FC236}">
                <a16:creationId xmlns:a16="http://schemas.microsoft.com/office/drawing/2014/main" id="{B1D8F207-79B1-4C43-8554-256F6C5D9A7D}"/>
              </a:ext>
            </a:extLst>
          </p:cNvPr>
          <p:cNvSpPr>
            <a:spLocks noGrp="1"/>
          </p:cNvSpPr>
          <p:nvPr>
            <p:ph type="sldNum" sz="quarter" idx="10"/>
          </p:nvPr>
        </p:nvSpPr>
        <p:spPr/>
        <p:txBody>
          <a:bodyPr/>
          <a:lstStyle/>
          <a:p>
            <a:fld id="{C36C1ED7-2E5D-B144-A3E9-8CEF08534DB9}" type="slidenum">
              <a:rPr lang="en-US" smtClean="0"/>
              <a:pPr/>
              <a:t>10</a:t>
            </a:fld>
            <a:endParaRPr lang="en-US" dirty="0"/>
          </a:p>
        </p:txBody>
      </p:sp>
      <p:sp>
        <p:nvSpPr>
          <p:cNvPr id="5" name="Rectangle 4">
            <a:extLst>
              <a:ext uri="{FF2B5EF4-FFF2-40B4-BE49-F238E27FC236}">
                <a16:creationId xmlns:a16="http://schemas.microsoft.com/office/drawing/2014/main" id="{1C320D39-EE9C-4B35-8B63-3D8387AB7E66}"/>
              </a:ext>
            </a:extLst>
          </p:cNvPr>
          <p:cNvSpPr/>
          <p:nvPr/>
        </p:nvSpPr>
        <p:spPr>
          <a:xfrm>
            <a:off x="6154877" y="1428210"/>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Full Year 2019</a:t>
            </a:r>
            <a:endParaRPr lang="en-US" baseline="30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0E12BB1-85B9-4B67-AAE8-50B7F18C06F4}"/>
              </a:ext>
            </a:extLst>
          </p:cNvPr>
          <p:cNvSpPr/>
          <p:nvPr/>
        </p:nvSpPr>
        <p:spPr>
          <a:xfrm>
            <a:off x="3140974" y="2038764"/>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$1.26B - $1.31B</a:t>
            </a:r>
          </a:p>
          <a:p>
            <a:pPr algn="ctr"/>
            <a:r>
              <a:rPr lang="en-US" sz="1400" i="1" dirty="0">
                <a:solidFill>
                  <a:schemeClr val="tx1"/>
                </a:solidFill>
                <a:latin typeface="Arial" panose="020B0604020202020204" pitchFamily="34" charset="0"/>
                <a:cs typeface="Arial" panose="020B0604020202020204" pitchFamily="34" charset="0"/>
              </a:rPr>
              <a:t>17% - 22</a:t>
            </a:r>
            <a:r>
              <a:rPr lang="en-US" sz="1400" i="1" dirty="0">
                <a:latin typeface="Arial" panose="020B0604020202020204" pitchFamily="34" charset="0"/>
                <a:cs typeface="Arial" panose="020B0604020202020204" pitchFamily="34" charset="0"/>
              </a:rPr>
              <a:t>% growth</a:t>
            </a:r>
          </a:p>
          <a:p>
            <a:pPr algn="ctr"/>
            <a:r>
              <a:rPr lang="en-US" sz="1400" i="1" dirty="0">
                <a:latin typeface="Arial" panose="020B0604020202020204" pitchFamily="34" charset="0"/>
                <a:cs typeface="Arial" panose="020B0604020202020204" pitchFamily="34" charset="0"/>
              </a:rPr>
              <a:t>7%-9% organic growth</a:t>
            </a:r>
          </a:p>
        </p:txBody>
      </p:sp>
      <p:sp>
        <p:nvSpPr>
          <p:cNvPr id="7" name="Rectangle 6">
            <a:extLst>
              <a:ext uri="{FF2B5EF4-FFF2-40B4-BE49-F238E27FC236}">
                <a16:creationId xmlns:a16="http://schemas.microsoft.com/office/drawing/2014/main" id="{11BD6459-F9CE-4A0A-8AC7-373BFF65897A}"/>
              </a:ext>
            </a:extLst>
          </p:cNvPr>
          <p:cNvSpPr/>
          <p:nvPr/>
        </p:nvSpPr>
        <p:spPr>
          <a:xfrm>
            <a:off x="3136898" y="3445644"/>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a:t>
            </a:r>
          </a:p>
          <a:p>
            <a:pPr algn="ctr"/>
            <a:r>
              <a:rPr lang="en-US" sz="1400" b="1" dirty="0">
                <a:latin typeface="Arial" panose="020B0604020202020204" pitchFamily="34" charset="0"/>
                <a:cs typeface="Arial" panose="020B0604020202020204" pitchFamily="34" charset="0"/>
              </a:rPr>
              <a:t>$2.50 - $2.85</a:t>
            </a:r>
          </a:p>
          <a:p>
            <a:pPr algn="ctr"/>
            <a:r>
              <a:rPr lang="en-US" sz="1200" i="1" dirty="0">
                <a:latin typeface="Arial" panose="020B0604020202020204" pitchFamily="34" charset="0"/>
                <a:cs typeface="Arial" panose="020B0604020202020204" pitchFamily="34" charset="0"/>
              </a:rPr>
              <a:t>Assumes 22-23% full year tax rate</a:t>
            </a:r>
          </a:p>
          <a:p>
            <a:pPr algn="ctr"/>
            <a:r>
              <a:rPr lang="en-US" sz="1200" i="1" dirty="0">
                <a:latin typeface="Arial" panose="020B0604020202020204" pitchFamily="34" charset="0"/>
                <a:cs typeface="Arial" panose="020B0604020202020204" pitchFamily="34" charset="0"/>
              </a:rPr>
              <a:t>Excludes large LNG related revenue</a:t>
            </a:r>
          </a:p>
          <a:p>
            <a:pPr algn="ctr"/>
            <a:r>
              <a:rPr lang="en-US" sz="1200" i="1" dirty="0">
                <a:latin typeface="Arial" panose="020B0604020202020204" pitchFamily="34" charset="0"/>
                <a:cs typeface="Arial" panose="020B0604020202020204" pitchFamily="34" charset="0"/>
              </a:rPr>
              <a:t>Includes full year of VRV, </a:t>
            </a:r>
            <a:r>
              <a:rPr lang="en-US" sz="1200" i="1" dirty="0" err="1">
                <a:latin typeface="Arial" panose="020B0604020202020204" pitchFamily="34" charset="0"/>
                <a:cs typeface="Arial" panose="020B0604020202020204" pitchFamily="34" charset="0"/>
              </a:rPr>
              <a:t>s.p.a</a:t>
            </a:r>
            <a:r>
              <a:rPr lang="en-US" sz="1200" i="1"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33688E65-6B68-4CE2-9854-AD311A4164FA}"/>
              </a:ext>
            </a:extLst>
          </p:cNvPr>
          <p:cNvSpPr/>
          <p:nvPr/>
        </p:nvSpPr>
        <p:spPr>
          <a:xfrm>
            <a:off x="3136899" y="491955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$35M - $40M</a:t>
            </a:r>
          </a:p>
        </p:txBody>
      </p:sp>
      <p:sp>
        <p:nvSpPr>
          <p:cNvPr id="9" name="Rectangle 8">
            <a:extLst>
              <a:ext uri="{FF2B5EF4-FFF2-40B4-BE49-F238E27FC236}">
                <a16:creationId xmlns:a16="http://schemas.microsoft.com/office/drawing/2014/main" id="{33403C92-1A92-4D6D-B42A-324079711116}"/>
              </a:ext>
            </a:extLst>
          </p:cNvPr>
          <p:cNvSpPr/>
          <p:nvPr/>
        </p:nvSpPr>
        <p:spPr>
          <a:xfrm>
            <a:off x="3107957" y="1428210"/>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Prior FY 2019 Guidance</a:t>
            </a:r>
            <a:endParaRPr lang="en-US" baseline="300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E75684E-E98E-4AD8-9850-A1EE6319153B}"/>
              </a:ext>
            </a:extLst>
          </p:cNvPr>
          <p:cNvCxnSpPr/>
          <p:nvPr/>
        </p:nvCxnSpPr>
        <p:spPr>
          <a:xfrm>
            <a:off x="6095997" y="1428210"/>
            <a:ext cx="0" cy="468586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931F2C-AEE2-4E8F-BA79-26EDC1F6D638}"/>
              </a:ext>
            </a:extLst>
          </p:cNvPr>
          <p:cNvSpPr/>
          <p:nvPr/>
        </p:nvSpPr>
        <p:spPr>
          <a:xfrm>
            <a:off x="56052" y="1437446"/>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FY 2018 Results</a:t>
            </a:r>
            <a:endParaRPr lang="en-US" baseline="300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50BB8A-982C-4700-815C-33FF133191A4}"/>
              </a:ext>
            </a:extLst>
          </p:cNvPr>
          <p:cNvSpPr/>
          <p:nvPr/>
        </p:nvSpPr>
        <p:spPr>
          <a:xfrm>
            <a:off x="57573" y="204800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$1.08B</a:t>
            </a:r>
          </a:p>
          <a:p>
            <a:pPr algn="ctr"/>
            <a:r>
              <a:rPr lang="en-US" sz="1400" i="1" dirty="0">
                <a:solidFill>
                  <a:schemeClr val="tx1"/>
                </a:solidFill>
                <a:latin typeface="Arial" panose="020B0604020202020204" pitchFamily="34" charset="0"/>
                <a:cs typeface="Arial" panose="020B0604020202020204" pitchFamily="34" charset="0"/>
              </a:rPr>
              <a:t>28.6</a:t>
            </a:r>
            <a:r>
              <a:rPr lang="en-US" sz="1400" i="1" dirty="0">
                <a:latin typeface="Arial" panose="020B0604020202020204" pitchFamily="34" charset="0"/>
                <a:cs typeface="Arial" panose="020B0604020202020204" pitchFamily="34" charset="0"/>
              </a:rPr>
              <a:t>% growth</a:t>
            </a:r>
          </a:p>
          <a:p>
            <a:pPr algn="ctr"/>
            <a:r>
              <a:rPr lang="en-US" sz="1400" i="1" dirty="0">
                <a:latin typeface="Arial" panose="020B0604020202020204" pitchFamily="34" charset="0"/>
                <a:cs typeface="Arial" panose="020B0604020202020204" pitchFamily="34" charset="0"/>
              </a:rPr>
              <a:t>13.4% organic growth</a:t>
            </a:r>
          </a:p>
        </p:txBody>
      </p:sp>
      <p:sp>
        <p:nvSpPr>
          <p:cNvPr id="16" name="Rectangle 15">
            <a:extLst>
              <a:ext uri="{FF2B5EF4-FFF2-40B4-BE49-F238E27FC236}">
                <a16:creationId xmlns:a16="http://schemas.microsoft.com/office/drawing/2014/main" id="{BC3F6CD3-8F76-44D4-8DAC-570AF4DFA7DC}"/>
              </a:ext>
            </a:extLst>
          </p:cNvPr>
          <p:cNvSpPr/>
          <p:nvPr/>
        </p:nvSpPr>
        <p:spPr>
          <a:xfrm>
            <a:off x="53497" y="345488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a:t>
            </a:r>
          </a:p>
          <a:p>
            <a:pPr algn="ctr"/>
            <a:r>
              <a:rPr lang="en-US" sz="1400" b="1" dirty="0">
                <a:latin typeface="Arial" panose="020B0604020202020204" pitchFamily="34" charset="0"/>
                <a:cs typeface="Arial" panose="020B0604020202020204" pitchFamily="34" charset="0"/>
              </a:rPr>
              <a:t>$2.02</a:t>
            </a: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ECABD6-3659-4903-9C2E-6EB87ACC06B1}"/>
              </a:ext>
            </a:extLst>
          </p:cNvPr>
          <p:cNvSpPr/>
          <p:nvPr/>
        </p:nvSpPr>
        <p:spPr>
          <a:xfrm>
            <a:off x="53498" y="4928786"/>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$36M</a:t>
            </a:r>
          </a:p>
        </p:txBody>
      </p:sp>
      <p:cxnSp>
        <p:nvCxnSpPr>
          <p:cNvPr id="18" name="Straight Connector 17">
            <a:extLst>
              <a:ext uri="{FF2B5EF4-FFF2-40B4-BE49-F238E27FC236}">
                <a16:creationId xmlns:a16="http://schemas.microsoft.com/office/drawing/2014/main" id="{1B79E67C-5DC1-4AC7-AFF2-DA337C29A9E2}"/>
              </a:ext>
            </a:extLst>
          </p:cNvPr>
          <p:cNvCxnSpPr/>
          <p:nvPr/>
        </p:nvCxnSpPr>
        <p:spPr>
          <a:xfrm>
            <a:off x="3052604" y="1432831"/>
            <a:ext cx="0" cy="468586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A01CE24-87D6-4808-B56F-68DE704CF8B8}"/>
              </a:ext>
            </a:extLst>
          </p:cNvPr>
          <p:cNvSpPr/>
          <p:nvPr/>
        </p:nvSpPr>
        <p:spPr>
          <a:xfrm>
            <a:off x="6151347" y="2043385"/>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$1.29B - $1.34B</a:t>
            </a:r>
          </a:p>
          <a:p>
            <a:pPr algn="ctr"/>
            <a:r>
              <a:rPr lang="en-US" sz="1400" i="1" dirty="0">
                <a:latin typeface="Arial" panose="020B0604020202020204" pitchFamily="34" charset="0"/>
                <a:cs typeface="Arial" panose="020B0604020202020204" pitchFamily="34" charset="0"/>
              </a:rPr>
              <a:t>Inclusive of 2019 portion of Calcasieu Pass and </a:t>
            </a:r>
            <a:r>
              <a:rPr lang="en-US" sz="1400" i="1" dirty="0" err="1">
                <a:latin typeface="Arial" panose="020B0604020202020204" pitchFamily="34" charset="0"/>
                <a:cs typeface="Arial" panose="020B0604020202020204" pitchFamily="34" charset="0"/>
              </a:rPr>
              <a:t>Golar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Gimi</a:t>
            </a:r>
            <a:endParaRPr lang="en-US" sz="1400" i="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A2A1DB9-E489-4C34-82B3-77FBA64A2277}"/>
              </a:ext>
            </a:extLst>
          </p:cNvPr>
          <p:cNvSpPr/>
          <p:nvPr/>
        </p:nvSpPr>
        <p:spPr>
          <a:xfrm>
            <a:off x="6147271" y="3450265"/>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 (1)</a:t>
            </a:r>
          </a:p>
          <a:p>
            <a:pPr algn="ctr"/>
            <a:r>
              <a:rPr lang="en-US" sz="1400" b="1" dirty="0">
                <a:latin typeface="Arial" panose="020B0604020202020204" pitchFamily="34" charset="0"/>
                <a:cs typeface="Arial" panose="020B0604020202020204" pitchFamily="34" charset="0"/>
              </a:rPr>
              <a:t>$2.70 - $3.05</a:t>
            </a:r>
          </a:p>
          <a:p>
            <a:pPr algn="ctr"/>
            <a:r>
              <a:rPr lang="en-US" sz="1200" i="1" dirty="0">
                <a:latin typeface="Arial" panose="020B0604020202020204" pitchFamily="34" charset="0"/>
                <a:cs typeface="Arial" panose="020B0604020202020204" pitchFamily="34" charset="0"/>
              </a:rPr>
              <a:t>Assumes 22-23% full year tax rate</a:t>
            </a: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B0E98ED-DC3A-4741-B6DD-BCE270F0C8A6}"/>
              </a:ext>
            </a:extLst>
          </p:cNvPr>
          <p:cNvSpPr/>
          <p:nvPr/>
        </p:nvSpPr>
        <p:spPr>
          <a:xfrm>
            <a:off x="6147272" y="4924171"/>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$35M - $40M</a:t>
            </a:r>
          </a:p>
        </p:txBody>
      </p:sp>
      <p:sp>
        <p:nvSpPr>
          <p:cNvPr id="4" name="Rectangle 3">
            <a:extLst>
              <a:ext uri="{FF2B5EF4-FFF2-40B4-BE49-F238E27FC236}">
                <a16:creationId xmlns:a16="http://schemas.microsoft.com/office/drawing/2014/main" id="{0A1189C8-8842-46C3-B348-7287D6FA516F}"/>
              </a:ext>
            </a:extLst>
          </p:cNvPr>
          <p:cNvSpPr/>
          <p:nvPr/>
        </p:nvSpPr>
        <p:spPr>
          <a:xfrm>
            <a:off x="228600" y="6267655"/>
            <a:ext cx="7919357"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(1) Excludes any potential future dilution impact associated with our convertible notes and related derivative securities</a:t>
            </a:r>
            <a:endParaRPr lang="en-US" sz="1000" i="1" dirty="0"/>
          </a:p>
        </p:txBody>
      </p:sp>
    </p:spTree>
    <p:extLst>
      <p:ext uri="{BB962C8B-B14F-4D97-AF65-F5344CB8AC3E}">
        <p14:creationId xmlns:p14="http://schemas.microsoft.com/office/powerpoint/2010/main" val="79377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a:xfrm>
            <a:off x="158887" y="84271"/>
            <a:ext cx="7165644" cy="795296"/>
          </a:xfrm>
        </p:spPr>
        <p:txBody>
          <a:bodyPr>
            <a:noAutofit/>
          </a:bodyPr>
          <a:lstStyle/>
          <a:p>
            <a:r>
              <a:rPr lang="en-US" sz="3600" dirty="0">
                <a:latin typeface="Arial" panose="020B0604020202020204" pitchFamily="34" charset="0"/>
                <a:cs typeface="Arial" panose="020B0604020202020204" pitchFamily="34" charset="0"/>
              </a:rPr>
              <a:t>Forward Looking Statements</a:t>
            </a:r>
          </a:p>
        </p:txBody>
      </p:sp>
      <p:sp>
        <p:nvSpPr>
          <p:cNvPr id="3" name="Slide Number Placeholder 2">
            <a:extLst>
              <a:ext uri="{FF2B5EF4-FFF2-40B4-BE49-F238E27FC236}">
                <a16:creationId xmlns:a16="http://schemas.microsoft.com/office/drawing/2014/main" id="{4F7C5366-CA90-49FD-A499-F60B04DEEC0D}"/>
              </a:ext>
            </a:extLst>
          </p:cNvPr>
          <p:cNvSpPr>
            <a:spLocks noGrp="1"/>
          </p:cNvSpPr>
          <p:nvPr>
            <p:ph type="sldNum" sz="quarter" idx="10"/>
          </p:nvPr>
        </p:nvSpPr>
        <p:spPr/>
        <p:txBody>
          <a:bodyPr/>
          <a:lstStyle/>
          <a:p>
            <a:fld id="{C36C1ED7-2E5D-B144-A3E9-8CEF08534DB9}" type="slidenum">
              <a:rPr lang="en-US" smtClean="0"/>
              <a:pPr/>
              <a:t>1</a:t>
            </a:fld>
            <a:endParaRPr lang="en-US" dirty="0"/>
          </a:p>
        </p:txBody>
      </p:sp>
      <p:sp>
        <p:nvSpPr>
          <p:cNvPr id="16" name="Rectangle 15">
            <a:extLst>
              <a:ext uri="{FF2B5EF4-FFF2-40B4-BE49-F238E27FC236}">
                <a16:creationId xmlns:a16="http://schemas.microsoft.com/office/drawing/2014/main" id="{80ED2107-698C-4ED4-A477-D004A31E2723}"/>
              </a:ext>
            </a:extLst>
          </p:cNvPr>
          <p:cNvSpPr/>
          <p:nvPr/>
        </p:nvSpPr>
        <p:spPr>
          <a:xfrm>
            <a:off x="380264" y="1256092"/>
            <a:ext cx="8383472" cy="5293757"/>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Certain statements made in this news release are forward-looking statements within the meaning of the Private Securities Litigation Reform Act of 1995.  Forward-looking statements include statements concerning the Company’s business plans, including statements regarding the recent VRV acquisition, cost synergies and efficiency savings, objectives, future orders, revenues, margins, earnings or performance, liquidity and cash flow, capital expenditures, business trends, governmental initiatives, including executive orders and other information that is not historical in nature.  Forward-looking statements may be identified by terminology such as "may," "will," "should," "could," "expects," "anticipates," "believes," "projects," "forecasts," “outlook,” “guidance,” "continue," or the negative of such terms or comparable terminology.</a:t>
            </a:r>
          </a:p>
          <a:p>
            <a:r>
              <a:rPr lang="en-US" sz="1300" dirty="0">
                <a:latin typeface="Arial" panose="020B0604020202020204" pitchFamily="34" charset="0"/>
                <a:cs typeface="Arial" panose="020B0604020202020204" pitchFamily="34" charset="0"/>
              </a:rPr>
              <a:t> </a:t>
            </a:r>
          </a:p>
          <a:p>
            <a:r>
              <a:rPr lang="en-US" sz="1300" dirty="0">
                <a:latin typeface="Arial" panose="020B0604020202020204" pitchFamily="34" charset="0"/>
                <a:cs typeface="Arial" panose="020B0604020202020204" pitchFamily="34" charset="0"/>
              </a:rPr>
              <a:t>Forward-looking statements contained in this presentation or in other statements made by the Company are made based on management's expectations and beliefs concerning future events impacting the Company and are subject to uncertainties and factors relating to the Company's operations and business environment, all of which are difficult to predict and many of which are beyond the Company's control, that could cause the Company's actual results to differ materially from those matters expressed or implied by forward-looking statements.  Factors that could cause the Company’s actual results to differ materially from those described in the forward-looking statements include: those found in Item 1A (Risk Factors) in the Company’s most recent Annual Report on Form 10-K filed with the SEC, which should be reviewed carefully; and Chart’s ability to successfully integrate VRV, and achieve anticipated revenue, earnings and accretion.  The Company undertakes no obligation to update or revise any forward-looking statement.</a:t>
            </a:r>
          </a:p>
          <a:p>
            <a:r>
              <a:rPr lang="en-US" sz="1300" dirty="0">
                <a:latin typeface="Arial" panose="020B0604020202020204" pitchFamily="34" charset="0"/>
                <a:cs typeface="Arial" panose="020B0604020202020204" pitchFamily="34" charset="0"/>
              </a:rPr>
              <a:t> </a:t>
            </a:r>
          </a:p>
          <a:p>
            <a:r>
              <a:rPr lang="en-US" sz="1300" dirty="0">
                <a:latin typeface="Arial" panose="020B0604020202020204" pitchFamily="34" charset="0"/>
                <a:cs typeface="Arial" panose="020B0604020202020204" pitchFamily="34" charset="0"/>
              </a:rPr>
              <a:t>Chart is a leading diversified global manufacturer of highly engineered equipment servicing multiple market applications in Energy  and Industrial Gas.  The majority of Chart's products are used throughout the liquid gas supply chain for purification, liquefaction, distribution, storage and end-use applications, a large portion of which are energy-related.  Chart has domestic operations located across the United States and an international presence in Asia, Australia, Europe </a:t>
            </a:r>
            <a:r>
              <a:rPr lang="en-US" sz="1300">
                <a:latin typeface="Arial" panose="020B0604020202020204" pitchFamily="34" charset="0"/>
                <a:cs typeface="Arial" panose="020B0604020202020204" pitchFamily="34" charset="0"/>
              </a:rPr>
              <a:t>and the Americas.</a:t>
            </a:r>
            <a:r>
              <a:rPr lang="en-US" sz="1300" dirty="0">
                <a:latin typeface="Arial" panose="020B0604020202020204" pitchFamily="34" charset="0"/>
                <a:cs typeface="Arial" panose="020B0604020202020204" pitchFamily="34" charset="0"/>
              </a:rPr>
              <a:t>  For more information, visit: </a:t>
            </a:r>
            <a:r>
              <a:rPr lang="en-US" sz="1300" u="sng" dirty="0">
                <a:latin typeface="Arial" panose="020B0604020202020204" pitchFamily="34" charset="0"/>
                <a:cs typeface="Arial" panose="020B0604020202020204" pitchFamily="34" charset="0"/>
                <a:hlinkClick r:id="rId2"/>
              </a:rPr>
              <a:t>http://www.chartindustries.com</a:t>
            </a:r>
            <a:r>
              <a:rPr lang="en-US" sz="1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0853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a:xfrm>
            <a:off x="158887" y="84271"/>
            <a:ext cx="7165644" cy="795296"/>
          </a:xfrm>
        </p:spPr>
        <p:txBody>
          <a:bodyPr>
            <a:noAutofit/>
          </a:bodyPr>
          <a:lstStyle/>
          <a:p>
            <a:r>
              <a:rPr lang="en-US" sz="3600" dirty="0">
                <a:latin typeface="Arial" panose="020B0604020202020204" pitchFamily="34" charset="0"/>
                <a:cs typeface="Arial" panose="020B0604020202020204" pitchFamily="34" charset="0"/>
              </a:rPr>
              <a:t>Q1 2019 Order Activity</a:t>
            </a:r>
            <a:br>
              <a:rPr lang="en-US" sz="36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All results reflect continuing operations</a:t>
            </a: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F7C5366-CA90-49FD-A499-F60B04DEEC0D}"/>
              </a:ext>
            </a:extLst>
          </p:cNvPr>
          <p:cNvSpPr>
            <a:spLocks noGrp="1"/>
          </p:cNvSpPr>
          <p:nvPr>
            <p:ph type="sldNum" sz="quarter" idx="10"/>
          </p:nvPr>
        </p:nvSpPr>
        <p:spPr/>
        <p:txBody>
          <a:bodyPr/>
          <a:lstStyle/>
          <a:p>
            <a:fld id="{C36C1ED7-2E5D-B144-A3E9-8CEF08534DB9}" type="slidenum">
              <a:rPr lang="en-US" smtClean="0"/>
              <a:pPr/>
              <a:t>2</a:t>
            </a:fld>
            <a:endParaRPr lang="en-US" dirty="0"/>
          </a:p>
        </p:txBody>
      </p:sp>
      <p:graphicFrame>
        <p:nvGraphicFramePr>
          <p:cNvPr id="28" name="Content Placeholder 14">
            <a:extLst>
              <a:ext uri="{FF2B5EF4-FFF2-40B4-BE49-F238E27FC236}">
                <a16:creationId xmlns:a16="http://schemas.microsoft.com/office/drawing/2014/main" id="{9F11B12C-C31D-45DD-B4CA-126C2B8F2F7B}"/>
              </a:ext>
            </a:extLst>
          </p:cNvPr>
          <p:cNvGraphicFramePr>
            <a:graphicFrameLocks/>
          </p:cNvGraphicFramePr>
          <p:nvPr>
            <p:extLst/>
          </p:nvPr>
        </p:nvGraphicFramePr>
        <p:xfrm>
          <a:off x="373882" y="1945290"/>
          <a:ext cx="2603166" cy="18524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ontent Placeholder 14">
            <a:extLst>
              <a:ext uri="{FF2B5EF4-FFF2-40B4-BE49-F238E27FC236}">
                <a16:creationId xmlns:a16="http://schemas.microsoft.com/office/drawing/2014/main" id="{51150504-FFDD-4E3A-BD33-9F3978BD371B}"/>
              </a:ext>
            </a:extLst>
          </p:cNvPr>
          <p:cNvGraphicFramePr>
            <a:graphicFrameLocks/>
          </p:cNvGraphicFramePr>
          <p:nvPr>
            <p:extLst/>
          </p:nvPr>
        </p:nvGraphicFramePr>
        <p:xfrm>
          <a:off x="3415915" y="1912314"/>
          <a:ext cx="2603168" cy="18854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4">
            <a:extLst>
              <a:ext uri="{FF2B5EF4-FFF2-40B4-BE49-F238E27FC236}">
                <a16:creationId xmlns:a16="http://schemas.microsoft.com/office/drawing/2014/main" id="{DE09B9B2-68B3-4CA7-BE7B-8A134CC2A383}"/>
              </a:ext>
            </a:extLst>
          </p:cNvPr>
          <p:cNvGraphicFramePr>
            <a:graphicFrameLocks/>
          </p:cNvGraphicFramePr>
          <p:nvPr>
            <p:extLst/>
          </p:nvPr>
        </p:nvGraphicFramePr>
        <p:xfrm>
          <a:off x="6361024" y="1887639"/>
          <a:ext cx="2603168" cy="188544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25937C4-5085-4157-9B09-ECD58AC7C739}"/>
              </a:ext>
            </a:extLst>
          </p:cNvPr>
          <p:cNvSpPr txBox="1"/>
          <p:nvPr/>
        </p:nvSpPr>
        <p:spPr>
          <a:xfrm>
            <a:off x="462644" y="1198789"/>
            <a:ext cx="2603167" cy="430887"/>
          </a:xfrm>
          <a:prstGeom prst="rect">
            <a:avLst/>
          </a:prstGeom>
          <a:noFill/>
        </p:spPr>
        <p:txBody>
          <a:bodyPr wrap="square" rtlCol="0">
            <a:spAutoFit/>
          </a:bodyPr>
          <a:lstStyle/>
          <a:p>
            <a:pPr algn="ctr"/>
            <a:r>
              <a:rPr lang="en-US" sz="2200" b="1" u="sng" dirty="0">
                <a:latin typeface="Arial" panose="020B0604020202020204" pitchFamily="34" charset="0"/>
                <a:cs typeface="Arial" panose="020B0604020202020204" pitchFamily="34" charset="0"/>
              </a:rPr>
              <a:t>E&amp;C</a:t>
            </a:r>
          </a:p>
        </p:txBody>
      </p:sp>
      <p:sp>
        <p:nvSpPr>
          <p:cNvPr id="11" name="TextBox 10">
            <a:extLst>
              <a:ext uri="{FF2B5EF4-FFF2-40B4-BE49-F238E27FC236}">
                <a16:creationId xmlns:a16="http://schemas.microsoft.com/office/drawing/2014/main" id="{CC870AA1-426C-42A2-9112-682868AF613F}"/>
              </a:ext>
            </a:extLst>
          </p:cNvPr>
          <p:cNvSpPr txBox="1"/>
          <p:nvPr/>
        </p:nvSpPr>
        <p:spPr>
          <a:xfrm>
            <a:off x="3415916" y="1198788"/>
            <a:ext cx="2603167" cy="430887"/>
          </a:xfrm>
          <a:prstGeom prst="rect">
            <a:avLst/>
          </a:prstGeom>
          <a:noFill/>
        </p:spPr>
        <p:txBody>
          <a:bodyPr wrap="square" rtlCol="0">
            <a:spAutoFit/>
          </a:bodyPr>
          <a:lstStyle/>
          <a:p>
            <a:pPr algn="ctr"/>
            <a:r>
              <a:rPr lang="en-US" sz="2200" b="1" u="sng" dirty="0">
                <a:latin typeface="Arial" panose="020B0604020202020204" pitchFamily="34" charset="0"/>
                <a:cs typeface="Arial" panose="020B0604020202020204" pitchFamily="34" charset="0"/>
              </a:rPr>
              <a:t>D&amp;S East</a:t>
            </a:r>
          </a:p>
        </p:txBody>
      </p:sp>
      <p:sp>
        <p:nvSpPr>
          <p:cNvPr id="12" name="TextBox 11">
            <a:extLst>
              <a:ext uri="{FF2B5EF4-FFF2-40B4-BE49-F238E27FC236}">
                <a16:creationId xmlns:a16="http://schemas.microsoft.com/office/drawing/2014/main" id="{A6D12535-8AA9-4C19-8FF0-F6CB0F761685}"/>
              </a:ext>
            </a:extLst>
          </p:cNvPr>
          <p:cNvSpPr txBox="1"/>
          <p:nvPr/>
        </p:nvSpPr>
        <p:spPr>
          <a:xfrm>
            <a:off x="6369188" y="1206034"/>
            <a:ext cx="2603167" cy="430887"/>
          </a:xfrm>
          <a:prstGeom prst="rect">
            <a:avLst/>
          </a:prstGeom>
          <a:noFill/>
        </p:spPr>
        <p:txBody>
          <a:bodyPr wrap="square" rtlCol="0">
            <a:spAutoFit/>
          </a:bodyPr>
          <a:lstStyle/>
          <a:p>
            <a:pPr algn="ctr"/>
            <a:r>
              <a:rPr lang="en-US" sz="2200" b="1" u="sng" dirty="0">
                <a:latin typeface="Arial" panose="020B0604020202020204" pitchFamily="34" charset="0"/>
                <a:cs typeface="Arial" panose="020B0604020202020204" pitchFamily="34" charset="0"/>
              </a:rPr>
              <a:t>D&amp;S West</a:t>
            </a:r>
          </a:p>
        </p:txBody>
      </p:sp>
      <p:sp>
        <p:nvSpPr>
          <p:cNvPr id="4" name="TextBox 3">
            <a:extLst>
              <a:ext uri="{FF2B5EF4-FFF2-40B4-BE49-F238E27FC236}">
                <a16:creationId xmlns:a16="http://schemas.microsoft.com/office/drawing/2014/main" id="{F5173100-FBE3-4C58-89D8-DDFD7D4DA19A}"/>
              </a:ext>
            </a:extLst>
          </p:cNvPr>
          <p:cNvSpPr txBox="1"/>
          <p:nvPr/>
        </p:nvSpPr>
        <p:spPr>
          <a:xfrm>
            <a:off x="475429" y="4160807"/>
            <a:ext cx="2727574"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Big LNG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Air Cooled Heat Exchangers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Petrochemical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Natural Gas Processing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VRV</a:t>
            </a:r>
          </a:p>
        </p:txBody>
      </p:sp>
      <p:sp>
        <p:nvSpPr>
          <p:cNvPr id="5" name="TextBox 4">
            <a:extLst>
              <a:ext uri="{FF2B5EF4-FFF2-40B4-BE49-F238E27FC236}">
                <a16:creationId xmlns:a16="http://schemas.microsoft.com/office/drawing/2014/main" id="{50278D32-2B8E-4074-926A-1B3D49578FDF}"/>
              </a:ext>
            </a:extLst>
          </p:cNvPr>
          <p:cNvSpPr txBox="1"/>
          <p:nvPr/>
        </p:nvSpPr>
        <p:spPr>
          <a:xfrm>
            <a:off x="1036863" y="1625266"/>
            <a:ext cx="1494065"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+182%</a:t>
            </a:r>
          </a:p>
        </p:txBody>
      </p:sp>
      <p:sp>
        <p:nvSpPr>
          <p:cNvPr id="16" name="TextBox 15">
            <a:extLst>
              <a:ext uri="{FF2B5EF4-FFF2-40B4-BE49-F238E27FC236}">
                <a16:creationId xmlns:a16="http://schemas.microsoft.com/office/drawing/2014/main" id="{E1C5E916-7782-431B-B02E-F2A964E3DEA3}"/>
              </a:ext>
            </a:extLst>
          </p:cNvPr>
          <p:cNvSpPr txBox="1"/>
          <p:nvPr/>
        </p:nvSpPr>
        <p:spPr>
          <a:xfrm>
            <a:off x="4359014" y="1638860"/>
            <a:ext cx="685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+30%</a:t>
            </a:r>
          </a:p>
        </p:txBody>
      </p:sp>
      <p:sp>
        <p:nvSpPr>
          <p:cNvPr id="17" name="TextBox 16">
            <a:extLst>
              <a:ext uri="{FF2B5EF4-FFF2-40B4-BE49-F238E27FC236}">
                <a16:creationId xmlns:a16="http://schemas.microsoft.com/office/drawing/2014/main" id="{C37F4BB4-6890-478D-ABD2-8C0EE38F188D}"/>
              </a:ext>
            </a:extLst>
          </p:cNvPr>
          <p:cNvSpPr txBox="1"/>
          <p:nvPr/>
        </p:nvSpPr>
        <p:spPr>
          <a:xfrm>
            <a:off x="7319708" y="1610640"/>
            <a:ext cx="685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(13%)</a:t>
            </a:r>
          </a:p>
        </p:txBody>
      </p:sp>
      <p:sp>
        <p:nvSpPr>
          <p:cNvPr id="18" name="TextBox 17">
            <a:extLst>
              <a:ext uri="{FF2B5EF4-FFF2-40B4-BE49-F238E27FC236}">
                <a16:creationId xmlns:a16="http://schemas.microsoft.com/office/drawing/2014/main" id="{1B2A1B30-E194-4897-8CC2-F015BA27AA66}"/>
              </a:ext>
            </a:extLst>
          </p:cNvPr>
          <p:cNvSpPr txBox="1"/>
          <p:nvPr/>
        </p:nvSpPr>
        <p:spPr>
          <a:xfrm>
            <a:off x="3387942" y="4160806"/>
            <a:ext cx="2727574"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Industrial gas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LNG fueling systems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Trailers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China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VRV</a:t>
            </a:r>
          </a:p>
        </p:txBody>
      </p:sp>
      <p:sp>
        <p:nvSpPr>
          <p:cNvPr id="19" name="TextBox 18">
            <a:extLst>
              <a:ext uri="{FF2B5EF4-FFF2-40B4-BE49-F238E27FC236}">
                <a16:creationId xmlns:a16="http://schemas.microsoft.com/office/drawing/2014/main" id="{8EED12EF-3ABB-4802-B3EA-E03B68FCE180}"/>
              </a:ext>
            </a:extLst>
          </p:cNvPr>
          <p:cNvSpPr txBox="1"/>
          <p:nvPr/>
        </p:nvSpPr>
        <p:spPr>
          <a:xfrm>
            <a:off x="6457950" y="4160807"/>
            <a:ext cx="2727574"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Industrial gas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Long term agreements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the road trucking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Specialty Markets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Parts, repair, service</a:t>
            </a:r>
          </a:p>
        </p:txBody>
      </p:sp>
      <p:sp>
        <p:nvSpPr>
          <p:cNvPr id="6" name="TextBox 5">
            <a:extLst>
              <a:ext uri="{FF2B5EF4-FFF2-40B4-BE49-F238E27FC236}">
                <a16:creationId xmlns:a16="http://schemas.microsoft.com/office/drawing/2014/main" id="{92BEF880-F357-4D8D-AACE-0C909AD42BEB}"/>
              </a:ext>
            </a:extLst>
          </p:cNvPr>
          <p:cNvSpPr txBox="1"/>
          <p:nvPr/>
        </p:nvSpPr>
        <p:spPr>
          <a:xfrm>
            <a:off x="6645729" y="2233273"/>
            <a:ext cx="775607" cy="400110"/>
          </a:xfrm>
          <a:prstGeom prst="rect">
            <a:avLst/>
          </a:prstGeom>
          <a:noFill/>
        </p:spPr>
        <p:txBody>
          <a:bodyPr wrap="square" rtlCol="0">
            <a:spAutoFit/>
          </a:bodyPr>
          <a:lstStyle/>
          <a:p>
            <a:pPr algn="ctr"/>
            <a:r>
              <a:rPr lang="en-US" sz="1000" i="1" dirty="0">
                <a:latin typeface="Arial" panose="020B0604020202020204" pitchFamily="34" charset="0"/>
                <a:cs typeface="Arial" panose="020B0604020202020204" pitchFamily="34" charset="0"/>
              </a:rPr>
              <a:t>Highest in history</a:t>
            </a:r>
          </a:p>
        </p:txBody>
      </p:sp>
    </p:spTree>
    <p:extLst>
      <p:ext uri="{BB962C8B-B14F-4D97-AF65-F5344CB8AC3E}">
        <p14:creationId xmlns:p14="http://schemas.microsoft.com/office/powerpoint/2010/main" val="381222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885A-D171-4BF4-BCAD-2E1CA572046D}"/>
              </a:ext>
            </a:extLst>
          </p:cNvPr>
          <p:cNvSpPr>
            <a:spLocks noGrp="1"/>
          </p:cNvSpPr>
          <p:nvPr>
            <p:ph type="title"/>
          </p:nvPr>
        </p:nvSpPr>
        <p:spPr>
          <a:xfrm>
            <a:off x="158887" y="84271"/>
            <a:ext cx="7157895" cy="795296"/>
          </a:xfrm>
        </p:spPr>
        <p:txBody>
          <a:bodyPr>
            <a:normAutofit fontScale="90000"/>
          </a:bodyPr>
          <a:lstStyle/>
          <a:p>
            <a:r>
              <a:rPr lang="en-US" sz="3600" dirty="0">
                <a:latin typeface="Arial" panose="020B0604020202020204" pitchFamily="34" charset="0"/>
                <a:cs typeface="Arial" panose="020B0604020202020204" pitchFamily="34" charset="0"/>
              </a:rPr>
              <a:t>Big LNG Order Opportunities: 2019</a:t>
            </a:r>
          </a:p>
        </p:txBody>
      </p:sp>
      <p:sp>
        <p:nvSpPr>
          <p:cNvPr id="3" name="Slide Number Placeholder 2">
            <a:extLst>
              <a:ext uri="{FF2B5EF4-FFF2-40B4-BE49-F238E27FC236}">
                <a16:creationId xmlns:a16="http://schemas.microsoft.com/office/drawing/2014/main" id="{B1D8F207-79B1-4C43-8554-256F6C5D9A7D}"/>
              </a:ext>
            </a:extLst>
          </p:cNvPr>
          <p:cNvSpPr>
            <a:spLocks noGrp="1"/>
          </p:cNvSpPr>
          <p:nvPr>
            <p:ph type="sldNum" sz="quarter" idx="10"/>
          </p:nvPr>
        </p:nvSpPr>
        <p:spPr/>
        <p:txBody>
          <a:bodyPr/>
          <a:lstStyle/>
          <a:p>
            <a:fld id="{C36C1ED7-2E5D-B144-A3E9-8CEF08534DB9}" type="slidenum">
              <a:rPr lang="en-US" smtClean="0"/>
              <a:pPr/>
              <a:t>3</a:t>
            </a:fld>
            <a:endParaRPr lang="en-US" dirty="0"/>
          </a:p>
        </p:txBody>
      </p:sp>
      <p:graphicFrame>
        <p:nvGraphicFramePr>
          <p:cNvPr id="4" name="Table 3">
            <a:extLst>
              <a:ext uri="{FF2B5EF4-FFF2-40B4-BE49-F238E27FC236}">
                <a16:creationId xmlns:a16="http://schemas.microsoft.com/office/drawing/2014/main" id="{5B86F77A-66D9-45DF-95D3-2FCB4AB63C0B}"/>
              </a:ext>
            </a:extLst>
          </p:cNvPr>
          <p:cNvGraphicFramePr>
            <a:graphicFrameLocks noGrp="1"/>
          </p:cNvGraphicFramePr>
          <p:nvPr>
            <p:extLst>
              <p:ext uri="{D42A27DB-BD31-4B8C-83A1-F6EECF244321}">
                <p14:modId xmlns:p14="http://schemas.microsoft.com/office/powerpoint/2010/main" val="879916776"/>
              </p:ext>
            </p:extLst>
          </p:nvPr>
        </p:nvGraphicFramePr>
        <p:xfrm>
          <a:off x="310243" y="1176564"/>
          <a:ext cx="8458200" cy="4546801"/>
        </p:xfrm>
        <a:graphic>
          <a:graphicData uri="http://schemas.openxmlformats.org/drawingml/2006/table">
            <a:tbl>
              <a:tblPr firstRow="1" bandRow="1">
                <a:tableStyleId>{073A0DAA-6AF3-43AB-8588-CEC1D06C72B9}</a:tableStyleId>
              </a:tblPr>
              <a:tblGrid>
                <a:gridCol w="754986">
                  <a:extLst>
                    <a:ext uri="{9D8B030D-6E8A-4147-A177-3AD203B41FA5}">
                      <a16:colId xmlns:a16="http://schemas.microsoft.com/office/drawing/2014/main" val="675555655"/>
                    </a:ext>
                  </a:extLst>
                </a:gridCol>
                <a:gridCol w="1295762">
                  <a:extLst>
                    <a:ext uri="{9D8B030D-6E8A-4147-A177-3AD203B41FA5}">
                      <a16:colId xmlns:a16="http://schemas.microsoft.com/office/drawing/2014/main" val="2217956635"/>
                    </a:ext>
                  </a:extLst>
                </a:gridCol>
                <a:gridCol w="1066389">
                  <a:extLst>
                    <a:ext uri="{9D8B030D-6E8A-4147-A177-3AD203B41FA5}">
                      <a16:colId xmlns:a16="http://schemas.microsoft.com/office/drawing/2014/main" val="3340430172"/>
                    </a:ext>
                  </a:extLst>
                </a:gridCol>
                <a:gridCol w="1084618">
                  <a:extLst>
                    <a:ext uri="{9D8B030D-6E8A-4147-A177-3AD203B41FA5}">
                      <a16:colId xmlns:a16="http://schemas.microsoft.com/office/drawing/2014/main" val="3959168637"/>
                    </a:ext>
                  </a:extLst>
                </a:gridCol>
                <a:gridCol w="1221336">
                  <a:extLst>
                    <a:ext uri="{9D8B030D-6E8A-4147-A177-3AD203B41FA5}">
                      <a16:colId xmlns:a16="http://schemas.microsoft.com/office/drawing/2014/main" val="1125738324"/>
                    </a:ext>
                  </a:extLst>
                </a:gridCol>
                <a:gridCol w="1813773">
                  <a:extLst>
                    <a:ext uri="{9D8B030D-6E8A-4147-A177-3AD203B41FA5}">
                      <a16:colId xmlns:a16="http://schemas.microsoft.com/office/drawing/2014/main" val="331926000"/>
                    </a:ext>
                  </a:extLst>
                </a:gridCol>
                <a:gridCol w="1221336">
                  <a:extLst>
                    <a:ext uri="{9D8B030D-6E8A-4147-A177-3AD203B41FA5}">
                      <a16:colId xmlns:a16="http://schemas.microsoft.com/office/drawing/2014/main" val="1009471955"/>
                    </a:ext>
                  </a:extLst>
                </a:gridCol>
              </a:tblGrid>
              <a:tr h="459648">
                <a:tc>
                  <a:txBody>
                    <a:bodyPr/>
                    <a:lstStyle/>
                    <a:p>
                      <a:r>
                        <a:rPr lang="en-US" sz="900" dirty="0">
                          <a:latin typeface="Arial" panose="020B0604020202020204" pitchFamily="34" charset="0"/>
                          <a:cs typeface="Arial" panose="020B0604020202020204" pitchFamily="34" charset="0"/>
                        </a:rPr>
                        <a:t>Number</a:t>
                      </a:r>
                    </a:p>
                  </a:txBody>
                  <a:tcPr/>
                </a:tc>
                <a:tc>
                  <a:txBody>
                    <a:bodyPr/>
                    <a:lstStyle/>
                    <a:p>
                      <a:r>
                        <a:rPr lang="en-US" sz="900" dirty="0">
                          <a:latin typeface="Arial" panose="020B0604020202020204" pitchFamily="34" charset="0"/>
                          <a:cs typeface="Arial" panose="020B0604020202020204" pitchFamily="34" charset="0"/>
                        </a:rPr>
                        <a:t>Project</a:t>
                      </a:r>
                    </a:p>
                  </a:txBody>
                  <a:tcPr/>
                </a:tc>
                <a:tc>
                  <a:txBody>
                    <a:bodyPr/>
                    <a:lstStyle/>
                    <a:p>
                      <a:r>
                        <a:rPr lang="en-US" sz="900" dirty="0">
                          <a:latin typeface="Arial" panose="020B0604020202020204" pitchFamily="34" charset="0"/>
                          <a:cs typeface="Arial" panose="020B0604020202020204" pitchFamily="34" charset="0"/>
                        </a:rPr>
                        <a:t>Chart Customer</a:t>
                      </a:r>
                    </a:p>
                  </a:txBody>
                  <a:tcPr/>
                </a:tc>
                <a:tc>
                  <a:txBody>
                    <a:bodyPr/>
                    <a:lstStyle/>
                    <a:p>
                      <a:r>
                        <a:rPr lang="en-US" sz="900" dirty="0">
                          <a:latin typeface="Arial" panose="020B0604020202020204" pitchFamily="34" charset="0"/>
                          <a:cs typeface="Arial" panose="020B0604020202020204" pitchFamily="34" charset="0"/>
                        </a:rPr>
                        <a:t>Operator</a:t>
                      </a:r>
                    </a:p>
                  </a:txBody>
                  <a:tcPr/>
                </a:tc>
                <a:tc>
                  <a:txBody>
                    <a:bodyPr/>
                    <a:lstStyle/>
                    <a:p>
                      <a:r>
                        <a:rPr lang="en-US" sz="900" dirty="0">
                          <a:latin typeface="Arial" panose="020B0604020202020204" pitchFamily="34" charset="0"/>
                          <a:cs typeface="Arial" panose="020B0604020202020204" pitchFamily="34" charset="0"/>
                        </a:rPr>
                        <a:t>Size</a:t>
                      </a:r>
                    </a:p>
                  </a:txBody>
                  <a:tcPr/>
                </a:tc>
                <a:tc>
                  <a:txBody>
                    <a:bodyPr/>
                    <a:lstStyle/>
                    <a:p>
                      <a:r>
                        <a:rPr lang="en-US" sz="900" dirty="0">
                          <a:latin typeface="Arial" panose="020B0604020202020204" pitchFamily="34" charset="0"/>
                          <a:cs typeface="Arial" panose="020B0604020202020204" pitchFamily="34" charset="0"/>
                        </a:rPr>
                        <a:t>Chart Content</a:t>
                      </a:r>
                    </a:p>
                  </a:txBody>
                  <a:tcPr/>
                </a:tc>
                <a:tc>
                  <a:txBody>
                    <a:bodyPr/>
                    <a:lstStyle/>
                    <a:p>
                      <a:r>
                        <a:rPr lang="en-US" sz="900" dirty="0">
                          <a:latin typeface="Arial" panose="020B0604020202020204" pitchFamily="34" charset="0"/>
                          <a:cs typeface="Arial" panose="020B0604020202020204" pitchFamily="34" charset="0"/>
                        </a:rPr>
                        <a:t>Expected Timing of Chart orders</a:t>
                      </a:r>
                    </a:p>
                  </a:txBody>
                  <a:tcPr/>
                </a:tc>
                <a:extLst>
                  <a:ext uri="{0D108BD9-81ED-4DB2-BD59-A6C34878D82A}">
                    <a16:rowId xmlns:a16="http://schemas.microsoft.com/office/drawing/2014/main" val="2022526947"/>
                  </a:ext>
                </a:extLst>
              </a:tr>
              <a:tr h="304404">
                <a:tc>
                  <a:txBody>
                    <a:bodyPr/>
                    <a:lstStyle/>
                    <a:p>
                      <a:r>
                        <a:rPr lang="en-US" sz="900" dirty="0">
                          <a:latin typeface="Arial" panose="020B0604020202020204" pitchFamily="34" charset="0"/>
                          <a:cs typeface="Arial" panose="020B0604020202020204" pitchFamily="34" charset="0"/>
                        </a:rPr>
                        <a:t>1 - BOOKED</a:t>
                      </a:r>
                    </a:p>
                  </a:txBody>
                  <a:tcPr/>
                </a:tc>
                <a:tc>
                  <a:txBody>
                    <a:bodyPr/>
                    <a:lstStyle/>
                    <a:p>
                      <a:r>
                        <a:rPr lang="en-US" sz="900" dirty="0">
                          <a:latin typeface="Arial" panose="020B0604020202020204" pitchFamily="34" charset="0"/>
                          <a:cs typeface="Arial" panose="020B0604020202020204" pitchFamily="34" charset="0"/>
                        </a:rPr>
                        <a:t>Calcasieu Pass</a:t>
                      </a:r>
                    </a:p>
                  </a:txBody>
                  <a:tcPr/>
                </a:tc>
                <a:tc>
                  <a:txBody>
                    <a:bodyPr/>
                    <a:lstStyle/>
                    <a:p>
                      <a:r>
                        <a:rPr lang="en-US" sz="900" dirty="0">
                          <a:latin typeface="Arial" panose="020B0604020202020204" pitchFamily="34" charset="0"/>
                          <a:cs typeface="Arial" panose="020B0604020202020204" pitchFamily="34" charset="0"/>
                        </a:rPr>
                        <a:t>BHGE</a:t>
                      </a:r>
                    </a:p>
                  </a:txBody>
                  <a:tcPr/>
                </a:tc>
                <a:tc>
                  <a:txBody>
                    <a:bodyPr/>
                    <a:lstStyle/>
                    <a:p>
                      <a:r>
                        <a:rPr lang="en-US" sz="900" dirty="0">
                          <a:latin typeface="Arial" panose="020B0604020202020204" pitchFamily="34" charset="0"/>
                          <a:cs typeface="Arial" panose="020B0604020202020204" pitchFamily="34" charset="0"/>
                        </a:rPr>
                        <a:t>Venture Global</a:t>
                      </a:r>
                    </a:p>
                  </a:txBody>
                  <a:tcPr/>
                </a:tc>
                <a:tc>
                  <a:txBody>
                    <a:bodyPr/>
                    <a:lstStyle/>
                    <a:p>
                      <a:r>
                        <a:rPr lang="en-US" sz="900" dirty="0">
                          <a:latin typeface="Arial" panose="020B0604020202020204" pitchFamily="34" charset="0"/>
                          <a:cs typeface="Arial" panose="020B0604020202020204" pitchFamily="34" charset="0"/>
                        </a:rPr>
                        <a:t>10 MTPA</a:t>
                      </a:r>
                    </a:p>
                  </a:txBody>
                  <a:tcPr/>
                </a:tc>
                <a:tc>
                  <a:txBody>
                    <a:bodyPr/>
                    <a:lstStyle/>
                    <a:p>
                      <a:r>
                        <a:rPr lang="en-US" sz="900" dirty="0">
                          <a:latin typeface="Arial" panose="020B0604020202020204" pitchFamily="34" charset="0"/>
                          <a:cs typeface="Arial" panose="020B0604020202020204" pitchFamily="34" charset="0"/>
                        </a:rPr>
                        <a:t>18 cold boxes, BAHX</a:t>
                      </a:r>
                    </a:p>
                  </a:txBody>
                  <a:tcPr/>
                </a:tc>
                <a:tc>
                  <a:txBody>
                    <a:bodyPr/>
                    <a:lstStyle/>
                    <a:p>
                      <a:r>
                        <a:rPr lang="en-US" sz="900" dirty="0">
                          <a:latin typeface="Arial" panose="020B0604020202020204" pitchFamily="34" charset="0"/>
                          <a:cs typeface="Arial" panose="020B0604020202020204" pitchFamily="34" charset="0"/>
                        </a:rPr>
                        <a:t>Throughout 2019</a:t>
                      </a:r>
                    </a:p>
                  </a:txBody>
                  <a:tcPr/>
                </a:tc>
                <a:extLst>
                  <a:ext uri="{0D108BD9-81ED-4DB2-BD59-A6C34878D82A}">
                    <a16:rowId xmlns:a16="http://schemas.microsoft.com/office/drawing/2014/main" val="2381942706"/>
                  </a:ext>
                </a:extLst>
              </a:tr>
              <a:tr h="381196">
                <a:tc>
                  <a:txBody>
                    <a:bodyPr/>
                    <a:lstStyle/>
                    <a:p>
                      <a:r>
                        <a:rPr lang="en-US" sz="900" dirty="0">
                          <a:latin typeface="Arial" panose="020B0604020202020204" pitchFamily="34" charset="0"/>
                          <a:cs typeface="Arial" panose="020B0604020202020204" pitchFamily="34" charset="0"/>
                        </a:rPr>
                        <a:t>2 – BOOKED</a:t>
                      </a:r>
                    </a:p>
                  </a:txBody>
                  <a:tcPr/>
                </a:tc>
                <a:tc>
                  <a:txBody>
                    <a:bodyPr/>
                    <a:lstStyle/>
                    <a:p>
                      <a:r>
                        <a:rPr lang="en-US" sz="900" dirty="0" err="1">
                          <a:latin typeface="Arial" panose="020B0604020202020204" pitchFamily="34" charset="0"/>
                          <a:cs typeface="Arial" panose="020B0604020202020204" pitchFamily="34" charset="0"/>
                        </a:rPr>
                        <a:t>Gimi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Tortue</a:t>
                      </a:r>
                      <a:r>
                        <a:rPr lang="en-US" sz="900" dirty="0">
                          <a:latin typeface="Arial" panose="020B0604020202020204" pitchFamily="34" charset="0"/>
                          <a:cs typeface="Arial" panose="020B0604020202020204" pitchFamily="34" charset="0"/>
                        </a:rPr>
                        <a:t>)</a:t>
                      </a:r>
                    </a:p>
                  </a:txBody>
                  <a:tcPr/>
                </a:tc>
                <a:tc>
                  <a:txBody>
                    <a:bodyPr/>
                    <a:lstStyle/>
                    <a:p>
                      <a:r>
                        <a:rPr lang="en-US" sz="900" dirty="0">
                          <a:latin typeface="Arial" panose="020B0604020202020204" pitchFamily="34" charset="0"/>
                          <a:cs typeface="Arial" panose="020B0604020202020204" pitchFamily="34" charset="0"/>
                        </a:rPr>
                        <a:t>Black &amp; Veatch</a:t>
                      </a:r>
                    </a:p>
                  </a:txBody>
                  <a:tcPr/>
                </a:tc>
                <a:tc>
                  <a:txBody>
                    <a:bodyPr/>
                    <a:lstStyle/>
                    <a:p>
                      <a:r>
                        <a:rPr lang="en-US" sz="900" dirty="0" err="1">
                          <a:latin typeface="Arial" panose="020B0604020202020204" pitchFamily="34" charset="0"/>
                          <a:cs typeface="Arial" panose="020B0604020202020204" pitchFamily="34" charset="0"/>
                        </a:rPr>
                        <a:t>Golar</a:t>
                      </a:r>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3.75 MTPA</a:t>
                      </a:r>
                    </a:p>
                  </a:txBody>
                  <a:tcPr/>
                </a:tc>
                <a:tc>
                  <a:txBody>
                    <a:bodyPr/>
                    <a:lstStyle/>
                    <a:p>
                      <a:r>
                        <a:rPr lang="en-US" sz="900" dirty="0">
                          <a:latin typeface="Arial" panose="020B0604020202020204" pitchFamily="34" charset="0"/>
                          <a:cs typeface="Arial" panose="020B0604020202020204" pitchFamily="34" charset="0"/>
                        </a:rPr>
                        <a:t>4x Cold boxes, BAHX</a:t>
                      </a:r>
                    </a:p>
                  </a:txBody>
                  <a:tcPr/>
                </a:tc>
                <a:tc>
                  <a:txBody>
                    <a:bodyPr/>
                    <a:lstStyle/>
                    <a:p>
                      <a:r>
                        <a:rPr lang="en-US" sz="900" dirty="0">
                          <a:latin typeface="Arial" panose="020B0604020202020204" pitchFamily="34" charset="0"/>
                          <a:cs typeface="Arial" panose="020B0604020202020204" pitchFamily="34" charset="0"/>
                        </a:rPr>
                        <a:t>1H 2019</a:t>
                      </a:r>
                    </a:p>
                  </a:txBody>
                  <a:tcPr/>
                </a:tc>
                <a:extLst>
                  <a:ext uri="{0D108BD9-81ED-4DB2-BD59-A6C34878D82A}">
                    <a16:rowId xmlns:a16="http://schemas.microsoft.com/office/drawing/2014/main" val="2372670103"/>
                  </a:ext>
                </a:extLst>
              </a:tr>
              <a:tr h="381196">
                <a:tc>
                  <a:txBody>
                    <a:bodyPr/>
                    <a:lstStyle/>
                    <a:p>
                      <a:r>
                        <a:rPr lang="en-US" sz="900" dirty="0">
                          <a:latin typeface="Arial" panose="020B0604020202020204" pitchFamily="34" charset="0"/>
                          <a:cs typeface="Arial" panose="020B0604020202020204" pitchFamily="34" charset="0"/>
                        </a:rPr>
                        <a:t>3</a:t>
                      </a:r>
                    </a:p>
                  </a:txBody>
                  <a:tcPr/>
                </a:tc>
                <a:tc>
                  <a:txBody>
                    <a:bodyPr/>
                    <a:lstStyle/>
                    <a:p>
                      <a:r>
                        <a:rPr lang="en-US" sz="900" dirty="0">
                          <a:latin typeface="Arial" panose="020B0604020202020204" pitchFamily="34" charset="0"/>
                          <a:cs typeface="Arial" panose="020B0604020202020204" pitchFamily="34" charset="0"/>
                        </a:rPr>
                        <a:t>Driftwood</a:t>
                      </a:r>
                    </a:p>
                  </a:txBody>
                  <a:tcPr/>
                </a:tc>
                <a:tc>
                  <a:txBody>
                    <a:bodyPr/>
                    <a:lstStyle/>
                    <a:p>
                      <a:r>
                        <a:rPr lang="en-US" sz="900" dirty="0">
                          <a:latin typeface="Arial" panose="020B0604020202020204" pitchFamily="34" charset="0"/>
                          <a:cs typeface="Arial" panose="020B0604020202020204" pitchFamily="34" charset="0"/>
                        </a:rPr>
                        <a:t>Bechtel</a:t>
                      </a:r>
                    </a:p>
                  </a:txBody>
                  <a:tcPr/>
                </a:tc>
                <a:tc>
                  <a:txBody>
                    <a:bodyPr/>
                    <a:lstStyle/>
                    <a:p>
                      <a:r>
                        <a:rPr lang="en-US" sz="900" dirty="0">
                          <a:latin typeface="Arial" panose="020B0604020202020204" pitchFamily="34" charset="0"/>
                          <a:cs typeface="Arial" panose="020B0604020202020204" pitchFamily="34" charset="0"/>
                        </a:rPr>
                        <a:t>Tellurian</a:t>
                      </a:r>
                    </a:p>
                  </a:txBody>
                  <a:tcPr/>
                </a:tc>
                <a:tc>
                  <a:txBody>
                    <a:bodyPr/>
                    <a:lstStyle/>
                    <a:p>
                      <a:r>
                        <a:rPr lang="en-US" sz="900" dirty="0">
                          <a:latin typeface="Arial" panose="020B0604020202020204" pitchFamily="34" charset="0"/>
                          <a:cs typeface="Arial" panose="020B0604020202020204" pitchFamily="34" charset="0"/>
                        </a:rPr>
                        <a:t>27 MTPA (Phase 1 16 MTPA)</a:t>
                      </a:r>
                    </a:p>
                  </a:txBody>
                  <a:tcPr/>
                </a:tc>
                <a:tc>
                  <a:txBody>
                    <a:bodyPr/>
                    <a:lstStyle/>
                    <a:p>
                      <a:r>
                        <a:rPr lang="en-US" sz="900" dirty="0">
                          <a:latin typeface="Arial" panose="020B0604020202020204" pitchFamily="34" charset="0"/>
                          <a:cs typeface="Arial" panose="020B0604020202020204" pitchFamily="34" charset="0"/>
                        </a:rPr>
                        <a:t>IPSMR®, cold boxes, BAHX, ACHX</a:t>
                      </a:r>
                    </a:p>
                  </a:txBody>
                  <a:tcPr/>
                </a:tc>
                <a:tc>
                  <a:txBody>
                    <a:bodyPr/>
                    <a:lstStyle/>
                    <a:p>
                      <a:r>
                        <a:rPr lang="en-US" sz="900" dirty="0">
                          <a:latin typeface="Arial" panose="020B0604020202020204" pitchFamily="34" charset="0"/>
                          <a:cs typeface="Arial" panose="020B0604020202020204" pitchFamily="34" charset="0"/>
                        </a:rPr>
                        <a:t>Q3 2019 for 1</a:t>
                      </a:r>
                      <a:r>
                        <a:rPr lang="en-US" sz="900" baseline="30000"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 phase</a:t>
                      </a:r>
                    </a:p>
                  </a:txBody>
                  <a:tcPr/>
                </a:tc>
                <a:extLst>
                  <a:ext uri="{0D108BD9-81ED-4DB2-BD59-A6C34878D82A}">
                    <a16:rowId xmlns:a16="http://schemas.microsoft.com/office/drawing/2014/main" val="3212693379"/>
                  </a:ext>
                </a:extLst>
              </a:tr>
              <a:tr h="381196">
                <a:tc>
                  <a:txBody>
                    <a:bodyPr/>
                    <a:lstStyle/>
                    <a:p>
                      <a:r>
                        <a:rPr lang="en-US" sz="900" dirty="0">
                          <a:latin typeface="Arial" panose="020B0604020202020204" pitchFamily="34" charset="0"/>
                          <a:cs typeface="Arial" panose="020B0604020202020204" pitchFamily="34" charset="0"/>
                        </a:rPr>
                        <a:t>4 – </a:t>
                      </a:r>
                    </a:p>
                    <a:p>
                      <a:r>
                        <a:rPr lang="en-US" sz="900" dirty="0">
                          <a:latin typeface="Arial" panose="020B0604020202020204" pitchFamily="34" charset="0"/>
                          <a:cs typeface="Arial" panose="020B0604020202020204" pitchFamily="34" charset="0"/>
                        </a:rPr>
                        <a:t>50% in BACKLOG</a:t>
                      </a:r>
                    </a:p>
                  </a:txBody>
                  <a:tcPr/>
                </a:tc>
                <a:tc>
                  <a:txBody>
                    <a:bodyPr/>
                    <a:lstStyle/>
                    <a:p>
                      <a:r>
                        <a:rPr lang="en-US" sz="900" dirty="0">
                          <a:latin typeface="Arial" panose="020B0604020202020204" pitchFamily="34" charset="0"/>
                          <a:cs typeface="Arial" panose="020B0604020202020204" pitchFamily="34" charset="0"/>
                        </a:rPr>
                        <a:t>Magnolia</a:t>
                      </a:r>
                    </a:p>
                  </a:txBody>
                  <a:tcPr/>
                </a:tc>
                <a:tc>
                  <a:txBody>
                    <a:bodyPr/>
                    <a:lstStyle/>
                    <a:p>
                      <a:r>
                        <a:rPr lang="en-US" sz="900" dirty="0">
                          <a:latin typeface="Arial" panose="020B0604020202020204" pitchFamily="34" charset="0"/>
                          <a:cs typeface="Arial" panose="020B0604020202020204" pitchFamily="34" charset="0"/>
                        </a:rPr>
                        <a:t>LNG Ltd</a:t>
                      </a:r>
                    </a:p>
                  </a:txBody>
                  <a:tcPr/>
                </a:tc>
                <a:tc>
                  <a:txBody>
                    <a:bodyPr/>
                    <a:lstStyle/>
                    <a:p>
                      <a:r>
                        <a:rPr lang="en-US" sz="900" dirty="0">
                          <a:latin typeface="Arial" panose="020B0604020202020204" pitchFamily="34" charset="0"/>
                          <a:cs typeface="Arial" panose="020B0604020202020204" pitchFamily="34" charset="0"/>
                        </a:rPr>
                        <a:t>LNG Ltd</a:t>
                      </a:r>
                    </a:p>
                  </a:txBody>
                  <a:tcPr/>
                </a:tc>
                <a:tc>
                  <a:txBody>
                    <a:bodyPr/>
                    <a:lstStyle/>
                    <a:p>
                      <a:r>
                        <a:rPr lang="en-US" sz="900" dirty="0">
                          <a:latin typeface="Arial" panose="020B0604020202020204" pitchFamily="34" charset="0"/>
                          <a:cs typeface="Arial" panose="020B0604020202020204" pitchFamily="34" charset="0"/>
                        </a:rPr>
                        <a:t>8.8 MTPA</a:t>
                      </a:r>
                    </a:p>
                  </a:txBody>
                  <a:tcPr/>
                </a:tc>
                <a:tc>
                  <a:txBody>
                    <a:bodyPr/>
                    <a:lstStyle/>
                    <a:p>
                      <a:r>
                        <a:rPr lang="en-US" sz="900" dirty="0">
                          <a:latin typeface="Arial" panose="020B0604020202020204" pitchFamily="34" charset="0"/>
                          <a:cs typeface="Arial" panose="020B0604020202020204" pitchFamily="34" charset="0"/>
                        </a:rPr>
                        <a:t>Cold boxes, BAHX, core-in kettles</a:t>
                      </a:r>
                    </a:p>
                  </a:txBody>
                  <a:tcPr/>
                </a:tc>
                <a:tc>
                  <a:txBody>
                    <a:bodyPr/>
                    <a:lstStyle/>
                    <a:p>
                      <a:r>
                        <a:rPr lang="en-US" sz="900" dirty="0">
                          <a:latin typeface="Arial" panose="020B0604020202020204" pitchFamily="34" charset="0"/>
                          <a:cs typeface="Arial" panose="020B0604020202020204" pitchFamily="34" charset="0"/>
                        </a:rPr>
                        <a:t>2H 2019</a:t>
                      </a:r>
                    </a:p>
                  </a:txBody>
                  <a:tcPr/>
                </a:tc>
                <a:extLst>
                  <a:ext uri="{0D108BD9-81ED-4DB2-BD59-A6C34878D82A}">
                    <a16:rowId xmlns:a16="http://schemas.microsoft.com/office/drawing/2014/main" val="3805986940"/>
                  </a:ext>
                </a:extLst>
              </a:tr>
              <a:tr h="381196">
                <a:tc>
                  <a:txBody>
                    <a:bodyPr/>
                    <a:lstStyle/>
                    <a:p>
                      <a:r>
                        <a:rPr lang="en-US" sz="900" dirty="0">
                          <a:latin typeface="Arial" panose="020B0604020202020204" pitchFamily="34" charset="0"/>
                          <a:cs typeface="Arial" panose="020B0604020202020204" pitchFamily="34" charset="0"/>
                        </a:rPr>
                        <a:t>5</a:t>
                      </a:r>
                    </a:p>
                  </a:txBody>
                  <a:tcPr/>
                </a:tc>
                <a:tc>
                  <a:txBody>
                    <a:bodyPr/>
                    <a:lstStyle/>
                    <a:p>
                      <a:r>
                        <a:rPr lang="en-US" sz="900" dirty="0">
                          <a:latin typeface="Arial" panose="020B0604020202020204" pitchFamily="34" charset="0"/>
                          <a:cs typeface="Arial" panose="020B0604020202020204" pitchFamily="34" charset="0"/>
                        </a:rPr>
                        <a:t>Corpus Christi Stage Three</a:t>
                      </a:r>
                    </a:p>
                  </a:txBody>
                  <a:tcPr/>
                </a:tc>
                <a:tc>
                  <a:txBody>
                    <a:bodyPr/>
                    <a:lstStyle/>
                    <a:p>
                      <a:r>
                        <a:rPr lang="en-US" sz="900" dirty="0">
                          <a:latin typeface="Arial" panose="020B0604020202020204" pitchFamily="34" charset="0"/>
                          <a:cs typeface="Arial" panose="020B0604020202020204" pitchFamily="34" charset="0"/>
                        </a:rPr>
                        <a:t>KBR</a:t>
                      </a:r>
                    </a:p>
                  </a:txBody>
                  <a:tcPr/>
                </a:tc>
                <a:tc>
                  <a:txBody>
                    <a:bodyPr/>
                    <a:lstStyle/>
                    <a:p>
                      <a:r>
                        <a:rPr lang="en-US" sz="900" dirty="0">
                          <a:latin typeface="Arial" panose="020B0604020202020204" pitchFamily="34" charset="0"/>
                          <a:cs typeface="Arial" panose="020B0604020202020204" pitchFamily="34" charset="0"/>
                        </a:rPr>
                        <a:t>Cheniere</a:t>
                      </a:r>
                    </a:p>
                  </a:txBody>
                  <a:tcPr/>
                </a:tc>
                <a:tc>
                  <a:txBody>
                    <a:bodyPr/>
                    <a:lstStyle/>
                    <a:p>
                      <a:r>
                        <a:rPr lang="en-US" sz="900" dirty="0">
                          <a:latin typeface="Arial" panose="020B0604020202020204" pitchFamily="34" charset="0"/>
                          <a:cs typeface="Arial" panose="020B0604020202020204" pitchFamily="34" charset="0"/>
                        </a:rPr>
                        <a:t>9.5 MTPA</a:t>
                      </a:r>
                    </a:p>
                  </a:txBody>
                  <a:tcPr/>
                </a:tc>
                <a:tc>
                  <a:txBody>
                    <a:bodyPr/>
                    <a:lstStyle/>
                    <a:p>
                      <a:r>
                        <a:rPr lang="en-US" sz="900" dirty="0">
                          <a:latin typeface="Arial" panose="020B0604020202020204" pitchFamily="34" charset="0"/>
                          <a:cs typeface="Arial" panose="020B0604020202020204" pitchFamily="34" charset="0"/>
                        </a:rPr>
                        <a:t>IPSMR®, cold boxes, BAHX, ACHX</a:t>
                      </a:r>
                    </a:p>
                  </a:txBody>
                  <a:tcPr/>
                </a:tc>
                <a:tc>
                  <a:txBody>
                    <a:bodyPr/>
                    <a:lstStyle/>
                    <a:p>
                      <a:r>
                        <a:rPr lang="en-US" sz="900" dirty="0">
                          <a:latin typeface="Arial" panose="020B0604020202020204" pitchFamily="34" charset="0"/>
                          <a:cs typeface="Arial" panose="020B0604020202020204" pitchFamily="34" charset="0"/>
                        </a:rPr>
                        <a:t>2H 2019 -1H 2020</a:t>
                      </a:r>
                    </a:p>
                  </a:txBody>
                  <a:tcPr/>
                </a:tc>
                <a:extLst>
                  <a:ext uri="{0D108BD9-81ED-4DB2-BD59-A6C34878D82A}">
                    <a16:rowId xmlns:a16="http://schemas.microsoft.com/office/drawing/2014/main" val="1575306480"/>
                  </a:ext>
                </a:extLst>
              </a:tr>
              <a:tr h="381196">
                <a:tc>
                  <a:txBody>
                    <a:bodyPr/>
                    <a:lstStyle/>
                    <a:p>
                      <a:r>
                        <a:rPr lang="en-US" sz="900" dirty="0">
                          <a:latin typeface="Arial" panose="020B0604020202020204" pitchFamily="34" charset="0"/>
                          <a:cs typeface="Arial" panose="020B0604020202020204" pitchFamily="34" charset="0"/>
                        </a:rPr>
                        <a:t>6</a:t>
                      </a:r>
                    </a:p>
                  </a:txBody>
                  <a:tcPr/>
                </a:tc>
                <a:tc>
                  <a:txBody>
                    <a:bodyPr/>
                    <a:lstStyle/>
                    <a:p>
                      <a:r>
                        <a:rPr lang="en-US" sz="900" dirty="0">
                          <a:latin typeface="Arial" panose="020B0604020202020204" pitchFamily="34" charset="0"/>
                          <a:cs typeface="Arial" panose="020B0604020202020204" pitchFamily="34" charset="0"/>
                        </a:rPr>
                        <a:t>Pointe LNG</a:t>
                      </a:r>
                    </a:p>
                  </a:txBody>
                  <a:tcPr/>
                </a:tc>
                <a:tc>
                  <a:txBody>
                    <a:bodyPr/>
                    <a:lstStyle/>
                    <a:p>
                      <a:r>
                        <a:rPr lang="en-US" sz="900" dirty="0">
                          <a:latin typeface="Arial" panose="020B0604020202020204" pitchFamily="34" charset="0"/>
                          <a:cs typeface="Arial" panose="020B0604020202020204" pitchFamily="34" charset="0"/>
                        </a:rPr>
                        <a:t>EPC TBD</a:t>
                      </a:r>
                    </a:p>
                  </a:txBody>
                  <a:tcPr/>
                </a:tc>
                <a:tc>
                  <a:txBody>
                    <a:bodyPr/>
                    <a:lstStyle/>
                    <a:p>
                      <a:r>
                        <a:rPr lang="en-US" sz="900" dirty="0">
                          <a:latin typeface="Arial" panose="020B0604020202020204" pitchFamily="34" charset="0"/>
                          <a:cs typeface="Arial" panose="020B0604020202020204" pitchFamily="34" charset="0"/>
                        </a:rPr>
                        <a:t>Pointe LNG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MTPA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IPSMR®, cold boxes, BAHX, ACHX</a:t>
                      </a:r>
                    </a:p>
                  </a:txBody>
                  <a:tcPr/>
                </a:tc>
                <a:tc>
                  <a:txBody>
                    <a:bodyPr/>
                    <a:lstStyle/>
                    <a:p>
                      <a:r>
                        <a:rPr lang="en-US" sz="900" dirty="0">
                          <a:latin typeface="Arial" panose="020B0604020202020204" pitchFamily="34" charset="0"/>
                          <a:cs typeface="Arial" panose="020B0604020202020204" pitchFamily="34" charset="0"/>
                        </a:rPr>
                        <a:t>2020</a:t>
                      </a:r>
                    </a:p>
                  </a:txBody>
                  <a:tcPr/>
                </a:tc>
                <a:extLst>
                  <a:ext uri="{0D108BD9-81ED-4DB2-BD59-A6C34878D82A}">
                    <a16:rowId xmlns:a16="http://schemas.microsoft.com/office/drawing/2014/main" val="603610674"/>
                  </a:ext>
                </a:extLst>
              </a:tr>
              <a:tr h="381196">
                <a:tc>
                  <a:txBody>
                    <a:bodyPr/>
                    <a:lstStyle/>
                    <a:p>
                      <a:r>
                        <a:rPr lang="en-US" sz="900" dirty="0">
                          <a:latin typeface="Arial" panose="020B0604020202020204" pitchFamily="34" charset="0"/>
                          <a:cs typeface="Arial" panose="020B0604020202020204" pitchFamily="34" charset="0"/>
                        </a:rPr>
                        <a:t>7</a:t>
                      </a:r>
                    </a:p>
                  </a:txBody>
                  <a:tcPr/>
                </a:tc>
                <a:tc>
                  <a:txBody>
                    <a:bodyPr/>
                    <a:lstStyle/>
                    <a:p>
                      <a:r>
                        <a:rPr lang="en-US" sz="900" dirty="0">
                          <a:latin typeface="Arial" panose="020B0604020202020204" pitchFamily="34" charset="0"/>
                          <a:cs typeface="Arial" panose="020B0604020202020204" pitchFamily="34" charset="0"/>
                        </a:rPr>
                        <a:t>FL small scale LNG Expansion</a:t>
                      </a:r>
                    </a:p>
                  </a:txBody>
                  <a:tcPr/>
                </a:tc>
                <a:tc>
                  <a:txBody>
                    <a:bodyPr/>
                    <a:lstStyle/>
                    <a:p>
                      <a:r>
                        <a:rPr lang="en-US" sz="900" dirty="0">
                          <a:latin typeface="Arial" panose="020B0604020202020204" pitchFamily="34" charset="0"/>
                          <a:cs typeface="Arial" panose="020B0604020202020204" pitchFamily="34" charset="0"/>
                        </a:rPr>
                        <a:t>EPC TBD</a:t>
                      </a:r>
                    </a:p>
                  </a:txBody>
                  <a:tcPr/>
                </a:tc>
                <a:tc>
                  <a:txBody>
                    <a:bodyPr/>
                    <a:lstStyle/>
                    <a:p>
                      <a:r>
                        <a:rPr lang="en-US" sz="900" dirty="0">
                          <a:latin typeface="Arial" panose="020B0604020202020204" pitchFamily="34" charset="0"/>
                          <a:cs typeface="Arial" panose="020B0604020202020204" pitchFamily="34" charset="0"/>
                        </a:rPr>
                        <a:t>Confidential</a:t>
                      </a:r>
                    </a:p>
                  </a:txBody>
                  <a:tcPr/>
                </a:tc>
                <a:tc>
                  <a:txBody>
                    <a:bodyPr/>
                    <a:lstStyle/>
                    <a:p>
                      <a:r>
                        <a:rPr lang="en-US" sz="900" dirty="0">
                          <a:latin typeface="Arial" panose="020B0604020202020204" pitchFamily="34" charset="0"/>
                          <a:cs typeface="Arial" panose="020B0604020202020204" pitchFamily="34" charset="0"/>
                        </a:rPr>
                        <a:t>250,000 gpd</a:t>
                      </a:r>
                    </a:p>
                  </a:txBody>
                  <a:tcPr/>
                </a:tc>
                <a:tc>
                  <a:txBody>
                    <a:bodyPr/>
                    <a:lstStyle/>
                    <a:p>
                      <a:r>
                        <a:rPr lang="en-US" sz="900" dirty="0">
                          <a:latin typeface="Arial" panose="020B0604020202020204" pitchFamily="34" charset="0"/>
                          <a:cs typeface="Arial" panose="020B0604020202020204" pitchFamily="34" charset="0"/>
                        </a:rPr>
                        <a:t>C250N, Cold boxes, BAHX, ACHX</a:t>
                      </a:r>
                    </a:p>
                  </a:txBody>
                  <a:tcPr/>
                </a:tc>
                <a:tc>
                  <a:txBody>
                    <a:bodyPr/>
                    <a:lstStyle/>
                    <a:p>
                      <a:r>
                        <a:rPr lang="en-US" sz="900" dirty="0">
                          <a:latin typeface="Arial" panose="020B0604020202020204" pitchFamily="34" charset="0"/>
                          <a:cs typeface="Arial" panose="020B0604020202020204" pitchFamily="34" charset="0"/>
                        </a:rPr>
                        <a:t>2H 2019</a:t>
                      </a:r>
                    </a:p>
                  </a:txBody>
                  <a:tcPr/>
                </a:tc>
                <a:extLst>
                  <a:ext uri="{0D108BD9-81ED-4DB2-BD59-A6C34878D82A}">
                    <a16:rowId xmlns:a16="http://schemas.microsoft.com/office/drawing/2014/main" val="2675433328"/>
                  </a:ext>
                </a:extLst>
              </a:tr>
              <a:tr h="487085">
                <a:tc>
                  <a:txBody>
                    <a:bodyPr/>
                    <a:lstStyle/>
                    <a:p>
                      <a:r>
                        <a:rPr lang="en-US" sz="900" dirty="0">
                          <a:latin typeface="Arial" panose="020B0604020202020204" pitchFamily="34" charset="0"/>
                          <a:cs typeface="Arial" panose="020B0604020202020204" pitchFamily="34" charset="0"/>
                        </a:rPr>
                        <a:t>8</a:t>
                      </a:r>
                    </a:p>
                  </a:txBody>
                  <a:tcPr/>
                </a:tc>
                <a:tc>
                  <a:txBody>
                    <a:bodyPr/>
                    <a:lstStyle/>
                    <a:p>
                      <a:r>
                        <a:rPr lang="en-US" sz="900" dirty="0">
                          <a:latin typeface="Arial" panose="020B0604020202020204" pitchFamily="34" charset="0"/>
                          <a:cs typeface="Arial" panose="020B0604020202020204" pitchFamily="34" charset="0"/>
                        </a:rPr>
                        <a:t>FL </a:t>
                      </a:r>
                      <a:r>
                        <a:rPr lang="en-US" sz="900" dirty="0" err="1">
                          <a:latin typeface="Arial" panose="020B0604020202020204" pitchFamily="34" charset="0"/>
                          <a:cs typeface="Arial" panose="020B0604020202020204" pitchFamily="34" charset="0"/>
                        </a:rPr>
                        <a:t>ssLNG</a:t>
                      </a:r>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EPC TBD</a:t>
                      </a:r>
                    </a:p>
                  </a:txBody>
                  <a:tcPr/>
                </a:tc>
                <a:tc>
                  <a:txBody>
                    <a:bodyPr/>
                    <a:lstStyle/>
                    <a:p>
                      <a:r>
                        <a:rPr lang="en-US" sz="900" dirty="0">
                          <a:latin typeface="Arial" panose="020B0604020202020204" pitchFamily="34" charset="0"/>
                          <a:cs typeface="Arial" panose="020B0604020202020204" pitchFamily="34" charset="0"/>
                        </a:rPr>
                        <a:t>Confidential </a:t>
                      </a:r>
                    </a:p>
                  </a:txBody>
                  <a:tcPr/>
                </a:tc>
                <a:tc>
                  <a:txBody>
                    <a:bodyPr/>
                    <a:lstStyle/>
                    <a:p>
                      <a:r>
                        <a:rPr lang="en-US" sz="900" dirty="0">
                          <a:latin typeface="Arial" panose="020B0604020202020204" pitchFamily="34" charset="0"/>
                          <a:cs typeface="Arial" panose="020B0604020202020204" pitchFamily="34" charset="0"/>
                        </a:rPr>
                        <a:t>500,000 gpd</a:t>
                      </a:r>
                    </a:p>
                  </a:txBody>
                  <a:tcPr/>
                </a:tc>
                <a:tc>
                  <a:txBody>
                    <a:bodyPr/>
                    <a:lstStyle/>
                    <a:p>
                      <a:r>
                        <a:rPr lang="en-US" sz="900" dirty="0">
                          <a:latin typeface="Arial" panose="020B0604020202020204" pitchFamily="34" charset="0"/>
                          <a:cs typeface="Arial" panose="020B0604020202020204" pitchFamily="34" charset="0"/>
                        </a:rPr>
                        <a:t>C500 IPSMR®, cold boxes, BAHX, ACHX, tanks</a:t>
                      </a:r>
                    </a:p>
                  </a:txBody>
                  <a:tcPr/>
                </a:tc>
                <a:tc>
                  <a:txBody>
                    <a:bodyPr/>
                    <a:lstStyle/>
                    <a:p>
                      <a:r>
                        <a:rPr lang="en-US" sz="900" dirty="0">
                          <a:latin typeface="Arial" panose="020B0604020202020204" pitchFamily="34" charset="0"/>
                          <a:cs typeface="Arial" panose="020B0604020202020204" pitchFamily="34" charset="0"/>
                        </a:rPr>
                        <a:t>2H2019-1H 2020</a:t>
                      </a:r>
                    </a:p>
                  </a:txBody>
                  <a:tcPr/>
                </a:tc>
                <a:extLst>
                  <a:ext uri="{0D108BD9-81ED-4DB2-BD59-A6C34878D82A}">
                    <a16:rowId xmlns:a16="http://schemas.microsoft.com/office/drawing/2014/main" val="514310180"/>
                  </a:ext>
                </a:extLst>
              </a:tr>
              <a:tr h="459648">
                <a:tc>
                  <a:txBody>
                    <a:bodyPr/>
                    <a:lstStyle/>
                    <a:p>
                      <a:r>
                        <a:rPr lang="en-US" sz="900" dirty="0">
                          <a:latin typeface="Arial" panose="020B0604020202020204" pitchFamily="34" charset="0"/>
                          <a:cs typeface="Arial" panose="020B0604020202020204" pitchFamily="34" charset="0"/>
                        </a:rPr>
                        <a:t>9</a:t>
                      </a:r>
                    </a:p>
                  </a:txBody>
                  <a:tcPr/>
                </a:tc>
                <a:tc>
                  <a:txBody>
                    <a:bodyPr/>
                    <a:lstStyle/>
                    <a:p>
                      <a:r>
                        <a:rPr lang="en-US" sz="900" dirty="0">
                          <a:latin typeface="Arial" panose="020B0604020202020204" pitchFamily="34" charset="0"/>
                          <a:cs typeface="Arial" panose="020B0604020202020204" pitchFamily="34" charset="0"/>
                        </a:rPr>
                        <a:t>SE Asia LNG (+expansion)</a:t>
                      </a:r>
                    </a:p>
                  </a:txBody>
                  <a:tcPr/>
                </a:tc>
                <a:tc>
                  <a:txBody>
                    <a:bodyPr/>
                    <a:lstStyle/>
                    <a:p>
                      <a:r>
                        <a:rPr lang="en-US" sz="900" dirty="0">
                          <a:latin typeface="Arial" panose="020B0604020202020204" pitchFamily="34" charset="0"/>
                          <a:cs typeface="Arial" panose="020B0604020202020204" pitchFamily="34" charset="0"/>
                        </a:rPr>
                        <a:t>EPC TBD</a:t>
                      </a:r>
                    </a:p>
                  </a:txBody>
                  <a:tcPr/>
                </a:tc>
                <a:tc>
                  <a:txBody>
                    <a:bodyPr/>
                    <a:lstStyle/>
                    <a:p>
                      <a:r>
                        <a:rPr lang="en-US" sz="900" dirty="0">
                          <a:latin typeface="Arial" panose="020B0604020202020204" pitchFamily="34" charset="0"/>
                          <a:cs typeface="Arial" panose="020B0604020202020204" pitchFamily="34" charset="0"/>
                        </a:rPr>
                        <a:t>Confidential</a:t>
                      </a:r>
                    </a:p>
                  </a:txBody>
                  <a:tcPr/>
                </a:tc>
                <a:tc>
                  <a:txBody>
                    <a:bodyPr/>
                    <a:lstStyle/>
                    <a:p>
                      <a:r>
                        <a:rPr lang="en-US" sz="900" dirty="0">
                          <a:latin typeface="Arial" panose="020B0604020202020204" pitchFamily="34" charset="0"/>
                          <a:cs typeface="Arial" panose="020B0604020202020204" pitchFamily="34" charset="0"/>
                        </a:rPr>
                        <a:t>3 MTPA (+8MTPA expansion)</a:t>
                      </a:r>
                    </a:p>
                  </a:txBody>
                  <a:tcPr/>
                </a:tc>
                <a:tc>
                  <a:txBody>
                    <a:bodyPr/>
                    <a:lstStyle/>
                    <a:p>
                      <a:r>
                        <a:rPr lang="en-US" sz="900" dirty="0">
                          <a:latin typeface="Arial" panose="020B0604020202020204" pitchFamily="34" charset="0"/>
                          <a:cs typeface="Arial" panose="020B0604020202020204" pitchFamily="34" charset="0"/>
                        </a:rPr>
                        <a:t>IPSMR®, cold boxes, BAHX, ACHX</a:t>
                      </a:r>
                    </a:p>
                  </a:txBody>
                  <a:tcPr/>
                </a:tc>
                <a:tc>
                  <a:txBody>
                    <a:bodyPr/>
                    <a:lstStyle/>
                    <a:p>
                      <a:r>
                        <a:rPr lang="en-US" sz="900" dirty="0">
                          <a:latin typeface="Arial" panose="020B0604020202020204" pitchFamily="34" charset="0"/>
                          <a:cs typeface="Arial" panose="020B0604020202020204" pitchFamily="34" charset="0"/>
                        </a:rPr>
                        <a:t>2H 2019-1H 2020</a:t>
                      </a:r>
                    </a:p>
                  </a:txBody>
                  <a:tcPr/>
                </a:tc>
                <a:extLst>
                  <a:ext uri="{0D108BD9-81ED-4DB2-BD59-A6C34878D82A}">
                    <a16:rowId xmlns:a16="http://schemas.microsoft.com/office/drawing/2014/main" val="1309712476"/>
                  </a:ext>
                </a:extLst>
              </a:tr>
              <a:tr h="334289">
                <a:tc>
                  <a:txBody>
                    <a:bodyPr/>
                    <a:lstStyle/>
                    <a:p>
                      <a:r>
                        <a:rPr lang="en-US" sz="900" dirty="0">
                          <a:latin typeface="Arial" panose="020B0604020202020204" pitchFamily="34" charset="0"/>
                          <a:cs typeface="Arial" panose="020B0604020202020204" pitchFamily="34" charset="0"/>
                        </a:rPr>
                        <a:t>10</a:t>
                      </a:r>
                    </a:p>
                  </a:txBody>
                  <a:tcPr/>
                </a:tc>
                <a:tc>
                  <a:txBody>
                    <a:bodyPr/>
                    <a:lstStyle/>
                    <a:p>
                      <a:r>
                        <a:rPr lang="en-US" sz="900" dirty="0">
                          <a:latin typeface="Arial" panose="020B0604020202020204" pitchFamily="34" charset="0"/>
                          <a:cs typeface="Arial" panose="020B0604020202020204" pitchFamily="34" charset="0"/>
                        </a:rPr>
                        <a:t>Liquefaction and distribution project</a:t>
                      </a:r>
                    </a:p>
                  </a:txBody>
                  <a:tcPr/>
                </a:tc>
                <a:tc>
                  <a:txBody>
                    <a:bodyPr/>
                    <a:lstStyle/>
                    <a:p>
                      <a:r>
                        <a:rPr lang="en-US" sz="900" dirty="0">
                          <a:latin typeface="Arial" panose="020B0604020202020204" pitchFamily="34" charset="0"/>
                          <a:cs typeface="Arial" panose="020B0604020202020204" pitchFamily="34" charset="0"/>
                        </a:rPr>
                        <a:t>Black &amp; Veatch</a:t>
                      </a:r>
                    </a:p>
                  </a:txBody>
                  <a:tcPr/>
                </a:tc>
                <a:tc>
                  <a:txBody>
                    <a:bodyPr/>
                    <a:lstStyle/>
                    <a:p>
                      <a:r>
                        <a:rPr lang="en-US" sz="900" dirty="0">
                          <a:latin typeface="Arial" panose="020B0604020202020204" pitchFamily="34" charset="0"/>
                          <a:cs typeface="Arial" panose="020B0604020202020204" pitchFamily="34" charset="0"/>
                        </a:rPr>
                        <a:t>Confidential</a:t>
                      </a:r>
                    </a:p>
                  </a:txBody>
                  <a:tcPr/>
                </a:tc>
                <a:tc>
                  <a:txBody>
                    <a:bodyPr/>
                    <a:lstStyle/>
                    <a:p>
                      <a:r>
                        <a:rPr lang="en-US" sz="900" dirty="0">
                          <a:latin typeface="Arial" panose="020B0604020202020204" pitchFamily="34" charset="0"/>
                          <a:cs typeface="Arial" panose="020B0604020202020204" pitchFamily="34" charset="0"/>
                        </a:rPr>
                        <a:t>Confidential</a:t>
                      </a:r>
                    </a:p>
                  </a:txBody>
                  <a:tcPr/>
                </a:tc>
                <a:tc>
                  <a:txBody>
                    <a:bodyPr/>
                    <a:lstStyle/>
                    <a:p>
                      <a:r>
                        <a:rPr lang="en-US" sz="900" dirty="0">
                          <a:latin typeface="Arial" panose="020B0604020202020204" pitchFamily="34" charset="0"/>
                          <a:cs typeface="Arial" panose="020B0604020202020204" pitchFamily="34" charset="0"/>
                        </a:rPr>
                        <a:t>BAHX, loadout systems, coolers and trailers</a:t>
                      </a:r>
                    </a:p>
                  </a:txBody>
                  <a:tcPr/>
                </a:tc>
                <a:tc>
                  <a:txBody>
                    <a:bodyPr/>
                    <a:lstStyle/>
                    <a:p>
                      <a:r>
                        <a:rPr lang="en-US" sz="900" dirty="0">
                          <a:latin typeface="Arial" panose="020B0604020202020204" pitchFamily="34" charset="0"/>
                          <a:cs typeface="Arial" panose="020B0604020202020204" pitchFamily="34" charset="0"/>
                        </a:rPr>
                        <a:t>2H 2019</a:t>
                      </a:r>
                    </a:p>
                  </a:txBody>
                  <a:tcPr/>
                </a:tc>
                <a:extLst>
                  <a:ext uri="{0D108BD9-81ED-4DB2-BD59-A6C34878D82A}">
                    <a16:rowId xmlns:a16="http://schemas.microsoft.com/office/drawing/2014/main" val="1180575434"/>
                  </a:ext>
                </a:extLst>
              </a:tr>
            </a:tbl>
          </a:graphicData>
        </a:graphic>
      </p:graphicFrame>
      <p:sp>
        <p:nvSpPr>
          <p:cNvPr id="5" name="TextBox 4">
            <a:extLst>
              <a:ext uri="{FF2B5EF4-FFF2-40B4-BE49-F238E27FC236}">
                <a16:creationId xmlns:a16="http://schemas.microsoft.com/office/drawing/2014/main" id="{13EA61DC-3496-4EBB-880D-092BC2ED0D3F}"/>
              </a:ext>
            </a:extLst>
          </p:cNvPr>
          <p:cNvSpPr txBox="1"/>
          <p:nvPr/>
        </p:nvSpPr>
        <p:spPr>
          <a:xfrm>
            <a:off x="310243" y="5681436"/>
            <a:ext cx="8458200" cy="769441"/>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Includes Hudson Products content where applicable</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Does not include full list of project opportunities</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Opportunities represent possible large projects based on current status of discussions with customers. Ultimate realization of these projects depends upon status of project and on the execution / delivery of definite documentation with customers. </a:t>
            </a:r>
          </a:p>
        </p:txBody>
      </p:sp>
    </p:spTree>
    <p:extLst>
      <p:ext uri="{BB962C8B-B14F-4D97-AF65-F5344CB8AC3E}">
        <p14:creationId xmlns:p14="http://schemas.microsoft.com/office/powerpoint/2010/main" val="24685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7BEC-B47D-4A82-AFC8-D788B5FD3DA7}"/>
              </a:ext>
            </a:extLst>
          </p:cNvPr>
          <p:cNvSpPr>
            <a:spLocks noGrp="1"/>
          </p:cNvSpPr>
          <p:nvPr>
            <p:ph type="title"/>
          </p:nvPr>
        </p:nvSpPr>
        <p:spPr/>
        <p:txBody>
          <a:bodyPr>
            <a:noAutofit/>
          </a:bodyPr>
          <a:lstStyle/>
          <a:p>
            <a:r>
              <a:rPr lang="en-US" sz="3400" dirty="0">
                <a:latin typeface="Arial" panose="020B0604020202020204" pitchFamily="34" charset="0"/>
                <a:cs typeface="Arial" panose="020B0604020202020204" pitchFamily="34" charset="0"/>
              </a:rPr>
              <a:t>Q1 2019 Margin Expansion Actions</a:t>
            </a:r>
            <a:endParaRPr lang="en-US" sz="3400" dirty="0"/>
          </a:p>
        </p:txBody>
      </p:sp>
      <p:sp>
        <p:nvSpPr>
          <p:cNvPr id="3" name="Slide Number Placeholder 2">
            <a:extLst>
              <a:ext uri="{FF2B5EF4-FFF2-40B4-BE49-F238E27FC236}">
                <a16:creationId xmlns:a16="http://schemas.microsoft.com/office/drawing/2014/main" id="{CF33511B-7FA5-43F8-A308-14E5DF40C58B}"/>
              </a:ext>
            </a:extLst>
          </p:cNvPr>
          <p:cNvSpPr>
            <a:spLocks noGrp="1"/>
          </p:cNvSpPr>
          <p:nvPr>
            <p:ph type="sldNum" sz="quarter" idx="10"/>
          </p:nvPr>
        </p:nvSpPr>
        <p:spPr/>
        <p:txBody>
          <a:bodyPr/>
          <a:lstStyle/>
          <a:p>
            <a:fld id="{C36C1ED7-2E5D-B144-A3E9-8CEF08534DB9}" type="slidenum">
              <a:rPr lang="en-US" smtClean="0"/>
              <a:pPr/>
              <a:t>4</a:t>
            </a:fld>
            <a:endParaRPr lang="en-US" dirty="0"/>
          </a:p>
        </p:txBody>
      </p:sp>
      <p:graphicFrame>
        <p:nvGraphicFramePr>
          <p:cNvPr id="4" name="Table 3">
            <a:extLst>
              <a:ext uri="{FF2B5EF4-FFF2-40B4-BE49-F238E27FC236}">
                <a16:creationId xmlns:a16="http://schemas.microsoft.com/office/drawing/2014/main" id="{AFB885C7-D013-49A1-A820-35F3F054C6B6}"/>
              </a:ext>
            </a:extLst>
          </p:cNvPr>
          <p:cNvGraphicFramePr>
            <a:graphicFrameLocks noGrp="1"/>
          </p:cNvGraphicFramePr>
          <p:nvPr>
            <p:extLst>
              <p:ext uri="{D42A27DB-BD31-4B8C-83A1-F6EECF244321}">
                <p14:modId xmlns:p14="http://schemas.microsoft.com/office/powerpoint/2010/main" val="3760943037"/>
              </p:ext>
            </p:extLst>
          </p:nvPr>
        </p:nvGraphicFramePr>
        <p:xfrm>
          <a:off x="380021" y="1185224"/>
          <a:ext cx="8471746" cy="5152333"/>
        </p:xfrm>
        <a:graphic>
          <a:graphicData uri="http://schemas.openxmlformats.org/drawingml/2006/table">
            <a:tbl>
              <a:tblPr firstRow="1" bandRow="1">
                <a:tableStyleId>{8EC20E35-A176-4012-BC5E-935CFFF8708E}</a:tableStyleId>
              </a:tblPr>
              <a:tblGrid>
                <a:gridCol w="1085654">
                  <a:extLst>
                    <a:ext uri="{9D8B030D-6E8A-4147-A177-3AD203B41FA5}">
                      <a16:colId xmlns:a16="http://schemas.microsoft.com/office/drawing/2014/main" val="1240062613"/>
                    </a:ext>
                  </a:extLst>
                </a:gridCol>
                <a:gridCol w="1318476">
                  <a:extLst>
                    <a:ext uri="{9D8B030D-6E8A-4147-A177-3AD203B41FA5}">
                      <a16:colId xmlns:a16="http://schemas.microsoft.com/office/drawing/2014/main" val="4012911442"/>
                    </a:ext>
                  </a:extLst>
                </a:gridCol>
                <a:gridCol w="1259348">
                  <a:extLst>
                    <a:ext uri="{9D8B030D-6E8A-4147-A177-3AD203B41FA5}">
                      <a16:colId xmlns:a16="http://schemas.microsoft.com/office/drawing/2014/main" val="238672700"/>
                    </a:ext>
                  </a:extLst>
                </a:gridCol>
                <a:gridCol w="1202067">
                  <a:extLst>
                    <a:ext uri="{9D8B030D-6E8A-4147-A177-3AD203B41FA5}">
                      <a16:colId xmlns:a16="http://schemas.microsoft.com/office/drawing/2014/main" val="503188257"/>
                    </a:ext>
                  </a:extLst>
                </a:gridCol>
                <a:gridCol w="1202067">
                  <a:extLst>
                    <a:ext uri="{9D8B030D-6E8A-4147-A177-3AD203B41FA5}">
                      <a16:colId xmlns:a16="http://schemas.microsoft.com/office/drawing/2014/main" val="3258437518"/>
                    </a:ext>
                  </a:extLst>
                </a:gridCol>
                <a:gridCol w="1202067">
                  <a:extLst>
                    <a:ext uri="{9D8B030D-6E8A-4147-A177-3AD203B41FA5}">
                      <a16:colId xmlns:a16="http://schemas.microsoft.com/office/drawing/2014/main" val="3088787813"/>
                    </a:ext>
                  </a:extLst>
                </a:gridCol>
                <a:gridCol w="1202067">
                  <a:extLst>
                    <a:ext uri="{9D8B030D-6E8A-4147-A177-3AD203B41FA5}">
                      <a16:colId xmlns:a16="http://schemas.microsoft.com/office/drawing/2014/main" val="1918995637"/>
                    </a:ext>
                  </a:extLst>
                </a:gridCol>
              </a:tblGrid>
              <a:tr h="724809">
                <a:tc>
                  <a:txBody>
                    <a:bodyPr/>
                    <a:lstStyle/>
                    <a:p>
                      <a:r>
                        <a:rPr lang="en-US" sz="1100" i="1" dirty="0">
                          <a:latin typeface="Arial" panose="020B0604020202020204" pitchFamily="34" charset="0"/>
                          <a:cs typeface="Arial" panose="020B0604020202020204" pitchFamily="34" charset="0"/>
                        </a:rPr>
                        <a:t>($M)</a:t>
                      </a:r>
                    </a:p>
                  </a:txBody>
                  <a:tcPr/>
                </a:tc>
                <a:tc>
                  <a:txBody>
                    <a:bodyPr/>
                    <a:lstStyle/>
                    <a:p>
                      <a:pPr algn="ctr"/>
                      <a:r>
                        <a:rPr lang="en-US" sz="1100" dirty="0">
                          <a:latin typeface="Arial" panose="020B0604020202020204" pitchFamily="34" charset="0"/>
                          <a:cs typeface="Arial" panose="020B0604020202020204" pitchFamily="34" charset="0"/>
                        </a:rPr>
                        <a:t>Facility Reduction / Consolidation</a:t>
                      </a:r>
                    </a:p>
                  </a:txBody>
                  <a:tcPr/>
                </a:tc>
                <a:tc>
                  <a:txBody>
                    <a:bodyPr/>
                    <a:lstStyle/>
                    <a:p>
                      <a:pPr algn="ctr"/>
                      <a:r>
                        <a:rPr lang="en-US" sz="1100" dirty="0">
                          <a:latin typeface="Arial" panose="020B0604020202020204" pitchFamily="34" charset="0"/>
                          <a:cs typeface="Arial" panose="020B0604020202020204" pitchFamily="34" charset="0"/>
                        </a:rPr>
                        <a:t>Headcount Reduction / Other</a:t>
                      </a:r>
                    </a:p>
                  </a:txBody>
                  <a:tcPr/>
                </a:tc>
                <a:tc>
                  <a:txBody>
                    <a:bodyPr/>
                    <a:lstStyle/>
                    <a:p>
                      <a:pPr algn="ctr"/>
                      <a:r>
                        <a:rPr lang="en-US" sz="1100" dirty="0">
                          <a:latin typeface="Arial" panose="020B0604020202020204" pitchFamily="34" charset="0"/>
                          <a:cs typeface="Arial" panose="020B0604020202020204" pitchFamily="34" charset="0"/>
                        </a:rPr>
                        <a:t>Price Increases and Supply Chain (1)</a:t>
                      </a:r>
                    </a:p>
                  </a:txBody>
                  <a:tcPr/>
                </a:tc>
                <a:tc>
                  <a:txBody>
                    <a:bodyPr/>
                    <a:lstStyle/>
                    <a:p>
                      <a:pPr algn="ctr"/>
                      <a:r>
                        <a:rPr lang="en-US" sz="1100" dirty="0">
                          <a:latin typeface="Arial" panose="020B0604020202020204" pitchFamily="34" charset="0"/>
                          <a:cs typeface="Arial" panose="020B0604020202020204" pitchFamily="34" charset="0"/>
                        </a:rPr>
                        <a:t>Product Line Rationalization (1)</a:t>
                      </a:r>
                    </a:p>
                  </a:txBody>
                  <a:tcPr/>
                </a:tc>
                <a:tc>
                  <a:txBody>
                    <a:bodyPr/>
                    <a:lstStyle/>
                    <a:p>
                      <a:pPr algn="ctr"/>
                      <a:r>
                        <a:rPr lang="en-US" sz="1100" dirty="0">
                          <a:latin typeface="Arial" panose="020B0604020202020204" pitchFamily="34" charset="0"/>
                          <a:cs typeface="Arial" panose="020B0604020202020204" pitchFamily="34" charset="0"/>
                        </a:rPr>
                        <a:t>Projected Incremental Annual Savings</a:t>
                      </a:r>
                    </a:p>
                  </a:txBody>
                  <a:tcPr/>
                </a:tc>
                <a:tc>
                  <a:txBody>
                    <a:bodyPr/>
                    <a:lstStyle/>
                    <a:p>
                      <a:pPr algn="ctr"/>
                      <a:r>
                        <a:rPr lang="en-US" sz="1100" dirty="0">
                          <a:latin typeface="Arial" panose="020B0604020202020204" pitchFamily="34" charset="0"/>
                          <a:cs typeface="Arial" panose="020B0604020202020204" pitchFamily="34" charset="0"/>
                        </a:rPr>
                        <a:t>Projected </a:t>
                      </a:r>
                      <a:r>
                        <a:rPr lang="en-US" sz="1100" dirty="0" err="1">
                          <a:latin typeface="Arial" panose="020B0604020202020204" pitchFamily="34" charset="0"/>
                          <a:cs typeface="Arial" panose="020B0604020202020204" pitchFamily="34" charset="0"/>
                        </a:rPr>
                        <a:t>OpInc</a:t>
                      </a:r>
                      <a:r>
                        <a:rPr lang="en-US" sz="1100" dirty="0">
                          <a:latin typeface="Arial" panose="020B0604020202020204" pitchFamily="34" charset="0"/>
                          <a:cs typeface="Arial" panose="020B0604020202020204" pitchFamily="34" charset="0"/>
                        </a:rPr>
                        <a:t> Impact to 2019 Versus Prior Guide</a:t>
                      </a:r>
                    </a:p>
                  </a:txBody>
                  <a:tcPr/>
                </a:tc>
                <a:extLst>
                  <a:ext uri="{0D108BD9-81ED-4DB2-BD59-A6C34878D82A}">
                    <a16:rowId xmlns:a16="http://schemas.microsoft.com/office/drawing/2014/main" val="3580360920"/>
                  </a:ext>
                </a:extLst>
              </a:tr>
              <a:tr h="1101709">
                <a:tc>
                  <a:txBody>
                    <a:bodyPr/>
                    <a:lstStyle/>
                    <a:p>
                      <a:r>
                        <a:rPr lang="en-US" sz="1100" b="1" dirty="0">
                          <a:latin typeface="Arial" panose="020B0604020202020204" pitchFamily="34" charset="0"/>
                          <a:cs typeface="Arial" panose="020B0604020202020204" pitchFamily="34" charset="0"/>
                        </a:rPr>
                        <a:t>E&amp;C</a:t>
                      </a:r>
                    </a:p>
                  </a:txBody>
                  <a:tcPr/>
                </a:tc>
                <a:tc>
                  <a:txBody>
                    <a:bodyPr/>
                    <a:lstStyle/>
                    <a:p>
                      <a:r>
                        <a:rPr lang="en-US" sz="1000" dirty="0">
                          <a:latin typeface="Arial" panose="020B0604020202020204" pitchFamily="34" charset="0"/>
                          <a:cs typeface="Arial" panose="020B0604020202020204" pitchFamily="34" charset="0"/>
                        </a:rPr>
                        <a:t>Announced consolidation from 4 facilities to 1 in Tulsa, OK ACHX production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Absorbed </a:t>
                      </a:r>
                      <a:r>
                        <a:rPr lang="en-US" sz="1000" dirty="0" err="1">
                          <a:latin typeface="Arial" panose="020B0604020202020204" pitchFamily="34" charset="0"/>
                          <a:cs typeface="Arial" panose="020B0604020202020204" pitchFamily="34" charset="0"/>
                        </a:rPr>
                        <a:t>LifeCycle</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backoffice</a:t>
                      </a:r>
                      <a:r>
                        <a:rPr lang="en-US" sz="1000" dirty="0">
                          <a:latin typeface="Arial" panose="020B0604020202020204" pitchFamily="34" charset="0"/>
                          <a:cs typeface="Arial" panose="020B0604020202020204" pitchFamily="34" charset="0"/>
                        </a:rPr>
                        <a:t> into business units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Simplified mgmt. structure</a:t>
                      </a: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$4.5</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1054854070"/>
                  </a:ext>
                </a:extLst>
              </a:tr>
              <a:tr h="811786">
                <a:tc>
                  <a:txBody>
                    <a:bodyPr/>
                    <a:lstStyle/>
                    <a:p>
                      <a:r>
                        <a:rPr lang="en-US" sz="1100" b="1" dirty="0">
                          <a:latin typeface="Arial" panose="020B0604020202020204" pitchFamily="34" charset="0"/>
                          <a:cs typeface="Arial" panose="020B0604020202020204" pitchFamily="34" charset="0"/>
                        </a:rPr>
                        <a:t>D&amp;S East</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Eliminated VRV duplicate positions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China headcount reduction </a:t>
                      </a:r>
                    </a:p>
                  </a:txBody>
                  <a:tcPr/>
                </a:tc>
                <a:tc>
                  <a:txBody>
                    <a:bodyPr/>
                    <a:lstStyle/>
                    <a:p>
                      <a:r>
                        <a:rPr lang="en-US" sz="1000" dirty="0">
                          <a:latin typeface="Arial" panose="020B0604020202020204" pitchFamily="34" charset="0"/>
                          <a:cs typeface="Arial" panose="020B0604020202020204" pitchFamily="34" charset="0"/>
                        </a:rPr>
                        <a:t>Global D&amp;S price increase (Jan 8)</a:t>
                      </a:r>
                    </a:p>
                  </a:txBody>
                  <a:tcPr/>
                </a:tc>
                <a:tc>
                  <a:txBody>
                    <a:bodyPr/>
                    <a:lstStyle/>
                    <a:p>
                      <a:r>
                        <a:rPr lang="en-US" sz="1000" dirty="0">
                          <a:latin typeface="Arial" panose="020B0604020202020204" pitchFamily="34" charset="0"/>
                          <a:cs typeface="Arial" panose="020B0604020202020204" pitchFamily="34" charset="0"/>
                        </a:rPr>
                        <a:t>Closed production of BAHX in China</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extLst>
                  <a:ext uri="{0D108BD9-81ED-4DB2-BD59-A6C34878D82A}">
                    <a16:rowId xmlns:a16="http://schemas.microsoft.com/office/drawing/2014/main" val="794150985"/>
                  </a:ext>
                </a:extLst>
              </a:tr>
              <a:tr h="711586">
                <a:tc>
                  <a:txBody>
                    <a:bodyPr/>
                    <a:lstStyle/>
                    <a:p>
                      <a:r>
                        <a:rPr lang="en-US" sz="1100" b="1" dirty="0">
                          <a:latin typeface="Arial" panose="020B0604020202020204" pitchFamily="34" charset="0"/>
                          <a:cs typeface="Arial" panose="020B0604020202020204" pitchFamily="34" charset="0"/>
                        </a:rPr>
                        <a:t>D&amp;S West</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Restructure of parts, repair, service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Global D&amp;S price increase (Jan 8)</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extLst>
                  <a:ext uri="{0D108BD9-81ED-4DB2-BD59-A6C34878D82A}">
                    <a16:rowId xmlns:a16="http://schemas.microsoft.com/office/drawing/2014/main" val="3008961962"/>
                  </a:ext>
                </a:extLst>
              </a:tr>
              <a:tr h="956747">
                <a:tc>
                  <a:txBody>
                    <a:bodyPr/>
                    <a:lstStyle/>
                    <a:p>
                      <a:r>
                        <a:rPr lang="en-US" sz="1100" b="1" dirty="0">
                          <a:latin typeface="Arial" panose="020B0604020202020204" pitchFamily="34" charset="0"/>
                          <a:cs typeface="Arial" panose="020B0604020202020204" pitchFamily="34" charset="0"/>
                        </a:rPr>
                        <a:t>Corporate</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Streamlined corporate support functions (Legal, Marketing) and outside professional costs</a:t>
                      </a:r>
                    </a:p>
                  </a:txBody>
                  <a:tcPr/>
                </a:tc>
                <a:tc>
                  <a:txBody>
                    <a:bodyPr/>
                    <a:lstStyle/>
                    <a:p>
                      <a:r>
                        <a:rPr lang="en-US" sz="1000" dirty="0">
                          <a:latin typeface="Arial" panose="020B0604020202020204" pitchFamily="34" charset="0"/>
                          <a:cs typeface="Arial" panose="020B0604020202020204" pitchFamily="34" charset="0"/>
                        </a:rPr>
                        <a:t>Sourcing savings across three segments and corporate</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$0.6</a:t>
                      </a:r>
                    </a:p>
                  </a:txBody>
                  <a:tcPr/>
                </a:tc>
                <a:extLst>
                  <a:ext uri="{0D108BD9-81ED-4DB2-BD59-A6C34878D82A}">
                    <a16:rowId xmlns:a16="http://schemas.microsoft.com/office/drawing/2014/main" val="2954126229"/>
                  </a:ext>
                </a:extLst>
              </a:tr>
              <a:tr h="661227">
                <a:tc>
                  <a:txBody>
                    <a:bodyPr/>
                    <a:lstStyle/>
                    <a:p>
                      <a:endParaRPr lang="en-US" sz="11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44079916"/>
                  </a:ext>
                </a:extLst>
              </a:tr>
            </a:tbl>
          </a:graphicData>
        </a:graphic>
      </p:graphicFrame>
      <p:sp>
        <p:nvSpPr>
          <p:cNvPr id="6" name="TextBox 5">
            <a:extLst>
              <a:ext uri="{FF2B5EF4-FFF2-40B4-BE49-F238E27FC236}">
                <a16:creationId xmlns:a16="http://schemas.microsoft.com/office/drawing/2014/main" id="{C86647B3-017B-4765-B0E7-FAD0009C9876}"/>
              </a:ext>
            </a:extLst>
          </p:cNvPr>
          <p:cNvSpPr txBox="1"/>
          <p:nvPr/>
        </p:nvSpPr>
        <p:spPr>
          <a:xfrm>
            <a:off x="373544" y="6340298"/>
            <a:ext cx="7013543"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(1) Price increases, supply chain savings, and Product line rationalization were included in prior 2019 guidance</a:t>
            </a:r>
          </a:p>
        </p:txBody>
      </p:sp>
      <p:sp>
        <p:nvSpPr>
          <p:cNvPr id="11" name="Rectangle: Rounded Corners 10">
            <a:extLst>
              <a:ext uri="{FF2B5EF4-FFF2-40B4-BE49-F238E27FC236}">
                <a16:creationId xmlns:a16="http://schemas.microsoft.com/office/drawing/2014/main" id="{C4FB1FD6-EE14-4256-AACF-8FC1FAC963EF}"/>
              </a:ext>
            </a:extLst>
          </p:cNvPr>
          <p:cNvSpPr/>
          <p:nvPr/>
        </p:nvSpPr>
        <p:spPr>
          <a:xfrm>
            <a:off x="6627632" y="5672776"/>
            <a:ext cx="929137" cy="6015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$6.5M</a:t>
            </a:r>
          </a:p>
        </p:txBody>
      </p:sp>
      <p:sp>
        <p:nvSpPr>
          <p:cNvPr id="12" name="Rectangle 11">
            <a:extLst>
              <a:ext uri="{FF2B5EF4-FFF2-40B4-BE49-F238E27FC236}">
                <a16:creationId xmlns:a16="http://schemas.microsoft.com/office/drawing/2014/main" id="{8322FD29-11B5-4332-8B48-C31EE0336B90}"/>
              </a:ext>
            </a:extLst>
          </p:cNvPr>
          <p:cNvSpPr/>
          <p:nvPr/>
        </p:nvSpPr>
        <p:spPr>
          <a:xfrm>
            <a:off x="1489435" y="1185224"/>
            <a:ext cx="2554664" cy="5155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F3497D3-E43F-40AA-AF88-223836F03205}"/>
              </a:ext>
            </a:extLst>
          </p:cNvPr>
          <p:cNvSpPr/>
          <p:nvPr/>
        </p:nvSpPr>
        <p:spPr>
          <a:xfrm>
            <a:off x="7806855" y="5672776"/>
            <a:ext cx="929137" cy="6015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$3.6M</a:t>
            </a:r>
          </a:p>
        </p:txBody>
      </p:sp>
    </p:spTree>
    <p:extLst>
      <p:ext uri="{BB962C8B-B14F-4D97-AF65-F5344CB8AC3E}">
        <p14:creationId xmlns:p14="http://schemas.microsoft.com/office/powerpoint/2010/main" val="72196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DD3E-0C47-4631-BFEF-E3FA93373890}"/>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Innovation is Yielding Opportunities</a:t>
            </a:r>
          </a:p>
        </p:txBody>
      </p:sp>
      <p:sp>
        <p:nvSpPr>
          <p:cNvPr id="3" name="Slide Number Placeholder 2">
            <a:extLst>
              <a:ext uri="{FF2B5EF4-FFF2-40B4-BE49-F238E27FC236}">
                <a16:creationId xmlns:a16="http://schemas.microsoft.com/office/drawing/2014/main" id="{3548F382-3517-476F-B4D5-E645F45E39E5}"/>
              </a:ext>
            </a:extLst>
          </p:cNvPr>
          <p:cNvSpPr>
            <a:spLocks noGrp="1"/>
          </p:cNvSpPr>
          <p:nvPr>
            <p:ph type="sldNum" sz="quarter" idx="10"/>
          </p:nvPr>
        </p:nvSpPr>
        <p:spPr/>
        <p:txBody>
          <a:bodyPr/>
          <a:lstStyle/>
          <a:p>
            <a:fld id="{C36C1ED7-2E5D-B144-A3E9-8CEF08534DB9}" type="slidenum">
              <a:rPr lang="en-US" smtClean="0"/>
              <a:pPr/>
              <a:t>5</a:t>
            </a:fld>
            <a:endParaRPr lang="en-US" dirty="0"/>
          </a:p>
        </p:txBody>
      </p:sp>
      <p:pic>
        <p:nvPicPr>
          <p:cNvPr id="5" name="Picture 2" descr="Related image">
            <a:extLst>
              <a:ext uri="{FF2B5EF4-FFF2-40B4-BE49-F238E27FC236}">
                <a16:creationId xmlns:a16="http://schemas.microsoft.com/office/drawing/2014/main" id="{B5C066F5-A711-4828-B155-86BB881B0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801" y="1763848"/>
            <a:ext cx="1340649" cy="1340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extLst>
              <a:ext uri="{FF2B5EF4-FFF2-40B4-BE49-F238E27FC236}">
                <a16:creationId xmlns:a16="http://schemas.microsoft.com/office/drawing/2014/main" id="{1E0F7FD3-B01C-49A6-AC7E-8CF638E5A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896" y="2918306"/>
            <a:ext cx="1340649" cy="13406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a:extLst>
              <a:ext uri="{FF2B5EF4-FFF2-40B4-BE49-F238E27FC236}">
                <a16:creationId xmlns:a16="http://schemas.microsoft.com/office/drawing/2014/main" id="{65BA2860-C002-46FA-9E37-6C0980787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028" y="3027548"/>
            <a:ext cx="1340649" cy="1340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a:extLst>
              <a:ext uri="{FF2B5EF4-FFF2-40B4-BE49-F238E27FC236}">
                <a16:creationId xmlns:a16="http://schemas.microsoft.com/office/drawing/2014/main" id="{A59A3835-18A9-4453-9717-250C124EB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859" y="1755603"/>
            <a:ext cx="1340649" cy="1340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a16="http://schemas.microsoft.com/office/drawing/2014/main" id="{C844A826-05CD-4394-B5F8-0A26D1928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33602"/>
            <a:ext cx="1340649" cy="13406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B09F7DE8-91FA-4CA6-996B-71389ECC3519}"/>
              </a:ext>
            </a:extLst>
          </p:cNvPr>
          <p:cNvSpPr/>
          <p:nvPr/>
        </p:nvSpPr>
        <p:spPr>
          <a:xfrm>
            <a:off x="5603356" y="2750685"/>
            <a:ext cx="2368304" cy="744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Up to 24 Extractors are able to be supplied by a CO2 Trifecta tied to our current CO2 Bulk Tanks</a:t>
            </a:r>
          </a:p>
        </p:txBody>
      </p:sp>
      <p:sp>
        <p:nvSpPr>
          <p:cNvPr id="11" name="Rectangle 10">
            <a:extLst>
              <a:ext uri="{FF2B5EF4-FFF2-40B4-BE49-F238E27FC236}">
                <a16:creationId xmlns:a16="http://schemas.microsoft.com/office/drawing/2014/main" id="{BF26DD41-EE21-4B89-8229-99E2DC93F874}"/>
              </a:ext>
            </a:extLst>
          </p:cNvPr>
          <p:cNvSpPr/>
          <p:nvPr/>
        </p:nvSpPr>
        <p:spPr>
          <a:xfrm>
            <a:off x="4213781" y="4359952"/>
            <a:ext cx="4802957" cy="1846659"/>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High pressure liquid CO2 feeds extractor pumps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Bulk solutions replace high pressure bottles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Solution does not require pumps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Low maintenance</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Capable of 20 </a:t>
            </a:r>
            <a:r>
              <a:rPr lang="en-US" sz="1600" dirty="0" err="1">
                <a:latin typeface="Arial" panose="020B0604020202020204" pitchFamily="34" charset="0"/>
                <a:cs typeface="Arial" panose="020B0604020202020204" pitchFamily="34" charset="0"/>
              </a:rPr>
              <a:t>lb</a:t>
            </a:r>
            <a:r>
              <a:rPr lang="en-US" sz="1600" dirty="0">
                <a:latin typeface="Arial" panose="020B0604020202020204" pitchFamily="34" charset="0"/>
                <a:cs typeface="Arial" panose="020B0604020202020204" pitchFamily="34" charset="0"/>
              </a:rPr>
              <a:t>/min flowrates</a:t>
            </a:r>
          </a:p>
          <a:p>
            <a:endParaRPr lang="en-US" dirty="0"/>
          </a:p>
        </p:txBody>
      </p:sp>
      <p:sp>
        <p:nvSpPr>
          <p:cNvPr id="12" name="TextBox 11">
            <a:extLst>
              <a:ext uri="{FF2B5EF4-FFF2-40B4-BE49-F238E27FC236}">
                <a16:creationId xmlns:a16="http://schemas.microsoft.com/office/drawing/2014/main" id="{93086E41-B15D-4F36-9342-B46FC57A8BA4}"/>
              </a:ext>
            </a:extLst>
          </p:cNvPr>
          <p:cNvSpPr txBox="1"/>
          <p:nvPr/>
        </p:nvSpPr>
        <p:spPr>
          <a:xfrm>
            <a:off x="4213781" y="1069589"/>
            <a:ext cx="4887798" cy="707886"/>
          </a:xfrm>
          <a:prstGeom prst="rect">
            <a:avLst/>
          </a:prstGeom>
          <a:noFill/>
        </p:spPr>
        <p:txBody>
          <a:bodyPr wrap="square" rtlCol="0">
            <a:spAutoFit/>
          </a:bodyPr>
          <a:lstStyle/>
          <a:p>
            <a:pPr algn="ctr"/>
            <a:r>
              <a:rPr lang="en-US" sz="2000" b="1" i="1" u="sng" dirty="0">
                <a:latin typeface="Arial" panose="020B0604020202020204" pitchFamily="34" charset="0"/>
                <a:cs typeface="Arial" panose="020B0604020202020204" pitchFamily="34" charset="0"/>
              </a:rPr>
              <a:t>D&amp;S West</a:t>
            </a:r>
          </a:p>
          <a:p>
            <a:pPr algn="ctr"/>
            <a:r>
              <a:rPr lang="en-US" sz="2000" b="1" u="sng" dirty="0">
                <a:latin typeface="Arial" panose="020B0604020202020204" pitchFamily="34" charset="0"/>
                <a:cs typeface="Arial" panose="020B0604020202020204" pitchFamily="34" charset="0"/>
              </a:rPr>
              <a:t>CO2 Trifecta for Extraction</a:t>
            </a:r>
          </a:p>
        </p:txBody>
      </p:sp>
      <p:sp>
        <p:nvSpPr>
          <p:cNvPr id="13" name="TextBox 12">
            <a:extLst>
              <a:ext uri="{FF2B5EF4-FFF2-40B4-BE49-F238E27FC236}">
                <a16:creationId xmlns:a16="http://schemas.microsoft.com/office/drawing/2014/main" id="{B695BCBF-E289-47C5-BE44-6244453F26BE}"/>
              </a:ext>
            </a:extLst>
          </p:cNvPr>
          <p:cNvSpPr txBox="1"/>
          <p:nvPr/>
        </p:nvSpPr>
        <p:spPr>
          <a:xfrm>
            <a:off x="224874" y="4378218"/>
            <a:ext cx="4046295" cy="2062103"/>
          </a:xfrm>
          <a:prstGeom prst="rect">
            <a:avLst/>
          </a:prstGeom>
          <a:noFill/>
        </p:spPr>
        <p:txBody>
          <a:bodyPr wrap="square" lIns="45720" tIns="45720" rIns="45720" bIns="4572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Blade count reduction between 2 and 6 for fans operating between 8,000 ft./min and 12,000 ft./min tip speed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strike="noStrike" kern="1200" cap="none" spc="0" normalizeH="0" baseline="0" noProof="0" dirty="0">
                <a:ln>
                  <a:noFill/>
                </a:ln>
                <a:effectLst/>
                <a:uLnTx/>
                <a:uFillTx/>
                <a:latin typeface="Arial"/>
                <a:ea typeface="+mn-ea"/>
                <a:cs typeface="+mn-cs"/>
              </a:rPr>
              <a:t>Reduction in </a:t>
            </a:r>
            <a:r>
              <a:rPr kumimoji="0" lang="en-US" sz="1600" b="0" i="0" u="none" strike="noStrike" kern="1200" cap="none" spc="0" normalizeH="0" baseline="0" noProof="0" dirty="0">
                <a:ln>
                  <a:noFill/>
                </a:ln>
                <a:solidFill>
                  <a:srgbClr val="000000"/>
                </a:solidFill>
                <a:effectLst/>
                <a:uLnTx/>
                <a:uFillTx/>
                <a:latin typeface="Arial"/>
                <a:ea typeface="+mn-ea"/>
                <a:cs typeface="+mn-cs"/>
              </a:rPr>
              <a:t>overall sound power levels</a:t>
            </a:r>
            <a:endParaRPr kumimoji="0" lang="en-US" sz="1600" b="1" i="1" u="sng" strike="noStrike" kern="1200" cap="none" spc="0" normalizeH="0" baseline="0" noProof="0" dirty="0">
              <a:ln>
                <a:noFill/>
              </a:ln>
              <a:solidFill>
                <a:srgbClr val="000066"/>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Between 2% and 5% total efficiency improvement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strike="noStrike" kern="1200" cap="none" spc="0" normalizeH="0" baseline="0" noProof="0" dirty="0">
                <a:ln>
                  <a:noFill/>
                </a:ln>
                <a:effectLst/>
                <a:uLnTx/>
                <a:uFillTx/>
                <a:latin typeface="Arial"/>
                <a:ea typeface="+mn-ea"/>
                <a:cs typeface="+mn-cs"/>
              </a:rPr>
              <a:t>Between 700 and 2,500 lbs. weight reduction in </a:t>
            </a:r>
            <a:r>
              <a:rPr kumimoji="0" lang="en-US" sz="1600" b="0" i="0" u="none" strike="noStrike" kern="1200" cap="none" spc="0" normalizeH="0" baseline="0" noProof="0" dirty="0">
                <a:ln>
                  <a:noFill/>
                </a:ln>
                <a:solidFill>
                  <a:srgbClr val="000000"/>
                </a:solidFill>
                <a:effectLst/>
                <a:uLnTx/>
                <a:uFillTx/>
                <a:latin typeface="Arial"/>
                <a:ea typeface="+mn-ea"/>
                <a:cs typeface="+mn-cs"/>
              </a:rPr>
              <a:t>certain applications</a:t>
            </a:r>
          </a:p>
        </p:txBody>
      </p:sp>
      <p:sp>
        <p:nvSpPr>
          <p:cNvPr id="14" name="TextBox 13">
            <a:extLst>
              <a:ext uri="{FF2B5EF4-FFF2-40B4-BE49-F238E27FC236}">
                <a16:creationId xmlns:a16="http://schemas.microsoft.com/office/drawing/2014/main" id="{B9B1069F-B7B7-4369-993E-98F37914BA9A}"/>
              </a:ext>
            </a:extLst>
          </p:cNvPr>
          <p:cNvSpPr txBox="1"/>
          <p:nvPr/>
        </p:nvSpPr>
        <p:spPr>
          <a:xfrm>
            <a:off x="212103" y="1067215"/>
            <a:ext cx="4237348" cy="707886"/>
          </a:xfrm>
          <a:prstGeom prst="rect">
            <a:avLst/>
          </a:prstGeom>
          <a:noFill/>
        </p:spPr>
        <p:txBody>
          <a:bodyPr wrap="square" rtlCol="0">
            <a:spAutoFit/>
          </a:bodyPr>
          <a:lstStyle/>
          <a:p>
            <a:pPr algn="ctr"/>
            <a:r>
              <a:rPr lang="en-US" sz="2000" b="1" i="1" u="sng" dirty="0">
                <a:latin typeface="Arial" panose="020B0604020202020204" pitchFamily="34" charset="0"/>
                <a:cs typeface="Arial" panose="020B0604020202020204" pitchFamily="34" charset="0"/>
              </a:rPr>
              <a:t>Energy &amp; Chemicals</a:t>
            </a:r>
          </a:p>
          <a:p>
            <a:pPr algn="ctr"/>
            <a:r>
              <a:rPr lang="en-US" sz="2000" b="1" u="sng" dirty="0" err="1">
                <a:latin typeface="Arial" panose="020B0604020202020204" pitchFamily="34" charset="0"/>
                <a:cs typeface="Arial" panose="020B0604020202020204" pitchFamily="34" charset="0"/>
              </a:rPr>
              <a:t>Tuf</a:t>
            </a:r>
            <a:r>
              <a:rPr lang="en-US" sz="2000" b="1" u="sng" dirty="0">
                <a:latin typeface="Arial" panose="020B0604020202020204" pitchFamily="34" charset="0"/>
                <a:cs typeface="Arial" panose="020B0604020202020204" pitchFamily="34" charset="0"/>
              </a:rPr>
              <a:t>-Lite IV Axial Flow Fan</a:t>
            </a:r>
          </a:p>
        </p:txBody>
      </p:sp>
      <p:pic>
        <p:nvPicPr>
          <p:cNvPr id="15" name="Picture 14">
            <a:extLst>
              <a:ext uri="{FF2B5EF4-FFF2-40B4-BE49-F238E27FC236}">
                <a16:creationId xmlns:a16="http://schemas.microsoft.com/office/drawing/2014/main" id="{DEE0D61E-2044-48A5-8D23-E10D7B6C0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79" y="1997861"/>
            <a:ext cx="2454519" cy="1840889"/>
          </a:xfrm>
          <a:prstGeom prst="rect">
            <a:avLst/>
          </a:prstGeom>
          <a:ln w="38100">
            <a:solidFill>
              <a:schemeClr val="tx1"/>
            </a:solidFill>
          </a:ln>
        </p:spPr>
      </p:pic>
    </p:spTree>
    <p:extLst>
      <p:ext uri="{BB962C8B-B14F-4D97-AF65-F5344CB8AC3E}">
        <p14:creationId xmlns:p14="http://schemas.microsoft.com/office/powerpoint/2010/main" val="358596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BBAC-B1B5-4514-8965-2D522BFE1835}"/>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2019 Revenue Guidance</a:t>
            </a:r>
          </a:p>
        </p:txBody>
      </p:sp>
      <p:sp>
        <p:nvSpPr>
          <p:cNvPr id="3" name="Slide Number Placeholder 2">
            <a:extLst>
              <a:ext uri="{FF2B5EF4-FFF2-40B4-BE49-F238E27FC236}">
                <a16:creationId xmlns:a16="http://schemas.microsoft.com/office/drawing/2014/main" id="{80AC64F1-F37D-41DF-965B-B462AF6FCADE}"/>
              </a:ext>
            </a:extLst>
          </p:cNvPr>
          <p:cNvSpPr>
            <a:spLocks noGrp="1"/>
          </p:cNvSpPr>
          <p:nvPr>
            <p:ph type="sldNum" sz="quarter" idx="10"/>
          </p:nvPr>
        </p:nvSpPr>
        <p:spPr/>
        <p:txBody>
          <a:bodyPr/>
          <a:lstStyle/>
          <a:p>
            <a:fld id="{C36C1ED7-2E5D-B144-A3E9-8CEF08534DB9}" type="slidenum">
              <a:rPr lang="en-US" smtClean="0"/>
              <a:pPr/>
              <a:t>6</a:t>
            </a:fld>
            <a:endParaRPr lang="en-US" dirty="0"/>
          </a:p>
        </p:txBody>
      </p:sp>
      <p:sp>
        <p:nvSpPr>
          <p:cNvPr id="14" name="Rectangle: Rounded Corners 13">
            <a:extLst>
              <a:ext uri="{FF2B5EF4-FFF2-40B4-BE49-F238E27FC236}">
                <a16:creationId xmlns:a16="http://schemas.microsoft.com/office/drawing/2014/main" id="{BC326505-48EB-4C10-A95E-29DEF33A0E97}"/>
              </a:ext>
            </a:extLst>
          </p:cNvPr>
          <p:cNvSpPr/>
          <p:nvPr/>
        </p:nvSpPr>
        <p:spPr>
          <a:xfrm>
            <a:off x="323153" y="1303579"/>
            <a:ext cx="2706624" cy="95029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2018 actual ($M)</a:t>
            </a:r>
          </a:p>
          <a:p>
            <a:pPr algn="ctr"/>
            <a:r>
              <a:rPr lang="en-US" dirty="0"/>
              <a:t>$1,084</a:t>
            </a:r>
          </a:p>
        </p:txBody>
      </p:sp>
      <p:sp>
        <p:nvSpPr>
          <p:cNvPr id="15" name="Rectangle: Rounded Corners 14">
            <a:extLst>
              <a:ext uri="{FF2B5EF4-FFF2-40B4-BE49-F238E27FC236}">
                <a16:creationId xmlns:a16="http://schemas.microsoft.com/office/drawing/2014/main" id="{CEF22C00-0998-4C7A-8772-6C09FA93AB19}"/>
              </a:ext>
            </a:extLst>
          </p:cNvPr>
          <p:cNvSpPr/>
          <p:nvPr/>
        </p:nvSpPr>
        <p:spPr>
          <a:xfrm>
            <a:off x="3218688" y="1280963"/>
            <a:ext cx="2706624" cy="950297"/>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2019 Prior Guidance ($M)</a:t>
            </a:r>
          </a:p>
          <a:p>
            <a:pPr algn="ctr"/>
            <a:r>
              <a:rPr lang="en-US" dirty="0"/>
              <a:t>$1,260 - $1,310</a:t>
            </a:r>
          </a:p>
        </p:txBody>
      </p:sp>
      <p:sp>
        <p:nvSpPr>
          <p:cNvPr id="16" name="Rectangle: Rounded Corners 15">
            <a:extLst>
              <a:ext uri="{FF2B5EF4-FFF2-40B4-BE49-F238E27FC236}">
                <a16:creationId xmlns:a16="http://schemas.microsoft.com/office/drawing/2014/main" id="{70F7ACB8-C474-4E04-B9A3-8033BE9D2FB2}"/>
              </a:ext>
            </a:extLst>
          </p:cNvPr>
          <p:cNvSpPr/>
          <p:nvPr/>
        </p:nvSpPr>
        <p:spPr>
          <a:xfrm>
            <a:off x="6114223" y="1276066"/>
            <a:ext cx="2706624" cy="95029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2019 Guidance ($M)</a:t>
            </a:r>
          </a:p>
          <a:p>
            <a:pPr algn="ctr"/>
            <a:r>
              <a:rPr lang="en-US" dirty="0"/>
              <a:t>$1,290 - $1,340</a:t>
            </a:r>
          </a:p>
        </p:txBody>
      </p:sp>
      <p:graphicFrame>
        <p:nvGraphicFramePr>
          <p:cNvPr id="5" name="Table 4">
            <a:extLst>
              <a:ext uri="{FF2B5EF4-FFF2-40B4-BE49-F238E27FC236}">
                <a16:creationId xmlns:a16="http://schemas.microsoft.com/office/drawing/2014/main" id="{F76C5FFB-957C-456D-9E3C-77B1AA230036}"/>
              </a:ext>
            </a:extLst>
          </p:cNvPr>
          <p:cNvGraphicFramePr>
            <a:graphicFrameLocks noGrp="1"/>
          </p:cNvGraphicFramePr>
          <p:nvPr>
            <p:extLst>
              <p:ext uri="{D42A27DB-BD31-4B8C-83A1-F6EECF244321}">
                <p14:modId xmlns:p14="http://schemas.microsoft.com/office/powerpoint/2010/main" val="1332590697"/>
              </p:ext>
            </p:extLst>
          </p:nvPr>
        </p:nvGraphicFramePr>
        <p:xfrm>
          <a:off x="1102178" y="2817586"/>
          <a:ext cx="7157895" cy="2438400"/>
        </p:xfrm>
        <a:graphic>
          <a:graphicData uri="http://schemas.openxmlformats.org/drawingml/2006/table">
            <a:tbl>
              <a:tblPr firstRow="1" bandRow="1">
                <a:tableStyleId>{073A0DAA-6AF3-43AB-8588-CEC1D06C72B9}</a:tableStyleId>
              </a:tblPr>
              <a:tblGrid>
                <a:gridCol w="1052381">
                  <a:extLst>
                    <a:ext uri="{9D8B030D-6E8A-4147-A177-3AD203B41FA5}">
                      <a16:colId xmlns:a16="http://schemas.microsoft.com/office/drawing/2014/main" val="3652388643"/>
                    </a:ext>
                  </a:extLst>
                </a:gridCol>
                <a:gridCol w="4314556">
                  <a:extLst>
                    <a:ext uri="{9D8B030D-6E8A-4147-A177-3AD203B41FA5}">
                      <a16:colId xmlns:a16="http://schemas.microsoft.com/office/drawing/2014/main" val="2164910385"/>
                    </a:ext>
                  </a:extLst>
                </a:gridCol>
                <a:gridCol w="1790958">
                  <a:extLst>
                    <a:ext uri="{9D8B030D-6E8A-4147-A177-3AD203B41FA5}">
                      <a16:colId xmlns:a16="http://schemas.microsoft.com/office/drawing/2014/main" val="1335578441"/>
                    </a:ext>
                  </a:extLst>
                </a:gridCol>
              </a:tblGrid>
              <a:tr h="285637">
                <a:tc>
                  <a:txBody>
                    <a:bodyPr/>
                    <a:lstStyle/>
                    <a:p>
                      <a:r>
                        <a:rPr lang="en-US" sz="1400" dirty="0">
                          <a:latin typeface="Arial" panose="020B0604020202020204" pitchFamily="34" charset="0"/>
                          <a:cs typeface="Arial" panose="020B0604020202020204" pitchFamily="34" charset="0"/>
                        </a:rPr>
                        <a:t>Ref #</a:t>
                      </a:r>
                    </a:p>
                  </a:txBody>
                  <a:tcPr/>
                </a:tc>
                <a:tc>
                  <a:txBody>
                    <a:bodyPr/>
                    <a:lstStyle/>
                    <a:p>
                      <a:r>
                        <a:rPr lang="en-US" sz="1400" dirty="0">
                          <a:latin typeface="Arial" panose="020B0604020202020204" pitchFamily="34" charset="0"/>
                          <a:cs typeface="Arial" panose="020B0604020202020204" pitchFamily="34" charset="0"/>
                        </a:rPr>
                        <a:t>Description</a:t>
                      </a:r>
                    </a:p>
                  </a:txBody>
                  <a:tcPr/>
                </a:tc>
                <a:tc>
                  <a:txBody>
                    <a:bodyPr/>
                    <a:lstStyle/>
                    <a:p>
                      <a:r>
                        <a:rPr lang="en-US" sz="1400" dirty="0">
                          <a:latin typeface="Arial" panose="020B0604020202020204" pitchFamily="34" charset="0"/>
                          <a:cs typeface="Arial" panose="020B0604020202020204" pitchFamily="34" charset="0"/>
                        </a:rPr>
                        <a:t>Revenue ($M)</a:t>
                      </a:r>
                    </a:p>
                  </a:txBody>
                  <a:tcPr/>
                </a:tc>
                <a:extLst>
                  <a:ext uri="{0D108BD9-81ED-4DB2-BD59-A6C34878D82A}">
                    <a16:rowId xmlns:a16="http://schemas.microsoft.com/office/drawing/2014/main" val="1281160177"/>
                  </a:ext>
                </a:extLst>
              </a:tr>
              <a:tr h="285637">
                <a:tc>
                  <a:txBody>
                    <a:bodyPr/>
                    <a:lstStyle/>
                    <a:p>
                      <a:r>
                        <a:rPr lang="en-US" sz="1400" dirty="0">
                          <a:latin typeface="Arial" panose="020B0604020202020204" pitchFamily="34" charset="0"/>
                          <a:cs typeface="Arial" panose="020B0604020202020204" pitchFamily="34" charset="0"/>
                        </a:rPr>
                        <a:t>1</a:t>
                      </a:r>
                    </a:p>
                  </a:txBody>
                  <a:tcPr/>
                </a:tc>
                <a:tc>
                  <a:txBody>
                    <a:bodyPr/>
                    <a:lstStyle/>
                    <a:p>
                      <a:r>
                        <a:rPr lang="en-US" sz="1400" dirty="0">
                          <a:latin typeface="Arial" panose="020B0604020202020204" pitchFamily="34" charset="0"/>
                          <a:cs typeface="Arial" panose="020B0604020202020204" pitchFamily="34" charset="0"/>
                        </a:rPr>
                        <a:t>2018 Actual</a:t>
                      </a:r>
                    </a:p>
                  </a:txBody>
                  <a:tcPr/>
                </a:tc>
                <a:tc>
                  <a:txBody>
                    <a:bodyPr/>
                    <a:lstStyle/>
                    <a:p>
                      <a:pPr algn="r"/>
                      <a:r>
                        <a:rPr lang="en-US" sz="1400" dirty="0">
                          <a:latin typeface="Arial" panose="020B0604020202020204" pitchFamily="34" charset="0"/>
                          <a:cs typeface="Arial" panose="020B0604020202020204" pitchFamily="34" charset="0"/>
                        </a:rPr>
                        <a:t>$1,084</a:t>
                      </a:r>
                    </a:p>
                  </a:txBody>
                  <a:tcPr/>
                </a:tc>
                <a:extLst>
                  <a:ext uri="{0D108BD9-81ED-4DB2-BD59-A6C34878D82A}">
                    <a16:rowId xmlns:a16="http://schemas.microsoft.com/office/drawing/2014/main" val="946455933"/>
                  </a:ext>
                </a:extLst>
              </a:tr>
              <a:tr h="285637">
                <a:tc>
                  <a:txBody>
                    <a:bodyPr/>
                    <a:lstStyle/>
                    <a:p>
                      <a:r>
                        <a:rPr lang="en-US" sz="1400" dirty="0">
                          <a:latin typeface="Arial" panose="020B0604020202020204" pitchFamily="34" charset="0"/>
                          <a:cs typeface="Arial" panose="020B0604020202020204" pitchFamily="34" charset="0"/>
                        </a:rPr>
                        <a:t>2</a:t>
                      </a:r>
                    </a:p>
                  </a:txBody>
                  <a:tcPr/>
                </a:tc>
                <a:tc>
                  <a:txBody>
                    <a:bodyPr/>
                    <a:lstStyle/>
                    <a:p>
                      <a:pPr algn="r"/>
                      <a:r>
                        <a:rPr lang="en-US" sz="1400" dirty="0">
                          <a:latin typeface="Arial" panose="020B0604020202020204" pitchFamily="34" charset="0"/>
                          <a:cs typeface="Arial" panose="020B0604020202020204" pitchFamily="34" charset="0"/>
                        </a:rPr>
                        <a:t>Organic growth</a:t>
                      </a:r>
                    </a:p>
                  </a:txBody>
                  <a:tcPr/>
                </a:tc>
                <a:tc>
                  <a:txBody>
                    <a:bodyPr/>
                    <a:lstStyle/>
                    <a:p>
                      <a:pPr algn="r"/>
                      <a:r>
                        <a:rPr lang="en-US" sz="1400" dirty="0">
                          <a:latin typeface="Arial" panose="020B0604020202020204" pitchFamily="34" charset="0"/>
                          <a:cs typeface="Arial" panose="020B0604020202020204" pitchFamily="34" charset="0"/>
                        </a:rPr>
                        <a:t>70 – 100</a:t>
                      </a:r>
                    </a:p>
                  </a:txBody>
                  <a:tcPr/>
                </a:tc>
                <a:extLst>
                  <a:ext uri="{0D108BD9-81ED-4DB2-BD59-A6C34878D82A}">
                    <a16:rowId xmlns:a16="http://schemas.microsoft.com/office/drawing/2014/main" val="1308988917"/>
                  </a:ext>
                </a:extLst>
              </a:tr>
              <a:tr h="285637">
                <a:tc>
                  <a:txBody>
                    <a:bodyPr/>
                    <a:lstStyle/>
                    <a:p>
                      <a:r>
                        <a:rPr lang="en-US" sz="1400" dirty="0">
                          <a:latin typeface="Arial" panose="020B0604020202020204" pitchFamily="34" charset="0"/>
                          <a:cs typeface="Arial" panose="020B0604020202020204" pitchFamily="34" charset="0"/>
                        </a:rPr>
                        <a:t>3</a:t>
                      </a:r>
                    </a:p>
                  </a:txBody>
                  <a:tcPr/>
                </a:tc>
                <a:tc>
                  <a:txBody>
                    <a:bodyPr/>
                    <a:lstStyle/>
                    <a:p>
                      <a:pPr algn="r"/>
                      <a:r>
                        <a:rPr lang="en-US" sz="1400" dirty="0">
                          <a:latin typeface="Arial" panose="020B0604020202020204" pitchFamily="34" charset="0"/>
                          <a:cs typeface="Arial" panose="020B0604020202020204" pitchFamily="34" charset="0"/>
                        </a:rPr>
                        <a:t>+10.5 months incremental VRV + synergies</a:t>
                      </a:r>
                    </a:p>
                  </a:txBody>
                  <a:tcPr/>
                </a:tc>
                <a:tc>
                  <a:txBody>
                    <a:bodyPr/>
                    <a:lstStyle/>
                    <a:p>
                      <a:pPr algn="r"/>
                      <a:r>
                        <a:rPr lang="en-US" sz="1400" dirty="0">
                          <a:latin typeface="Arial" panose="020B0604020202020204" pitchFamily="34" charset="0"/>
                          <a:cs typeface="Arial" panose="020B0604020202020204" pitchFamily="34" charset="0"/>
                        </a:rPr>
                        <a:t>100 – 120</a:t>
                      </a:r>
                    </a:p>
                  </a:txBody>
                  <a:tcPr/>
                </a:tc>
                <a:extLst>
                  <a:ext uri="{0D108BD9-81ED-4DB2-BD59-A6C34878D82A}">
                    <a16:rowId xmlns:a16="http://schemas.microsoft.com/office/drawing/2014/main" val="2257758363"/>
                  </a:ext>
                </a:extLst>
              </a:tr>
              <a:tr h="285637">
                <a:tc>
                  <a:txBody>
                    <a:bodyPr/>
                    <a:lstStyle/>
                    <a:p>
                      <a:r>
                        <a:rPr lang="en-US" sz="1400" dirty="0">
                          <a:latin typeface="Arial" panose="020B0604020202020204" pitchFamily="34" charset="0"/>
                          <a:cs typeface="Arial" panose="020B0604020202020204" pitchFamily="34" charset="0"/>
                        </a:rPr>
                        <a:t>4</a:t>
                      </a:r>
                    </a:p>
                  </a:txBody>
                  <a:tcPr>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Pricing</a:t>
                      </a:r>
                    </a:p>
                  </a:txBody>
                  <a:tcPr>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3 – 4</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385452"/>
                  </a:ext>
                </a:extLst>
              </a:tr>
              <a:tr h="285637">
                <a:tc>
                  <a:txBody>
                    <a:bodyPr/>
                    <a:lstStyle/>
                    <a:p>
                      <a:r>
                        <a:rPr lang="en-US" sz="1400" dirty="0">
                          <a:latin typeface="Arial" panose="020B0604020202020204" pitchFamily="34" charset="0"/>
                          <a:cs typeface="Arial" panose="020B0604020202020204" pitchFamily="34" charset="0"/>
                        </a:rPr>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2019 Prior Guidance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$1,260 - $1,310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427336"/>
                  </a:ext>
                </a:extLst>
              </a:tr>
              <a:tr h="285637">
                <a:tc>
                  <a:txBody>
                    <a:bodyPr/>
                    <a:lstStyle/>
                    <a:p>
                      <a:r>
                        <a:rPr lang="en-US" sz="1400" dirty="0">
                          <a:latin typeface="Arial" panose="020B0604020202020204" pitchFamily="34" charset="0"/>
                          <a:cs typeface="Arial" panose="020B0604020202020204" pitchFamily="34" charset="0"/>
                        </a:rPr>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Calcasieu Pass and </a:t>
                      </a:r>
                      <a:r>
                        <a:rPr lang="en-US" sz="1400" dirty="0" err="1">
                          <a:latin typeface="Arial" panose="020B0604020202020204" pitchFamily="34" charset="0"/>
                          <a:cs typeface="Arial" panose="020B0604020202020204" pitchFamily="34" charset="0"/>
                        </a:rPr>
                        <a:t>Gimi</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28 – 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202250"/>
                  </a:ext>
                </a:extLst>
              </a:tr>
              <a:tr h="285637">
                <a:tc>
                  <a:txBody>
                    <a:bodyPr/>
                    <a:lstStyle/>
                    <a:p>
                      <a:r>
                        <a:rPr lang="en-US" sz="1400" b="1" i="1" dirty="0">
                          <a:latin typeface="Arial" panose="020B0604020202020204" pitchFamily="34" charset="0"/>
                          <a:cs typeface="Arial" panose="020B0604020202020204" pitchFamily="34" charset="0"/>
                        </a:rPr>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1" dirty="0">
                          <a:latin typeface="Arial" panose="020B0604020202020204" pitchFamily="34" charset="0"/>
                          <a:cs typeface="Arial" panose="020B0604020202020204" pitchFamily="34" charset="0"/>
                        </a:rPr>
                        <a:t>2019 Current Guidance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i="1" dirty="0">
                          <a:latin typeface="Arial" panose="020B0604020202020204" pitchFamily="34" charset="0"/>
                          <a:cs typeface="Arial" panose="020B0604020202020204" pitchFamily="34" charset="0"/>
                        </a:rPr>
                        <a:t>$1,290 - $1,340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874633"/>
                  </a:ext>
                </a:extLst>
              </a:tr>
            </a:tbl>
          </a:graphicData>
        </a:graphic>
      </p:graphicFrame>
    </p:spTree>
    <p:extLst>
      <p:ext uri="{BB962C8B-B14F-4D97-AF65-F5344CB8AC3E}">
        <p14:creationId xmlns:p14="http://schemas.microsoft.com/office/powerpoint/2010/main" val="423625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2019 Adjusted EPS Guidance</a:t>
            </a:r>
          </a:p>
        </p:txBody>
      </p:sp>
      <p:sp>
        <p:nvSpPr>
          <p:cNvPr id="3" name="Slide Number Placeholder 2">
            <a:extLst>
              <a:ext uri="{FF2B5EF4-FFF2-40B4-BE49-F238E27FC236}">
                <a16:creationId xmlns:a16="http://schemas.microsoft.com/office/drawing/2014/main" id="{4F7C5366-CA90-49FD-A499-F60B04DEEC0D}"/>
              </a:ext>
            </a:extLst>
          </p:cNvPr>
          <p:cNvSpPr>
            <a:spLocks noGrp="1"/>
          </p:cNvSpPr>
          <p:nvPr>
            <p:ph type="sldNum" sz="quarter" idx="10"/>
          </p:nvPr>
        </p:nvSpPr>
        <p:spPr/>
        <p:txBody>
          <a:bodyPr/>
          <a:lstStyle/>
          <a:p>
            <a:fld id="{C36C1ED7-2E5D-B144-A3E9-8CEF08534DB9}" type="slidenum">
              <a:rPr lang="en-US" smtClean="0"/>
              <a:pPr/>
              <a:t>7</a:t>
            </a:fld>
            <a:endParaRPr lang="en-US" dirty="0"/>
          </a:p>
        </p:txBody>
      </p:sp>
      <p:sp>
        <p:nvSpPr>
          <p:cNvPr id="6" name="Rectangle: Rounded Corners 5">
            <a:extLst>
              <a:ext uri="{FF2B5EF4-FFF2-40B4-BE49-F238E27FC236}">
                <a16:creationId xmlns:a16="http://schemas.microsoft.com/office/drawing/2014/main" id="{D8348C9B-0095-4B86-80DD-07A1E285BC32}"/>
              </a:ext>
            </a:extLst>
          </p:cNvPr>
          <p:cNvSpPr/>
          <p:nvPr/>
        </p:nvSpPr>
        <p:spPr>
          <a:xfrm>
            <a:off x="296073" y="1391350"/>
            <a:ext cx="2706624" cy="9509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2018 actual</a:t>
            </a:r>
          </a:p>
          <a:p>
            <a:pPr algn="ctr"/>
            <a:r>
              <a:rPr lang="en-US" b="1" dirty="0">
                <a:latin typeface="Arial" panose="020B0604020202020204" pitchFamily="34" charset="0"/>
                <a:cs typeface="Arial" panose="020B0604020202020204" pitchFamily="34" charset="0"/>
              </a:rPr>
              <a:t>$2.02</a:t>
            </a:r>
          </a:p>
        </p:txBody>
      </p:sp>
      <p:sp>
        <p:nvSpPr>
          <p:cNvPr id="7" name="Rectangle: Rounded Corners 6">
            <a:extLst>
              <a:ext uri="{FF2B5EF4-FFF2-40B4-BE49-F238E27FC236}">
                <a16:creationId xmlns:a16="http://schemas.microsoft.com/office/drawing/2014/main" id="{5977E997-4240-4157-8D99-A1F1348187F6}"/>
              </a:ext>
            </a:extLst>
          </p:cNvPr>
          <p:cNvSpPr/>
          <p:nvPr/>
        </p:nvSpPr>
        <p:spPr>
          <a:xfrm>
            <a:off x="6141305" y="1390324"/>
            <a:ext cx="2706624" cy="9509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2019 Guidance</a:t>
            </a:r>
          </a:p>
          <a:p>
            <a:pPr algn="ctr"/>
            <a:r>
              <a:rPr lang="en-US" b="1" dirty="0"/>
              <a:t>$2.70 - $3.05</a:t>
            </a:r>
          </a:p>
        </p:txBody>
      </p:sp>
      <p:sp>
        <p:nvSpPr>
          <p:cNvPr id="8" name="Rectangle: Rounded Corners 7">
            <a:extLst>
              <a:ext uri="{FF2B5EF4-FFF2-40B4-BE49-F238E27FC236}">
                <a16:creationId xmlns:a16="http://schemas.microsoft.com/office/drawing/2014/main" id="{03407271-85F4-4011-B218-16D72D0F940F}"/>
              </a:ext>
            </a:extLst>
          </p:cNvPr>
          <p:cNvSpPr/>
          <p:nvPr/>
        </p:nvSpPr>
        <p:spPr>
          <a:xfrm>
            <a:off x="3236443" y="1396190"/>
            <a:ext cx="2706624" cy="950976"/>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2019 Prior Guidance</a:t>
            </a:r>
          </a:p>
          <a:p>
            <a:pPr algn="ctr"/>
            <a:r>
              <a:rPr lang="en-US" b="1" dirty="0">
                <a:latin typeface="Arial" panose="020B0604020202020204" pitchFamily="34" charset="0"/>
                <a:cs typeface="Arial" panose="020B0604020202020204" pitchFamily="34" charset="0"/>
              </a:rPr>
              <a:t>$2.50 - $2.85</a:t>
            </a:r>
          </a:p>
        </p:txBody>
      </p:sp>
      <p:sp>
        <p:nvSpPr>
          <p:cNvPr id="5" name="TextBox 4">
            <a:extLst>
              <a:ext uri="{FF2B5EF4-FFF2-40B4-BE49-F238E27FC236}">
                <a16:creationId xmlns:a16="http://schemas.microsoft.com/office/drawing/2014/main" id="{9DF32522-35C7-43E1-B27E-65DD4874CB32}"/>
              </a:ext>
            </a:extLst>
          </p:cNvPr>
          <p:cNvSpPr txBox="1"/>
          <p:nvPr/>
        </p:nvSpPr>
        <p:spPr>
          <a:xfrm>
            <a:off x="652559" y="5611198"/>
            <a:ext cx="7936852" cy="553998"/>
          </a:xfrm>
          <a:prstGeom prst="rect">
            <a:avLst/>
          </a:prstGeom>
          <a:noFill/>
        </p:spPr>
        <p:txBody>
          <a:bodyPr wrap="square" rtlCol="0">
            <a:spAutoFit/>
          </a:bodyPr>
          <a:lstStyle/>
          <a:p>
            <a:pPr marL="228600" indent="-228600">
              <a:buAutoNum type="arabicParenBoth"/>
            </a:pPr>
            <a:r>
              <a:rPr lang="en-US" sz="1000" dirty="0">
                <a:latin typeface="Arial" panose="020B0604020202020204" pitchFamily="34" charset="0"/>
                <a:cs typeface="Arial" panose="020B0604020202020204" pitchFamily="34" charset="0"/>
              </a:rPr>
              <a:t>The Company is not able to provide a reconciliation of projected adjusted EPS because certain items have not yet occurred or are out of the Company’s control and/or cannot be reasonably predicted.</a:t>
            </a:r>
          </a:p>
          <a:p>
            <a:pPr marL="228600" indent="-228600">
              <a:buAutoNum type="arabicParenBoth"/>
            </a:pPr>
            <a:r>
              <a:rPr lang="en-US" sz="1000" dirty="0">
                <a:latin typeface="Arial" panose="020B0604020202020204" pitchFamily="34" charset="0"/>
                <a:cs typeface="Arial" panose="020B0604020202020204" pitchFamily="34" charset="0"/>
              </a:rPr>
              <a:t>Excludes any potential future dilution impact associated with our convertible notes and related derivative securities.</a:t>
            </a:r>
          </a:p>
        </p:txBody>
      </p:sp>
      <p:graphicFrame>
        <p:nvGraphicFramePr>
          <p:cNvPr id="10" name="Table 9">
            <a:extLst>
              <a:ext uri="{FF2B5EF4-FFF2-40B4-BE49-F238E27FC236}">
                <a16:creationId xmlns:a16="http://schemas.microsoft.com/office/drawing/2014/main" id="{ADC866F2-4AB5-4154-8604-DDF3017D64BF}"/>
              </a:ext>
            </a:extLst>
          </p:cNvPr>
          <p:cNvGraphicFramePr>
            <a:graphicFrameLocks noGrp="1"/>
          </p:cNvGraphicFramePr>
          <p:nvPr>
            <p:extLst>
              <p:ext uri="{D42A27DB-BD31-4B8C-83A1-F6EECF244321}">
                <p14:modId xmlns:p14="http://schemas.microsoft.com/office/powerpoint/2010/main" val="1997119451"/>
              </p:ext>
            </p:extLst>
          </p:nvPr>
        </p:nvGraphicFramePr>
        <p:xfrm>
          <a:off x="514350" y="2817586"/>
          <a:ext cx="8147956" cy="1828800"/>
        </p:xfrm>
        <a:graphic>
          <a:graphicData uri="http://schemas.openxmlformats.org/drawingml/2006/table">
            <a:tbl>
              <a:tblPr firstRow="1" bandRow="1">
                <a:tableStyleId>{073A0DAA-6AF3-43AB-8588-CEC1D06C72B9}</a:tableStyleId>
              </a:tblPr>
              <a:tblGrid>
                <a:gridCol w="958197">
                  <a:extLst>
                    <a:ext uri="{9D8B030D-6E8A-4147-A177-3AD203B41FA5}">
                      <a16:colId xmlns:a16="http://schemas.microsoft.com/office/drawing/2014/main" val="3652388643"/>
                    </a:ext>
                  </a:extLst>
                </a:gridCol>
                <a:gridCol w="3928415">
                  <a:extLst>
                    <a:ext uri="{9D8B030D-6E8A-4147-A177-3AD203B41FA5}">
                      <a16:colId xmlns:a16="http://schemas.microsoft.com/office/drawing/2014/main" val="2164910385"/>
                    </a:ext>
                  </a:extLst>
                </a:gridCol>
                <a:gridCol w="1630672">
                  <a:extLst>
                    <a:ext uri="{9D8B030D-6E8A-4147-A177-3AD203B41FA5}">
                      <a16:colId xmlns:a16="http://schemas.microsoft.com/office/drawing/2014/main" val="1335578441"/>
                    </a:ext>
                  </a:extLst>
                </a:gridCol>
                <a:gridCol w="1630672">
                  <a:extLst>
                    <a:ext uri="{9D8B030D-6E8A-4147-A177-3AD203B41FA5}">
                      <a16:colId xmlns:a16="http://schemas.microsoft.com/office/drawing/2014/main" val="2125278864"/>
                    </a:ext>
                  </a:extLst>
                </a:gridCol>
              </a:tblGrid>
              <a:tr h="256041">
                <a:tc>
                  <a:txBody>
                    <a:bodyPr/>
                    <a:lstStyle/>
                    <a:p>
                      <a:r>
                        <a:rPr lang="en-US" sz="1400" dirty="0">
                          <a:latin typeface="Arial" panose="020B0604020202020204" pitchFamily="34" charset="0"/>
                          <a:cs typeface="Arial" panose="020B0604020202020204" pitchFamily="34" charset="0"/>
                        </a:rPr>
                        <a:t>Ref #</a:t>
                      </a:r>
                    </a:p>
                  </a:txBody>
                  <a:tcPr>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Description</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Revenue ($M)</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Adjusted EPS (1)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160177"/>
                  </a:ext>
                </a:extLst>
              </a:tr>
              <a:tr h="256041">
                <a:tc>
                  <a:txBody>
                    <a:bodyPr/>
                    <a:lstStyle/>
                    <a:p>
                      <a:r>
                        <a:rPr lang="en-US" sz="1400" dirty="0">
                          <a:latin typeface="Arial" panose="020B0604020202020204" pitchFamily="34" charset="0"/>
                          <a:cs typeface="Arial" panose="020B0604020202020204" pitchFamily="34" charset="0"/>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2019 Prior Guidance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$1,260 - $1,310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$2.50 - $2.85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455933"/>
                  </a:ext>
                </a:extLst>
              </a:tr>
              <a:tr h="256041">
                <a:tc>
                  <a:txBody>
                    <a:bodyPr/>
                    <a:lstStyle/>
                    <a:p>
                      <a:r>
                        <a:rPr lang="en-US" sz="1400" dirty="0">
                          <a:latin typeface="Arial" panose="020B0604020202020204" pitchFamily="34" charset="0"/>
                          <a:cs typeface="Arial" panose="020B0604020202020204" pitchFamily="34" charset="0"/>
                        </a:rPr>
                        <a:t>2</a:t>
                      </a:r>
                    </a:p>
                  </a:txBody>
                  <a:tcPr>
                    <a:lnT w="12700" cap="flat" cmpd="sng" algn="ctr">
                      <a:solidFill>
                        <a:schemeClr val="tx1"/>
                      </a:solidFill>
                      <a:prstDash val="solid"/>
                      <a:round/>
                      <a:headEnd type="none" w="med" len="med"/>
                      <a:tailEnd type="none" w="med" len="med"/>
                    </a:lnT>
                  </a:tcPr>
                </a:tc>
                <a:tc>
                  <a:txBody>
                    <a:bodyPr/>
                    <a:lstStyle/>
                    <a:p>
                      <a:pPr algn="r"/>
                      <a:r>
                        <a:rPr lang="en-US" sz="1400" dirty="0">
                          <a:latin typeface="Arial" panose="020B0604020202020204" pitchFamily="34" charset="0"/>
                          <a:cs typeface="Arial" panose="020B0604020202020204" pitchFamily="34" charset="0"/>
                        </a:rPr>
                        <a:t>Calcasieu Pass and </a:t>
                      </a:r>
                      <a:r>
                        <a:rPr lang="en-US" sz="1400" dirty="0" err="1">
                          <a:latin typeface="Arial" panose="020B0604020202020204" pitchFamily="34" charset="0"/>
                          <a:cs typeface="Arial" panose="020B0604020202020204" pitchFamily="34" charset="0"/>
                        </a:rPr>
                        <a:t>Gimi</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US" sz="1400" dirty="0">
                          <a:latin typeface="Arial" panose="020B0604020202020204" pitchFamily="34" charset="0"/>
                          <a:cs typeface="Arial" panose="020B0604020202020204" pitchFamily="34" charset="0"/>
                        </a:rPr>
                        <a:t>28 – 30</a:t>
                      </a:r>
                    </a:p>
                  </a:txBody>
                  <a:tcPr>
                    <a:lnT w="12700" cap="flat" cmpd="sng" algn="ctr">
                      <a:solidFill>
                        <a:schemeClr val="tx1"/>
                      </a:solidFill>
                      <a:prstDash val="solid"/>
                      <a:round/>
                      <a:headEnd type="none" w="med" len="med"/>
                      <a:tailEnd type="none" w="med" len="med"/>
                    </a:lnT>
                  </a:tcPr>
                </a:tc>
                <a:tc>
                  <a:txBody>
                    <a:bodyPr/>
                    <a:lstStyle/>
                    <a:p>
                      <a:pPr algn="r"/>
                      <a:r>
                        <a:rPr lang="en-US" sz="1400" dirty="0">
                          <a:latin typeface="Arial" panose="020B0604020202020204" pitchFamily="34" charset="0"/>
                          <a:cs typeface="Arial" panose="020B0604020202020204" pitchFamily="34" charset="0"/>
                        </a:rPr>
                        <a:t>0.17 – 0.21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8988917"/>
                  </a:ext>
                </a:extLst>
              </a:tr>
              <a:tr h="256041">
                <a:tc>
                  <a:txBody>
                    <a:bodyPr/>
                    <a:lstStyle/>
                    <a:p>
                      <a:r>
                        <a:rPr lang="en-US" sz="1400" dirty="0">
                          <a:latin typeface="Arial" panose="020B0604020202020204" pitchFamily="34" charset="0"/>
                          <a:cs typeface="Arial" panose="020B0604020202020204" pitchFamily="34" charset="0"/>
                        </a:rPr>
                        <a:t>3</a:t>
                      </a:r>
                    </a:p>
                  </a:txBody>
                  <a:tcPr/>
                </a:tc>
                <a:tc>
                  <a:txBody>
                    <a:bodyPr/>
                    <a:lstStyle/>
                    <a:p>
                      <a:pPr algn="r"/>
                      <a:r>
                        <a:rPr lang="en-US" sz="1400" dirty="0">
                          <a:latin typeface="Arial" panose="020B0604020202020204" pitchFamily="34" charset="0"/>
                          <a:cs typeface="Arial" panose="020B0604020202020204" pitchFamily="34" charset="0"/>
                        </a:rPr>
                        <a:t>Q1 incremental restructuring benefits</a:t>
                      </a:r>
                    </a:p>
                  </a:txBody>
                  <a:tcPr/>
                </a:tc>
                <a:tc>
                  <a:txBody>
                    <a:bodyPr/>
                    <a:lstStyle/>
                    <a:p>
                      <a:pPr algn="r"/>
                      <a:endParaRPr lang="en-US"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0.08</a:t>
                      </a:r>
                    </a:p>
                  </a:txBody>
                  <a:tcPr/>
                </a:tc>
                <a:extLst>
                  <a:ext uri="{0D108BD9-81ED-4DB2-BD59-A6C34878D82A}">
                    <a16:rowId xmlns:a16="http://schemas.microsoft.com/office/drawing/2014/main" val="2257758363"/>
                  </a:ext>
                </a:extLst>
              </a:tr>
              <a:tr h="256041">
                <a:tc>
                  <a:txBody>
                    <a:bodyPr/>
                    <a:lstStyle/>
                    <a:p>
                      <a:endParaRPr lang="en-US" sz="1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Acquisition integration timing</a:t>
                      </a:r>
                    </a:p>
                  </a:txBody>
                  <a:tcPr>
                    <a:lnB w="12700" cap="flat" cmpd="sng" algn="ctr">
                      <a:solidFill>
                        <a:schemeClr val="tx1"/>
                      </a:solidFill>
                      <a:prstDash val="solid"/>
                      <a:round/>
                      <a:headEnd type="none" w="med" len="med"/>
                      <a:tailEnd type="none" w="med" len="med"/>
                    </a:lnB>
                  </a:tcPr>
                </a:tc>
                <a:tc>
                  <a:txBody>
                    <a:bodyPr/>
                    <a:lstStyle/>
                    <a:p>
                      <a:pPr algn="r"/>
                      <a:endParaRPr lang="en-US" sz="1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(0.05 – 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7200113"/>
                  </a:ext>
                </a:extLst>
              </a:tr>
              <a:tr h="256041">
                <a:tc>
                  <a:txBody>
                    <a:bodyPr/>
                    <a:lstStyle/>
                    <a:p>
                      <a:r>
                        <a:rPr lang="en-US" sz="1400" dirty="0">
                          <a:latin typeface="Arial" panose="020B0604020202020204" pitchFamily="34" charset="0"/>
                          <a:cs typeface="Arial" panose="020B0604020202020204" pitchFamily="34"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a:latin typeface="Arial" panose="020B0604020202020204" pitchFamily="34" charset="0"/>
                          <a:cs typeface="Arial" panose="020B0604020202020204" pitchFamily="34" charset="0"/>
                        </a:rPr>
                        <a:t>2019 Current Guidance (2)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$1,290 - $1,340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latin typeface="Arial" panose="020B0604020202020204" pitchFamily="34" charset="0"/>
                          <a:cs typeface="Arial" panose="020B0604020202020204" pitchFamily="34" charset="0"/>
                        </a:rPr>
                        <a:t>$2.70 - $3.05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385452"/>
                  </a:ext>
                </a:extLst>
              </a:tr>
            </a:tbl>
          </a:graphicData>
        </a:graphic>
      </p:graphicFrame>
    </p:spTree>
    <p:extLst>
      <p:ext uri="{BB962C8B-B14F-4D97-AF65-F5344CB8AC3E}">
        <p14:creationId xmlns:p14="http://schemas.microsoft.com/office/powerpoint/2010/main" val="100322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885A-D171-4BF4-BCAD-2E1CA572046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2019 Guidance</a:t>
            </a:r>
          </a:p>
        </p:txBody>
      </p:sp>
      <p:sp>
        <p:nvSpPr>
          <p:cNvPr id="3" name="Slide Number Placeholder 2">
            <a:extLst>
              <a:ext uri="{FF2B5EF4-FFF2-40B4-BE49-F238E27FC236}">
                <a16:creationId xmlns:a16="http://schemas.microsoft.com/office/drawing/2014/main" id="{B1D8F207-79B1-4C43-8554-256F6C5D9A7D}"/>
              </a:ext>
            </a:extLst>
          </p:cNvPr>
          <p:cNvSpPr>
            <a:spLocks noGrp="1"/>
          </p:cNvSpPr>
          <p:nvPr>
            <p:ph type="sldNum" sz="quarter" idx="10"/>
          </p:nvPr>
        </p:nvSpPr>
        <p:spPr/>
        <p:txBody>
          <a:bodyPr/>
          <a:lstStyle/>
          <a:p>
            <a:fld id="{C36C1ED7-2E5D-B144-A3E9-8CEF08534DB9}" type="slidenum">
              <a:rPr lang="en-US" smtClean="0"/>
              <a:pPr/>
              <a:t>8</a:t>
            </a:fld>
            <a:endParaRPr lang="en-US" dirty="0"/>
          </a:p>
        </p:txBody>
      </p:sp>
      <p:sp>
        <p:nvSpPr>
          <p:cNvPr id="5" name="Rectangle 4">
            <a:extLst>
              <a:ext uri="{FF2B5EF4-FFF2-40B4-BE49-F238E27FC236}">
                <a16:creationId xmlns:a16="http://schemas.microsoft.com/office/drawing/2014/main" id="{1C320D39-EE9C-4B35-8B63-3D8387AB7E66}"/>
              </a:ext>
            </a:extLst>
          </p:cNvPr>
          <p:cNvSpPr/>
          <p:nvPr/>
        </p:nvSpPr>
        <p:spPr>
          <a:xfrm>
            <a:off x="6154877" y="1428210"/>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Full Year 2019</a:t>
            </a:r>
            <a:endParaRPr lang="en-US" baseline="30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0E12BB1-85B9-4B67-AAE8-50B7F18C06F4}"/>
              </a:ext>
            </a:extLst>
          </p:cNvPr>
          <p:cNvSpPr/>
          <p:nvPr/>
        </p:nvSpPr>
        <p:spPr>
          <a:xfrm>
            <a:off x="3140974" y="2038764"/>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$1.26B - $1.31B</a:t>
            </a:r>
          </a:p>
          <a:p>
            <a:pPr algn="ctr"/>
            <a:r>
              <a:rPr lang="en-US" sz="1400" i="1" dirty="0">
                <a:solidFill>
                  <a:schemeClr val="tx1"/>
                </a:solidFill>
                <a:latin typeface="Arial" panose="020B0604020202020204" pitchFamily="34" charset="0"/>
                <a:cs typeface="Arial" panose="020B0604020202020204" pitchFamily="34" charset="0"/>
              </a:rPr>
              <a:t>17% - 22</a:t>
            </a:r>
            <a:r>
              <a:rPr lang="en-US" sz="1400" i="1" dirty="0">
                <a:latin typeface="Arial" panose="020B0604020202020204" pitchFamily="34" charset="0"/>
                <a:cs typeface="Arial" panose="020B0604020202020204" pitchFamily="34" charset="0"/>
              </a:rPr>
              <a:t>% growth</a:t>
            </a:r>
          </a:p>
          <a:p>
            <a:pPr algn="ctr"/>
            <a:r>
              <a:rPr lang="en-US" sz="1400" i="1" dirty="0">
                <a:latin typeface="Arial" panose="020B0604020202020204" pitchFamily="34" charset="0"/>
                <a:cs typeface="Arial" panose="020B0604020202020204" pitchFamily="34" charset="0"/>
              </a:rPr>
              <a:t>7%-9% organic growth</a:t>
            </a:r>
          </a:p>
        </p:txBody>
      </p:sp>
      <p:sp>
        <p:nvSpPr>
          <p:cNvPr id="7" name="Rectangle 6">
            <a:extLst>
              <a:ext uri="{FF2B5EF4-FFF2-40B4-BE49-F238E27FC236}">
                <a16:creationId xmlns:a16="http://schemas.microsoft.com/office/drawing/2014/main" id="{11BD6459-F9CE-4A0A-8AC7-373BFF65897A}"/>
              </a:ext>
            </a:extLst>
          </p:cNvPr>
          <p:cNvSpPr/>
          <p:nvPr/>
        </p:nvSpPr>
        <p:spPr>
          <a:xfrm>
            <a:off x="3136898" y="3445644"/>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a:t>
            </a:r>
          </a:p>
          <a:p>
            <a:pPr algn="ctr"/>
            <a:r>
              <a:rPr lang="en-US" sz="1400" b="1" dirty="0">
                <a:latin typeface="Arial" panose="020B0604020202020204" pitchFamily="34" charset="0"/>
                <a:cs typeface="Arial" panose="020B0604020202020204" pitchFamily="34" charset="0"/>
              </a:rPr>
              <a:t>$2.50 - $2.85</a:t>
            </a:r>
          </a:p>
          <a:p>
            <a:pPr algn="ctr"/>
            <a:r>
              <a:rPr lang="en-US" sz="1200" i="1" dirty="0">
                <a:latin typeface="Arial" panose="020B0604020202020204" pitchFamily="34" charset="0"/>
                <a:cs typeface="Arial" panose="020B0604020202020204" pitchFamily="34" charset="0"/>
              </a:rPr>
              <a:t>Assumes 22-23% full year tax rate</a:t>
            </a:r>
          </a:p>
          <a:p>
            <a:pPr algn="ctr"/>
            <a:r>
              <a:rPr lang="en-US" sz="1200" i="1" dirty="0">
                <a:latin typeface="Arial" panose="020B0604020202020204" pitchFamily="34" charset="0"/>
                <a:cs typeface="Arial" panose="020B0604020202020204" pitchFamily="34" charset="0"/>
              </a:rPr>
              <a:t>Excludes large LNG related revenue</a:t>
            </a:r>
          </a:p>
          <a:p>
            <a:pPr algn="ctr"/>
            <a:r>
              <a:rPr lang="en-US" sz="1200" i="1" dirty="0">
                <a:latin typeface="Arial" panose="020B0604020202020204" pitchFamily="34" charset="0"/>
                <a:cs typeface="Arial" panose="020B0604020202020204" pitchFamily="34" charset="0"/>
              </a:rPr>
              <a:t>Includes full year of VRV, </a:t>
            </a:r>
            <a:r>
              <a:rPr lang="en-US" sz="1200" i="1" dirty="0" err="1">
                <a:latin typeface="Arial" panose="020B0604020202020204" pitchFamily="34" charset="0"/>
                <a:cs typeface="Arial" panose="020B0604020202020204" pitchFamily="34" charset="0"/>
              </a:rPr>
              <a:t>s.p.a</a:t>
            </a:r>
            <a:r>
              <a:rPr lang="en-US" sz="1200" i="1"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33688E65-6B68-4CE2-9854-AD311A4164FA}"/>
              </a:ext>
            </a:extLst>
          </p:cNvPr>
          <p:cNvSpPr/>
          <p:nvPr/>
        </p:nvSpPr>
        <p:spPr>
          <a:xfrm>
            <a:off x="3136899" y="491955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$35M - $40M</a:t>
            </a:r>
          </a:p>
        </p:txBody>
      </p:sp>
      <p:sp>
        <p:nvSpPr>
          <p:cNvPr id="9" name="Rectangle 8">
            <a:extLst>
              <a:ext uri="{FF2B5EF4-FFF2-40B4-BE49-F238E27FC236}">
                <a16:creationId xmlns:a16="http://schemas.microsoft.com/office/drawing/2014/main" id="{33403C92-1A92-4D6D-B42A-324079711116}"/>
              </a:ext>
            </a:extLst>
          </p:cNvPr>
          <p:cNvSpPr/>
          <p:nvPr/>
        </p:nvSpPr>
        <p:spPr>
          <a:xfrm>
            <a:off x="3107957" y="1428210"/>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Prior FY 2019 Guidance</a:t>
            </a:r>
            <a:endParaRPr lang="en-US" baseline="300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E75684E-E98E-4AD8-9850-A1EE6319153B}"/>
              </a:ext>
            </a:extLst>
          </p:cNvPr>
          <p:cNvCxnSpPr/>
          <p:nvPr/>
        </p:nvCxnSpPr>
        <p:spPr>
          <a:xfrm>
            <a:off x="6095997" y="1428210"/>
            <a:ext cx="0" cy="468586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931F2C-AEE2-4E8F-BA79-26EDC1F6D638}"/>
              </a:ext>
            </a:extLst>
          </p:cNvPr>
          <p:cNvSpPr/>
          <p:nvPr/>
        </p:nvSpPr>
        <p:spPr>
          <a:xfrm>
            <a:off x="56052" y="1437446"/>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FY 2018 Results</a:t>
            </a:r>
            <a:endParaRPr lang="en-US" baseline="300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50BB8A-982C-4700-815C-33FF133191A4}"/>
              </a:ext>
            </a:extLst>
          </p:cNvPr>
          <p:cNvSpPr/>
          <p:nvPr/>
        </p:nvSpPr>
        <p:spPr>
          <a:xfrm>
            <a:off x="57573" y="204800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$1.08B</a:t>
            </a:r>
          </a:p>
          <a:p>
            <a:pPr algn="ctr"/>
            <a:r>
              <a:rPr lang="en-US" sz="1400" i="1" dirty="0">
                <a:solidFill>
                  <a:schemeClr val="tx1"/>
                </a:solidFill>
                <a:latin typeface="Arial" panose="020B0604020202020204" pitchFamily="34" charset="0"/>
                <a:cs typeface="Arial" panose="020B0604020202020204" pitchFamily="34" charset="0"/>
              </a:rPr>
              <a:t>28.6</a:t>
            </a:r>
            <a:r>
              <a:rPr lang="en-US" sz="1400" i="1" dirty="0">
                <a:latin typeface="Arial" panose="020B0604020202020204" pitchFamily="34" charset="0"/>
                <a:cs typeface="Arial" panose="020B0604020202020204" pitchFamily="34" charset="0"/>
              </a:rPr>
              <a:t>% growth</a:t>
            </a:r>
          </a:p>
          <a:p>
            <a:pPr algn="ctr"/>
            <a:r>
              <a:rPr lang="en-US" sz="1400" i="1" dirty="0">
                <a:latin typeface="Arial" panose="020B0604020202020204" pitchFamily="34" charset="0"/>
                <a:cs typeface="Arial" panose="020B0604020202020204" pitchFamily="34" charset="0"/>
              </a:rPr>
              <a:t>13.4% organic growth</a:t>
            </a:r>
          </a:p>
        </p:txBody>
      </p:sp>
      <p:sp>
        <p:nvSpPr>
          <p:cNvPr id="16" name="Rectangle 15">
            <a:extLst>
              <a:ext uri="{FF2B5EF4-FFF2-40B4-BE49-F238E27FC236}">
                <a16:creationId xmlns:a16="http://schemas.microsoft.com/office/drawing/2014/main" id="{BC3F6CD3-8F76-44D4-8DAC-570AF4DFA7DC}"/>
              </a:ext>
            </a:extLst>
          </p:cNvPr>
          <p:cNvSpPr/>
          <p:nvPr/>
        </p:nvSpPr>
        <p:spPr>
          <a:xfrm>
            <a:off x="53497" y="345488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a:t>
            </a:r>
          </a:p>
          <a:p>
            <a:pPr algn="ctr"/>
            <a:r>
              <a:rPr lang="en-US" sz="1400" b="1" dirty="0">
                <a:latin typeface="Arial" panose="020B0604020202020204" pitchFamily="34" charset="0"/>
                <a:cs typeface="Arial" panose="020B0604020202020204" pitchFamily="34" charset="0"/>
              </a:rPr>
              <a:t>$2.02</a:t>
            </a: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ECABD6-3659-4903-9C2E-6EB87ACC06B1}"/>
              </a:ext>
            </a:extLst>
          </p:cNvPr>
          <p:cNvSpPr/>
          <p:nvPr/>
        </p:nvSpPr>
        <p:spPr>
          <a:xfrm>
            <a:off x="53498" y="4928786"/>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$36M</a:t>
            </a:r>
          </a:p>
        </p:txBody>
      </p:sp>
      <p:cxnSp>
        <p:nvCxnSpPr>
          <p:cNvPr id="18" name="Straight Connector 17">
            <a:extLst>
              <a:ext uri="{FF2B5EF4-FFF2-40B4-BE49-F238E27FC236}">
                <a16:creationId xmlns:a16="http://schemas.microsoft.com/office/drawing/2014/main" id="{1B79E67C-5DC1-4AC7-AFF2-DA337C29A9E2}"/>
              </a:ext>
            </a:extLst>
          </p:cNvPr>
          <p:cNvCxnSpPr/>
          <p:nvPr/>
        </p:nvCxnSpPr>
        <p:spPr>
          <a:xfrm>
            <a:off x="3052604" y="1432831"/>
            <a:ext cx="0" cy="468586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A01CE24-87D6-4808-B56F-68DE704CF8B8}"/>
              </a:ext>
            </a:extLst>
          </p:cNvPr>
          <p:cNvSpPr/>
          <p:nvPr/>
        </p:nvSpPr>
        <p:spPr>
          <a:xfrm>
            <a:off x="6151347" y="2043385"/>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$1.29B - $1.34B</a:t>
            </a:r>
          </a:p>
          <a:p>
            <a:pPr algn="ctr"/>
            <a:r>
              <a:rPr lang="en-US" sz="1400" i="1" dirty="0">
                <a:latin typeface="Arial" panose="020B0604020202020204" pitchFamily="34" charset="0"/>
                <a:cs typeface="Arial" panose="020B0604020202020204" pitchFamily="34" charset="0"/>
              </a:rPr>
              <a:t>Inclusive of 2019 portion of Calcasieu Pass and </a:t>
            </a:r>
            <a:r>
              <a:rPr lang="en-US" sz="1400" i="1" dirty="0" err="1">
                <a:latin typeface="Arial" panose="020B0604020202020204" pitchFamily="34" charset="0"/>
                <a:cs typeface="Arial" panose="020B0604020202020204" pitchFamily="34" charset="0"/>
              </a:rPr>
              <a:t>Golar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Gimi</a:t>
            </a:r>
            <a:endParaRPr lang="en-US" sz="1400" i="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A2A1DB9-E489-4C34-82B3-77FBA64A2277}"/>
              </a:ext>
            </a:extLst>
          </p:cNvPr>
          <p:cNvSpPr/>
          <p:nvPr/>
        </p:nvSpPr>
        <p:spPr>
          <a:xfrm>
            <a:off x="6147271" y="3450265"/>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 (1)</a:t>
            </a:r>
          </a:p>
          <a:p>
            <a:pPr algn="ctr"/>
            <a:r>
              <a:rPr lang="en-US" sz="1400" b="1" dirty="0">
                <a:latin typeface="Arial" panose="020B0604020202020204" pitchFamily="34" charset="0"/>
                <a:cs typeface="Arial" panose="020B0604020202020204" pitchFamily="34" charset="0"/>
              </a:rPr>
              <a:t>$2.70 - $3.05</a:t>
            </a:r>
          </a:p>
          <a:p>
            <a:pPr algn="ctr"/>
            <a:r>
              <a:rPr lang="en-US" sz="1200" i="1" dirty="0">
                <a:latin typeface="Arial" panose="020B0604020202020204" pitchFamily="34" charset="0"/>
                <a:cs typeface="Arial" panose="020B0604020202020204" pitchFamily="34" charset="0"/>
              </a:rPr>
              <a:t>Assumes 22-23% full year tax rate</a:t>
            </a: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B0E98ED-DC3A-4741-B6DD-BCE270F0C8A6}"/>
              </a:ext>
            </a:extLst>
          </p:cNvPr>
          <p:cNvSpPr/>
          <p:nvPr/>
        </p:nvSpPr>
        <p:spPr>
          <a:xfrm>
            <a:off x="6147272" y="4924171"/>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$35M - $40M</a:t>
            </a:r>
          </a:p>
        </p:txBody>
      </p:sp>
      <p:sp>
        <p:nvSpPr>
          <p:cNvPr id="4" name="Rectangle 3">
            <a:extLst>
              <a:ext uri="{FF2B5EF4-FFF2-40B4-BE49-F238E27FC236}">
                <a16:creationId xmlns:a16="http://schemas.microsoft.com/office/drawing/2014/main" id="{0A1189C8-8842-46C3-B348-7287D6FA516F}"/>
              </a:ext>
            </a:extLst>
          </p:cNvPr>
          <p:cNvSpPr/>
          <p:nvPr/>
        </p:nvSpPr>
        <p:spPr>
          <a:xfrm>
            <a:off x="228600" y="6267655"/>
            <a:ext cx="7919357"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(1) Excludes any potential future dilution impact associated with our convertible notes and related derivative securities</a:t>
            </a:r>
            <a:endParaRPr lang="en-US" sz="1000" i="1" dirty="0"/>
          </a:p>
        </p:txBody>
      </p:sp>
    </p:spTree>
    <p:extLst>
      <p:ext uri="{BB962C8B-B14F-4D97-AF65-F5344CB8AC3E}">
        <p14:creationId xmlns:p14="http://schemas.microsoft.com/office/powerpoint/2010/main" val="4206198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 Presentation Template 4-3 Low" id="{585D257D-7022-4A1D-8DA7-8EFC530A668F}" vid="{D2C725CC-4408-4431-8C02-D67E347D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46210</TotalTime>
  <Words>1352</Words>
  <Application>Microsoft Office PowerPoint</Application>
  <PresentationFormat>On-screen Show (4:3)</PresentationFormat>
  <Paragraphs>359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Forward Looking Statements</vt:lpstr>
      <vt:lpstr>Q1 2019 Order Activity All results reflect continuing operations</vt:lpstr>
      <vt:lpstr>Big LNG Order Opportunities: 2019</vt:lpstr>
      <vt:lpstr>Q1 2019 Margin Expansion Actions</vt:lpstr>
      <vt:lpstr>Innovation is Yielding Opportunities</vt:lpstr>
      <vt:lpstr>2019 Revenue Guidance</vt:lpstr>
      <vt:lpstr>2019 Adjusted EPS Guidance</vt:lpstr>
      <vt:lpstr>2019 Guidance</vt:lpstr>
      <vt:lpstr>Q1 Adjusted EPS</vt:lpstr>
      <vt:lpstr>2019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Evanko, Jillian</cp:lastModifiedBy>
  <cp:revision>634</cp:revision>
  <cp:lastPrinted>2019-04-11T16:25:41Z</cp:lastPrinted>
  <dcterms:created xsi:type="dcterms:W3CDTF">2018-05-22T16:48:37Z</dcterms:created>
  <dcterms:modified xsi:type="dcterms:W3CDTF">2019-04-17T20:10:21Z</dcterms:modified>
</cp:coreProperties>
</file>