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6" r:id="rId5"/>
  </p:sldMasterIdLst>
  <p:notesMasterIdLst>
    <p:notesMasterId r:id="rId40"/>
  </p:notesMasterIdLst>
  <p:sldIdLst>
    <p:sldId id="1237" r:id="rId6"/>
    <p:sldId id="1202" r:id="rId7"/>
    <p:sldId id="257" r:id="rId8"/>
    <p:sldId id="260" r:id="rId9"/>
    <p:sldId id="1228" r:id="rId10"/>
    <p:sldId id="1229" r:id="rId11"/>
    <p:sldId id="1231" r:id="rId12"/>
    <p:sldId id="1238" r:id="rId13"/>
    <p:sldId id="1255" r:id="rId14"/>
    <p:sldId id="1256" r:id="rId15"/>
    <p:sldId id="1169" r:id="rId16"/>
    <p:sldId id="275" r:id="rId17"/>
    <p:sldId id="267" r:id="rId18"/>
    <p:sldId id="272" r:id="rId19"/>
    <p:sldId id="268" r:id="rId20"/>
    <p:sldId id="1239" r:id="rId21"/>
    <p:sldId id="1240" r:id="rId22"/>
    <p:sldId id="273" r:id="rId23"/>
    <p:sldId id="802" r:id="rId24"/>
    <p:sldId id="1244" r:id="rId25"/>
    <p:sldId id="1254" r:id="rId26"/>
    <p:sldId id="276" r:id="rId27"/>
    <p:sldId id="277" r:id="rId28"/>
    <p:sldId id="1140" r:id="rId29"/>
    <p:sldId id="1232" r:id="rId30"/>
    <p:sldId id="1233" r:id="rId31"/>
    <p:sldId id="1242" r:id="rId32"/>
    <p:sldId id="1241" r:id="rId33"/>
    <p:sldId id="789" r:id="rId34"/>
    <p:sldId id="787" r:id="rId35"/>
    <p:sldId id="289" r:id="rId36"/>
    <p:sldId id="1190" r:id="rId37"/>
    <p:sldId id="1226" r:id="rId38"/>
    <p:sldId id="800" r:id="rId3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747B4A-232C-3B5F-5180-11A663614C3A}" name="Jason Schanno" initials="JS" userId="S::schannoj@bbq-holdings.com::8f7785d4-3744-4064-83a8-a497334858d8" providerId="AD"/>
  <p188:author id="{F2963954-1CF2-27CF-5B29-4F127886E976}" name="Jason Schanno" initials="JS" userId="S::jason.schanno@bbq-holdings.com::8f7785d4-3744-4064-83a8-a497334858d8" providerId="AD"/>
  <p188:author id="{C7F41571-4E82-2ACA-DB86-420532B84CDE}" name="Paul Larson" initials="PL" userId="S::Paul.Larson@bbq-holdings.com::aa3c6184-0b75-4bac-a1b7-e776eee94c2b" providerId="AD"/>
  <p188:author id="{0784AB8A-A0A1-67AC-717F-C5991654A829}" name="Al Hank" initials="AH" userId="S::Al.Hank@bbq-holdings.com::1d8d975f-8341-4dc9-b604-cac91d3c8f07" providerId="AD"/>
  <p188:author id="{984398CA-B1EA-FAA3-3A35-2A1A151B880A}" name="Jeff Crivello" initials="JC" userId="S::jeff.crivello@bbq-holdings.com::1f57bac3-2350-4c0a-a904-0e0f7cd27a60" providerId="AD"/>
  <p188:author id="{1C0082CF-0CFD-C9E3-54E6-5AA724C0FCE1}" name="Paul Larson" initials="PL" userId="S::paul.larson@bbq-holdings.com::aa3c6184-0b75-4bac-a1b7-e776eee94c2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BEA6"/>
    <a:srgbClr val="FFFFFF"/>
    <a:srgbClr val="BBA58C"/>
    <a:srgbClr val="6D1910"/>
    <a:srgbClr val="DAC0A1"/>
    <a:srgbClr val="B82B26"/>
    <a:srgbClr val="961526"/>
    <a:srgbClr val="F67C2D"/>
    <a:srgbClr val="262626"/>
    <a:srgbClr val="FFFA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CCBB88-C4E7-46DC-B9BA-3218AAFD4510}" v="8" dt="2022-05-09T14:39:12.897"/>
    <p1510:client id="{581FF595-A2F3-40BD-945E-4864F22D648D}" v="11" dt="2022-05-09T12:51:15.442"/>
    <p1510:client id="{BACDE354-73BD-471D-9780-0C013FA89D95}" v="1" dt="2022-05-09T02:18:55.1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Larson" userId="aa3c6184-0b75-4bac-a1b7-e776eee94c2b" providerId="ADAL" clId="{25CCBB88-C4E7-46DC-B9BA-3218AAFD4510}"/>
    <pc:docChg chg="custSel addSld delSld modSld">
      <pc:chgData name="Paul Larson" userId="aa3c6184-0b75-4bac-a1b7-e776eee94c2b" providerId="ADAL" clId="{25CCBB88-C4E7-46DC-B9BA-3218AAFD4510}" dt="2022-05-09T14:39:12.897" v="178"/>
      <pc:docMkLst>
        <pc:docMk/>
      </pc:docMkLst>
      <pc:sldChg chg="modSp mod delCm">
        <pc:chgData name="Paul Larson" userId="aa3c6184-0b75-4bac-a1b7-e776eee94c2b" providerId="ADAL" clId="{25CCBB88-C4E7-46DC-B9BA-3218AAFD4510}" dt="2022-05-09T14:39:12.897" v="178"/>
        <pc:sldMkLst>
          <pc:docMk/>
          <pc:sldMk cId="685407184" sldId="272"/>
        </pc:sldMkLst>
        <pc:spChg chg="mod">
          <ac:chgData name="Paul Larson" userId="aa3c6184-0b75-4bac-a1b7-e776eee94c2b" providerId="ADAL" clId="{25CCBB88-C4E7-46DC-B9BA-3218AAFD4510}" dt="2022-05-05T17:37:10.994" v="84" actId="20577"/>
          <ac:spMkLst>
            <pc:docMk/>
            <pc:sldMk cId="685407184" sldId="272"/>
            <ac:spMk id="10" creationId="{C977680D-855A-0042-9F2F-8304952A4388}"/>
          </ac:spMkLst>
        </pc:spChg>
      </pc:sldChg>
      <pc:sldChg chg="modSp mod delCm">
        <pc:chgData name="Paul Larson" userId="aa3c6184-0b75-4bac-a1b7-e776eee94c2b" providerId="ADAL" clId="{25CCBB88-C4E7-46DC-B9BA-3218AAFD4510}" dt="2022-05-05T16:09:16.237" v="79" actId="20577"/>
        <pc:sldMkLst>
          <pc:docMk/>
          <pc:sldMk cId="413610925" sldId="787"/>
        </pc:sldMkLst>
        <pc:spChg chg="mod">
          <ac:chgData name="Paul Larson" userId="aa3c6184-0b75-4bac-a1b7-e776eee94c2b" providerId="ADAL" clId="{25CCBB88-C4E7-46DC-B9BA-3218AAFD4510}" dt="2022-05-05T16:09:06.476" v="56" actId="1036"/>
          <ac:spMkLst>
            <pc:docMk/>
            <pc:sldMk cId="413610925" sldId="787"/>
            <ac:spMk id="5" creationId="{DDBE0A25-DDD7-4900-A736-F73377458984}"/>
          </ac:spMkLst>
        </pc:spChg>
        <pc:spChg chg="mod">
          <ac:chgData name="Paul Larson" userId="aa3c6184-0b75-4bac-a1b7-e776eee94c2b" providerId="ADAL" clId="{25CCBB88-C4E7-46DC-B9BA-3218AAFD4510}" dt="2022-05-05T16:09:16.237" v="79" actId="20577"/>
          <ac:spMkLst>
            <pc:docMk/>
            <pc:sldMk cId="413610925" sldId="787"/>
            <ac:spMk id="10" creationId="{6A1E6F1B-98C4-4B43-8FA2-E87B2087D109}"/>
          </ac:spMkLst>
        </pc:spChg>
      </pc:sldChg>
      <pc:sldChg chg="delCm">
        <pc:chgData name="Paul Larson" userId="aa3c6184-0b75-4bac-a1b7-e776eee94c2b" providerId="ADAL" clId="{25CCBB88-C4E7-46DC-B9BA-3218AAFD4510}" dt="2022-04-28T15:43:08.873" v="0"/>
        <pc:sldMkLst>
          <pc:docMk/>
          <pc:sldMk cId="1080605072" sldId="802"/>
        </pc:sldMkLst>
      </pc:sldChg>
      <pc:sldChg chg="del">
        <pc:chgData name="Paul Larson" userId="aa3c6184-0b75-4bac-a1b7-e776eee94c2b" providerId="ADAL" clId="{25CCBB88-C4E7-46DC-B9BA-3218AAFD4510}" dt="2022-05-05T15:35:11.662" v="12" actId="47"/>
        <pc:sldMkLst>
          <pc:docMk/>
          <pc:sldMk cId="1145684248" sldId="1122"/>
        </pc:sldMkLst>
      </pc:sldChg>
      <pc:sldChg chg="modSp mod">
        <pc:chgData name="Paul Larson" userId="aa3c6184-0b75-4bac-a1b7-e776eee94c2b" providerId="ADAL" clId="{25CCBB88-C4E7-46DC-B9BA-3218AAFD4510}" dt="2022-05-05T17:44:02.557" v="136" actId="20577"/>
        <pc:sldMkLst>
          <pc:docMk/>
          <pc:sldMk cId="3810868652" sldId="1140"/>
        </pc:sldMkLst>
        <pc:spChg chg="mod">
          <ac:chgData name="Paul Larson" userId="aa3c6184-0b75-4bac-a1b7-e776eee94c2b" providerId="ADAL" clId="{25CCBB88-C4E7-46DC-B9BA-3218AAFD4510}" dt="2022-05-05T17:44:02.557" v="136" actId="20577"/>
          <ac:spMkLst>
            <pc:docMk/>
            <pc:sldMk cId="3810868652" sldId="1140"/>
            <ac:spMk id="3" creationId="{00000000-0000-0000-0000-000000000000}"/>
          </ac:spMkLst>
        </pc:spChg>
      </pc:sldChg>
      <pc:sldChg chg="addSp delSp modSp mod delCm modCm">
        <pc:chgData name="Paul Larson" userId="aa3c6184-0b75-4bac-a1b7-e776eee94c2b" providerId="ADAL" clId="{25CCBB88-C4E7-46DC-B9BA-3218AAFD4510}" dt="2022-05-09T14:39:12.897" v="178"/>
        <pc:sldMkLst>
          <pc:docMk/>
          <pc:sldMk cId="686605842" sldId="1190"/>
        </pc:sldMkLst>
        <pc:picChg chg="del">
          <ac:chgData name="Paul Larson" userId="aa3c6184-0b75-4bac-a1b7-e776eee94c2b" providerId="ADAL" clId="{25CCBB88-C4E7-46DC-B9BA-3218AAFD4510}" dt="2022-05-05T15:57:33.181" v="22" actId="478"/>
          <ac:picMkLst>
            <pc:docMk/>
            <pc:sldMk cId="686605842" sldId="1190"/>
            <ac:picMk id="4" creationId="{92FE3AFE-7E23-4E1A-BCFD-0212BF2D78DB}"/>
          </ac:picMkLst>
        </pc:picChg>
        <pc:picChg chg="add del mod">
          <ac:chgData name="Paul Larson" userId="aa3c6184-0b75-4bac-a1b7-e776eee94c2b" providerId="ADAL" clId="{25CCBB88-C4E7-46DC-B9BA-3218AAFD4510}" dt="2022-05-09T12:41:47.194" v="171" actId="478"/>
          <ac:picMkLst>
            <pc:docMk/>
            <pc:sldMk cId="686605842" sldId="1190"/>
            <ac:picMk id="5" creationId="{FF0F05A4-659D-8FA9-B151-7884136A0ABD}"/>
          </ac:picMkLst>
        </pc:picChg>
        <pc:picChg chg="add mod">
          <ac:chgData name="Paul Larson" userId="aa3c6184-0b75-4bac-a1b7-e776eee94c2b" providerId="ADAL" clId="{25CCBB88-C4E7-46DC-B9BA-3218AAFD4510}" dt="2022-05-09T12:41:48.824" v="172"/>
          <ac:picMkLst>
            <pc:docMk/>
            <pc:sldMk cId="686605842" sldId="1190"/>
            <ac:picMk id="6" creationId="{C49D9E4C-54EC-C68B-A538-C9017CAD3F1C}"/>
          </ac:picMkLst>
        </pc:picChg>
      </pc:sldChg>
      <pc:sldChg chg="del">
        <pc:chgData name="Paul Larson" userId="aa3c6184-0b75-4bac-a1b7-e776eee94c2b" providerId="ADAL" clId="{25CCBB88-C4E7-46DC-B9BA-3218AAFD4510}" dt="2022-05-05T15:34:29.719" v="9" actId="47"/>
        <pc:sldMkLst>
          <pc:docMk/>
          <pc:sldMk cId="3562614343" sldId="1196"/>
        </pc:sldMkLst>
      </pc:sldChg>
      <pc:sldChg chg="del">
        <pc:chgData name="Paul Larson" userId="aa3c6184-0b75-4bac-a1b7-e776eee94c2b" providerId="ADAL" clId="{25CCBB88-C4E7-46DC-B9BA-3218AAFD4510}" dt="2022-05-05T15:33:59.248" v="6" actId="47"/>
        <pc:sldMkLst>
          <pc:docMk/>
          <pc:sldMk cId="2019018291" sldId="1197"/>
        </pc:sldMkLst>
      </pc:sldChg>
      <pc:sldChg chg="del">
        <pc:chgData name="Paul Larson" userId="aa3c6184-0b75-4bac-a1b7-e776eee94c2b" providerId="ADAL" clId="{25CCBB88-C4E7-46DC-B9BA-3218AAFD4510}" dt="2022-05-05T15:39:12.302" v="21" actId="47"/>
        <pc:sldMkLst>
          <pc:docMk/>
          <pc:sldMk cId="3279112829" sldId="1212"/>
        </pc:sldMkLst>
      </pc:sldChg>
      <pc:sldChg chg="del">
        <pc:chgData name="Paul Larson" userId="aa3c6184-0b75-4bac-a1b7-e776eee94c2b" providerId="ADAL" clId="{25CCBB88-C4E7-46DC-B9BA-3218AAFD4510}" dt="2022-05-05T15:36:05.552" v="17" actId="47"/>
        <pc:sldMkLst>
          <pc:docMk/>
          <pc:sldMk cId="66608320" sldId="1223"/>
        </pc:sldMkLst>
      </pc:sldChg>
      <pc:sldChg chg="addSp delSp modSp mod delCm modCm">
        <pc:chgData name="Paul Larson" userId="aa3c6184-0b75-4bac-a1b7-e776eee94c2b" providerId="ADAL" clId="{25CCBB88-C4E7-46DC-B9BA-3218AAFD4510}" dt="2022-05-09T14:39:12.897" v="178"/>
        <pc:sldMkLst>
          <pc:docMk/>
          <pc:sldMk cId="1651116167" sldId="1226"/>
        </pc:sldMkLst>
        <pc:picChg chg="del">
          <ac:chgData name="Paul Larson" userId="aa3c6184-0b75-4bac-a1b7-e776eee94c2b" providerId="ADAL" clId="{25CCBB88-C4E7-46DC-B9BA-3218AAFD4510}" dt="2022-05-05T15:58:00.384" v="27" actId="478"/>
          <ac:picMkLst>
            <pc:docMk/>
            <pc:sldMk cId="1651116167" sldId="1226"/>
            <ac:picMk id="4" creationId="{EBB44EE7-73F2-4976-AB6C-E0A6F5545D99}"/>
          </ac:picMkLst>
        </pc:picChg>
        <pc:picChg chg="add del mod">
          <ac:chgData name="Paul Larson" userId="aa3c6184-0b75-4bac-a1b7-e776eee94c2b" providerId="ADAL" clId="{25CCBB88-C4E7-46DC-B9BA-3218AAFD4510}" dt="2022-05-09T12:50:52.586" v="174" actId="478"/>
          <ac:picMkLst>
            <pc:docMk/>
            <pc:sldMk cId="1651116167" sldId="1226"/>
            <ac:picMk id="5" creationId="{7D78CFAA-EC15-DCB8-E601-F7D40C6B5DF3}"/>
          </ac:picMkLst>
        </pc:picChg>
        <pc:picChg chg="add mod">
          <ac:chgData name="Paul Larson" userId="aa3c6184-0b75-4bac-a1b7-e776eee94c2b" providerId="ADAL" clId="{25CCBB88-C4E7-46DC-B9BA-3218AAFD4510}" dt="2022-05-09T12:50:55.794" v="177" actId="1076"/>
          <ac:picMkLst>
            <pc:docMk/>
            <pc:sldMk cId="1651116167" sldId="1226"/>
            <ac:picMk id="6" creationId="{5BC126D4-3C92-67D5-8392-E425ADF2BC6E}"/>
          </ac:picMkLst>
        </pc:picChg>
      </pc:sldChg>
      <pc:sldChg chg="modSp mod">
        <pc:chgData name="Paul Larson" userId="aa3c6184-0b75-4bac-a1b7-e776eee94c2b" providerId="ADAL" clId="{25CCBB88-C4E7-46DC-B9BA-3218AAFD4510}" dt="2022-05-05T17:44:19.719" v="140" actId="20577"/>
        <pc:sldMkLst>
          <pc:docMk/>
          <pc:sldMk cId="250046484" sldId="1233"/>
        </pc:sldMkLst>
        <pc:spChg chg="mod">
          <ac:chgData name="Paul Larson" userId="aa3c6184-0b75-4bac-a1b7-e776eee94c2b" providerId="ADAL" clId="{25CCBB88-C4E7-46DC-B9BA-3218AAFD4510}" dt="2022-05-05T17:44:19.719" v="140" actId="20577"/>
          <ac:spMkLst>
            <pc:docMk/>
            <pc:sldMk cId="250046484" sldId="1233"/>
            <ac:spMk id="3" creationId="{44E2F474-9A84-9642-A6A3-50C359740930}"/>
          </ac:spMkLst>
        </pc:spChg>
      </pc:sldChg>
      <pc:sldChg chg="del">
        <pc:chgData name="Paul Larson" userId="aa3c6184-0b75-4bac-a1b7-e776eee94c2b" providerId="ADAL" clId="{25CCBB88-C4E7-46DC-B9BA-3218AAFD4510}" dt="2022-05-05T15:34:29.719" v="9" actId="47"/>
        <pc:sldMkLst>
          <pc:docMk/>
          <pc:sldMk cId="1760868892" sldId="1234"/>
        </pc:sldMkLst>
      </pc:sldChg>
      <pc:sldChg chg="modSp mod addCm delCm">
        <pc:chgData name="Paul Larson" userId="aa3c6184-0b75-4bac-a1b7-e776eee94c2b" providerId="ADAL" clId="{25CCBB88-C4E7-46DC-B9BA-3218AAFD4510}" dt="2022-05-09T14:39:12.897" v="178"/>
        <pc:sldMkLst>
          <pc:docMk/>
          <pc:sldMk cId="1627579443" sldId="1237"/>
        </pc:sldMkLst>
        <pc:spChg chg="mod">
          <ac:chgData name="Paul Larson" userId="aa3c6184-0b75-4bac-a1b7-e776eee94c2b" providerId="ADAL" clId="{25CCBB88-C4E7-46DC-B9BA-3218AAFD4510}" dt="2022-05-05T12:53:27.203" v="4" actId="20577"/>
          <ac:spMkLst>
            <pc:docMk/>
            <pc:sldMk cId="1627579443" sldId="1237"/>
            <ac:spMk id="5" creationId="{A41A573E-9B0F-4BED-BD55-C27655E5B573}"/>
          </ac:spMkLst>
        </pc:spChg>
      </pc:sldChg>
      <pc:sldChg chg="addSp delSp modSp add mod delCm">
        <pc:chgData name="Paul Larson" userId="aa3c6184-0b75-4bac-a1b7-e776eee94c2b" providerId="ADAL" clId="{25CCBB88-C4E7-46DC-B9BA-3218AAFD4510}" dt="2022-05-06T20:31:22.788" v="158" actId="1036"/>
        <pc:sldMkLst>
          <pc:docMk/>
          <pc:sldMk cId="1221375394" sldId="1238"/>
        </pc:sldMkLst>
        <pc:picChg chg="add mod">
          <ac:chgData name="Paul Larson" userId="aa3c6184-0b75-4bac-a1b7-e776eee94c2b" providerId="ADAL" clId="{25CCBB88-C4E7-46DC-B9BA-3218AAFD4510}" dt="2022-05-06T20:31:22.788" v="158" actId="1036"/>
          <ac:picMkLst>
            <pc:docMk/>
            <pc:sldMk cId="1221375394" sldId="1238"/>
            <ac:picMk id="4" creationId="{93B02FE4-EE3F-EBBE-17D1-7E4192DF6C5E}"/>
          </ac:picMkLst>
        </pc:picChg>
        <pc:picChg chg="del">
          <ac:chgData name="Paul Larson" userId="aa3c6184-0b75-4bac-a1b7-e776eee94c2b" providerId="ADAL" clId="{25CCBB88-C4E7-46DC-B9BA-3218AAFD4510}" dt="2022-05-06T20:31:06.994" v="142" actId="478"/>
          <ac:picMkLst>
            <pc:docMk/>
            <pc:sldMk cId="1221375394" sldId="1238"/>
            <ac:picMk id="6" creationId="{95BEF83D-07F2-06DB-AF9F-D826B13AB469}"/>
          </ac:picMkLst>
        </pc:picChg>
      </pc:sldChg>
      <pc:sldChg chg="del">
        <pc:chgData name="Paul Larson" userId="aa3c6184-0b75-4bac-a1b7-e776eee94c2b" providerId="ADAL" clId="{25CCBB88-C4E7-46DC-B9BA-3218AAFD4510}" dt="2022-05-05T15:34:29.719" v="9" actId="47"/>
        <pc:sldMkLst>
          <pc:docMk/>
          <pc:sldMk cId="3604203778" sldId="1238"/>
        </pc:sldMkLst>
      </pc:sldChg>
      <pc:sldChg chg="add delCm">
        <pc:chgData name="Paul Larson" userId="aa3c6184-0b75-4bac-a1b7-e776eee94c2b" providerId="ADAL" clId="{25CCBB88-C4E7-46DC-B9BA-3218AAFD4510}" dt="2022-05-05T15:35:17.489" v="14"/>
        <pc:sldMkLst>
          <pc:docMk/>
          <pc:sldMk cId="3799408414" sldId="1239"/>
        </pc:sldMkLst>
      </pc:sldChg>
      <pc:sldChg chg="add delCm">
        <pc:chgData name="Paul Larson" userId="aa3c6184-0b75-4bac-a1b7-e776eee94c2b" providerId="ADAL" clId="{25CCBB88-C4E7-46DC-B9BA-3218AAFD4510}" dt="2022-05-05T15:36:01.648" v="16"/>
        <pc:sldMkLst>
          <pc:docMk/>
          <pc:sldMk cId="3871557730" sldId="1240"/>
        </pc:sldMkLst>
      </pc:sldChg>
      <pc:sldChg chg="del">
        <pc:chgData name="Paul Larson" userId="aa3c6184-0b75-4bac-a1b7-e776eee94c2b" providerId="ADAL" clId="{25CCBB88-C4E7-46DC-B9BA-3218AAFD4510}" dt="2022-05-05T15:36:30.188" v="19" actId="47"/>
        <pc:sldMkLst>
          <pc:docMk/>
          <pc:sldMk cId="1918015172" sldId="1243"/>
        </pc:sldMkLst>
      </pc:sldChg>
      <pc:sldChg chg="add del delCm">
        <pc:chgData name="Paul Larson" userId="aa3c6184-0b75-4bac-a1b7-e776eee94c2b" providerId="ADAL" clId="{25CCBB88-C4E7-46DC-B9BA-3218AAFD4510}" dt="2022-05-05T16:15:03.676" v="81" actId="47"/>
        <pc:sldMkLst>
          <pc:docMk/>
          <pc:sldMk cId="448543013" sldId="1245"/>
        </pc:sldMkLst>
      </pc:sldChg>
      <pc:sldChg chg="add del delCm">
        <pc:chgData name="Paul Larson" userId="aa3c6184-0b75-4bac-a1b7-e776eee94c2b" providerId="ADAL" clId="{25CCBB88-C4E7-46DC-B9BA-3218AAFD4510}" dt="2022-05-05T16:06:19.233" v="33" actId="47"/>
        <pc:sldMkLst>
          <pc:docMk/>
          <pc:sldMk cId="2295232151" sldId="1252"/>
        </pc:sldMkLst>
      </pc:sldChg>
      <pc:sldChg chg="add del">
        <pc:chgData name="Paul Larson" userId="aa3c6184-0b75-4bac-a1b7-e776eee94c2b" providerId="ADAL" clId="{25CCBB88-C4E7-46DC-B9BA-3218AAFD4510}" dt="2022-05-05T16:06:20.485" v="34" actId="47"/>
        <pc:sldMkLst>
          <pc:docMk/>
          <pc:sldMk cId="3866796376" sldId="1253"/>
        </pc:sldMkLst>
      </pc:sldChg>
      <pc:sldChg chg="add delCm">
        <pc:chgData name="Paul Larson" userId="aa3c6184-0b75-4bac-a1b7-e776eee94c2b" providerId="ADAL" clId="{25CCBB88-C4E7-46DC-B9BA-3218AAFD4510}" dt="2022-05-05T15:36:34.186" v="20"/>
        <pc:sldMkLst>
          <pc:docMk/>
          <pc:sldMk cId="4150093763" sldId="1254"/>
        </pc:sldMkLst>
      </pc:sldChg>
      <pc:sldChg chg="modSp add mod delCm">
        <pc:chgData name="Paul Larson" userId="aa3c6184-0b75-4bac-a1b7-e776eee94c2b" providerId="ADAL" clId="{25CCBB88-C4E7-46DC-B9BA-3218AAFD4510}" dt="2022-05-06T20:31:47.957" v="164" actId="20577"/>
        <pc:sldMkLst>
          <pc:docMk/>
          <pc:sldMk cId="1512193599" sldId="1255"/>
        </pc:sldMkLst>
        <pc:spChg chg="mod">
          <ac:chgData name="Paul Larson" userId="aa3c6184-0b75-4bac-a1b7-e776eee94c2b" providerId="ADAL" clId="{25CCBB88-C4E7-46DC-B9BA-3218AAFD4510}" dt="2022-05-06T20:31:47.957" v="164" actId="20577"/>
          <ac:spMkLst>
            <pc:docMk/>
            <pc:sldMk cId="1512193599" sldId="1255"/>
            <ac:spMk id="37" creationId="{31B27158-DEB1-4E73-B6B9-6B4ED7074101}"/>
          </ac:spMkLst>
        </pc:spChg>
        <pc:spChg chg="mod">
          <ac:chgData name="Paul Larson" userId="aa3c6184-0b75-4bac-a1b7-e776eee94c2b" providerId="ADAL" clId="{25CCBB88-C4E7-46DC-B9BA-3218AAFD4510}" dt="2022-05-06T20:31:42.886" v="162" actId="20577"/>
          <ac:spMkLst>
            <pc:docMk/>
            <pc:sldMk cId="1512193599" sldId="1255"/>
            <ac:spMk id="45" creationId="{1A05DC58-9038-E045-8804-FDA526B79BFA}"/>
          </ac:spMkLst>
        </pc:spChg>
        <pc:spChg chg="mod">
          <ac:chgData name="Paul Larson" userId="aa3c6184-0b75-4bac-a1b7-e776eee94c2b" providerId="ADAL" clId="{25CCBB88-C4E7-46DC-B9BA-3218AAFD4510}" dt="2022-05-06T20:31:30.344" v="160" actId="20577"/>
          <ac:spMkLst>
            <pc:docMk/>
            <pc:sldMk cId="1512193599" sldId="1255"/>
            <ac:spMk id="58" creationId="{99E7894A-8F31-4831-B6A4-53F5313C3775}"/>
          </ac:spMkLst>
        </pc:spChg>
      </pc:sldChg>
      <pc:sldChg chg="modSp add mod">
        <pc:chgData name="Paul Larson" userId="aa3c6184-0b75-4bac-a1b7-e776eee94c2b" providerId="ADAL" clId="{25CCBB88-C4E7-46DC-B9BA-3218AAFD4510}" dt="2022-05-06T20:32:17.875" v="170" actId="20577"/>
        <pc:sldMkLst>
          <pc:docMk/>
          <pc:sldMk cId="519172911" sldId="1256"/>
        </pc:sldMkLst>
        <pc:spChg chg="mod">
          <ac:chgData name="Paul Larson" userId="aa3c6184-0b75-4bac-a1b7-e776eee94c2b" providerId="ADAL" clId="{25CCBB88-C4E7-46DC-B9BA-3218AAFD4510}" dt="2022-05-06T20:32:17.875" v="170" actId="20577"/>
          <ac:spMkLst>
            <pc:docMk/>
            <pc:sldMk cId="519172911" sldId="1256"/>
            <ac:spMk id="34" creationId="{778EE688-3478-A002-321A-2A9E44286468}"/>
          </ac:spMkLst>
        </pc:spChg>
        <pc:spChg chg="mod">
          <ac:chgData name="Paul Larson" userId="aa3c6184-0b75-4bac-a1b7-e776eee94c2b" providerId="ADAL" clId="{25CCBB88-C4E7-46DC-B9BA-3218AAFD4510}" dt="2022-05-06T20:32:14.559" v="168" actId="20577"/>
          <ac:spMkLst>
            <pc:docMk/>
            <pc:sldMk cId="519172911" sldId="1256"/>
            <ac:spMk id="45" creationId="{1A05DC58-9038-E045-8804-FDA526B79BFA}"/>
          </ac:spMkLst>
        </pc:spChg>
        <pc:spChg chg="mod">
          <ac:chgData name="Paul Larson" userId="aa3c6184-0b75-4bac-a1b7-e776eee94c2b" providerId="ADAL" clId="{25CCBB88-C4E7-46DC-B9BA-3218AAFD4510}" dt="2022-05-06T20:32:11.063" v="166" actId="20577"/>
          <ac:spMkLst>
            <pc:docMk/>
            <pc:sldMk cId="519172911" sldId="1256"/>
            <ac:spMk id="58" creationId="{99E7894A-8F31-4831-B6A4-53F5313C3775}"/>
          </ac:spMkLst>
        </pc:spChg>
      </pc:sldChg>
    </pc:docChg>
  </pc:docChgLst>
  <pc:docChgLst>
    <pc:chgData name="Jason Schanno" userId="8f7785d4-3744-4064-83a8-a497334858d8" providerId="ADAL" clId="{581FF595-A2F3-40BD-945E-4864F22D648D}"/>
    <pc:docChg chg="undo custSel modSld sldOrd">
      <pc:chgData name="Jason Schanno" userId="8f7785d4-3744-4064-83a8-a497334858d8" providerId="ADAL" clId="{581FF595-A2F3-40BD-945E-4864F22D648D}" dt="2022-05-09T12:51:15.442" v="762" actId="2056"/>
      <pc:docMkLst>
        <pc:docMk/>
      </pc:docMkLst>
      <pc:sldChg chg="modSp mod">
        <pc:chgData name="Jason Schanno" userId="8f7785d4-3744-4064-83a8-a497334858d8" providerId="ADAL" clId="{581FF595-A2F3-40BD-945E-4864F22D648D}" dt="2022-05-06T11:15:04.451" v="56" actId="20577"/>
        <pc:sldMkLst>
          <pc:docMk/>
          <pc:sldMk cId="395883580" sldId="257"/>
        </pc:sldMkLst>
        <pc:spChg chg="mod">
          <ac:chgData name="Jason Schanno" userId="8f7785d4-3744-4064-83a8-a497334858d8" providerId="ADAL" clId="{581FF595-A2F3-40BD-945E-4864F22D648D}" dt="2022-05-06T11:15:04.451" v="56" actId="20577"/>
          <ac:spMkLst>
            <pc:docMk/>
            <pc:sldMk cId="395883580" sldId="257"/>
            <ac:spMk id="12" creationId="{141D27B3-D129-425C-B522-AB4FBFCC1E65}"/>
          </ac:spMkLst>
        </pc:spChg>
      </pc:sldChg>
      <pc:sldChg chg="modSp mod">
        <pc:chgData name="Jason Schanno" userId="8f7785d4-3744-4064-83a8-a497334858d8" providerId="ADAL" clId="{581FF595-A2F3-40BD-945E-4864F22D648D}" dt="2022-05-06T11:16:55.540" v="58" actId="20577"/>
        <pc:sldMkLst>
          <pc:docMk/>
          <pc:sldMk cId="1125252378" sldId="260"/>
        </pc:sldMkLst>
        <pc:spChg chg="mod">
          <ac:chgData name="Jason Schanno" userId="8f7785d4-3744-4064-83a8-a497334858d8" providerId="ADAL" clId="{581FF595-A2F3-40BD-945E-4864F22D648D}" dt="2022-05-06T11:16:55.540" v="58" actId="20577"/>
          <ac:spMkLst>
            <pc:docMk/>
            <pc:sldMk cId="1125252378" sldId="260"/>
            <ac:spMk id="3" creationId="{44E2F474-9A84-9642-A6A3-50C359740930}"/>
          </ac:spMkLst>
        </pc:spChg>
      </pc:sldChg>
      <pc:sldChg chg="modSp mod">
        <pc:chgData name="Jason Schanno" userId="8f7785d4-3744-4064-83a8-a497334858d8" providerId="ADAL" clId="{581FF595-A2F3-40BD-945E-4864F22D648D}" dt="2022-05-06T11:30:29.046" v="84" actId="20577"/>
        <pc:sldMkLst>
          <pc:docMk/>
          <pc:sldMk cId="2858373591" sldId="267"/>
        </pc:sldMkLst>
        <pc:spChg chg="mod">
          <ac:chgData name="Jason Schanno" userId="8f7785d4-3744-4064-83a8-a497334858d8" providerId="ADAL" clId="{581FF595-A2F3-40BD-945E-4864F22D648D}" dt="2022-05-06T11:30:29.046" v="84" actId="20577"/>
          <ac:spMkLst>
            <pc:docMk/>
            <pc:sldMk cId="2858373591" sldId="267"/>
            <ac:spMk id="3" creationId="{44E2F474-9A84-9642-A6A3-50C359740930}"/>
          </ac:spMkLst>
        </pc:spChg>
      </pc:sldChg>
      <pc:sldChg chg="modSp mod">
        <pc:chgData name="Jason Schanno" userId="8f7785d4-3744-4064-83a8-a497334858d8" providerId="ADAL" clId="{581FF595-A2F3-40BD-945E-4864F22D648D}" dt="2022-05-06T11:33:25.519" v="102" actId="20577"/>
        <pc:sldMkLst>
          <pc:docMk/>
          <pc:sldMk cId="1838773039" sldId="268"/>
        </pc:sldMkLst>
        <pc:spChg chg="mod">
          <ac:chgData name="Jason Schanno" userId="8f7785d4-3744-4064-83a8-a497334858d8" providerId="ADAL" clId="{581FF595-A2F3-40BD-945E-4864F22D648D}" dt="2022-05-06T11:33:25.519" v="102" actId="20577"/>
          <ac:spMkLst>
            <pc:docMk/>
            <pc:sldMk cId="1838773039" sldId="268"/>
            <ac:spMk id="10" creationId="{2B6DA0BE-BF47-C54D-832E-FB73FCD410C0}"/>
          </ac:spMkLst>
        </pc:spChg>
      </pc:sldChg>
      <pc:sldChg chg="modSp mod addCm">
        <pc:chgData name="Jason Schanno" userId="8f7785d4-3744-4064-83a8-a497334858d8" providerId="ADAL" clId="{581FF595-A2F3-40BD-945E-4864F22D648D}" dt="2022-05-06T11:32:54.864" v="98" actId="20577"/>
        <pc:sldMkLst>
          <pc:docMk/>
          <pc:sldMk cId="685407184" sldId="272"/>
        </pc:sldMkLst>
        <pc:spChg chg="mod">
          <ac:chgData name="Jason Schanno" userId="8f7785d4-3744-4064-83a8-a497334858d8" providerId="ADAL" clId="{581FF595-A2F3-40BD-945E-4864F22D648D}" dt="2022-05-06T11:32:54.864" v="98" actId="20577"/>
          <ac:spMkLst>
            <pc:docMk/>
            <pc:sldMk cId="685407184" sldId="272"/>
            <ac:spMk id="15" creationId="{C54E3593-D94C-495D-96F5-0060C1039389}"/>
          </ac:spMkLst>
        </pc:spChg>
      </pc:sldChg>
      <pc:sldChg chg="ord">
        <pc:chgData name="Jason Schanno" userId="8f7785d4-3744-4064-83a8-a497334858d8" providerId="ADAL" clId="{581FF595-A2F3-40BD-945E-4864F22D648D}" dt="2022-05-09T11:29:09.439" v="761" actId="20578"/>
        <pc:sldMkLst>
          <pc:docMk/>
          <pc:sldMk cId="2856891690" sldId="275"/>
        </pc:sldMkLst>
      </pc:sldChg>
      <pc:sldChg chg="modSp mod">
        <pc:chgData name="Jason Schanno" userId="8f7785d4-3744-4064-83a8-a497334858d8" providerId="ADAL" clId="{581FF595-A2F3-40BD-945E-4864F22D648D}" dt="2022-05-06T11:45:37.641" v="206" actId="20577"/>
        <pc:sldMkLst>
          <pc:docMk/>
          <pc:sldMk cId="3952437764" sldId="277"/>
        </pc:sldMkLst>
        <pc:spChg chg="mod">
          <ac:chgData name="Jason Schanno" userId="8f7785d4-3744-4064-83a8-a497334858d8" providerId="ADAL" clId="{581FF595-A2F3-40BD-945E-4864F22D648D}" dt="2022-05-06T11:45:37.641" v="206" actId="20577"/>
          <ac:spMkLst>
            <pc:docMk/>
            <pc:sldMk cId="3952437764" sldId="277"/>
            <ac:spMk id="3" creationId="{44E2F474-9A84-9642-A6A3-50C359740930}"/>
          </ac:spMkLst>
        </pc:spChg>
      </pc:sldChg>
      <pc:sldChg chg="modSp mod">
        <pc:chgData name="Jason Schanno" userId="8f7785d4-3744-4064-83a8-a497334858d8" providerId="ADAL" clId="{581FF595-A2F3-40BD-945E-4864F22D648D}" dt="2022-05-06T11:49:26.645" v="212" actId="20577"/>
        <pc:sldMkLst>
          <pc:docMk/>
          <pc:sldMk cId="2060627477" sldId="289"/>
        </pc:sldMkLst>
        <pc:spChg chg="mod">
          <ac:chgData name="Jason Schanno" userId="8f7785d4-3744-4064-83a8-a497334858d8" providerId="ADAL" clId="{581FF595-A2F3-40BD-945E-4864F22D648D}" dt="2022-05-06T11:49:26.645" v="212" actId="20577"/>
          <ac:spMkLst>
            <pc:docMk/>
            <pc:sldMk cId="2060627477" sldId="289"/>
            <ac:spMk id="4" creationId="{C642BE34-A005-B74B-8CFD-326FFC59EA93}"/>
          </ac:spMkLst>
        </pc:spChg>
      </pc:sldChg>
      <pc:sldChg chg="modSp mod">
        <pc:chgData name="Jason Schanno" userId="8f7785d4-3744-4064-83a8-a497334858d8" providerId="ADAL" clId="{581FF595-A2F3-40BD-945E-4864F22D648D}" dt="2022-05-06T11:46:18.619" v="208" actId="20577"/>
        <pc:sldMkLst>
          <pc:docMk/>
          <pc:sldMk cId="3810868652" sldId="1140"/>
        </pc:sldMkLst>
        <pc:spChg chg="mod">
          <ac:chgData name="Jason Schanno" userId="8f7785d4-3744-4064-83a8-a497334858d8" providerId="ADAL" clId="{581FF595-A2F3-40BD-945E-4864F22D648D}" dt="2022-05-06T11:46:18.619" v="208" actId="20577"/>
          <ac:spMkLst>
            <pc:docMk/>
            <pc:sldMk cId="3810868652" sldId="1140"/>
            <ac:spMk id="8" creationId="{00000000-0000-0000-0000-000000000000}"/>
          </ac:spMkLst>
        </pc:spChg>
      </pc:sldChg>
      <pc:sldChg chg="modSp mod modCm">
        <pc:chgData name="Jason Schanno" userId="8f7785d4-3744-4064-83a8-a497334858d8" providerId="ADAL" clId="{581FF595-A2F3-40BD-945E-4864F22D648D}" dt="2022-05-09T02:25:29.742" v="757"/>
        <pc:sldMkLst>
          <pc:docMk/>
          <pc:sldMk cId="686605842" sldId="1190"/>
        </pc:sldMkLst>
        <pc:spChg chg="mod">
          <ac:chgData name="Jason Schanno" userId="8f7785d4-3744-4064-83a8-a497334858d8" providerId="ADAL" clId="{581FF595-A2F3-40BD-945E-4864F22D648D}" dt="2022-05-06T11:53:05.389" v="264" actId="20577"/>
          <ac:spMkLst>
            <pc:docMk/>
            <pc:sldMk cId="686605842" sldId="1190"/>
            <ac:spMk id="8" creationId="{8652E7FD-C7F1-7749-B6F0-89705B7D1B65}"/>
          </ac:spMkLst>
        </pc:spChg>
      </pc:sldChg>
      <pc:sldChg chg="modSp mod">
        <pc:chgData name="Jason Schanno" userId="8f7785d4-3744-4064-83a8-a497334858d8" providerId="ADAL" clId="{581FF595-A2F3-40BD-945E-4864F22D648D}" dt="2022-05-06T11:14:23.252" v="55" actId="20577"/>
        <pc:sldMkLst>
          <pc:docMk/>
          <pc:sldMk cId="4170659574" sldId="1202"/>
        </pc:sldMkLst>
        <pc:spChg chg="mod">
          <ac:chgData name="Jason Schanno" userId="8f7785d4-3744-4064-83a8-a497334858d8" providerId="ADAL" clId="{581FF595-A2F3-40BD-945E-4864F22D648D}" dt="2022-05-06T11:14:23.252" v="55" actId="20577"/>
          <ac:spMkLst>
            <pc:docMk/>
            <pc:sldMk cId="4170659574" sldId="1202"/>
            <ac:spMk id="7" creationId="{645F8AFE-D543-1C46-BDA6-F931324B93F7}"/>
          </ac:spMkLst>
        </pc:spChg>
      </pc:sldChg>
      <pc:sldChg chg="modSp mod addCm modCm">
        <pc:chgData name="Jason Schanno" userId="8f7785d4-3744-4064-83a8-a497334858d8" providerId="ADAL" clId="{581FF595-A2F3-40BD-945E-4864F22D648D}" dt="2022-05-09T12:51:15.442" v="762" actId="2056"/>
        <pc:sldMkLst>
          <pc:docMk/>
          <pc:sldMk cId="1651116167" sldId="1226"/>
        </pc:sldMkLst>
        <pc:spChg chg="mod">
          <ac:chgData name="Jason Schanno" userId="8f7785d4-3744-4064-83a8-a497334858d8" providerId="ADAL" clId="{581FF595-A2F3-40BD-945E-4864F22D648D}" dt="2022-05-06T11:52:37.390" v="244" actId="1076"/>
          <ac:spMkLst>
            <pc:docMk/>
            <pc:sldMk cId="1651116167" sldId="1226"/>
            <ac:spMk id="2" creationId="{00000000-0000-0000-0000-000000000000}"/>
          </ac:spMkLst>
        </pc:spChg>
        <pc:spChg chg="mod">
          <ac:chgData name="Jason Schanno" userId="8f7785d4-3744-4064-83a8-a497334858d8" providerId="ADAL" clId="{581FF595-A2F3-40BD-945E-4864F22D648D}" dt="2022-05-06T11:53:46.242" v="303" actId="20577"/>
          <ac:spMkLst>
            <pc:docMk/>
            <pc:sldMk cId="1651116167" sldId="1226"/>
            <ac:spMk id="8" creationId="{8652E7FD-C7F1-7749-B6F0-89705B7D1B65}"/>
          </ac:spMkLst>
        </pc:spChg>
        <pc:picChg chg="mod">
          <ac:chgData name="Jason Schanno" userId="8f7785d4-3744-4064-83a8-a497334858d8" providerId="ADAL" clId="{581FF595-A2F3-40BD-945E-4864F22D648D}" dt="2022-05-06T11:52:31.238" v="242" actId="1076"/>
          <ac:picMkLst>
            <pc:docMk/>
            <pc:sldMk cId="1651116167" sldId="1226"/>
            <ac:picMk id="5" creationId="{7D78CFAA-EC15-DCB8-E601-F7D40C6B5DF3}"/>
          </ac:picMkLst>
        </pc:picChg>
      </pc:sldChg>
      <pc:sldChg chg="modSp mod">
        <pc:chgData name="Jason Schanno" userId="8f7785d4-3744-4064-83a8-a497334858d8" providerId="ADAL" clId="{581FF595-A2F3-40BD-945E-4864F22D648D}" dt="2022-05-06T11:43:20.912" v="121" actId="20577"/>
        <pc:sldMkLst>
          <pc:docMk/>
          <pc:sldMk cId="1398227065" sldId="1244"/>
        </pc:sldMkLst>
        <pc:spChg chg="mod">
          <ac:chgData name="Jason Schanno" userId="8f7785d4-3744-4064-83a8-a497334858d8" providerId="ADAL" clId="{581FF595-A2F3-40BD-945E-4864F22D648D}" dt="2022-05-06T11:43:20.912" v="121" actId="20577"/>
          <ac:spMkLst>
            <pc:docMk/>
            <pc:sldMk cId="1398227065" sldId="1244"/>
            <ac:spMk id="8" creationId="{71FCD802-6D0E-427D-AA7D-61832FEADA4A}"/>
          </ac:spMkLst>
        </pc:spChg>
      </pc:sldChg>
      <pc:sldChg chg="modSp mod">
        <pc:chgData name="Jason Schanno" userId="8f7785d4-3744-4064-83a8-a497334858d8" providerId="ADAL" clId="{581FF595-A2F3-40BD-945E-4864F22D648D}" dt="2022-05-06T11:45:13.117" v="190" actId="20577"/>
        <pc:sldMkLst>
          <pc:docMk/>
          <pc:sldMk cId="4150093763" sldId="1254"/>
        </pc:sldMkLst>
        <pc:spChg chg="mod">
          <ac:chgData name="Jason Schanno" userId="8f7785d4-3744-4064-83a8-a497334858d8" providerId="ADAL" clId="{581FF595-A2F3-40BD-945E-4864F22D648D}" dt="2022-05-06T11:45:13.117" v="190" actId="20577"/>
          <ac:spMkLst>
            <pc:docMk/>
            <pc:sldMk cId="4150093763" sldId="1254"/>
            <ac:spMk id="3" creationId="{00000000-0000-0000-0000-000000000000}"/>
          </ac:spMkLst>
        </pc:spChg>
      </pc:sldChg>
      <pc:sldChg chg="addSp delSp modSp mod">
        <pc:chgData name="Jason Schanno" userId="8f7785d4-3744-4064-83a8-a497334858d8" providerId="ADAL" clId="{581FF595-A2F3-40BD-945E-4864F22D648D}" dt="2022-05-06T11:20:39.932" v="64" actId="1076"/>
        <pc:sldMkLst>
          <pc:docMk/>
          <pc:sldMk cId="1512193599" sldId="1255"/>
        </pc:sldMkLst>
        <pc:spChg chg="mod">
          <ac:chgData name="Jason Schanno" userId="8f7785d4-3744-4064-83a8-a497334858d8" providerId="ADAL" clId="{581FF595-A2F3-40BD-945E-4864F22D648D}" dt="2022-05-06T11:20:27.017" v="63" actId="1076"/>
          <ac:spMkLst>
            <pc:docMk/>
            <pc:sldMk cId="1512193599" sldId="1255"/>
            <ac:spMk id="2" creationId="{842B5B11-C772-B78F-DD94-8417FC367A22}"/>
          </ac:spMkLst>
        </pc:spChg>
        <pc:spChg chg="add del mod">
          <ac:chgData name="Jason Schanno" userId="8f7785d4-3744-4064-83a8-a497334858d8" providerId="ADAL" clId="{581FF595-A2F3-40BD-945E-4864F22D648D}" dt="2022-05-06T11:20:39.932" v="64" actId="1076"/>
          <ac:spMkLst>
            <pc:docMk/>
            <pc:sldMk cId="1512193599" sldId="1255"/>
            <ac:spMk id="55" creationId="{772889BD-A4E3-4452-82D8-7B873568C523}"/>
          </ac:spMkLst>
        </pc:spChg>
      </pc:sldChg>
      <pc:sldChg chg="delSp modSp mod">
        <pc:chgData name="Jason Schanno" userId="8f7785d4-3744-4064-83a8-a497334858d8" providerId="ADAL" clId="{581FF595-A2F3-40BD-945E-4864F22D648D}" dt="2022-05-06T21:17:40.526" v="756" actId="20577"/>
        <pc:sldMkLst>
          <pc:docMk/>
          <pc:sldMk cId="519172911" sldId="1256"/>
        </pc:sldMkLst>
        <pc:spChg chg="mod">
          <ac:chgData name="Jason Schanno" userId="8f7785d4-3744-4064-83a8-a497334858d8" providerId="ADAL" clId="{581FF595-A2F3-40BD-945E-4864F22D648D}" dt="2022-05-06T21:17:40.526" v="756" actId="20577"/>
          <ac:spMkLst>
            <pc:docMk/>
            <pc:sldMk cId="519172911" sldId="1256"/>
            <ac:spMk id="37" creationId="{7664CAB4-771F-1750-E031-F677A111A25F}"/>
          </ac:spMkLst>
        </pc:spChg>
        <pc:spChg chg="mod">
          <ac:chgData name="Jason Schanno" userId="8f7785d4-3744-4064-83a8-a497334858d8" providerId="ADAL" clId="{581FF595-A2F3-40BD-945E-4864F22D648D}" dt="2022-05-06T21:14:25.109" v="511" actId="20577"/>
          <ac:spMkLst>
            <pc:docMk/>
            <pc:sldMk cId="519172911" sldId="1256"/>
            <ac:spMk id="54" creationId="{04A7683E-9639-DDEF-C00A-B87657B20934}"/>
          </ac:spMkLst>
        </pc:spChg>
        <pc:picChg chg="del">
          <ac:chgData name="Jason Schanno" userId="8f7785d4-3744-4064-83a8-a497334858d8" providerId="ADAL" clId="{581FF595-A2F3-40BD-945E-4864F22D648D}" dt="2022-05-06T11:22:34.270" v="65" actId="478"/>
          <ac:picMkLst>
            <pc:docMk/>
            <pc:sldMk cId="519172911" sldId="1256"/>
            <ac:picMk id="4" creationId="{507CD484-B87D-B2CE-632E-CE5C792DC8F7}"/>
          </ac:picMkLst>
        </pc:picChg>
      </pc:sldChg>
    </pc:docChg>
  </pc:docChgLst>
  <pc:docChgLst>
    <pc:chgData name="Jeff Crivello" userId="S::jeff.crivello@bbq-holdings.com::1f57bac3-2350-4c0a-a904-0e0f7cd27a60" providerId="AD" clId="Web-{BACDE354-73BD-471D-9780-0C013FA89D95}"/>
    <pc:docChg chg="">
      <pc:chgData name="Jeff Crivello" userId="S::jeff.crivello@bbq-holdings.com::1f57bac3-2350-4c0a-a904-0e0f7cd27a60" providerId="AD" clId="Web-{BACDE354-73BD-471D-9780-0C013FA89D95}" dt="2022-05-09T02:18:55.148" v="0"/>
      <pc:docMkLst>
        <pc:docMk/>
      </pc:docMkLst>
      <pc:sldChg chg="addCm">
        <pc:chgData name="Jeff Crivello" userId="S::jeff.crivello@bbq-holdings.com::1f57bac3-2350-4c0a-a904-0e0f7cd27a60" providerId="AD" clId="Web-{BACDE354-73BD-471D-9780-0C013FA89D95}" dt="2022-05-09T02:18:55.148" v="0"/>
        <pc:sldMkLst>
          <pc:docMk/>
          <pc:sldMk cId="686605842" sldId="119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DC34D6C-5F1B-4A85-B32E-8AF99199058E}" type="datetimeFigureOut">
              <a:rPr lang="en-US" smtClean="0"/>
              <a:t>5/9/2022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E8BFD74-329D-4E07-A8C0-A5DFC18ED333}" type="slidenum">
              <a:rPr lang="en-US" smtClean="0"/>
              <a:t>‹#›</a:t>
            </a:fld>
            <a:endParaRPr lang="en-US"/>
          </a:p>
        </p:txBody>
      </p:sp>
    </p:spTree>
    <p:extLst>
      <p:ext uri="{BB962C8B-B14F-4D97-AF65-F5344CB8AC3E}">
        <p14:creationId xmlns:p14="http://schemas.microsoft.com/office/powerpoint/2010/main" val="507565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2.jpeg"/></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5.xml"/><Relationship Id="rId1" Type="http://schemas.openxmlformats.org/officeDocument/2006/relationships/tags" Target="../tags/tag24.xml"/><Relationship Id="rId4" Type="http://schemas.openxmlformats.org/officeDocument/2006/relationships/image" Target="../media/image13.jpeg"/></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4.jpe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5.jpeg"/></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6.jpeg"/></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3.xml"/><Relationship Id="rId1" Type="http://schemas.openxmlformats.org/officeDocument/2006/relationships/tags" Target="../tags/tag32.xml"/><Relationship Id="rId4" Type="http://schemas.openxmlformats.org/officeDocument/2006/relationships/image" Target="../media/image17.jpeg"/></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8.jpeg"/></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9.jpe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9.xml"/><Relationship Id="rId1" Type="http://schemas.openxmlformats.org/officeDocument/2006/relationships/tags" Target="../tags/tag38.xml"/><Relationship Id="rId4" Type="http://schemas.openxmlformats.org/officeDocument/2006/relationships/image" Target="../media/image20.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1.jpeg"/></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3.xml"/><Relationship Id="rId1" Type="http://schemas.openxmlformats.org/officeDocument/2006/relationships/tags" Target="../tags/tag42.xml"/><Relationship Id="rId4" Type="http://schemas.openxmlformats.org/officeDocument/2006/relationships/image" Target="../media/image22.jpeg"/></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tags" Target="../tags/tag44.xml"/><Relationship Id="rId5" Type="http://schemas.microsoft.com/office/2007/relationships/hdphoto" Target="../media/hdphoto2.wdp"/><Relationship Id="rId4" Type="http://schemas.openxmlformats.org/officeDocument/2006/relationships/image" Target="../media/image23.png"/></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4.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slideMaster" Target="../slideMasters/slideMaster1.xml"/><Relationship Id="rId4" Type="http://schemas.openxmlformats.org/officeDocument/2006/relationships/tags" Target="../tags/tag9.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1.jpeg"/></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xml"/><Relationship Id="rId1" Type="http://schemas.openxmlformats.org/officeDocument/2006/relationships/tags" Target="../tags/tag16.xml"/><Relationship Id="rId4" Type="http://schemas.openxmlformats.org/officeDocument/2006/relationships/image" Target="../media/image7.jpeg"/></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tags" Target="../tags/tag18.xml"/><Relationship Id="rId4" Type="http://schemas.openxmlformats.org/officeDocument/2006/relationships/image" Target="../media/image8.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0000"/>
                </a:solidFill>
              </a:defRPr>
            </a:lvl1pPr>
          </a:lstStyle>
          <a:p>
            <a:r>
              <a:rPr lang="en-US"/>
              <a:t>Click To Add Title</a:t>
            </a:r>
          </a:p>
        </p:txBody>
      </p:sp>
      <p:sp>
        <p:nvSpPr>
          <p:cNvPr id="3" name="Content Placeholder 2"/>
          <p:cNvSpPr>
            <a:spLocks noGrp="1"/>
          </p:cNvSpPr>
          <p:nvPr>
            <p:ph idx="1"/>
          </p:nvPr>
        </p:nvSpPr>
        <p:spPr>
          <a:xfrm>
            <a:off x="556132" y="1176619"/>
            <a:ext cx="11075915" cy="4572416"/>
          </a:xfr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p:cNvSpPr>
            <a:spLocks noGrp="1"/>
          </p:cNvSpPr>
          <p:nvPr>
            <p:ph type="sldNum" sz="quarter" idx="12"/>
          </p:nvPr>
        </p:nvSpPr>
        <p:spPr/>
        <p:txBody>
          <a:bodyPr/>
          <a:lstStyle>
            <a:lvl1pPr>
              <a:defRPr>
                <a:solidFill>
                  <a:srgbClr val="000000"/>
                </a:solidFill>
              </a:defRPr>
            </a:lvl1pPr>
          </a:lstStyle>
          <a:p>
            <a:fld id="{612DC607-6A03-FC4D-8F08-E2A898818239}" type="slidenum">
              <a:rPr lang="en-US" smtClean="0"/>
              <a:pPr/>
              <a:t>‹#›</a:t>
            </a:fld>
            <a:endParaRPr lang="en-US"/>
          </a:p>
        </p:txBody>
      </p:sp>
      <p:sp>
        <p:nvSpPr>
          <p:cNvPr id="11" name="Rectangle 10" hidden="1"/>
          <p:cNvSpPr/>
          <p:nvPr userDrawn="1">
            <p:custDataLst>
              <p:tags r:id="rId1"/>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12" name="Rectangle 11" hidden="1"/>
          <p:cNvSpPr/>
          <p:nvPr userDrawn="1">
            <p:custDataLst>
              <p:tags r:id="rId2"/>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13" name="Text Placeholder 92"/>
          <p:cNvSpPr>
            <a:spLocks noGrp="1"/>
          </p:cNvSpPr>
          <p:nvPr>
            <p:ph type="body" sz="quarter" idx="109" hasCustomPrompt="1"/>
          </p:nvPr>
        </p:nvSpPr>
        <p:spPr>
          <a:xfrm>
            <a:off x="554182" y="5749034"/>
            <a:ext cx="11085561" cy="331975"/>
          </a:xfrm>
        </p:spPr>
        <p:txBody>
          <a:bodyPr anchor="b">
            <a:normAutofit/>
          </a:bodyPr>
          <a:lstStyle>
            <a:lvl1pPr marL="8393" indent="0">
              <a:spcBef>
                <a:spcPts val="0"/>
              </a:spcBef>
              <a:spcAft>
                <a:spcPts val="0"/>
              </a:spcAft>
              <a:buNone/>
              <a:defRPr sz="618">
                <a:solidFill>
                  <a:srgbClr val="000000"/>
                </a:solidFill>
              </a:defRPr>
            </a:lvl1pPr>
          </a:lstStyle>
          <a:p>
            <a:pPr lvl="0"/>
            <a:r>
              <a:rPr lang="en-US"/>
              <a:t>Click to add source</a:t>
            </a:r>
          </a:p>
        </p:txBody>
      </p:sp>
      <p:sp>
        <p:nvSpPr>
          <p:cNvPr id="8"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a:p>
        </p:txBody>
      </p:sp>
      <p:pic>
        <p:nvPicPr>
          <p:cNvPr id="9" name="Picture 8" descr="A white surface with a white background&#10;&#10;Description automatically generated with low confidence">
            <a:extLst>
              <a:ext uri="{FF2B5EF4-FFF2-40B4-BE49-F238E27FC236}">
                <a16:creationId xmlns:a16="http://schemas.microsoft.com/office/drawing/2014/main" id="{C0ACDED3-2A01-1241-978E-240BE36670EE}"/>
              </a:ext>
            </a:extLst>
          </p:cNvPr>
          <p:cNvPicPr>
            <a:picLocks noChangeAspect="1"/>
          </p:cNvPicPr>
          <p:nvPr userDrawn="1"/>
        </p:nvPicPr>
        <p:blipFill>
          <a:blip r:embed="rId4"/>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C2C3B3C4-331C-544F-A6B1-71EB2B966560}"/>
              </a:ext>
            </a:extLst>
          </p:cNvPr>
          <p:cNvPicPr>
            <a:picLocks noChangeAspect="1"/>
          </p:cNvPicPr>
          <p:nvPr userDrawn="1"/>
        </p:nvPicPr>
        <p:blipFill>
          <a:blip r:embed="rId5"/>
          <a:stretch>
            <a:fillRect/>
          </a:stretch>
        </p:blipFill>
        <p:spPr>
          <a:xfrm>
            <a:off x="-38470" y="6596062"/>
            <a:ext cx="12268940" cy="304800"/>
          </a:xfrm>
          <a:prstGeom prst="rect">
            <a:avLst/>
          </a:prstGeom>
        </p:spPr>
      </p:pic>
      <p:pic>
        <p:nvPicPr>
          <p:cNvPr id="15" name="Picture 14" descr="Shape&#10;&#10;Description automatically generated with medium confidence">
            <a:extLst>
              <a:ext uri="{FF2B5EF4-FFF2-40B4-BE49-F238E27FC236}">
                <a16:creationId xmlns:a16="http://schemas.microsoft.com/office/drawing/2014/main" id="{A971BA4E-8FDA-A74C-A65E-35E7424A923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353800" y="136525"/>
            <a:ext cx="665922" cy="399553"/>
          </a:xfrm>
          <a:prstGeom prst="rect">
            <a:avLst/>
          </a:prstGeom>
        </p:spPr>
      </p:pic>
    </p:spTree>
    <p:extLst>
      <p:ext uri="{BB962C8B-B14F-4D97-AF65-F5344CB8AC3E}">
        <p14:creationId xmlns:p14="http://schemas.microsoft.com/office/powerpoint/2010/main" val="2268580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Divider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0" y="0"/>
            <a:ext cx="12192000" cy="2840348"/>
          </a:xfrm>
          <a:prstGeom prst="rect">
            <a:avLst/>
          </a:prstGeom>
        </p:spPr>
      </p:pic>
      <p:sp>
        <p:nvSpPr>
          <p:cNvPr id="14" name="Rectangle 13"/>
          <p:cNvSpPr/>
          <p:nvPr userDrawn="1"/>
        </p:nvSpPr>
        <p:spPr>
          <a:xfrm>
            <a:off x="-1" y="4172350"/>
            <a:ext cx="12192000" cy="1756744"/>
          </a:xfrm>
          <a:prstGeom prst="rect">
            <a:avLst/>
          </a:prstGeom>
          <a:solidFill>
            <a:srgbClr val="A905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6" name="Rectangle 5" hidden="1"/>
          <p:cNvSpPr/>
          <p:nvPr userDrawn="1">
            <p:custDataLst>
              <p:tags r:id="rId1"/>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15" name="Rectangle 14" hidden="1"/>
          <p:cNvSpPr/>
          <p:nvPr userDrawn="1">
            <p:custDataLst>
              <p:tags r:id="rId2"/>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2" name="Title 1"/>
          <p:cNvSpPr>
            <a:spLocks noGrp="1"/>
          </p:cNvSpPr>
          <p:nvPr>
            <p:ph type="ctrTitle" hasCustomPrompt="1"/>
          </p:nvPr>
        </p:nvSpPr>
        <p:spPr>
          <a:xfrm>
            <a:off x="1460231" y="3194176"/>
            <a:ext cx="9271541" cy="538300"/>
          </a:xfrm>
        </p:spPr>
        <p:txBody>
          <a:bodyPr anchor="ctr" anchorCtr="0"/>
          <a:lstStyle>
            <a:lvl1pPr>
              <a:defRPr cap="all">
                <a:solidFill>
                  <a:schemeClr val="accent5"/>
                </a:solidFill>
              </a:defRPr>
            </a:lvl1pPr>
          </a:lstStyle>
          <a:p>
            <a:r>
              <a:rPr lang="en-US"/>
              <a:t>Click to add title</a:t>
            </a:r>
          </a:p>
        </p:txBody>
      </p:sp>
      <p:cxnSp>
        <p:nvCxnSpPr>
          <p:cNvPr id="9" name="Straight Connector 8"/>
          <p:cNvCxnSpPr/>
          <p:nvPr userDrawn="1"/>
        </p:nvCxnSpPr>
        <p:spPr>
          <a:xfrm>
            <a:off x="1460231" y="3732476"/>
            <a:ext cx="9271541" cy="0"/>
          </a:xfrm>
          <a:prstGeom prst="line">
            <a:avLst/>
          </a:prstGeom>
          <a:ln>
            <a:solidFill>
              <a:srgbClr val="6A8AC4"/>
            </a:solidFill>
          </a:ln>
          <a:effectLst/>
        </p:spPr>
        <p:style>
          <a:lnRef idx="2">
            <a:schemeClr val="accent1"/>
          </a:lnRef>
          <a:fillRef idx="0">
            <a:schemeClr val="accent1"/>
          </a:fillRef>
          <a:effectRef idx="1">
            <a:schemeClr val="accent1"/>
          </a:effectRef>
          <a:fontRef idx="minor">
            <a:schemeClr val="tx1"/>
          </a:fontRef>
        </p:style>
      </p:cxnSp>
      <p:sp>
        <p:nvSpPr>
          <p:cNvPr id="16" name="Slide Number Placeholder 6"/>
          <p:cNvSpPr>
            <a:spLocks noGrp="1"/>
          </p:cNvSpPr>
          <p:nvPr>
            <p:ph type="sldNum" sz="quarter" idx="12"/>
          </p:nvPr>
        </p:nvSpPr>
        <p:spPr>
          <a:xfrm>
            <a:off x="11293015" y="6356350"/>
            <a:ext cx="342901" cy="365125"/>
          </a:xfrm>
        </p:spPr>
        <p:txBody>
          <a:bodyPr/>
          <a:lstStyle>
            <a:lvl1pPr>
              <a:defRPr b="0">
                <a:solidFill>
                  <a:srgbClr val="000000"/>
                </a:solidFill>
              </a:defRPr>
            </a:lvl1pPr>
          </a:lstStyle>
          <a:p>
            <a:fld id="{612DC607-6A03-FC4D-8F08-E2A898818239}" type="slidenum">
              <a:rPr lang="en-US" smtClean="0"/>
              <a:pPr/>
              <a:t>‹#›</a:t>
            </a:fld>
            <a:endParaRPr lang="en-US"/>
          </a:p>
        </p:txBody>
      </p:sp>
      <p:sp>
        <p:nvSpPr>
          <p:cNvPr id="11" name="Rectangle 10"/>
          <p:cNvSpPr/>
          <p:nvPr userDrawn="1"/>
        </p:nvSpPr>
        <p:spPr>
          <a:xfrm>
            <a:off x="0" y="2813797"/>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12" name="Rectangle 11"/>
          <p:cNvSpPr/>
          <p:nvPr userDrawn="1"/>
        </p:nvSpPr>
        <p:spPr>
          <a:xfrm>
            <a:off x="0" y="4172350"/>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20"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a:p>
        </p:txBody>
      </p:sp>
      <p:pic>
        <p:nvPicPr>
          <p:cNvPr id="5" name="Picture 4"/>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523262" y="96548"/>
            <a:ext cx="865909" cy="630331"/>
          </a:xfrm>
          <a:prstGeom prst="rect">
            <a:avLst/>
          </a:prstGeom>
        </p:spPr>
      </p:pic>
      <p:pic>
        <p:nvPicPr>
          <p:cNvPr id="13" name="Picture 12"/>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260020" y="610691"/>
            <a:ext cx="865909" cy="425473"/>
          </a:xfrm>
          <a:prstGeom prst="rect">
            <a:avLst/>
          </a:prstGeom>
        </p:spPr>
      </p:pic>
    </p:spTree>
    <p:extLst>
      <p:ext uri="{BB962C8B-B14F-4D97-AF65-F5344CB8AC3E}">
        <p14:creationId xmlns:p14="http://schemas.microsoft.com/office/powerpoint/2010/main" val="754207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Divider Slid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4" cstate="screen">
            <a:extLst>
              <a:ext uri="{28A0092B-C50C-407E-A947-70E740481C1C}">
                <a14:useLocalDpi xmlns:a14="http://schemas.microsoft.com/office/drawing/2010/main"/>
              </a:ext>
            </a:extLst>
          </a:blip>
          <a:srcRect b="-1163"/>
          <a:stretch/>
        </p:blipFill>
        <p:spPr>
          <a:xfrm>
            <a:off x="0" y="-2"/>
            <a:ext cx="12192000" cy="2865049"/>
          </a:xfrm>
          <a:prstGeom prst="rect">
            <a:avLst/>
          </a:prstGeom>
        </p:spPr>
      </p:pic>
      <p:sp>
        <p:nvSpPr>
          <p:cNvPr id="14" name="Rectangle 13"/>
          <p:cNvSpPr/>
          <p:nvPr userDrawn="1"/>
        </p:nvSpPr>
        <p:spPr>
          <a:xfrm>
            <a:off x="-1" y="4172350"/>
            <a:ext cx="12192000" cy="1756744"/>
          </a:xfrm>
          <a:prstGeom prst="rect">
            <a:avLst/>
          </a:prstGeom>
          <a:solidFill>
            <a:srgbClr val="A905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6" name="Rectangle 5" hidden="1"/>
          <p:cNvSpPr/>
          <p:nvPr userDrawn="1">
            <p:custDataLst>
              <p:tags r:id="rId1"/>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15" name="Rectangle 14" hidden="1"/>
          <p:cNvSpPr/>
          <p:nvPr userDrawn="1">
            <p:custDataLst>
              <p:tags r:id="rId2"/>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2" name="Title 1"/>
          <p:cNvSpPr>
            <a:spLocks noGrp="1"/>
          </p:cNvSpPr>
          <p:nvPr>
            <p:ph type="ctrTitle" hasCustomPrompt="1"/>
          </p:nvPr>
        </p:nvSpPr>
        <p:spPr>
          <a:xfrm>
            <a:off x="1460231" y="3194176"/>
            <a:ext cx="9271541" cy="538300"/>
          </a:xfrm>
        </p:spPr>
        <p:txBody>
          <a:bodyPr anchor="ctr" anchorCtr="0"/>
          <a:lstStyle>
            <a:lvl1pPr>
              <a:defRPr cap="all">
                <a:solidFill>
                  <a:schemeClr val="accent5"/>
                </a:solidFill>
              </a:defRPr>
            </a:lvl1pPr>
          </a:lstStyle>
          <a:p>
            <a:r>
              <a:rPr lang="en-US"/>
              <a:t>Click to add title</a:t>
            </a:r>
          </a:p>
        </p:txBody>
      </p:sp>
      <p:cxnSp>
        <p:nvCxnSpPr>
          <p:cNvPr id="9" name="Straight Connector 8"/>
          <p:cNvCxnSpPr/>
          <p:nvPr userDrawn="1"/>
        </p:nvCxnSpPr>
        <p:spPr>
          <a:xfrm>
            <a:off x="1460231" y="3732476"/>
            <a:ext cx="9271541" cy="0"/>
          </a:xfrm>
          <a:prstGeom prst="line">
            <a:avLst/>
          </a:prstGeom>
          <a:ln>
            <a:solidFill>
              <a:srgbClr val="6A8AC4"/>
            </a:solidFill>
          </a:ln>
          <a:effectLst/>
        </p:spPr>
        <p:style>
          <a:lnRef idx="2">
            <a:schemeClr val="accent1"/>
          </a:lnRef>
          <a:fillRef idx="0">
            <a:schemeClr val="accent1"/>
          </a:fillRef>
          <a:effectRef idx="1">
            <a:schemeClr val="accent1"/>
          </a:effectRef>
          <a:fontRef idx="minor">
            <a:schemeClr val="tx1"/>
          </a:fontRef>
        </p:style>
      </p:cxnSp>
      <p:sp>
        <p:nvSpPr>
          <p:cNvPr id="16" name="Slide Number Placeholder 6"/>
          <p:cNvSpPr>
            <a:spLocks noGrp="1"/>
          </p:cNvSpPr>
          <p:nvPr>
            <p:ph type="sldNum" sz="quarter" idx="12"/>
          </p:nvPr>
        </p:nvSpPr>
        <p:spPr>
          <a:xfrm>
            <a:off x="11293015" y="6356350"/>
            <a:ext cx="342901" cy="365125"/>
          </a:xfrm>
        </p:spPr>
        <p:txBody>
          <a:bodyPr/>
          <a:lstStyle>
            <a:lvl1pPr>
              <a:defRPr b="0">
                <a:solidFill>
                  <a:srgbClr val="000000"/>
                </a:solidFill>
              </a:defRPr>
            </a:lvl1pPr>
          </a:lstStyle>
          <a:p>
            <a:fld id="{612DC607-6A03-FC4D-8F08-E2A898818239}" type="slidenum">
              <a:rPr lang="en-US" smtClean="0"/>
              <a:pPr/>
              <a:t>‹#›</a:t>
            </a:fld>
            <a:endParaRPr lang="en-US"/>
          </a:p>
        </p:txBody>
      </p:sp>
      <p:sp>
        <p:nvSpPr>
          <p:cNvPr id="11" name="Rectangle 10"/>
          <p:cNvSpPr/>
          <p:nvPr userDrawn="1"/>
        </p:nvSpPr>
        <p:spPr>
          <a:xfrm>
            <a:off x="0" y="2813797"/>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12" name="Rectangle 11"/>
          <p:cNvSpPr/>
          <p:nvPr userDrawn="1"/>
        </p:nvSpPr>
        <p:spPr>
          <a:xfrm>
            <a:off x="0" y="4172350"/>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20"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a:p>
        </p:txBody>
      </p:sp>
      <p:pic>
        <p:nvPicPr>
          <p:cNvPr id="13" name="Picture 1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523262" y="96548"/>
            <a:ext cx="865909" cy="630331"/>
          </a:xfrm>
          <a:prstGeom prst="rect">
            <a:avLst/>
          </a:prstGeom>
        </p:spPr>
      </p:pic>
      <p:pic>
        <p:nvPicPr>
          <p:cNvPr id="17" name="Picture 16"/>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260020" y="610691"/>
            <a:ext cx="865909" cy="425473"/>
          </a:xfrm>
          <a:prstGeom prst="rect">
            <a:avLst/>
          </a:prstGeom>
        </p:spPr>
      </p:pic>
    </p:spTree>
    <p:extLst>
      <p:ext uri="{BB962C8B-B14F-4D97-AF65-F5344CB8AC3E}">
        <p14:creationId xmlns:p14="http://schemas.microsoft.com/office/powerpoint/2010/main" val="21076313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Divider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 y="0"/>
            <a:ext cx="12192000" cy="2840349"/>
          </a:xfrm>
          <a:prstGeom prst="rect">
            <a:avLst/>
          </a:prstGeom>
        </p:spPr>
      </p:pic>
      <p:sp>
        <p:nvSpPr>
          <p:cNvPr id="14" name="Rectangle 13"/>
          <p:cNvSpPr/>
          <p:nvPr userDrawn="1"/>
        </p:nvSpPr>
        <p:spPr>
          <a:xfrm>
            <a:off x="-1" y="4172350"/>
            <a:ext cx="12192000" cy="1756744"/>
          </a:xfrm>
          <a:prstGeom prst="rect">
            <a:avLst/>
          </a:prstGeom>
          <a:solidFill>
            <a:srgbClr val="1E41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6" name="Rectangle 5" hidden="1"/>
          <p:cNvSpPr/>
          <p:nvPr userDrawn="1">
            <p:custDataLst>
              <p:tags r:id="rId1"/>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15" name="Rectangle 14" hidden="1"/>
          <p:cNvSpPr/>
          <p:nvPr userDrawn="1">
            <p:custDataLst>
              <p:tags r:id="rId2"/>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2" name="Title 1"/>
          <p:cNvSpPr>
            <a:spLocks noGrp="1"/>
          </p:cNvSpPr>
          <p:nvPr>
            <p:ph type="ctrTitle" hasCustomPrompt="1"/>
          </p:nvPr>
        </p:nvSpPr>
        <p:spPr>
          <a:xfrm>
            <a:off x="1460231" y="3194176"/>
            <a:ext cx="9271541" cy="538300"/>
          </a:xfrm>
        </p:spPr>
        <p:txBody>
          <a:bodyPr anchor="ctr" anchorCtr="0"/>
          <a:lstStyle>
            <a:lvl1pPr>
              <a:defRPr cap="all">
                <a:solidFill>
                  <a:schemeClr val="accent5"/>
                </a:solidFill>
              </a:defRPr>
            </a:lvl1pPr>
          </a:lstStyle>
          <a:p>
            <a:r>
              <a:rPr lang="en-US"/>
              <a:t>Click to add title</a:t>
            </a:r>
          </a:p>
        </p:txBody>
      </p:sp>
      <p:cxnSp>
        <p:nvCxnSpPr>
          <p:cNvPr id="9" name="Straight Connector 8"/>
          <p:cNvCxnSpPr/>
          <p:nvPr userDrawn="1"/>
        </p:nvCxnSpPr>
        <p:spPr>
          <a:xfrm>
            <a:off x="1460231" y="3732476"/>
            <a:ext cx="9271541" cy="0"/>
          </a:xfrm>
          <a:prstGeom prst="line">
            <a:avLst/>
          </a:prstGeom>
          <a:ln>
            <a:solidFill>
              <a:srgbClr val="6A8AC4"/>
            </a:solidFill>
          </a:ln>
          <a:effectLst/>
        </p:spPr>
        <p:style>
          <a:lnRef idx="2">
            <a:schemeClr val="accent1"/>
          </a:lnRef>
          <a:fillRef idx="0">
            <a:schemeClr val="accent1"/>
          </a:fillRef>
          <a:effectRef idx="1">
            <a:schemeClr val="accent1"/>
          </a:effectRef>
          <a:fontRef idx="minor">
            <a:schemeClr val="tx1"/>
          </a:fontRef>
        </p:style>
      </p:cxnSp>
      <p:sp>
        <p:nvSpPr>
          <p:cNvPr id="16" name="Slide Number Placeholder 6"/>
          <p:cNvSpPr>
            <a:spLocks noGrp="1"/>
          </p:cNvSpPr>
          <p:nvPr>
            <p:ph type="sldNum" sz="quarter" idx="12"/>
          </p:nvPr>
        </p:nvSpPr>
        <p:spPr>
          <a:xfrm>
            <a:off x="11293015" y="6356350"/>
            <a:ext cx="342901" cy="365125"/>
          </a:xfrm>
        </p:spPr>
        <p:txBody>
          <a:bodyPr/>
          <a:lstStyle>
            <a:lvl1pPr>
              <a:defRPr b="0">
                <a:solidFill>
                  <a:srgbClr val="000000"/>
                </a:solidFill>
              </a:defRPr>
            </a:lvl1pPr>
          </a:lstStyle>
          <a:p>
            <a:fld id="{612DC607-6A03-FC4D-8F08-E2A898818239}" type="slidenum">
              <a:rPr lang="en-US" smtClean="0"/>
              <a:pPr/>
              <a:t>‹#›</a:t>
            </a:fld>
            <a:endParaRPr lang="en-US"/>
          </a:p>
        </p:txBody>
      </p:sp>
      <p:sp>
        <p:nvSpPr>
          <p:cNvPr id="11" name="Rectangle 10"/>
          <p:cNvSpPr/>
          <p:nvPr userDrawn="1"/>
        </p:nvSpPr>
        <p:spPr>
          <a:xfrm>
            <a:off x="0" y="2813797"/>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12" name="Rectangle 11"/>
          <p:cNvSpPr/>
          <p:nvPr userDrawn="1"/>
        </p:nvSpPr>
        <p:spPr>
          <a:xfrm>
            <a:off x="0" y="4172350"/>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20"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a:p>
        </p:txBody>
      </p:sp>
      <p:sp>
        <p:nvSpPr>
          <p:cNvPr id="18" name="Oval 17"/>
          <p:cNvSpPr>
            <a:spLocks noChangeAspect="1"/>
          </p:cNvSpPr>
          <p:nvPr userDrawn="1"/>
        </p:nvSpPr>
        <p:spPr>
          <a:xfrm>
            <a:off x="-1433048" y="5959311"/>
            <a:ext cx="1226644" cy="892924"/>
          </a:xfrm>
          <a:prstGeom prst="ellipse">
            <a:avLst/>
          </a:prstGeom>
          <a:solidFill>
            <a:srgbClr val="1E41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18" b="1">
                <a:solidFill>
                  <a:schemeClr val="bg1"/>
                </a:solidFill>
              </a:rPr>
              <a:t>30-65-100</a:t>
            </a:r>
          </a:p>
        </p:txBody>
      </p:sp>
    </p:spTree>
    <p:extLst>
      <p:ext uri="{BB962C8B-B14F-4D97-AF65-F5344CB8AC3E}">
        <p14:creationId xmlns:p14="http://schemas.microsoft.com/office/powerpoint/2010/main" val="646329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14" name="Rectangle 13"/>
          <p:cNvSpPr/>
          <p:nvPr userDrawn="1"/>
        </p:nvSpPr>
        <p:spPr>
          <a:xfrm>
            <a:off x="-1" y="4172350"/>
            <a:ext cx="12192000" cy="1756744"/>
          </a:xfrm>
          <a:prstGeom prst="rect">
            <a:avLst/>
          </a:prstGeom>
          <a:solidFill>
            <a:srgbClr val="A905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pic>
        <p:nvPicPr>
          <p:cNvPr id="3" name="Picture 2"/>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0" y="0"/>
            <a:ext cx="12192000" cy="2823882"/>
          </a:xfrm>
          <a:prstGeom prst="rect">
            <a:avLst/>
          </a:prstGeom>
        </p:spPr>
      </p:pic>
      <p:sp>
        <p:nvSpPr>
          <p:cNvPr id="6" name="Rectangle 5" hidden="1"/>
          <p:cNvSpPr/>
          <p:nvPr userDrawn="1">
            <p:custDataLst>
              <p:tags r:id="rId1"/>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15" name="Rectangle 14" hidden="1"/>
          <p:cNvSpPr/>
          <p:nvPr userDrawn="1">
            <p:custDataLst>
              <p:tags r:id="rId2"/>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2" name="Title 1"/>
          <p:cNvSpPr>
            <a:spLocks noGrp="1"/>
          </p:cNvSpPr>
          <p:nvPr>
            <p:ph type="ctrTitle" hasCustomPrompt="1"/>
          </p:nvPr>
        </p:nvSpPr>
        <p:spPr>
          <a:xfrm>
            <a:off x="1460231" y="3194176"/>
            <a:ext cx="9271541" cy="538300"/>
          </a:xfrm>
        </p:spPr>
        <p:txBody>
          <a:bodyPr anchor="ctr" anchorCtr="0"/>
          <a:lstStyle>
            <a:lvl1pPr>
              <a:defRPr cap="all">
                <a:solidFill>
                  <a:schemeClr val="accent5"/>
                </a:solidFill>
              </a:defRPr>
            </a:lvl1pPr>
          </a:lstStyle>
          <a:p>
            <a:r>
              <a:rPr lang="en-US"/>
              <a:t>Click to add title</a:t>
            </a:r>
          </a:p>
        </p:txBody>
      </p:sp>
      <p:cxnSp>
        <p:nvCxnSpPr>
          <p:cNvPr id="9" name="Straight Connector 8"/>
          <p:cNvCxnSpPr/>
          <p:nvPr userDrawn="1"/>
        </p:nvCxnSpPr>
        <p:spPr>
          <a:xfrm>
            <a:off x="1460231" y="3732476"/>
            <a:ext cx="9271541" cy="0"/>
          </a:xfrm>
          <a:prstGeom prst="line">
            <a:avLst/>
          </a:prstGeom>
          <a:ln>
            <a:solidFill>
              <a:srgbClr val="6A8AC4"/>
            </a:solidFill>
          </a:ln>
          <a:effectLst/>
        </p:spPr>
        <p:style>
          <a:lnRef idx="2">
            <a:schemeClr val="accent1"/>
          </a:lnRef>
          <a:fillRef idx="0">
            <a:schemeClr val="accent1"/>
          </a:fillRef>
          <a:effectRef idx="1">
            <a:schemeClr val="accent1"/>
          </a:effectRef>
          <a:fontRef idx="minor">
            <a:schemeClr val="tx1"/>
          </a:fontRef>
        </p:style>
      </p:cxnSp>
      <p:sp>
        <p:nvSpPr>
          <p:cNvPr id="16" name="Slide Number Placeholder 6"/>
          <p:cNvSpPr>
            <a:spLocks noGrp="1"/>
          </p:cNvSpPr>
          <p:nvPr>
            <p:ph type="sldNum" sz="quarter" idx="12"/>
          </p:nvPr>
        </p:nvSpPr>
        <p:spPr>
          <a:xfrm>
            <a:off x="11293015" y="6356350"/>
            <a:ext cx="342901" cy="365125"/>
          </a:xfrm>
        </p:spPr>
        <p:txBody>
          <a:bodyPr/>
          <a:lstStyle>
            <a:lvl1pPr>
              <a:defRPr b="0">
                <a:solidFill>
                  <a:srgbClr val="000000"/>
                </a:solidFill>
              </a:defRPr>
            </a:lvl1pPr>
          </a:lstStyle>
          <a:p>
            <a:fld id="{612DC607-6A03-FC4D-8F08-E2A898818239}" type="slidenum">
              <a:rPr lang="en-US" smtClean="0"/>
              <a:pPr/>
              <a:t>‹#›</a:t>
            </a:fld>
            <a:endParaRPr lang="en-US"/>
          </a:p>
        </p:txBody>
      </p:sp>
      <p:sp>
        <p:nvSpPr>
          <p:cNvPr id="11" name="Rectangle 10"/>
          <p:cNvSpPr/>
          <p:nvPr userDrawn="1"/>
        </p:nvSpPr>
        <p:spPr>
          <a:xfrm>
            <a:off x="0" y="2813797"/>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12" name="Rectangle 11"/>
          <p:cNvSpPr/>
          <p:nvPr userDrawn="1"/>
        </p:nvSpPr>
        <p:spPr>
          <a:xfrm>
            <a:off x="0" y="4172350"/>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20"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a:p>
        </p:txBody>
      </p:sp>
      <p:pic>
        <p:nvPicPr>
          <p:cNvPr id="13" name="Picture 1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523262" y="96548"/>
            <a:ext cx="865909" cy="630331"/>
          </a:xfrm>
          <a:prstGeom prst="rect">
            <a:avLst/>
          </a:prstGeom>
        </p:spPr>
      </p:pic>
      <p:pic>
        <p:nvPicPr>
          <p:cNvPr id="17" name="Picture 16"/>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260020" y="610691"/>
            <a:ext cx="865909" cy="425473"/>
          </a:xfrm>
          <a:prstGeom prst="rect">
            <a:avLst/>
          </a:prstGeom>
        </p:spPr>
      </p:pic>
    </p:spTree>
    <p:extLst>
      <p:ext uri="{BB962C8B-B14F-4D97-AF65-F5344CB8AC3E}">
        <p14:creationId xmlns:p14="http://schemas.microsoft.com/office/powerpoint/2010/main" val="17778328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Divider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 y="0"/>
            <a:ext cx="12192000" cy="2823882"/>
          </a:xfrm>
          <a:prstGeom prst="rect">
            <a:avLst/>
          </a:prstGeom>
        </p:spPr>
      </p:pic>
      <p:sp>
        <p:nvSpPr>
          <p:cNvPr id="14" name="Rectangle 13"/>
          <p:cNvSpPr/>
          <p:nvPr userDrawn="1"/>
        </p:nvSpPr>
        <p:spPr>
          <a:xfrm>
            <a:off x="-1" y="4172350"/>
            <a:ext cx="12192000" cy="1756744"/>
          </a:xfrm>
          <a:prstGeom prst="rect">
            <a:avLst/>
          </a:prstGeom>
          <a:solidFill>
            <a:srgbClr val="A905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6" name="Rectangle 5" hidden="1"/>
          <p:cNvSpPr/>
          <p:nvPr userDrawn="1">
            <p:custDataLst>
              <p:tags r:id="rId1"/>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15" name="Rectangle 14" hidden="1"/>
          <p:cNvSpPr/>
          <p:nvPr userDrawn="1">
            <p:custDataLst>
              <p:tags r:id="rId2"/>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2" name="Title 1"/>
          <p:cNvSpPr>
            <a:spLocks noGrp="1"/>
          </p:cNvSpPr>
          <p:nvPr>
            <p:ph type="ctrTitle" hasCustomPrompt="1"/>
          </p:nvPr>
        </p:nvSpPr>
        <p:spPr>
          <a:xfrm>
            <a:off x="1460231" y="3194176"/>
            <a:ext cx="9271541" cy="538300"/>
          </a:xfrm>
        </p:spPr>
        <p:txBody>
          <a:bodyPr anchor="ctr" anchorCtr="0"/>
          <a:lstStyle>
            <a:lvl1pPr>
              <a:defRPr cap="all">
                <a:solidFill>
                  <a:schemeClr val="accent5"/>
                </a:solidFill>
              </a:defRPr>
            </a:lvl1pPr>
          </a:lstStyle>
          <a:p>
            <a:r>
              <a:rPr lang="en-US"/>
              <a:t>Click to add title</a:t>
            </a:r>
          </a:p>
        </p:txBody>
      </p:sp>
      <p:cxnSp>
        <p:nvCxnSpPr>
          <p:cNvPr id="9" name="Straight Connector 8"/>
          <p:cNvCxnSpPr/>
          <p:nvPr userDrawn="1"/>
        </p:nvCxnSpPr>
        <p:spPr>
          <a:xfrm>
            <a:off x="1460231" y="3732476"/>
            <a:ext cx="9271541" cy="0"/>
          </a:xfrm>
          <a:prstGeom prst="line">
            <a:avLst/>
          </a:prstGeom>
          <a:ln>
            <a:solidFill>
              <a:srgbClr val="6A8AC4"/>
            </a:solidFill>
          </a:ln>
          <a:effectLst/>
        </p:spPr>
        <p:style>
          <a:lnRef idx="2">
            <a:schemeClr val="accent1"/>
          </a:lnRef>
          <a:fillRef idx="0">
            <a:schemeClr val="accent1"/>
          </a:fillRef>
          <a:effectRef idx="1">
            <a:schemeClr val="accent1"/>
          </a:effectRef>
          <a:fontRef idx="minor">
            <a:schemeClr val="tx1"/>
          </a:fontRef>
        </p:style>
      </p:cxnSp>
      <p:sp>
        <p:nvSpPr>
          <p:cNvPr id="16" name="Slide Number Placeholder 6"/>
          <p:cNvSpPr>
            <a:spLocks noGrp="1"/>
          </p:cNvSpPr>
          <p:nvPr>
            <p:ph type="sldNum" sz="quarter" idx="12"/>
          </p:nvPr>
        </p:nvSpPr>
        <p:spPr>
          <a:xfrm>
            <a:off x="11293015" y="6356350"/>
            <a:ext cx="342901" cy="365125"/>
          </a:xfrm>
        </p:spPr>
        <p:txBody>
          <a:bodyPr/>
          <a:lstStyle>
            <a:lvl1pPr>
              <a:defRPr b="0">
                <a:solidFill>
                  <a:srgbClr val="000000"/>
                </a:solidFill>
              </a:defRPr>
            </a:lvl1pPr>
          </a:lstStyle>
          <a:p>
            <a:fld id="{612DC607-6A03-FC4D-8F08-E2A898818239}" type="slidenum">
              <a:rPr lang="en-US" smtClean="0"/>
              <a:pPr/>
              <a:t>‹#›</a:t>
            </a:fld>
            <a:endParaRPr lang="en-US"/>
          </a:p>
        </p:txBody>
      </p:sp>
      <p:sp>
        <p:nvSpPr>
          <p:cNvPr id="11" name="Rectangle 10"/>
          <p:cNvSpPr/>
          <p:nvPr userDrawn="1"/>
        </p:nvSpPr>
        <p:spPr>
          <a:xfrm>
            <a:off x="0" y="2813797"/>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12" name="Rectangle 11"/>
          <p:cNvSpPr/>
          <p:nvPr userDrawn="1"/>
        </p:nvSpPr>
        <p:spPr>
          <a:xfrm>
            <a:off x="0" y="4172350"/>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20"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a:p>
        </p:txBody>
      </p:sp>
      <p:sp>
        <p:nvSpPr>
          <p:cNvPr id="13" name="Oval 12"/>
          <p:cNvSpPr>
            <a:spLocks noChangeAspect="1"/>
          </p:cNvSpPr>
          <p:nvPr userDrawn="1"/>
        </p:nvSpPr>
        <p:spPr>
          <a:xfrm>
            <a:off x="-1433049" y="3996827"/>
            <a:ext cx="1226644" cy="892924"/>
          </a:xfrm>
          <a:prstGeom prst="ellipse">
            <a:avLst/>
          </a:prstGeom>
          <a:solidFill>
            <a:srgbClr val="A905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18" b="1">
                <a:solidFill>
                  <a:schemeClr val="bg1"/>
                </a:solidFill>
              </a:rPr>
              <a:t>169-5-51</a:t>
            </a:r>
          </a:p>
        </p:txBody>
      </p:sp>
      <p:pic>
        <p:nvPicPr>
          <p:cNvPr id="17" name="Picture 1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523262" y="96548"/>
            <a:ext cx="865909" cy="630331"/>
          </a:xfrm>
          <a:prstGeom prst="rect">
            <a:avLst/>
          </a:prstGeom>
        </p:spPr>
      </p:pic>
      <p:pic>
        <p:nvPicPr>
          <p:cNvPr id="18" name="Picture 17"/>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260020" y="610691"/>
            <a:ext cx="865909" cy="425473"/>
          </a:xfrm>
          <a:prstGeom prst="rect">
            <a:avLst/>
          </a:prstGeom>
        </p:spPr>
      </p:pic>
    </p:spTree>
    <p:extLst>
      <p:ext uri="{BB962C8B-B14F-4D97-AF65-F5344CB8AC3E}">
        <p14:creationId xmlns:p14="http://schemas.microsoft.com/office/powerpoint/2010/main" val="19406741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Divider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 y="0"/>
            <a:ext cx="12214621" cy="2823883"/>
          </a:xfrm>
          <a:prstGeom prst="rect">
            <a:avLst/>
          </a:prstGeom>
        </p:spPr>
      </p:pic>
      <p:sp>
        <p:nvSpPr>
          <p:cNvPr id="14" name="Rectangle 13"/>
          <p:cNvSpPr/>
          <p:nvPr userDrawn="1"/>
        </p:nvSpPr>
        <p:spPr>
          <a:xfrm>
            <a:off x="-1" y="4172350"/>
            <a:ext cx="12192000" cy="1756744"/>
          </a:xfrm>
          <a:prstGeom prst="rect">
            <a:avLst/>
          </a:prstGeom>
          <a:solidFill>
            <a:srgbClr val="3BBE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6" name="Rectangle 5" hidden="1"/>
          <p:cNvSpPr/>
          <p:nvPr userDrawn="1">
            <p:custDataLst>
              <p:tags r:id="rId1"/>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15" name="Rectangle 14" hidden="1"/>
          <p:cNvSpPr/>
          <p:nvPr userDrawn="1">
            <p:custDataLst>
              <p:tags r:id="rId2"/>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2" name="Title 1"/>
          <p:cNvSpPr>
            <a:spLocks noGrp="1"/>
          </p:cNvSpPr>
          <p:nvPr>
            <p:ph type="ctrTitle" hasCustomPrompt="1"/>
          </p:nvPr>
        </p:nvSpPr>
        <p:spPr>
          <a:xfrm>
            <a:off x="1460231" y="3194176"/>
            <a:ext cx="9271541" cy="538300"/>
          </a:xfrm>
        </p:spPr>
        <p:txBody>
          <a:bodyPr anchor="ctr" anchorCtr="0"/>
          <a:lstStyle>
            <a:lvl1pPr>
              <a:defRPr cap="all">
                <a:solidFill>
                  <a:schemeClr val="accent5"/>
                </a:solidFill>
              </a:defRPr>
            </a:lvl1pPr>
          </a:lstStyle>
          <a:p>
            <a:r>
              <a:rPr lang="en-US"/>
              <a:t>Click to add title</a:t>
            </a:r>
          </a:p>
        </p:txBody>
      </p:sp>
      <p:cxnSp>
        <p:nvCxnSpPr>
          <p:cNvPr id="9" name="Straight Connector 8"/>
          <p:cNvCxnSpPr/>
          <p:nvPr userDrawn="1"/>
        </p:nvCxnSpPr>
        <p:spPr>
          <a:xfrm>
            <a:off x="1460231" y="3732476"/>
            <a:ext cx="9271541" cy="0"/>
          </a:xfrm>
          <a:prstGeom prst="line">
            <a:avLst/>
          </a:prstGeom>
          <a:ln>
            <a:solidFill>
              <a:srgbClr val="6A8AC4"/>
            </a:solidFill>
          </a:ln>
          <a:effectLst/>
        </p:spPr>
        <p:style>
          <a:lnRef idx="2">
            <a:schemeClr val="accent1"/>
          </a:lnRef>
          <a:fillRef idx="0">
            <a:schemeClr val="accent1"/>
          </a:fillRef>
          <a:effectRef idx="1">
            <a:schemeClr val="accent1"/>
          </a:effectRef>
          <a:fontRef idx="minor">
            <a:schemeClr val="tx1"/>
          </a:fontRef>
        </p:style>
      </p:cxnSp>
      <p:sp>
        <p:nvSpPr>
          <p:cNvPr id="16" name="Slide Number Placeholder 6"/>
          <p:cNvSpPr>
            <a:spLocks noGrp="1"/>
          </p:cNvSpPr>
          <p:nvPr>
            <p:ph type="sldNum" sz="quarter" idx="12"/>
          </p:nvPr>
        </p:nvSpPr>
        <p:spPr>
          <a:xfrm>
            <a:off x="11293015" y="6356350"/>
            <a:ext cx="342901" cy="365125"/>
          </a:xfrm>
        </p:spPr>
        <p:txBody>
          <a:bodyPr/>
          <a:lstStyle>
            <a:lvl1pPr>
              <a:defRPr b="0">
                <a:solidFill>
                  <a:srgbClr val="000000"/>
                </a:solidFill>
              </a:defRPr>
            </a:lvl1pPr>
          </a:lstStyle>
          <a:p>
            <a:fld id="{612DC607-6A03-FC4D-8F08-E2A898818239}" type="slidenum">
              <a:rPr lang="en-US" smtClean="0"/>
              <a:pPr/>
              <a:t>‹#›</a:t>
            </a:fld>
            <a:endParaRPr lang="en-US"/>
          </a:p>
        </p:txBody>
      </p:sp>
      <p:sp>
        <p:nvSpPr>
          <p:cNvPr id="11" name="Rectangle 10"/>
          <p:cNvSpPr/>
          <p:nvPr userDrawn="1"/>
        </p:nvSpPr>
        <p:spPr>
          <a:xfrm>
            <a:off x="0" y="2813797"/>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12" name="Rectangle 11"/>
          <p:cNvSpPr/>
          <p:nvPr userDrawn="1"/>
        </p:nvSpPr>
        <p:spPr>
          <a:xfrm>
            <a:off x="0" y="4172350"/>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20"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a:p>
        </p:txBody>
      </p:sp>
      <p:pic>
        <p:nvPicPr>
          <p:cNvPr id="13" name="Picture 1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523262" y="96548"/>
            <a:ext cx="865909" cy="630331"/>
          </a:xfrm>
          <a:prstGeom prst="rect">
            <a:avLst/>
          </a:prstGeom>
        </p:spPr>
      </p:pic>
      <p:pic>
        <p:nvPicPr>
          <p:cNvPr id="17" name="Picture 16"/>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260020" y="610691"/>
            <a:ext cx="865909" cy="425473"/>
          </a:xfrm>
          <a:prstGeom prst="rect">
            <a:avLst/>
          </a:prstGeom>
        </p:spPr>
      </p:pic>
    </p:spTree>
    <p:extLst>
      <p:ext uri="{BB962C8B-B14F-4D97-AF65-F5344CB8AC3E}">
        <p14:creationId xmlns:p14="http://schemas.microsoft.com/office/powerpoint/2010/main" val="34871552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 y="0"/>
            <a:ext cx="12192000" cy="2832116"/>
          </a:xfrm>
          <a:prstGeom prst="rect">
            <a:avLst/>
          </a:prstGeom>
        </p:spPr>
      </p:pic>
      <p:sp>
        <p:nvSpPr>
          <p:cNvPr id="14" name="Rectangle 13"/>
          <p:cNvSpPr/>
          <p:nvPr userDrawn="1"/>
        </p:nvSpPr>
        <p:spPr>
          <a:xfrm>
            <a:off x="-1" y="4172350"/>
            <a:ext cx="12192000" cy="1756744"/>
          </a:xfrm>
          <a:prstGeom prst="rect">
            <a:avLst/>
          </a:prstGeom>
          <a:solidFill>
            <a:srgbClr val="3BBE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6" name="Rectangle 5" hidden="1"/>
          <p:cNvSpPr/>
          <p:nvPr userDrawn="1">
            <p:custDataLst>
              <p:tags r:id="rId1"/>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15" name="Rectangle 14" hidden="1"/>
          <p:cNvSpPr/>
          <p:nvPr userDrawn="1">
            <p:custDataLst>
              <p:tags r:id="rId2"/>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2" name="Title 1"/>
          <p:cNvSpPr>
            <a:spLocks noGrp="1"/>
          </p:cNvSpPr>
          <p:nvPr>
            <p:ph type="ctrTitle" hasCustomPrompt="1"/>
          </p:nvPr>
        </p:nvSpPr>
        <p:spPr>
          <a:xfrm>
            <a:off x="1460231" y="3194176"/>
            <a:ext cx="9271541" cy="538300"/>
          </a:xfrm>
        </p:spPr>
        <p:txBody>
          <a:bodyPr anchor="ctr" anchorCtr="0"/>
          <a:lstStyle>
            <a:lvl1pPr>
              <a:defRPr cap="all">
                <a:solidFill>
                  <a:schemeClr val="accent5"/>
                </a:solidFill>
              </a:defRPr>
            </a:lvl1pPr>
          </a:lstStyle>
          <a:p>
            <a:r>
              <a:rPr lang="en-US"/>
              <a:t>Click to add title</a:t>
            </a:r>
          </a:p>
        </p:txBody>
      </p:sp>
      <p:cxnSp>
        <p:nvCxnSpPr>
          <p:cNvPr id="9" name="Straight Connector 8"/>
          <p:cNvCxnSpPr/>
          <p:nvPr userDrawn="1"/>
        </p:nvCxnSpPr>
        <p:spPr>
          <a:xfrm>
            <a:off x="1460231" y="3732476"/>
            <a:ext cx="9271541" cy="0"/>
          </a:xfrm>
          <a:prstGeom prst="line">
            <a:avLst/>
          </a:prstGeom>
          <a:ln>
            <a:solidFill>
              <a:srgbClr val="6A8AC4"/>
            </a:solidFill>
          </a:ln>
          <a:effectLst/>
        </p:spPr>
        <p:style>
          <a:lnRef idx="2">
            <a:schemeClr val="accent1"/>
          </a:lnRef>
          <a:fillRef idx="0">
            <a:schemeClr val="accent1"/>
          </a:fillRef>
          <a:effectRef idx="1">
            <a:schemeClr val="accent1"/>
          </a:effectRef>
          <a:fontRef idx="minor">
            <a:schemeClr val="tx1"/>
          </a:fontRef>
        </p:style>
      </p:cxnSp>
      <p:sp>
        <p:nvSpPr>
          <p:cNvPr id="16" name="Slide Number Placeholder 6"/>
          <p:cNvSpPr>
            <a:spLocks noGrp="1"/>
          </p:cNvSpPr>
          <p:nvPr>
            <p:ph type="sldNum" sz="quarter" idx="12"/>
          </p:nvPr>
        </p:nvSpPr>
        <p:spPr>
          <a:xfrm>
            <a:off x="11293015" y="6356350"/>
            <a:ext cx="342901" cy="365125"/>
          </a:xfrm>
        </p:spPr>
        <p:txBody>
          <a:bodyPr/>
          <a:lstStyle>
            <a:lvl1pPr>
              <a:defRPr b="0">
                <a:solidFill>
                  <a:srgbClr val="000000"/>
                </a:solidFill>
              </a:defRPr>
            </a:lvl1pPr>
          </a:lstStyle>
          <a:p>
            <a:fld id="{612DC607-6A03-FC4D-8F08-E2A898818239}" type="slidenum">
              <a:rPr lang="en-US" smtClean="0"/>
              <a:pPr/>
              <a:t>‹#›</a:t>
            </a:fld>
            <a:endParaRPr lang="en-US"/>
          </a:p>
        </p:txBody>
      </p:sp>
      <p:sp>
        <p:nvSpPr>
          <p:cNvPr id="11" name="Rectangle 10"/>
          <p:cNvSpPr/>
          <p:nvPr userDrawn="1"/>
        </p:nvSpPr>
        <p:spPr>
          <a:xfrm>
            <a:off x="0" y="2813797"/>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12" name="Rectangle 11"/>
          <p:cNvSpPr/>
          <p:nvPr userDrawn="1"/>
        </p:nvSpPr>
        <p:spPr>
          <a:xfrm>
            <a:off x="0" y="4172350"/>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20"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a:p>
        </p:txBody>
      </p:sp>
    </p:spTree>
    <p:extLst>
      <p:ext uri="{BB962C8B-B14F-4D97-AF65-F5344CB8AC3E}">
        <p14:creationId xmlns:p14="http://schemas.microsoft.com/office/powerpoint/2010/main" val="9042351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Divider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2" y="3845"/>
            <a:ext cx="12204716" cy="2836504"/>
          </a:xfrm>
          <a:prstGeom prst="rect">
            <a:avLst/>
          </a:prstGeom>
        </p:spPr>
      </p:pic>
      <p:sp>
        <p:nvSpPr>
          <p:cNvPr id="14" name="Rectangle 13"/>
          <p:cNvSpPr/>
          <p:nvPr userDrawn="1"/>
        </p:nvSpPr>
        <p:spPr>
          <a:xfrm>
            <a:off x="-1" y="4172350"/>
            <a:ext cx="12192000" cy="1756744"/>
          </a:xfrm>
          <a:prstGeom prst="rect">
            <a:avLst/>
          </a:prstGeom>
          <a:solidFill>
            <a:srgbClr val="3BBE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6" name="Rectangle 5" hidden="1"/>
          <p:cNvSpPr/>
          <p:nvPr userDrawn="1">
            <p:custDataLst>
              <p:tags r:id="rId1"/>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15" name="Rectangle 14" hidden="1"/>
          <p:cNvSpPr/>
          <p:nvPr userDrawn="1">
            <p:custDataLst>
              <p:tags r:id="rId2"/>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2" name="Title 1"/>
          <p:cNvSpPr>
            <a:spLocks noGrp="1"/>
          </p:cNvSpPr>
          <p:nvPr>
            <p:ph type="ctrTitle" hasCustomPrompt="1"/>
          </p:nvPr>
        </p:nvSpPr>
        <p:spPr>
          <a:xfrm>
            <a:off x="1460231" y="3194176"/>
            <a:ext cx="9271541" cy="538300"/>
          </a:xfrm>
        </p:spPr>
        <p:txBody>
          <a:bodyPr anchor="ctr" anchorCtr="0"/>
          <a:lstStyle>
            <a:lvl1pPr>
              <a:defRPr cap="all">
                <a:solidFill>
                  <a:schemeClr val="accent5"/>
                </a:solidFill>
              </a:defRPr>
            </a:lvl1pPr>
          </a:lstStyle>
          <a:p>
            <a:r>
              <a:rPr lang="en-US"/>
              <a:t>Click to add title</a:t>
            </a:r>
          </a:p>
        </p:txBody>
      </p:sp>
      <p:cxnSp>
        <p:nvCxnSpPr>
          <p:cNvPr id="9" name="Straight Connector 8"/>
          <p:cNvCxnSpPr/>
          <p:nvPr userDrawn="1"/>
        </p:nvCxnSpPr>
        <p:spPr>
          <a:xfrm>
            <a:off x="1460231" y="3732476"/>
            <a:ext cx="9271541" cy="0"/>
          </a:xfrm>
          <a:prstGeom prst="line">
            <a:avLst/>
          </a:prstGeom>
          <a:ln>
            <a:solidFill>
              <a:srgbClr val="6A8AC4"/>
            </a:solidFill>
          </a:ln>
          <a:effectLst/>
        </p:spPr>
        <p:style>
          <a:lnRef idx="2">
            <a:schemeClr val="accent1"/>
          </a:lnRef>
          <a:fillRef idx="0">
            <a:schemeClr val="accent1"/>
          </a:fillRef>
          <a:effectRef idx="1">
            <a:schemeClr val="accent1"/>
          </a:effectRef>
          <a:fontRef idx="minor">
            <a:schemeClr val="tx1"/>
          </a:fontRef>
        </p:style>
      </p:cxnSp>
      <p:sp>
        <p:nvSpPr>
          <p:cNvPr id="16" name="Slide Number Placeholder 6"/>
          <p:cNvSpPr>
            <a:spLocks noGrp="1"/>
          </p:cNvSpPr>
          <p:nvPr>
            <p:ph type="sldNum" sz="quarter" idx="12"/>
          </p:nvPr>
        </p:nvSpPr>
        <p:spPr>
          <a:xfrm>
            <a:off x="11293015" y="6356350"/>
            <a:ext cx="342901" cy="365125"/>
          </a:xfrm>
        </p:spPr>
        <p:txBody>
          <a:bodyPr/>
          <a:lstStyle>
            <a:lvl1pPr>
              <a:defRPr b="0">
                <a:solidFill>
                  <a:srgbClr val="000000"/>
                </a:solidFill>
              </a:defRPr>
            </a:lvl1pPr>
          </a:lstStyle>
          <a:p>
            <a:fld id="{612DC607-6A03-FC4D-8F08-E2A898818239}" type="slidenum">
              <a:rPr lang="en-US" smtClean="0"/>
              <a:pPr/>
              <a:t>‹#›</a:t>
            </a:fld>
            <a:endParaRPr lang="en-US"/>
          </a:p>
        </p:txBody>
      </p:sp>
      <p:sp>
        <p:nvSpPr>
          <p:cNvPr id="11" name="Rectangle 10"/>
          <p:cNvSpPr/>
          <p:nvPr userDrawn="1"/>
        </p:nvSpPr>
        <p:spPr>
          <a:xfrm>
            <a:off x="0" y="2813797"/>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12" name="Rectangle 11"/>
          <p:cNvSpPr/>
          <p:nvPr userDrawn="1"/>
        </p:nvSpPr>
        <p:spPr>
          <a:xfrm>
            <a:off x="0" y="4172350"/>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20"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a:p>
        </p:txBody>
      </p:sp>
      <p:pic>
        <p:nvPicPr>
          <p:cNvPr id="13" name="Picture 1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523262" y="96548"/>
            <a:ext cx="865909" cy="630331"/>
          </a:xfrm>
          <a:prstGeom prst="rect">
            <a:avLst/>
          </a:prstGeom>
        </p:spPr>
      </p:pic>
      <p:pic>
        <p:nvPicPr>
          <p:cNvPr id="17" name="Picture 16"/>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260020" y="610691"/>
            <a:ext cx="865909" cy="425473"/>
          </a:xfrm>
          <a:prstGeom prst="rect">
            <a:avLst/>
          </a:prstGeom>
        </p:spPr>
      </p:pic>
    </p:spTree>
    <p:extLst>
      <p:ext uri="{BB962C8B-B14F-4D97-AF65-F5344CB8AC3E}">
        <p14:creationId xmlns:p14="http://schemas.microsoft.com/office/powerpoint/2010/main" val="17226119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 y="0"/>
            <a:ext cx="12192000" cy="2848581"/>
          </a:xfrm>
          <a:prstGeom prst="rect">
            <a:avLst/>
          </a:prstGeom>
        </p:spPr>
      </p:pic>
      <p:sp>
        <p:nvSpPr>
          <p:cNvPr id="14" name="Rectangle 13"/>
          <p:cNvSpPr/>
          <p:nvPr userDrawn="1"/>
        </p:nvSpPr>
        <p:spPr>
          <a:xfrm>
            <a:off x="-1" y="4172350"/>
            <a:ext cx="12192000" cy="1756744"/>
          </a:xfrm>
          <a:prstGeom prst="rect">
            <a:avLst/>
          </a:prstGeom>
          <a:solidFill>
            <a:srgbClr val="3BBE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6" name="Rectangle 5" hidden="1"/>
          <p:cNvSpPr/>
          <p:nvPr userDrawn="1">
            <p:custDataLst>
              <p:tags r:id="rId1"/>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15" name="Rectangle 14" hidden="1"/>
          <p:cNvSpPr/>
          <p:nvPr userDrawn="1">
            <p:custDataLst>
              <p:tags r:id="rId2"/>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2" name="Title 1"/>
          <p:cNvSpPr>
            <a:spLocks noGrp="1"/>
          </p:cNvSpPr>
          <p:nvPr>
            <p:ph type="ctrTitle" hasCustomPrompt="1"/>
          </p:nvPr>
        </p:nvSpPr>
        <p:spPr>
          <a:xfrm>
            <a:off x="1460231" y="3194176"/>
            <a:ext cx="9271541" cy="538300"/>
          </a:xfrm>
        </p:spPr>
        <p:txBody>
          <a:bodyPr anchor="ctr" anchorCtr="0"/>
          <a:lstStyle>
            <a:lvl1pPr>
              <a:defRPr cap="all">
                <a:solidFill>
                  <a:schemeClr val="accent5"/>
                </a:solidFill>
              </a:defRPr>
            </a:lvl1pPr>
          </a:lstStyle>
          <a:p>
            <a:r>
              <a:rPr lang="en-US"/>
              <a:t>Click to add title</a:t>
            </a:r>
          </a:p>
        </p:txBody>
      </p:sp>
      <p:cxnSp>
        <p:nvCxnSpPr>
          <p:cNvPr id="9" name="Straight Connector 8"/>
          <p:cNvCxnSpPr/>
          <p:nvPr userDrawn="1"/>
        </p:nvCxnSpPr>
        <p:spPr>
          <a:xfrm>
            <a:off x="1460231" y="3732476"/>
            <a:ext cx="9271541" cy="0"/>
          </a:xfrm>
          <a:prstGeom prst="line">
            <a:avLst/>
          </a:prstGeom>
          <a:ln>
            <a:solidFill>
              <a:srgbClr val="6A8AC4"/>
            </a:solidFill>
          </a:ln>
          <a:effectLst/>
        </p:spPr>
        <p:style>
          <a:lnRef idx="2">
            <a:schemeClr val="accent1"/>
          </a:lnRef>
          <a:fillRef idx="0">
            <a:schemeClr val="accent1"/>
          </a:fillRef>
          <a:effectRef idx="1">
            <a:schemeClr val="accent1"/>
          </a:effectRef>
          <a:fontRef idx="minor">
            <a:schemeClr val="tx1"/>
          </a:fontRef>
        </p:style>
      </p:cxnSp>
      <p:sp>
        <p:nvSpPr>
          <p:cNvPr id="16" name="Slide Number Placeholder 6"/>
          <p:cNvSpPr>
            <a:spLocks noGrp="1"/>
          </p:cNvSpPr>
          <p:nvPr>
            <p:ph type="sldNum" sz="quarter" idx="12"/>
          </p:nvPr>
        </p:nvSpPr>
        <p:spPr>
          <a:xfrm>
            <a:off x="11293015" y="6356350"/>
            <a:ext cx="342901" cy="365125"/>
          </a:xfrm>
        </p:spPr>
        <p:txBody>
          <a:bodyPr/>
          <a:lstStyle>
            <a:lvl1pPr>
              <a:defRPr b="0">
                <a:solidFill>
                  <a:srgbClr val="000000"/>
                </a:solidFill>
              </a:defRPr>
            </a:lvl1pPr>
          </a:lstStyle>
          <a:p>
            <a:fld id="{612DC607-6A03-FC4D-8F08-E2A898818239}" type="slidenum">
              <a:rPr lang="en-US" smtClean="0"/>
              <a:pPr/>
              <a:t>‹#›</a:t>
            </a:fld>
            <a:endParaRPr lang="en-US"/>
          </a:p>
        </p:txBody>
      </p:sp>
      <p:sp>
        <p:nvSpPr>
          <p:cNvPr id="11" name="Rectangle 10"/>
          <p:cNvSpPr/>
          <p:nvPr userDrawn="1"/>
        </p:nvSpPr>
        <p:spPr>
          <a:xfrm>
            <a:off x="0" y="2813797"/>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12" name="Rectangle 11"/>
          <p:cNvSpPr/>
          <p:nvPr userDrawn="1"/>
        </p:nvSpPr>
        <p:spPr>
          <a:xfrm>
            <a:off x="0" y="4172350"/>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20"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a:p>
        </p:txBody>
      </p:sp>
      <p:pic>
        <p:nvPicPr>
          <p:cNvPr id="13" name="Picture 1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523262" y="96548"/>
            <a:ext cx="865909" cy="630331"/>
          </a:xfrm>
          <a:prstGeom prst="rect">
            <a:avLst/>
          </a:prstGeom>
        </p:spPr>
      </p:pic>
      <p:pic>
        <p:nvPicPr>
          <p:cNvPr id="17" name="Picture 16"/>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260020" y="610691"/>
            <a:ext cx="865909" cy="425473"/>
          </a:xfrm>
          <a:prstGeom prst="rect">
            <a:avLst/>
          </a:prstGeom>
        </p:spPr>
      </p:pic>
    </p:spTree>
    <p:extLst>
      <p:ext uri="{BB962C8B-B14F-4D97-AF65-F5344CB8AC3E}">
        <p14:creationId xmlns:p14="http://schemas.microsoft.com/office/powerpoint/2010/main" val="1967419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Divider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 y="0"/>
            <a:ext cx="12192000" cy="2832116"/>
          </a:xfrm>
          <a:prstGeom prst="rect">
            <a:avLst/>
          </a:prstGeom>
        </p:spPr>
      </p:pic>
      <p:sp>
        <p:nvSpPr>
          <p:cNvPr id="14" name="Rectangle 13"/>
          <p:cNvSpPr/>
          <p:nvPr userDrawn="1"/>
        </p:nvSpPr>
        <p:spPr>
          <a:xfrm>
            <a:off x="-1" y="4172350"/>
            <a:ext cx="12192000" cy="1756744"/>
          </a:xfrm>
          <a:prstGeom prst="rect">
            <a:avLst/>
          </a:prstGeom>
          <a:solidFill>
            <a:srgbClr val="1E41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6" name="Rectangle 5" hidden="1"/>
          <p:cNvSpPr/>
          <p:nvPr userDrawn="1">
            <p:custDataLst>
              <p:tags r:id="rId1"/>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15" name="Rectangle 14" hidden="1"/>
          <p:cNvSpPr/>
          <p:nvPr userDrawn="1">
            <p:custDataLst>
              <p:tags r:id="rId2"/>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2" name="Title 1"/>
          <p:cNvSpPr>
            <a:spLocks noGrp="1"/>
          </p:cNvSpPr>
          <p:nvPr>
            <p:ph type="ctrTitle" hasCustomPrompt="1"/>
          </p:nvPr>
        </p:nvSpPr>
        <p:spPr>
          <a:xfrm>
            <a:off x="1460231" y="3194176"/>
            <a:ext cx="9271541" cy="538300"/>
          </a:xfrm>
        </p:spPr>
        <p:txBody>
          <a:bodyPr anchor="ctr" anchorCtr="0"/>
          <a:lstStyle>
            <a:lvl1pPr>
              <a:defRPr cap="all">
                <a:solidFill>
                  <a:schemeClr val="accent5"/>
                </a:solidFill>
              </a:defRPr>
            </a:lvl1pPr>
          </a:lstStyle>
          <a:p>
            <a:r>
              <a:rPr lang="en-US"/>
              <a:t>Click to add title</a:t>
            </a:r>
          </a:p>
        </p:txBody>
      </p:sp>
      <p:cxnSp>
        <p:nvCxnSpPr>
          <p:cNvPr id="9" name="Straight Connector 8"/>
          <p:cNvCxnSpPr/>
          <p:nvPr userDrawn="1"/>
        </p:nvCxnSpPr>
        <p:spPr>
          <a:xfrm>
            <a:off x="1460231" y="3732476"/>
            <a:ext cx="9271541" cy="0"/>
          </a:xfrm>
          <a:prstGeom prst="line">
            <a:avLst/>
          </a:prstGeom>
          <a:ln>
            <a:solidFill>
              <a:srgbClr val="6A8AC4"/>
            </a:solidFill>
          </a:ln>
          <a:effectLst/>
        </p:spPr>
        <p:style>
          <a:lnRef idx="2">
            <a:schemeClr val="accent1"/>
          </a:lnRef>
          <a:fillRef idx="0">
            <a:schemeClr val="accent1"/>
          </a:fillRef>
          <a:effectRef idx="1">
            <a:schemeClr val="accent1"/>
          </a:effectRef>
          <a:fontRef idx="minor">
            <a:schemeClr val="tx1"/>
          </a:fontRef>
        </p:style>
      </p:cxnSp>
      <p:sp>
        <p:nvSpPr>
          <p:cNvPr id="16" name="Slide Number Placeholder 6"/>
          <p:cNvSpPr>
            <a:spLocks noGrp="1"/>
          </p:cNvSpPr>
          <p:nvPr>
            <p:ph type="sldNum" sz="quarter" idx="12"/>
          </p:nvPr>
        </p:nvSpPr>
        <p:spPr>
          <a:xfrm>
            <a:off x="11293015" y="6356350"/>
            <a:ext cx="342901" cy="365125"/>
          </a:xfrm>
        </p:spPr>
        <p:txBody>
          <a:bodyPr/>
          <a:lstStyle>
            <a:lvl1pPr>
              <a:defRPr b="0">
                <a:solidFill>
                  <a:srgbClr val="000000"/>
                </a:solidFill>
              </a:defRPr>
            </a:lvl1pPr>
          </a:lstStyle>
          <a:p>
            <a:fld id="{612DC607-6A03-FC4D-8F08-E2A898818239}" type="slidenum">
              <a:rPr lang="en-US" smtClean="0"/>
              <a:pPr/>
              <a:t>‹#›</a:t>
            </a:fld>
            <a:endParaRPr lang="en-US"/>
          </a:p>
        </p:txBody>
      </p:sp>
      <p:sp>
        <p:nvSpPr>
          <p:cNvPr id="11" name="Rectangle 10"/>
          <p:cNvSpPr/>
          <p:nvPr userDrawn="1"/>
        </p:nvSpPr>
        <p:spPr>
          <a:xfrm>
            <a:off x="0" y="2813797"/>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12" name="Rectangle 11"/>
          <p:cNvSpPr/>
          <p:nvPr userDrawn="1"/>
        </p:nvSpPr>
        <p:spPr>
          <a:xfrm>
            <a:off x="0" y="4172350"/>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20"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a:p>
        </p:txBody>
      </p:sp>
    </p:spTree>
    <p:extLst>
      <p:ext uri="{BB962C8B-B14F-4D97-AF65-F5344CB8AC3E}">
        <p14:creationId xmlns:p14="http://schemas.microsoft.com/office/powerpoint/2010/main" val="3693175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847AF-74E3-934C-B288-2AE11661CED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B7A7F93-68B2-2D4F-BBA1-853DDE4FF3FA}"/>
              </a:ext>
            </a:extLst>
          </p:cNvPr>
          <p:cNvSpPr>
            <a:spLocks noGrp="1"/>
          </p:cNvSpPr>
          <p:nvPr>
            <p:ph type="sldNum" sz="quarter" idx="10"/>
          </p:nvPr>
        </p:nvSpPr>
        <p:spPr/>
        <p:txBody>
          <a:bodyPr/>
          <a:lstStyle/>
          <a:p>
            <a:fld id="{612DC607-6A03-FC4D-8F08-E2A898818239}" type="slidenum">
              <a:rPr lang="en-US" smtClean="0"/>
              <a:pPr/>
              <a:t>‹#›</a:t>
            </a:fld>
            <a:endParaRPr lang="en-US"/>
          </a:p>
        </p:txBody>
      </p:sp>
      <p:sp>
        <p:nvSpPr>
          <p:cNvPr id="4" name="Footer Placeholder 3">
            <a:extLst>
              <a:ext uri="{FF2B5EF4-FFF2-40B4-BE49-F238E27FC236}">
                <a16:creationId xmlns:a16="http://schemas.microsoft.com/office/drawing/2014/main" id="{7EF88FCE-5EB1-7C4C-A859-115590E799CA}"/>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075071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Divider Slide">
    <p:spTree>
      <p:nvGrpSpPr>
        <p:cNvPr id="1" name=""/>
        <p:cNvGrpSpPr/>
        <p:nvPr/>
      </p:nvGrpSpPr>
      <p:grpSpPr>
        <a:xfrm>
          <a:off x="0" y="0"/>
          <a:ext cx="0" cy="0"/>
          <a:chOff x="0" y="0"/>
          <a:chExt cx="0" cy="0"/>
        </a:xfrm>
      </p:grpSpPr>
      <p:pic>
        <p:nvPicPr>
          <p:cNvPr id="24" name="Picture 23"/>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 y="-1"/>
            <a:ext cx="12210788" cy="2817047"/>
          </a:xfrm>
          <a:prstGeom prst="rect">
            <a:avLst/>
          </a:prstGeom>
        </p:spPr>
      </p:pic>
      <p:sp>
        <p:nvSpPr>
          <p:cNvPr id="14" name="Rectangle 13"/>
          <p:cNvSpPr/>
          <p:nvPr userDrawn="1"/>
        </p:nvSpPr>
        <p:spPr>
          <a:xfrm>
            <a:off x="-1" y="4172350"/>
            <a:ext cx="12192000" cy="1756744"/>
          </a:xfrm>
          <a:prstGeom prst="rect">
            <a:avLst/>
          </a:prstGeom>
          <a:solidFill>
            <a:srgbClr val="3BBE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6" name="Rectangle 5" hidden="1"/>
          <p:cNvSpPr/>
          <p:nvPr userDrawn="1">
            <p:custDataLst>
              <p:tags r:id="rId1"/>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15" name="Rectangle 14" hidden="1"/>
          <p:cNvSpPr/>
          <p:nvPr userDrawn="1">
            <p:custDataLst>
              <p:tags r:id="rId2"/>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2" name="Title 1"/>
          <p:cNvSpPr>
            <a:spLocks noGrp="1"/>
          </p:cNvSpPr>
          <p:nvPr>
            <p:ph type="ctrTitle" hasCustomPrompt="1"/>
          </p:nvPr>
        </p:nvSpPr>
        <p:spPr>
          <a:xfrm>
            <a:off x="1460231" y="3194176"/>
            <a:ext cx="9271541" cy="538300"/>
          </a:xfrm>
        </p:spPr>
        <p:txBody>
          <a:bodyPr anchor="ctr" anchorCtr="0"/>
          <a:lstStyle>
            <a:lvl1pPr>
              <a:defRPr cap="all">
                <a:solidFill>
                  <a:schemeClr val="accent5"/>
                </a:solidFill>
              </a:defRPr>
            </a:lvl1pPr>
          </a:lstStyle>
          <a:p>
            <a:r>
              <a:rPr lang="en-US"/>
              <a:t>Click to add title</a:t>
            </a:r>
          </a:p>
        </p:txBody>
      </p:sp>
      <p:cxnSp>
        <p:nvCxnSpPr>
          <p:cNvPr id="9" name="Straight Connector 8"/>
          <p:cNvCxnSpPr/>
          <p:nvPr userDrawn="1"/>
        </p:nvCxnSpPr>
        <p:spPr>
          <a:xfrm>
            <a:off x="1460231" y="3732476"/>
            <a:ext cx="9271541" cy="0"/>
          </a:xfrm>
          <a:prstGeom prst="line">
            <a:avLst/>
          </a:prstGeom>
          <a:ln>
            <a:solidFill>
              <a:srgbClr val="6A8AC4"/>
            </a:solidFill>
          </a:ln>
          <a:effectLst/>
        </p:spPr>
        <p:style>
          <a:lnRef idx="2">
            <a:schemeClr val="accent1"/>
          </a:lnRef>
          <a:fillRef idx="0">
            <a:schemeClr val="accent1"/>
          </a:fillRef>
          <a:effectRef idx="1">
            <a:schemeClr val="accent1"/>
          </a:effectRef>
          <a:fontRef idx="minor">
            <a:schemeClr val="tx1"/>
          </a:fontRef>
        </p:style>
      </p:cxnSp>
      <p:sp>
        <p:nvSpPr>
          <p:cNvPr id="16" name="Slide Number Placeholder 6"/>
          <p:cNvSpPr>
            <a:spLocks noGrp="1"/>
          </p:cNvSpPr>
          <p:nvPr>
            <p:ph type="sldNum" sz="quarter" idx="12"/>
          </p:nvPr>
        </p:nvSpPr>
        <p:spPr>
          <a:xfrm>
            <a:off x="11293015" y="6356350"/>
            <a:ext cx="342901" cy="365125"/>
          </a:xfrm>
        </p:spPr>
        <p:txBody>
          <a:bodyPr/>
          <a:lstStyle>
            <a:lvl1pPr>
              <a:defRPr b="0">
                <a:solidFill>
                  <a:srgbClr val="000000"/>
                </a:solidFill>
              </a:defRPr>
            </a:lvl1pPr>
          </a:lstStyle>
          <a:p>
            <a:fld id="{612DC607-6A03-FC4D-8F08-E2A898818239}" type="slidenum">
              <a:rPr lang="en-US" smtClean="0"/>
              <a:pPr/>
              <a:t>‹#›</a:t>
            </a:fld>
            <a:endParaRPr lang="en-US"/>
          </a:p>
        </p:txBody>
      </p:sp>
      <p:sp>
        <p:nvSpPr>
          <p:cNvPr id="11" name="Rectangle 10"/>
          <p:cNvSpPr/>
          <p:nvPr userDrawn="1"/>
        </p:nvSpPr>
        <p:spPr>
          <a:xfrm>
            <a:off x="0" y="2813797"/>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12" name="Rectangle 11"/>
          <p:cNvSpPr/>
          <p:nvPr userDrawn="1"/>
        </p:nvSpPr>
        <p:spPr>
          <a:xfrm>
            <a:off x="0" y="4172350"/>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20"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a:p>
        </p:txBody>
      </p:sp>
      <p:pic>
        <p:nvPicPr>
          <p:cNvPr id="17" name="Picture 1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523262" y="96548"/>
            <a:ext cx="865909" cy="630331"/>
          </a:xfrm>
          <a:prstGeom prst="rect">
            <a:avLst/>
          </a:prstGeom>
        </p:spPr>
      </p:pic>
      <p:pic>
        <p:nvPicPr>
          <p:cNvPr id="18" name="Picture 17"/>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260020" y="610691"/>
            <a:ext cx="865909" cy="425473"/>
          </a:xfrm>
          <a:prstGeom prst="rect">
            <a:avLst/>
          </a:prstGeom>
        </p:spPr>
      </p:pic>
    </p:spTree>
    <p:extLst>
      <p:ext uri="{BB962C8B-B14F-4D97-AF65-F5344CB8AC3E}">
        <p14:creationId xmlns:p14="http://schemas.microsoft.com/office/powerpoint/2010/main" val="14086652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Divider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2" y="0"/>
            <a:ext cx="12192001" cy="2832116"/>
          </a:xfrm>
          <a:prstGeom prst="rect">
            <a:avLst/>
          </a:prstGeom>
        </p:spPr>
      </p:pic>
      <p:sp>
        <p:nvSpPr>
          <p:cNvPr id="14" name="Rectangle 13"/>
          <p:cNvSpPr/>
          <p:nvPr userDrawn="1"/>
        </p:nvSpPr>
        <p:spPr>
          <a:xfrm>
            <a:off x="-1" y="4172350"/>
            <a:ext cx="12192000" cy="1756744"/>
          </a:xfrm>
          <a:prstGeom prst="rect">
            <a:avLst/>
          </a:prstGeom>
          <a:solidFill>
            <a:srgbClr val="A905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6" name="Rectangle 5" hidden="1"/>
          <p:cNvSpPr/>
          <p:nvPr userDrawn="1">
            <p:custDataLst>
              <p:tags r:id="rId1"/>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15" name="Rectangle 14" hidden="1"/>
          <p:cNvSpPr/>
          <p:nvPr userDrawn="1">
            <p:custDataLst>
              <p:tags r:id="rId2"/>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2" name="Title 1"/>
          <p:cNvSpPr>
            <a:spLocks noGrp="1"/>
          </p:cNvSpPr>
          <p:nvPr>
            <p:ph type="ctrTitle" hasCustomPrompt="1"/>
          </p:nvPr>
        </p:nvSpPr>
        <p:spPr>
          <a:xfrm>
            <a:off x="1460231" y="3194176"/>
            <a:ext cx="9271541" cy="538300"/>
          </a:xfrm>
        </p:spPr>
        <p:txBody>
          <a:bodyPr anchor="ctr" anchorCtr="0"/>
          <a:lstStyle>
            <a:lvl1pPr>
              <a:defRPr cap="all">
                <a:solidFill>
                  <a:schemeClr val="accent5"/>
                </a:solidFill>
              </a:defRPr>
            </a:lvl1pPr>
          </a:lstStyle>
          <a:p>
            <a:r>
              <a:rPr lang="en-US"/>
              <a:t>Click to add title</a:t>
            </a:r>
          </a:p>
        </p:txBody>
      </p:sp>
      <p:cxnSp>
        <p:nvCxnSpPr>
          <p:cNvPr id="9" name="Straight Connector 8"/>
          <p:cNvCxnSpPr/>
          <p:nvPr userDrawn="1"/>
        </p:nvCxnSpPr>
        <p:spPr>
          <a:xfrm>
            <a:off x="1460231" y="3732476"/>
            <a:ext cx="9271541" cy="0"/>
          </a:xfrm>
          <a:prstGeom prst="line">
            <a:avLst/>
          </a:prstGeom>
          <a:ln>
            <a:solidFill>
              <a:srgbClr val="6A8AC4"/>
            </a:solidFill>
          </a:ln>
          <a:effectLst/>
        </p:spPr>
        <p:style>
          <a:lnRef idx="2">
            <a:schemeClr val="accent1"/>
          </a:lnRef>
          <a:fillRef idx="0">
            <a:schemeClr val="accent1"/>
          </a:fillRef>
          <a:effectRef idx="1">
            <a:schemeClr val="accent1"/>
          </a:effectRef>
          <a:fontRef idx="minor">
            <a:schemeClr val="tx1"/>
          </a:fontRef>
        </p:style>
      </p:cxnSp>
      <p:sp>
        <p:nvSpPr>
          <p:cNvPr id="16" name="Slide Number Placeholder 6"/>
          <p:cNvSpPr>
            <a:spLocks noGrp="1"/>
          </p:cNvSpPr>
          <p:nvPr>
            <p:ph type="sldNum" sz="quarter" idx="12"/>
          </p:nvPr>
        </p:nvSpPr>
        <p:spPr>
          <a:xfrm>
            <a:off x="11293015" y="6356350"/>
            <a:ext cx="342901" cy="365125"/>
          </a:xfrm>
        </p:spPr>
        <p:txBody>
          <a:bodyPr/>
          <a:lstStyle>
            <a:lvl1pPr>
              <a:defRPr b="0">
                <a:solidFill>
                  <a:srgbClr val="000000"/>
                </a:solidFill>
              </a:defRPr>
            </a:lvl1pPr>
          </a:lstStyle>
          <a:p>
            <a:fld id="{612DC607-6A03-FC4D-8F08-E2A898818239}" type="slidenum">
              <a:rPr lang="en-US" smtClean="0"/>
              <a:pPr/>
              <a:t>‹#›</a:t>
            </a:fld>
            <a:endParaRPr lang="en-US"/>
          </a:p>
        </p:txBody>
      </p:sp>
      <p:sp>
        <p:nvSpPr>
          <p:cNvPr id="11" name="Rectangle 10"/>
          <p:cNvSpPr/>
          <p:nvPr userDrawn="1"/>
        </p:nvSpPr>
        <p:spPr>
          <a:xfrm>
            <a:off x="0" y="2813797"/>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12" name="Rectangle 11"/>
          <p:cNvSpPr/>
          <p:nvPr userDrawn="1"/>
        </p:nvSpPr>
        <p:spPr>
          <a:xfrm>
            <a:off x="0" y="4172350"/>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20"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a:p>
        </p:txBody>
      </p:sp>
    </p:spTree>
    <p:extLst>
      <p:ext uri="{BB962C8B-B14F-4D97-AF65-F5344CB8AC3E}">
        <p14:creationId xmlns:p14="http://schemas.microsoft.com/office/powerpoint/2010/main" val="35338558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Divider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4" cstate="screen">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a:ext>
            </a:extLst>
          </a:blip>
          <a:srcRect/>
          <a:stretch/>
        </p:blipFill>
        <p:spPr>
          <a:xfrm>
            <a:off x="0" y="0"/>
            <a:ext cx="12192000" cy="2817045"/>
          </a:xfrm>
          <a:prstGeom prst="rect">
            <a:avLst/>
          </a:prstGeom>
        </p:spPr>
      </p:pic>
      <p:sp>
        <p:nvSpPr>
          <p:cNvPr id="14" name="Rectangle 13"/>
          <p:cNvSpPr/>
          <p:nvPr userDrawn="1"/>
        </p:nvSpPr>
        <p:spPr>
          <a:xfrm>
            <a:off x="-1" y="4172350"/>
            <a:ext cx="12192000" cy="1756744"/>
          </a:xfrm>
          <a:prstGeom prst="rect">
            <a:avLst/>
          </a:prstGeom>
          <a:solidFill>
            <a:srgbClr val="1E416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6" name="Rectangle 5" hidden="1"/>
          <p:cNvSpPr/>
          <p:nvPr userDrawn="1">
            <p:custDataLst>
              <p:tags r:id="rId1"/>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15" name="Rectangle 14" hidden="1"/>
          <p:cNvSpPr/>
          <p:nvPr userDrawn="1">
            <p:custDataLst>
              <p:tags r:id="rId2"/>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2" name="Title 1"/>
          <p:cNvSpPr>
            <a:spLocks noGrp="1"/>
          </p:cNvSpPr>
          <p:nvPr>
            <p:ph type="ctrTitle" hasCustomPrompt="1"/>
          </p:nvPr>
        </p:nvSpPr>
        <p:spPr>
          <a:xfrm>
            <a:off x="1460231" y="3194176"/>
            <a:ext cx="9271541" cy="538300"/>
          </a:xfrm>
        </p:spPr>
        <p:txBody>
          <a:bodyPr anchor="ctr" anchorCtr="0"/>
          <a:lstStyle>
            <a:lvl1pPr>
              <a:defRPr cap="all">
                <a:solidFill>
                  <a:schemeClr val="accent5"/>
                </a:solidFill>
              </a:defRPr>
            </a:lvl1pPr>
          </a:lstStyle>
          <a:p>
            <a:r>
              <a:rPr lang="en-US"/>
              <a:t>Click to add title</a:t>
            </a:r>
          </a:p>
        </p:txBody>
      </p:sp>
      <p:cxnSp>
        <p:nvCxnSpPr>
          <p:cNvPr id="9" name="Straight Connector 8"/>
          <p:cNvCxnSpPr/>
          <p:nvPr userDrawn="1"/>
        </p:nvCxnSpPr>
        <p:spPr>
          <a:xfrm>
            <a:off x="1460231" y="3732476"/>
            <a:ext cx="9271541" cy="0"/>
          </a:xfrm>
          <a:prstGeom prst="line">
            <a:avLst/>
          </a:prstGeom>
          <a:ln>
            <a:solidFill>
              <a:srgbClr val="6A8AC4"/>
            </a:solidFill>
          </a:ln>
          <a:effectLst/>
        </p:spPr>
        <p:style>
          <a:lnRef idx="2">
            <a:schemeClr val="accent1"/>
          </a:lnRef>
          <a:fillRef idx="0">
            <a:schemeClr val="accent1"/>
          </a:fillRef>
          <a:effectRef idx="1">
            <a:schemeClr val="accent1"/>
          </a:effectRef>
          <a:fontRef idx="minor">
            <a:schemeClr val="tx1"/>
          </a:fontRef>
        </p:style>
      </p:cxnSp>
      <p:sp>
        <p:nvSpPr>
          <p:cNvPr id="16" name="Slide Number Placeholder 6"/>
          <p:cNvSpPr>
            <a:spLocks noGrp="1"/>
          </p:cNvSpPr>
          <p:nvPr>
            <p:ph type="sldNum" sz="quarter" idx="12"/>
          </p:nvPr>
        </p:nvSpPr>
        <p:spPr>
          <a:xfrm>
            <a:off x="11293015" y="6356350"/>
            <a:ext cx="342901" cy="365125"/>
          </a:xfrm>
        </p:spPr>
        <p:txBody>
          <a:bodyPr/>
          <a:lstStyle>
            <a:lvl1pPr>
              <a:defRPr b="0">
                <a:solidFill>
                  <a:srgbClr val="000000"/>
                </a:solidFill>
              </a:defRPr>
            </a:lvl1pPr>
          </a:lstStyle>
          <a:p>
            <a:fld id="{612DC607-6A03-FC4D-8F08-E2A898818239}" type="slidenum">
              <a:rPr lang="en-US" smtClean="0"/>
              <a:pPr/>
              <a:t>‹#›</a:t>
            </a:fld>
            <a:endParaRPr lang="en-US"/>
          </a:p>
        </p:txBody>
      </p:sp>
      <p:sp>
        <p:nvSpPr>
          <p:cNvPr id="11" name="Rectangle 10"/>
          <p:cNvSpPr/>
          <p:nvPr userDrawn="1"/>
        </p:nvSpPr>
        <p:spPr>
          <a:xfrm>
            <a:off x="0" y="2813797"/>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12" name="Rectangle 11"/>
          <p:cNvSpPr/>
          <p:nvPr userDrawn="1"/>
        </p:nvSpPr>
        <p:spPr>
          <a:xfrm>
            <a:off x="0" y="4172350"/>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20"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a:p>
        </p:txBody>
      </p:sp>
    </p:spTree>
    <p:extLst>
      <p:ext uri="{BB962C8B-B14F-4D97-AF65-F5344CB8AC3E}">
        <p14:creationId xmlns:p14="http://schemas.microsoft.com/office/powerpoint/2010/main" val="38503076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3_Divider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3" y="0"/>
            <a:ext cx="12192001" cy="2840349"/>
          </a:xfrm>
          <a:prstGeom prst="rect">
            <a:avLst/>
          </a:prstGeom>
        </p:spPr>
      </p:pic>
      <p:sp>
        <p:nvSpPr>
          <p:cNvPr id="14" name="Rectangle 13"/>
          <p:cNvSpPr/>
          <p:nvPr userDrawn="1"/>
        </p:nvSpPr>
        <p:spPr>
          <a:xfrm>
            <a:off x="-1" y="4172350"/>
            <a:ext cx="12192000" cy="1756744"/>
          </a:xfrm>
          <a:prstGeom prst="rect">
            <a:avLst/>
          </a:prstGeom>
          <a:solidFill>
            <a:srgbClr val="A905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6" name="Rectangle 5" hidden="1"/>
          <p:cNvSpPr/>
          <p:nvPr userDrawn="1">
            <p:custDataLst>
              <p:tags r:id="rId1"/>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15" name="Rectangle 14" hidden="1"/>
          <p:cNvSpPr/>
          <p:nvPr userDrawn="1">
            <p:custDataLst>
              <p:tags r:id="rId2"/>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2" name="Title 1"/>
          <p:cNvSpPr>
            <a:spLocks noGrp="1"/>
          </p:cNvSpPr>
          <p:nvPr>
            <p:ph type="ctrTitle" hasCustomPrompt="1"/>
          </p:nvPr>
        </p:nvSpPr>
        <p:spPr>
          <a:xfrm>
            <a:off x="1460231" y="3194176"/>
            <a:ext cx="9271541" cy="538300"/>
          </a:xfrm>
        </p:spPr>
        <p:txBody>
          <a:bodyPr anchor="ctr" anchorCtr="0"/>
          <a:lstStyle>
            <a:lvl1pPr>
              <a:defRPr cap="all">
                <a:solidFill>
                  <a:schemeClr val="accent5"/>
                </a:solidFill>
              </a:defRPr>
            </a:lvl1pPr>
          </a:lstStyle>
          <a:p>
            <a:r>
              <a:rPr lang="en-US"/>
              <a:t>Click to add title</a:t>
            </a:r>
          </a:p>
        </p:txBody>
      </p:sp>
      <p:cxnSp>
        <p:nvCxnSpPr>
          <p:cNvPr id="9" name="Straight Connector 8"/>
          <p:cNvCxnSpPr/>
          <p:nvPr userDrawn="1"/>
        </p:nvCxnSpPr>
        <p:spPr>
          <a:xfrm>
            <a:off x="1460231" y="3732476"/>
            <a:ext cx="9271541" cy="0"/>
          </a:xfrm>
          <a:prstGeom prst="line">
            <a:avLst/>
          </a:prstGeom>
          <a:ln>
            <a:solidFill>
              <a:srgbClr val="6A8AC4"/>
            </a:solidFill>
          </a:ln>
          <a:effectLst/>
        </p:spPr>
        <p:style>
          <a:lnRef idx="2">
            <a:schemeClr val="accent1"/>
          </a:lnRef>
          <a:fillRef idx="0">
            <a:schemeClr val="accent1"/>
          </a:fillRef>
          <a:effectRef idx="1">
            <a:schemeClr val="accent1"/>
          </a:effectRef>
          <a:fontRef idx="minor">
            <a:schemeClr val="tx1"/>
          </a:fontRef>
        </p:style>
      </p:cxnSp>
      <p:sp>
        <p:nvSpPr>
          <p:cNvPr id="16" name="Slide Number Placeholder 6"/>
          <p:cNvSpPr>
            <a:spLocks noGrp="1"/>
          </p:cNvSpPr>
          <p:nvPr>
            <p:ph type="sldNum" sz="quarter" idx="12"/>
          </p:nvPr>
        </p:nvSpPr>
        <p:spPr>
          <a:xfrm>
            <a:off x="11293015" y="6356350"/>
            <a:ext cx="342901" cy="365125"/>
          </a:xfrm>
        </p:spPr>
        <p:txBody>
          <a:bodyPr/>
          <a:lstStyle>
            <a:lvl1pPr>
              <a:defRPr b="0">
                <a:solidFill>
                  <a:srgbClr val="000000"/>
                </a:solidFill>
              </a:defRPr>
            </a:lvl1pPr>
          </a:lstStyle>
          <a:p>
            <a:fld id="{612DC607-6A03-FC4D-8F08-E2A898818239}" type="slidenum">
              <a:rPr lang="en-US" smtClean="0"/>
              <a:pPr/>
              <a:t>‹#›</a:t>
            </a:fld>
            <a:endParaRPr lang="en-US"/>
          </a:p>
        </p:txBody>
      </p:sp>
      <p:sp>
        <p:nvSpPr>
          <p:cNvPr id="11" name="Rectangle 10"/>
          <p:cNvSpPr/>
          <p:nvPr userDrawn="1"/>
        </p:nvSpPr>
        <p:spPr>
          <a:xfrm>
            <a:off x="0" y="2813797"/>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12" name="Rectangle 11"/>
          <p:cNvSpPr/>
          <p:nvPr userDrawn="1"/>
        </p:nvSpPr>
        <p:spPr>
          <a:xfrm>
            <a:off x="0" y="4172350"/>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20"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a:p>
        </p:txBody>
      </p:sp>
      <p:pic>
        <p:nvPicPr>
          <p:cNvPr id="21" name="Picture 20"/>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523262" y="96548"/>
            <a:ext cx="865909" cy="630331"/>
          </a:xfrm>
          <a:prstGeom prst="rect">
            <a:avLst/>
          </a:prstGeom>
        </p:spPr>
      </p:pic>
      <p:pic>
        <p:nvPicPr>
          <p:cNvPr id="22" name="Picture 21"/>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260020" y="610691"/>
            <a:ext cx="865909" cy="425473"/>
          </a:xfrm>
          <a:prstGeom prst="rect">
            <a:avLst/>
          </a:prstGeom>
        </p:spPr>
      </p:pic>
    </p:spTree>
    <p:extLst>
      <p:ext uri="{BB962C8B-B14F-4D97-AF65-F5344CB8AC3E}">
        <p14:creationId xmlns:p14="http://schemas.microsoft.com/office/powerpoint/2010/main" val="1059036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14" name="Picture 13" descr="A white surface with a white background&#10;&#10;Description automatically generated with low confidence">
            <a:extLst>
              <a:ext uri="{FF2B5EF4-FFF2-40B4-BE49-F238E27FC236}">
                <a16:creationId xmlns:a16="http://schemas.microsoft.com/office/drawing/2014/main" id="{BCFC8032-72FA-984A-BEE8-BC56E4F3B98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77D33F-8CF3-BA49-8866-B82EE74C8A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E1F5F6-4A34-A64C-BD35-998D472AF9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77AD6D-D585-C442-9CB7-4A749DFAABC6}"/>
              </a:ext>
            </a:extLst>
          </p:cNvPr>
          <p:cNvSpPr>
            <a:spLocks noGrp="1"/>
          </p:cNvSpPr>
          <p:nvPr>
            <p:ph type="dt" sz="half" idx="10"/>
          </p:nvPr>
        </p:nvSpPr>
        <p:spPr/>
        <p:txBody>
          <a:bodyPr/>
          <a:lstStyle/>
          <a:p>
            <a:fld id="{6F0A4210-77FA-5147-8359-D2FD45D94A1C}" type="datetimeFigureOut">
              <a:rPr lang="en-US" smtClean="0"/>
              <a:t>5/9/2022</a:t>
            </a:fld>
            <a:endParaRPr lang="en-US"/>
          </a:p>
        </p:txBody>
      </p:sp>
      <p:sp>
        <p:nvSpPr>
          <p:cNvPr id="5" name="Footer Placeholder 4">
            <a:extLst>
              <a:ext uri="{FF2B5EF4-FFF2-40B4-BE49-F238E27FC236}">
                <a16:creationId xmlns:a16="http://schemas.microsoft.com/office/drawing/2014/main" id="{157D13A3-B8BF-8C4D-9430-BADC11E501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66AC9D-452D-794C-88DF-D59BD4C1DE7F}"/>
              </a:ext>
            </a:extLst>
          </p:cNvPr>
          <p:cNvSpPr>
            <a:spLocks noGrp="1"/>
          </p:cNvSpPr>
          <p:nvPr>
            <p:ph type="sldNum" sz="quarter" idx="12"/>
          </p:nvPr>
        </p:nvSpPr>
        <p:spPr/>
        <p:txBody>
          <a:bodyPr/>
          <a:lstStyle/>
          <a:p>
            <a:fld id="{1796E9CC-8634-8841-8A98-50C123B87DD3}" type="slidenum">
              <a:rPr lang="en-US" smtClean="0"/>
              <a:t>‹#›</a:t>
            </a:fld>
            <a:endParaRPr lang="en-US"/>
          </a:p>
        </p:txBody>
      </p:sp>
      <p:pic>
        <p:nvPicPr>
          <p:cNvPr id="9" name="Picture 8">
            <a:extLst>
              <a:ext uri="{FF2B5EF4-FFF2-40B4-BE49-F238E27FC236}">
                <a16:creationId xmlns:a16="http://schemas.microsoft.com/office/drawing/2014/main" id="{83E975FB-E5A8-EA44-B64B-0404043EEB55}"/>
              </a:ext>
            </a:extLst>
          </p:cNvPr>
          <p:cNvPicPr>
            <a:picLocks noChangeAspect="1"/>
          </p:cNvPicPr>
          <p:nvPr userDrawn="1"/>
        </p:nvPicPr>
        <p:blipFill>
          <a:blip r:embed="rId3"/>
          <a:stretch>
            <a:fillRect/>
          </a:stretch>
        </p:blipFill>
        <p:spPr>
          <a:xfrm>
            <a:off x="-38470" y="6596062"/>
            <a:ext cx="12268940" cy="304800"/>
          </a:xfrm>
          <a:prstGeom prst="rect">
            <a:avLst/>
          </a:prstGeom>
        </p:spPr>
      </p:pic>
      <p:sp>
        <p:nvSpPr>
          <p:cNvPr id="11" name="Rectangle 10">
            <a:extLst>
              <a:ext uri="{FF2B5EF4-FFF2-40B4-BE49-F238E27FC236}">
                <a16:creationId xmlns:a16="http://schemas.microsoft.com/office/drawing/2014/main" id="{2A716137-A53B-CF4D-8C3C-BB99CABC13EC}"/>
              </a:ext>
            </a:extLst>
          </p:cNvPr>
          <p:cNvSpPr/>
          <p:nvPr userDrawn="1"/>
        </p:nvSpPr>
        <p:spPr>
          <a:xfrm>
            <a:off x="10354962" y="6356349"/>
            <a:ext cx="938053" cy="3047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2000" b="0" i="0" u="none" baseline="0">
              <a:solidFill>
                <a:srgbClr val="FFFFFF"/>
              </a:solidFill>
              <a:latin typeface="Century Gothic"/>
            </a:endParaRPr>
          </a:p>
        </p:txBody>
      </p:sp>
      <p:sp>
        <p:nvSpPr>
          <p:cNvPr id="12" name="Rectangle 11">
            <a:extLst>
              <a:ext uri="{FF2B5EF4-FFF2-40B4-BE49-F238E27FC236}">
                <a16:creationId xmlns:a16="http://schemas.microsoft.com/office/drawing/2014/main" id="{89F8926E-FE95-9F44-8A2B-2FC8F0F0FC31}"/>
              </a:ext>
            </a:extLst>
          </p:cNvPr>
          <p:cNvSpPr/>
          <p:nvPr userDrawn="1"/>
        </p:nvSpPr>
        <p:spPr>
          <a:xfrm>
            <a:off x="0" y="6254367"/>
            <a:ext cx="3682314" cy="4671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2000" b="0" i="0" u="none" baseline="0">
              <a:solidFill>
                <a:srgbClr val="FFFFFF"/>
              </a:solidFill>
              <a:latin typeface="Century Gothic"/>
            </a:endParaRPr>
          </a:p>
        </p:txBody>
      </p:sp>
      <p:sp>
        <p:nvSpPr>
          <p:cNvPr id="13" name="Rectangle 12">
            <a:extLst>
              <a:ext uri="{FF2B5EF4-FFF2-40B4-BE49-F238E27FC236}">
                <a16:creationId xmlns:a16="http://schemas.microsoft.com/office/drawing/2014/main" id="{857619B5-9E18-A84D-80FA-B536CB9E7407}"/>
              </a:ext>
            </a:extLst>
          </p:cNvPr>
          <p:cNvSpPr/>
          <p:nvPr userDrawn="1"/>
        </p:nvSpPr>
        <p:spPr>
          <a:xfrm>
            <a:off x="461320" y="683741"/>
            <a:ext cx="11170728" cy="2800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2000" b="0" i="0" u="none" baseline="0">
              <a:solidFill>
                <a:srgbClr val="FFFFFF"/>
              </a:solidFill>
              <a:latin typeface="Century Gothic"/>
            </a:endParaRPr>
          </a:p>
        </p:txBody>
      </p:sp>
      <p:pic>
        <p:nvPicPr>
          <p:cNvPr id="15" name="Picture 14" descr="Shape&#10;&#10;Description automatically generated with medium confidence">
            <a:extLst>
              <a:ext uri="{FF2B5EF4-FFF2-40B4-BE49-F238E27FC236}">
                <a16:creationId xmlns:a16="http://schemas.microsoft.com/office/drawing/2014/main" id="{2BE1FB94-5F0D-FF43-A616-4B47340896B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353800" y="136525"/>
            <a:ext cx="665922" cy="399553"/>
          </a:xfrm>
          <a:prstGeom prst="rect">
            <a:avLst/>
          </a:prstGeom>
        </p:spPr>
      </p:pic>
    </p:spTree>
    <p:extLst>
      <p:ext uri="{BB962C8B-B14F-4D97-AF65-F5344CB8AC3E}">
        <p14:creationId xmlns:p14="http://schemas.microsoft.com/office/powerpoint/2010/main" val="20457946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72974-299E-CE43-8661-0134E74A51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9B262A-5B6B-0D44-AC11-F9F939ECE617}"/>
              </a:ext>
            </a:extLst>
          </p:cNvPr>
          <p:cNvSpPr>
            <a:spLocks noGrp="1"/>
          </p:cNvSpPr>
          <p:nvPr>
            <p:ph type="subTitle" idx="1"/>
          </p:nvPr>
        </p:nvSpPr>
        <p:spPr>
          <a:xfrm>
            <a:off x="1524000" y="3602038"/>
            <a:ext cx="9144000" cy="1655762"/>
          </a:xfrm>
        </p:spPr>
        <p:txBody>
          <a:bodyPr/>
          <a:lstStyle>
            <a:lvl1pPr marL="0" indent="0" algn="ctr">
              <a:buNone/>
              <a:defRPr sz="2400" i="1">
                <a:latin typeface="Century Schoolbook" panose="020406040505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863F93-8710-9249-9386-5C1370CC2010}"/>
              </a:ext>
            </a:extLst>
          </p:cNvPr>
          <p:cNvSpPr>
            <a:spLocks noGrp="1"/>
          </p:cNvSpPr>
          <p:nvPr>
            <p:ph type="dt" sz="half" idx="10"/>
          </p:nvPr>
        </p:nvSpPr>
        <p:spPr/>
        <p:txBody>
          <a:bodyPr/>
          <a:lstStyle/>
          <a:p>
            <a:fld id="{6F0A4210-77FA-5147-8359-D2FD45D94A1C}" type="datetimeFigureOut">
              <a:rPr lang="en-US" smtClean="0"/>
              <a:t>5/9/2022</a:t>
            </a:fld>
            <a:endParaRPr lang="en-US"/>
          </a:p>
        </p:txBody>
      </p:sp>
      <p:sp>
        <p:nvSpPr>
          <p:cNvPr id="5" name="Footer Placeholder 4">
            <a:extLst>
              <a:ext uri="{FF2B5EF4-FFF2-40B4-BE49-F238E27FC236}">
                <a16:creationId xmlns:a16="http://schemas.microsoft.com/office/drawing/2014/main" id="{679FBDA2-97AF-8B47-87C1-0147DF1F5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D16125-D718-EB45-AFF2-3D87C0DFB383}"/>
              </a:ext>
            </a:extLst>
          </p:cNvPr>
          <p:cNvSpPr>
            <a:spLocks noGrp="1"/>
          </p:cNvSpPr>
          <p:nvPr>
            <p:ph type="sldNum" sz="quarter" idx="12"/>
          </p:nvPr>
        </p:nvSpPr>
        <p:spPr/>
        <p:txBody>
          <a:bodyPr/>
          <a:lstStyle/>
          <a:p>
            <a:fld id="{1796E9CC-8634-8841-8A98-50C123B87DD3}" type="slidenum">
              <a:rPr lang="en-US" smtClean="0"/>
              <a:t>‹#›</a:t>
            </a:fld>
            <a:endParaRPr lang="en-US"/>
          </a:p>
        </p:txBody>
      </p:sp>
    </p:spTree>
    <p:extLst>
      <p:ext uri="{BB962C8B-B14F-4D97-AF65-F5344CB8AC3E}">
        <p14:creationId xmlns:p14="http://schemas.microsoft.com/office/powerpoint/2010/main" val="13107857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0541B-214D-A54E-A5AD-2614AE560A0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92A337-B13C-5D48-B058-538069FB51F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159A5E-B04E-6349-A0D2-5BEC7481F822}"/>
              </a:ext>
            </a:extLst>
          </p:cNvPr>
          <p:cNvSpPr>
            <a:spLocks noGrp="1"/>
          </p:cNvSpPr>
          <p:nvPr>
            <p:ph type="dt" sz="half" idx="10"/>
          </p:nvPr>
        </p:nvSpPr>
        <p:spPr>
          <a:xfrm>
            <a:off x="838200" y="6356350"/>
            <a:ext cx="2743200" cy="365125"/>
          </a:xfrm>
          <a:prstGeom prst="rect">
            <a:avLst/>
          </a:prstGeom>
        </p:spPr>
        <p:txBody>
          <a:bodyPr/>
          <a:lstStyle/>
          <a:p>
            <a:fld id="{72C86252-C8E7-F24B-B199-FFD73A0E1F5E}" type="datetimeFigureOut">
              <a:rPr lang="en-US" smtClean="0"/>
              <a:t>5/9/2022</a:t>
            </a:fld>
            <a:endParaRPr lang="en-US"/>
          </a:p>
        </p:txBody>
      </p:sp>
      <p:sp>
        <p:nvSpPr>
          <p:cNvPr id="5" name="Footer Placeholder 4">
            <a:extLst>
              <a:ext uri="{FF2B5EF4-FFF2-40B4-BE49-F238E27FC236}">
                <a16:creationId xmlns:a16="http://schemas.microsoft.com/office/drawing/2014/main" id="{9DD2127C-D02C-514D-A96C-7D9CF58895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E467AB-E8CB-D947-8C0D-DFB9A20D1CBB}"/>
              </a:ext>
            </a:extLst>
          </p:cNvPr>
          <p:cNvSpPr>
            <a:spLocks noGrp="1"/>
          </p:cNvSpPr>
          <p:nvPr>
            <p:ph type="sldNum" sz="quarter" idx="12"/>
          </p:nvPr>
        </p:nvSpPr>
        <p:spPr>
          <a:xfrm>
            <a:off x="8610600" y="6356350"/>
            <a:ext cx="2743200" cy="365125"/>
          </a:xfrm>
          <a:prstGeom prst="rect">
            <a:avLst/>
          </a:prstGeom>
        </p:spPr>
        <p:txBody>
          <a:bodyPr/>
          <a:lstStyle/>
          <a:p>
            <a:fld id="{053D0EB8-98F2-B74E-B17C-25382F751BF0}" type="slidenum">
              <a:rPr lang="en-US" smtClean="0"/>
              <a:t>‹#›</a:t>
            </a:fld>
            <a:endParaRPr lang="en-US"/>
          </a:p>
        </p:txBody>
      </p:sp>
    </p:spTree>
    <p:extLst>
      <p:ext uri="{BB962C8B-B14F-4D97-AF65-F5344CB8AC3E}">
        <p14:creationId xmlns:p14="http://schemas.microsoft.com/office/powerpoint/2010/main" val="945272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CD5F5-2695-CC40-BF34-00A8F625765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9F540A8-2B57-4947-8167-80CA576EB10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78F85D-9D81-B645-9D34-2348F15E6D39}"/>
              </a:ext>
            </a:extLst>
          </p:cNvPr>
          <p:cNvSpPr>
            <a:spLocks noGrp="1"/>
          </p:cNvSpPr>
          <p:nvPr>
            <p:ph type="dt" sz="half" idx="10"/>
          </p:nvPr>
        </p:nvSpPr>
        <p:spPr>
          <a:xfrm>
            <a:off x="838200" y="6356350"/>
            <a:ext cx="2743200" cy="365125"/>
          </a:xfrm>
          <a:prstGeom prst="rect">
            <a:avLst/>
          </a:prstGeom>
        </p:spPr>
        <p:txBody>
          <a:bodyPr/>
          <a:lstStyle/>
          <a:p>
            <a:fld id="{72C86252-C8E7-F24B-B199-FFD73A0E1F5E}" type="datetimeFigureOut">
              <a:rPr lang="en-US" smtClean="0"/>
              <a:t>5/9/2022</a:t>
            </a:fld>
            <a:endParaRPr lang="en-US"/>
          </a:p>
        </p:txBody>
      </p:sp>
      <p:sp>
        <p:nvSpPr>
          <p:cNvPr id="5" name="Footer Placeholder 4">
            <a:extLst>
              <a:ext uri="{FF2B5EF4-FFF2-40B4-BE49-F238E27FC236}">
                <a16:creationId xmlns:a16="http://schemas.microsoft.com/office/drawing/2014/main" id="{8F9E0A13-B820-8F4D-A097-D7EEB4AB4E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A53FD1-A8B6-7D45-923C-6201547386BC}"/>
              </a:ext>
            </a:extLst>
          </p:cNvPr>
          <p:cNvSpPr>
            <a:spLocks noGrp="1"/>
          </p:cNvSpPr>
          <p:nvPr>
            <p:ph type="sldNum" sz="quarter" idx="12"/>
          </p:nvPr>
        </p:nvSpPr>
        <p:spPr>
          <a:xfrm>
            <a:off x="8610600" y="6356350"/>
            <a:ext cx="2743200" cy="365125"/>
          </a:xfrm>
          <a:prstGeom prst="rect">
            <a:avLst/>
          </a:prstGeom>
        </p:spPr>
        <p:txBody>
          <a:bodyPr/>
          <a:lstStyle/>
          <a:p>
            <a:fld id="{053D0EB8-98F2-B74E-B17C-25382F751BF0}" type="slidenum">
              <a:rPr lang="en-US" smtClean="0"/>
              <a:t>‹#›</a:t>
            </a:fld>
            <a:endParaRPr lang="en-US"/>
          </a:p>
        </p:txBody>
      </p:sp>
    </p:spTree>
    <p:extLst>
      <p:ext uri="{BB962C8B-B14F-4D97-AF65-F5344CB8AC3E}">
        <p14:creationId xmlns:p14="http://schemas.microsoft.com/office/powerpoint/2010/main" val="39603746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33EF3-868C-5E4C-A1B1-F1320D66E62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BAEFBD3-DDEC-C942-8508-F3D1D10F347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C7BF49-79F2-7147-8C8A-511C65ED61C8}"/>
              </a:ext>
            </a:extLst>
          </p:cNvPr>
          <p:cNvSpPr>
            <a:spLocks noGrp="1"/>
          </p:cNvSpPr>
          <p:nvPr>
            <p:ph type="dt" sz="half" idx="10"/>
          </p:nvPr>
        </p:nvSpPr>
        <p:spPr>
          <a:xfrm>
            <a:off x="838200" y="6356350"/>
            <a:ext cx="2743200" cy="365125"/>
          </a:xfrm>
          <a:prstGeom prst="rect">
            <a:avLst/>
          </a:prstGeom>
        </p:spPr>
        <p:txBody>
          <a:bodyPr/>
          <a:lstStyle/>
          <a:p>
            <a:fld id="{72C86252-C8E7-F24B-B199-FFD73A0E1F5E}" type="datetimeFigureOut">
              <a:rPr lang="en-US" smtClean="0"/>
              <a:t>5/9/2022</a:t>
            </a:fld>
            <a:endParaRPr lang="en-US"/>
          </a:p>
        </p:txBody>
      </p:sp>
      <p:sp>
        <p:nvSpPr>
          <p:cNvPr id="5" name="Footer Placeholder 4">
            <a:extLst>
              <a:ext uri="{FF2B5EF4-FFF2-40B4-BE49-F238E27FC236}">
                <a16:creationId xmlns:a16="http://schemas.microsoft.com/office/drawing/2014/main" id="{03CADB72-1DC0-1048-A447-99F80213BE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C9D4A8-91AF-AD4F-8629-4E7DDCA3E890}"/>
              </a:ext>
            </a:extLst>
          </p:cNvPr>
          <p:cNvSpPr>
            <a:spLocks noGrp="1"/>
          </p:cNvSpPr>
          <p:nvPr>
            <p:ph type="sldNum" sz="quarter" idx="12"/>
          </p:nvPr>
        </p:nvSpPr>
        <p:spPr>
          <a:xfrm>
            <a:off x="8610600" y="6356350"/>
            <a:ext cx="2743200" cy="365125"/>
          </a:xfrm>
          <a:prstGeom prst="rect">
            <a:avLst/>
          </a:prstGeom>
        </p:spPr>
        <p:txBody>
          <a:bodyPr/>
          <a:lstStyle/>
          <a:p>
            <a:fld id="{053D0EB8-98F2-B74E-B17C-25382F751BF0}" type="slidenum">
              <a:rPr lang="en-US" smtClean="0"/>
              <a:t>‹#›</a:t>
            </a:fld>
            <a:endParaRPr lang="en-US"/>
          </a:p>
        </p:txBody>
      </p:sp>
    </p:spTree>
    <p:extLst>
      <p:ext uri="{BB962C8B-B14F-4D97-AF65-F5344CB8AC3E}">
        <p14:creationId xmlns:p14="http://schemas.microsoft.com/office/powerpoint/2010/main" val="19328983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C161-0585-574A-ABFF-8D2F0C0BA57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DEADE08-5E26-C847-8797-96C5072CFFE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2B6BE3-FA53-5642-9F4F-553A98C865F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4D17D9-1514-5348-8B15-CB4E964A2152}"/>
              </a:ext>
            </a:extLst>
          </p:cNvPr>
          <p:cNvSpPr>
            <a:spLocks noGrp="1"/>
          </p:cNvSpPr>
          <p:nvPr>
            <p:ph type="dt" sz="half" idx="10"/>
          </p:nvPr>
        </p:nvSpPr>
        <p:spPr>
          <a:xfrm>
            <a:off x="838200" y="6356350"/>
            <a:ext cx="2743200" cy="365125"/>
          </a:xfrm>
          <a:prstGeom prst="rect">
            <a:avLst/>
          </a:prstGeom>
        </p:spPr>
        <p:txBody>
          <a:bodyPr/>
          <a:lstStyle/>
          <a:p>
            <a:fld id="{72C86252-C8E7-F24B-B199-FFD73A0E1F5E}" type="datetimeFigureOut">
              <a:rPr lang="en-US" smtClean="0"/>
              <a:t>5/9/2022</a:t>
            </a:fld>
            <a:endParaRPr lang="en-US"/>
          </a:p>
        </p:txBody>
      </p:sp>
      <p:sp>
        <p:nvSpPr>
          <p:cNvPr id="6" name="Footer Placeholder 5">
            <a:extLst>
              <a:ext uri="{FF2B5EF4-FFF2-40B4-BE49-F238E27FC236}">
                <a16:creationId xmlns:a16="http://schemas.microsoft.com/office/drawing/2014/main" id="{82D2D952-3724-504B-8D81-0B2B77F051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C0D9A3-E29A-0542-877C-9D7B8C101606}"/>
              </a:ext>
            </a:extLst>
          </p:cNvPr>
          <p:cNvSpPr>
            <a:spLocks noGrp="1"/>
          </p:cNvSpPr>
          <p:nvPr>
            <p:ph type="sldNum" sz="quarter" idx="12"/>
          </p:nvPr>
        </p:nvSpPr>
        <p:spPr>
          <a:xfrm>
            <a:off x="8610600" y="6356350"/>
            <a:ext cx="2743200" cy="365125"/>
          </a:xfrm>
          <a:prstGeom prst="rect">
            <a:avLst/>
          </a:prstGeom>
        </p:spPr>
        <p:txBody>
          <a:bodyPr/>
          <a:lstStyle/>
          <a:p>
            <a:fld id="{053D0EB8-98F2-B74E-B17C-25382F751BF0}" type="slidenum">
              <a:rPr lang="en-US" smtClean="0"/>
              <a:t>‹#›</a:t>
            </a:fld>
            <a:endParaRPr lang="en-US"/>
          </a:p>
        </p:txBody>
      </p:sp>
    </p:spTree>
    <p:extLst>
      <p:ext uri="{BB962C8B-B14F-4D97-AF65-F5344CB8AC3E}">
        <p14:creationId xmlns:p14="http://schemas.microsoft.com/office/powerpoint/2010/main" val="1942665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0000"/>
                </a:solidFill>
              </a:defRPr>
            </a:lvl1pPr>
          </a:lstStyle>
          <a:p>
            <a:r>
              <a:rPr lang="en-US"/>
              <a:t>Click To Add Title</a:t>
            </a:r>
          </a:p>
        </p:txBody>
      </p:sp>
      <p:sp>
        <p:nvSpPr>
          <p:cNvPr id="3" name="Text Placeholder 2"/>
          <p:cNvSpPr>
            <a:spLocks noGrp="1"/>
          </p:cNvSpPr>
          <p:nvPr>
            <p:ph type="body" idx="1"/>
          </p:nvPr>
        </p:nvSpPr>
        <p:spPr>
          <a:xfrm>
            <a:off x="556108" y="963180"/>
            <a:ext cx="5440411" cy="415238"/>
          </a:xfrm>
        </p:spPr>
        <p:txBody>
          <a:bodyPr anchor="b">
            <a:normAutofit/>
          </a:bodyPr>
          <a:lstStyle>
            <a:lvl1pPr marL="0" indent="0">
              <a:buNone/>
              <a:defRPr sz="1235" b="1" i="0">
                <a:solidFill>
                  <a:schemeClr val="accent5"/>
                </a:solidFill>
                <a:latin typeface="Century Gothic"/>
                <a:cs typeface="Century Gothic"/>
              </a:defRPr>
            </a:lvl1pPr>
            <a:lvl2pPr marL="448469" indent="0">
              <a:buNone/>
              <a:defRPr sz="1941" b="1"/>
            </a:lvl2pPr>
            <a:lvl3pPr marL="896929" indent="0">
              <a:buNone/>
              <a:defRPr sz="1765" b="1"/>
            </a:lvl3pPr>
            <a:lvl4pPr marL="1345397" indent="0">
              <a:buNone/>
              <a:defRPr sz="1588" b="1"/>
            </a:lvl4pPr>
            <a:lvl5pPr marL="1793861" indent="0">
              <a:buNone/>
              <a:defRPr sz="1588" b="1"/>
            </a:lvl5pPr>
            <a:lvl6pPr marL="2242325" indent="0">
              <a:buNone/>
              <a:defRPr sz="1588" b="1"/>
            </a:lvl6pPr>
            <a:lvl7pPr marL="2690791" indent="0">
              <a:buNone/>
              <a:defRPr sz="1588" b="1"/>
            </a:lvl7pPr>
            <a:lvl8pPr marL="3139254" indent="0">
              <a:buNone/>
              <a:defRPr sz="1588" b="1"/>
            </a:lvl8pPr>
            <a:lvl9pPr marL="3587721" indent="0">
              <a:buNone/>
              <a:defRPr sz="1588" b="1"/>
            </a:lvl9pPr>
          </a:lstStyle>
          <a:p>
            <a:pPr lvl="0"/>
            <a:r>
              <a:rPr lang="en-US"/>
              <a:t>Click to edit Master text styles</a:t>
            </a:r>
          </a:p>
        </p:txBody>
      </p:sp>
      <p:sp>
        <p:nvSpPr>
          <p:cNvPr id="4" name="Content Placeholder 3"/>
          <p:cNvSpPr>
            <a:spLocks noGrp="1"/>
          </p:cNvSpPr>
          <p:nvPr>
            <p:ph sz="half" idx="2"/>
          </p:nvPr>
        </p:nvSpPr>
        <p:spPr>
          <a:xfrm>
            <a:off x="556108" y="1471026"/>
            <a:ext cx="5440411" cy="4278009"/>
          </a:xfrm>
        </p:spPr>
        <p:txBody>
          <a:bodyPr>
            <a:noAutofit/>
          </a:bodyPr>
          <a:lstStyle>
            <a:lvl1pPr>
              <a:defRPr sz="1235">
                <a:solidFill>
                  <a:srgbClr val="000000"/>
                </a:solidFill>
              </a:defRPr>
            </a:lvl1pPr>
            <a:lvl2pPr>
              <a:defRPr sz="1059">
                <a:solidFill>
                  <a:srgbClr val="000000"/>
                </a:solidFill>
              </a:defRPr>
            </a:lvl2pPr>
            <a:lvl3pPr>
              <a:defRPr sz="971">
                <a:solidFill>
                  <a:srgbClr val="000000"/>
                </a:solidFill>
              </a:defRPr>
            </a:lvl3pPr>
            <a:lvl4pPr>
              <a:defRPr sz="927">
                <a:solidFill>
                  <a:srgbClr val="000000"/>
                </a:solidFill>
              </a:defRPr>
            </a:lvl4pPr>
            <a:lvl5pPr>
              <a:defRPr sz="927">
                <a:solidFill>
                  <a:srgbClr val="000000"/>
                </a:solidFill>
              </a:defRPr>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963180"/>
            <a:ext cx="5438679" cy="415238"/>
          </a:xfrm>
        </p:spPr>
        <p:txBody>
          <a:bodyPr anchor="b">
            <a:normAutofit/>
          </a:bodyPr>
          <a:lstStyle>
            <a:lvl1pPr marL="0" indent="0">
              <a:buNone/>
              <a:defRPr sz="1235" b="1" i="0">
                <a:solidFill>
                  <a:schemeClr val="accent5"/>
                </a:solidFill>
                <a:latin typeface="Century Gothic"/>
                <a:cs typeface="Century Gothic"/>
              </a:defRPr>
            </a:lvl1pPr>
            <a:lvl2pPr marL="448469" indent="0">
              <a:buNone/>
              <a:defRPr sz="1941" b="1"/>
            </a:lvl2pPr>
            <a:lvl3pPr marL="896929" indent="0">
              <a:buNone/>
              <a:defRPr sz="1765" b="1"/>
            </a:lvl3pPr>
            <a:lvl4pPr marL="1345397" indent="0">
              <a:buNone/>
              <a:defRPr sz="1588" b="1"/>
            </a:lvl4pPr>
            <a:lvl5pPr marL="1793861" indent="0">
              <a:buNone/>
              <a:defRPr sz="1588" b="1"/>
            </a:lvl5pPr>
            <a:lvl6pPr marL="2242325" indent="0">
              <a:buNone/>
              <a:defRPr sz="1588" b="1"/>
            </a:lvl6pPr>
            <a:lvl7pPr marL="2690791" indent="0">
              <a:buNone/>
              <a:defRPr sz="1588" b="1"/>
            </a:lvl7pPr>
            <a:lvl8pPr marL="3139254" indent="0">
              <a:buNone/>
              <a:defRPr sz="1588" b="1"/>
            </a:lvl8pPr>
            <a:lvl9pPr marL="3587721" indent="0">
              <a:buNone/>
              <a:defRPr sz="1588" b="1"/>
            </a:lvl9pPr>
          </a:lstStyle>
          <a:p>
            <a:pPr lvl="0"/>
            <a:r>
              <a:rPr lang="en-US"/>
              <a:t>Click to edit Master text styles</a:t>
            </a:r>
          </a:p>
        </p:txBody>
      </p:sp>
      <p:sp>
        <p:nvSpPr>
          <p:cNvPr id="6" name="Content Placeholder 5"/>
          <p:cNvSpPr>
            <a:spLocks noGrp="1"/>
          </p:cNvSpPr>
          <p:nvPr>
            <p:ph sz="quarter" idx="4"/>
          </p:nvPr>
        </p:nvSpPr>
        <p:spPr>
          <a:xfrm>
            <a:off x="6193367" y="1471026"/>
            <a:ext cx="5438679" cy="4278009"/>
          </a:xfrm>
        </p:spPr>
        <p:txBody>
          <a:bodyPr>
            <a:noAutofit/>
          </a:bodyPr>
          <a:lstStyle>
            <a:lvl1pPr>
              <a:defRPr sz="1235">
                <a:solidFill>
                  <a:srgbClr val="000000"/>
                </a:solidFill>
              </a:defRPr>
            </a:lvl1pPr>
            <a:lvl2pPr>
              <a:defRPr sz="1059">
                <a:solidFill>
                  <a:srgbClr val="000000"/>
                </a:solidFill>
              </a:defRPr>
            </a:lvl2pPr>
            <a:lvl3pPr>
              <a:defRPr sz="971">
                <a:solidFill>
                  <a:srgbClr val="000000"/>
                </a:solidFill>
              </a:defRPr>
            </a:lvl3pPr>
            <a:lvl4pPr>
              <a:defRPr sz="927">
                <a:solidFill>
                  <a:srgbClr val="000000"/>
                </a:solidFill>
              </a:defRPr>
            </a:lvl4pPr>
            <a:lvl5pPr>
              <a:defRPr sz="927">
                <a:solidFill>
                  <a:srgbClr val="000000"/>
                </a:solidFill>
              </a:defRPr>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12"/>
          </p:nvPr>
        </p:nvSpPr>
        <p:spPr/>
        <p:txBody>
          <a:bodyPr/>
          <a:lstStyle>
            <a:lvl1pPr>
              <a:defRPr>
                <a:solidFill>
                  <a:srgbClr val="000000"/>
                </a:solidFill>
              </a:defRPr>
            </a:lvl1pPr>
          </a:lstStyle>
          <a:p>
            <a:fld id="{612DC607-6A03-FC4D-8F08-E2A898818239}" type="slidenum">
              <a:rPr lang="en-US" smtClean="0"/>
              <a:pPr/>
              <a:t>‹#›</a:t>
            </a:fld>
            <a:endParaRPr lang="en-US"/>
          </a:p>
        </p:txBody>
      </p:sp>
      <p:sp>
        <p:nvSpPr>
          <p:cNvPr id="14" name="Rectangle 13" hidden="1"/>
          <p:cNvSpPr/>
          <p:nvPr userDrawn="1">
            <p:custDataLst>
              <p:tags r:id="rId1"/>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15" name="Rectangle 14" hidden="1"/>
          <p:cNvSpPr/>
          <p:nvPr userDrawn="1">
            <p:custDataLst>
              <p:tags r:id="rId2"/>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16" name="Text Placeholder 92"/>
          <p:cNvSpPr>
            <a:spLocks noGrp="1"/>
          </p:cNvSpPr>
          <p:nvPr>
            <p:ph type="body" sz="quarter" idx="109" hasCustomPrompt="1"/>
          </p:nvPr>
        </p:nvSpPr>
        <p:spPr>
          <a:xfrm>
            <a:off x="554182" y="5749034"/>
            <a:ext cx="11085561" cy="331975"/>
          </a:xfrm>
        </p:spPr>
        <p:txBody>
          <a:bodyPr anchor="b">
            <a:normAutofit/>
          </a:bodyPr>
          <a:lstStyle>
            <a:lvl1pPr marL="8393" indent="0">
              <a:spcBef>
                <a:spcPts val="0"/>
              </a:spcBef>
              <a:spcAft>
                <a:spcPts val="0"/>
              </a:spcAft>
              <a:buNone/>
              <a:defRPr sz="618">
                <a:solidFill>
                  <a:srgbClr val="000000"/>
                </a:solidFill>
              </a:defRPr>
            </a:lvl1pPr>
          </a:lstStyle>
          <a:p>
            <a:pPr lvl="0"/>
            <a:r>
              <a:rPr lang="en-US"/>
              <a:t>Click to add source</a:t>
            </a:r>
          </a:p>
        </p:txBody>
      </p:sp>
      <p:sp>
        <p:nvSpPr>
          <p:cNvPr id="11" name="Footer Placeholder 4"/>
          <p:cNvSpPr>
            <a:spLocks noGrp="1"/>
          </p:cNvSpPr>
          <p:nvPr>
            <p:ph type="ftr" sz="quarter" idx="110"/>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a:p>
        </p:txBody>
      </p:sp>
      <p:pic>
        <p:nvPicPr>
          <p:cNvPr id="12" name="Picture 11" descr="Shape&#10;&#10;Description automatically generated with medium confidence">
            <a:extLst>
              <a:ext uri="{FF2B5EF4-FFF2-40B4-BE49-F238E27FC236}">
                <a16:creationId xmlns:a16="http://schemas.microsoft.com/office/drawing/2014/main" id="{1FCB6710-3CE4-2D46-8707-07F63DB472C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353800" y="136525"/>
            <a:ext cx="665922" cy="399553"/>
          </a:xfrm>
          <a:prstGeom prst="rect">
            <a:avLst/>
          </a:prstGeom>
        </p:spPr>
      </p:pic>
    </p:spTree>
    <p:extLst>
      <p:ext uri="{BB962C8B-B14F-4D97-AF65-F5344CB8AC3E}">
        <p14:creationId xmlns:p14="http://schemas.microsoft.com/office/powerpoint/2010/main" val="31465667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AC263-3E7C-0E41-8C21-FA6B01280CD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2EDAB7F-4CFC-5540-8D29-AD59DB34907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FCEAC3-3A74-9142-919E-3A108FCBCB9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EE948B-F63E-4648-B53B-5BE1679A27A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09B9E7-CBA1-BB4B-BBA0-02652164E4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70F760-74A3-DC40-B55A-4BBE02875C2D}"/>
              </a:ext>
            </a:extLst>
          </p:cNvPr>
          <p:cNvSpPr>
            <a:spLocks noGrp="1"/>
          </p:cNvSpPr>
          <p:nvPr>
            <p:ph type="dt" sz="half" idx="10"/>
          </p:nvPr>
        </p:nvSpPr>
        <p:spPr>
          <a:xfrm>
            <a:off x="838200" y="6356350"/>
            <a:ext cx="2743200" cy="365125"/>
          </a:xfrm>
          <a:prstGeom prst="rect">
            <a:avLst/>
          </a:prstGeom>
        </p:spPr>
        <p:txBody>
          <a:bodyPr/>
          <a:lstStyle/>
          <a:p>
            <a:fld id="{72C86252-C8E7-F24B-B199-FFD73A0E1F5E}" type="datetimeFigureOut">
              <a:rPr lang="en-US" smtClean="0"/>
              <a:t>5/9/2022</a:t>
            </a:fld>
            <a:endParaRPr lang="en-US"/>
          </a:p>
        </p:txBody>
      </p:sp>
      <p:sp>
        <p:nvSpPr>
          <p:cNvPr id="8" name="Footer Placeholder 7">
            <a:extLst>
              <a:ext uri="{FF2B5EF4-FFF2-40B4-BE49-F238E27FC236}">
                <a16:creationId xmlns:a16="http://schemas.microsoft.com/office/drawing/2014/main" id="{50A867D3-135B-BC43-89EB-AD22B08322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60C169F-6A37-1244-B9F9-A5D5037469F1}"/>
              </a:ext>
            </a:extLst>
          </p:cNvPr>
          <p:cNvSpPr>
            <a:spLocks noGrp="1"/>
          </p:cNvSpPr>
          <p:nvPr>
            <p:ph type="sldNum" sz="quarter" idx="12"/>
          </p:nvPr>
        </p:nvSpPr>
        <p:spPr>
          <a:xfrm>
            <a:off x="8610600" y="6356350"/>
            <a:ext cx="2743200" cy="365125"/>
          </a:xfrm>
          <a:prstGeom prst="rect">
            <a:avLst/>
          </a:prstGeom>
        </p:spPr>
        <p:txBody>
          <a:bodyPr/>
          <a:lstStyle/>
          <a:p>
            <a:fld id="{053D0EB8-98F2-B74E-B17C-25382F751BF0}" type="slidenum">
              <a:rPr lang="en-US" smtClean="0"/>
              <a:t>‹#›</a:t>
            </a:fld>
            <a:endParaRPr lang="en-US"/>
          </a:p>
        </p:txBody>
      </p:sp>
    </p:spTree>
    <p:extLst>
      <p:ext uri="{BB962C8B-B14F-4D97-AF65-F5344CB8AC3E}">
        <p14:creationId xmlns:p14="http://schemas.microsoft.com/office/powerpoint/2010/main" val="7440970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CCD10-1408-DC49-8E55-872ADEF42F0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6B426D-FDBC-6A4D-B525-B50E8F72EEDF}"/>
              </a:ext>
            </a:extLst>
          </p:cNvPr>
          <p:cNvSpPr>
            <a:spLocks noGrp="1"/>
          </p:cNvSpPr>
          <p:nvPr>
            <p:ph type="dt" sz="half" idx="10"/>
          </p:nvPr>
        </p:nvSpPr>
        <p:spPr>
          <a:xfrm>
            <a:off x="838200" y="6356350"/>
            <a:ext cx="2743200" cy="365125"/>
          </a:xfrm>
          <a:prstGeom prst="rect">
            <a:avLst/>
          </a:prstGeom>
        </p:spPr>
        <p:txBody>
          <a:bodyPr/>
          <a:lstStyle/>
          <a:p>
            <a:fld id="{72C86252-C8E7-F24B-B199-FFD73A0E1F5E}" type="datetimeFigureOut">
              <a:rPr lang="en-US" smtClean="0"/>
              <a:t>5/9/2022</a:t>
            </a:fld>
            <a:endParaRPr lang="en-US"/>
          </a:p>
        </p:txBody>
      </p:sp>
      <p:sp>
        <p:nvSpPr>
          <p:cNvPr id="4" name="Footer Placeholder 3">
            <a:extLst>
              <a:ext uri="{FF2B5EF4-FFF2-40B4-BE49-F238E27FC236}">
                <a16:creationId xmlns:a16="http://schemas.microsoft.com/office/drawing/2014/main" id="{5E234725-1801-EA43-A385-B5B6E790FE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CCFA88A-02EC-C04F-A8B6-AB1234DE4305}"/>
              </a:ext>
            </a:extLst>
          </p:cNvPr>
          <p:cNvSpPr>
            <a:spLocks noGrp="1"/>
          </p:cNvSpPr>
          <p:nvPr>
            <p:ph type="sldNum" sz="quarter" idx="12"/>
          </p:nvPr>
        </p:nvSpPr>
        <p:spPr>
          <a:xfrm>
            <a:off x="8610600" y="6356350"/>
            <a:ext cx="2743200" cy="365125"/>
          </a:xfrm>
          <a:prstGeom prst="rect">
            <a:avLst/>
          </a:prstGeom>
        </p:spPr>
        <p:txBody>
          <a:bodyPr/>
          <a:lstStyle/>
          <a:p>
            <a:fld id="{053D0EB8-98F2-B74E-B17C-25382F751BF0}" type="slidenum">
              <a:rPr lang="en-US" smtClean="0"/>
              <a:t>‹#›</a:t>
            </a:fld>
            <a:endParaRPr lang="en-US"/>
          </a:p>
        </p:txBody>
      </p:sp>
    </p:spTree>
    <p:extLst>
      <p:ext uri="{BB962C8B-B14F-4D97-AF65-F5344CB8AC3E}">
        <p14:creationId xmlns:p14="http://schemas.microsoft.com/office/powerpoint/2010/main" val="21989743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ED7800-2C78-BB4C-802D-213B808855CF}"/>
              </a:ext>
            </a:extLst>
          </p:cNvPr>
          <p:cNvSpPr>
            <a:spLocks noGrp="1"/>
          </p:cNvSpPr>
          <p:nvPr>
            <p:ph type="dt" sz="half" idx="10"/>
          </p:nvPr>
        </p:nvSpPr>
        <p:spPr>
          <a:xfrm>
            <a:off x="838200" y="6356350"/>
            <a:ext cx="2743200" cy="365125"/>
          </a:xfrm>
          <a:prstGeom prst="rect">
            <a:avLst/>
          </a:prstGeom>
        </p:spPr>
        <p:txBody>
          <a:bodyPr/>
          <a:lstStyle/>
          <a:p>
            <a:fld id="{72C86252-C8E7-F24B-B199-FFD73A0E1F5E}" type="datetimeFigureOut">
              <a:rPr lang="en-US" smtClean="0"/>
              <a:t>5/9/2022</a:t>
            </a:fld>
            <a:endParaRPr lang="en-US"/>
          </a:p>
        </p:txBody>
      </p:sp>
      <p:sp>
        <p:nvSpPr>
          <p:cNvPr id="3" name="Footer Placeholder 2">
            <a:extLst>
              <a:ext uri="{FF2B5EF4-FFF2-40B4-BE49-F238E27FC236}">
                <a16:creationId xmlns:a16="http://schemas.microsoft.com/office/drawing/2014/main" id="{B430EAA2-16D4-D440-A029-E0E1942336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96C2032-0DB4-F94C-BCFF-D8495C8724EB}"/>
              </a:ext>
            </a:extLst>
          </p:cNvPr>
          <p:cNvSpPr>
            <a:spLocks noGrp="1"/>
          </p:cNvSpPr>
          <p:nvPr>
            <p:ph type="sldNum" sz="quarter" idx="12"/>
          </p:nvPr>
        </p:nvSpPr>
        <p:spPr>
          <a:xfrm>
            <a:off x="8610600" y="6356350"/>
            <a:ext cx="2743200" cy="365125"/>
          </a:xfrm>
          <a:prstGeom prst="rect">
            <a:avLst/>
          </a:prstGeom>
        </p:spPr>
        <p:txBody>
          <a:bodyPr/>
          <a:lstStyle/>
          <a:p>
            <a:fld id="{053D0EB8-98F2-B74E-B17C-25382F751BF0}" type="slidenum">
              <a:rPr lang="en-US" smtClean="0"/>
              <a:t>‹#›</a:t>
            </a:fld>
            <a:endParaRPr lang="en-US"/>
          </a:p>
        </p:txBody>
      </p:sp>
    </p:spTree>
    <p:extLst>
      <p:ext uri="{BB962C8B-B14F-4D97-AF65-F5344CB8AC3E}">
        <p14:creationId xmlns:p14="http://schemas.microsoft.com/office/powerpoint/2010/main" val="29520829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D5ECC-3EE8-8446-83C7-A3C9E4588E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4834AF-4764-0E48-97DB-DAA612D386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A41F7C-250E-C94A-974B-EF7E9DD48A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CD48F9-44E6-AF48-9AA8-8CAF91BD5982}"/>
              </a:ext>
            </a:extLst>
          </p:cNvPr>
          <p:cNvSpPr>
            <a:spLocks noGrp="1"/>
          </p:cNvSpPr>
          <p:nvPr>
            <p:ph type="dt" sz="half" idx="10"/>
          </p:nvPr>
        </p:nvSpPr>
        <p:spPr>
          <a:xfrm>
            <a:off x="838200" y="6356350"/>
            <a:ext cx="2743200" cy="365125"/>
          </a:xfrm>
          <a:prstGeom prst="rect">
            <a:avLst/>
          </a:prstGeom>
        </p:spPr>
        <p:txBody>
          <a:bodyPr/>
          <a:lstStyle/>
          <a:p>
            <a:fld id="{72C86252-C8E7-F24B-B199-FFD73A0E1F5E}" type="datetimeFigureOut">
              <a:rPr lang="en-US" smtClean="0"/>
              <a:t>5/9/2022</a:t>
            </a:fld>
            <a:endParaRPr lang="en-US"/>
          </a:p>
        </p:txBody>
      </p:sp>
      <p:sp>
        <p:nvSpPr>
          <p:cNvPr id="6" name="Footer Placeholder 5">
            <a:extLst>
              <a:ext uri="{FF2B5EF4-FFF2-40B4-BE49-F238E27FC236}">
                <a16:creationId xmlns:a16="http://schemas.microsoft.com/office/drawing/2014/main" id="{A5F20890-D5A2-0843-A3E1-EA7493730C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013B111-7C77-6742-B142-B73F4C232576}"/>
              </a:ext>
            </a:extLst>
          </p:cNvPr>
          <p:cNvSpPr>
            <a:spLocks noGrp="1"/>
          </p:cNvSpPr>
          <p:nvPr>
            <p:ph type="sldNum" sz="quarter" idx="12"/>
          </p:nvPr>
        </p:nvSpPr>
        <p:spPr>
          <a:xfrm>
            <a:off x="8610600" y="6356350"/>
            <a:ext cx="2743200" cy="365125"/>
          </a:xfrm>
          <a:prstGeom prst="rect">
            <a:avLst/>
          </a:prstGeom>
        </p:spPr>
        <p:txBody>
          <a:bodyPr/>
          <a:lstStyle/>
          <a:p>
            <a:fld id="{053D0EB8-98F2-B74E-B17C-25382F751BF0}" type="slidenum">
              <a:rPr lang="en-US" smtClean="0"/>
              <a:t>‹#›</a:t>
            </a:fld>
            <a:endParaRPr lang="en-US"/>
          </a:p>
        </p:txBody>
      </p:sp>
    </p:spTree>
    <p:extLst>
      <p:ext uri="{BB962C8B-B14F-4D97-AF65-F5344CB8AC3E}">
        <p14:creationId xmlns:p14="http://schemas.microsoft.com/office/powerpoint/2010/main" val="33356597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FFE82-B1FF-F44E-8A06-2A0CAE67B6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166A6D-1FD3-A742-AACC-9884DBD5338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EA6200-2BDA-0D46-AC4B-086B7C315C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51A7A4-D312-1A49-9E31-C6F1C364FC31}"/>
              </a:ext>
            </a:extLst>
          </p:cNvPr>
          <p:cNvSpPr>
            <a:spLocks noGrp="1"/>
          </p:cNvSpPr>
          <p:nvPr>
            <p:ph type="dt" sz="half" idx="10"/>
          </p:nvPr>
        </p:nvSpPr>
        <p:spPr>
          <a:xfrm>
            <a:off x="838200" y="6356350"/>
            <a:ext cx="2743200" cy="365125"/>
          </a:xfrm>
          <a:prstGeom prst="rect">
            <a:avLst/>
          </a:prstGeom>
        </p:spPr>
        <p:txBody>
          <a:bodyPr/>
          <a:lstStyle/>
          <a:p>
            <a:fld id="{72C86252-C8E7-F24B-B199-FFD73A0E1F5E}" type="datetimeFigureOut">
              <a:rPr lang="en-US" smtClean="0"/>
              <a:t>5/9/2022</a:t>
            </a:fld>
            <a:endParaRPr lang="en-US"/>
          </a:p>
        </p:txBody>
      </p:sp>
      <p:sp>
        <p:nvSpPr>
          <p:cNvPr id="6" name="Footer Placeholder 5">
            <a:extLst>
              <a:ext uri="{FF2B5EF4-FFF2-40B4-BE49-F238E27FC236}">
                <a16:creationId xmlns:a16="http://schemas.microsoft.com/office/drawing/2014/main" id="{9FC6A213-3D26-7440-949B-EC3B2AC480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0917D1-5A8F-8C49-BCCA-BC543F552854}"/>
              </a:ext>
            </a:extLst>
          </p:cNvPr>
          <p:cNvSpPr>
            <a:spLocks noGrp="1"/>
          </p:cNvSpPr>
          <p:nvPr>
            <p:ph type="sldNum" sz="quarter" idx="12"/>
          </p:nvPr>
        </p:nvSpPr>
        <p:spPr>
          <a:xfrm>
            <a:off x="8610600" y="6356350"/>
            <a:ext cx="2743200" cy="365125"/>
          </a:xfrm>
          <a:prstGeom prst="rect">
            <a:avLst/>
          </a:prstGeom>
        </p:spPr>
        <p:txBody>
          <a:bodyPr/>
          <a:lstStyle/>
          <a:p>
            <a:fld id="{053D0EB8-98F2-B74E-B17C-25382F751BF0}" type="slidenum">
              <a:rPr lang="en-US" smtClean="0"/>
              <a:t>‹#›</a:t>
            </a:fld>
            <a:endParaRPr lang="en-US"/>
          </a:p>
        </p:txBody>
      </p:sp>
    </p:spTree>
    <p:extLst>
      <p:ext uri="{BB962C8B-B14F-4D97-AF65-F5344CB8AC3E}">
        <p14:creationId xmlns:p14="http://schemas.microsoft.com/office/powerpoint/2010/main" val="23638697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00349-6E74-5B41-B3AA-23C41EC1792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94AA43-1D09-6245-9E61-57773279382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26356C-D155-3E42-8B3E-8F9AD7951DFA}"/>
              </a:ext>
            </a:extLst>
          </p:cNvPr>
          <p:cNvSpPr>
            <a:spLocks noGrp="1"/>
          </p:cNvSpPr>
          <p:nvPr>
            <p:ph type="dt" sz="half" idx="10"/>
          </p:nvPr>
        </p:nvSpPr>
        <p:spPr>
          <a:xfrm>
            <a:off x="838200" y="6356350"/>
            <a:ext cx="2743200" cy="365125"/>
          </a:xfrm>
          <a:prstGeom prst="rect">
            <a:avLst/>
          </a:prstGeom>
        </p:spPr>
        <p:txBody>
          <a:bodyPr/>
          <a:lstStyle/>
          <a:p>
            <a:fld id="{72C86252-C8E7-F24B-B199-FFD73A0E1F5E}" type="datetimeFigureOut">
              <a:rPr lang="en-US" smtClean="0"/>
              <a:t>5/9/2022</a:t>
            </a:fld>
            <a:endParaRPr lang="en-US"/>
          </a:p>
        </p:txBody>
      </p:sp>
      <p:sp>
        <p:nvSpPr>
          <p:cNvPr id="5" name="Footer Placeholder 4">
            <a:extLst>
              <a:ext uri="{FF2B5EF4-FFF2-40B4-BE49-F238E27FC236}">
                <a16:creationId xmlns:a16="http://schemas.microsoft.com/office/drawing/2014/main" id="{A5E30428-5B48-6245-96A0-A3FA0988D3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6260023-486D-9E41-AC9E-30EB401FB087}"/>
              </a:ext>
            </a:extLst>
          </p:cNvPr>
          <p:cNvSpPr>
            <a:spLocks noGrp="1"/>
          </p:cNvSpPr>
          <p:nvPr>
            <p:ph type="sldNum" sz="quarter" idx="12"/>
          </p:nvPr>
        </p:nvSpPr>
        <p:spPr>
          <a:xfrm>
            <a:off x="8610600" y="6356350"/>
            <a:ext cx="2743200" cy="365125"/>
          </a:xfrm>
          <a:prstGeom prst="rect">
            <a:avLst/>
          </a:prstGeom>
        </p:spPr>
        <p:txBody>
          <a:bodyPr/>
          <a:lstStyle/>
          <a:p>
            <a:fld id="{053D0EB8-98F2-B74E-B17C-25382F751BF0}" type="slidenum">
              <a:rPr lang="en-US" smtClean="0"/>
              <a:t>‹#›</a:t>
            </a:fld>
            <a:endParaRPr lang="en-US"/>
          </a:p>
        </p:txBody>
      </p:sp>
    </p:spTree>
    <p:extLst>
      <p:ext uri="{BB962C8B-B14F-4D97-AF65-F5344CB8AC3E}">
        <p14:creationId xmlns:p14="http://schemas.microsoft.com/office/powerpoint/2010/main" val="13453478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DFA8AC-C533-454E-A991-1C6834E2D6A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825274-9F9B-4B4A-8466-AC83BD10FF3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6C8EA-474F-6847-ADEA-5D96BD13B704}"/>
              </a:ext>
            </a:extLst>
          </p:cNvPr>
          <p:cNvSpPr>
            <a:spLocks noGrp="1"/>
          </p:cNvSpPr>
          <p:nvPr>
            <p:ph type="dt" sz="half" idx="10"/>
          </p:nvPr>
        </p:nvSpPr>
        <p:spPr>
          <a:xfrm>
            <a:off x="838200" y="6356350"/>
            <a:ext cx="2743200" cy="365125"/>
          </a:xfrm>
          <a:prstGeom prst="rect">
            <a:avLst/>
          </a:prstGeom>
        </p:spPr>
        <p:txBody>
          <a:bodyPr/>
          <a:lstStyle/>
          <a:p>
            <a:fld id="{72C86252-C8E7-F24B-B199-FFD73A0E1F5E}" type="datetimeFigureOut">
              <a:rPr lang="en-US" smtClean="0"/>
              <a:t>5/9/2022</a:t>
            </a:fld>
            <a:endParaRPr lang="en-US"/>
          </a:p>
        </p:txBody>
      </p:sp>
      <p:sp>
        <p:nvSpPr>
          <p:cNvPr id="5" name="Footer Placeholder 4">
            <a:extLst>
              <a:ext uri="{FF2B5EF4-FFF2-40B4-BE49-F238E27FC236}">
                <a16:creationId xmlns:a16="http://schemas.microsoft.com/office/drawing/2014/main" id="{A883DCAC-7344-064A-BFF7-9F8B45C4B7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8243D8A-156E-914D-8B8A-AD3472ADC22A}"/>
              </a:ext>
            </a:extLst>
          </p:cNvPr>
          <p:cNvSpPr>
            <a:spLocks noGrp="1"/>
          </p:cNvSpPr>
          <p:nvPr>
            <p:ph type="sldNum" sz="quarter" idx="12"/>
          </p:nvPr>
        </p:nvSpPr>
        <p:spPr>
          <a:xfrm>
            <a:off x="8610600" y="6356350"/>
            <a:ext cx="2743200" cy="365125"/>
          </a:xfrm>
          <a:prstGeom prst="rect">
            <a:avLst/>
          </a:prstGeom>
        </p:spPr>
        <p:txBody>
          <a:bodyPr/>
          <a:lstStyle/>
          <a:p>
            <a:fld id="{053D0EB8-98F2-B74E-B17C-25382F751BF0}" type="slidenum">
              <a:rPr lang="en-US" smtClean="0"/>
              <a:t>‹#›</a:t>
            </a:fld>
            <a:endParaRPr lang="en-US"/>
          </a:p>
        </p:txBody>
      </p:sp>
    </p:spTree>
    <p:extLst>
      <p:ext uri="{BB962C8B-B14F-4D97-AF65-F5344CB8AC3E}">
        <p14:creationId xmlns:p14="http://schemas.microsoft.com/office/powerpoint/2010/main" val="4046522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0000"/>
                </a:solidFill>
              </a:defRPr>
            </a:lvl1pPr>
          </a:lstStyle>
          <a:p>
            <a:r>
              <a:rPr lang="en-US"/>
              <a:t>Click To Add Title</a:t>
            </a:r>
          </a:p>
        </p:txBody>
      </p:sp>
      <p:sp>
        <p:nvSpPr>
          <p:cNvPr id="3" name="Content Placeholder 2"/>
          <p:cNvSpPr>
            <a:spLocks noGrp="1"/>
          </p:cNvSpPr>
          <p:nvPr>
            <p:ph sz="half" idx="1"/>
          </p:nvPr>
        </p:nvSpPr>
        <p:spPr>
          <a:xfrm>
            <a:off x="556116" y="1044263"/>
            <a:ext cx="5138034" cy="284692"/>
          </a:xfrm>
        </p:spPr>
        <p:txBody>
          <a:bodyPr anchor="b">
            <a:normAutofit/>
          </a:bodyPr>
          <a:lstStyle>
            <a:lvl1pPr marL="1400" indent="0">
              <a:spcBef>
                <a:spcPts val="353"/>
              </a:spcBef>
              <a:spcAft>
                <a:spcPts val="353"/>
              </a:spcAft>
              <a:buNone/>
              <a:defRPr sz="882" b="1">
                <a:solidFill>
                  <a:schemeClr val="accent5"/>
                </a:solidFill>
                <a:latin typeface="Century Gothic"/>
                <a:cs typeface="Century Gothic"/>
              </a:defRPr>
            </a:lvl1pPr>
            <a:lvl2pPr marL="102022" indent="-102022">
              <a:buClr>
                <a:schemeClr val="accent1"/>
              </a:buClr>
              <a:buFont typeface="Arial"/>
              <a:buChar char="•"/>
              <a:defRPr sz="1147"/>
            </a:lvl2pPr>
            <a:lvl3pPr marL="107612" indent="-107612">
              <a:spcBef>
                <a:spcPts val="265"/>
              </a:spcBef>
              <a:spcAft>
                <a:spcPts val="265"/>
              </a:spcAft>
              <a:defRPr sz="882">
                <a:latin typeface="Century Gothic"/>
                <a:cs typeface="Century Gothic"/>
              </a:defRPr>
            </a:lvl3pPr>
            <a:lvl4pPr marL="498931" indent="-223614">
              <a:defRPr sz="882"/>
            </a:lvl4pPr>
            <a:lvl5pPr marL="498931" indent="-223614">
              <a:defRPr sz="882"/>
            </a:lvl5pPr>
            <a:lvl6pPr>
              <a:defRPr sz="1765"/>
            </a:lvl6pPr>
            <a:lvl7pPr>
              <a:defRPr sz="1765"/>
            </a:lvl7pPr>
            <a:lvl8pPr>
              <a:defRPr sz="1765"/>
            </a:lvl8pPr>
            <a:lvl9pPr>
              <a:defRPr sz="1765"/>
            </a:lvl9pPr>
          </a:lstStyle>
          <a:p>
            <a:pPr lvl="0"/>
            <a:r>
              <a:rPr lang="en-US"/>
              <a:t>Click to edit Master text styles</a:t>
            </a:r>
          </a:p>
        </p:txBody>
      </p:sp>
      <p:sp>
        <p:nvSpPr>
          <p:cNvPr id="10" name="Content Placeholder 2"/>
          <p:cNvSpPr>
            <a:spLocks noGrp="1"/>
          </p:cNvSpPr>
          <p:nvPr>
            <p:ph sz="half" idx="13"/>
          </p:nvPr>
        </p:nvSpPr>
        <p:spPr>
          <a:xfrm>
            <a:off x="6512326" y="1044263"/>
            <a:ext cx="5123590" cy="284692"/>
          </a:xfrm>
        </p:spPr>
        <p:txBody>
          <a:bodyPr anchor="b">
            <a:normAutofit/>
          </a:bodyPr>
          <a:lstStyle>
            <a:lvl1pPr marL="1400" indent="0">
              <a:spcBef>
                <a:spcPts val="353"/>
              </a:spcBef>
              <a:spcAft>
                <a:spcPts val="353"/>
              </a:spcAft>
              <a:buNone/>
              <a:defRPr sz="882" b="1">
                <a:solidFill>
                  <a:schemeClr val="accent5"/>
                </a:solidFill>
                <a:latin typeface="Century Gothic"/>
                <a:cs typeface="Century Gothic"/>
              </a:defRPr>
            </a:lvl1pPr>
            <a:lvl2pPr marL="102022" indent="-102022">
              <a:buClr>
                <a:schemeClr val="accent1"/>
              </a:buClr>
              <a:buFont typeface="Arial"/>
              <a:buChar char="•"/>
              <a:defRPr sz="1147"/>
            </a:lvl2pPr>
            <a:lvl3pPr marL="107612" indent="-107612">
              <a:spcBef>
                <a:spcPts val="265"/>
              </a:spcBef>
              <a:spcAft>
                <a:spcPts val="265"/>
              </a:spcAft>
              <a:defRPr sz="882">
                <a:latin typeface="Century Gothic"/>
                <a:cs typeface="Century Gothic"/>
              </a:defRPr>
            </a:lvl3pPr>
            <a:lvl4pPr marL="498931" indent="-223614">
              <a:defRPr sz="882"/>
            </a:lvl4pPr>
            <a:lvl5pPr marL="498931" indent="-223614">
              <a:defRPr sz="882"/>
            </a:lvl5pPr>
            <a:lvl6pPr>
              <a:defRPr sz="1765"/>
            </a:lvl6pPr>
            <a:lvl7pPr>
              <a:defRPr sz="1765"/>
            </a:lvl7pPr>
            <a:lvl8pPr>
              <a:defRPr sz="1765"/>
            </a:lvl8pPr>
            <a:lvl9pPr>
              <a:defRPr sz="1765"/>
            </a:lvl9pPr>
          </a:lstStyle>
          <a:p>
            <a:pPr lvl="0"/>
            <a:r>
              <a:rPr lang="en-US"/>
              <a:t>Click to edit Master text styles</a:t>
            </a:r>
          </a:p>
        </p:txBody>
      </p:sp>
      <p:sp>
        <p:nvSpPr>
          <p:cNvPr id="11" name="Content Placeholder 2"/>
          <p:cNvSpPr>
            <a:spLocks noGrp="1"/>
          </p:cNvSpPr>
          <p:nvPr>
            <p:ph sz="half" idx="15"/>
          </p:nvPr>
        </p:nvSpPr>
        <p:spPr>
          <a:xfrm>
            <a:off x="556116" y="3513345"/>
            <a:ext cx="5138034" cy="284692"/>
          </a:xfrm>
        </p:spPr>
        <p:txBody>
          <a:bodyPr anchor="b">
            <a:normAutofit/>
          </a:bodyPr>
          <a:lstStyle>
            <a:lvl1pPr marL="1400" indent="0">
              <a:spcBef>
                <a:spcPts val="353"/>
              </a:spcBef>
              <a:spcAft>
                <a:spcPts val="353"/>
              </a:spcAft>
              <a:buNone/>
              <a:defRPr sz="882" b="1">
                <a:solidFill>
                  <a:schemeClr val="accent5"/>
                </a:solidFill>
                <a:latin typeface="Century Gothic"/>
                <a:cs typeface="Century Gothic"/>
              </a:defRPr>
            </a:lvl1pPr>
            <a:lvl2pPr marL="102022" indent="-102022">
              <a:buClr>
                <a:schemeClr val="accent1"/>
              </a:buClr>
              <a:buFont typeface="Arial"/>
              <a:buChar char="•"/>
              <a:defRPr sz="1147"/>
            </a:lvl2pPr>
            <a:lvl3pPr marL="107612" indent="-107612">
              <a:spcBef>
                <a:spcPts val="265"/>
              </a:spcBef>
              <a:spcAft>
                <a:spcPts val="265"/>
              </a:spcAft>
              <a:defRPr sz="882">
                <a:latin typeface="Century Gothic"/>
                <a:cs typeface="Century Gothic"/>
              </a:defRPr>
            </a:lvl3pPr>
            <a:lvl4pPr marL="498931" indent="-223614">
              <a:defRPr sz="882"/>
            </a:lvl4pPr>
            <a:lvl5pPr marL="498931" indent="-223614">
              <a:defRPr sz="882"/>
            </a:lvl5pPr>
            <a:lvl6pPr>
              <a:defRPr sz="1765"/>
            </a:lvl6pPr>
            <a:lvl7pPr>
              <a:defRPr sz="1765"/>
            </a:lvl7pPr>
            <a:lvl8pPr>
              <a:defRPr sz="1765"/>
            </a:lvl8pPr>
            <a:lvl9pPr>
              <a:defRPr sz="1765"/>
            </a:lvl9pPr>
          </a:lstStyle>
          <a:p>
            <a:pPr lvl="0"/>
            <a:r>
              <a:rPr lang="en-US"/>
              <a:t>Click to edit Master text styles</a:t>
            </a:r>
          </a:p>
        </p:txBody>
      </p:sp>
      <p:sp>
        <p:nvSpPr>
          <p:cNvPr id="12" name="Content Placeholder 2"/>
          <p:cNvSpPr>
            <a:spLocks noGrp="1"/>
          </p:cNvSpPr>
          <p:nvPr>
            <p:ph sz="half" idx="16"/>
          </p:nvPr>
        </p:nvSpPr>
        <p:spPr>
          <a:xfrm>
            <a:off x="6512326" y="3513345"/>
            <a:ext cx="5089084" cy="284692"/>
          </a:xfrm>
        </p:spPr>
        <p:txBody>
          <a:bodyPr anchor="b">
            <a:normAutofit/>
          </a:bodyPr>
          <a:lstStyle>
            <a:lvl1pPr marL="1400" indent="0">
              <a:spcBef>
                <a:spcPts val="353"/>
              </a:spcBef>
              <a:spcAft>
                <a:spcPts val="353"/>
              </a:spcAft>
              <a:buNone/>
              <a:defRPr sz="882" b="1">
                <a:solidFill>
                  <a:schemeClr val="accent5"/>
                </a:solidFill>
                <a:latin typeface="Century Gothic"/>
                <a:cs typeface="Century Gothic"/>
              </a:defRPr>
            </a:lvl1pPr>
            <a:lvl2pPr marL="102022" indent="-102022">
              <a:buClr>
                <a:schemeClr val="accent1"/>
              </a:buClr>
              <a:buFont typeface="Arial"/>
              <a:buChar char="•"/>
              <a:defRPr sz="1147"/>
            </a:lvl2pPr>
            <a:lvl3pPr marL="107612" indent="-107612">
              <a:spcBef>
                <a:spcPts val="265"/>
              </a:spcBef>
              <a:spcAft>
                <a:spcPts val="265"/>
              </a:spcAft>
              <a:defRPr sz="882">
                <a:latin typeface="Century Gothic"/>
                <a:cs typeface="Century Gothic"/>
              </a:defRPr>
            </a:lvl3pPr>
            <a:lvl4pPr marL="498931" indent="-223614">
              <a:defRPr sz="882"/>
            </a:lvl4pPr>
            <a:lvl5pPr marL="498931" indent="-223614">
              <a:defRPr sz="882"/>
            </a:lvl5pPr>
            <a:lvl6pPr>
              <a:defRPr sz="1765"/>
            </a:lvl6pPr>
            <a:lvl7pPr>
              <a:defRPr sz="1765"/>
            </a:lvl7pPr>
            <a:lvl8pPr>
              <a:defRPr sz="1765"/>
            </a:lvl8pPr>
            <a:lvl9pPr>
              <a:defRPr sz="1765"/>
            </a:lvl9pPr>
          </a:lstStyle>
          <a:p>
            <a:pPr lvl="0"/>
            <a:r>
              <a:rPr lang="en-US"/>
              <a:t>Click to edit Master text styles</a:t>
            </a:r>
          </a:p>
        </p:txBody>
      </p:sp>
      <p:sp>
        <p:nvSpPr>
          <p:cNvPr id="14" name="Content Placeholder 13"/>
          <p:cNvSpPr>
            <a:spLocks noGrp="1"/>
          </p:cNvSpPr>
          <p:nvPr>
            <p:ph sz="quarter" idx="18"/>
          </p:nvPr>
        </p:nvSpPr>
        <p:spPr>
          <a:xfrm>
            <a:off x="556104" y="1428132"/>
            <a:ext cx="5138036" cy="2052937"/>
          </a:xfrm>
        </p:spPr>
        <p:txBody>
          <a:bodyPr>
            <a:noAutofit/>
          </a:bodyPr>
          <a:lstStyle>
            <a:lvl1pPr>
              <a:defRPr sz="927">
                <a:solidFill>
                  <a:srgbClr val="000000"/>
                </a:solidFill>
              </a:defRPr>
            </a:lvl1pPr>
          </a:lstStyle>
          <a:p>
            <a:pPr lvl="0"/>
            <a:endParaRPr lang="en-US"/>
          </a:p>
        </p:txBody>
      </p:sp>
      <p:sp>
        <p:nvSpPr>
          <p:cNvPr id="15" name="Content Placeholder 13"/>
          <p:cNvSpPr>
            <a:spLocks noGrp="1"/>
          </p:cNvSpPr>
          <p:nvPr>
            <p:ph sz="quarter" idx="19"/>
          </p:nvPr>
        </p:nvSpPr>
        <p:spPr>
          <a:xfrm>
            <a:off x="6511485" y="1428132"/>
            <a:ext cx="5113978" cy="2052937"/>
          </a:xfrm>
        </p:spPr>
        <p:txBody>
          <a:bodyPr>
            <a:noAutofit/>
          </a:bodyPr>
          <a:lstStyle>
            <a:lvl1pPr>
              <a:defRPr sz="927">
                <a:solidFill>
                  <a:srgbClr val="000000"/>
                </a:solidFill>
              </a:defRPr>
            </a:lvl1pPr>
          </a:lstStyle>
          <a:p>
            <a:pPr lvl="0"/>
            <a:endParaRPr lang="en-US"/>
          </a:p>
        </p:txBody>
      </p:sp>
      <p:sp>
        <p:nvSpPr>
          <p:cNvPr id="17" name="Content Placeholder 13"/>
          <p:cNvSpPr>
            <a:spLocks noGrp="1"/>
          </p:cNvSpPr>
          <p:nvPr>
            <p:ph sz="quarter" idx="21"/>
          </p:nvPr>
        </p:nvSpPr>
        <p:spPr>
          <a:xfrm>
            <a:off x="556107" y="3897214"/>
            <a:ext cx="5138036" cy="2052937"/>
          </a:xfrm>
        </p:spPr>
        <p:txBody>
          <a:bodyPr>
            <a:noAutofit/>
          </a:bodyPr>
          <a:lstStyle>
            <a:lvl1pPr>
              <a:defRPr sz="927">
                <a:solidFill>
                  <a:srgbClr val="000000"/>
                </a:solidFill>
              </a:defRPr>
            </a:lvl1pPr>
          </a:lstStyle>
          <a:p>
            <a:pPr lvl="0"/>
            <a:endParaRPr lang="en-US"/>
          </a:p>
        </p:txBody>
      </p:sp>
      <p:sp>
        <p:nvSpPr>
          <p:cNvPr id="18" name="Content Placeholder 13"/>
          <p:cNvSpPr>
            <a:spLocks noGrp="1"/>
          </p:cNvSpPr>
          <p:nvPr>
            <p:ph sz="quarter" idx="22"/>
          </p:nvPr>
        </p:nvSpPr>
        <p:spPr>
          <a:xfrm>
            <a:off x="6511486" y="3897214"/>
            <a:ext cx="5113978" cy="2052937"/>
          </a:xfrm>
        </p:spPr>
        <p:txBody>
          <a:bodyPr>
            <a:noAutofit/>
          </a:bodyPr>
          <a:lstStyle>
            <a:lvl1pPr>
              <a:defRPr sz="927">
                <a:solidFill>
                  <a:srgbClr val="000000"/>
                </a:solidFill>
              </a:defRPr>
            </a:lvl1pPr>
          </a:lstStyle>
          <a:p>
            <a:pPr lvl="0"/>
            <a:endParaRPr lang="en-US"/>
          </a:p>
        </p:txBody>
      </p:sp>
      <p:sp>
        <p:nvSpPr>
          <p:cNvPr id="13" name="Slide Number Placeholder 12"/>
          <p:cNvSpPr>
            <a:spLocks noGrp="1"/>
          </p:cNvSpPr>
          <p:nvPr>
            <p:ph type="sldNum" sz="quarter" idx="25"/>
          </p:nvPr>
        </p:nvSpPr>
        <p:spPr/>
        <p:txBody>
          <a:bodyPr/>
          <a:lstStyle>
            <a:lvl1pPr>
              <a:defRPr>
                <a:solidFill>
                  <a:srgbClr val="000000"/>
                </a:solidFill>
              </a:defRPr>
            </a:lvl1pPr>
          </a:lstStyle>
          <a:p>
            <a:fld id="{612DC607-6A03-FC4D-8F08-E2A898818239}" type="slidenum">
              <a:rPr lang="en-US" smtClean="0"/>
              <a:pPr/>
              <a:t>‹#›</a:t>
            </a:fld>
            <a:endParaRPr lang="en-US"/>
          </a:p>
        </p:txBody>
      </p:sp>
      <p:sp>
        <p:nvSpPr>
          <p:cNvPr id="21" name="Rectangle 20" hidden="1"/>
          <p:cNvSpPr/>
          <p:nvPr userDrawn="1">
            <p:custDataLst>
              <p:tags r:id="rId1"/>
            </p:custDataLst>
          </p:nvPr>
        </p:nvSpPr>
        <p:spPr>
          <a:xfrm>
            <a:off x="0" y="6079191"/>
            <a:ext cx="1884218" cy="778809"/>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22" name="Rectangle 21" hidden="1"/>
          <p:cNvSpPr/>
          <p:nvPr userDrawn="1">
            <p:custDataLst>
              <p:tags r:id="rId2"/>
            </p:custDataLst>
          </p:nvPr>
        </p:nvSpPr>
        <p:spPr>
          <a:xfrm>
            <a:off x="556132" y="208710"/>
            <a:ext cx="11079784" cy="5870481"/>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16" name="Rectangle 15" hidden="1"/>
          <p:cNvSpPr/>
          <p:nvPr userDrawn="1">
            <p:custDataLst>
              <p:tags r:id="rId3"/>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19" name="Rectangle 18" hidden="1"/>
          <p:cNvSpPr/>
          <p:nvPr userDrawn="1">
            <p:custDataLst>
              <p:tags r:id="rId4"/>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20"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a:p>
        </p:txBody>
      </p:sp>
    </p:spTree>
    <p:extLst>
      <p:ext uri="{BB962C8B-B14F-4D97-AF65-F5344CB8AC3E}">
        <p14:creationId xmlns:p14="http://schemas.microsoft.com/office/powerpoint/2010/main" val="1350125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x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0000"/>
                </a:solidFill>
              </a:defRPr>
            </a:lvl1pPr>
          </a:lstStyle>
          <a:p>
            <a:r>
              <a:rPr lang="en-US"/>
              <a:t>Click To Add Title</a:t>
            </a:r>
          </a:p>
        </p:txBody>
      </p:sp>
      <p:sp>
        <p:nvSpPr>
          <p:cNvPr id="3" name="Content Placeholder 2"/>
          <p:cNvSpPr>
            <a:spLocks noGrp="1"/>
          </p:cNvSpPr>
          <p:nvPr>
            <p:ph sz="half" idx="1"/>
          </p:nvPr>
        </p:nvSpPr>
        <p:spPr>
          <a:xfrm>
            <a:off x="556133" y="1044263"/>
            <a:ext cx="3557924" cy="284692"/>
          </a:xfrm>
        </p:spPr>
        <p:txBody>
          <a:bodyPr anchor="b">
            <a:normAutofit/>
          </a:bodyPr>
          <a:lstStyle>
            <a:lvl1pPr marL="1400" indent="0">
              <a:spcBef>
                <a:spcPts val="353"/>
              </a:spcBef>
              <a:spcAft>
                <a:spcPts val="353"/>
              </a:spcAft>
              <a:buNone/>
              <a:defRPr sz="882" b="1">
                <a:solidFill>
                  <a:schemeClr val="accent5"/>
                </a:solidFill>
                <a:latin typeface="Century Gothic"/>
                <a:cs typeface="Century Gothic"/>
              </a:defRPr>
            </a:lvl1pPr>
            <a:lvl2pPr marL="102022" indent="-102022">
              <a:buClr>
                <a:schemeClr val="accent1"/>
              </a:buClr>
              <a:buFont typeface="Arial"/>
              <a:buChar char="•"/>
              <a:defRPr sz="1147"/>
            </a:lvl2pPr>
            <a:lvl3pPr marL="107612" indent="-107612">
              <a:spcBef>
                <a:spcPts val="265"/>
              </a:spcBef>
              <a:spcAft>
                <a:spcPts val="265"/>
              </a:spcAft>
              <a:defRPr sz="882">
                <a:latin typeface="Century Gothic"/>
                <a:cs typeface="Century Gothic"/>
              </a:defRPr>
            </a:lvl3pPr>
            <a:lvl4pPr marL="498931" indent="-223614">
              <a:defRPr sz="882"/>
            </a:lvl4pPr>
            <a:lvl5pPr marL="498931" indent="-223614">
              <a:defRPr sz="882"/>
            </a:lvl5pPr>
            <a:lvl6pPr>
              <a:defRPr sz="1765"/>
            </a:lvl6pPr>
            <a:lvl7pPr>
              <a:defRPr sz="1765"/>
            </a:lvl7pPr>
            <a:lvl8pPr>
              <a:defRPr sz="1765"/>
            </a:lvl8pPr>
            <a:lvl9pPr>
              <a:defRPr sz="1765"/>
            </a:lvl9pPr>
          </a:lstStyle>
          <a:p>
            <a:pPr lvl="0"/>
            <a:r>
              <a:rPr lang="en-US"/>
              <a:t>Click to edit Master text styles</a:t>
            </a:r>
          </a:p>
        </p:txBody>
      </p:sp>
      <p:sp>
        <p:nvSpPr>
          <p:cNvPr id="10" name="Content Placeholder 2"/>
          <p:cNvSpPr>
            <a:spLocks noGrp="1"/>
          </p:cNvSpPr>
          <p:nvPr>
            <p:ph sz="half" idx="13"/>
          </p:nvPr>
        </p:nvSpPr>
        <p:spPr>
          <a:xfrm>
            <a:off x="4335323" y="1044263"/>
            <a:ext cx="3540607" cy="284692"/>
          </a:xfrm>
        </p:spPr>
        <p:txBody>
          <a:bodyPr anchor="b">
            <a:normAutofit/>
          </a:bodyPr>
          <a:lstStyle>
            <a:lvl1pPr marL="1400" indent="0">
              <a:spcBef>
                <a:spcPts val="353"/>
              </a:spcBef>
              <a:spcAft>
                <a:spcPts val="353"/>
              </a:spcAft>
              <a:buNone/>
              <a:defRPr sz="882" b="1">
                <a:solidFill>
                  <a:schemeClr val="accent5"/>
                </a:solidFill>
                <a:latin typeface="Century Gothic"/>
                <a:cs typeface="Century Gothic"/>
              </a:defRPr>
            </a:lvl1pPr>
            <a:lvl2pPr marL="102022" indent="-102022">
              <a:buClr>
                <a:schemeClr val="accent1"/>
              </a:buClr>
              <a:buFont typeface="Arial"/>
              <a:buChar char="•"/>
              <a:defRPr sz="1147"/>
            </a:lvl2pPr>
            <a:lvl3pPr marL="107612" indent="-107612">
              <a:spcBef>
                <a:spcPts val="265"/>
              </a:spcBef>
              <a:spcAft>
                <a:spcPts val="265"/>
              </a:spcAft>
              <a:defRPr sz="882">
                <a:latin typeface="Century Gothic"/>
                <a:cs typeface="Century Gothic"/>
              </a:defRPr>
            </a:lvl3pPr>
            <a:lvl4pPr marL="498931" indent="-223614">
              <a:defRPr sz="882"/>
            </a:lvl4pPr>
            <a:lvl5pPr marL="498931" indent="-223614">
              <a:defRPr sz="882"/>
            </a:lvl5pPr>
            <a:lvl6pPr>
              <a:defRPr sz="1765"/>
            </a:lvl6pPr>
            <a:lvl7pPr>
              <a:defRPr sz="1765"/>
            </a:lvl7pPr>
            <a:lvl8pPr>
              <a:defRPr sz="1765"/>
            </a:lvl8pPr>
            <a:lvl9pPr>
              <a:defRPr sz="1765"/>
            </a:lvl9pPr>
          </a:lstStyle>
          <a:p>
            <a:pPr lvl="0"/>
            <a:r>
              <a:rPr lang="en-US"/>
              <a:t>Click to edit Master text styles</a:t>
            </a:r>
          </a:p>
        </p:txBody>
      </p:sp>
      <p:sp>
        <p:nvSpPr>
          <p:cNvPr id="9" name="Content Placeholder 2"/>
          <p:cNvSpPr>
            <a:spLocks noGrp="1"/>
          </p:cNvSpPr>
          <p:nvPr>
            <p:ph sz="half" idx="14"/>
          </p:nvPr>
        </p:nvSpPr>
        <p:spPr>
          <a:xfrm>
            <a:off x="8092472" y="1044263"/>
            <a:ext cx="3544453" cy="284692"/>
          </a:xfrm>
        </p:spPr>
        <p:txBody>
          <a:bodyPr anchor="b">
            <a:normAutofit/>
          </a:bodyPr>
          <a:lstStyle>
            <a:lvl1pPr marL="1400" indent="0">
              <a:spcBef>
                <a:spcPts val="353"/>
              </a:spcBef>
              <a:spcAft>
                <a:spcPts val="353"/>
              </a:spcAft>
              <a:buNone/>
              <a:defRPr sz="882" b="1">
                <a:solidFill>
                  <a:schemeClr val="accent5"/>
                </a:solidFill>
                <a:latin typeface="Century Gothic"/>
                <a:cs typeface="Century Gothic"/>
              </a:defRPr>
            </a:lvl1pPr>
            <a:lvl2pPr marL="102022" indent="-102022">
              <a:buClr>
                <a:schemeClr val="accent1"/>
              </a:buClr>
              <a:buFont typeface="Arial"/>
              <a:buChar char="•"/>
              <a:defRPr sz="1147"/>
            </a:lvl2pPr>
            <a:lvl3pPr marL="107612" indent="-107612">
              <a:spcBef>
                <a:spcPts val="265"/>
              </a:spcBef>
              <a:spcAft>
                <a:spcPts val="265"/>
              </a:spcAft>
              <a:defRPr sz="882">
                <a:latin typeface="Century Gothic"/>
                <a:cs typeface="Century Gothic"/>
              </a:defRPr>
            </a:lvl3pPr>
            <a:lvl4pPr marL="498931" indent="-223614">
              <a:defRPr sz="882"/>
            </a:lvl4pPr>
            <a:lvl5pPr marL="498931" indent="-223614">
              <a:defRPr sz="882"/>
            </a:lvl5pPr>
            <a:lvl6pPr>
              <a:defRPr sz="1765"/>
            </a:lvl6pPr>
            <a:lvl7pPr>
              <a:defRPr sz="1765"/>
            </a:lvl7pPr>
            <a:lvl8pPr>
              <a:defRPr sz="1765"/>
            </a:lvl8pPr>
            <a:lvl9pPr>
              <a:defRPr sz="1765"/>
            </a:lvl9pPr>
          </a:lstStyle>
          <a:p>
            <a:pPr lvl="0"/>
            <a:r>
              <a:rPr lang="en-US"/>
              <a:t>Click to edit Master text styles</a:t>
            </a:r>
          </a:p>
        </p:txBody>
      </p:sp>
      <p:sp>
        <p:nvSpPr>
          <p:cNvPr id="11" name="Content Placeholder 2"/>
          <p:cNvSpPr>
            <a:spLocks noGrp="1"/>
          </p:cNvSpPr>
          <p:nvPr>
            <p:ph sz="half" idx="15"/>
          </p:nvPr>
        </p:nvSpPr>
        <p:spPr>
          <a:xfrm>
            <a:off x="556118" y="3513345"/>
            <a:ext cx="3557924" cy="284692"/>
          </a:xfrm>
        </p:spPr>
        <p:txBody>
          <a:bodyPr anchor="b">
            <a:normAutofit/>
          </a:bodyPr>
          <a:lstStyle>
            <a:lvl1pPr marL="1400" indent="0">
              <a:spcBef>
                <a:spcPts val="353"/>
              </a:spcBef>
              <a:spcAft>
                <a:spcPts val="353"/>
              </a:spcAft>
              <a:buNone/>
              <a:defRPr sz="882" b="1">
                <a:solidFill>
                  <a:schemeClr val="accent5"/>
                </a:solidFill>
                <a:latin typeface="Century Gothic"/>
                <a:cs typeface="Century Gothic"/>
              </a:defRPr>
            </a:lvl1pPr>
            <a:lvl2pPr marL="102022" indent="-102022">
              <a:buClr>
                <a:schemeClr val="accent1"/>
              </a:buClr>
              <a:buFont typeface="Arial"/>
              <a:buChar char="•"/>
              <a:defRPr sz="1147"/>
            </a:lvl2pPr>
            <a:lvl3pPr marL="107612" indent="-107612">
              <a:spcBef>
                <a:spcPts val="265"/>
              </a:spcBef>
              <a:spcAft>
                <a:spcPts val="265"/>
              </a:spcAft>
              <a:defRPr sz="882">
                <a:latin typeface="Century Gothic"/>
                <a:cs typeface="Century Gothic"/>
              </a:defRPr>
            </a:lvl3pPr>
            <a:lvl4pPr marL="498931" indent="-223614">
              <a:defRPr sz="882"/>
            </a:lvl4pPr>
            <a:lvl5pPr marL="498931" indent="-223614">
              <a:defRPr sz="882"/>
            </a:lvl5pPr>
            <a:lvl6pPr>
              <a:defRPr sz="1765"/>
            </a:lvl6pPr>
            <a:lvl7pPr>
              <a:defRPr sz="1765"/>
            </a:lvl7pPr>
            <a:lvl8pPr>
              <a:defRPr sz="1765"/>
            </a:lvl8pPr>
            <a:lvl9pPr>
              <a:defRPr sz="1765"/>
            </a:lvl9pPr>
          </a:lstStyle>
          <a:p>
            <a:pPr lvl="0"/>
            <a:r>
              <a:rPr lang="en-US"/>
              <a:t>Click to edit Master text styles</a:t>
            </a:r>
          </a:p>
        </p:txBody>
      </p:sp>
      <p:sp>
        <p:nvSpPr>
          <p:cNvPr id="12" name="Content Placeholder 2"/>
          <p:cNvSpPr>
            <a:spLocks noGrp="1"/>
          </p:cNvSpPr>
          <p:nvPr>
            <p:ph sz="half" idx="16"/>
          </p:nvPr>
        </p:nvSpPr>
        <p:spPr>
          <a:xfrm>
            <a:off x="4335323" y="3513345"/>
            <a:ext cx="3540607" cy="284692"/>
          </a:xfrm>
        </p:spPr>
        <p:txBody>
          <a:bodyPr anchor="b">
            <a:normAutofit/>
          </a:bodyPr>
          <a:lstStyle>
            <a:lvl1pPr marL="1400" indent="0">
              <a:spcBef>
                <a:spcPts val="353"/>
              </a:spcBef>
              <a:spcAft>
                <a:spcPts val="353"/>
              </a:spcAft>
              <a:buNone/>
              <a:defRPr sz="882" b="1">
                <a:solidFill>
                  <a:schemeClr val="accent5"/>
                </a:solidFill>
                <a:latin typeface="Century Gothic"/>
                <a:cs typeface="Century Gothic"/>
              </a:defRPr>
            </a:lvl1pPr>
            <a:lvl2pPr marL="102022" indent="-102022">
              <a:buClr>
                <a:schemeClr val="accent1"/>
              </a:buClr>
              <a:buFont typeface="Arial"/>
              <a:buChar char="•"/>
              <a:defRPr sz="1147"/>
            </a:lvl2pPr>
            <a:lvl3pPr marL="107612" indent="-107612">
              <a:spcBef>
                <a:spcPts val="265"/>
              </a:spcBef>
              <a:spcAft>
                <a:spcPts val="265"/>
              </a:spcAft>
              <a:defRPr sz="882">
                <a:latin typeface="Century Gothic"/>
                <a:cs typeface="Century Gothic"/>
              </a:defRPr>
            </a:lvl3pPr>
            <a:lvl4pPr marL="498931" indent="-223614">
              <a:defRPr sz="882"/>
            </a:lvl4pPr>
            <a:lvl5pPr marL="498931" indent="-223614">
              <a:defRPr sz="882"/>
            </a:lvl5pPr>
            <a:lvl6pPr>
              <a:defRPr sz="1765"/>
            </a:lvl6pPr>
            <a:lvl7pPr>
              <a:defRPr sz="1765"/>
            </a:lvl7pPr>
            <a:lvl8pPr>
              <a:defRPr sz="1765"/>
            </a:lvl8pPr>
            <a:lvl9pPr>
              <a:defRPr sz="1765"/>
            </a:lvl9pPr>
          </a:lstStyle>
          <a:p>
            <a:pPr lvl="0"/>
            <a:r>
              <a:rPr lang="en-US"/>
              <a:t>Click to edit Master text styles</a:t>
            </a:r>
          </a:p>
        </p:txBody>
      </p:sp>
      <p:sp>
        <p:nvSpPr>
          <p:cNvPr id="13" name="Content Placeholder 2"/>
          <p:cNvSpPr>
            <a:spLocks noGrp="1"/>
          </p:cNvSpPr>
          <p:nvPr>
            <p:ph sz="half" idx="17"/>
          </p:nvPr>
        </p:nvSpPr>
        <p:spPr>
          <a:xfrm>
            <a:off x="8092472" y="3513345"/>
            <a:ext cx="3544453" cy="284692"/>
          </a:xfrm>
        </p:spPr>
        <p:txBody>
          <a:bodyPr anchor="b">
            <a:normAutofit/>
          </a:bodyPr>
          <a:lstStyle>
            <a:lvl1pPr marL="1400" indent="0">
              <a:spcBef>
                <a:spcPts val="353"/>
              </a:spcBef>
              <a:spcAft>
                <a:spcPts val="353"/>
              </a:spcAft>
              <a:buNone/>
              <a:defRPr sz="882" b="1">
                <a:solidFill>
                  <a:schemeClr val="accent5"/>
                </a:solidFill>
                <a:latin typeface="Century Gothic"/>
                <a:cs typeface="Century Gothic"/>
              </a:defRPr>
            </a:lvl1pPr>
            <a:lvl2pPr marL="102022" indent="-102022">
              <a:buClr>
                <a:schemeClr val="accent1"/>
              </a:buClr>
              <a:buFont typeface="Arial"/>
              <a:buChar char="•"/>
              <a:defRPr sz="1147"/>
            </a:lvl2pPr>
            <a:lvl3pPr marL="107612" indent="-107612">
              <a:spcBef>
                <a:spcPts val="265"/>
              </a:spcBef>
              <a:spcAft>
                <a:spcPts val="265"/>
              </a:spcAft>
              <a:defRPr sz="882">
                <a:latin typeface="Century Gothic"/>
                <a:cs typeface="Century Gothic"/>
              </a:defRPr>
            </a:lvl3pPr>
            <a:lvl4pPr marL="498931" indent="-223614">
              <a:defRPr sz="882"/>
            </a:lvl4pPr>
            <a:lvl5pPr marL="498931" indent="-223614">
              <a:defRPr sz="882"/>
            </a:lvl5pPr>
            <a:lvl6pPr>
              <a:defRPr sz="1765"/>
            </a:lvl6pPr>
            <a:lvl7pPr>
              <a:defRPr sz="1765"/>
            </a:lvl7pPr>
            <a:lvl8pPr>
              <a:defRPr sz="1765"/>
            </a:lvl8pPr>
            <a:lvl9pPr>
              <a:defRPr sz="1765"/>
            </a:lvl9pPr>
          </a:lstStyle>
          <a:p>
            <a:pPr lvl="0"/>
            <a:r>
              <a:rPr lang="en-US"/>
              <a:t>Click to edit Master text styles</a:t>
            </a:r>
          </a:p>
        </p:txBody>
      </p:sp>
      <p:sp>
        <p:nvSpPr>
          <p:cNvPr id="14" name="Content Placeholder 13"/>
          <p:cNvSpPr>
            <a:spLocks noGrp="1"/>
          </p:cNvSpPr>
          <p:nvPr>
            <p:ph sz="quarter" idx="18"/>
          </p:nvPr>
        </p:nvSpPr>
        <p:spPr>
          <a:xfrm>
            <a:off x="556108" y="1428132"/>
            <a:ext cx="3557927" cy="2052937"/>
          </a:xfrm>
        </p:spPr>
        <p:txBody>
          <a:bodyPr>
            <a:noAutofit/>
          </a:bodyPr>
          <a:lstStyle>
            <a:lvl1pPr>
              <a:defRPr sz="927">
                <a:solidFill>
                  <a:srgbClr val="000000"/>
                </a:solidFill>
              </a:defRPr>
            </a:lvl1pPr>
          </a:lstStyle>
          <a:p>
            <a:pPr lvl="0"/>
            <a:endParaRPr lang="en-US"/>
          </a:p>
        </p:txBody>
      </p:sp>
      <p:sp>
        <p:nvSpPr>
          <p:cNvPr id="15" name="Content Placeholder 13"/>
          <p:cNvSpPr>
            <a:spLocks noGrp="1"/>
          </p:cNvSpPr>
          <p:nvPr>
            <p:ph sz="quarter" idx="19"/>
          </p:nvPr>
        </p:nvSpPr>
        <p:spPr>
          <a:xfrm>
            <a:off x="4335331" y="1428132"/>
            <a:ext cx="3557927" cy="2052937"/>
          </a:xfrm>
        </p:spPr>
        <p:txBody>
          <a:bodyPr>
            <a:noAutofit/>
          </a:bodyPr>
          <a:lstStyle>
            <a:lvl1pPr>
              <a:defRPr sz="927">
                <a:solidFill>
                  <a:srgbClr val="000000"/>
                </a:solidFill>
              </a:defRPr>
            </a:lvl1pPr>
          </a:lstStyle>
          <a:p>
            <a:pPr lvl="0"/>
            <a:endParaRPr lang="en-US"/>
          </a:p>
        </p:txBody>
      </p:sp>
      <p:sp>
        <p:nvSpPr>
          <p:cNvPr id="16" name="Content Placeholder 13"/>
          <p:cNvSpPr>
            <a:spLocks noGrp="1"/>
          </p:cNvSpPr>
          <p:nvPr>
            <p:ph sz="quarter" idx="20"/>
          </p:nvPr>
        </p:nvSpPr>
        <p:spPr>
          <a:xfrm>
            <a:off x="8078998" y="1428132"/>
            <a:ext cx="3557927" cy="2052937"/>
          </a:xfrm>
        </p:spPr>
        <p:txBody>
          <a:bodyPr>
            <a:noAutofit/>
          </a:bodyPr>
          <a:lstStyle>
            <a:lvl1pPr>
              <a:defRPr sz="927">
                <a:solidFill>
                  <a:srgbClr val="000000"/>
                </a:solidFill>
              </a:defRPr>
            </a:lvl1pPr>
          </a:lstStyle>
          <a:p>
            <a:pPr lvl="0"/>
            <a:endParaRPr lang="en-US"/>
          </a:p>
        </p:txBody>
      </p:sp>
      <p:sp>
        <p:nvSpPr>
          <p:cNvPr id="17" name="Content Placeholder 13"/>
          <p:cNvSpPr>
            <a:spLocks noGrp="1"/>
          </p:cNvSpPr>
          <p:nvPr>
            <p:ph sz="quarter" idx="21"/>
          </p:nvPr>
        </p:nvSpPr>
        <p:spPr>
          <a:xfrm>
            <a:off x="556117" y="3897214"/>
            <a:ext cx="3557927" cy="2052937"/>
          </a:xfrm>
        </p:spPr>
        <p:txBody>
          <a:bodyPr>
            <a:noAutofit/>
          </a:bodyPr>
          <a:lstStyle>
            <a:lvl1pPr>
              <a:defRPr sz="927">
                <a:solidFill>
                  <a:srgbClr val="000000"/>
                </a:solidFill>
              </a:defRPr>
            </a:lvl1pPr>
          </a:lstStyle>
          <a:p>
            <a:pPr lvl="0"/>
            <a:endParaRPr lang="en-US"/>
          </a:p>
        </p:txBody>
      </p:sp>
      <p:sp>
        <p:nvSpPr>
          <p:cNvPr id="18" name="Content Placeholder 13"/>
          <p:cNvSpPr>
            <a:spLocks noGrp="1"/>
          </p:cNvSpPr>
          <p:nvPr>
            <p:ph sz="quarter" idx="22"/>
          </p:nvPr>
        </p:nvSpPr>
        <p:spPr>
          <a:xfrm>
            <a:off x="4335331" y="3897214"/>
            <a:ext cx="3557927" cy="2052937"/>
          </a:xfrm>
        </p:spPr>
        <p:txBody>
          <a:bodyPr>
            <a:noAutofit/>
          </a:bodyPr>
          <a:lstStyle>
            <a:lvl1pPr>
              <a:defRPr sz="927">
                <a:solidFill>
                  <a:srgbClr val="000000"/>
                </a:solidFill>
              </a:defRPr>
            </a:lvl1pPr>
          </a:lstStyle>
          <a:p>
            <a:pPr lvl="0"/>
            <a:endParaRPr lang="en-US"/>
          </a:p>
        </p:txBody>
      </p:sp>
      <p:sp>
        <p:nvSpPr>
          <p:cNvPr id="19" name="Content Placeholder 13"/>
          <p:cNvSpPr>
            <a:spLocks noGrp="1"/>
          </p:cNvSpPr>
          <p:nvPr>
            <p:ph sz="quarter" idx="23"/>
          </p:nvPr>
        </p:nvSpPr>
        <p:spPr>
          <a:xfrm>
            <a:off x="8078998" y="3897214"/>
            <a:ext cx="3557927" cy="2052937"/>
          </a:xfrm>
        </p:spPr>
        <p:txBody>
          <a:bodyPr>
            <a:noAutofit/>
          </a:bodyPr>
          <a:lstStyle>
            <a:lvl1pPr>
              <a:defRPr sz="927">
                <a:solidFill>
                  <a:srgbClr val="000000"/>
                </a:solidFill>
              </a:defRPr>
            </a:lvl1pPr>
          </a:lstStyle>
          <a:p>
            <a:pPr lvl="0"/>
            <a:endParaRPr lang="en-US"/>
          </a:p>
        </p:txBody>
      </p:sp>
      <p:sp>
        <p:nvSpPr>
          <p:cNvPr id="21" name="Slide Number Placeholder 20"/>
          <p:cNvSpPr>
            <a:spLocks noGrp="1"/>
          </p:cNvSpPr>
          <p:nvPr>
            <p:ph type="sldNum" sz="quarter" idx="26"/>
          </p:nvPr>
        </p:nvSpPr>
        <p:spPr/>
        <p:txBody>
          <a:bodyPr/>
          <a:lstStyle>
            <a:lvl1pPr>
              <a:defRPr>
                <a:solidFill>
                  <a:srgbClr val="000000"/>
                </a:solidFill>
              </a:defRPr>
            </a:lvl1pPr>
          </a:lstStyle>
          <a:p>
            <a:fld id="{612DC607-6A03-FC4D-8F08-E2A898818239}" type="slidenum">
              <a:rPr lang="en-US" smtClean="0"/>
              <a:pPr/>
              <a:t>‹#›</a:t>
            </a:fld>
            <a:endParaRPr lang="en-US"/>
          </a:p>
        </p:txBody>
      </p:sp>
      <p:sp>
        <p:nvSpPr>
          <p:cNvPr id="22" name="Rectangle 21" hidden="1"/>
          <p:cNvSpPr/>
          <p:nvPr userDrawn="1">
            <p:custDataLst>
              <p:tags r:id="rId1"/>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23" name="Rectangle 22" hidden="1"/>
          <p:cNvSpPr/>
          <p:nvPr userDrawn="1">
            <p:custDataLst>
              <p:tags r:id="rId2"/>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20"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a:p>
        </p:txBody>
      </p:sp>
      <p:pic>
        <p:nvPicPr>
          <p:cNvPr id="24" name="Picture 23" descr="Shape&#10;&#10;Description automatically generated with medium confidence">
            <a:extLst>
              <a:ext uri="{FF2B5EF4-FFF2-40B4-BE49-F238E27FC236}">
                <a16:creationId xmlns:a16="http://schemas.microsoft.com/office/drawing/2014/main" id="{C4ADDEAD-D844-5F4E-9527-6F5EF3D73E2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353800" y="136525"/>
            <a:ext cx="665922" cy="399553"/>
          </a:xfrm>
          <a:prstGeom prst="rect">
            <a:avLst/>
          </a:prstGeom>
        </p:spPr>
      </p:pic>
    </p:spTree>
    <p:extLst>
      <p:ext uri="{BB962C8B-B14F-4D97-AF65-F5344CB8AC3E}">
        <p14:creationId xmlns:p14="http://schemas.microsoft.com/office/powerpoint/2010/main" val="1815547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0000"/>
                </a:solidFill>
              </a:defRPr>
            </a:lvl1pPr>
          </a:lstStyle>
          <a:p>
            <a:r>
              <a:rPr lang="en-US"/>
              <a:t>Click To Add Title</a:t>
            </a:r>
          </a:p>
        </p:txBody>
      </p:sp>
      <p:sp>
        <p:nvSpPr>
          <p:cNvPr id="9" name="Slide Number Placeholder 8"/>
          <p:cNvSpPr>
            <a:spLocks noGrp="1"/>
          </p:cNvSpPr>
          <p:nvPr>
            <p:ph type="sldNum" sz="quarter" idx="12"/>
          </p:nvPr>
        </p:nvSpPr>
        <p:spPr/>
        <p:txBody>
          <a:bodyPr/>
          <a:lstStyle>
            <a:lvl1pPr>
              <a:defRPr>
                <a:solidFill>
                  <a:srgbClr val="000000"/>
                </a:solidFill>
              </a:defRPr>
            </a:lvl1pPr>
          </a:lstStyle>
          <a:p>
            <a:fld id="{612DC607-6A03-FC4D-8F08-E2A898818239}" type="slidenum">
              <a:rPr lang="en-US" smtClean="0"/>
              <a:pPr/>
              <a:t>‹#›</a:t>
            </a:fld>
            <a:endParaRPr lang="en-US"/>
          </a:p>
        </p:txBody>
      </p:sp>
      <p:sp>
        <p:nvSpPr>
          <p:cNvPr id="10" name="Rectangle 9" hidden="1"/>
          <p:cNvSpPr/>
          <p:nvPr userDrawn="1">
            <p:custDataLst>
              <p:tags r:id="rId1"/>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11" name="Rectangle 10" hidden="1"/>
          <p:cNvSpPr/>
          <p:nvPr userDrawn="1">
            <p:custDataLst>
              <p:tags r:id="rId2"/>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6"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a:p>
        </p:txBody>
      </p:sp>
      <p:pic>
        <p:nvPicPr>
          <p:cNvPr id="7" name="Picture 6" descr="A white surface with a white background&#10;&#10;Description automatically generated with low confidence">
            <a:extLst>
              <a:ext uri="{FF2B5EF4-FFF2-40B4-BE49-F238E27FC236}">
                <a16:creationId xmlns:a16="http://schemas.microsoft.com/office/drawing/2014/main" id="{5A3BF9CA-57B3-8E45-9987-B14195C6A0FA}"/>
              </a:ext>
            </a:extLst>
          </p:cNvPr>
          <p:cNvPicPr>
            <a:picLocks noChangeAspect="1"/>
          </p:cNvPicPr>
          <p:nvPr userDrawn="1"/>
        </p:nvPicPr>
        <p:blipFill>
          <a:blip r:embed="rId4"/>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4671BF51-0135-B74E-921C-4238EEF170E0}"/>
              </a:ext>
            </a:extLst>
          </p:cNvPr>
          <p:cNvPicPr>
            <a:picLocks noChangeAspect="1"/>
          </p:cNvPicPr>
          <p:nvPr userDrawn="1"/>
        </p:nvPicPr>
        <p:blipFill>
          <a:blip r:embed="rId5"/>
          <a:stretch>
            <a:fillRect/>
          </a:stretch>
        </p:blipFill>
        <p:spPr>
          <a:xfrm>
            <a:off x="-38470" y="6596062"/>
            <a:ext cx="12268940" cy="304800"/>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7CA4ED53-69EA-AD47-B295-3F8AEA17F7A4}"/>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353800" y="136525"/>
            <a:ext cx="665922" cy="399553"/>
          </a:xfrm>
          <a:prstGeom prst="rect">
            <a:avLst/>
          </a:prstGeom>
        </p:spPr>
      </p:pic>
    </p:spTree>
    <p:extLst>
      <p:ext uri="{BB962C8B-B14F-4D97-AF65-F5344CB8AC3E}">
        <p14:creationId xmlns:p14="http://schemas.microsoft.com/office/powerpoint/2010/main" val="602380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lvl1pPr>
              <a:defRPr>
                <a:solidFill>
                  <a:srgbClr val="000000"/>
                </a:solidFill>
              </a:defRPr>
            </a:lvl1pPr>
          </a:lstStyle>
          <a:p>
            <a:fld id="{612DC607-6A03-FC4D-8F08-E2A898818239}" type="slidenum">
              <a:rPr lang="en-US" smtClean="0"/>
              <a:pPr/>
              <a:t>‹#›</a:t>
            </a:fld>
            <a:endParaRPr lang="en-US"/>
          </a:p>
        </p:txBody>
      </p:sp>
      <p:sp>
        <p:nvSpPr>
          <p:cNvPr id="10" name="Rectangle 9" hidden="1"/>
          <p:cNvSpPr/>
          <p:nvPr userDrawn="1">
            <p:custDataLst>
              <p:tags r:id="rId1"/>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11" name="Rectangle 10" hidden="1"/>
          <p:cNvSpPr/>
          <p:nvPr userDrawn="1">
            <p:custDataLst>
              <p:tags r:id="rId2"/>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8"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a:p>
        </p:txBody>
      </p:sp>
      <p:sp>
        <p:nvSpPr>
          <p:cNvPr id="13" name="Footer Placeholder 4"/>
          <p:cNvSpPr txBox="1">
            <a:spLocks/>
          </p:cNvSpPr>
          <p:nvPr userDrawn="1"/>
        </p:nvSpPr>
        <p:spPr>
          <a:xfrm>
            <a:off x="1767826" y="6356537"/>
            <a:ext cx="4671240" cy="365592"/>
          </a:xfrm>
          <a:prstGeom prst="rect">
            <a:avLst/>
          </a:prstGeom>
        </p:spPr>
        <p:txBody>
          <a:bodyPr vert="horz" lIns="80682" tIns="40341" rIns="80682" bIns="40341" rtlCol="0" anchor="ctr">
            <a:noAutofit/>
          </a:bodyPr>
          <a:lstStyle>
            <a:defPPr>
              <a:defRPr lang="en-US"/>
            </a:defPPr>
            <a:lvl1pPr marL="0" algn="r" defTabSz="508238" rtl="0" eaLnBrk="1" latinLnBrk="0" hangingPunct="1">
              <a:defRPr sz="700" kern="1200" cap="all" baseline="0">
                <a:solidFill>
                  <a:schemeClr val="tx1"/>
                </a:solidFill>
                <a:latin typeface="+mn-lt"/>
                <a:ea typeface="+mn-ea"/>
                <a:cs typeface="+mn-cs"/>
              </a:defRPr>
            </a:lvl1pPr>
            <a:lvl2pPr marL="508238" algn="l" defTabSz="508238" rtl="0" eaLnBrk="1" latinLnBrk="0" hangingPunct="1">
              <a:defRPr sz="2000" kern="1200">
                <a:solidFill>
                  <a:schemeClr val="tx1"/>
                </a:solidFill>
                <a:latin typeface="+mn-lt"/>
                <a:ea typeface="+mn-ea"/>
                <a:cs typeface="+mn-cs"/>
              </a:defRPr>
            </a:lvl2pPr>
            <a:lvl3pPr marL="1016465" algn="l" defTabSz="508238" rtl="0" eaLnBrk="1" latinLnBrk="0" hangingPunct="1">
              <a:defRPr sz="2000" kern="1200">
                <a:solidFill>
                  <a:schemeClr val="tx1"/>
                </a:solidFill>
                <a:latin typeface="+mn-lt"/>
                <a:ea typeface="+mn-ea"/>
                <a:cs typeface="+mn-cs"/>
              </a:defRPr>
            </a:lvl3pPr>
            <a:lvl4pPr marL="1524702" algn="l" defTabSz="508238" rtl="0" eaLnBrk="1" latinLnBrk="0" hangingPunct="1">
              <a:defRPr sz="2000" kern="1200">
                <a:solidFill>
                  <a:schemeClr val="tx1"/>
                </a:solidFill>
                <a:latin typeface="+mn-lt"/>
                <a:ea typeface="+mn-ea"/>
                <a:cs typeface="+mn-cs"/>
              </a:defRPr>
            </a:lvl4pPr>
            <a:lvl5pPr marL="2032934" algn="l" defTabSz="508238" rtl="0" eaLnBrk="1" latinLnBrk="0" hangingPunct="1">
              <a:defRPr sz="2000" kern="1200">
                <a:solidFill>
                  <a:schemeClr val="tx1"/>
                </a:solidFill>
                <a:latin typeface="+mn-lt"/>
                <a:ea typeface="+mn-ea"/>
                <a:cs typeface="+mn-cs"/>
              </a:defRPr>
            </a:lvl5pPr>
            <a:lvl6pPr marL="2541166" algn="l" defTabSz="508238" rtl="0" eaLnBrk="1" latinLnBrk="0" hangingPunct="1">
              <a:defRPr sz="2000" kern="1200">
                <a:solidFill>
                  <a:schemeClr val="tx1"/>
                </a:solidFill>
                <a:latin typeface="+mn-lt"/>
                <a:ea typeface="+mn-ea"/>
                <a:cs typeface="+mn-cs"/>
              </a:defRPr>
            </a:lvl6pPr>
            <a:lvl7pPr marL="3049400" algn="l" defTabSz="508238" rtl="0" eaLnBrk="1" latinLnBrk="0" hangingPunct="1">
              <a:defRPr sz="2000" kern="1200">
                <a:solidFill>
                  <a:schemeClr val="tx1"/>
                </a:solidFill>
                <a:latin typeface="+mn-lt"/>
                <a:ea typeface="+mn-ea"/>
                <a:cs typeface="+mn-cs"/>
              </a:defRPr>
            </a:lvl7pPr>
            <a:lvl8pPr marL="3557632" algn="l" defTabSz="508238" rtl="0" eaLnBrk="1" latinLnBrk="0" hangingPunct="1">
              <a:defRPr sz="2000" kern="1200">
                <a:solidFill>
                  <a:schemeClr val="tx1"/>
                </a:solidFill>
                <a:latin typeface="+mn-lt"/>
                <a:ea typeface="+mn-ea"/>
                <a:cs typeface="+mn-cs"/>
              </a:defRPr>
            </a:lvl8pPr>
            <a:lvl9pPr marL="4065867" algn="l" defTabSz="508238" rtl="0" eaLnBrk="1" latinLnBrk="0" hangingPunct="1">
              <a:defRPr sz="2000" kern="1200">
                <a:solidFill>
                  <a:schemeClr val="tx1"/>
                </a:solidFill>
                <a:latin typeface="+mn-lt"/>
                <a:ea typeface="+mn-ea"/>
                <a:cs typeface="+mn-cs"/>
              </a:defRPr>
            </a:lvl9pPr>
          </a:lstStyle>
          <a:p>
            <a:pPr algn="l"/>
            <a:r>
              <a:rPr lang="en-US" sz="618">
                <a:solidFill>
                  <a:schemeClr val="tx1"/>
                </a:solidFill>
              </a:rPr>
              <a:t>CONFIDENTIAL AND PROPRIETARY INFORMATION</a:t>
            </a:r>
          </a:p>
        </p:txBody>
      </p:sp>
      <p:sp>
        <p:nvSpPr>
          <p:cNvPr id="14" name="MIO_LOGOPLACEHOLDER"/>
          <p:cNvSpPr>
            <a:spLocks/>
          </p:cNvSpPr>
          <p:nvPr userDrawn="1"/>
        </p:nvSpPr>
        <p:spPr>
          <a:xfrm>
            <a:off x="10358633" y="6419151"/>
            <a:ext cx="934382" cy="192151"/>
          </a:xfrm>
          <a:prstGeom prst="rect">
            <a:avLst/>
          </a:prstGeom>
          <a:blipFill>
            <a:blip r:embed="rId4" cstate="screen">
              <a:extLst>
                <a:ext uri="{28A0092B-C50C-407E-A947-70E740481C1C}">
                  <a14:useLocalDpi xmlns:a14="http://schemas.microsoft.com/office/drawing/2010/main"/>
                </a:ext>
              </a:extLst>
            </a:blip>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de-DE" sz="1588">
              <a:solidFill>
                <a:schemeClr val="tx1"/>
              </a:solidFill>
            </a:endParaRPr>
          </a:p>
        </p:txBody>
      </p:sp>
      <p:pic>
        <p:nvPicPr>
          <p:cNvPr id="9" name="Picture 8" descr="A white surface with a white background&#10;&#10;Description automatically generated with low confidence">
            <a:extLst>
              <a:ext uri="{FF2B5EF4-FFF2-40B4-BE49-F238E27FC236}">
                <a16:creationId xmlns:a16="http://schemas.microsoft.com/office/drawing/2014/main" id="{EE9CA221-ACF4-DC41-850B-AD923DA2E8C1}"/>
              </a:ext>
            </a:extLst>
          </p:cNvPr>
          <p:cNvPicPr>
            <a:picLocks noChangeAspect="1"/>
          </p:cNvPicPr>
          <p:nvPr userDrawn="1"/>
        </p:nvPicPr>
        <p:blipFill>
          <a:blip r:embed="rId5"/>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A56D121F-DC63-4F49-B6FF-D16BFB9E360E}"/>
              </a:ext>
            </a:extLst>
          </p:cNvPr>
          <p:cNvPicPr>
            <a:picLocks noChangeAspect="1"/>
          </p:cNvPicPr>
          <p:nvPr userDrawn="1"/>
        </p:nvPicPr>
        <p:blipFill>
          <a:blip r:embed="rId6"/>
          <a:stretch>
            <a:fillRect/>
          </a:stretch>
        </p:blipFill>
        <p:spPr>
          <a:xfrm>
            <a:off x="-38470" y="6596062"/>
            <a:ext cx="12268940" cy="304800"/>
          </a:xfrm>
          <a:prstGeom prst="rect">
            <a:avLst/>
          </a:prstGeom>
        </p:spPr>
      </p:pic>
      <p:pic>
        <p:nvPicPr>
          <p:cNvPr id="15" name="Picture 14" descr="Shape&#10;&#10;Description automatically generated with medium confidence">
            <a:extLst>
              <a:ext uri="{FF2B5EF4-FFF2-40B4-BE49-F238E27FC236}">
                <a16:creationId xmlns:a16="http://schemas.microsoft.com/office/drawing/2014/main" id="{1B980CCE-196E-C94B-8BE8-486004CEA851}"/>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1353800" y="136525"/>
            <a:ext cx="665922" cy="399553"/>
          </a:xfrm>
          <a:prstGeom prst="rect">
            <a:avLst/>
          </a:prstGeom>
        </p:spPr>
      </p:pic>
    </p:spTree>
    <p:extLst>
      <p:ext uri="{BB962C8B-B14F-4D97-AF65-F5344CB8AC3E}">
        <p14:creationId xmlns:p14="http://schemas.microsoft.com/office/powerpoint/2010/main" val="1603878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4" cstate="screen">
            <a:extLst>
              <a:ext uri="{28A0092B-C50C-407E-A947-70E740481C1C}">
                <a14:useLocalDpi xmlns:a14="http://schemas.microsoft.com/office/drawing/2010/main"/>
              </a:ext>
            </a:extLst>
          </a:blip>
          <a:srcRect b="-1546"/>
          <a:stretch/>
        </p:blipFill>
        <p:spPr>
          <a:xfrm>
            <a:off x="0" y="0"/>
            <a:ext cx="6599583" cy="6849767"/>
          </a:xfrm>
          <a:prstGeom prst="rect">
            <a:avLst/>
          </a:prstGeom>
        </p:spPr>
      </p:pic>
      <p:sp>
        <p:nvSpPr>
          <p:cNvPr id="16" name="Rectangle 15"/>
          <p:cNvSpPr/>
          <p:nvPr userDrawn="1"/>
        </p:nvSpPr>
        <p:spPr>
          <a:xfrm>
            <a:off x="-1" y="5189800"/>
            <a:ext cx="12192000" cy="167695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6" name="Rectangle 5" hidden="1"/>
          <p:cNvSpPr/>
          <p:nvPr userDrawn="1">
            <p:custDataLst>
              <p:tags r:id="rId1"/>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15" name="Rectangle 14" hidden="1"/>
          <p:cNvSpPr/>
          <p:nvPr userDrawn="1">
            <p:custDataLst>
              <p:tags r:id="rId2"/>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2" name="Title 1"/>
          <p:cNvSpPr>
            <a:spLocks noGrp="1"/>
          </p:cNvSpPr>
          <p:nvPr>
            <p:ph type="ctrTitle" hasCustomPrompt="1"/>
          </p:nvPr>
        </p:nvSpPr>
        <p:spPr>
          <a:xfrm>
            <a:off x="556108" y="5405608"/>
            <a:ext cx="7513776" cy="538300"/>
          </a:xfrm>
        </p:spPr>
        <p:txBody>
          <a:bodyPr anchor="b" anchorCtr="0">
            <a:normAutofit/>
          </a:bodyPr>
          <a:lstStyle>
            <a:lvl1pPr>
              <a:defRPr sz="2118" b="1" cap="none">
                <a:solidFill>
                  <a:schemeClr val="bg1"/>
                </a:solidFill>
              </a:defRPr>
            </a:lvl1pPr>
          </a:lstStyle>
          <a:p>
            <a:r>
              <a:rPr lang="en-US"/>
              <a:t>Click To Add Title</a:t>
            </a:r>
          </a:p>
        </p:txBody>
      </p:sp>
      <p:sp>
        <p:nvSpPr>
          <p:cNvPr id="3" name="TextBox 2"/>
          <p:cNvSpPr txBox="1"/>
          <p:nvPr userDrawn="1"/>
        </p:nvSpPr>
        <p:spPr>
          <a:xfrm>
            <a:off x="556107" y="6133569"/>
            <a:ext cx="7513752" cy="363946"/>
          </a:xfrm>
          <a:prstGeom prst="rect">
            <a:avLst/>
          </a:prstGeom>
          <a:noFill/>
        </p:spPr>
        <p:txBody>
          <a:bodyPr vert="horz" wrap="square" lIns="0" rtlCol="0">
            <a:spAutoFit/>
          </a:bodyPr>
          <a:lstStyle/>
          <a:p>
            <a:pPr algn="l" rtl="0" eaLnBrk="1" fontAlgn="auto" hangingPunct="1">
              <a:lnSpc>
                <a:spcPct val="100000"/>
              </a:lnSpc>
              <a:spcBef>
                <a:spcPts val="0"/>
              </a:spcBef>
              <a:spcAft>
                <a:spcPts val="0"/>
              </a:spcAft>
            </a:pPr>
            <a:endParaRPr lang="en-US" sz="1765" b="0" i="0" u="none" baseline="0">
              <a:solidFill>
                <a:schemeClr val="bg1"/>
              </a:solidFill>
              <a:latin typeface="Century Gothic"/>
            </a:endParaRPr>
          </a:p>
        </p:txBody>
      </p:sp>
      <p:sp>
        <p:nvSpPr>
          <p:cNvPr id="5" name="Text Placeholder 4"/>
          <p:cNvSpPr>
            <a:spLocks noGrp="1"/>
          </p:cNvSpPr>
          <p:nvPr>
            <p:ph type="body" sz="quarter" idx="10"/>
          </p:nvPr>
        </p:nvSpPr>
        <p:spPr>
          <a:xfrm>
            <a:off x="556107" y="6240277"/>
            <a:ext cx="7514166" cy="400610"/>
          </a:xfrm>
        </p:spPr>
        <p:txBody>
          <a:bodyPr/>
          <a:lstStyle>
            <a:lvl1pPr marL="8393" indent="0">
              <a:buNone/>
              <a:defRPr>
                <a:solidFill>
                  <a:schemeClr val="bg1"/>
                </a:solidFill>
              </a:defRPr>
            </a:lvl1pPr>
            <a:lvl2pPr marL="171900" indent="0">
              <a:buNone/>
              <a:defRPr>
                <a:solidFill>
                  <a:schemeClr val="bg1"/>
                </a:solidFill>
              </a:defRPr>
            </a:lvl2pPr>
            <a:lvl3pPr marL="387122" indent="0">
              <a:buNone/>
              <a:defRPr>
                <a:solidFill>
                  <a:schemeClr val="bg1"/>
                </a:solidFill>
              </a:defRPr>
            </a:lvl3pPr>
            <a:lvl4pPr marL="638685" indent="0">
              <a:buNone/>
              <a:defRPr>
                <a:solidFill>
                  <a:schemeClr val="bg1"/>
                </a:solidFill>
              </a:defRPr>
            </a:lvl4pPr>
            <a:lvl5pPr marL="883260" indent="0">
              <a:buNone/>
              <a:defRPr>
                <a:solidFill>
                  <a:schemeClr val="bg1"/>
                </a:solidFill>
              </a:defRPr>
            </a:lvl5pPr>
          </a:lstStyle>
          <a:p>
            <a:pPr lvl="0"/>
            <a:r>
              <a:rPr lang="en-US"/>
              <a:t>Edit Master text styles</a:t>
            </a:r>
          </a:p>
        </p:txBody>
      </p:sp>
    </p:spTree>
    <p:extLst>
      <p:ext uri="{BB962C8B-B14F-4D97-AF65-F5344CB8AC3E}">
        <p14:creationId xmlns:p14="http://schemas.microsoft.com/office/powerpoint/2010/main" val="742878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Divider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4" cstate="screen">
            <a:extLst>
              <a:ext uri="{28A0092B-C50C-407E-A947-70E740481C1C}">
                <a14:useLocalDpi xmlns:a14="http://schemas.microsoft.com/office/drawing/2010/main"/>
              </a:ext>
            </a:extLst>
          </a:blip>
          <a:srcRect t="-1" b="-1166"/>
          <a:stretch/>
        </p:blipFill>
        <p:spPr>
          <a:xfrm>
            <a:off x="0" y="0"/>
            <a:ext cx="12192000" cy="2856814"/>
          </a:xfrm>
          <a:prstGeom prst="rect">
            <a:avLst/>
          </a:prstGeom>
        </p:spPr>
      </p:pic>
      <p:sp>
        <p:nvSpPr>
          <p:cNvPr id="14" name="Rectangle 13"/>
          <p:cNvSpPr/>
          <p:nvPr userDrawn="1"/>
        </p:nvSpPr>
        <p:spPr>
          <a:xfrm>
            <a:off x="-1" y="4172350"/>
            <a:ext cx="12192000" cy="1756744"/>
          </a:xfrm>
          <a:prstGeom prst="rect">
            <a:avLst/>
          </a:prstGeom>
          <a:solidFill>
            <a:srgbClr val="A905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6" name="Rectangle 5" hidden="1"/>
          <p:cNvSpPr/>
          <p:nvPr userDrawn="1">
            <p:custDataLst>
              <p:tags r:id="rId1"/>
            </p:custDataLst>
          </p:nvPr>
        </p:nvSpPr>
        <p:spPr>
          <a:xfrm>
            <a:off x="0" y="6239963"/>
            <a:ext cx="1884218" cy="618037"/>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15" name="Rectangle 14" hidden="1"/>
          <p:cNvSpPr/>
          <p:nvPr userDrawn="1">
            <p:custDataLst>
              <p:tags r:id="rId2"/>
            </p:custDataLst>
          </p:nvPr>
        </p:nvSpPr>
        <p:spPr>
          <a:xfrm>
            <a:off x="556132" y="208710"/>
            <a:ext cx="11079784" cy="6031253"/>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2" name="Title 1"/>
          <p:cNvSpPr>
            <a:spLocks noGrp="1"/>
          </p:cNvSpPr>
          <p:nvPr>
            <p:ph type="ctrTitle" hasCustomPrompt="1"/>
          </p:nvPr>
        </p:nvSpPr>
        <p:spPr>
          <a:xfrm>
            <a:off x="1460231" y="3194176"/>
            <a:ext cx="9271541" cy="538300"/>
          </a:xfrm>
        </p:spPr>
        <p:txBody>
          <a:bodyPr anchor="ctr" anchorCtr="0"/>
          <a:lstStyle>
            <a:lvl1pPr>
              <a:defRPr cap="all">
                <a:solidFill>
                  <a:schemeClr val="accent5"/>
                </a:solidFill>
              </a:defRPr>
            </a:lvl1pPr>
          </a:lstStyle>
          <a:p>
            <a:r>
              <a:rPr lang="en-US"/>
              <a:t>Click to add title</a:t>
            </a:r>
          </a:p>
        </p:txBody>
      </p:sp>
      <p:cxnSp>
        <p:nvCxnSpPr>
          <p:cNvPr id="9" name="Straight Connector 8"/>
          <p:cNvCxnSpPr/>
          <p:nvPr userDrawn="1"/>
        </p:nvCxnSpPr>
        <p:spPr>
          <a:xfrm>
            <a:off x="1460231" y="3732476"/>
            <a:ext cx="9271541" cy="0"/>
          </a:xfrm>
          <a:prstGeom prst="line">
            <a:avLst/>
          </a:prstGeom>
          <a:ln>
            <a:solidFill>
              <a:srgbClr val="6A8AC4"/>
            </a:solidFill>
          </a:ln>
          <a:effectLst/>
        </p:spPr>
        <p:style>
          <a:lnRef idx="2">
            <a:schemeClr val="accent1"/>
          </a:lnRef>
          <a:fillRef idx="0">
            <a:schemeClr val="accent1"/>
          </a:fillRef>
          <a:effectRef idx="1">
            <a:schemeClr val="accent1"/>
          </a:effectRef>
          <a:fontRef idx="minor">
            <a:schemeClr val="tx1"/>
          </a:fontRef>
        </p:style>
      </p:cxnSp>
      <p:sp>
        <p:nvSpPr>
          <p:cNvPr id="16" name="Slide Number Placeholder 6"/>
          <p:cNvSpPr>
            <a:spLocks noGrp="1"/>
          </p:cNvSpPr>
          <p:nvPr>
            <p:ph type="sldNum" sz="quarter" idx="12"/>
          </p:nvPr>
        </p:nvSpPr>
        <p:spPr>
          <a:xfrm>
            <a:off x="11293015" y="6356350"/>
            <a:ext cx="342901" cy="365125"/>
          </a:xfrm>
        </p:spPr>
        <p:txBody>
          <a:bodyPr/>
          <a:lstStyle>
            <a:lvl1pPr>
              <a:defRPr b="0">
                <a:solidFill>
                  <a:srgbClr val="000000"/>
                </a:solidFill>
              </a:defRPr>
            </a:lvl1pPr>
          </a:lstStyle>
          <a:p>
            <a:fld id="{612DC607-6A03-FC4D-8F08-E2A898818239}" type="slidenum">
              <a:rPr lang="en-US" smtClean="0"/>
              <a:pPr/>
              <a:t>‹#›</a:t>
            </a:fld>
            <a:endParaRPr lang="en-US"/>
          </a:p>
        </p:txBody>
      </p:sp>
      <p:sp>
        <p:nvSpPr>
          <p:cNvPr id="11" name="Rectangle 10"/>
          <p:cNvSpPr/>
          <p:nvPr userDrawn="1"/>
        </p:nvSpPr>
        <p:spPr>
          <a:xfrm>
            <a:off x="0" y="2813797"/>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12" name="Rectangle 11"/>
          <p:cNvSpPr/>
          <p:nvPr userDrawn="1"/>
        </p:nvSpPr>
        <p:spPr>
          <a:xfrm>
            <a:off x="0" y="4172350"/>
            <a:ext cx="12192000" cy="797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eaLnBrk="1" fontAlgn="auto" hangingPunct="1">
              <a:lnSpc>
                <a:spcPct val="100000"/>
              </a:lnSpc>
              <a:spcBef>
                <a:spcPts val="0"/>
              </a:spcBef>
              <a:spcAft>
                <a:spcPts val="0"/>
              </a:spcAft>
            </a:pPr>
            <a:endParaRPr lang="en-US" sz="1765" b="0" i="0" u="none" baseline="0">
              <a:solidFill>
                <a:srgbClr val="FFFFFF"/>
              </a:solidFill>
              <a:latin typeface="Century Gothic"/>
            </a:endParaRPr>
          </a:p>
        </p:txBody>
      </p:sp>
      <p:sp>
        <p:nvSpPr>
          <p:cNvPr id="20"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a:p>
        </p:txBody>
      </p:sp>
    </p:spTree>
    <p:extLst>
      <p:ext uri="{BB962C8B-B14F-4D97-AF65-F5344CB8AC3E}">
        <p14:creationId xmlns:p14="http://schemas.microsoft.com/office/powerpoint/2010/main" val="53675124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6.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4.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microsoft.com/office/2007/relationships/hdphoto" Target="../media/hdphoto1.wdp"/><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1.xml"/><Relationship Id="rId30" Type="http://schemas.openxmlformats.org/officeDocument/2006/relationships/image" Target="../media/image3.pn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25.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Working Area Shape" hidden="1"/>
          <p:cNvSpPr/>
          <p:nvPr/>
        </p:nvSpPr>
        <p:spPr>
          <a:xfrm>
            <a:off x="556132" y="1176619"/>
            <a:ext cx="11075915" cy="4901452"/>
          </a:xfrm>
          <a:prstGeom prst="rect">
            <a:avLst/>
          </a:prstGeom>
          <a:pattFill prst="lgCheck">
            <a:fgClr>
              <a:schemeClr val="accent1"/>
            </a:fgClr>
            <a:bgClr>
              <a:srgbClr val="FFFFFF"/>
            </a:bgClr>
          </a:pattFill>
          <a:ln>
            <a:solidFill>
              <a:schemeClr val="accent1"/>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588"/>
          </a:p>
        </p:txBody>
      </p:sp>
      <p:sp>
        <p:nvSpPr>
          <p:cNvPr id="2" name="Title Placeholder 1"/>
          <p:cNvSpPr>
            <a:spLocks noGrp="1"/>
          </p:cNvSpPr>
          <p:nvPr>
            <p:ph type="title"/>
          </p:nvPr>
        </p:nvSpPr>
        <p:spPr>
          <a:xfrm>
            <a:off x="556132" y="211885"/>
            <a:ext cx="11075915" cy="612868"/>
          </a:xfrm>
          <a:prstGeom prst="rect">
            <a:avLst/>
          </a:prstGeom>
          <a:ln>
            <a:noFill/>
          </a:ln>
        </p:spPr>
        <p:txBody>
          <a:bodyPr vert="horz" lIns="0" tIns="0" rIns="0" bIns="0" rtlCol="0" anchor="b">
            <a:normAutofit/>
          </a:bodyPr>
          <a:lstStyle/>
          <a:p>
            <a:r>
              <a:rPr lang="en-US"/>
              <a:t>Click To Add Title</a:t>
            </a:r>
          </a:p>
        </p:txBody>
      </p:sp>
      <p:sp>
        <p:nvSpPr>
          <p:cNvPr id="3" name="Text Placeholder 2"/>
          <p:cNvSpPr>
            <a:spLocks noGrp="1"/>
          </p:cNvSpPr>
          <p:nvPr>
            <p:ph type="body" idx="1"/>
          </p:nvPr>
        </p:nvSpPr>
        <p:spPr>
          <a:xfrm>
            <a:off x="556132" y="1176619"/>
            <a:ext cx="11075915" cy="4901452"/>
          </a:xfrm>
          <a:prstGeom prst="rect">
            <a:avLst/>
          </a:prstGeom>
          <a:ln>
            <a:noFill/>
          </a:ln>
        </p:spPr>
        <p:txBody>
          <a:bodyPr vert="horz" lIns="0" tIns="0" rIns="0" bIns="0" rtlCol="0">
            <a:no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293015" y="6356350"/>
            <a:ext cx="342901" cy="365125"/>
          </a:xfrm>
          <a:prstGeom prst="rect">
            <a:avLst/>
          </a:prstGeom>
        </p:spPr>
        <p:txBody>
          <a:bodyPr vert="horz" lIns="0" tIns="0" rIns="0" bIns="0" rtlCol="0" anchor="ctr"/>
          <a:lstStyle>
            <a:lvl1pPr algn="r">
              <a:defRPr sz="618">
                <a:solidFill>
                  <a:srgbClr val="000000"/>
                </a:solidFill>
                <a:latin typeface="Century Gothic"/>
                <a:cs typeface="Century Gothic"/>
              </a:defRPr>
            </a:lvl1pPr>
          </a:lstStyle>
          <a:p>
            <a:fld id="{612DC607-6A03-FC4D-8F08-E2A898818239}" type="slidenum">
              <a:rPr lang="en-US" smtClean="0"/>
              <a:pPr/>
              <a:t>‹#›</a:t>
            </a:fld>
            <a:endParaRPr lang="en-US"/>
          </a:p>
        </p:txBody>
      </p:sp>
      <p:cxnSp>
        <p:nvCxnSpPr>
          <p:cNvPr id="9" name="Straight Connector 8"/>
          <p:cNvCxnSpPr/>
          <p:nvPr/>
        </p:nvCxnSpPr>
        <p:spPr>
          <a:xfrm>
            <a:off x="556107" y="886167"/>
            <a:ext cx="11083636" cy="0"/>
          </a:xfrm>
          <a:prstGeom prst="line">
            <a:avLst/>
          </a:prstGeom>
          <a:ln w="19050" cmpd="sng">
            <a:solidFill>
              <a:srgbClr val="6A8AC4"/>
            </a:solidFill>
          </a:ln>
          <a:effectLst/>
        </p:spPr>
        <p:style>
          <a:lnRef idx="2">
            <a:schemeClr val="accent1"/>
          </a:lnRef>
          <a:fillRef idx="0">
            <a:schemeClr val="accent1"/>
          </a:fillRef>
          <a:effectRef idx="1">
            <a:schemeClr val="accent1"/>
          </a:effectRef>
          <a:fontRef idx="minor">
            <a:schemeClr val="tx1"/>
          </a:fontRef>
        </p:style>
      </p:cxnSp>
      <p:sp>
        <p:nvSpPr>
          <p:cNvPr id="7" name="empower - DO NOT DELETE!!!" hidden="1"/>
          <p:cNvSpPr/>
          <p:nvPr>
            <p:custDataLst>
              <p:tags r:id="rId27"/>
            </p:custDataLst>
          </p:nvPr>
        </p:nvSpPr>
        <p:spPr>
          <a:xfrm>
            <a:off x="0" y="0"/>
            <a:ext cx="0" cy="0"/>
          </a:xfrm>
          <a:prstGeom prst="ellipse">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588"/>
          </a:p>
        </p:txBody>
      </p:sp>
      <p:sp>
        <p:nvSpPr>
          <p:cNvPr id="11" name="Footer Placeholder 4"/>
          <p:cNvSpPr>
            <a:spLocks noGrp="1"/>
          </p:cNvSpPr>
          <p:nvPr>
            <p:ph type="ftr" sz="quarter" idx="3"/>
          </p:nvPr>
        </p:nvSpPr>
        <p:spPr>
          <a:xfrm>
            <a:off x="6439065" y="6356537"/>
            <a:ext cx="3837748" cy="365592"/>
          </a:xfrm>
          <a:prstGeom prst="rect">
            <a:avLst/>
          </a:prstGeom>
        </p:spPr>
        <p:txBody>
          <a:bodyPr vert="horz" lIns="91440" tIns="45720" rIns="91440" bIns="45720" rtlCol="0" anchor="ctr">
            <a:noAutofit/>
          </a:bodyPr>
          <a:lstStyle>
            <a:lvl1pPr algn="r">
              <a:defRPr sz="618" cap="all" baseline="0">
                <a:solidFill>
                  <a:schemeClr val="tx1"/>
                </a:solidFill>
              </a:defRPr>
            </a:lvl1pPr>
          </a:lstStyle>
          <a:p>
            <a:endParaRPr lang="en-US"/>
          </a:p>
        </p:txBody>
      </p:sp>
      <p:sp>
        <p:nvSpPr>
          <p:cNvPr id="12" name="Footer Placeholder 4"/>
          <p:cNvSpPr txBox="1">
            <a:spLocks/>
          </p:cNvSpPr>
          <p:nvPr userDrawn="1"/>
        </p:nvSpPr>
        <p:spPr>
          <a:xfrm>
            <a:off x="1767826" y="6356537"/>
            <a:ext cx="4671240" cy="365592"/>
          </a:xfrm>
          <a:prstGeom prst="rect">
            <a:avLst/>
          </a:prstGeom>
        </p:spPr>
        <p:txBody>
          <a:bodyPr vert="horz" lIns="80682" tIns="40341" rIns="80682" bIns="40341" rtlCol="0" anchor="ctr">
            <a:noAutofit/>
          </a:bodyPr>
          <a:lstStyle>
            <a:defPPr>
              <a:defRPr lang="en-US"/>
            </a:defPPr>
            <a:lvl1pPr marL="0" algn="r" defTabSz="508238" rtl="0" eaLnBrk="1" latinLnBrk="0" hangingPunct="1">
              <a:defRPr sz="700" kern="1200" cap="all" baseline="0">
                <a:solidFill>
                  <a:schemeClr val="tx1"/>
                </a:solidFill>
                <a:latin typeface="+mn-lt"/>
                <a:ea typeface="+mn-ea"/>
                <a:cs typeface="+mn-cs"/>
              </a:defRPr>
            </a:lvl1pPr>
            <a:lvl2pPr marL="508238" algn="l" defTabSz="508238" rtl="0" eaLnBrk="1" latinLnBrk="0" hangingPunct="1">
              <a:defRPr sz="2000" kern="1200">
                <a:solidFill>
                  <a:schemeClr val="tx1"/>
                </a:solidFill>
                <a:latin typeface="+mn-lt"/>
                <a:ea typeface="+mn-ea"/>
                <a:cs typeface="+mn-cs"/>
              </a:defRPr>
            </a:lvl2pPr>
            <a:lvl3pPr marL="1016465" algn="l" defTabSz="508238" rtl="0" eaLnBrk="1" latinLnBrk="0" hangingPunct="1">
              <a:defRPr sz="2000" kern="1200">
                <a:solidFill>
                  <a:schemeClr val="tx1"/>
                </a:solidFill>
                <a:latin typeface="+mn-lt"/>
                <a:ea typeface="+mn-ea"/>
                <a:cs typeface="+mn-cs"/>
              </a:defRPr>
            </a:lvl3pPr>
            <a:lvl4pPr marL="1524702" algn="l" defTabSz="508238" rtl="0" eaLnBrk="1" latinLnBrk="0" hangingPunct="1">
              <a:defRPr sz="2000" kern="1200">
                <a:solidFill>
                  <a:schemeClr val="tx1"/>
                </a:solidFill>
                <a:latin typeface="+mn-lt"/>
                <a:ea typeface="+mn-ea"/>
                <a:cs typeface="+mn-cs"/>
              </a:defRPr>
            </a:lvl4pPr>
            <a:lvl5pPr marL="2032934" algn="l" defTabSz="508238" rtl="0" eaLnBrk="1" latinLnBrk="0" hangingPunct="1">
              <a:defRPr sz="2000" kern="1200">
                <a:solidFill>
                  <a:schemeClr val="tx1"/>
                </a:solidFill>
                <a:latin typeface="+mn-lt"/>
                <a:ea typeface="+mn-ea"/>
                <a:cs typeface="+mn-cs"/>
              </a:defRPr>
            </a:lvl5pPr>
            <a:lvl6pPr marL="2541166" algn="l" defTabSz="508238" rtl="0" eaLnBrk="1" latinLnBrk="0" hangingPunct="1">
              <a:defRPr sz="2000" kern="1200">
                <a:solidFill>
                  <a:schemeClr val="tx1"/>
                </a:solidFill>
                <a:latin typeface="+mn-lt"/>
                <a:ea typeface="+mn-ea"/>
                <a:cs typeface="+mn-cs"/>
              </a:defRPr>
            </a:lvl6pPr>
            <a:lvl7pPr marL="3049400" algn="l" defTabSz="508238" rtl="0" eaLnBrk="1" latinLnBrk="0" hangingPunct="1">
              <a:defRPr sz="2000" kern="1200">
                <a:solidFill>
                  <a:schemeClr val="tx1"/>
                </a:solidFill>
                <a:latin typeface="+mn-lt"/>
                <a:ea typeface="+mn-ea"/>
                <a:cs typeface="+mn-cs"/>
              </a:defRPr>
            </a:lvl7pPr>
            <a:lvl8pPr marL="3557632" algn="l" defTabSz="508238" rtl="0" eaLnBrk="1" latinLnBrk="0" hangingPunct="1">
              <a:defRPr sz="2000" kern="1200">
                <a:solidFill>
                  <a:schemeClr val="tx1"/>
                </a:solidFill>
                <a:latin typeface="+mn-lt"/>
                <a:ea typeface="+mn-ea"/>
                <a:cs typeface="+mn-cs"/>
              </a:defRPr>
            </a:lvl8pPr>
            <a:lvl9pPr marL="4065867" algn="l" defTabSz="508238" rtl="0" eaLnBrk="1" latinLnBrk="0" hangingPunct="1">
              <a:defRPr sz="2000" kern="1200">
                <a:solidFill>
                  <a:schemeClr val="tx1"/>
                </a:solidFill>
                <a:latin typeface="+mn-lt"/>
                <a:ea typeface="+mn-ea"/>
                <a:cs typeface="+mn-cs"/>
              </a:defRPr>
            </a:lvl9pPr>
          </a:lstStyle>
          <a:p>
            <a:pPr algn="l"/>
            <a:r>
              <a:rPr lang="en-US" sz="618">
                <a:solidFill>
                  <a:schemeClr val="tx1"/>
                </a:solidFill>
              </a:rPr>
              <a:t>CONFIDENTIAL AND PROPRIETARY INFORMATION</a:t>
            </a:r>
          </a:p>
        </p:txBody>
      </p:sp>
      <p:sp>
        <p:nvSpPr>
          <p:cNvPr id="15" name="MIO_LOGOPLACEHOLDER"/>
          <p:cNvSpPr>
            <a:spLocks/>
          </p:cNvSpPr>
          <p:nvPr userDrawn="1"/>
        </p:nvSpPr>
        <p:spPr>
          <a:xfrm>
            <a:off x="10358633" y="6419151"/>
            <a:ext cx="934382" cy="192151"/>
          </a:xfrm>
          <a:prstGeom prst="rect">
            <a:avLst/>
          </a:prstGeom>
          <a:blipFill>
            <a:blip r:embed="rId28" cstate="screen">
              <a:extLst>
                <a:ext uri="{28A0092B-C50C-407E-A947-70E740481C1C}">
                  <a14:useLocalDpi xmlns:a14="http://schemas.microsoft.com/office/drawing/2010/main"/>
                </a:ext>
              </a:extLst>
            </a:blip>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de-DE" sz="1588">
              <a:solidFill>
                <a:schemeClr val="tx1"/>
              </a:solidFill>
            </a:endParaRPr>
          </a:p>
        </p:txBody>
      </p:sp>
      <p:pic>
        <p:nvPicPr>
          <p:cNvPr id="13" name="Picture 12"/>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786379" y="6421331"/>
            <a:ext cx="361364" cy="252568"/>
          </a:xfrm>
          <a:prstGeom prst="rect">
            <a:avLst/>
          </a:prstGeom>
        </p:spPr>
      </p:pic>
      <p:pic>
        <p:nvPicPr>
          <p:cNvPr id="16" name="Picture 15"/>
          <p:cNvPicPr>
            <a:picLocks noChangeAspect="1"/>
          </p:cNvPicPr>
          <p:nvPr userDrawn="1"/>
        </p:nvPicPr>
        <p:blipFill rotWithShape="1">
          <a:blip r:embed="rId30" cstate="screen">
            <a:extLst>
              <a:ext uri="{BEBA8EAE-BF5A-486C-A8C5-ECC9F3942E4B}">
                <a14:imgProps xmlns:a14="http://schemas.microsoft.com/office/drawing/2010/main">
                  <a14:imgLayer r:embed="rId31">
                    <a14:imgEffect>
                      <a14:backgroundRemoval t="0" b="100000" l="0" r="100000"/>
                    </a14:imgEffect>
                  </a14:imgLayer>
                </a14:imgProps>
              </a:ext>
              <a:ext uri="{28A0092B-C50C-407E-A947-70E740481C1C}">
                <a14:useLocalDpi xmlns:a14="http://schemas.microsoft.com/office/drawing/2010/main"/>
              </a:ext>
            </a:extLst>
          </a:blip>
          <a:srcRect/>
          <a:stretch/>
        </p:blipFill>
        <p:spPr>
          <a:xfrm>
            <a:off x="166165" y="6432149"/>
            <a:ext cx="517691" cy="230931"/>
          </a:xfrm>
          <a:prstGeom prst="rect">
            <a:avLst/>
          </a:prstGeom>
        </p:spPr>
      </p:pic>
      <p:pic>
        <p:nvPicPr>
          <p:cNvPr id="14" name="Picture 13" descr="A white surface with a white background&#10;&#10;Description automatically generated with low confidence">
            <a:extLst>
              <a:ext uri="{FF2B5EF4-FFF2-40B4-BE49-F238E27FC236}">
                <a16:creationId xmlns:a16="http://schemas.microsoft.com/office/drawing/2014/main" id="{0B129C7A-4924-B74B-9612-7D95723F528F}"/>
              </a:ext>
            </a:extLst>
          </p:cNvPr>
          <p:cNvPicPr>
            <a:picLocks noChangeAspect="1"/>
          </p:cNvPicPr>
          <p:nvPr userDrawn="1"/>
        </p:nvPicPr>
        <p:blipFill>
          <a:blip r:embed="rId32"/>
          <a:stretch>
            <a:fillRect/>
          </a:stretch>
        </p:blipFill>
        <p:spPr>
          <a:xfrm>
            <a:off x="0" y="0"/>
            <a:ext cx="12192000" cy="6858000"/>
          </a:xfrm>
          <a:prstGeom prst="rect">
            <a:avLst/>
          </a:prstGeom>
        </p:spPr>
      </p:pic>
      <p:pic>
        <p:nvPicPr>
          <p:cNvPr id="17" name="Picture 16">
            <a:extLst>
              <a:ext uri="{FF2B5EF4-FFF2-40B4-BE49-F238E27FC236}">
                <a16:creationId xmlns:a16="http://schemas.microsoft.com/office/drawing/2014/main" id="{93214198-D8F4-4448-9C58-BB93A4D24CBF}"/>
              </a:ext>
            </a:extLst>
          </p:cNvPr>
          <p:cNvPicPr>
            <a:picLocks noChangeAspect="1"/>
          </p:cNvPicPr>
          <p:nvPr userDrawn="1"/>
        </p:nvPicPr>
        <p:blipFill>
          <a:blip r:embed="rId33"/>
          <a:stretch>
            <a:fillRect/>
          </a:stretch>
        </p:blipFill>
        <p:spPr>
          <a:xfrm>
            <a:off x="-38470" y="6596062"/>
            <a:ext cx="12268940" cy="304800"/>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1F4998F4-5AE3-004B-97D5-352977ABAE93}"/>
              </a:ext>
            </a:extLst>
          </p:cNvPr>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11353800" y="136525"/>
            <a:ext cx="665922" cy="399553"/>
          </a:xfrm>
          <a:prstGeom prst="rect">
            <a:avLst/>
          </a:prstGeom>
        </p:spPr>
      </p:pic>
    </p:spTree>
    <p:extLst>
      <p:ext uri="{BB962C8B-B14F-4D97-AF65-F5344CB8AC3E}">
        <p14:creationId xmlns:p14="http://schemas.microsoft.com/office/powerpoint/2010/main" val="3057593120"/>
      </p:ext>
    </p:extLst>
  </p:cSld>
  <p:clrMap bg1="lt1" tx1="dk1" bg2="lt2" tx2="dk2" accent1="accent1" accent2="accent2" accent3="accent3" accent4="accent4" accent5="accent5" accent6="accent6" hlink="hlink" folHlink="folHlink"/>
  <p:sldLayoutIdLst>
    <p:sldLayoutId id="2147483661" r:id="rId1"/>
    <p:sldLayoutId id="2147483685"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Lst>
  <p:hf hdr="0" dt="0"/>
  <p:txStyles>
    <p:titleStyle>
      <a:lvl1pPr algn="l" defTabSz="448469" rtl="0" eaLnBrk="1" latinLnBrk="0" hangingPunct="1">
        <a:spcBef>
          <a:spcPct val="0"/>
        </a:spcBef>
        <a:buNone/>
        <a:defRPr sz="1853" kern="1200" cap="none">
          <a:solidFill>
            <a:srgbClr val="000000"/>
          </a:solidFill>
          <a:latin typeface="+mj-lt"/>
          <a:ea typeface="+mj-ea"/>
          <a:cs typeface="Century Gothic"/>
        </a:defRPr>
      </a:lvl1pPr>
    </p:titleStyle>
    <p:bodyStyle>
      <a:lvl1pPr marL="148146" indent="-139754" algn="l" defTabSz="448469" rtl="0" eaLnBrk="1" latinLnBrk="0" hangingPunct="1">
        <a:lnSpc>
          <a:spcPct val="110000"/>
        </a:lnSpc>
        <a:spcBef>
          <a:spcPts val="265"/>
        </a:spcBef>
        <a:spcAft>
          <a:spcPts val="265"/>
        </a:spcAft>
        <a:buClrTx/>
        <a:buFont typeface="Arial"/>
        <a:buChar char="•"/>
        <a:defRPr sz="1235" kern="1200">
          <a:solidFill>
            <a:srgbClr val="000000"/>
          </a:solidFill>
          <a:latin typeface="+mn-lt"/>
          <a:ea typeface="+mn-ea"/>
          <a:cs typeface="Century"/>
        </a:defRPr>
      </a:lvl1pPr>
      <a:lvl2pPr marL="345200" indent="-173300" algn="l" defTabSz="402500" rtl="0" eaLnBrk="1" latinLnBrk="0" hangingPunct="1">
        <a:spcBef>
          <a:spcPct val="20000"/>
        </a:spcBef>
        <a:buClrTx/>
        <a:buFont typeface="Arial"/>
        <a:buChar char="–"/>
        <a:tabLst/>
        <a:defRPr sz="1059" kern="1200">
          <a:solidFill>
            <a:srgbClr val="000000"/>
          </a:solidFill>
          <a:latin typeface="+mn-lt"/>
          <a:ea typeface="+mn-ea"/>
          <a:cs typeface="Century"/>
        </a:defRPr>
      </a:lvl2pPr>
      <a:lvl3pPr marL="610736" indent="-223614" algn="l" defTabSz="448469" rtl="0" eaLnBrk="1" latinLnBrk="0" hangingPunct="1">
        <a:spcBef>
          <a:spcPct val="20000"/>
        </a:spcBef>
        <a:buClrTx/>
        <a:buFont typeface="Arial"/>
        <a:buChar char="•"/>
        <a:tabLst/>
        <a:defRPr sz="971" kern="1200">
          <a:solidFill>
            <a:srgbClr val="000000"/>
          </a:solidFill>
          <a:latin typeface="+mn-lt"/>
          <a:ea typeface="+mn-ea"/>
          <a:cs typeface="Century"/>
        </a:defRPr>
      </a:lvl3pPr>
      <a:lvl4pPr marL="862299" indent="-223614" algn="l" defTabSz="448469" rtl="0" eaLnBrk="1" latinLnBrk="0" hangingPunct="1">
        <a:spcBef>
          <a:spcPct val="20000"/>
        </a:spcBef>
        <a:buClrTx/>
        <a:buFont typeface="Arial"/>
        <a:buChar char="–"/>
        <a:defRPr sz="927" kern="1200">
          <a:solidFill>
            <a:srgbClr val="000000"/>
          </a:solidFill>
          <a:latin typeface="+mn-lt"/>
          <a:ea typeface="+mn-ea"/>
          <a:cs typeface="Century"/>
        </a:defRPr>
      </a:lvl4pPr>
      <a:lvl5pPr marL="1106875" indent="-223614" algn="l" defTabSz="448469" rtl="0" eaLnBrk="1" latinLnBrk="0" hangingPunct="1">
        <a:spcBef>
          <a:spcPct val="20000"/>
        </a:spcBef>
        <a:buClrTx/>
        <a:buFont typeface="Arial"/>
        <a:buChar char="»"/>
        <a:defRPr sz="927" kern="1200">
          <a:solidFill>
            <a:srgbClr val="000000"/>
          </a:solidFill>
          <a:latin typeface="+mn-lt"/>
          <a:ea typeface="+mn-ea"/>
          <a:cs typeface="Century"/>
        </a:defRPr>
      </a:lvl5pPr>
      <a:lvl6pPr marL="2466559" indent="-224234" algn="l" defTabSz="448469" rtl="0" eaLnBrk="1" latinLnBrk="0" hangingPunct="1">
        <a:spcBef>
          <a:spcPct val="20000"/>
        </a:spcBef>
        <a:buFont typeface="Arial"/>
        <a:buChar char="•"/>
        <a:defRPr sz="1941" kern="1200">
          <a:solidFill>
            <a:schemeClr val="tx1"/>
          </a:solidFill>
          <a:latin typeface="+mn-lt"/>
          <a:ea typeface="+mn-ea"/>
          <a:cs typeface="+mn-cs"/>
        </a:defRPr>
      </a:lvl6pPr>
      <a:lvl7pPr marL="2915023" indent="-224234" algn="l" defTabSz="448469" rtl="0" eaLnBrk="1" latinLnBrk="0" hangingPunct="1">
        <a:spcBef>
          <a:spcPct val="20000"/>
        </a:spcBef>
        <a:buFont typeface="Arial"/>
        <a:buChar char="•"/>
        <a:defRPr sz="1941" kern="1200">
          <a:solidFill>
            <a:schemeClr val="tx1"/>
          </a:solidFill>
          <a:latin typeface="+mn-lt"/>
          <a:ea typeface="+mn-ea"/>
          <a:cs typeface="+mn-cs"/>
        </a:defRPr>
      </a:lvl7pPr>
      <a:lvl8pPr marL="3363492" indent="-224234" algn="l" defTabSz="448469" rtl="0" eaLnBrk="1" latinLnBrk="0" hangingPunct="1">
        <a:spcBef>
          <a:spcPct val="20000"/>
        </a:spcBef>
        <a:buFont typeface="Arial"/>
        <a:buChar char="•"/>
        <a:defRPr sz="1941" kern="1200">
          <a:solidFill>
            <a:schemeClr val="tx1"/>
          </a:solidFill>
          <a:latin typeface="+mn-lt"/>
          <a:ea typeface="+mn-ea"/>
          <a:cs typeface="+mn-cs"/>
        </a:defRPr>
      </a:lvl8pPr>
      <a:lvl9pPr marL="3811955" indent="-224234" algn="l" defTabSz="448469" rtl="0" eaLnBrk="1" latinLnBrk="0" hangingPunct="1">
        <a:spcBef>
          <a:spcPct val="20000"/>
        </a:spcBef>
        <a:buFont typeface="Arial"/>
        <a:buChar char="•"/>
        <a:defRPr sz="1941" kern="1200">
          <a:solidFill>
            <a:schemeClr val="tx1"/>
          </a:solidFill>
          <a:latin typeface="+mn-lt"/>
          <a:ea typeface="+mn-ea"/>
          <a:cs typeface="+mn-cs"/>
        </a:defRPr>
      </a:lvl9pPr>
    </p:bodyStyle>
    <p:otherStyle>
      <a:defPPr>
        <a:defRPr lang="en-US"/>
      </a:defPPr>
      <a:lvl1pPr marL="0" algn="l" defTabSz="448469" rtl="0" eaLnBrk="1" latinLnBrk="0" hangingPunct="1">
        <a:defRPr sz="1765" kern="1200">
          <a:solidFill>
            <a:schemeClr val="tx1"/>
          </a:solidFill>
          <a:latin typeface="+mn-lt"/>
          <a:ea typeface="+mn-ea"/>
          <a:cs typeface="+mn-cs"/>
        </a:defRPr>
      </a:lvl1pPr>
      <a:lvl2pPr marL="448469" algn="l" defTabSz="448469" rtl="0" eaLnBrk="1" latinLnBrk="0" hangingPunct="1">
        <a:defRPr sz="1765" kern="1200">
          <a:solidFill>
            <a:schemeClr val="tx1"/>
          </a:solidFill>
          <a:latin typeface="+mn-lt"/>
          <a:ea typeface="+mn-ea"/>
          <a:cs typeface="+mn-cs"/>
        </a:defRPr>
      </a:lvl2pPr>
      <a:lvl3pPr marL="896929" algn="l" defTabSz="448469" rtl="0" eaLnBrk="1" latinLnBrk="0" hangingPunct="1">
        <a:defRPr sz="1765" kern="1200">
          <a:solidFill>
            <a:schemeClr val="tx1"/>
          </a:solidFill>
          <a:latin typeface="+mn-lt"/>
          <a:ea typeface="+mn-ea"/>
          <a:cs typeface="+mn-cs"/>
        </a:defRPr>
      </a:lvl3pPr>
      <a:lvl4pPr marL="1345397" algn="l" defTabSz="448469" rtl="0" eaLnBrk="1" latinLnBrk="0" hangingPunct="1">
        <a:defRPr sz="1765" kern="1200">
          <a:solidFill>
            <a:schemeClr val="tx1"/>
          </a:solidFill>
          <a:latin typeface="+mn-lt"/>
          <a:ea typeface="+mn-ea"/>
          <a:cs typeface="+mn-cs"/>
        </a:defRPr>
      </a:lvl4pPr>
      <a:lvl5pPr marL="1793861" algn="l" defTabSz="448469" rtl="0" eaLnBrk="1" latinLnBrk="0" hangingPunct="1">
        <a:defRPr sz="1765" kern="1200">
          <a:solidFill>
            <a:schemeClr val="tx1"/>
          </a:solidFill>
          <a:latin typeface="+mn-lt"/>
          <a:ea typeface="+mn-ea"/>
          <a:cs typeface="+mn-cs"/>
        </a:defRPr>
      </a:lvl5pPr>
      <a:lvl6pPr marL="2242325" algn="l" defTabSz="448469" rtl="0" eaLnBrk="1" latinLnBrk="0" hangingPunct="1">
        <a:defRPr sz="1765" kern="1200">
          <a:solidFill>
            <a:schemeClr val="tx1"/>
          </a:solidFill>
          <a:latin typeface="+mn-lt"/>
          <a:ea typeface="+mn-ea"/>
          <a:cs typeface="+mn-cs"/>
        </a:defRPr>
      </a:lvl6pPr>
      <a:lvl7pPr marL="2690791" algn="l" defTabSz="448469" rtl="0" eaLnBrk="1" latinLnBrk="0" hangingPunct="1">
        <a:defRPr sz="1765" kern="1200">
          <a:solidFill>
            <a:schemeClr val="tx1"/>
          </a:solidFill>
          <a:latin typeface="+mn-lt"/>
          <a:ea typeface="+mn-ea"/>
          <a:cs typeface="+mn-cs"/>
        </a:defRPr>
      </a:lvl7pPr>
      <a:lvl8pPr marL="3139254" algn="l" defTabSz="448469" rtl="0" eaLnBrk="1" latinLnBrk="0" hangingPunct="1">
        <a:defRPr sz="1765" kern="1200">
          <a:solidFill>
            <a:schemeClr val="tx1"/>
          </a:solidFill>
          <a:latin typeface="+mn-lt"/>
          <a:ea typeface="+mn-ea"/>
          <a:cs typeface="+mn-cs"/>
        </a:defRPr>
      </a:lvl8pPr>
      <a:lvl9pPr marL="3587721" algn="l" defTabSz="448469"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p15:clr>
            <a:srgbClr val="F26B43"/>
          </p15:clr>
        </p15:guide>
        <p15:guide id="2" pos="3168">
          <p15:clr>
            <a:srgbClr val="F26B43"/>
          </p15:clr>
        </p15:guide>
        <p15:guide id="3" pos="288">
          <p15:clr>
            <a:srgbClr val="F26B43"/>
          </p15:clr>
        </p15:guide>
        <p15:guide id="4" pos="6045">
          <p15:clr>
            <a:srgbClr val="F26B43"/>
          </p15:clr>
        </p15:guide>
        <p15:guide id="5" orient="horz" pos="4340">
          <p15:clr>
            <a:srgbClr val="F26B43"/>
          </p15:clr>
        </p15:guide>
        <p15:guide id="6" orient="horz" pos="839">
          <p15:clr>
            <a:srgbClr val="F26B43"/>
          </p15:clr>
        </p15:guide>
        <p15:guide id="8" orient="horz" pos="552">
          <p15:clr>
            <a:srgbClr val="F26B43"/>
          </p15:clr>
        </p15:guide>
        <p15:guide id="9" orient="horz" pos="14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4DEAE6-14A3-E34C-9AB7-AD27D05A7CBF}"/>
              </a:ext>
            </a:extLst>
          </p:cNvPr>
          <p:cNvPicPr>
            <a:picLocks noChangeAspect="1"/>
          </p:cNvPicPr>
          <p:nvPr userDrawn="1"/>
        </p:nvPicPr>
        <p:blipFill>
          <a:blip r:embed="rId13"/>
          <a:srcRect/>
          <a:stretch/>
        </p:blipFill>
        <p:spPr>
          <a:xfrm>
            <a:off x="0" y="0"/>
            <a:ext cx="12192000" cy="6858000"/>
          </a:xfrm>
          <a:prstGeom prst="rect">
            <a:avLst/>
          </a:prstGeom>
        </p:spPr>
      </p:pic>
    </p:spTree>
    <p:extLst>
      <p:ext uri="{BB962C8B-B14F-4D97-AF65-F5344CB8AC3E}">
        <p14:creationId xmlns:p14="http://schemas.microsoft.com/office/powerpoint/2010/main" val="266284316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4.xml"/><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5.png"/><Relationship Id="rId1" Type="http://schemas.openxmlformats.org/officeDocument/2006/relationships/slideLayout" Target="../slideLayouts/slideLayout2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tiff"/></Relationships>
</file>

<file path=ppt/slides/_rels/slide1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4.xml"/><Relationship Id="rId4" Type="http://schemas.openxmlformats.org/officeDocument/2006/relationships/image" Target="../media/image62.jpeg"/></Relationships>
</file>

<file path=ppt/slides/_rels/slide1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4.xml"/><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jpeg"/><Relationship Id="rId1" Type="http://schemas.openxmlformats.org/officeDocument/2006/relationships/slideLayout" Target="../slideLayouts/slideLayout2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24.xml"/><Relationship Id="rId4" Type="http://schemas.openxmlformats.org/officeDocument/2006/relationships/image" Target="../media/image77.png"/></Relationships>
</file>

<file path=ppt/slides/_rels/slide2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svg"/><Relationship Id="rId7" Type="http://schemas.openxmlformats.org/officeDocument/2006/relationships/image" Target="../media/image92.svg"/><Relationship Id="rId2" Type="http://schemas.openxmlformats.org/officeDocument/2006/relationships/image" Target="../media/image87.png"/><Relationship Id="rId1" Type="http://schemas.openxmlformats.org/officeDocument/2006/relationships/slideLayout" Target="../slideLayouts/slideLayout24.xml"/><Relationship Id="rId6" Type="http://schemas.openxmlformats.org/officeDocument/2006/relationships/image" Target="../media/image91.png"/><Relationship Id="rId5" Type="http://schemas.openxmlformats.org/officeDocument/2006/relationships/image" Target="../media/image90.sv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svg"/></Relationships>
</file>

<file path=ppt/slides/_rels/slide32.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emf"/><Relationship Id="rId7" Type="http://schemas.openxmlformats.org/officeDocument/2006/relationships/image" Target="../media/image43.png"/><Relationship Id="rId12" Type="http://schemas.openxmlformats.org/officeDocument/2006/relationships/image" Target="../media/image48.emf"/><Relationship Id="rId2"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42.jpe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FCF960-01C4-8045-BFAD-3ABD4E46CB6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41A573E-9B0F-4BED-BD55-C27655E5B573}"/>
              </a:ext>
            </a:extLst>
          </p:cNvPr>
          <p:cNvSpPr txBox="1"/>
          <p:nvPr/>
        </p:nvSpPr>
        <p:spPr>
          <a:xfrm>
            <a:off x="6680302" y="2957195"/>
            <a:ext cx="4417543" cy="588879"/>
          </a:xfrm>
          <a:prstGeom prst="rect">
            <a:avLst/>
          </a:prstGeom>
          <a:noFill/>
        </p:spPr>
        <p:txBody>
          <a:bodyPr wrap="square" lIns="91440" tIns="45720" rIns="91440" bIns="45720" rtlCol="0" anchor="t">
            <a:spAutoFit/>
          </a:bodyPr>
          <a:lstStyle/>
          <a:p>
            <a:pPr algn="ctr">
              <a:lnSpc>
                <a:spcPct val="150000"/>
              </a:lnSpc>
            </a:pPr>
            <a:r>
              <a:rPr lang="en-US" sz="2400">
                <a:solidFill>
                  <a:srgbClr val="262626"/>
                </a:solidFill>
                <a:latin typeface="Arial Black"/>
              </a:rPr>
              <a:t>May 2022</a:t>
            </a:r>
            <a:endParaRPr lang="en-US" sz="2400" b="1">
              <a:solidFill>
                <a:srgbClr val="262626"/>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16275794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B956376-5116-4CD5-98C7-3467F645F483}"/>
              </a:ext>
            </a:extLst>
          </p:cNvPr>
          <p:cNvCxnSpPr/>
          <p:nvPr/>
        </p:nvCxnSpPr>
        <p:spPr>
          <a:xfrm>
            <a:off x="3733101" y="212899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cxnSpLocks/>
          </p:cNvCxnSpPr>
          <p:nvPr/>
        </p:nvCxnSpPr>
        <p:spPr>
          <a:xfrm>
            <a:off x="727969" y="3008381"/>
            <a:ext cx="5874543"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cxnSpLocks/>
          </p:cNvCxnSpPr>
          <p:nvPr/>
        </p:nvCxnSpPr>
        <p:spPr>
          <a:xfrm flipV="1">
            <a:off x="621958" y="3974270"/>
            <a:ext cx="5980554" cy="4487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cxnSpLocks/>
          </p:cNvCxnSpPr>
          <p:nvPr/>
        </p:nvCxnSpPr>
        <p:spPr>
          <a:xfrm>
            <a:off x="616376" y="5027467"/>
            <a:ext cx="5986136"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41600" y="2019710"/>
            <a:ext cx="1969088" cy="800219"/>
          </a:xfrm>
          <a:prstGeom prst="rect">
            <a:avLst/>
          </a:prstGeom>
          <a:noFill/>
        </p:spPr>
        <p:txBody>
          <a:bodyPr wrap="square" lIns="91440" tIns="45720" rIns="91440" bIns="45720" rtlCol="0" anchor="t">
            <a:spAutoFit/>
          </a:bodyPr>
          <a:lstStyle/>
          <a:p>
            <a:pPr algn="ctr"/>
            <a:r>
              <a:rPr lang="en-US" sz="1400" i="1">
                <a:latin typeface="Century Schoolbook"/>
              </a:rPr>
              <a:t>Net Restaurant Rev</a:t>
            </a:r>
          </a:p>
          <a:p>
            <a:pPr algn="ctr"/>
            <a:endParaRPr lang="en-US" sz="1400" i="1">
              <a:latin typeface="Century Schoolbook"/>
            </a:endParaRPr>
          </a:p>
          <a:p>
            <a:pPr algn="ctr"/>
            <a:r>
              <a:rPr lang="en-US" b="1">
                <a:latin typeface="Arial Black"/>
                <a:cs typeface="Arial Black" panose="020B0604020202020204" pitchFamily="34" charset="0"/>
              </a:rPr>
              <a:t>$290-310 MM</a:t>
            </a:r>
          </a:p>
        </p:txBody>
      </p:sp>
      <p:sp>
        <p:nvSpPr>
          <p:cNvPr id="27" name="TextBox 26"/>
          <p:cNvSpPr txBox="1"/>
          <p:nvPr/>
        </p:nvSpPr>
        <p:spPr>
          <a:xfrm>
            <a:off x="4958895" y="2003484"/>
            <a:ext cx="1895393" cy="800219"/>
          </a:xfrm>
          <a:prstGeom prst="rect">
            <a:avLst/>
          </a:prstGeom>
          <a:noFill/>
        </p:spPr>
        <p:txBody>
          <a:bodyPr wrap="square" lIns="91440" tIns="45720" rIns="91440" bIns="45720" rtlCol="0" anchor="t">
            <a:spAutoFit/>
          </a:bodyPr>
          <a:lstStyle/>
          <a:p>
            <a:pPr algn="ctr"/>
            <a:r>
              <a:rPr lang="en-US" sz="1400" i="1">
                <a:latin typeface="Century Schoolbook"/>
              </a:rPr>
              <a:t>System-wide Sales</a:t>
            </a:r>
          </a:p>
          <a:p>
            <a:pPr algn="ctr"/>
            <a:endParaRPr lang="en-US" sz="1400" i="1">
              <a:latin typeface="Century Schoolbook"/>
            </a:endParaRPr>
          </a:p>
          <a:p>
            <a:pPr algn="ctr"/>
            <a:r>
              <a:rPr lang="en-US" b="1">
                <a:latin typeface="Arial Black"/>
                <a:cs typeface="Arial Black" panose="020B0604020202020204" pitchFamily="34" charset="0"/>
              </a:rPr>
              <a:t>$685-725 MM</a:t>
            </a:r>
          </a:p>
        </p:txBody>
      </p:sp>
      <p:sp>
        <p:nvSpPr>
          <p:cNvPr id="33" name="TextBox 32"/>
          <p:cNvSpPr txBox="1"/>
          <p:nvPr/>
        </p:nvSpPr>
        <p:spPr>
          <a:xfrm>
            <a:off x="4188614" y="3242390"/>
            <a:ext cx="2324284" cy="861774"/>
          </a:xfrm>
          <a:prstGeom prst="rect">
            <a:avLst/>
          </a:prstGeom>
          <a:noFill/>
        </p:spPr>
        <p:txBody>
          <a:bodyPr wrap="square" lIns="91440" tIns="45720" rIns="91440" bIns="45720" rtlCol="0" anchor="t">
            <a:spAutoFit/>
          </a:bodyPr>
          <a:lstStyle/>
          <a:p>
            <a:pPr algn="ctr"/>
            <a:r>
              <a:rPr lang="en-US" sz="1400" i="1">
                <a:latin typeface="Century Schoolbook"/>
              </a:rPr>
              <a:t> Cash EBITDA </a:t>
            </a:r>
            <a:endParaRPr lang="en-US" sz="1400" i="1">
              <a:latin typeface="Century Schoolbook" panose="02040604050505020304" pitchFamily="18" charset="0"/>
            </a:endParaRPr>
          </a:p>
          <a:p>
            <a:r>
              <a:rPr lang="en-US" b="1">
                <a:latin typeface="Arial Black"/>
                <a:cs typeface="Arial Black" panose="020B0604020202020204" pitchFamily="34" charset="0"/>
              </a:rPr>
              <a:t>$25.5 – 27.5 MM</a:t>
            </a:r>
          </a:p>
          <a:p>
            <a:endParaRPr lang="en-US" b="1">
              <a:latin typeface="Arial Black" panose="020B0604020202020204" pitchFamily="34" charset="0"/>
              <a:cs typeface="Arial Black" panose="020B0604020202020204" pitchFamily="34" charset="0"/>
            </a:endParaRPr>
          </a:p>
        </p:txBody>
      </p:sp>
      <p:cxnSp>
        <p:nvCxnSpPr>
          <p:cNvPr id="35" name="Straight Connector 34"/>
          <p:cNvCxnSpPr/>
          <p:nvPr/>
        </p:nvCxnSpPr>
        <p:spPr>
          <a:xfrm>
            <a:off x="3195661" y="4270923"/>
            <a:ext cx="0" cy="51172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39" name="Picture 38" descr="Icon&#10;&#10;Description automatically generated">
            <a:extLst>
              <a:ext uri="{FF2B5EF4-FFF2-40B4-BE49-F238E27FC236}">
                <a16:creationId xmlns:a16="http://schemas.microsoft.com/office/drawing/2014/main" id="{381C32E8-3172-477E-912E-024D03EDC9E6}"/>
              </a:ext>
            </a:extLst>
          </p:cNvPr>
          <p:cNvPicPr preferRelativeResize="0">
            <a:picLocks/>
          </p:cNvPicPr>
          <p:nvPr/>
        </p:nvPicPr>
        <p:blipFill>
          <a:blip r:embed="rId2" cstate="screen">
            <a:extLst>
              <a:ext uri="{28A0092B-C50C-407E-A947-70E740481C1C}">
                <a14:useLocalDpi xmlns:a14="http://schemas.microsoft.com/office/drawing/2010/main"/>
              </a:ext>
            </a:extLst>
          </a:blip>
          <a:stretch>
            <a:fillRect/>
          </a:stretch>
        </p:blipFill>
        <p:spPr>
          <a:xfrm>
            <a:off x="11353801" y="136525"/>
            <a:ext cx="660400" cy="365125"/>
          </a:xfrm>
          <a:prstGeom prst="rect">
            <a:avLst/>
          </a:prstGeom>
        </p:spPr>
      </p:pic>
      <p:cxnSp>
        <p:nvCxnSpPr>
          <p:cNvPr id="30" name="Straight Connector 29">
            <a:extLst>
              <a:ext uri="{FF2B5EF4-FFF2-40B4-BE49-F238E27FC236}">
                <a16:creationId xmlns:a16="http://schemas.microsoft.com/office/drawing/2014/main" id="{37E37E67-04C7-44CC-902D-0997A8D0FC78}"/>
              </a:ext>
            </a:extLst>
          </p:cNvPr>
          <p:cNvCxnSpPr/>
          <p:nvPr/>
        </p:nvCxnSpPr>
        <p:spPr>
          <a:xfrm>
            <a:off x="3862271" y="3307779"/>
            <a:ext cx="0" cy="51172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4D52E911-2FC1-49EF-9274-26F69E782EC4}"/>
              </a:ext>
            </a:extLst>
          </p:cNvPr>
          <p:cNvSpPr txBox="1"/>
          <p:nvPr/>
        </p:nvSpPr>
        <p:spPr>
          <a:xfrm>
            <a:off x="2463702" y="2010050"/>
            <a:ext cx="2428352" cy="796892"/>
          </a:xfrm>
          <a:prstGeom prst="rect">
            <a:avLst/>
          </a:prstGeom>
          <a:noFill/>
        </p:spPr>
        <p:txBody>
          <a:bodyPr wrap="square" lIns="91440" tIns="45720" rIns="91440" bIns="45720" rtlCol="0" anchor="t">
            <a:spAutoFit/>
          </a:bodyPr>
          <a:lstStyle/>
          <a:p>
            <a:pPr algn="ctr"/>
            <a:r>
              <a:rPr lang="en-US" sz="1400" i="1">
                <a:latin typeface="Century Schoolbook"/>
              </a:rPr>
              <a:t>Royalty, License and Other Revenue</a:t>
            </a:r>
            <a:endParaRPr lang="en-US" sz="800" i="1">
              <a:latin typeface="Century Schoolbook"/>
            </a:endParaRPr>
          </a:p>
          <a:p>
            <a:pPr algn="ctr"/>
            <a:r>
              <a:rPr lang="en-US" b="1">
                <a:latin typeface="Arial Black"/>
                <a:cs typeface="Arial Black" panose="020B0604020202020204" pitchFamily="34" charset="0"/>
              </a:rPr>
              <a:t>$16.5-18.5 MM</a:t>
            </a:r>
          </a:p>
        </p:txBody>
      </p:sp>
      <p:cxnSp>
        <p:nvCxnSpPr>
          <p:cNvPr id="42" name="Straight Connector 41">
            <a:extLst>
              <a:ext uri="{FF2B5EF4-FFF2-40B4-BE49-F238E27FC236}">
                <a16:creationId xmlns:a16="http://schemas.microsoft.com/office/drawing/2014/main" id="{589D2D8E-3648-4A2C-962E-14B3BE34F98A}"/>
              </a:ext>
            </a:extLst>
          </p:cNvPr>
          <p:cNvCxnSpPr/>
          <p:nvPr/>
        </p:nvCxnSpPr>
        <p:spPr>
          <a:xfrm>
            <a:off x="4458035" y="4247154"/>
            <a:ext cx="0" cy="511729"/>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A131670A-86C5-3E43-B63A-10EED6C6C49F}"/>
              </a:ext>
            </a:extLst>
          </p:cNvPr>
          <p:cNvSpPr/>
          <p:nvPr/>
        </p:nvSpPr>
        <p:spPr>
          <a:xfrm>
            <a:off x="8447271" y="1861433"/>
            <a:ext cx="1413445" cy="1261884"/>
          </a:xfrm>
          <a:prstGeom prst="rect">
            <a:avLst/>
          </a:prstGeom>
        </p:spPr>
        <p:txBody>
          <a:bodyPr wrap="square" lIns="91440" tIns="45720" rIns="91440" bIns="45720" anchor="t">
            <a:spAutoFit/>
          </a:bodyPr>
          <a:lstStyle/>
          <a:p>
            <a:r>
              <a:rPr lang="en-US" sz="4000" b="1" i="1">
                <a:latin typeface="Century Schoolbook"/>
              </a:rPr>
              <a:t> 234</a:t>
            </a:r>
          </a:p>
          <a:p>
            <a:pPr algn="ctr"/>
            <a:r>
              <a:rPr lang="en-US" sz="1200">
                <a:latin typeface="Arial"/>
                <a:cs typeface="Arial"/>
              </a:rPr>
              <a:t>Franchised restaurants in </a:t>
            </a:r>
            <a:endParaRPr lang="en-US" sz="1200">
              <a:latin typeface="Arial" panose="020B0604020202020204" pitchFamily="34" charset="0"/>
              <a:cs typeface="Arial" panose="020B0604020202020204" pitchFamily="34" charset="0"/>
            </a:endParaRPr>
          </a:p>
          <a:p>
            <a:pPr algn="ctr"/>
            <a:r>
              <a:rPr lang="en-US" sz="1200">
                <a:latin typeface="Arial"/>
                <a:cs typeface="Arial"/>
              </a:rPr>
              <a:t>34 states</a:t>
            </a:r>
            <a:endParaRPr lang="en-US">
              <a:latin typeface="Arial"/>
              <a:cs typeface="Arial"/>
            </a:endParaRPr>
          </a:p>
        </p:txBody>
      </p:sp>
      <p:sp>
        <p:nvSpPr>
          <p:cNvPr id="45" name="Rectangle 44">
            <a:extLst>
              <a:ext uri="{FF2B5EF4-FFF2-40B4-BE49-F238E27FC236}">
                <a16:creationId xmlns:a16="http://schemas.microsoft.com/office/drawing/2014/main" id="{1A05DC58-9038-E045-8804-FDA526B79BFA}"/>
              </a:ext>
            </a:extLst>
          </p:cNvPr>
          <p:cNvSpPr/>
          <p:nvPr/>
        </p:nvSpPr>
        <p:spPr>
          <a:xfrm>
            <a:off x="10079788" y="1825142"/>
            <a:ext cx="1706684" cy="892552"/>
          </a:xfrm>
          <a:prstGeom prst="rect">
            <a:avLst/>
          </a:prstGeom>
        </p:spPr>
        <p:txBody>
          <a:bodyPr wrap="square" lIns="91440" tIns="45720" rIns="91440" bIns="45720" anchor="t">
            <a:spAutoFit/>
          </a:bodyPr>
          <a:lstStyle/>
          <a:p>
            <a:r>
              <a:rPr lang="en-US" sz="4000" b="1" i="1">
                <a:latin typeface="Century Schoolbook"/>
                <a:cs typeface="Arial Black" panose="020B0604020202020204" pitchFamily="34" charset="0"/>
              </a:rPr>
              <a:t>&gt;63%</a:t>
            </a:r>
          </a:p>
          <a:p>
            <a:pPr algn="ctr"/>
            <a:r>
              <a:rPr lang="en-US" sz="1200">
                <a:latin typeface="Arial"/>
                <a:cs typeface="Arial"/>
              </a:rPr>
              <a:t>Franchised</a:t>
            </a:r>
            <a:endParaRPr lang="en-US">
              <a:latin typeface="Arial"/>
              <a:cs typeface="Arial"/>
            </a:endParaRPr>
          </a:p>
        </p:txBody>
      </p:sp>
      <p:sp>
        <p:nvSpPr>
          <p:cNvPr id="46" name="TextBox 45">
            <a:extLst>
              <a:ext uri="{FF2B5EF4-FFF2-40B4-BE49-F238E27FC236}">
                <a16:creationId xmlns:a16="http://schemas.microsoft.com/office/drawing/2014/main" id="{CB85A44D-66A4-3846-9007-96603A305106}"/>
              </a:ext>
            </a:extLst>
          </p:cNvPr>
          <p:cNvSpPr txBox="1"/>
          <p:nvPr/>
        </p:nvSpPr>
        <p:spPr>
          <a:xfrm>
            <a:off x="6970237" y="4130802"/>
            <a:ext cx="4533256" cy="1046440"/>
          </a:xfrm>
          <a:prstGeom prst="rect">
            <a:avLst/>
          </a:prstGeom>
          <a:noFill/>
        </p:spPr>
        <p:txBody>
          <a:bodyPr wrap="square" lIns="91440" tIns="45720" rIns="91440" bIns="45720" rtlCol="0" anchor="t">
            <a:spAutoFit/>
          </a:bodyPr>
          <a:lstStyle/>
          <a:p>
            <a:r>
              <a:rPr lang="en-US" sz="1600" b="1" i="1">
                <a:latin typeface="Century Schoolbook"/>
                <a:cs typeface="Arial Black" panose="020B0604020202020204" pitchFamily="34" charset="0"/>
              </a:rPr>
              <a:t>NASDAQ: BBQ </a:t>
            </a:r>
            <a:endParaRPr lang="en-US" sz="1100" b="1" spc="10"/>
          </a:p>
          <a:p>
            <a:pPr>
              <a:buClr>
                <a:schemeClr val="tx1"/>
              </a:buClr>
            </a:pPr>
            <a:r>
              <a:rPr lang="en-US" sz="1400" spc="10">
                <a:latin typeface="Arial"/>
                <a:cs typeface="Arial"/>
              </a:rPr>
              <a:t>~10.5 M Shares Outstanding</a:t>
            </a:r>
            <a:endParaRPr lang="en-US" sz="1400" spc="10" baseline="30000">
              <a:latin typeface="Arial"/>
              <a:cs typeface="Arial"/>
            </a:endParaRPr>
          </a:p>
          <a:p>
            <a:r>
              <a:rPr lang="en-US" sz="1400" spc="10">
                <a:latin typeface="Arial"/>
                <a:cs typeface="Arial"/>
              </a:rPr>
              <a:t>~10.6 M Shares Fully Diluted</a:t>
            </a:r>
          </a:p>
          <a:p>
            <a:endParaRPr lang="en-US">
              <a:cs typeface="Arial" panose="020B0604020202020204"/>
            </a:endParaRPr>
          </a:p>
        </p:txBody>
      </p:sp>
      <p:cxnSp>
        <p:nvCxnSpPr>
          <p:cNvPr id="47" name="Straight Connector 46">
            <a:extLst>
              <a:ext uri="{FF2B5EF4-FFF2-40B4-BE49-F238E27FC236}">
                <a16:creationId xmlns:a16="http://schemas.microsoft.com/office/drawing/2014/main" id="{A4ADAD40-04EC-6947-B31B-489AB5EB3D0A}"/>
              </a:ext>
            </a:extLst>
          </p:cNvPr>
          <p:cNvCxnSpPr>
            <a:cxnSpLocks/>
          </p:cNvCxnSpPr>
          <p:nvPr/>
        </p:nvCxnSpPr>
        <p:spPr>
          <a:xfrm>
            <a:off x="8398995" y="2128994"/>
            <a:ext cx="0" cy="101483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DCA23FE-FC4C-6A43-ADF1-C744A5E9589F}"/>
              </a:ext>
            </a:extLst>
          </p:cNvPr>
          <p:cNvCxnSpPr>
            <a:cxnSpLocks/>
          </p:cNvCxnSpPr>
          <p:nvPr/>
        </p:nvCxnSpPr>
        <p:spPr>
          <a:xfrm>
            <a:off x="9929621" y="2128994"/>
            <a:ext cx="0" cy="101483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EE5217A-18C8-7B48-A225-C4E5BCD01736}"/>
              </a:ext>
            </a:extLst>
          </p:cNvPr>
          <p:cNvCxnSpPr>
            <a:cxnSpLocks/>
          </p:cNvCxnSpPr>
          <p:nvPr/>
        </p:nvCxnSpPr>
        <p:spPr>
          <a:xfrm>
            <a:off x="7031154" y="4081435"/>
            <a:ext cx="4411423"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CBA6589-51E3-1E45-B3AD-69BD8EEE48FD}"/>
              </a:ext>
            </a:extLst>
          </p:cNvPr>
          <p:cNvCxnSpPr/>
          <p:nvPr/>
        </p:nvCxnSpPr>
        <p:spPr>
          <a:xfrm>
            <a:off x="2507670" y="2178288"/>
            <a:ext cx="0" cy="51172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4CD111C-2739-584D-A2B9-A8130364A4BE}"/>
              </a:ext>
            </a:extLst>
          </p:cNvPr>
          <p:cNvCxnSpPr/>
          <p:nvPr/>
        </p:nvCxnSpPr>
        <p:spPr>
          <a:xfrm>
            <a:off x="4956942" y="2205965"/>
            <a:ext cx="0" cy="51172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624FE9F-7C10-4C14-A235-363B64B5E6B5}"/>
              </a:ext>
            </a:extLst>
          </p:cNvPr>
          <p:cNvCxnSpPr>
            <a:cxnSpLocks/>
          </p:cNvCxnSpPr>
          <p:nvPr/>
        </p:nvCxnSpPr>
        <p:spPr>
          <a:xfrm>
            <a:off x="621958" y="5932221"/>
            <a:ext cx="5986136"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6F76DC0B-82A9-4905-9363-B59ADB9A6B75}"/>
              </a:ext>
            </a:extLst>
          </p:cNvPr>
          <p:cNvSpPr txBox="1"/>
          <p:nvPr/>
        </p:nvSpPr>
        <p:spPr>
          <a:xfrm>
            <a:off x="621958" y="5189312"/>
            <a:ext cx="1585737" cy="584775"/>
          </a:xfrm>
          <a:prstGeom prst="rect">
            <a:avLst/>
          </a:prstGeom>
          <a:noFill/>
        </p:spPr>
        <p:txBody>
          <a:bodyPr wrap="square" lIns="91440" tIns="45720" rIns="91440" bIns="45720" rtlCol="0" anchor="t">
            <a:spAutoFit/>
          </a:bodyPr>
          <a:lstStyle/>
          <a:p>
            <a:pPr algn="ctr"/>
            <a:r>
              <a:rPr lang="en-US" sz="1400" i="1">
                <a:latin typeface="Century Schoolbook"/>
              </a:rPr>
              <a:t>EPS [Diluted]</a:t>
            </a:r>
            <a:endParaRPr lang="en-US" sz="800" i="1" baseline="30000">
              <a:latin typeface="Century Schoolbook"/>
            </a:endParaRPr>
          </a:p>
          <a:p>
            <a:r>
              <a:rPr lang="en-US" b="1">
                <a:latin typeface="Arial Black"/>
                <a:cs typeface="Arial Black" panose="020B0604020202020204" pitchFamily="34" charset="0"/>
              </a:rPr>
              <a:t>$1.30-1.60</a:t>
            </a:r>
          </a:p>
        </p:txBody>
      </p:sp>
      <p:sp>
        <p:nvSpPr>
          <p:cNvPr id="57" name="TextBox 56">
            <a:extLst>
              <a:ext uri="{FF2B5EF4-FFF2-40B4-BE49-F238E27FC236}">
                <a16:creationId xmlns:a16="http://schemas.microsoft.com/office/drawing/2014/main" id="{D0E73F05-FC25-4F48-986F-81CCFB8CE9EB}"/>
              </a:ext>
            </a:extLst>
          </p:cNvPr>
          <p:cNvSpPr txBox="1"/>
          <p:nvPr/>
        </p:nvSpPr>
        <p:spPr>
          <a:xfrm>
            <a:off x="2896351" y="5184559"/>
            <a:ext cx="2376986" cy="584775"/>
          </a:xfrm>
          <a:prstGeom prst="rect">
            <a:avLst/>
          </a:prstGeom>
          <a:noFill/>
        </p:spPr>
        <p:txBody>
          <a:bodyPr wrap="square" lIns="91440" tIns="45720" rIns="91440" bIns="45720" rtlCol="0" anchor="t">
            <a:spAutoFit/>
          </a:bodyPr>
          <a:lstStyle/>
          <a:p>
            <a:pPr algn="ctr"/>
            <a:r>
              <a:rPr lang="en-US" sz="1400" i="1">
                <a:latin typeface="Century Schoolbook"/>
              </a:rPr>
              <a:t>Adjusted EPS [Diluted]</a:t>
            </a:r>
            <a:endParaRPr lang="en-US" sz="800" i="1" baseline="30000">
              <a:latin typeface="Century Schoolbook"/>
            </a:endParaRPr>
          </a:p>
          <a:p>
            <a:pPr algn="ctr"/>
            <a:r>
              <a:rPr lang="en-US" b="1">
                <a:latin typeface="Arial Black"/>
                <a:cs typeface="Arial Black" panose="020B0604020202020204" pitchFamily="34" charset="0"/>
              </a:rPr>
              <a:t>$1.30-1.60</a:t>
            </a:r>
          </a:p>
        </p:txBody>
      </p:sp>
      <p:sp>
        <p:nvSpPr>
          <p:cNvPr id="58" name="Rectangle 57">
            <a:extLst>
              <a:ext uri="{FF2B5EF4-FFF2-40B4-BE49-F238E27FC236}">
                <a16:creationId xmlns:a16="http://schemas.microsoft.com/office/drawing/2014/main" id="{99E7894A-8F31-4831-B6A4-53F5313C3775}"/>
              </a:ext>
            </a:extLst>
          </p:cNvPr>
          <p:cNvSpPr/>
          <p:nvPr/>
        </p:nvSpPr>
        <p:spPr>
          <a:xfrm>
            <a:off x="6937980" y="1880285"/>
            <a:ext cx="1345325" cy="1446550"/>
          </a:xfrm>
          <a:prstGeom prst="rect">
            <a:avLst/>
          </a:prstGeom>
        </p:spPr>
        <p:txBody>
          <a:bodyPr wrap="square" lIns="91440" tIns="45720" rIns="91440" bIns="45720" anchor="t">
            <a:spAutoFit/>
          </a:bodyPr>
          <a:lstStyle/>
          <a:p>
            <a:pPr algn="ctr"/>
            <a:r>
              <a:rPr lang="en-US" sz="4000" b="1" i="1">
                <a:latin typeface="Century Schoolbook"/>
                <a:cs typeface="Arial Black" panose="020B0604020202020204" pitchFamily="34" charset="0"/>
              </a:rPr>
              <a:t>132</a:t>
            </a:r>
          </a:p>
          <a:p>
            <a:pPr algn="ctr"/>
            <a:r>
              <a:rPr lang="en-US" sz="1200">
                <a:latin typeface="Arial"/>
                <a:cs typeface="Arial"/>
              </a:rPr>
              <a:t>Company-owned locations (including Ghost Kitchens)</a:t>
            </a:r>
          </a:p>
        </p:txBody>
      </p:sp>
      <p:cxnSp>
        <p:nvCxnSpPr>
          <p:cNvPr id="53" name="Straight Connector 52">
            <a:extLst>
              <a:ext uri="{FF2B5EF4-FFF2-40B4-BE49-F238E27FC236}">
                <a16:creationId xmlns:a16="http://schemas.microsoft.com/office/drawing/2014/main" id="{D5494BDF-9EE4-41CB-BB21-9090E3295F11}"/>
              </a:ext>
            </a:extLst>
          </p:cNvPr>
          <p:cNvCxnSpPr>
            <a:cxnSpLocks/>
          </p:cNvCxnSpPr>
          <p:nvPr/>
        </p:nvCxnSpPr>
        <p:spPr>
          <a:xfrm>
            <a:off x="2547067" y="5187378"/>
            <a:ext cx="0" cy="51172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9BEB196-D37E-42A5-98D8-A1B9246CF7F5}"/>
              </a:ext>
            </a:extLst>
          </p:cNvPr>
          <p:cNvCxnSpPr>
            <a:cxnSpLocks/>
          </p:cNvCxnSpPr>
          <p:nvPr/>
        </p:nvCxnSpPr>
        <p:spPr>
          <a:xfrm>
            <a:off x="4723882" y="4270923"/>
            <a:ext cx="0" cy="51172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B0CFF6A-D111-46CB-8895-02B3C47F7813}"/>
              </a:ext>
            </a:extLst>
          </p:cNvPr>
          <p:cNvSpPr txBox="1"/>
          <p:nvPr/>
        </p:nvSpPr>
        <p:spPr>
          <a:xfrm>
            <a:off x="757759" y="4222458"/>
            <a:ext cx="2197266" cy="861774"/>
          </a:xfrm>
          <a:prstGeom prst="rect">
            <a:avLst/>
          </a:prstGeom>
          <a:noFill/>
        </p:spPr>
        <p:txBody>
          <a:bodyPr wrap="square" lIns="91440" tIns="45720" rIns="91440" bIns="45720" rtlCol="0" anchor="t">
            <a:spAutoFit/>
          </a:bodyPr>
          <a:lstStyle/>
          <a:p>
            <a:pPr algn="ctr"/>
            <a:r>
              <a:rPr lang="en-US" sz="1400" i="1">
                <a:latin typeface="Century Schoolbook"/>
              </a:rPr>
              <a:t>Free cash flow </a:t>
            </a:r>
            <a:endParaRPr lang="en-US" sz="1400" i="1">
              <a:latin typeface="Century Schoolbook" panose="02040604050505020304" pitchFamily="18" charset="0"/>
            </a:endParaRPr>
          </a:p>
          <a:p>
            <a:r>
              <a:rPr lang="en-US" b="1">
                <a:latin typeface="Arial Black"/>
                <a:cs typeface="Arial Black" panose="020B0604020202020204" pitchFamily="34" charset="0"/>
              </a:rPr>
              <a:t>$15.5 – 17.5 MM</a:t>
            </a:r>
          </a:p>
          <a:p>
            <a:endParaRPr lang="en-US" b="1">
              <a:latin typeface="Arial Black" panose="020B0604020202020204" pitchFamily="34" charset="0"/>
              <a:cs typeface="Arial Black" panose="020B0604020202020204" pitchFamily="34" charset="0"/>
            </a:endParaRPr>
          </a:p>
        </p:txBody>
      </p:sp>
      <p:sp>
        <p:nvSpPr>
          <p:cNvPr id="54" name="Title 1">
            <a:extLst>
              <a:ext uri="{FF2B5EF4-FFF2-40B4-BE49-F238E27FC236}">
                <a16:creationId xmlns:a16="http://schemas.microsoft.com/office/drawing/2014/main" id="{04A7683E-9639-DDEF-C00A-B87657B20934}"/>
              </a:ext>
            </a:extLst>
          </p:cNvPr>
          <p:cNvSpPr txBox="1">
            <a:spLocks/>
          </p:cNvSpPr>
          <p:nvPr/>
        </p:nvSpPr>
        <p:spPr>
          <a:xfrm>
            <a:off x="557792" y="1067890"/>
            <a:ext cx="11456409" cy="612868"/>
          </a:xfrm>
          <a:prstGeom prst="rect">
            <a:avLst/>
          </a:prstGeom>
          <a:ln>
            <a:noFill/>
          </a:ln>
        </p:spPr>
        <p:txBody>
          <a:bodyPr vert="horz" lIns="0" tIns="0" rIns="0" bIns="0" rtlCol="0" anchor="b">
            <a:noAutofit/>
          </a:bodyPr>
          <a:lstStyle>
            <a:lvl1pPr algn="l" defTabSz="448469" rtl="0" eaLnBrk="1" latinLnBrk="0" hangingPunct="1">
              <a:spcBef>
                <a:spcPct val="0"/>
              </a:spcBef>
              <a:buNone/>
              <a:defRPr sz="1853" kern="1200" cap="none">
                <a:solidFill>
                  <a:srgbClr val="000000"/>
                </a:solidFill>
                <a:latin typeface="+mj-lt"/>
                <a:ea typeface="+mj-ea"/>
                <a:cs typeface="Century Gothic"/>
              </a:defRPr>
            </a:lvl1pPr>
          </a:lstStyle>
          <a:p>
            <a:r>
              <a:rPr lang="en-US" sz="2400" b="1">
                <a:solidFill>
                  <a:schemeClr val="tx1"/>
                </a:solidFill>
                <a:latin typeface="Arial Black"/>
                <a:cs typeface="Arial Black" panose="020B0604020202020204" pitchFamily="34" charset="0"/>
              </a:rPr>
              <a:t>12-MONTH RUN RATE GUIDANCE*   </a:t>
            </a:r>
          </a:p>
          <a:p>
            <a:r>
              <a:rPr lang="en-US" sz="2000">
                <a:solidFill>
                  <a:schemeClr val="tx1"/>
                </a:solidFill>
                <a:latin typeface="Arial"/>
                <a:cs typeface="Arial"/>
              </a:rPr>
              <a:t>NASDAQ:  BBQ</a:t>
            </a:r>
          </a:p>
          <a:p>
            <a:endParaRPr lang="en-US" sz="2000">
              <a:solidFill>
                <a:schemeClr val="tx1"/>
              </a:solidFill>
              <a:latin typeface="Arial"/>
              <a:cs typeface="Arial"/>
            </a:endParaRPr>
          </a:p>
        </p:txBody>
      </p:sp>
      <p:sp>
        <p:nvSpPr>
          <p:cNvPr id="59" name="TextBox 58">
            <a:extLst>
              <a:ext uri="{FF2B5EF4-FFF2-40B4-BE49-F238E27FC236}">
                <a16:creationId xmlns:a16="http://schemas.microsoft.com/office/drawing/2014/main" id="{793ECF91-5590-5920-6097-79085FEFDE85}"/>
              </a:ext>
            </a:extLst>
          </p:cNvPr>
          <p:cNvSpPr txBox="1"/>
          <p:nvPr/>
        </p:nvSpPr>
        <p:spPr>
          <a:xfrm>
            <a:off x="640812" y="3263014"/>
            <a:ext cx="3058275" cy="584775"/>
          </a:xfrm>
          <a:prstGeom prst="rect">
            <a:avLst/>
          </a:prstGeom>
          <a:noFill/>
        </p:spPr>
        <p:txBody>
          <a:bodyPr wrap="square" lIns="91440" tIns="45720" rIns="91440" bIns="45720" rtlCol="0" anchor="t">
            <a:spAutoFit/>
          </a:bodyPr>
          <a:lstStyle/>
          <a:p>
            <a:pPr algn="ctr"/>
            <a:r>
              <a:rPr lang="en-US" sz="1400" i="1">
                <a:latin typeface="Century Schoolbook"/>
              </a:rPr>
              <a:t>Net Income and Adj. Net Income</a:t>
            </a:r>
            <a:endParaRPr lang="en-US" sz="1400" i="1" baseline="30000">
              <a:latin typeface="Century Schoolbook"/>
            </a:endParaRPr>
          </a:p>
          <a:p>
            <a:pPr algn="ctr"/>
            <a:r>
              <a:rPr lang="en-US" b="1">
                <a:latin typeface="Arial Black"/>
                <a:cs typeface="Arial Black" panose="020B0604020202020204" pitchFamily="34" charset="0"/>
              </a:rPr>
              <a:t>$14.0–17.0 MM</a:t>
            </a:r>
          </a:p>
        </p:txBody>
      </p:sp>
      <p:sp>
        <p:nvSpPr>
          <p:cNvPr id="34" name="Rectangle 33">
            <a:extLst>
              <a:ext uri="{FF2B5EF4-FFF2-40B4-BE49-F238E27FC236}">
                <a16:creationId xmlns:a16="http://schemas.microsoft.com/office/drawing/2014/main" id="{778EE688-3478-A002-321A-2A9E44286468}"/>
              </a:ext>
            </a:extLst>
          </p:cNvPr>
          <p:cNvSpPr/>
          <p:nvPr/>
        </p:nvSpPr>
        <p:spPr>
          <a:xfrm>
            <a:off x="6948584" y="3193367"/>
            <a:ext cx="5119306" cy="1164293"/>
          </a:xfrm>
          <a:prstGeom prst="rect">
            <a:avLst/>
          </a:prstGeom>
        </p:spPr>
        <p:txBody>
          <a:bodyPr wrap="square" lIns="91440" tIns="45720" rIns="91440" bIns="45720" anchor="t">
            <a:spAutoFit/>
          </a:bodyPr>
          <a:lstStyle/>
          <a:p>
            <a:pPr>
              <a:lnSpc>
                <a:spcPct val="150000"/>
              </a:lnSpc>
            </a:pPr>
            <a:r>
              <a:rPr lang="en-US" sz="1200" b="1" i="1">
                <a:latin typeface="Century Schoolbook"/>
              </a:rPr>
              <a:t>Corporate: Famous Dave’s 43, Village Inn 22, Granite City’s 18, Bakers Square 31, Barrio Queen 7, Tahoe Joe’s 4, Bar Concepts 4, Real Urban BBQ 2, Clark Crew 1</a:t>
            </a:r>
            <a:endParaRPr lang="en-US" sz="1200" b="1" i="1">
              <a:latin typeface="Century Schoolbook" panose="02040604050505020304" pitchFamily="18" charset="0"/>
            </a:endParaRPr>
          </a:p>
          <a:p>
            <a:pPr>
              <a:lnSpc>
                <a:spcPct val="150000"/>
              </a:lnSpc>
            </a:pPr>
            <a:endParaRPr lang="en-US" sz="1200" b="1" i="1">
              <a:latin typeface="Century Schoolbook" panose="02040604050505020304" pitchFamily="18" charset="0"/>
            </a:endParaRPr>
          </a:p>
        </p:txBody>
      </p:sp>
      <p:sp>
        <p:nvSpPr>
          <p:cNvPr id="37" name="TextBox 36">
            <a:extLst>
              <a:ext uri="{FF2B5EF4-FFF2-40B4-BE49-F238E27FC236}">
                <a16:creationId xmlns:a16="http://schemas.microsoft.com/office/drawing/2014/main" id="{7664CAB4-771F-1750-E031-F677A111A25F}"/>
              </a:ext>
            </a:extLst>
          </p:cNvPr>
          <p:cNvSpPr txBox="1"/>
          <p:nvPr/>
        </p:nvSpPr>
        <p:spPr>
          <a:xfrm>
            <a:off x="557792" y="6011200"/>
            <a:ext cx="10869576" cy="707886"/>
          </a:xfrm>
          <a:prstGeom prst="rect">
            <a:avLst/>
          </a:prstGeom>
          <a:noFill/>
        </p:spPr>
        <p:txBody>
          <a:bodyPr wrap="square" rtlCol="0">
            <a:spAutoFit/>
          </a:bodyPr>
          <a:lstStyle/>
          <a:p>
            <a:r>
              <a:rPr lang="en-US" sz="1000" i="1"/>
              <a:t>*Projected results for the next 12 months inclusive of expected results of all completed acquisitions</a:t>
            </a:r>
          </a:p>
          <a:p>
            <a:endParaRPr lang="en-US" sz="1000" i="1"/>
          </a:p>
          <a:p>
            <a:r>
              <a:rPr lang="en-US" sz="1000" i="1"/>
              <a:t>Uncertainties and other risks could cause actual results to differ materially from our projections. See our 2021 Form 10-K, Item 1A for a listing of Risk Factors applicable to BBQ Holdings, Inc.</a:t>
            </a:r>
          </a:p>
        </p:txBody>
      </p:sp>
      <p:sp>
        <p:nvSpPr>
          <p:cNvPr id="38" name="TextBox 37">
            <a:extLst>
              <a:ext uri="{FF2B5EF4-FFF2-40B4-BE49-F238E27FC236}">
                <a16:creationId xmlns:a16="http://schemas.microsoft.com/office/drawing/2014/main" id="{A38830A7-B294-8B39-15A9-6B567981F162}"/>
              </a:ext>
            </a:extLst>
          </p:cNvPr>
          <p:cNvSpPr txBox="1"/>
          <p:nvPr/>
        </p:nvSpPr>
        <p:spPr>
          <a:xfrm>
            <a:off x="3338975" y="4233017"/>
            <a:ext cx="1384908" cy="584775"/>
          </a:xfrm>
          <a:prstGeom prst="rect">
            <a:avLst/>
          </a:prstGeom>
          <a:noFill/>
        </p:spPr>
        <p:txBody>
          <a:bodyPr wrap="square" lIns="91440" tIns="45720" rIns="91440" bIns="45720" rtlCol="0" anchor="t">
            <a:spAutoFit/>
          </a:bodyPr>
          <a:lstStyle/>
          <a:p>
            <a:pPr algn="ctr"/>
            <a:r>
              <a:rPr lang="en-US" sz="1400" i="1">
                <a:latin typeface="Century Schoolbook"/>
              </a:rPr>
              <a:t>Cash</a:t>
            </a:r>
            <a:r>
              <a:rPr lang="en-US" sz="800" i="1" baseline="30000">
                <a:latin typeface="Century Schoolbook"/>
              </a:rPr>
              <a:t> </a:t>
            </a:r>
          </a:p>
          <a:p>
            <a:pPr algn="ctr"/>
            <a:r>
              <a:rPr lang="en-US" b="1">
                <a:latin typeface="Arial Black"/>
                <a:cs typeface="Arial Black" panose="020B0604020202020204" pitchFamily="34" charset="0"/>
              </a:rPr>
              <a:t>$20 MM</a:t>
            </a:r>
          </a:p>
        </p:txBody>
      </p:sp>
      <p:sp>
        <p:nvSpPr>
          <p:cNvPr id="49" name="TextBox 48">
            <a:extLst>
              <a:ext uri="{FF2B5EF4-FFF2-40B4-BE49-F238E27FC236}">
                <a16:creationId xmlns:a16="http://schemas.microsoft.com/office/drawing/2014/main" id="{B90E4229-B6B4-79F1-100A-6AC5F294E2CB}"/>
              </a:ext>
            </a:extLst>
          </p:cNvPr>
          <p:cNvSpPr txBox="1"/>
          <p:nvPr/>
        </p:nvSpPr>
        <p:spPr>
          <a:xfrm>
            <a:off x="4479689" y="4231027"/>
            <a:ext cx="2423114" cy="584775"/>
          </a:xfrm>
          <a:prstGeom prst="rect">
            <a:avLst/>
          </a:prstGeom>
          <a:noFill/>
        </p:spPr>
        <p:txBody>
          <a:bodyPr wrap="square" lIns="91440" tIns="45720" rIns="91440" bIns="45720" rtlCol="0" anchor="t">
            <a:spAutoFit/>
          </a:bodyPr>
          <a:lstStyle/>
          <a:p>
            <a:pPr algn="ctr"/>
            <a:r>
              <a:rPr lang="en-US" sz="1400" i="1">
                <a:latin typeface="Century Schoolbook"/>
              </a:rPr>
              <a:t>Bank Debt </a:t>
            </a:r>
            <a:endParaRPr lang="en-US" sz="800" i="1" baseline="30000">
              <a:latin typeface="Century Schoolbook"/>
            </a:endParaRPr>
          </a:p>
          <a:p>
            <a:pPr algn="ctr"/>
            <a:r>
              <a:rPr lang="en-US" b="1">
                <a:latin typeface="Arial Black"/>
                <a:cs typeface="Arial Black" panose="020B0604020202020204" pitchFamily="34" charset="0"/>
              </a:rPr>
              <a:t>$25 MM</a:t>
            </a:r>
          </a:p>
        </p:txBody>
      </p:sp>
    </p:spTree>
    <p:extLst>
      <p:ext uri="{BB962C8B-B14F-4D97-AF65-F5344CB8AC3E}">
        <p14:creationId xmlns:p14="http://schemas.microsoft.com/office/powerpoint/2010/main" val="519172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6EB10E39-E907-194A-882A-882FD718A173}"/>
              </a:ext>
            </a:extLst>
          </p:cNvPr>
          <p:cNvCxnSpPr/>
          <p:nvPr/>
        </p:nvCxnSpPr>
        <p:spPr>
          <a:xfrm>
            <a:off x="1291832" y="3658752"/>
            <a:ext cx="28159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C3F0049-E7C2-EF41-B7BA-D81152054A06}"/>
              </a:ext>
            </a:extLst>
          </p:cNvPr>
          <p:cNvCxnSpPr>
            <a:cxnSpLocks/>
          </p:cNvCxnSpPr>
          <p:nvPr/>
        </p:nvCxnSpPr>
        <p:spPr>
          <a:xfrm>
            <a:off x="4380057" y="4646557"/>
            <a:ext cx="32257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473C302-4D16-B946-8320-92614E1A60B6}"/>
              </a:ext>
            </a:extLst>
          </p:cNvPr>
          <p:cNvCxnSpPr/>
          <p:nvPr/>
        </p:nvCxnSpPr>
        <p:spPr>
          <a:xfrm>
            <a:off x="8144620" y="4011865"/>
            <a:ext cx="28159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4362EEC-DC3B-5A47-AB52-6566CE84FFDF}"/>
              </a:ext>
            </a:extLst>
          </p:cNvPr>
          <p:cNvCxnSpPr>
            <a:cxnSpLocks/>
          </p:cNvCxnSpPr>
          <p:nvPr/>
        </p:nvCxnSpPr>
        <p:spPr>
          <a:xfrm>
            <a:off x="817789" y="4537261"/>
            <a:ext cx="281594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77AED642-C5CE-794C-976E-1853CC026B82}"/>
              </a:ext>
            </a:extLst>
          </p:cNvPr>
          <p:cNvSpPr/>
          <p:nvPr/>
        </p:nvSpPr>
        <p:spPr>
          <a:xfrm>
            <a:off x="686703" y="3311644"/>
            <a:ext cx="3354235" cy="2464585"/>
          </a:xfrm>
          <a:prstGeom prst="rect">
            <a:avLst/>
          </a:prstGeom>
        </p:spPr>
        <p:txBody>
          <a:bodyPr wrap="square">
            <a:spAutoFit/>
          </a:bodyPr>
          <a:lstStyle/>
          <a:p>
            <a:pPr marL="171450" indent="-171450">
              <a:buClr>
                <a:schemeClr val="tx1"/>
              </a:buClr>
              <a:buSzPct val="120000"/>
              <a:buFont typeface="Arial" panose="020B0604020202020204" pitchFamily="34" charset="0"/>
              <a:buChar char="•"/>
            </a:pPr>
            <a:r>
              <a:rPr lang="en-US" sz="1400">
                <a:latin typeface="Calibri" panose="020F0502020204030204" pitchFamily="34" charset="0"/>
                <a:cs typeface="Calibri" panose="020F0502020204030204" pitchFamily="34" charset="0"/>
              </a:rPr>
              <a:t>Dual concepts within the Famous Dave’s and Granite City boxes</a:t>
            </a:r>
          </a:p>
          <a:p>
            <a:pPr marL="171450" indent="-171450">
              <a:lnSpc>
                <a:spcPct val="150000"/>
              </a:lnSpc>
              <a:buClr>
                <a:schemeClr val="tx1"/>
              </a:buClr>
              <a:buSzPct val="120000"/>
              <a:buFont typeface="Arial" panose="020B0604020202020204" pitchFamily="34" charset="0"/>
              <a:buChar char="•"/>
            </a:pPr>
            <a:endParaRPr lang="en-US" sz="1400">
              <a:latin typeface="Calibri" panose="020F0502020204030204" pitchFamily="34" charset="0"/>
              <a:cs typeface="Calibri" panose="020F0502020204030204" pitchFamily="34" charset="0"/>
            </a:endParaRPr>
          </a:p>
          <a:p>
            <a:pPr marL="171450" indent="-171450">
              <a:lnSpc>
                <a:spcPct val="150000"/>
              </a:lnSpc>
              <a:buClr>
                <a:schemeClr val="tx1"/>
              </a:buClr>
              <a:buSzPct val="120000"/>
              <a:buFont typeface="Arial" panose="020B0604020202020204" pitchFamily="34" charset="0"/>
              <a:buChar char="•"/>
            </a:pPr>
            <a:r>
              <a:rPr lang="en-US" sz="1400">
                <a:latin typeface="Calibri" panose="020F0502020204030204" pitchFamily="34" charset="0"/>
                <a:cs typeface="Calibri" panose="020F0502020204030204" pitchFamily="34" charset="0"/>
              </a:rPr>
              <a:t>Ghost kitchens</a:t>
            </a:r>
          </a:p>
          <a:p>
            <a:pPr marL="171450" indent="-171450">
              <a:lnSpc>
                <a:spcPct val="150000"/>
              </a:lnSpc>
              <a:buClr>
                <a:schemeClr val="tx1"/>
              </a:buClr>
              <a:buSzPct val="120000"/>
              <a:buFont typeface="Arial" panose="020B0604020202020204" pitchFamily="34" charset="0"/>
              <a:buChar char="•"/>
            </a:pPr>
            <a:endParaRPr lang="en-US" sz="1400">
              <a:latin typeface="Calibri" panose="020F0502020204030204" pitchFamily="34" charset="0"/>
              <a:cs typeface="Calibri" panose="020F0502020204030204" pitchFamily="34" charset="0"/>
            </a:endParaRPr>
          </a:p>
          <a:p>
            <a:pPr marL="171450" indent="-171450">
              <a:lnSpc>
                <a:spcPct val="150000"/>
              </a:lnSpc>
              <a:buClr>
                <a:schemeClr val="tx1"/>
              </a:buClr>
              <a:buSzPct val="120000"/>
              <a:buFont typeface="Arial" panose="020B0604020202020204" pitchFamily="34" charset="0"/>
              <a:buChar char="•"/>
            </a:pPr>
            <a:r>
              <a:rPr lang="en-US" sz="1400">
                <a:latin typeface="Calibri" panose="020F0502020204030204" pitchFamily="34" charset="0"/>
                <a:cs typeface="Calibri" panose="020F0502020204030204" pitchFamily="34" charset="0"/>
              </a:rPr>
              <a:t>Virtual brands</a:t>
            </a:r>
          </a:p>
          <a:p>
            <a:pPr marL="171450" indent="-171450">
              <a:lnSpc>
                <a:spcPct val="150000"/>
              </a:lnSpc>
              <a:buClr>
                <a:schemeClr val="tx1"/>
              </a:buClr>
              <a:buSzPct val="120000"/>
              <a:buFont typeface="Arial" panose="020B0604020202020204" pitchFamily="34" charset="0"/>
              <a:buChar char="•"/>
            </a:pPr>
            <a:endParaRPr lang="en-US" sz="1200">
              <a:latin typeface="Arial" panose="020B0604020202020204" pitchFamily="34" charset="0"/>
              <a:cs typeface="Arial" panose="020B0604020202020204" pitchFamily="34" charset="0"/>
            </a:endParaRPr>
          </a:p>
          <a:p>
            <a:pPr marL="171450" indent="-171450">
              <a:lnSpc>
                <a:spcPts val="3500"/>
              </a:lnSpc>
              <a:buClr>
                <a:schemeClr val="tx1"/>
              </a:buClr>
              <a:buSzPct val="120000"/>
              <a:buFont typeface="Arial" panose="020B0604020202020204" pitchFamily="34" charset="0"/>
              <a:buChar char="•"/>
            </a:pPr>
            <a:endParaRPr lang="en-US" sz="120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144E2107-AB66-844F-993C-2CE4A4646FD4}"/>
              </a:ext>
            </a:extLst>
          </p:cNvPr>
          <p:cNvSpPr/>
          <p:nvPr/>
        </p:nvSpPr>
        <p:spPr>
          <a:xfrm>
            <a:off x="8447503" y="3268363"/>
            <a:ext cx="3057789" cy="2227982"/>
          </a:xfrm>
          <a:prstGeom prst="rect">
            <a:avLst/>
          </a:prstGeom>
        </p:spPr>
        <p:txBody>
          <a:bodyPr wrap="square">
            <a:spAutoFit/>
          </a:bodyPr>
          <a:lstStyle/>
          <a:p>
            <a:pPr marL="171450" indent="-171450">
              <a:lnSpc>
                <a:spcPct val="150000"/>
              </a:lnSpc>
              <a:buClr>
                <a:schemeClr val="tx1"/>
              </a:buClr>
              <a:buSzPct val="120000"/>
              <a:buFont typeface="Arial" panose="020B0604020202020204" pitchFamily="34" charset="0"/>
              <a:buChar char="•"/>
            </a:pPr>
            <a:r>
              <a:rPr lang="en-US" sz="1400">
                <a:latin typeface="Calibri" panose="020F0502020204030204" pitchFamily="34" charset="0"/>
                <a:cs typeface="Calibri" panose="020F0502020204030204" pitchFamily="34" charset="0"/>
              </a:rPr>
              <a:t>Continue to acquire immediately accretive brands which have withstood the test of time</a:t>
            </a:r>
          </a:p>
          <a:p>
            <a:pPr marL="171450" indent="-171450">
              <a:lnSpc>
                <a:spcPct val="150000"/>
              </a:lnSpc>
              <a:buClr>
                <a:schemeClr val="tx1"/>
              </a:buClr>
              <a:buSzPct val="120000"/>
              <a:buFont typeface="Arial" panose="020B0604020202020204" pitchFamily="34" charset="0"/>
              <a:buChar char="•"/>
            </a:pPr>
            <a:r>
              <a:rPr lang="en-US" sz="1400">
                <a:latin typeface="Calibri" panose="020F0502020204030204" pitchFamily="34" charset="0"/>
                <a:cs typeface="Calibri" panose="020F0502020204030204" pitchFamily="34" charset="0"/>
              </a:rPr>
              <a:t>Buy-in franchise units at accretive valuations</a:t>
            </a:r>
          </a:p>
          <a:p>
            <a:pPr>
              <a:lnSpc>
                <a:spcPct val="150000"/>
              </a:lnSpc>
              <a:buClr>
                <a:schemeClr val="tx1"/>
              </a:buClr>
              <a:buSzPct val="120000"/>
            </a:pPr>
            <a:endParaRPr lang="en-US" sz="1200">
              <a:latin typeface="Arial" panose="020B0604020202020204" pitchFamily="34" charset="0"/>
              <a:cs typeface="Arial" panose="020B0604020202020204" pitchFamily="34" charset="0"/>
            </a:endParaRPr>
          </a:p>
          <a:p>
            <a:pPr>
              <a:lnSpc>
                <a:spcPct val="150000"/>
              </a:lnSpc>
              <a:buClr>
                <a:schemeClr val="tx1"/>
              </a:buClr>
              <a:buSzPct val="120000"/>
            </a:pPr>
            <a:endParaRPr lang="en-US" sz="1200">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05268F32-EAE8-7645-B58A-374FFA569165}"/>
              </a:ext>
            </a:extLst>
          </p:cNvPr>
          <p:cNvSpPr/>
          <p:nvPr/>
        </p:nvSpPr>
        <p:spPr>
          <a:xfrm>
            <a:off x="4567451" y="3300025"/>
            <a:ext cx="3408108" cy="2951257"/>
          </a:xfrm>
          <a:prstGeom prst="rect">
            <a:avLst/>
          </a:prstGeom>
        </p:spPr>
        <p:txBody>
          <a:bodyPr wrap="square" lIns="91440" tIns="45720" rIns="91440" bIns="45720" anchor="t">
            <a:spAutoFit/>
          </a:bodyPr>
          <a:lstStyle/>
          <a:p>
            <a:pPr marL="171450" indent="-171450">
              <a:buClr>
                <a:schemeClr val="tx1"/>
              </a:buClr>
              <a:buSzPct val="120000"/>
              <a:buFont typeface="Arial" panose="020B0604020202020204" pitchFamily="34" charset="0"/>
              <a:buChar char="•"/>
            </a:pPr>
            <a:r>
              <a:rPr lang="en-US" sz="1400">
                <a:latin typeface="Calibri"/>
                <a:cs typeface="Calibri"/>
              </a:rPr>
              <a:t>Famous Dave’s Line Serve Prototype</a:t>
            </a:r>
          </a:p>
          <a:p>
            <a:pPr marL="171450" indent="-171450">
              <a:buClr>
                <a:schemeClr val="tx1"/>
              </a:buClr>
              <a:buSzPct val="120000"/>
              <a:buFont typeface="Arial" panose="020B0604020202020204" pitchFamily="34" charset="0"/>
              <a:buChar char="•"/>
            </a:pPr>
            <a:endParaRPr lang="en-US" sz="1400">
              <a:latin typeface="Calibri" panose="020F0502020204030204" pitchFamily="34" charset="0"/>
              <a:cs typeface="Calibri" panose="020F0502020204030204" pitchFamily="34" charset="0"/>
            </a:endParaRPr>
          </a:p>
          <a:p>
            <a:pPr marL="171450" indent="-171450">
              <a:buClr>
                <a:schemeClr val="tx1"/>
              </a:buClr>
              <a:buSzPct val="120000"/>
              <a:buFont typeface="Arial" panose="020B0604020202020204" pitchFamily="34" charset="0"/>
              <a:buChar char="•"/>
            </a:pPr>
            <a:r>
              <a:rPr lang="en-US" sz="1400">
                <a:latin typeface="Calibri"/>
                <a:cs typeface="Calibri"/>
              </a:rPr>
              <a:t>Famous Dave’s Line Serve w/ Drive Thru</a:t>
            </a:r>
          </a:p>
          <a:p>
            <a:pPr marL="171450" indent="-171450">
              <a:buClr>
                <a:schemeClr val="tx1"/>
              </a:buClr>
              <a:buSzPct val="120000"/>
              <a:buFont typeface="Arial" panose="020B0604020202020204" pitchFamily="34" charset="0"/>
              <a:buChar char="•"/>
            </a:pPr>
            <a:endParaRPr lang="en-US" sz="1400">
              <a:latin typeface="Calibri" panose="020F0502020204030204" pitchFamily="34" charset="0"/>
              <a:cs typeface="Calibri" panose="020F0502020204030204" pitchFamily="34" charset="0"/>
            </a:endParaRPr>
          </a:p>
          <a:p>
            <a:pPr marL="171450" indent="-171450">
              <a:buClr>
                <a:schemeClr val="tx1"/>
              </a:buClr>
              <a:buSzPct val="120000"/>
              <a:buFont typeface="Arial" panose="020B0604020202020204" pitchFamily="34" charset="0"/>
              <a:buChar char="•"/>
            </a:pPr>
            <a:r>
              <a:rPr lang="en-US" sz="1400">
                <a:latin typeface="Calibri"/>
                <a:cs typeface="Calibri"/>
              </a:rPr>
              <a:t>Village Inn a.m. eatery prototype</a:t>
            </a:r>
          </a:p>
          <a:p>
            <a:pPr marL="171450" indent="-171450">
              <a:buClr>
                <a:schemeClr val="tx1"/>
              </a:buClr>
              <a:buSzPct val="120000"/>
              <a:buFont typeface="Arial" panose="020B0604020202020204" pitchFamily="34" charset="0"/>
              <a:buChar char="•"/>
            </a:pPr>
            <a:endParaRPr lang="en-US" sz="1400">
              <a:latin typeface="Calibri" panose="020F0502020204030204" pitchFamily="34" charset="0"/>
              <a:cs typeface="Calibri" panose="020F0502020204030204" pitchFamily="34" charset="0"/>
            </a:endParaRPr>
          </a:p>
          <a:p>
            <a:pPr marL="171450" indent="-171450">
              <a:buClr>
                <a:schemeClr val="tx1"/>
              </a:buClr>
              <a:buSzPct val="120000"/>
              <a:buFont typeface="Arial" panose="020B0604020202020204" pitchFamily="34" charset="0"/>
              <a:buChar char="•"/>
            </a:pPr>
            <a:r>
              <a:rPr lang="en-US" sz="1400">
                <a:latin typeface="Calibri"/>
                <a:cs typeface="Calibri"/>
              </a:rPr>
              <a:t>Pipeline of new franchisees</a:t>
            </a:r>
          </a:p>
          <a:p>
            <a:pPr marL="171450" indent="-171450">
              <a:buClr>
                <a:schemeClr val="tx1"/>
              </a:buClr>
              <a:buSzPct val="120000"/>
              <a:buFont typeface="Arial" panose="020B0604020202020204" pitchFamily="34" charset="0"/>
              <a:buChar char="•"/>
            </a:pPr>
            <a:endParaRPr lang="en-US" sz="1400">
              <a:latin typeface="Calibri" panose="020F0502020204030204" pitchFamily="34" charset="0"/>
              <a:cs typeface="Calibri" panose="020F0502020204030204" pitchFamily="34" charset="0"/>
            </a:endParaRPr>
          </a:p>
          <a:p>
            <a:pPr marL="171450" indent="-171450">
              <a:buClr>
                <a:schemeClr val="tx1"/>
              </a:buClr>
              <a:buSzPct val="120000"/>
              <a:buFont typeface="Arial" panose="020B0604020202020204" pitchFamily="34" charset="0"/>
              <a:buChar char="•"/>
            </a:pPr>
            <a:r>
              <a:rPr lang="en-US" sz="1400">
                <a:latin typeface="Calibri"/>
                <a:cs typeface="Calibri"/>
              </a:rPr>
              <a:t>Lease or purchase prime second gen restaurant real estate </a:t>
            </a:r>
            <a:endParaRPr lang="en-US" sz="1400">
              <a:latin typeface="Calibri" panose="020F0502020204030204" pitchFamily="34" charset="0"/>
              <a:cs typeface="Calibri" panose="020F0502020204030204" pitchFamily="34" charset="0"/>
            </a:endParaRPr>
          </a:p>
          <a:p>
            <a:pPr marL="171450" indent="-171450">
              <a:buClr>
                <a:schemeClr val="tx1"/>
              </a:buClr>
              <a:buSzPct val="120000"/>
              <a:buFont typeface="Arial" panose="020B0604020202020204" pitchFamily="34" charset="0"/>
              <a:buChar char="•"/>
            </a:pPr>
            <a:endParaRPr lang="en-US" sz="1200">
              <a:latin typeface="Arial" panose="020B0604020202020204" pitchFamily="34" charset="0"/>
              <a:cs typeface="Arial" panose="020B0604020202020204" pitchFamily="34" charset="0"/>
            </a:endParaRPr>
          </a:p>
          <a:p>
            <a:pPr marL="171450" indent="-171450">
              <a:lnSpc>
                <a:spcPct val="150000"/>
              </a:lnSpc>
              <a:buClr>
                <a:schemeClr val="tx1"/>
              </a:buClr>
              <a:buSzPct val="120000"/>
              <a:buFont typeface="Arial" panose="020B0604020202020204" pitchFamily="34" charset="0"/>
              <a:buChar char="•"/>
            </a:pPr>
            <a:endParaRPr lang="en-US" sz="1200">
              <a:latin typeface="Arial" panose="020B0604020202020204" pitchFamily="34" charset="0"/>
              <a:cs typeface="Arial" panose="020B0604020202020204" pitchFamily="34" charset="0"/>
            </a:endParaRPr>
          </a:p>
          <a:p>
            <a:pPr marL="171450" indent="-171450">
              <a:lnSpc>
                <a:spcPct val="150000"/>
              </a:lnSpc>
              <a:buClr>
                <a:schemeClr val="tx1"/>
              </a:buClr>
              <a:buSzPct val="120000"/>
              <a:buFont typeface="Arial" panose="020B0604020202020204" pitchFamily="34" charset="0"/>
              <a:buChar char="•"/>
            </a:pPr>
            <a:endParaRPr lang="en-US" sz="1200">
              <a:latin typeface="Arial" panose="020B0604020202020204" pitchFamily="34" charset="0"/>
              <a:cs typeface="Arial" panose="020B0604020202020204" pitchFamily="34" charset="0"/>
            </a:endParaRPr>
          </a:p>
        </p:txBody>
      </p:sp>
      <p:cxnSp>
        <p:nvCxnSpPr>
          <p:cNvPr id="24" name="Straight Connector 23">
            <a:extLst>
              <a:ext uri="{FF2B5EF4-FFF2-40B4-BE49-F238E27FC236}">
                <a16:creationId xmlns:a16="http://schemas.microsoft.com/office/drawing/2014/main" id="{6E0A6BAA-944D-2545-A744-9801995CBD5E}"/>
              </a:ext>
            </a:extLst>
          </p:cNvPr>
          <p:cNvCxnSpPr>
            <a:cxnSpLocks/>
          </p:cNvCxnSpPr>
          <p:nvPr/>
        </p:nvCxnSpPr>
        <p:spPr>
          <a:xfrm>
            <a:off x="4216442" y="5250584"/>
            <a:ext cx="355300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27E5C08F-B4E4-104C-93CA-3360D5046DEC}"/>
              </a:ext>
            </a:extLst>
          </p:cNvPr>
          <p:cNvSpPr/>
          <p:nvPr/>
        </p:nvSpPr>
        <p:spPr>
          <a:xfrm>
            <a:off x="703355" y="2539763"/>
            <a:ext cx="3044808" cy="338554"/>
          </a:xfrm>
          <a:prstGeom prst="rect">
            <a:avLst/>
          </a:prstGeom>
        </p:spPr>
        <p:txBody>
          <a:bodyPr wrap="none">
            <a:spAutoFit/>
          </a:bodyPr>
          <a:lstStyle/>
          <a:p>
            <a:pPr algn="ctr"/>
            <a:r>
              <a:rPr lang="en-US" sz="1600" b="1" i="1" spc="-50">
                <a:latin typeface="Calibri" panose="020F0502020204030204" pitchFamily="34" charset="0"/>
                <a:cs typeface="Calibri" panose="020F0502020204030204" pitchFamily="34" charset="0"/>
              </a:rPr>
              <a:t>Fill Latent Capacity of Current Boxes </a:t>
            </a:r>
          </a:p>
        </p:txBody>
      </p:sp>
      <p:sp>
        <p:nvSpPr>
          <p:cNvPr id="30" name="Rectangle 29">
            <a:extLst>
              <a:ext uri="{FF2B5EF4-FFF2-40B4-BE49-F238E27FC236}">
                <a16:creationId xmlns:a16="http://schemas.microsoft.com/office/drawing/2014/main" id="{2555C34F-2457-5541-9D6F-888CB17C6DED}"/>
              </a:ext>
            </a:extLst>
          </p:cNvPr>
          <p:cNvSpPr/>
          <p:nvPr/>
        </p:nvSpPr>
        <p:spPr>
          <a:xfrm>
            <a:off x="5207992" y="2539763"/>
            <a:ext cx="1835374" cy="338554"/>
          </a:xfrm>
          <a:prstGeom prst="rect">
            <a:avLst/>
          </a:prstGeom>
        </p:spPr>
        <p:txBody>
          <a:bodyPr wrap="none">
            <a:spAutoFit/>
          </a:bodyPr>
          <a:lstStyle/>
          <a:p>
            <a:pPr algn="ctr"/>
            <a:r>
              <a:rPr lang="en-US" sz="1600" b="1" i="1" spc="-50">
                <a:latin typeface="Calibri" panose="020F0502020204030204" pitchFamily="34" charset="0"/>
                <a:cs typeface="Calibri" panose="020F0502020204030204" pitchFamily="34" charset="0"/>
              </a:rPr>
              <a:t>Organic Unit Growth</a:t>
            </a:r>
          </a:p>
        </p:txBody>
      </p:sp>
      <p:sp>
        <p:nvSpPr>
          <p:cNvPr id="31" name="Rectangle 30">
            <a:extLst>
              <a:ext uri="{FF2B5EF4-FFF2-40B4-BE49-F238E27FC236}">
                <a16:creationId xmlns:a16="http://schemas.microsoft.com/office/drawing/2014/main" id="{E2EDDDA4-FDD6-C64B-AA4E-68D651B0BD39}"/>
              </a:ext>
            </a:extLst>
          </p:cNvPr>
          <p:cNvSpPr/>
          <p:nvPr/>
        </p:nvSpPr>
        <p:spPr>
          <a:xfrm>
            <a:off x="9608490" y="2539763"/>
            <a:ext cx="675570" cy="338554"/>
          </a:xfrm>
          <a:prstGeom prst="rect">
            <a:avLst/>
          </a:prstGeom>
        </p:spPr>
        <p:txBody>
          <a:bodyPr wrap="none">
            <a:spAutoFit/>
          </a:bodyPr>
          <a:lstStyle/>
          <a:p>
            <a:pPr algn="ctr"/>
            <a:r>
              <a:rPr lang="en-US" sz="1600" b="1" i="1" spc="-50">
                <a:latin typeface="Calibri" panose="020F0502020204030204" pitchFamily="34" charset="0"/>
                <a:cs typeface="Calibri" panose="020F0502020204030204" pitchFamily="34" charset="0"/>
              </a:rPr>
              <a:t>M&amp;A </a:t>
            </a:r>
          </a:p>
        </p:txBody>
      </p:sp>
      <p:cxnSp>
        <p:nvCxnSpPr>
          <p:cNvPr id="32" name="Straight Connector 31">
            <a:extLst>
              <a:ext uri="{FF2B5EF4-FFF2-40B4-BE49-F238E27FC236}">
                <a16:creationId xmlns:a16="http://schemas.microsoft.com/office/drawing/2014/main" id="{D3643B9A-40CD-0A41-B6E9-152B87D2B35D}"/>
              </a:ext>
            </a:extLst>
          </p:cNvPr>
          <p:cNvCxnSpPr>
            <a:cxnSpLocks/>
          </p:cNvCxnSpPr>
          <p:nvPr/>
        </p:nvCxnSpPr>
        <p:spPr>
          <a:xfrm>
            <a:off x="572263" y="3002892"/>
            <a:ext cx="11107372"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0318601-3D79-DB45-9332-E3BD93FC0885}"/>
              </a:ext>
            </a:extLst>
          </p:cNvPr>
          <p:cNvCxnSpPr>
            <a:cxnSpLocks/>
          </p:cNvCxnSpPr>
          <p:nvPr/>
        </p:nvCxnSpPr>
        <p:spPr>
          <a:xfrm>
            <a:off x="4216442" y="3721313"/>
            <a:ext cx="0" cy="164524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B7D5393-3973-CF47-A00A-ECAEE05EAABF}"/>
              </a:ext>
            </a:extLst>
          </p:cNvPr>
          <p:cNvCxnSpPr>
            <a:cxnSpLocks/>
          </p:cNvCxnSpPr>
          <p:nvPr/>
        </p:nvCxnSpPr>
        <p:spPr>
          <a:xfrm>
            <a:off x="8048610" y="3721313"/>
            <a:ext cx="0" cy="164524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43" name="Picture 42" descr="Shape&#10;&#10;Description automatically generated with low confidence">
            <a:extLst>
              <a:ext uri="{FF2B5EF4-FFF2-40B4-BE49-F238E27FC236}">
                <a16:creationId xmlns:a16="http://schemas.microsoft.com/office/drawing/2014/main" id="{5A695BBD-EADA-374C-B003-A5342C1440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32271" y="1813962"/>
            <a:ext cx="586971" cy="586971"/>
          </a:xfrm>
          <a:prstGeom prst="rect">
            <a:avLst/>
          </a:prstGeom>
        </p:spPr>
      </p:pic>
      <p:pic>
        <p:nvPicPr>
          <p:cNvPr id="45" name="Picture 44" descr="Shape&#10;&#10;Description automatically generated with low confidence">
            <a:extLst>
              <a:ext uri="{FF2B5EF4-FFF2-40B4-BE49-F238E27FC236}">
                <a16:creationId xmlns:a16="http://schemas.microsoft.com/office/drawing/2014/main" id="{7F837C8F-DFF7-0840-8E3E-E3A8DFAFF9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29126" y="1819687"/>
            <a:ext cx="533747" cy="533747"/>
          </a:xfrm>
          <a:prstGeom prst="rect">
            <a:avLst/>
          </a:prstGeom>
        </p:spPr>
      </p:pic>
      <p:pic>
        <p:nvPicPr>
          <p:cNvPr id="49" name="Picture 48" descr="Shape&#10;&#10;Description automatically generated with low confidence">
            <a:extLst>
              <a:ext uri="{FF2B5EF4-FFF2-40B4-BE49-F238E27FC236}">
                <a16:creationId xmlns:a16="http://schemas.microsoft.com/office/drawing/2014/main" id="{4217B910-4552-D74C-AE10-D3F7AFFA5F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70120" y="1820487"/>
            <a:ext cx="552315" cy="552315"/>
          </a:xfrm>
          <a:prstGeom prst="rect">
            <a:avLst/>
          </a:prstGeom>
        </p:spPr>
      </p:pic>
      <p:sp>
        <p:nvSpPr>
          <p:cNvPr id="20" name="Title 1">
            <a:extLst>
              <a:ext uri="{FF2B5EF4-FFF2-40B4-BE49-F238E27FC236}">
                <a16:creationId xmlns:a16="http://schemas.microsoft.com/office/drawing/2014/main" id="{8CB7E88C-7FE5-4EC1-B1AE-EF0D9D4285CA}"/>
              </a:ext>
            </a:extLst>
          </p:cNvPr>
          <p:cNvSpPr txBox="1">
            <a:spLocks/>
          </p:cNvSpPr>
          <p:nvPr/>
        </p:nvSpPr>
        <p:spPr>
          <a:xfrm>
            <a:off x="502961" y="560163"/>
            <a:ext cx="11456409" cy="612868"/>
          </a:xfrm>
          <a:prstGeom prst="rect">
            <a:avLst/>
          </a:prstGeom>
          <a:ln>
            <a:noFill/>
          </a:ln>
        </p:spPr>
        <p:txBody>
          <a:bodyPr vert="horz" lIns="0" tIns="0" rIns="0" bIns="0" rtlCol="0" anchor="b">
            <a:noAutofit/>
          </a:bodyPr>
          <a:lstStyle>
            <a:lvl1pPr algn="l" defTabSz="448469" rtl="0" eaLnBrk="1" latinLnBrk="0" hangingPunct="1">
              <a:spcBef>
                <a:spcPct val="0"/>
              </a:spcBef>
              <a:buNone/>
              <a:defRPr sz="1853" kern="1200" cap="none">
                <a:solidFill>
                  <a:srgbClr val="000000"/>
                </a:solidFill>
                <a:latin typeface="+mj-lt"/>
                <a:ea typeface="+mj-ea"/>
                <a:cs typeface="Century Gothic"/>
              </a:defRPr>
            </a:lvl1pPr>
          </a:lstStyle>
          <a:p>
            <a:r>
              <a:rPr lang="en-US" sz="2400" b="1">
                <a:solidFill>
                  <a:schemeClr val="tx1"/>
                </a:solidFill>
                <a:latin typeface="Arial Black" panose="020B0604020202020204" pitchFamily="34" charset="0"/>
                <a:cs typeface="Arial Black" panose="020B0604020202020204" pitchFamily="34" charset="0"/>
              </a:rPr>
              <a:t>THREE PILLARS OF GROWTH</a:t>
            </a:r>
          </a:p>
        </p:txBody>
      </p:sp>
    </p:spTree>
    <p:extLst>
      <p:ext uri="{BB962C8B-B14F-4D97-AF65-F5344CB8AC3E}">
        <p14:creationId xmlns:p14="http://schemas.microsoft.com/office/powerpoint/2010/main" val="33995189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1BC8EF-6BED-A24A-83B8-69A62775FB68}"/>
              </a:ext>
            </a:extLst>
          </p:cNvPr>
          <p:cNvPicPr>
            <a:picLocks noChangeAspect="1"/>
          </p:cNvPicPr>
          <p:nvPr/>
        </p:nvPicPr>
        <p:blipFill>
          <a:blip r:embed="rId2"/>
          <a:srcRect/>
          <a:stretch/>
        </p:blipFill>
        <p:spPr>
          <a:xfrm>
            <a:off x="0" y="0"/>
            <a:ext cx="12192000" cy="6858000"/>
          </a:xfrm>
          <a:prstGeom prst="rect">
            <a:avLst/>
          </a:prstGeom>
        </p:spPr>
      </p:pic>
      <p:sp>
        <p:nvSpPr>
          <p:cNvPr id="3" name="Title 1">
            <a:extLst>
              <a:ext uri="{FF2B5EF4-FFF2-40B4-BE49-F238E27FC236}">
                <a16:creationId xmlns:a16="http://schemas.microsoft.com/office/drawing/2014/main" id="{1EFC0C37-CB1A-DE48-9EF6-8BDC8DCD8BC3}"/>
              </a:ext>
            </a:extLst>
          </p:cNvPr>
          <p:cNvSpPr txBox="1">
            <a:spLocks/>
          </p:cNvSpPr>
          <p:nvPr/>
        </p:nvSpPr>
        <p:spPr>
          <a:xfrm>
            <a:off x="838200" y="3183468"/>
            <a:ext cx="10515600" cy="1325563"/>
          </a:xfrm>
          <a:prstGeom prst="rect">
            <a:avLst/>
          </a:prstGeom>
        </p:spPr>
        <p:txBody>
          <a:bodyPr/>
          <a:lstStyle>
            <a:lvl1pPr algn="l" defTabSz="914400" rtl="0" eaLnBrk="1" latinLnBrk="0" hangingPunct="1">
              <a:lnSpc>
                <a:spcPct val="90000"/>
              </a:lnSpc>
              <a:spcBef>
                <a:spcPct val="0"/>
              </a:spcBef>
              <a:buNone/>
              <a:defRPr sz="3600" b="1" i="0" kern="1200">
                <a:solidFill>
                  <a:schemeClr val="tx1"/>
                </a:solidFill>
                <a:latin typeface="Arial Black" panose="020B0604020202020204" pitchFamily="34" charset="0"/>
                <a:ea typeface="+mj-ea"/>
                <a:cs typeface="Arial Black" panose="020B0604020202020204" pitchFamily="34" charset="0"/>
              </a:defRPr>
            </a:lvl1pPr>
          </a:lstStyle>
          <a:p>
            <a:r>
              <a:rPr lang="en-US">
                <a:solidFill>
                  <a:schemeClr val="bg1"/>
                </a:solidFill>
              </a:rPr>
              <a:t>FAMOUS DAVE’S</a:t>
            </a:r>
          </a:p>
        </p:txBody>
      </p:sp>
    </p:spTree>
    <p:extLst>
      <p:ext uri="{BB962C8B-B14F-4D97-AF65-F5344CB8AC3E}">
        <p14:creationId xmlns:p14="http://schemas.microsoft.com/office/powerpoint/2010/main" val="2856891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ext, food, dish, meal&#10;&#10;Description automatically generated">
            <a:extLst>
              <a:ext uri="{FF2B5EF4-FFF2-40B4-BE49-F238E27FC236}">
                <a16:creationId xmlns:a16="http://schemas.microsoft.com/office/drawing/2014/main" id="{B22DBD30-8CE0-0C49-A931-D2D04E44325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7722"/>
          <a:stretch/>
        </p:blipFill>
        <p:spPr>
          <a:xfrm>
            <a:off x="6658252" y="9144"/>
            <a:ext cx="5533748" cy="5954142"/>
          </a:xfrm>
          <a:prstGeom prst="rect">
            <a:avLst/>
          </a:prstGeom>
        </p:spPr>
      </p:pic>
      <p:sp>
        <p:nvSpPr>
          <p:cNvPr id="6" name="Title 1">
            <a:extLst>
              <a:ext uri="{FF2B5EF4-FFF2-40B4-BE49-F238E27FC236}">
                <a16:creationId xmlns:a16="http://schemas.microsoft.com/office/drawing/2014/main" id="{99394EDE-1DF9-CC4A-A108-09739F653C2F}"/>
              </a:ext>
            </a:extLst>
          </p:cNvPr>
          <p:cNvSpPr>
            <a:spLocks noGrp="1"/>
          </p:cNvSpPr>
          <p:nvPr>
            <p:ph type="title"/>
          </p:nvPr>
        </p:nvSpPr>
        <p:spPr>
          <a:xfrm>
            <a:off x="838200" y="-421705"/>
            <a:ext cx="10515600" cy="1325563"/>
          </a:xfrm>
        </p:spPr>
        <p:txBody>
          <a:bodyPr>
            <a:normAutofit/>
          </a:bodyPr>
          <a:lstStyle/>
          <a:p>
            <a:r>
              <a:rPr lang="en-US" sz="2800">
                <a:latin typeface="Arial Black" panose="020B0A04020102020204" pitchFamily="34" charset="0"/>
              </a:rPr>
              <a:t>FAMOUS DAVE’S OVERVIEW</a:t>
            </a:r>
          </a:p>
        </p:txBody>
      </p:sp>
      <p:sp>
        <p:nvSpPr>
          <p:cNvPr id="3" name="Content Placeholder 2">
            <a:extLst>
              <a:ext uri="{FF2B5EF4-FFF2-40B4-BE49-F238E27FC236}">
                <a16:creationId xmlns:a16="http://schemas.microsoft.com/office/drawing/2014/main" id="{44E2F474-9A84-9642-A6A3-50C359740930}"/>
              </a:ext>
            </a:extLst>
          </p:cNvPr>
          <p:cNvSpPr>
            <a:spLocks noGrp="1"/>
          </p:cNvSpPr>
          <p:nvPr>
            <p:ph idx="1"/>
          </p:nvPr>
        </p:nvSpPr>
        <p:spPr>
          <a:xfrm>
            <a:off x="567808" y="1265970"/>
            <a:ext cx="6355505" cy="5109877"/>
          </a:xfrm>
        </p:spPr>
        <p:txBody>
          <a:bodyPr>
            <a:noAutofit/>
          </a:bodyPr>
          <a:lstStyle/>
          <a:p>
            <a:pPr lvl="1">
              <a:buClr>
                <a:schemeClr val="tx1"/>
              </a:buClr>
              <a:buSzPct val="120000"/>
              <a:buFont typeface="Arial" panose="020B0604020202020204" pitchFamily="34" charset="0"/>
              <a:buChar char="•"/>
            </a:pPr>
            <a:r>
              <a:rPr lang="en-US" sz="1400" b="1">
                <a:latin typeface="Arial" panose="020B0604020202020204" pitchFamily="34" charset="0"/>
                <a:cs typeface="Arial" panose="020B0604020202020204" pitchFamily="34" charset="0"/>
              </a:rPr>
              <a:t>31</a:t>
            </a:r>
            <a:r>
              <a:rPr lang="en-US" sz="1400">
                <a:latin typeface="Arial" panose="020B0604020202020204" pitchFamily="34" charset="0"/>
                <a:cs typeface="Arial" panose="020B0604020202020204" pitchFamily="34" charset="0"/>
              </a:rPr>
              <a:t> corporate stores in U.S. generating </a:t>
            </a:r>
            <a:r>
              <a:rPr lang="en-US" sz="1400" b="1">
                <a:latin typeface="Arial" panose="020B0604020202020204" pitchFamily="34" charset="0"/>
                <a:cs typeface="Arial" panose="020B0604020202020204" pitchFamily="34" charset="0"/>
              </a:rPr>
              <a:t>$83.0 MM </a:t>
            </a:r>
            <a:r>
              <a:rPr lang="en-US" sz="1400">
                <a:latin typeface="Arial" panose="020B0604020202020204" pitchFamily="34" charset="0"/>
                <a:cs typeface="Arial" panose="020B0604020202020204" pitchFamily="34" charset="0"/>
              </a:rPr>
              <a:t>in revenue in 2021</a:t>
            </a:r>
            <a:endParaRPr lang="en-US" sz="1400" baseline="30000">
              <a:latin typeface="Arial" panose="020B0604020202020204" pitchFamily="34" charset="0"/>
              <a:cs typeface="Arial" panose="020B0604020202020204" pitchFamily="34" charset="0"/>
            </a:endParaRPr>
          </a:p>
          <a:p>
            <a:pPr marL="742950" lvl="1" indent="-285750">
              <a:buClr>
                <a:schemeClr val="tx1"/>
              </a:buClr>
              <a:buSzPct val="120000"/>
              <a:buFont typeface="Arial" panose="020B0604020202020204" pitchFamily="34" charset="0"/>
              <a:buChar char="•"/>
            </a:pPr>
            <a:endParaRPr lang="en-US" sz="1400">
              <a:latin typeface="Arial" panose="020B0604020202020204" pitchFamily="34" charset="0"/>
              <a:cs typeface="Arial" panose="020B0604020202020204" pitchFamily="34" charset="0"/>
            </a:endParaRPr>
          </a:p>
          <a:p>
            <a:pPr lvl="1">
              <a:buClr>
                <a:schemeClr val="tx1"/>
              </a:buClr>
              <a:buSzPct val="120000"/>
              <a:buFont typeface="Arial" panose="020B0604020202020204" pitchFamily="34" charset="0"/>
              <a:buChar char="•"/>
            </a:pPr>
            <a:r>
              <a:rPr lang="en-US" sz="1400" b="1">
                <a:latin typeface="Arial" panose="020B0604020202020204" pitchFamily="34" charset="0"/>
                <a:cs typeface="Arial" panose="020B0604020202020204" pitchFamily="34" charset="0"/>
              </a:rPr>
              <a:t>104</a:t>
            </a:r>
            <a:r>
              <a:rPr lang="en-US" sz="1400">
                <a:latin typeface="Arial" panose="020B0604020202020204" pitchFamily="34" charset="0"/>
                <a:cs typeface="Arial" panose="020B0604020202020204" pitchFamily="34" charset="0"/>
              </a:rPr>
              <a:t> franchise stores in U.S., Canada and UAE generating ~</a:t>
            </a:r>
            <a:r>
              <a:rPr lang="en-US" sz="1400" b="1">
                <a:latin typeface="Arial" panose="020B0604020202020204" pitchFamily="34" charset="0"/>
                <a:cs typeface="Arial" panose="020B0604020202020204" pitchFamily="34" charset="0"/>
              </a:rPr>
              <a:t>$235 MM</a:t>
            </a:r>
            <a:r>
              <a:rPr lang="en-US" sz="1400">
                <a:latin typeface="Arial" panose="020B0604020202020204" pitchFamily="34" charset="0"/>
                <a:cs typeface="Arial" panose="020B0604020202020204" pitchFamily="34" charset="0"/>
              </a:rPr>
              <a:t> in revenue</a:t>
            </a:r>
            <a:endParaRPr lang="en-US" sz="1400" baseline="30000">
              <a:latin typeface="Arial" panose="020B0604020202020204" pitchFamily="34" charset="0"/>
              <a:cs typeface="Arial" panose="020B0604020202020204" pitchFamily="34" charset="0"/>
            </a:endParaRPr>
          </a:p>
          <a:p>
            <a:pPr marL="742950" lvl="1" indent="-285750">
              <a:buClr>
                <a:schemeClr val="tx1"/>
              </a:buClr>
              <a:buSzPct val="120000"/>
              <a:buFont typeface="Arial" panose="020B0604020202020204" pitchFamily="34" charset="0"/>
              <a:buChar char="•"/>
            </a:pPr>
            <a:endParaRPr lang="en-US" sz="1400">
              <a:latin typeface="Arial" panose="020B0604020202020204" pitchFamily="34" charset="0"/>
              <a:cs typeface="Arial" panose="020B0604020202020204" pitchFamily="34" charset="0"/>
            </a:endParaRPr>
          </a:p>
          <a:p>
            <a:pPr lvl="1">
              <a:buClr>
                <a:schemeClr val="tx1"/>
              </a:buClr>
              <a:buSzPct val="120000"/>
              <a:buFont typeface="Arial" panose="020B0604020202020204" pitchFamily="34" charset="0"/>
              <a:buChar char="•"/>
            </a:pPr>
            <a:r>
              <a:rPr lang="en-US" sz="1400">
                <a:latin typeface="Arial" panose="020B0604020202020204" pitchFamily="34" charset="0"/>
                <a:cs typeface="Arial" panose="020B0604020202020204" pitchFamily="34" charset="0"/>
              </a:rPr>
              <a:t>Average Corporate Unit Volume (AUV): </a:t>
            </a:r>
            <a:r>
              <a:rPr lang="en-US" sz="1400" b="1">
                <a:latin typeface="Arial" panose="020B0604020202020204" pitchFamily="34" charset="0"/>
                <a:cs typeface="Arial" panose="020B0604020202020204" pitchFamily="34" charset="0"/>
              </a:rPr>
              <a:t>$2.9 MM</a:t>
            </a:r>
          </a:p>
          <a:p>
            <a:pPr lvl="1">
              <a:buClr>
                <a:schemeClr val="tx1"/>
              </a:buClr>
              <a:buSzPct val="120000"/>
              <a:buFont typeface="Arial" panose="020B0604020202020204" pitchFamily="34" charset="0"/>
              <a:buChar char="•"/>
            </a:pPr>
            <a:endParaRPr lang="en-US" sz="1400">
              <a:latin typeface="Arial" panose="020B0604020202020204" pitchFamily="34" charset="0"/>
              <a:cs typeface="Arial" panose="020B0604020202020204" pitchFamily="34" charset="0"/>
            </a:endParaRPr>
          </a:p>
          <a:p>
            <a:pPr lvl="1">
              <a:buClr>
                <a:schemeClr val="tx1"/>
              </a:buClr>
              <a:buSzPct val="120000"/>
              <a:buFont typeface="Arial" panose="020B0604020202020204" pitchFamily="34" charset="0"/>
              <a:buChar char="•"/>
            </a:pPr>
            <a:r>
              <a:rPr lang="en-US" sz="1400" b="1">
                <a:latin typeface="Arial" panose="020B0604020202020204" pitchFamily="34" charset="0"/>
                <a:cs typeface="Arial" panose="020B0604020202020204" pitchFamily="34" charset="0"/>
              </a:rPr>
              <a:t>Strong &amp; Consistent Metrics </a:t>
            </a:r>
            <a:r>
              <a:rPr lang="en-US" sz="1400">
                <a:latin typeface="Arial" panose="020B0604020202020204" pitchFamily="34" charset="0"/>
                <a:cs typeface="Arial" panose="020B0604020202020204" pitchFamily="34" charset="0"/>
              </a:rPr>
              <a:t>(2021 results)</a:t>
            </a:r>
            <a:endParaRPr lang="en-US" sz="1400" b="1">
              <a:latin typeface="Arial" panose="020B0604020202020204" pitchFamily="34" charset="0"/>
              <a:cs typeface="Arial" panose="020B0604020202020204" pitchFamily="34" charset="0"/>
            </a:endParaRPr>
          </a:p>
          <a:p>
            <a:pPr marL="387122" lvl="2" indent="0">
              <a:buClr>
                <a:schemeClr val="tx1"/>
              </a:buClr>
              <a:buSzPct val="120000"/>
              <a:buNone/>
            </a:pPr>
            <a:r>
              <a:rPr lang="en-US" sz="1400">
                <a:latin typeface="Arial" panose="020B0604020202020204" pitchFamily="34" charset="0"/>
                <a:cs typeface="Arial" panose="020B0604020202020204" pitchFamily="34" charset="0"/>
              </a:rPr>
              <a:t>- Food &amp; Beverage Costs 30%</a:t>
            </a:r>
          </a:p>
          <a:p>
            <a:pPr marL="387122" lvl="2" indent="0">
              <a:buClr>
                <a:schemeClr val="tx1"/>
              </a:buClr>
              <a:buSzPct val="120000"/>
              <a:buNone/>
            </a:pPr>
            <a:r>
              <a:rPr lang="en-US" sz="1400">
                <a:latin typeface="Arial" panose="020B0604020202020204" pitchFamily="34" charset="0"/>
                <a:cs typeface="Arial" panose="020B0604020202020204" pitchFamily="34" charset="0"/>
              </a:rPr>
              <a:t>- Labor Costs: 29%</a:t>
            </a:r>
          </a:p>
          <a:p>
            <a:pPr marL="387122" lvl="2" indent="0">
              <a:buClr>
                <a:schemeClr val="tx1"/>
              </a:buClr>
              <a:buSzPct val="120000"/>
              <a:buNone/>
            </a:pPr>
            <a:r>
              <a:rPr lang="en-US" sz="1400">
                <a:latin typeface="Arial" panose="020B0604020202020204" pitchFamily="34" charset="0"/>
                <a:cs typeface="Arial" panose="020B0604020202020204" pitchFamily="34" charset="0"/>
              </a:rPr>
              <a:t>- Occupancy: 7%</a:t>
            </a:r>
          </a:p>
          <a:p>
            <a:pPr marL="1200150" lvl="2" indent="-285750">
              <a:buClr>
                <a:schemeClr val="tx1"/>
              </a:buClr>
              <a:buSzPct val="120000"/>
              <a:buFont typeface="Arial" panose="020B0604020202020204" pitchFamily="34" charset="0"/>
              <a:buChar char="•"/>
            </a:pPr>
            <a:endParaRPr lang="en-US" sz="1400">
              <a:latin typeface="Arial" panose="020B0604020202020204" pitchFamily="34" charset="0"/>
              <a:cs typeface="Arial" panose="020B0604020202020204" pitchFamily="34" charset="0"/>
            </a:endParaRPr>
          </a:p>
          <a:p>
            <a:pPr lvl="1">
              <a:buClr>
                <a:schemeClr val="tx1"/>
              </a:buClr>
              <a:buSzPct val="120000"/>
              <a:buFont typeface="Arial" panose="020B0604020202020204" pitchFamily="34" charset="0"/>
              <a:buChar char="•"/>
            </a:pPr>
            <a:r>
              <a:rPr lang="en-US" sz="1400" b="1">
                <a:latin typeface="Arial" panose="020B0604020202020204" pitchFamily="34" charset="0"/>
                <a:cs typeface="Arial" panose="020B0604020202020204" pitchFamily="34" charset="0"/>
              </a:rPr>
              <a:t>Dual Concepts</a:t>
            </a:r>
          </a:p>
          <a:p>
            <a:pPr marL="914400" lvl="2" indent="0">
              <a:buClr>
                <a:schemeClr val="tx1"/>
              </a:buClr>
              <a:buSzPct val="120000"/>
              <a:buNone/>
            </a:pPr>
            <a:endParaRPr lang="en-US" sz="1400">
              <a:latin typeface="Arial" panose="020B0604020202020204" pitchFamily="34" charset="0"/>
              <a:cs typeface="Arial" panose="020B0604020202020204" pitchFamily="34" charset="0"/>
            </a:endParaRPr>
          </a:p>
          <a:p>
            <a:pPr lvl="1">
              <a:buClr>
                <a:schemeClr val="tx1"/>
              </a:buClr>
              <a:buSzPct val="120000"/>
              <a:buFont typeface="Arial" panose="020B0604020202020204" pitchFamily="34" charset="0"/>
              <a:buChar char="•"/>
            </a:pPr>
            <a:r>
              <a:rPr lang="en-US" sz="1400" b="1">
                <a:latin typeface="Arial" panose="020B0604020202020204" pitchFamily="34" charset="0"/>
                <a:cs typeface="Arial" panose="020B0604020202020204" pitchFamily="34" charset="0"/>
              </a:rPr>
              <a:t>Ghost Kitchens</a:t>
            </a:r>
          </a:p>
          <a:p>
            <a:pPr lvl="1">
              <a:buClr>
                <a:schemeClr val="tx1"/>
              </a:buClr>
              <a:buSzPct val="120000"/>
              <a:buFont typeface="Arial" panose="020B0604020202020204" pitchFamily="34" charset="0"/>
              <a:buChar char="•"/>
            </a:pPr>
            <a:endParaRPr lang="en-US" sz="1400" b="1">
              <a:latin typeface="Arial" panose="020B0604020202020204" pitchFamily="34" charset="0"/>
              <a:cs typeface="Arial" panose="020B0604020202020204" pitchFamily="34" charset="0"/>
            </a:endParaRPr>
          </a:p>
          <a:p>
            <a:pPr lvl="1">
              <a:buClr>
                <a:schemeClr val="tx1"/>
              </a:buClr>
              <a:buSzPct val="120000"/>
              <a:buFont typeface="Arial" panose="020B0604020202020204" pitchFamily="34" charset="0"/>
              <a:buChar char="•"/>
            </a:pPr>
            <a:r>
              <a:rPr lang="en-US" sz="1400" b="1">
                <a:latin typeface="Arial" panose="020B0604020202020204" pitchFamily="34" charset="0"/>
                <a:cs typeface="Arial" panose="020B0604020202020204" pitchFamily="34" charset="0"/>
              </a:rPr>
              <a:t>Virtual Brands</a:t>
            </a:r>
          </a:p>
          <a:p>
            <a:pPr lvl="1">
              <a:buClr>
                <a:schemeClr val="tx1"/>
              </a:buClr>
              <a:buSzPct val="120000"/>
              <a:buFont typeface="Arial" panose="020B0604020202020204" pitchFamily="34" charset="0"/>
              <a:buChar char="•"/>
            </a:pPr>
            <a:endParaRPr lang="en-US" sz="1400" b="1">
              <a:latin typeface="Arial" panose="020B0604020202020204" pitchFamily="34" charset="0"/>
              <a:cs typeface="Arial" panose="020B0604020202020204" pitchFamily="34" charset="0"/>
            </a:endParaRPr>
          </a:p>
          <a:p>
            <a:pPr marL="1200150" lvl="2" indent="-285750">
              <a:buClr>
                <a:schemeClr val="tx1"/>
              </a:buClr>
              <a:buSzPct val="120000"/>
              <a:buFont typeface="Arial" panose="020B0604020202020204" pitchFamily="34" charset="0"/>
              <a:buChar char="•"/>
            </a:pPr>
            <a:endParaRPr lang="en-US" sz="1400">
              <a:latin typeface="Arial" panose="020B0604020202020204" pitchFamily="34" charset="0"/>
              <a:cs typeface="Arial" panose="020B0604020202020204" pitchFamily="34" charset="0"/>
            </a:endParaRPr>
          </a:p>
          <a:p>
            <a:pPr marL="387122" lvl="2" indent="0">
              <a:buClr>
                <a:schemeClr val="tx1"/>
              </a:buClr>
              <a:buSzPct val="120000"/>
              <a:buNone/>
            </a:pPr>
            <a:endParaRPr lang="en-US" sz="1400" b="1" cap="all" spc="-5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83735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54DD9D7-FC8D-704D-83AC-2FC76B02F0CD}"/>
              </a:ext>
            </a:extLst>
          </p:cNvPr>
          <p:cNvSpPr/>
          <p:nvPr/>
        </p:nvSpPr>
        <p:spPr>
          <a:xfrm>
            <a:off x="609600" y="3779108"/>
            <a:ext cx="4775788" cy="2631490"/>
          </a:xfrm>
          <a:prstGeom prst="rect">
            <a:avLst/>
          </a:prstGeom>
        </p:spPr>
        <p:txBody>
          <a:bodyPr wrap="square">
            <a:spAutoFit/>
          </a:bodyPr>
          <a:lstStyle/>
          <a:p>
            <a:pPr marL="342900" lvl="1" indent="0" algn="ctr">
              <a:buNone/>
            </a:pPr>
            <a:r>
              <a:rPr lang="en-US" b="1">
                <a:solidFill>
                  <a:srgbClr val="000000"/>
                </a:solidFill>
                <a:latin typeface="Arial" panose="020B0604020202020204" pitchFamily="34" charset="0"/>
                <a:cs typeface="Arial" panose="020B0604020202020204" pitchFamily="34" charset="0"/>
              </a:rPr>
              <a:t>Tahoe Joe’s</a:t>
            </a:r>
          </a:p>
          <a:p>
            <a:pPr marL="342900" lvl="1" indent="0" algn="ctr">
              <a:buNone/>
            </a:pPr>
            <a:endParaRPr lang="en-US" sz="700" b="1">
              <a:solidFill>
                <a:srgbClr val="000000"/>
              </a:solidFill>
              <a:latin typeface="Arial" panose="020B0604020202020204" pitchFamily="34" charset="0"/>
              <a:cs typeface="Arial" panose="020B0604020202020204" pitchFamily="34" charset="0"/>
            </a:endParaRPr>
          </a:p>
          <a:p>
            <a:pPr marL="342900" lvl="1" indent="0" algn="ctr">
              <a:buNone/>
            </a:pPr>
            <a:r>
              <a:rPr lang="en-US" sz="1400">
                <a:latin typeface="Arial" panose="020B0604020202020204" pitchFamily="34" charset="0"/>
                <a:cs typeface="Arial" panose="020B0604020202020204" pitchFamily="34" charset="0"/>
              </a:rPr>
              <a:t>Famous Dave’s &amp; Texas T-Bone – Colorado Springs, CO</a:t>
            </a:r>
          </a:p>
          <a:p>
            <a:pPr marL="342900" lvl="1" indent="0" algn="ctr">
              <a:buNone/>
            </a:pPr>
            <a:r>
              <a:rPr lang="en-US" sz="1400">
                <a:latin typeface="Arial" panose="020B0604020202020204" pitchFamily="34" charset="0"/>
                <a:cs typeface="Arial" panose="020B0604020202020204" pitchFamily="34" charset="0"/>
              </a:rPr>
              <a:t>Famous Dave’s &amp; Tahoe Joes - TBD</a:t>
            </a:r>
          </a:p>
          <a:p>
            <a:pPr marL="342900" lvl="1" indent="0" algn="ctr">
              <a:buNone/>
            </a:pPr>
            <a:endParaRPr lang="en-US" sz="1400">
              <a:latin typeface="Arial" panose="020B0604020202020204" pitchFamily="34" charset="0"/>
              <a:cs typeface="Arial" panose="020B0604020202020204" pitchFamily="34" charset="0"/>
            </a:endParaRPr>
          </a:p>
          <a:p>
            <a:pPr marL="342900" lvl="1" indent="0" algn="ctr">
              <a:buNone/>
            </a:pPr>
            <a:r>
              <a:rPr lang="en-US" sz="1400">
                <a:latin typeface="Arial" panose="020B0604020202020204" pitchFamily="34" charset="0"/>
                <a:cs typeface="Arial" panose="020B0604020202020204" pitchFamily="34" charset="0"/>
              </a:rPr>
              <a:t>The Company is using its learnings from dual branding with Texas T-Bone.  Expectation is to add $800k in additional revenue with 25% flow through when a Famous Dave’s is teamed up with Tahoe Joe’s.  </a:t>
            </a:r>
          </a:p>
          <a:p>
            <a:pPr marL="342900" lvl="1" indent="0" algn="ctr">
              <a:buNone/>
            </a:pPr>
            <a:r>
              <a:rPr lang="en-US" sz="1400">
                <a:solidFill>
                  <a:srgbClr val="C00000"/>
                </a:solidFill>
                <a:latin typeface="Arial" panose="020B0604020202020204" pitchFamily="34" charset="0"/>
                <a:cs typeface="Arial" panose="020B0604020202020204" pitchFamily="34" charset="0"/>
              </a:rPr>
              <a:t>Potential for $200k additional EBITDA per location. </a:t>
            </a:r>
          </a:p>
        </p:txBody>
      </p:sp>
      <p:cxnSp>
        <p:nvCxnSpPr>
          <p:cNvPr id="17" name="Straight Connector 16">
            <a:extLst>
              <a:ext uri="{FF2B5EF4-FFF2-40B4-BE49-F238E27FC236}">
                <a16:creationId xmlns:a16="http://schemas.microsoft.com/office/drawing/2014/main" id="{20C21689-EE46-8146-8E51-1316E0C5E0AF}"/>
              </a:ext>
            </a:extLst>
          </p:cNvPr>
          <p:cNvCxnSpPr>
            <a:cxnSpLocks/>
          </p:cNvCxnSpPr>
          <p:nvPr/>
        </p:nvCxnSpPr>
        <p:spPr>
          <a:xfrm>
            <a:off x="6117673" y="2164816"/>
            <a:ext cx="0" cy="3829584"/>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C977680D-855A-0042-9F2F-8304952A4388}"/>
              </a:ext>
            </a:extLst>
          </p:cNvPr>
          <p:cNvSpPr txBox="1">
            <a:spLocks/>
          </p:cNvSpPr>
          <p:nvPr/>
        </p:nvSpPr>
        <p:spPr>
          <a:xfrm>
            <a:off x="782351" y="778704"/>
            <a:ext cx="8652015" cy="79404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1" i="0" kern="1200">
                <a:solidFill>
                  <a:schemeClr val="tx1"/>
                </a:solidFill>
                <a:latin typeface="Arial Black" panose="020B0604020202020204" pitchFamily="34" charset="0"/>
                <a:ea typeface="+mj-ea"/>
                <a:cs typeface="Arial Black" panose="020B0604020202020204" pitchFamily="34" charset="0"/>
              </a:defRPr>
            </a:lvl1pPr>
          </a:lstStyle>
          <a:p>
            <a:r>
              <a:rPr lang="en-US" sz="1700" b="0">
                <a:latin typeface="Arial" panose="020B0604020202020204" pitchFamily="34" charset="0"/>
                <a:cs typeface="Arial" panose="020B0604020202020204" pitchFamily="34" charset="0"/>
              </a:rPr>
              <a:t>Famous Dave’s 6,500 sq. ft. boxes were designed to execute at a higher AUV level than its current AUV of $2.9 MM.</a:t>
            </a:r>
            <a:endParaRPr lang="en-US" sz="1700" b="0" cap="a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A9B2F5DA-DB11-6F47-AB56-D21E639EBC7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94135" y="2054992"/>
            <a:ext cx="1476713" cy="1151836"/>
          </a:xfrm>
          <a:prstGeom prst="rect">
            <a:avLst/>
          </a:prstGeom>
        </p:spPr>
      </p:pic>
      <p:pic>
        <p:nvPicPr>
          <p:cNvPr id="13" name="Picture 12">
            <a:extLst>
              <a:ext uri="{FF2B5EF4-FFF2-40B4-BE49-F238E27FC236}">
                <a16:creationId xmlns:a16="http://schemas.microsoft.com/office/drawing/2014/main" id="{C2AA0F2F-36C8-403E-920A-973A315DB73D}"/>
              </a:ext>
            </a:extLst>
          </p:cNvPr>
          <p:cNvPicPr>
            <a:picLocks noChangeAspect="1"/>
          </p:cNvPicPr>
          <p:nvPr/>
        </p:nvPicPr>
        <p:blipFill>
          <a:blip r:embed="rId3"/>
          <a:stretch>
            <a:fillRect/>
          </a:stretch>
        </p:blipFill>
        <p:spPr>
          <a:xfrm>
            <a:off x="2238375" y="3042694"/>
            <a:ext cx="1476712" cy="564862"/>
          </a:xfrm>
          <a:prstGeom prst="rect">
            <a:avLst/>
          </a:prstGeom>
        </p:spPr>
      </p:pic>
      <p:pic>
        <p:nvPicPr>
          <p:cNvPr id="12" name="Picture 11">
            <a:extLst>
              <a:ext uri="{FF2B5EF4-FFF2-40B4-BE49-F238E27FC236}">
                <a16:creationId xmlns:a16="http://schemas.microsoft.com/office/drawing/2014/main" id="{F2E3C330-F0F3-4324-812D-D578A8C9CA59}"/>
              </a:ext>
            </a:extLst>
          </p:cNvPr>
          <p:cNvPicPr>
            <a:picLocks noChangeAspect="1"/>
          </p:cNvPicPr>
          <p:nvPr/>
        </p:nvPicPr>
        <p:blipFill>
          <a:blip r:embed="rId4"/>
          <a:stretch>
            <a:fillRect/>
          </a:stretch>
        </p:blipFill>
        <p:spPr>
          <a:xfrm>
            <a:off x="1840410" y="2372772"/>
            <a:ext cx="994685" cy="659519"/>
          </a:xfrm>
          <a:prstGeom prst="rect">
            <a:avLst/>
          </a:prstGeom>
        </p:spPr>
      </p:pic>
      <p:sp>
        <p:nvSpPr>
          <p:cNvPr id="25" name="Title 1">
            <a:extLst>
              <a:ext uri="{FF2B5EF4-FFF2-40B4-BE49-F238E27FC236}">
                <a16:creationId xmlns:a16="http://schemas.microsoft.com/office/drawing/2014/main" id="{282CE85B-CFB4-46DA-AAFC-CD2C4ACC253E}"/>
              </a:ext>
            </a:extLst>
          </p:cNvPr>
          <p:cNvSpPr>
            <a:spLocks noGrp="1"/>
          </p:cNvSpPr>
          <p:nvPr>
            <p:ph type="title"/>
          </p:nvPr>
        </p:nvSpPr>
        <p:spPr>
          <a:xfrm>
            <a:off x="316249" y="-180953"/>
            <a:ext cx="10833513" cy="939470"/>
          </a:xfrm>
        </p:spPr>
        <p:txBody>
          <a:bodyPr>
            <a:noAutofit/>
          </a:bodyPr>
          <a:lstStyle/>
          <a:p>
            <a:br>
              <a:rPr lang="en-US" sz="2800">
                <a:latin typeface="Arial Black" panose="020B0A04020102020204" pitchFamily="34" charset="0"/>
                <a:cs typeface="Calibri" panose="020F0502020204030204" pitchFamily="34" charset="0"/>
              </a:rPr>
            </a:br>
            <a:r>
              <a:rPr lang="en-US" sz="2800">
                <a:latin typeface="Arial Black" panose="020B0A04020102020204" pitchFamily="34" charset="0"/>
                <a:cs typeface="Calibri" panose="020F0502020204030204" pitchFamily="34" charset="0"/>
              </a:rPr>
              <a:t>GROWTH: FILL LATENT CAPACITY</a:t>
            </a:r>
            <a:endParaRPr lang="en-US" sz="2800" b="1">
              <a:solidFill>
                <a:schemeClr val="tx1"/>
              </a:solidFill>
              <a:latin typeface="Arial Black" panose="020B0A04020102020204" pitchFamily="34" charset="0"/>
            </a:endParaRPr>
          </a:p>
        </p:txBody>
      </p:sp>
      <p:sp>
        <p:nvSpPr>
          <p:cNvPr id="15" name="TextBox 14">
            <a:extLst>
              <a:ext uri="{FF2B5EF4-FFF2-40B4-BE49-F238E27FC236}">
                <a16:creationId xmlns:a16="http://schemas.microsoft.com/office/drawing/2014/main" id="{C54E3593-D94C-495D-96F5-0060C1039389}"/>
              </a:ext>
            </a:extLst>
          </p:cNvPr>
          <p:cNvSpPr txBox="1"/>
          <p:nvPr/>
        </p:nvSpPr>
        <p:spPr>
          <a:xfrm>
            <a:off x="8861781" y="1972903"/>
            <a:ext cx="2878664" cy="4185761"/>
          </a:xfrm>
          <a:prstGeom prst="rect">
            <a:avLst/>
          </a:prstGeom>
          <a:noFill/>
        </p:spPr>
        <p:txBody>
          <a:bodyPr wrap="square" lIns="91440" tIns="45720" rIns="91440" bIns="45720" rtlCol="0" anchor="t">
            <a:spAutoFit/>
          </a:bodyPr>
          <a:lstStyle/>
          <a:p>
            <a:endParaRPr lang="en-US" sz="1400">
              <a:latin typeface="Arial" panose="020B0604020202020204" pitchFamily="34" charset="0"/>
              <a:cs typeface="Arial" panose="020B0604020202020204" pitchFamily="34" charset="0"/>
            </a:endParaRPr>
          </a:p>
          <a:p>
            <a:r>
              <a:rPr lang="en-US" sz="1400" b="1">
                <a:latin typeface="Arial"/>
                <a:cs typeface="Arial"/>
              </a:rPr>
              <a:t>Baker Square pies in Famous Dave’s</a:t>
            </a:r>
          </a:p>
          <a:p>
            <a:endParaRPr lang="en-US" sz="1400" b="1">
              <a:latin typeface="Arial"/>
              <a:cs typeface="Arial"/>
            </a:endParaRPr>
          </a:p>
          <a:p>
            <a:pPr marL="285750" indent="-285750">
              <a:buFont typeface="Arial" panose="020B0604020202020204" pitchFamily="34" charset="0"/>
              <a:buChar char="•"/>
            </a:pPr>
            <a:r>
              <a:rPr lang="en-US" sz="1400">
                <a:latin typeface="Arial"/>
                <a:cs typeface="Arial"/>
              </a:rPr>
              <a:t>Live in 3 corporate and 4 franchise locations</a:t>
            </a:r>
          </a:p>
          <a:p>
            <a:pPr marL="285750" indent="-285750">
              <a:buFont typeface="Arial" panose="020B0604020202020204" pitchFamily="34" charset="0"/>
              <a:buChar char="•"/>
            </a:pPr>
            <a:r>
              <a:rPr lang="en-US" sz="1400">
                <a:latin typeface="Arial"/>
                <a:cs typeface="Arial"/>
              </a:rPr>
              <a:t>Planning rollout to other corporate &amp; franchise locations over Q2 and Q3 of 2022</a:t>
            </a:r>
          </a:p>
          <a:p>
            <a:pPr marL="742950" lvl="1" indent="-285750">
              <a:buFont typeface="Arial" panose="020B0604020202020204" pitchFamily="34" charset="0"/>
              <a:buChar char="•"/>
            </a:pPr>
            <a:endParaRPr lang="en-US" sz="1400">
              <a:latin typeface="Arial"/>
              <a:cs typeface="Arial"/>
            </a:endParaRPr>
          </a:p>
          <a:p>
            <a:pPr marL="742950" lvl="1" indent="-285750">
              <a:buFont typeface="Arial" panose="020B0604020202020204" pitchFamily="34" charset="0"/>
              <a:buChar char="•"/>
            </a:pPr>
            <a:endParaRPr lang="en-US" sz="1400">
              <a:latin typeface="Arial"/>
              <a:cs typeface="Arial"/>
            </a:endParaRPr>
          </a:p>
          <a:p>
            <a:pPr lvl="1"/>
            <a:endParaRPr lang="en-US" sz="1400">
              <a:latin typeface="Arial"/>
              <a:cs typeface="Arial"/>
            </a:endParaRPr>
          </a:p>
          <a:p>
            <a:pPr lvl="1"/>
            <a:endParaRPr lang="en-US" sz="1400">
              <a:latin typeface="Arial"/>
              <a:cs typeface="Arial"/>
            </a:endParaRPr>
          </a:p>
          <a:p>
            <a:r>
              <a:rPr lang="en-US" sz="1400" b="1">
                <a:solidFill>
                  <a:srgbClr val="000000"/>
                </a:solidFill>
                <a:latin typeface="Arial"/>
                <a:cs typeface="Arial"/>
              </a:rPr>
              <a:t>$5 Burger in Famous Dave’s</a:t>
            </a:r>
          </a:p>
          <a:p>
            <a:endParaRPr lang="en-US" sz="1400" b="1">
              <a:solidFill>
                <a:srgbClr val="000000"/>
              </a:solidFill>
              <a:latin typeface="Arial"/>
              <a:cs typeface="Arial"/>
            </a:endParaRPr>
          </a:p>
          <a:p>
            <a:pPr marL="285750" indent="-285750">
              <a:buFont typeface="Arial" panose="020B0604020202020204" pitchFamily="34" charset="0"/>
              <a:buChar char="•"/>
            </a:pPr>
            <a:r>
              <a:rPr lang="en-US" sz="1400">
                <a:solidFill>
                  <a:srgbClr val="000000"/>
                </a:solidFill>
                <a:latin typeface="Arial"/>
                <a:cs typeface="Arial"/>
              </a:rPr>
              <a:t>Virtual burger concept</a:t>
            </a:r>
          </a:p>
          <a:p>
            <a:pPr marL="285750" indent="-285750">
              <a:buFont typeface="Arial" panose="020B0604020202020204" pitchFamily="34" charset="0"/>
              <a:buChar char="•"/>
            </a:pPr>
            <a:r>
              <a:rPr lang="en-US" sz="1400">
                <a:solidFill>
                  <a:srgbClr val="000000"/>
                </a:solidFill>
                <a:latin typeface="Arial"/>
                <a:cs typeface="Arial"/>
              </a:rPr>
              <a:t>25% flow through</a:t>
            </a:r>
          </a:p>
          <a:p>
            <a:endParaRPr lang="en-US" sz="1400">
              <a:latin typeface="Arial" panose="020B0604020202020204" pitchFamily="34" charset="0"/>
              <a:cs typeface="Arial" panose="020B0604020202020204" pitchFamily="34" charset="0"/>
            </a:endParaRPr>
          </a:p>
        </p:txBody>
      </p:sp>
      <p:pic>
        <p:nvPicPr>
          <p:cNvPr id="16" name="Picture 10" descr="A picture containing text, floor, indoor, ceiling&#10;&#10;Description automatically generated">
            <a:extLst>
              <a:ext uri="{FF2B5EF4-FFF2-40B4-BE49-F238E27FC236}">
                <a16:creationId xmlns:a16="http://schemas.microsoft.com/office/drawing/2014/main" id="{A49B6838-684D-403F-86E6-2DEB98CB5A12}"/>
              </a:ext>
            </a:extLst>
          </p:cNvPr>
          <p:cNvPicPr>
            <a:picLocks noChangeAspect="1"/>
          </p:cNvPicPr>
          <p:nvPr/>
        </p:nvPicPr>
        <p:blipFill>
          <a:blip r:embed="rId5"/>
          <a:stretch>
            <a:fillRect/>
          </a:stretch>
        </p:blipFill>
        <p:spPr>
          <a:xfrm>
            <a:off x="6666800" y="2242567"/>
            <a:ext cx="1999186" cy="2335147"/>
          </a:xfrm>
          <a:prstGeom prst="rect">
            <a:avLst/>
          </a:prstGeom>
        </p:spPr>
      </p:pic>
      <p:sp>
        <p:nvSpPr>
          <p:cNvPr id="19" name="TextBox 18">
            <a:extLst>
              <a:ext uri="{FF2B5EF4-FFF2-40B4-BE49-F238E27FC236}">
                <a16:creationId xmlns:a16="http://schemas.microsoft.com/office/drawing/2014/main" id="{E4F7C2B2-B9EC-4D22-A478-D7F64EDD8615}"/>
              </a:ext>
            </a:extLst>
          </p:cNvPr>
          <p:cNvSpPr txBox="1"/>
          <p:nvPr/>
        </p:nvSpPr>
        <p:spPr>
          <a:xfrm>
            <a:off x="609600" y="1589540"/>
            <a:ext cx="4865511" cy="369332"/>
          </a:xfrm>
          <a:prstGeom prst="rect">
            <a:avLst/>
          </a:prstGeom>
          <a:noFill/>
          <a:ln>
            <a:solidFill>
              <a:schemeClr val="tx1"/>
            </a:solidFill>
          </a:ln>
        </p:spPr>
        <p:txBody>
          <a:bodyPr wrap="square" rtlCol="0">
            <a:spAutoFit/>
          </a:bodyPr>
          <a:lstStyle/>
          <a:p>
            <a:pPr algn="ctr"/>
            <a:r>
              <a:rPr lang="en-US" b="1">
                <a:latin typeface="Arial" panose="020B0604020202020204" pitchFamily="34" charset="0"/>
                <a:cs typeface="Arial" panose="020B0604020202020204" pitchFamily="34" charset="0"/>
              </a:rPr>
              <a:t>Dual Concepts</a:t>
            </a:r>
          </a:p>
        </p:txBody>
      </p:sp>
      <p:sp>
        <p:nvSpPr>
          <p:cNvPr id="21" name="TextBox 20">
            <a:extLst>
              <a:ext uri="{FF2B5EF4-FFF2-40B4-BE49-F238E27FC236}">
                <a16:creationId xmlns:a16="http://schemas.microsoft.com/office/drawing/2014/main" id="{C75B6973-2156-4660-B076-39CF7522743C}"/>
              </a:ext>
            </a:extLst>
          </p:cNvPr>
          <p:cNvSpPr txBox="1"/>
          <p:nvPr/>
        </p:nvSpPr>
        <p:spPr>
          <a:xfrm>
            <a:off x="6716890" y="1589540"/>
            <a:ext cx="4865510" cy="369332"/>
          </a:xfrm>
          <a:prstGeom prst="rect">
            <a:avLst/>
          </a:prstGeom>
          <a:noFill/>
          <a:ln>
            <a:solidFill>
              <a:schemeClr val="tx1"/>
            </a:solidFill>
          </a:ln>
        </p:spPr>
        <p:txBody>
          <a:bodyPr wrap="square" rtlCol="0">
            <a:spAutoFit/>
          </a:bodyPr>
          <a:lstStyle/>
          <a:p>
            <a:pPr algn="ctr"/>
            <a:r>
              <a:rPr lang="en-US" b="1">
                <a:latin typeface="Arial" panose="020B0604020202020204" pitchFamily="34" charset="0"/>
                <a:cs typeface="Arial" panose="020B0604020202020204" pitchFamily="34" charset="0"/>
              </a:rPr>
              <a:t>Ghost Kitchen / Virtual Brand</a:t>
            </a:r>
          </a:p>
        </p:txBody>
      </p:sp>
      <p:pic>
        <p:nvPicPr>
          <p:cNvPr id="4" name="Picture 3" descr="Logo&#10;&#10;Description automatically generated with medium confidence">
            <a:extLst>
              <a:ext uri="{FF2B5EF4-FFF2-40B4-BE49-F238E27FC236}">
                <a16:creationId xmlns:a16="http://schemas.microsoft.com/office/drawing/2014/main" id="{7629ABD1-3963-42BE-94A0-0A757567D78E}"/>
              </a:ext>
            </a:extLst>
          </p:cNvPr>
          <p:cNvPicPr>
            <a:picLocks noChangeAspect="1"/>
          </p:cNvPicPr>
          <p:nvPr/>
        </p:nvPicPr>
        <p:blipFill>
          <a:blip r:embed="rId6"/>
          <a:stretch>
            <a:fillRect/>
          </a:stretch>
        </p:blipFill>
        <p:spPr>
          <a:xfrm>
            <a:off x="6861959" y="4947379"/>
            <a:ext cx="1438476" cy="952633"/>
          </a:xfrm>
          <a:prstGeom prst="rect">
            <a:avLst/>
          </a:prstGeom>
        </p:spPr>
      </p:pic>
    </p:spTree>
    <p:extLst>
      <p:ext uri="{BB962C8B-B14F-4D97-AF65-F5344CB8AC3E}">
        <p14:creationId xmlns:p14="http://schemas.microsoft.com/office/powerpoint/2010/main" val="685407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text, dark&#10;&#10;Description automatically generated">
            <a:extLst>
              <a:ext uri="{FF2B5EF4-FFF2-40B4-BE49-F238E27FC236}">
                <a16:creationId xmlns:a16="http://schemas.microsoft.com/office/drawing/2014/main" id="{5F69A7FE-AB82-2F4B-B27D-11DD72C18A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3356"/>
          <a:stretch/>
        </p:blipFill>
        <p:spPr>
          <a:xfrm>
            <a:off x="6619260" y="0"/>
            <a:ext cx="5686887" cy="6858000"/>
          </a:xfrm>
          <a:prstGeom prst="rect">
            <a:avLst/>
          </a:prstGeom>
        </p:spPr>
      </p:pic>
      <p:sp>
        <p:nvSpPr>
          <p:cNvPr id="10" name="TextBox 9">
            <a:extLst>
              <a:ext uri="{FF2B5EF4-FFF2-40B4-BE49-F238E27FC236}">
                <a16:creationId xmlns:a16="http://schemas.microsoft.com/office/drawing/2014/main" id="{2B6DA0BE-BF47-C54D-832E-FB73FCD410C0}"/>
              </a:ext>
            </a:extLst>
          </p:cNvPr>
          <p:cNvSpPr txBox="1"/>
          <p:nvPr/>
        </p:nvSpPr>
        <p:spPr>
          <a:xfrm>
            <a:off x="615742" y="1587084"/>
            <a:ext cx="6314447" cy="3293209"/>
          </a:xfrm>
          <a:prstGeom prst="rect">
            <a:avLst/>
          </a:prstGeom>
          <a:noFill/>
        </p:spPr>
        <p:txBody>
          <a:bodyPr wrap="square" lIns="91440" tIns="45720" rIns="91440" bIns="45720" rtlCol="0" anchor="t">
            <a:spAutoFit/>
          </a:bodyPr>
          <a:lstStyle/>
          <a:p>
            <a:pPr>
              <a:buClr>
                <a:schemeClr val="tx1"/>
              </a:buClr>
              <a:buSzPct val="105000"/>
            </a:pPr>
            <a:r>
              <a:rPr lang="en-US" sz="1600" b="1">
                <a:latin typeface="Arial"/>
                <a:cs typeface="Arial"/>
              </a:rPr>
              <a:t>Robust Franchisee Pipeline Activity</a:t>
            </a:r>
          </a:p>
          <a:p>
            <a:pPr marL="285750" indent="-285750">
              <a:buClr>
                <a:schemeClr val="tx1"/>
              </a:buClr>
              <a:buSzPct val="105000"/>
              <a:buFont typeface="Arial" panose="020B0604020202020204" pitchFamily="34" charset="0"/>
              <a:buChar char="•"/>
            </a:pPr>
            <a:r>
              <a:rPr lang="en-US" sz="1600">
                <a:latin typeface="Arial"/>
                <a:cs typeface="Arial"/>
              </a:rPr>
              <a:t>Increased activity due to take out success over the past 12 months</a:t>
            </a:r>
          </a:p>
          <a:p>
            <a:pPr marL="285750" indent="-285750">
              <a:buClr>
                <a:schemeClr val="tx1"/>
              </a:buClr>
              <a:buSzPct val="105000"/>
              <a:buFont typeface="Arial" panose="020B0604020202020204" pitchFamily="34" charset="0"/>
              <a:buChar char="•"/>
            </a:pPr>
            <a:r>
              <a:rPr lang="en-US" sz="1600">
                <a:latin typeface="Arial"/>
                <a:cs typeface="Arial"/>
              </a:rPr>
              <a:t>Multiple franchisees opened new line service concept</a:t>
            </a:r>
          </a:p>
          <a:p>
            <a:pPr marL="285750" indent="-285750">
              <a:buClr>
                <a:schemeClr val="tx1"/>
              </a:buClr>
              <a:buSzPct val="105000"/>
              <a:buFont typeface="Arial" panose="020B0604020202020204" pitchFamily="34" charset="0"/>
              <a:buChar char="•"/>
            </a:pPr>
            <a:r>
              <a:rPr lang="en-US" sz="1600">
                <a:latin typeface="Arial"/>
                <a:cs typeface="Arial"/>
              </a:rPr>
              <a:t>Franchisee opened a drive thru concept</a:t>
            </a:r>
          </a:p>
          <a:p>
            <a:pPr marL="285750" indent="-285750">
              <a:buClr>
                <a:schemeClr val="tx1"/>
              </a:buClr>
              <a:buSzPct val="105000"/>
              <a:buFont typeface="Arial" panose="020B0604020202020204" pitchFamily="34" charset="0"/>
              <a:buChar char="•"/>
            </a:pPr>
            <a:endParaRPr lang="en-US" sz="1600">
              <a:latin typeface="Arial" panose="020B0604020202020204" pitchFamily="34" charset="0"/>
              <a:cs typeface="Arial" panose="020B0604020202020204" pitchFamily="34" charset="0"/>
            </a:endParaRPr>
          </a:p>
          <a:p>
            <a:pPr marL="285750" indent="-285750">
              <a:buClr>
                <a:schemeClr val="tx1"/>
              </a:buClr>
              <a:buSzPct val="105000"/>
              <a:buFont typeface="Arial" panose="020B0604020202020204" pitchFamily="34" charset="0"/>
              <a:buChar char="•"/>
            </a:pPr>
            <a:endParaRPr lang="en-US" sz="1600">
              <a:latin typeface="Arial" panose="020B0604020202020204" pitchFamily="34" charset="0"/>
              <a:cs typeface="Arial" panose="020B0604020202020204" pitchFamily="34" charset="0"/>
            </a:endParaRPr>
          </a:p>
          <a:p>
            <a:pPr>
              <a:buClr>
                <a:schemeClr val="tx1"/>
              </a:buClr>
              <a:buSzPct val="105000"/>
            </a:pPr>
            <a:r>
              <a:rPr lang="en-US" sz="1600" b="1">
                <a:latin typeface="Arial"/>
                <a:cs typeface="Arial"/>
              </a:rPr>
              <a:t>Active Pipeline of Ghost Kitchen Units </a:t>
            </a:r>
            <a:endParaRPr lang="en-US" sz="1600" b="1">
              <a:latin typeface="Arial" panose="020B0604020202020204" pitchFamily="34" charset="0"/>
              <a:cs typeface="Arial" panose="020B0604020202020204" pitchFamily="34" charset="0"/>
            </a:endParaRPr>
          </a:p>
          <a:p>
            <a:pPr marL="285750" indent="-285750">
              <a:buClr>
                <a:schemeClr val="tx1"/>
              </a:buClr>
              <a:buSzPct val="105000"/>
              <a:buFont typeface="Arial" panose="020B0604020202020204" pitchFamily="34" charset="0"/>
              <a:buChar char="•"/>
            </a:pPr>
            <a:r>
              <a:rPr lang="en-US" sz="1600">
                <a:latin typeface="Arial"/>
                <a:cs typeface="Arial"/>
              </a:rPr>
              <a:t>19 currently open in franchisee restaurants</a:t>
            </a:r>
          </a:p>
          <a:p>
            <a:pPr marL="285750" indent="-285750">
              <a:buClr>
                <a:schemeClr val="tx1"/>
              </a:buClr>
              <a:buSzPct val="105000"/>
              <a:buFont typeface="Arial" panose="020B0604020202020204" pitchFamily="34" charset="0"/>
              <a:buChar char="•"/>
            </a:pPr>
            <a:r>
              <a:rPr lang="en-US" sz="1600">
                <a:latin typeface="Arial"/>
                <a:cs typeface="Arial"/>
              </a:rPr>
              <a:t>We continue to leverage in our corporate restaurants as well</a:t>
            </a:r>
          </a:p>
          <a:p>
            <a:pPr marL="386715" lvl="2" indent="0">
              <a:buClr>
                <a:schemeClr val="tx1"/>
              </a:buClr>
              <a:buSzPct val="120000"/>
              <a:buNone/>
            </a:pPr>
            <a:endParaRPr lang="en-US" sz="1600">
              <a:solidFill>
                <a:srgbClr val="FF0000"/>
              </a:solidFill>
              <a:latin typeface="Arial" panose="020B0604020202020204" pitchFamily="34" charset="0"/>
              <a:cs typeface="Arial" panose="020B0604020202020204" pitchFamily="34" charset="0"/>
            </a:endParaRPr>
          </a:p>
          <a:p>
            <a:pPr>
              <a:buClr>
                <a:schemeClr val="tx1"/>
              </a:buClr>
              <a:buSzPct val="105000"/>
            </a:pPr>
            <a:endParaRPr lang="en-US" sz="1600" b="1">
              <a:latin typeface="Arial" panose="020B0604020202020204" pitchFamily="34" charset="0"/>
              <a:cs typeface="Arial" panose="020B0604020202020204" pitchFamily="34" charset="0"/>
            </a:endParaRPr>
          </a:p>
          <a:p>
            <a:pPr>
              <a:buClr>
                <a:schemeClr val="tx1"/>
              </a:buClr>
              <a:buSzPct val="105000"/>
            </a:pPr>
            <a:endParaRPr lang="en-US" sz="1600">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44918CA5-4AE3-4F27-B1F4-FEEAAA183119}"/>
              </a:ext>
            </a:extLst>
          </p:cNvPr>
          <p:cNvSpPr txBox="1">
            <a:spLocks/>
          </p:cNvSpPr>
          <p:nvPr/>
        </p:nvSpPr>
        <p:spPr>
          <a:xfrm>
            <a:off x="316249" y="-180953"/>
            <a:ext cx="10833513" cy="939470"/>
          </a:xfrm>
          <a:prstGeom prst="rect">
            <a:avLst/>
          </a:prstGeom>
          <a:ln>
            <a:noFill/>
          </a:ln>
        </p:spPr>
        <p:txBody>
          <a:bodyPr vert="horz" lIns="0" tIns="0" rIns="0" bIns="0" rtlCol="0" anchor="b">
            <a:noAutofit/>
          </a:bodyPr>
          <a:lstStyle>
            <a:lvl1pPr algn="l" defTabSz="448469" rtl="0" eaLnBrk="1" latinLnBrk="0" hangingPunct="1">
              <a:spcBef>
                <a:spcPct val="0"/>
              </a:spcBef>
              <a:buNone/>
              <a:defRPr sz="1853" kern="1200" cap="none">
                <a:solidFill>
                  <a:srgbClr val="000000"/>
                </a:solidFill>
                <a:latin typeface="+mj-lt"/>
                <a:ea typeface="+mj-ea"/>
                <a:cs typeface="Century Gothic"/>
              </a:defRPr>
            </a:lvl1pPr>
          </a:lstStyle>
          <a:p>
            <a:br>
              <a:rPr lang="en-US" sz="2800">
                <a:latin typeface="Arial Black" panose="020B0A04020102020204" pitchFamily="34" charset="0"/>
                <a:cs typeface="Calibri" panose="020F0502020204030204" pitchFamily="34" charset="0"/>
              </a:rPr>
            </a:br>
            <a:r>
              <a:rPr lang="en-US" sz="2800">
                <a:latin typeface="Arial Black" panose="020B0A04020102020204" pitchFamily="34" charset="0"/>
                <a:cs typeface="Calibri" panose="020F0502020204030204" pitchFamily="34" charset="0"/>
              </a:rPr>
              <a:t>GROWTH: ORGANIC GROWTH</a:t>
            </a:r>
            <a:endParaRPr lang="en-US" sz="2800" b="1">
              <a:solidFill>
                <a:schemeClr val="tx1"/>
              </a:solidFill>
              <a:latin typeface="Arial Black" panose="020B0A04020102020204" pitchFamily="34" charset="0"/>
            </a:endParaRPr>
          </a:p>
        </p:txBody>
      </p:sp>
      <p:sp>
        <p:nvSpPr>
          <p:cNvPr id="11" name="Title 1">
            <a:extLst>
              <a:ext uri="{FF2B5EF4-FFF2-40B4-BE49-F238E27FC236}">
                <a16:creationId xmlns:a16="http://schemas.microsoft.com/office/drawing/2014/main" id="{E26CBF36-9172-4B55-839C-079C125427B7}"/>
              </a:ext>
            </a:extLst>
          </p:cNvPr>
          <p:cNvSpPr txBox="1">
            <a:spLocks/>
          </p:cNvSpPr>
          <p:nvPr/>
        </p:nvSpPr>
        <p:spPr>
          <a:xfrm>
            <a:off x="634162" y="785643"/>
            <a:ext cx="10515600" cy="371143"/>
          </a:xfrm>
          <a:prstGeom prst="rect">
            <a:avLst/>
          </a:prstGeom>
          <a:ln>
            <a:noFill/>
          </a:ln>
        </p:spPr>
        <p:txBody>
          <a:bodyPr vert="horz" lIns="0" tIns="0" rIns="0" bIns="0" rtlCol="0" anchor="b">
            <a:normAutofit fontScale="90000" lnSpcReduction="10000"/>
          </a:bodyPr>
          <a:lstStyle>
            <a:lvl1pPr algn="l" defTabSz="448469" rtl="0" eaLnBrk="1" latinLnBrk="0" hangingPunct="1">
              <a:spcBef>
                <a:spcPct val="0"/>
              </a:spcBef>
              <a:buNone/>
              <a:defRPr sz="1853" kern="1200" cap="none">
                <a:solidFill>
                  <a:srgbClr val="000000"/>
                </a:solidFill>
                <a:latin typeface="+mj-lt"/>
                <a:ea typeface="+mj-ea"/>
                <a:cs typeface="Century Gothic"/>
              </a:defRPr>
            </a:lvl1pPr>
          </a:lstStyle>
          <a:p>
            <a:r>
              <a:rPr lang="en-US" sz="2800">
                <a:latin typeface="Arial" panose="020B0604020202020204" pitchFamily="34" charset="0"/>
                <a:cs typeface="Arial" panose="020B0604020202020204" pitchFamily="34" charset="0"/>
              </a:rPr>
              <a:t>New Franchisees / Ghost Kitchens</a:t>
            </a:r>
          </a:p>
        </p:txBody>
      </p:sp>
    </p:spTree>
    <p:extLst>
      <p:ext uri="{BB962C8B-B14F-4D97-AF65-F5344CB8AC3E}">
        <p14:creationId xmlns:p14="http://schemas.microsoft.com/office/powerpoint/2010/main" val="18387730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E1A6F-320E-4C4B-9997-4C2475178F7E}"/>
              </a:ext>
            </a:extLst>
          </p:cNvPr>
          <p:cNvSpPr>
            <a:spLocks noGrp="1"/>
          </p:cNvSpPr>
          <p:nvPr>
            <p:ph type="title"/>
          </p:nvPr>
        </p:nvSpPr>
        <p:spPr>
          <a:xfrm>
            <a:off x="634162" y="785643"/>
            <a:ext cx="10515600" cy="371143"/>
          </a:xfrm>
        </p:spPr>
        <p:txBody>
          <a:bodyPr>
            <a:normAutofit fontScale="90000"/>
          </a:bodyPr>
          <a:lstStyle/>
          <a:p>
            <a:r>
              <a:rPr lang="en-US" sz="2800">
                <a:latin typeface="Arial" panose="020B0604020202020204" pitchFamily="34" charset="0"/>
                <a:cs typeface="Arial" panose="020B0604020202020204" pitchFamily="34" charset="0"/>
              </a:rPr>
              <a:t>Quick ‘Que Line Serve</a:t>
            </a:r>
          </a:p>
        </p:txBody>
      </p:sp>
      <p:sp>
        <p:nvSpPr>
          <p:cNvPr id="3" name="TextBox 2"/>
          <p:cNvSpPr txBox="1"/>
          <p:nvPr/>
        </p:nvSpPr>
        <p:spPr>
          <a:xfrm>
            <a:off x="812235" y="4642094"/>
            <a:ext cx="10154959" cy="1692771"/>
          </a:xfrm>
          <a:prstGeom prst="rect">
            <a:avLst/>
          </a:prstGeom>
          <a:noFill/>
        </p:spPr>
        <p:txBody>
          <a:bodyPr wrap="square" lIns="91440" tIns="45720" rIns="91440" bIns="45720" rtlCol="0" anchor="t">
            <a:spAutoFit/>
          </a:bodyPr>
          <a:lstStyle/>
          <a:p>
            <a:r>
              <a:rPr lang="en-US" u="sng">
                <a:latin typeface="Arial"/>
                <a:cs typeface="Arial"/>
              </a:rPr>
              <a:t>Opened Locations:</a:t>
            </a:r>
          </a:p>
          <a:p>
            <a:pPr marL="285750" indent="-285750">
              <a:buFont typeface="Arial" panose="020B0604020202020204" pitchFamily="34" charset="0"/>
              <a:buChar char="•"/>
            </a:pPr>
            <a:r>
              <a:rPr lang="en-US">
                <a:latin typeface="Arial"/>
                <a:cs typeface="Arial"/>
              </a:rPr>
              <a:t>Las Vegas, NV (franchised) -  August 5, 2021</a:t>
            </a:r>
            <a:endParaRPr lang="en-US" baseline="30000">
              <a:latin typeface="Arial"/>
              <a:cs typeface="Arial"/>
            </a:endParaRPr>
          </a:p>
          <a:p>
            <a:pPr marL="285750" indent="-285750">
              <a:buFont typeface="Arial" panose="020B0604020202020204" pitchFamily="34" charset="0"/>
              <a:buChar char="•"/>
            </a:pPr>
            <a:r>
              <a:rPr lang="en-US">
                <a:latin typeface="Arial"/>
                <a:cs typeface="Arial"/>
              </a:rPr>
              <a:t>Coon Rapids, MN (franchised) - October 25, 2021</a:t>
            </a:r>
            <a:endParaRPr lang="en-US" baseline="30000">
              <a:latin typeface="Arial"/>
              <a:cs typeface="Arial"/>
            </a:endParaRPr>
          </a:p>
          <a:p>
            <a:pPr marL="285750" indent="-285750">
              <a:buFont typeface="Arial" panose="020B0604020202020204" pitchFamily="34" charset="0"/>
              <a:buChar char="•"/>
            </a:pPr>
            <a:r>
              <a:rPr lang="en-US">
                <a:latin typeface="Arial"/>
                <a:cs typeface="Arial"/>
              </a:rPr>
              <a:t>South Salt Lake, UT (franchised) – March 7, 2022 – Drive Thru</a:t>
            </a:r>
          </a:p>
          <a:p>
            <a:pPr marL="285750" indent="-285750">
              <a:buFont typeface="Arial" panose="020B0604020202020204" pitchFamily="34" charset="0"/>
              <a:buChar char="•"/>
            </a:pPr>
            <a:r>
              <a:rPr lang="en-US">
                <a:latin typeface="Arial"/>
                <a:cs typeface="Arial"/>
              </a:rPr>
              <a:t>Grand Forks, ND (franchised) – April 4, 2022 </a:t>
            </a:r>
          </a:p>
          <a:p>
            <a:endParaRPr lang="en-US" sz="1400">
              <a:latin typeface="Arial" panose="020B0604020202020204" pitchFamily="34" charset="0"/>
              <a:cs typeface="Arial" panose="020B0604020202020204" pitchFamily="34" charset="0"/>
            </a:endParaRPr>
          </a:p>
        </p:txBody>
      </p:sp>
      <p:pic>
        <p:nvPicPr>
          <p:cNvPr id="1028" name="Picture 4" descr="https://attachments.office.net/owa/jeff.crivello%40bbq-holdings.com/service.svc/s/GetAttachmentThumbnail?id=AAMkAGY1ZWE3MTI2LTU1MjItNGEyNS1iYTI4LTJhYzQyY2JiMjY2ZgBGAAAAAADiywRW5xKDTbKUwRoMuiahBwD%2BNwt6msqFQqZYxx8sBTxDAAAAAAEMAAD%2BNwt6msqFQqZYxx8sBTxDAAOrtoxNAAABEgAQAChSPc6OWiFOuLiTHNgrVgQ%3D&amp;thumbnailType=2&amp;token=eyJhbGciOiJSUzI1NiIsImtpZCI6IjMwODE3OUNFNUY0QjUyRTc4QjJEQjg5NjZCQUY0RUNDMzcyN0FFRUUiLCJ0eXAiOiJKV1QiLCJ4NXQiOiJNSUY1emw5TFV1ZUxMYmlXYTY5T3pEY25ydTQifQ.eyJvcmlnaW4iOiJodHRwczovL291dGxvb2sub2ZmaWNlLmNvbSIsInVjIjoiOGJmODFiNDY2ZjNmNGJlNWI4MTNkODg5NGYzMzEzN2UiLCJzaWduaW5fc3RhdGUiOiJbXCJpbmtub3dubnR3a1wiLFwia21zaVwiXSIsInZlciI6IkV4Y2hhbmdlLkNhbGxiYWNrLlYxIiwiYXBwY3R4c2VuZGVyIjoiT3dhRG93bmxvYWRAMGE3NWM1OGMtZGJjZS00YjM3LTg0YzgtNzRiZGRkYjZjNmY4IiwiaXNzcmluZyI6IldXIiwiYXBwY3R4Ijoie1wibXNleGNocHJvdFwiOlwib3dhXCIsXCJwdWlkXCI6XCIxMTUzOTA2NjYxMjIyMzIyNjM2XCIsXCJzY29wZVwiOlwiT3dhRG93bmxvYWRcIixcIm9pZFwiOlwiMWY1N2JhYzMtMjM1MC00YzBhLWE5MDQtMGUwZjdjZDI3YTYwXCIsXCJwcmltYXJ5c2lkXCI6XCJTLTEtNS0yMS0yOTQ2MDQyMDU5LTI0OTI5NjYwMDAtMzE2Njk5MTQyMC0xMTMxMDcyOVwifSIsIm5iZiI6MTYzNTMzOTA0MywiZXhwIjoxNjM1MzM5NjQzLCJpc3MiOiIwMDAwMDAwMi0wMDAwLTBmZjEtY2UwMC0wMDAwMDAwMDAwMDBAMGE3NWM1OGMtZGJjZS00YjM3LTg0YzgtNzRiZGRkYjZjNmY4IiwiYXVkIjoiMDAwMDAwMDItMDAwMC0wZmYxLWNlMDAtMDAwMDAwMDAwMDAwL2F0dGFjaG1lbnRzLm9mZmljZS5uZXRAMGE3NWM1OGMtZGJjZS00YjM3LTg0YzgtNzRiZGRkYjZjNmY4IiwiaGFwcCI6Im93YSJ9.HYFQDPkollic1-vy4q2-wjV5jgeUDH8aO2EJifpkxKxHSZ6nShMKdjwW9eXkz6UaqB-ij5XapyM7gRkPCIPTR_aqMCELtq0v1q7dycnAI0xgy3aqdoXatW5Jet9V__wrpwtTx5oyrX8lgKccsPapWCTDFPUSQq5T2papg2xzFjyUetxBHjJZyFCY-mAkVcgtzIanc6q1x96ipctAWlKdRTax-IOl0XAGPDdTqiAzCdvJ5ZrttcncdSd5CS1hCtdkjH8zCCdVvLl8XfOKI5p20tzwivllU2aDFZxMkaeeHv4xDbjfSLl4TjJbcpVo_HrozXBSkZf8p392Ao_BbbS6Dw&amp;X-OWA-CANARY=6KV6shsPJ0WwEVcaVHoEgoAsXW5ImdkYMamiVW7tF2pTBWBNLzbeIFhHmm7oOw6KzDTWrGeifUw.&amp;owa=outlook.office.com&amp;scriptVer=20211011004.08.01&amp;animation=tr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249" y="1551961"/>
            <a:ext cx="3589153" cy="2697473"/>
          </a:xfrm>
          <a:prstGeom prst="rect">
            <a:avLst/>
          </a:prstGeom>
          <a:noFill/>
          <a:extLst>
            <a:ext uri="{909E8E84-426E-40DD-AFC4-6F175D3DCCD1}">
              <a14:hiddenFill xmlns:a14="http://schemas.microsoft.com/office/drawing/2010/main">
                <a:solidFill>
                  <a:srgbClr val="FFFFFF"/>
                </a:solidFill>
              </a14:hiddenFill>
            </a:ext>
          </a:extLst>
        </p:spPr>
      </p:pic>
      <p:pic>
        <p:nvPicPr>
          <p:cNvPr id="10" name="3A9A479A-E4DC-4D3E-B8A9-ABE610C64310">
            <a:extLst>
              <a:ext uri="{FF2B5EF4-FFF2-40B4-BE49-F238E27FC236}">
                <a16:creationId xmlns:a16="http://schemas.microsoft.com/office/drawing/2014/main" id="{60CBC44A-8DA0-43B5-B2AB-B3A254D248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1423" y="1551961"/>
            <a:ext cx="3589153" cy="2691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a:extLst>
              <a:ext uri="{FF2B5EF4-FFF2-40B4-BE49-F238E27FC236}">
                <a16:creationId xmlns:a16="http://schemas.microsoft.com/office/drawing/2014/main" id="{60F1E6B0-0C93-4CDF-9B0B-8027102BBB82}"/>
              </a:ext>
            </a:extLst>
          </p:cNvPr>
          <p:cNvSpPr txBox="1">
            <a:spLocks/>
          </p:cNvSpPr>
          <p:nvPr/>
        </p:nvSpPr>
        <p:spPr>
          <a:xfrm>
            <a:off x="316249" y="-180953"/>
            <a:ext cx="10833513" cy="939470"/>
          </a:xfrm>
          <a:prstGeom prst="rect">
            <a:avLst/>
          </a:prstGeom>
          <a:ln>
            <a:noFill/>
          </a:ln>
        </p:spPr>
        <p:txBody>
          <a:bodyPr vert="horz" lIns="0" tIns="0" rIns="0" bIns="0" rtlCol="0" anchor="b">
            <a:noAutofit/>
          </a:bodyPr>
          <a:lstStyle>
            <a:lvl1pPr algn="l" defTabSz="448469" rtl="0" eaLnBrk="1" latinLnBrk="0" hangingPunct="1">
              <a:spcBef>
                <a:spcPct val="0"/>
              </a:spcBef>
              <a:buNone/>
              <a:defRPr sz="1853" kern="1200" cap="none">
                <a:solidFill>
                  <a:srgbClr val="000000"/>
                </a:solidFill>
                <a:latin typeface="+mj-lt"/>
                <a:ea typeface="+mj-ea"/>
                <a:cs typeface="Century Gothic"/>
              </a:defRPr>
            </a:lvl1pPr>
          </a:lstStyle>
          <a:p>
            <a:br>
              <a:rPr lang="en-US" sz="2800">
                <a:latin typeface="Arial Black" panose="020B0A04020102020204" pitchFamily="34" charset="0"/>
                <a:cs typeface="Calibri" panose="020F0502020204030204" pitchFamily="34" charset="0"/>
              </a:rPr>
            </a:br>
            <a:r>
              <a:rPr lang="en-US" sz="2800">
                <a:latin typeface="Arial Black" panose="020B0A04020102020204" pitchFamily="34" charset="0"/>
                <a:cs typeface="Calibri" panose="020F0502020204030204" pitchFamily="34" charset="0"/>
              </a:rPr>
              <a:t>GROWTH: ORGANIC GROWTH</a:t>
            </a:r>
            <a:endParaRPr lang="en-US" sz="2800" b="1">
              <a:solidFill>
                <a:schemeClr val="tx1"/>
              </a:solidFill>
              <a:latin typeface="Arial Black" panose="020B0A04020102020204" pitchFamily="34" charset="0"/>
            </a:endParaRPr>
          </a:p>
        </p:txBody>
      </p:sp>
      <p:pic>
        <p:nvPicPr>
          <p:cNvPr id="2050" name="AF55DAC2-A0AB-45D1-B8A7-C2763D31B3EA" descr="IMG_0752.jpg">
            <a:extLst>
              <a:ext uri="{FF2B5EF4-FFF2-40B4-BE49-F238E27FC236}">
                <a16:creationId xmlns:a16="http://schemas.microsoft.com/office/drawing/2014/main" id="{68B0A811-D079-40F5-841B-DB437DFB92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9120" y="1549446"/>
            <a:ext cx="3596631" cy="2697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9408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6748EE0D-8FF7-47A6-9924-BBA643E5AAC2}"/>
              </a:ext>
            </a:extLst>
          </p:cNvPr>
          <p:cNvSpPr txBox="1">
            <a:spLocks/>
          </p:cNvSpPr>
          <p:nvPr/>
        </p:nvSpPr>
        <p:spPr>
          <a:xfrm>
            <a:off x="11530660" y="6401040"/>
            <a:ext cx="428710" cy="25594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DFB9A9F-EDC9-884F-BFC3-4D47A1D0727B}" type="slidenum">
              <a:rPr lang="en-US" smtClean="0">
                <a:solidFill>
                  <a:prstClr val="black">
                    <a:tint val="75000"/>
                  </a:prstClr>
                </a:solidFill>
              </a:rPr>
              <a:pPr/>
              <a:t>17</a:t>
            </a:fld>
            <a:endParaRPr lang="en-US">
              <a:solidFill>
                <a:prstClr val="black">
                  <a:tint val="75000"/>
                </a:prstClr>
              </a:solidFill>
            </a:endParaRPr>
          </a:p>
        </p:txBody>
      </p:sp>
      <p:pic>
        <p:nvPicPr>
          <p:cNvPr id="7" name="Picture 6">
            <a:extLst>
              <a:ext uri="{FF2B5EF4-FFF2-40B4-BE49-F238E27FC236}">
                <a16:creationId xmlns:a16="http://schemas.microsoft.com/office/drawing/2014/main" id="{70DE7473-CE7C-41F2-A123-D8056A0F5049}"/>
              </a:ext>
            </a:extLst>
          </p:cNvPr>
          <p:cNvPicPr>
            <a:picLocks noChangeAspect="1"/>
          </p:cNvPicPr>
          <p:nvPr/>
        </p:nvPicPr>
        <p:blipFill rotWithShape="1">
          <a:blip r:embed="rId2"/>
          <a:srcRect l="661" r="1038"/>
          <a:stretch/>
        </p:blipFill>
        <p:spPr>
          <a:xfrm>
            <a:off x="6552119" y="936183"/>
            <a:ext cx="4490388" cy="2520678"/>
          </a:xfrm>
          <a:prstGeom prst="rect">
            <a:avLst/>
          </a:prstGeom>
          <a:ln w="53975">
            <a:solidFill>
              <a:schemeClr val="bg1"/>
            </a:solidFill>
            <a:miter lim="800000"/>
          </a:ln>
          <a:effectLst>
            <a:outerShdw blurRad="50800" dir="2400000" sx="101000" sy="101000" algn="ctr" rotWithShape="0">
              <a:srgbClr val="000000">
                <a:alpha val="43137"/>
              </a:srgbClr>
            </a:outerShdw>
          </a:effectLst>
        </p:spPr>
      </p:pic>
      <p:pic>
        <p:nvPicPr>
          <p:cNvPr id="10" name="Picture 9" descr="A picture containing text, toy&#10;&#10;Description automatically generated">
            <a:extLst>
              <a:ext uri="{FF2B5EF4-FFF2-40B4-BE49-F238E27FC236}">
                <a16:creationId xmlns:a16="http://schemas.microsoft.com/office/drawing/2014/main" id="{499A6289-FBEE-4AF4-9DE3-F38BF74EFB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066" y="1289100"/>
            <a:ext cx="4518599" cy="3418834"/>
          </a:xfrm>
          <a:prstGeom prst="rect">
            <a:avLst/>
          </a:prstGeom>
        </p:spPr>
      </p:pic>
      <p:pic>
        <p:nvPicPr>
          <p:cNvPr id="11" name="Picture 10">
            <a:extLst>
              <a:ext uri="{FF2B5EF4-FFF2-40B4-BE49-F238E27FC236}">
                <a16:creationId xmlns:a16="http://schemas.microsoft.com/office/drawing/2014/main" id="{551C536D-392F-4BBD-A202-45A6CA80E5EE}"/>
              </a:ext>
            </a:extLst>
          </p:cNvPr>
          <p:cNvPicPr>
            <a:picLocks noChangeAspect="1"/>
          </p:cNvPicPr>
          <p:nvPr/>
        </p:nvPicPr>
        <p:blipFill>
          <a:blip r:embed="rId4"/>
          <a:stretch>
            <a:fillRect/>
          </a:stretch>
        </p:blipFill>
        <p:spPr>
          <a:xfrm>
            <a:off x="6552119" y="3607567"/>
            <a:ext cx="4699314" cy="3014042"/>
          </a:xfrm>
          <a:prstGeom prst="rect">
            <a:avLst/>
          </a:prstGeom>
        </p:spPr>
      </p:pic>
      <p:sp>
        <p:nvSpPr>
          <p:cNvPr id="12" name="TextBox 11">
            <a:extLst>
              <a:ext uri="{FF2B5EF4-FFF2-40B4-BE49-F238E27FC236}">
                <a16:creationId xmlns:a16="http://schemas.microsoft.com/office/drawing/2014/main" id="{08AA51E6-636A-4204-A38F-7E0A8532CDA2}"/>
              </a:ext>
            </a:extLst>
          </p:cNvPr>
          <p:cNvSpPr txBox="1"/>
          <p:nvPr/>
        </p:nvSpPr>
        <p:spPr>
          <a:xfrm>
            <a:off x="940569" y="4806987"/>
            <a:ext cx="4699314" cy="92333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a:latin typeface="Arial"/>
                <a:cs typeface="Arial"/>
              </a:rPr>
              <a:t>Targeted opening by Q2 2023 (corporate location) – Avondale, AZ</a:t>
            </a:r>
          </a:p>
          <a:p>
            <a:pPr marL="285750" indent="-285750">
              <a:buFont typeface="Arial" panose="020B0604020202020204" pitchFamily="34" charset="0"/>
              <a:buChar char="•"/>
            </a:pPr>
            <a:r>
              <a:rPr lang="en-US">
                <a:latin typeface="Arial"/>
                <a:cs typeface="Arial"/>
              </a:rPr>
              <a:t>Modular Design </a:t>
            </a:r>
          </a:p>
        </p:txBody>
      </p:sp>
      <p:sp>
        <p:nvSpPr>
          <p:cNvPr id="13" name="Title 1">
            <a:extLst>
              <a:ext uri="{FF2B5EF4-FFF2-40B4-BE49-F238E27FC236}">
                <a16:creationId xmlns:a16="http://schemas.microsoft.com/office/drawing/2014/main" id="{6B77BEDC-5563-49BF-AC74-63AA1D1482D5}"/>
              </a:ext>
            </a:extLst>
          </p:cNvPr>
          <p:cNvSpPr>
            <a:spLocks noGrp="1"/>
          </p:cNvSpPr>
          <p:nvPr>
            <p:ph type="title"/>
          </p:nvPr>
        </p:nvSpPr>
        <p:spPr>
          <a:xfrm>
            <a:off x="634162" y="785643"/>
            <a:ext cx="10515600" cy="371143"/>
          </a:xfrm>
        </p:spPr>
        <p:txBody>
          <a:bodyPr>
            <a:normAutofit fontScale="90000"/>
          </a:bodyPr>
          <a:lstStyle/>
          <a:p>
            <a:r>
              <a:rPr lang="en-US" sz="2800">
                <a:latin typeface="Arial" panose="020B0604020202020204" pitchFamily="34" charset="0"/>
                <a:cs typeface="Arial" panose="020B0604020202020204" pitchFamily="34" charset="0"/>
              </a:rPr>
              <a:t>Quick ‘Que Drive Thru</a:t>
            </a:r>
          </a:p>
        </p:txBody>
      </p:sp>
      <p:sp>
        <p:nvSpPr>
          <p:cNvPr id="14" name="Title 1">
            <a:extLst>
              <a:ext uri="{FF2B5EF4-FFF2-40B4-BE49-F238E27FC236}">
                <a16:creationId xmlns:a16="http://schemas.microsoft.com/office/drawing/2014/main" id="{ACF7EA82-53DC-4A9D-A930-E4E69013DA5D}"/>
              </a:ext>
            </a:extLst>
          </p:cNvPr>
          <p:cNvSpPr txBox="1">
            <a:spLocks/>
          </p:cNvSpPr>
          <p:nvPr/>
        </p:nvSpPr>
        <p:spPr>
          <a:xfrm>
            <a:off x="316249" y="-180953"/>
            <a:ext cx="10833513" cy="939470"/>
          </a:xfrm>
          <a:prstGeom prst="rect">
            <a:avLst/>
          </a:prstGeom>
          <a:ln>
            <a:noFill/>
          </a:ln>
        </p:spPr>
        <p:txBody>
          <a:bodyPr vert="horz" lIns="0" tIns="0" rIns="0" bIns="0" rtlCol="0" anchor="b">
            <a:noAutofit/>
          </a:bodyPr>
          <a:lstStyle>
            <a:lvl1pPr algn="l" defTabSz="448469" rtl="0" eaLnBrk="1" latinLnBrk="0" hangingPunct="1">
              <a:spcBef>
                <a:spcPct val="0"/>
              </a:spcBef>
              <a:buNone/>
              <a:defRPr sz="1853" kern="1200" cap="none">
                <a:solidFill>
                  <a:srgbClr val="000000"/>
                </a:solidFill>
                <a:latin typeface="+mj-lt"/>
                <a:ea typeface="+mj-ea"/>
                <a:cs typeface="Century Gothic"/>
              </a:defRPr>
            </a:lvl1pPr>
          </a:lstStyle>
          <a:p>
            <a:br>
              <a:rPr lang="en-US" sz="2800">
                <a:latin typeface="Arial Black" panose="020B0A04020102020204" pitchFamily="34" charset="0"/>
                <a:cs typeface="Calibri" panose="020F0502020204030204" pitchFamily="34" charset="0"/>
              </a:rPr>
            </a:br>
            <a:r>
              <a:rPr lang="en-US" sz="2800">
                <a:latin typeface="Arial Black" panose="020B0A04020102020204" pitchFamily="34" charset="0"/>
                <a:cs typeface="Calibri" panose="020F0502020204030204" pitchFamily="34" charset="0"/>
              </a:rPr>
              <a:t>GROWTH: ORGANIC GROWTH</a:t>
            </a:r>
            <a:endParaRPr lang="en-US" sz="2800" b="1">
              <a:solidFill>
                <a:schemeClr val="tx1"/>
              </a:solidFill>
              <a:latin typeface="Arial Black" panose="020B0A04020102020204" pitchFamily="34" charset="0"/>
            </a:endParaRPr>
          </a:p>
        </p:txBody>
      </p:sp>
    </p:spTree>
    <p:extLst>
      <p:ext uri="{BB962C8B-B14F-4D97-AF65-F5344CB8AC3E}">
        <p14:creationId xmlns:p14="http://schemas.microsoft.com/office/powerpoint/2010/main" val="38715577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77BC45D-1557-FA4C-81B3-861AADD1A6F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88031" y="3528841"/>
            <a:ext cx="3574235" cy="2747982"/>
          </a:xfrm>
          <a:prstGeom prst="rect">
            <a:avLst/>
          </a:prstGeom>
        </p:spPr>
      </p:pic>
      <p:pic>
        <p:nvPicPr>
          <p:cNvPr id="13" name="Picture 12">
            <a:extLst>
              <a:ext uri="{FF2B5EF4-FFF2-40B4-BE49-F238E27FC236}">
                <a16:creationId xmlns:a16="http://schemas.microsoft.com/office/drawing/2014/main" id="{D781612E-6270-1249-A1EA-34FFBF889B1D}"/>
              </a:ext>
            </a:extLst>
          </p:cNvPr>
          <p:cNvPicPr>
            <a:picLocks noChangeAspect="1"/>
          </p:cNvPicPr>
          <p:nvPr/>
        </p:nvPicPr>
        <p:blipFill>
          <a:blip r:embed="rId3"/>
          <a:stretch>
            <a:fillRect/>
          </a:stretch>
        </p:blipFill>
        <p:spPr>
          <a:xfrm>
            <a:off x="7895776" y="4791598"/>
            <a:ext cx="1756846" cy="1756846"/>
          </a:xfrm>
          <a:prstGeom prst="rect">
            <a:avLst/>
          </a:prstGeom>
        </p:spPr>
      </p:pic>
      <p:pic>
        <p:nvPicPr>
          <p:cNvPr id="14" name="Picture 13">
            <a:extLst>
              <a:ext uri="{FF2B5EF4-FFF2-40B4-BE49-F238E27FC236}">
                <a16:creationId xmlns:a16="http://schemas.microsoft.com/office/drawing/2014/main" id="{1CA175AD-F4DC-2047-90A5-D3FE16A1BD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65504" y="1504844"/>
            <a:ext cx="1292493" cy="1298561"/>
          </a:xfrm>
          <a:prstGeom prst="rect">
            <a:avLst/>
          </a:prstGeom>
        </p:spPr>
      </p:pic>
      <p:pic>
        <p:nvPicPr>
          <p:cNvPr id="15" name="Picture 14">
            <a:extLst>
              <a:ext uri="{FF2B5EF4-FFF2-40B4-BE49-F238E27FC236}">
                <a16:creationId xmlns:a16="http://schemas.microsoft.com/office/drawing/2014/main" id="{A7D145C8-7894-AA42-986C-F31BA5166918}"/>
              </a:ext>
            </a:extLst>
          </p:cNvPr>
          <p:cNvPicPr>
            <a:picLocks noChangeAspect="1"/>
          </p:cNvPicPr>
          <p:nvPr/>
        </p:nvPicPr>
        <p:blipFill>
          <a:blip r:embed="rId5"/>
          <a:stretch>
            <a:fillRect/>
          </a:stretch>
        </p:blipFill>
        <p:spPr>
          <a:xfrm>
            <a:off x="7865504" y="2976088"/>
            <a:ext cx="3574235" cy="2107518"/>
          </a:xfrm>
          <a:prstGeom prst="rect">
            <a:avLst/>
          </a:prstGeom>
        </p:spPr>
      </p:pic>
      <p:pic>
        <p:nvPicPr>
          <p:cNvPr id="16" name="Picture 15">
            <a:extLst>
              <a:ext uri="{FF2B5EF4-FFF2-40B4-BE49-F238E27FC236}">
                <a16:creationId xmlns:a16="http://schemas.microsoft.com/office/drawing/2014/main" id="{9B27AF75-1526-A048-BD24-CA8B8865252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771126" y="5358530"/>
            <a:ext cx="1861452" cy="622981"/>
          </a:xfrm>
          <a:prstGeom prst="rect">
            <a:avLst/>
          </a:prstGeom>
        </p:spPr>
      </p:pic>
      <p:pic>
        <p:nvPicPr>
          <p:cNvPr id="19" name="Picture 18">
            <a:extLst>
              <a:ext uri="{FF2B5EF4-FFF2-40B4-BE49-F238E27FC236}">
                <a16:creationId xmlns:a16="http://schemas.microsoft.com/office/drawing/2014/main" id="{311CA272-448F-304D-BFE5-F706054AF9D4}"/>
              </a:ext>
            </a:extLst>
          </p:cNvPr>
          <p:cNvPicPr preferRelativeResize="0">
            <a:picLocks/>
          </p:cNvPicPr>
          <p:nvPr/>
        </p:nvPicPr>
        <p:blipFill rotWithShape="1">
          <a:blip r:embed="rId7" cstate="screen">
            <a:extLst>
              <a:ext uri="{28A0092B-C50C-407E-A947-70E740481C1C}">
                <a14:useLocalDpi xmlns:a14="http://schemas.microsoft.com/office/drawing/2010/main"/>
              </a:ext>
            </a:extLst>
          </a:blip>
          <a:srcRect t="7643" b="12472"/>
          <a:stretch/>
        </p:blipFill>
        <p:spPr>
          <a:xfrm>
            <a:off x="9577340" y="1658514"/>
            <a:ext cx="1776460" cy="852637"/>
          </a:xfrm>
          <a:prstGeom prst="rect">
            <a:avLst/>
          </a:prstGeom>
        </p:spPr>
      </p:pic>
      <p:sp>
        <p:nvSpPr>
          <p:cNvPr id="20" name="Content Placeholder 7">
            <a:extLst>
              <a:ext uri="{FF2B5EF4-FFF2-40B4-BE49-F238E27FC236}">
                <a16:creationId xmlns:a16="http://schemas.microsoft.com/office/drawing/2014/main" id="{AAFA4BB4-6288-3E41-BB7E-A92F5B0FA575}"/>
              </a:ext>
            </a:extLst>
          </p:cNvPr>
          <p:cNvSpPr>
            <a:spLocks noGrp="1"/>
          </p:cNvSpPr>
          <p:nvPr>
            <p:ph idx="1"/>
          </p:nvPr>
        </p:nvSpPr>
        <p:spPr>
          <a:xfrm>
            <a:off x="546504" y="1677527"/>
            <a:ext cx="9030836" cy="1298561"/>
          </a:xfrm>
        </p:spPr>
        <p:txBody>
          <a:bodyPr>
            <a:normAutofit lnSpcReduction="10000"/>
          </a:bodyPr>
          <a:lstStyle/>
          <a:p>
            <a:pPr marL="342900" lvl="1" indent="0">
              <a:buNone/>
            </a:pPr>
            <a:r>
              <a:rPr lang="en-US" sz="1600" b="1" i="1">
                <a:latin typeface="Arial" panose="020B0604020202020204" pitchFamily="34" charset="0"/>
                <a:cs typeface="Arial" panose="020B0604020202020204" pitchFamily="34" charset="0"/>
              </a:rPr>
              <a:t>CPG (Consumer Packaged Goods) – Passive Revenue</a:t>
            </a:r>
          </a:p>
          <a:p>
            <a:pPr marL="342900" lvl="1" indent="0">
              <a:buNone/>
            </a:pPr>
            <a:endParaRPr lang="en-US" sz="1600" u="sng">
              <a:latin typeface="Arial" panose="020B0604020202020204" pitchFamily="34" charset="0"/>
              <a:cs typeface="Arial" panose="020B0604020202020204" pitchFamily="34" charset="0"/>
            </a:endParaRPr>
          </a:p>
          <a:p>
            <a:pPr marL="628650" lvl="1" indent="-285750">
              <a:buClr>
                <a:schemeClr val="tx1"/>
              </a:buClr>
              <a:buSzPct val="105000"/>
              <a:buFont typeface="Arial" panose="020B0604020202020204" pitchFamily="34" charset="0"/>
              <a:buChar char="•"/>
            </a:pPr>
            <a:r>
              <a:rPr lang="en-US" sz="1600">
                <a:latin typeface="Arial" panose="020B0604020202020204" pitchFamily="34" charset="0"/>
                <a:cs typeface="Arial" panose="020B0604020202020204" pitchFamily="34" charset="0"/>
              </a:rPr>
              <a:t>BBQ receives a 3% licensing fee </a:t>
            </a:r>
          </a:p>
          <a:p>
            <a:pPr marL="628650" lvl="1" indent="-285750">
              <a:buClr>
                <a:schemeClr val="tx1"/>
              </a:buClr>
              <a:buSzPct val="105000"/>
              <a:buFont typeface="Arial" panose="020B0604020202020204" pitchFamily="34" charset="0"/>
              <a:buChar char="•"/>
            </a:pPr>
            <a:r>
              <a:rPr lang="en-US" sz="1600">
                <a:solidFill>
                  <a:schemeClr val="tx1"/>
                </a:solidFill>
                <a:latin typeface="Arial" panose="020B0604020202020204" pitchFamily="34" charset="0"/>
                <a:cs typeface="Arial" panose="020B0604020202020204" pitchFamily="34" charset="0"/>
              </a:rPr>
              <a:t>2021 licensing revenue ~$1.5 million</a:t>
            </a:r>
          </a:p>
          <a:p>
            <a:pPr marL="628650" lvl="1" indent="-285750">
              <a:buClr>
                <a:schemeClr val="tx1"/>
              </a:buClr>
              <a:buSzPct val="105000"/>
              <a:buFont typeface="Arial" panose="020B0604020202020204" pitchFamily="34" charset="0"/>
              <a:buChar char="•"/>
            </a:pPr>
            <a:r>
              <a:rPr lang="en-US" sz="1600">
                <a:latin typeface="Arial" panose="020B0604020202020204" pitchFamily="34" charset="0"/>
                <a:cs typeface="Arial" panose="020B0604020202020204" pitchFamily="34" charset="0"/>
              </a:rPr>
              <a:t>Famous Dave’s has more SKU’s than any other restaurant in retail</a:t>
            </a:r>
          </a:p>
          <a:p>
            <a:pPr marL="514350" lvl="1" indent="-171450">
              <a:buFont typeface="Arial" panose="020B0604020202020204" pitchFamily="34" charset="0"/>
              <a:buChar char="•"/>
            </a:pPr>
            <a:endParaRPr lang="en-US">
              <a:solidFill>
                <a:srgbClr val="FF0000"/>
              </a:solidFill>
              <a:latin typeface="Arial" panose="020B0604020202020204" pitchFamily="34" charset="0"/>
              <a:cs typeface="Arial" panose="020B0604020202020204" pitchFamily="34" charset="0"/>
            </a:endParaRPr>
          </a:p>
          <a:p>
            <a:pPr marL="457200" indent="-457200">
              <a:buFont typeface="+mj-lt"/>
              <a:buAutoNum type="arabicPeriod"/>
            </a:pPr>
            <a:endParaRPr lang="en-US">
              <a:latin typeface="Arial" panose="020B0604020202020204" pitchFamily="34" charset="0"/>
              <a:cs typeface="Arial" panose="020B0604020202020204" pitchFamily="34" charset="0"/>
            </a:endParaRPr>
          </a:p>
          <a:p>
            <a:pPr marL="0" indent="0">
              <a:buNone/>
            </a:pPr>
            <a:endParaRPr lang="en-US">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EFB3F636-6332-9241-A3DF-82A88E14E61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946483" y="4265965"/>
            <a:ext cx="2263807" cy="1908700"/>
          </a:xfrm>
          <a:prstGeom prst="rect">
            <a:avLst/>
          </a:prstGeom>
        </p:spPr>
      </p:pic>
      <p:sp>
        <p:nvSpPr>
          <p:cNvPr id="17" name="Title 1">
            <a:extLst>
              <a:ext uri="{FF2B5EF4-FFF2-40B4-BE49-F238E27FC236}">
                <a16:creationId xmlns:a16="http://schemas.microsoft.com/office/drawing/2014/main" id="{E4F15036-284E-443E-9597-F8B49F15F292}"/>
              </a:ext>
            </a:extLst>
          </p:cNvPr>
          <p:cNvSpPr txBox="1">
            <a:spLocks/>
          </p:cNvSpPr>
          <p:nvPr/>
        </p:nvSpPr>
        <p:spPr>
          <a:xfrm>
            <a:off x="634162" y="785643"/>
            <a:ext cx="10515600" cy="371143"/>
          </a:xfrm>
          <a:prstGeom prst="rect">
            <a:avLst/>
          </a:prstGeom>
          <a:ln>
            <a:noFill/>
          </a:ln>
        </p:spPr>
        <p:txBody>
          <a:bodyPr vert="horz" lIns="0" tIns="0" rIns="0" bIns="0" rtlCol="0" anchor="b">
            <a:normAutofit fontScale="90000" lnSpcReduction="10000"/>
          </a:bodyPr>
          <a:lstStyle>
            <a:lvl1pPr algn="l" defTabSz="448469" rtl="0" eaLnBrk="1" latinLnBrk="0" hangingPunct="1">
              <a:spcBef>
                <a:spcPct val="0"/>
              </a:spcBef>
              <a:buNone/>
              <a:defRPr sz="1853" kern="1200" cap="none">
                <a:solidFill>
                  <a:srgbClr val="000000"/>
                </a:solidFill>
                <a:latin typeface="+mj-lt"/>
                <a:ea typeface="+mj-ea"/>
                <a:cs typeface="Century Gothic"/>
              </a:defRPr>
            </a:lvl1pPr>
          </a:lstStyle>
          <a:p>
            <a:r>
              <a:rPr lang="en-US" sz="2800">
                <a:latin typeface="Arial" panose="020B0604020202020204" pitchFamily="34" charset="0"/>
                <a:cs typeface="Arial" panose="020B0604020202020204" pitchFamily="34" charset="0"/>
              </a:rPr>
              <a:t>Expanding CPG Licensing</a:t>
            </a:r>
          </a:p>
        </p:txBody>
      </p:sp>
      <p:sp>
        <p:nvSpPr>
          <p:cNvPr id="18" name="Title 1">
            <a:extLst>
              <a:ext uri="{FF2B5EF4-FFF2-40B4-BE49-F238E27FC236}">
                <a16:creationId xmlns:a16="http://schemas.microsoft.com/office/drawing/2014/main" id="{692B21FC-48ED-4600-B256-20C0D7A72466}"/>
              </a:ext>
            </a:extLst>
          </p:cNvPr>
          <p:cNvSpPr txBox="1">
            <a:spLocks/>
          </p:cNvSpPr>
          <p:nvPr/>
        </p:nvSpPr>
        <p:spPr>
          <a:xfrm>
            <a:off x="316249" y="-180953"/>
            <a:ext cx="10833513" cy="939470"/>
          </a:xfrm>
          <a:prstGeom prst="rect">
            <a:avLst/>
          </a:prstGeom>
          <a:ln>
            <a:noFill/>
          </a:ln>
        </p:spPr>
        <p:txBody>
          <a:bodyPr vert="horz" lIns="0" tIns="0" rIns="0" bIns="0" rtlCol="0" anchor="b">
            <a:noAutofit/>
          </a:bodyPr>
          <a:lstStyle>
            <a:lvl1pPr algn="l" defTabSz="448469" rtl="0" eaLnBrk="1" latinLnBrk="0" hangingPunct="1">
              <a:spcBef>
                <a:spcPct val="0"/>
              </a:spcBef>
              <a:buNone/>
              <a:defRPr sz="1853" kern="1200" cap="none">
                <a:solidFill>
                  <a:srgbClr val="000000"/>
                </a:solidFill>
                <a:latin typeface="+mj-lt"/>
                <a:ea typeface="+mj-ea"/>
                <a:cs typeface="Century Gothic"/>
              </a:defRPr>
            </a:lvl1pPr>
          </a:lstStyle>
          <a:p>
            <a:br>
              <a:rPr lang="en-US" sz="2800">
                <a:latin typeface="Arial Black" panose="020B0A04020102020204" pitchFamily="34" charset="0"/>
                <a:cs typeface="Calibri" panose="020F0502020204030204" pitchFamily="34" charset="0"/>
              </a:rPr>
            </a:br>
            <a:r>
              <a:rPr lang="en-US" sz="2800">
                <a:latin typeface="Arial Black" panose="020B0A04020102020204" pitchFamily="34" charset="0"/>
                <a:cs typeface="Calibri" panose="020F0502020204030204" pitchFamily="34" charset="0"/>
              </a:rPr>
              <a:t>GROWTH: ORGANIC GROWTH</a:t>
            </a:r>
            <a:endParaRPr lang="en-US" sz="2800" b="1">
              <a:solidFill>
                <a:schemeClr val="tx1"/>
              </a:solidFill>
              <a:latin typeface="Arial Black" panose="020B0A04020102020204" pitchFamily="34" charset="0"/>
            </a:endParaRPr>
          </a:p>
        </p:txBody>
      </p:sp>
    </p:spTree>
    <p:extLst>
      <p:ext uri="{BB962C8B-B14F-4D97-AF65-F5344CB8AC3E}">
        <p14:creationId xmlns:p14="http://schemas.microsoft.com/office/powerpoint/2010/main" val="573313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9E7253-03DD-2743-9B1A-B6A30F1240FD}"/>
              </a:ext>
            </a:extLst>
          </p:cNvPr>
          <p:cNvPicPr>
            <a:picLocks noChangeAspect="1"/>
          </p:cNvPicPr>
          <p:nvPr/>
        </p:nvPicPr>
        <p:blipFill>
          <a:blip r:embed="rId2"/>
          <a:srcRect/>
          <a:stretch/>
        </p:blipFill>
        <p:spPr>
          <a:xfrm>
            <a:off x="0" y="0"/>
            <a:ext cx="12192000" cy="6858000"/>
          </a:xfrm>
          <a:prstGeom prst="rect">
            <a:avLst/>
          </a:prstGeom>
        </p:spPr>
      </p:pic>
      <p:sp>
        <p:nvSpPr>
          <p:cNvPr id="5" name="Title 1">
            <a:extLst>
              <a:ext uri="{FF2B5EF4-FFF2-40B4-BE49-F238E27FC236}">
                <a16:creationId xmlns:a16="http://schemas.microsoft.com/office/drawing/2014/main" id="{66F125D0-052B-6749-B8CB-5562205F9E81}"/>
              </a:ext>
            </a:extLst>
          </p:cNvPr>
          <p:cNvSpPr txBox="1">
            <a:spLocks/>
          </p:cNvSpPr>
          <p:nvPr/>
        </p:nvSpPr>
        <p:spPr>
          <a:xfrm>
            <a:off x="838200" y="2766218"/>
            <a:ext cx="10515600" cy="1325563"/>
          </a:xfrm>
          <a:prstGeom prst="rect">
            <a:avLst/>
          </a:prstGeom>
        </p:spPr>
        <p:txBody>
          <a:bodyPr/>
          <a:lstStyle>
            <a:lvl1pPr algn="l" defTabSz="914400" rtl="0" eaLnBrk="1" latinLnBrk="0" hangingPunct="1">
              <a:lnSpc>
                <a:spcPct val="90000"/>
              </a:lnSpc>
              <a:spcBef>
                <a:spcPct val="0"/>
              </a:spcBef>
              <a:buNone/>
              <a:defRPr sz="3600" b="1" i="0" kern="1200">
                <a:solidFill>
                  <a:schemeClr val="tx1"/>
                </a:solidFill>
                <a:latin typeface="Arial Black" panose="020B0604020202020204" pitchFamily="34" charset="0"/>
                <a:ea typeface="+mj-ea"/>
                <a:cs typeface="Arial Black" panose="020B0604020202020204" pitchFamily="34" charset="0"/>
              </a:defRPr>
            </a:lvl1pPr>
          </a:lstStyle>
          <a:p>
            <a:r>
              <a:rPr lang="en-US">
                <a:solidFill>
                  <a:schemeClr val="bg1"/>
                </a:solidFill>
              </a:rPr>
              <a:t>VILLAGE INN &amp; </a:t>
            </a:r>
          </a:p>
          <a:p>
            <a:r>
              <a:rPr lang="en-US">
                <a:solidFill>
                  <a:schemeClr val="bg1"/>
                </a:solidFill>
              </a:rPr>
              <a:t>BAKERS SQUARE</a:t>
            </a:r>
          </a:p>
        </p:txBody>
      </p:sp>
    </p:spTree>
    <p:extLst>
      <p:ext uri="{BB962C8B-B14F-4D97-AF65-F5344CB8AC3E}">
        <p14:creationId xmlns:p14="http://schemas.microsoft.com/office/powerpoint/2010/main" val="1080605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12D2CC-7308-4A46-8683-03BDB9C2A942}"/>
              </a:ext>
            </a:extLst>
          </p:cNvPr>
          <p:cNvPicPr>
            <a:picLocks noChangeAspect="1"/>
          </p:cNvPicPr>
          <p:nvPr/>
        </p:nvPicPr>
        <p:blipFill>
          <a:blip r:embed="rId2">
            <a:alphaModFix amt="6000"/>
          </a:blip>
          <a:stretch>
            <a:fillRect/>
          </a:stretch>
        </p:blipFill>
        <p:spPr>
          <a:xfrm rot="21138564">
            <a:off x="7381596" y="2262006"/>
            <a:ext cx="4301416" cy="4205829"/>
          </a:xfrm>
          <a:prstGeom prst="rect">
            <a:avLst/>
          </a:prstGeom>
        </p:spPr>
      </p:pic>
      <p:sp>
        <p:nvSpPr>
          <p:cNvPr id="7" name="Content Placeholder 2">
            <a:extLst>
              <a:ext uri="{FF2B5EF4-FFF2-40B4-BE49-F238E27FC236}">
                <a16:creationId xmlns:a16="http://schemas.microsoft.com/office/drawing/2014/main" id="{645F8AFE-D543-1C46-BDA6-F931324B93F7}"/>
              </a:ext>
            </a:extLst>
          </p:cNvPr>
          <p:cNvSpPr>
            <a:spLocks noGrp="1"/>
          </p:cNvSpPr>
          <p:nvPr>
            <p:ph idx="1"/>
          </p:nvPr>
        </p:nvSpPr>
        <p:spPr>
          <a:xfrm>
            <a:off x="542556" y="1120387"/>
            <a:ext cx="11308549" cy="5352601"/>
          </a:xfrm>
        </p:spPr>
        <p:txBody>
          <a:bodyPr vert="horz" lIns="0" tIns="0" rIns="0" bIns="0" rtlCol="0" anchor="t">
            <a:normAutofit fontScale="92500" lnSpcReduction="10000"/>
          </a:bodyPr>
          <a:lstStyle/>
          <a:p>
            <a:pPr marL="0" indent="0">
              <a:lnSpc>
                <a:spcPct val="120000"/>
              </a:lnSpc>
              <a:buNone/>
            </a:pPr>
            <a:r>
              <a:rPr lang="en-US" sz="3300" b="1" i="1">
                <a:latin typeface="Century Schoolbook"/>
                <a:cs typeface="Arial Black" panose="020B0604020202020204" pitchFamily="34" charset="0"/>
              </a:rPr>
              <a:t>Non-GAAP Financial Measures   </a:t>
            </a:r>
            <a:endParaRPr lang="en-US" sz="3300" b="1" i="1">
              <a:latin typeface="Century Schoolbook" panose="02040604050505020304" pitchFamily="18" charset="0"/>
              <a:cs typeface="Arial Black" panose="020B0604020202020204" pitchFamily="34" charset="0"/>
            </a:endParaRPr>
          </a:p>
          <a:p>
            <a:pPr marL="0" indent="0">
              <a:lnSpc>
                <a:spcPct val="120000"/>
              </a:lnSpc>
              <a:buNone/>
            </a:pPr>
            <a:r>
              <a:rPr lang="en-US" sz="1200">
                <a:latin typeface="Arial"/>
                <a:cs typeface="Arial"/>
              </a:rPr>
              <a:t>To supplement its condensed consolidated financial statements, which are prepared and presented in accordance with accounting principles generally accepted in the United States (“GAAP”), the Company uses non-GAAP measures including those indicated below. These non-GAAP measures exclude significant expenses and income that are required by GAAP to be recorded in the Company’s consolidated financial statements and are subject to inherent limitations. By providing non-GAAP measures, together with a reconciliation to the most comparable GAAP measure, the Company believes that it is enhancing investors’ understanding of the Company’s business and results of operations. These measures are not intended to be considered in isolation of, as substitutes for, or superior to, financial measures prepared and presented in accordance with GAAP. The non-GAAP measures presented may be different from the measures used by other companies. The Company urges investors to review the reconciliation of its non-GAAP measures to the most directly comparable GAAP measure, included in the accompanying financial tables.</a:t>
            </a:r>
          </a:p>
          <a:p>
            <a:pPr marL="0" indent="0">
              <a:lnSpc>
                <a:spcPct val="120000"/>
              </a:lnSpc>
              <a:buNone/>
            </a:pPr>
            <a:r>
              <a:rPr lang="en-US" sz="1200">
                <a:latin typeface="Arial"/>
                <a:ea typeface="+mn-lt"/>
                <a:cs typeface="+mn-lt"/>
              </a:rPr>
              <a:t>Cash EBITDA is net income plus asset impairment, estimated lease termination charges and other closing costs, depreciation and amortization, net interest expense, net (gain) loss on disposal of equipment, stock-based compensation, acquisition costs, pre-opening costs, severance, gain on debt forgiveness, gain on bargain purchase, provision (benefit) for income taxes, and a non-cash rent adjustment. Free cash flow is Cash EBITDA less cash paid for property, equipment and leasehold improvements.</a:t>
            </a:r>
          </a:p>
          <a:p>
            <a:pPr marL="0" indent="0">
              <a:lnSpc>
                <a:spcPct val="120000"/>
              </a:lnSpc>
              <a:buNone/>
            </a:pPr>
            <a:r>
              <a:rPr lang="en-US" sz="1200">
                <a:latin typeface="Arial"/>
                <a:ea typeface="+mn-lt"/>
                <a:cs typeface="+mn-lt"/>
              </a:rPr>
              <a:t>Adjusted net income (loss) is net income plus asset impairment, estimated lease termination charges and other closing costs, less gain on debt forgiveness and gain on bargain purchase.  Adjusted earnings per diluted share equals adjusted net income (loss) divided by the weighted average shares outstanding, assuming dilution. </a:t>
            </a:r>
            <a:endParaRPr lang="en-US"/>
          </a:p>
          <a:p>
            <a:pPr marL="0" indent="0">
              <a:lnSpc>
                <a:spcPct val="120000"/>
              </a:lnSpc>
              <a:buNone/>
            </a:pPr>
            <a:r>
              <a:rPr lang="en-US" sz="1200">
                <a:latin typeface="Arial"/>
                <a:cs typeface="Arial"/>
              </a:rPr>
              <a:t>Restaurant-level operating margins are equal to net restaurant sales, less restaurant-level food and beverage costs, labor and benefit costs, and operating expenses.</a:t>
            </a:r>
          </a:p>
          <a:p>
            <a:pPr marL="0" indent="0">
              <a:lnSpc>
                <a:spcPct val="120000"/>
              </a:lnSpc>
              <a:buNone/>
            </a:pPr>
            <a:r>
              <a:rPr lang="en-US" sz="3300" b="1" i="1">
                <a:latin typeface="Century Schoolbook"/>
                <a:cs typeface="Arial Black" panose="020B0604020202020204" pitchFamily="34" charset="0"/>
              </a:rPr>
              <a:t>Forward-Looking Statements</a:t>
            </a:r>
          </a:p>
          <a:p>
            <a:pPr marL="0" indent="0">
              <a:lnSpc>
                <a:spcPct val="120000"/>
              </a:lnSpc>
              <a:buNone/>
            </a:pPr>
            <a:r>
              <a:rPr lang="en-US" sz="1200">
                <a:latin typeface="Arial"/>
                <a:cs typeface="Arial"/>
              </a:rPr>
              <a:t>Statements in this press release that are not strictly historical, including but not limited to statements regarding the timing of the Company’s restaurant openings, the timing of refreshes and the timing or success of refranchising plans, are forward-looking statements within the meaning of the Private Securities Litigation Reform Act of 1995. These forward-looking statements involve known and unknown risks, which may cause the Company’s actual results to differ materially from expected results. Although the Company believes the expectations reflected in any forward-looking statements are based on reasonable assumptions, it can give no assurance that its expectation will be attained. Factors that could cause actual results to differ materially from the Company’s expectation include the impact of the COVID-19 virus pandemic, financial performance, inflation, restaurant industry conditions, execution of restaurant development and construction programs, franchisee performance, changes in local or national economic conditions, availability of financing, governmental approvals and other risks detailed from time to time in the Company’s SEC reports.</a:t>
            </a:r>
          </a:p>
        </p:txBody>
      </p:sp>
      <p:sp>
        <p:nvSpPr>
          <p:cNvPr id="10" name="Title 1">
            <a:extLst>
              <a:ext uri="{FF2B5EF4-FFF2-40B4-BE49-F238E27FC236}">
                <a16:creationId xmlns:a16="http://schemas.microsoft.com/office/drawing/2014/main" id="{206E0B7D-39AE-6E44-A3DA-E91204A9ED76}"/>
              </a:ext>
            </a:extLst>
          </p:cNvPr>
          <p:cNvSpPr>
            <a:spLocks noGrp="1"/>
          </p:cNvSpPr>
          <p:nvPr>
            <p:ph type="title"/>
          </p:nvPr>
        </p:nvSpPr>
        <p:spPr>
          <a:xfrm>
            <a:off x="838200" y="-411623"/>
            <a:ext cx="10515600" cy="1325563"/>
          </a:xfrm>
        </p:spPr>
        <p:txBody>
          <a:bodyPr>
            <a:normAutofit/>
          </a:bodyPr>
          <a:lstStyle/>
          <a:p>
            <a:r>
              <a:rPr lang="en-US" sz="2800" b="1">
                <a:latin typeface="Arial Black" panose="020B0604020202020204" pitchFamily="34" charset="0"/>
                <a:cs typeface="Arial Black" panose="020B0604020202020204" pitchFamily="34" charset="0"/>
              </a:rPr>
              <a:t>SAFE HARBOR STATEMENT</a:t>
            </a:r>
          </a:p>
        </p:txBody>
      </p:sp>
    </p:spTree>
    <p:extLst>
      <p:ext uri="{BB962C8B-B14F-4D97-AF65-F5344CB8AC3E}">
        <p14:creationId xmlns:p14="http://schemas.microsoft.com/office/powerpoint/2010/main" val="41706595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9394EDE-1DF9-CC4A-A108-09739F653C2F}"/>
              </a:ext>
            </a:extLst>
          </p:cNvPr>
          <p:cNvSpPr>
            <a:spLocks noGrp="1"/>
          </p:cNvSpPr>
          <p:nvPr>
            <p:ph type="title"/>
          </p:nvPr>
        </p:nvSpPr>
        <p:spPr>
          <a:xfrm>
            <a:off x="838200" y="-302864"/>
            <a:ext cx="10515600" cy="1325563"/>
          </a:xfrm>
        </p:spPr>
        <p:txBody>
          <a:bodyPr>
            <a:normAutofit/>
          </a:bodyPr>
          <a:lstStyle/>
          <a:p>
            <a:r>
              <a:rPr lang="en-US" sz="2800">
                <a:latin typeface="Arial Black" panose="020B0A04020102020204" pitchFamily="34" charset="0"/>
              </a:rPr>
              <a:t>VILLAGE INN OVERVIEW</a:t>
            </a:r>
          </a:p>
        </p:txBody>
      </p:sp>
      <p:sp>
        <p:nvSpPr>
          <p:cNvPr id="8" name="Content Placeholder 2">
            <a:extLst>
              <a:ext uri="{FF2B5EF4-FFF2-40B4-BE49-F238E27FC236}">
                <a16:creationId xmlns:a16="http://schemas.microsoft.com/office/drawing/2014/main" id="{71FCD802-6D0E-427D-AA7D-61832FEADA4A}"/>
              </a:ext>
            </a:extLst>
          </p:cNvPr>
          <p:cNvSpPr>
            <a:spLocks noGrp="1"/>
          </p:cNvSpPr>
          <p:nvPr>
            <p:ph idx="1"/>
          </p:nvPr>
        </p:nvSpPr>
        <p:spPr>
          <a:xfrm>
            <a:off x="567808" y="1265970"/>
            <a:ext cx="6355505" cy="5109877"/>
          </a:xfrm>
        </p:spPr>
        <p:txBody>
          <a:bodyPr vert="horz" lIns="0" tIns="0" rIns="0" bIns="0" rtlCol="0" anchor="t">
            <a:noAutofit/>
          </a:bodyPr>
          <a:lstStyle/>
          <a:p>
            <a:pPr marL="344805" lvl="1" indent="-172720">
              <a:buClr>
                <a:schemeClr val="tx1"/>
              </a:buClr>
              <a:buSzPct val="120000"/>
              <a:buFont typeface="Arial" panose="020B0604020202020204" pitchFamily="34" charset="0"/>
              <a:buChar char="•"/>
            </a:pPr>
            <a:r>
              <a:rPr lang="en-US" sz="1400" b="1">
                <a:latin typeface="Arial"/>
                <a:cs typeface="Arial"/>
              </a:rPr>
              <a:t>21</a:t>
            </a:r>
            <a:r>
              <a:rPr lang="en-US" sz="1400">
                <a:latin typeface="Arial"/>
                <a:cs typeface="Arial"/>
              </a:rPr>
              <a:t> corporate stores in U.S. generating </a:t>
            </a:r>
            <a:r>
              <a:rPr lang="en-US" sz="1400" b="1">
                <a:latin typeface="Arial"/>
                <a:cs typeface="Arial"/>
              </a:rPr>
              <a:t>$34 MM </a:t>
            </a:r>
            <a:r>
              <a:rPr lang="en-US" sz="1400">
                <a:latin typeface="Arial"/>
                <a:cs typeface="Arial"/>
              </a:rPr>
              <a:t>in revenue in 2021</a:t>
            </a:r>
            <a:endParaRPr lang="en-US" sz="1400" baseline="30000">
              <a:latin typeface="Arial"/>
              <a:cs typeface="Arial"/>
            </a:endParaRPr>
          </a:p>
          <a:p>
            <a:pPr marL="742950" lvl="1" indent="-285750">
              <a:buClr>
                <a:schemeClr val="tx1"/>
              </a:buClr>
              <a:buSzPct val="120000"/>
              <a:buFont typeface="Arial" panose="020B0604020202020204" pitchFamily="34" charset="0"/>
              <a:buChar char="•"/>
            </a:pPr>
            <a:endParaRPr lang="en-US" sz="1400">
              <a:latin typeface="Arial" panose="020B0604020202020204" pitchFamily="34" charset="0"/>
              <a:cs typeface="Arial" panose="020B0604020202020204" pitchFamily="34" charset="0"/>
            </a:endParaRPr>
          </a:p>
          <a:p>
            <a:pPr marL="344805" lvl="1" indent="-172720">
              <a:buClr>
                <a:schemeClr val="tx1"/>
              </a:buClr>
              <a:buSzPct val="120000"/>
              <a:buFont typeface="Arial" panose="020B0604020202020204" pitchFamily="34" charset="0"/>
              <a:buChar char="•"/>
            </a:pPr>
            <a:r>
              <a:rPr lang="en-US" sz="1400" b="1">
                <a:latin typeface="Arial"/>
                <a:cs typeface="Arial"/>
              </a:rPr>
              <a:t>108</a:t>
            </a:r>
            <a:r>
              <a:rPr lang="en-US" sz="1400">
                <a:latin typeface="Arial"/>
                <a:cs typeface="Arial"/>
              </a:rPr>
              <a:t> franchise stores in U.S generating ~</a:t>
            </a:r>
            <a:r>
              <a:rPr lang="en-US" sz="1400" b="1">
                <a:latin typeface="Arial"/>
                <a:cs typeface="Arial"/>
              </a:rPr>
              <a:t>$180 MM</a:t>
            </a:r>
            <a:r>
              <a:rPr lang="en-US" sz="1400">
                <a:latin typeface="Arial"/>
                <a:cs typeface="Arial"/>
              </a:rPr>
              <a:t> in revenue</a:t>
            </a:r>
          </a:p>
          <a:p>
            <a:pPr marL="610235" lvl="2" indent="-223520">
              <a:buClr>
                <a:schemeClr val="tx1"/>
              </a:buClr>
              <a:buSzPct val="120000"/>
              <a:buFont typeface="Arial" panose="020B0604020202020204" pitchFamily="34" charset="0"/>
              <a:buChar char="•"/>
            </a:pPr>
            <a:r>
              <a:rPr lang="en-US" sz="1300">
                <a:latin typeface="Arial"/>
                <a:cs typeface="Arial"/>
              </a:rPr>
              <a:t>80% of franchisee’s have been with the brand for more than 15 years</a:t>
            </a:r>
          </a:p>
          <a:p>
            <a:pPr marL="742950" lvl="1" indent="-285750">
              <a:buClr>
                <a:schemeClr val="tx1"/>
              </a:buClr>
              <a:buSzPct val="120000"/>
              <a:buFont typeface="Arial" panose="020B0604020202020204" pitchFamily="34" charset="0"/>
              <a:buChar char="•"/>
            </a:pPr>
            <a:endParaRPr lang="en-US" sz="1400">
              <a:latin typeface="Arial" panose="020B0604020202020204" pitchFamily="34" charset="0"/>
              <a:cs typeface="Arial" panose="020B0604020202020204" pitchFamily="34" charset="0"/>
            </a:endParaRPr>
          </a:p>
          <a:p>
            <a:pPr marL="344805" lvl="1" indent="-172720">
              <a:buClr>
                <a:schemeClr val="tx1"/>
              </a:buClr>
              <a:buSzPct val="120000"/>
              <a:buFont typeface="Arial" panose="020B0604020202020204" pitchFamily="34" charset="0"/>
              <a:buChar char="•"/>
            </a:pPr>
            <a:r>
              <a:rPr lang="en-US" sz="1400">
                <a:latin typeface="Arial"/>
                <a:cs typeface="Arial"/>
              </a:rPr>
              <a:t>Average Corporate Unit Volume (AUV): </a:t>
            </a:r>
            <a:r>
              <a:rPr lang="en-US" sz="1400" b="1">
                <a:latin typeface="Arial"/>
                <a:cs typeface="Arial"/>
              </a:rPr>
              <a:t>$1.7 MM</a:t>
            </a:r>
          </a:p>
          <a:p>
            <a:pPr marL="344805" lvl="1" indent="-172720">
              <a:buClr>
                <a:schemeClr val="tx1"/>
              </a:buClr>
              <a:buSzPct val="120000"/>
              <a:buFont typeface="Arial" panose="020B0604020202020204" pitchFamily="34" charset="0"/>
              <a:buChar char="•"/>
            </a:pPr>
            <a:endParaRPr lang="en-US" sz="1400">
              <a:latin typeface="Arial" panose="020B0604020202020204" pitchFamily="34" charset="0"/>
              <a:cs typeface="Arial" panose="020B0604020202020204" pitchFamily="34" charset="0"/>
            </a:endParaRPr>
          </a:p>
          <a:p>
            <a:pPr marL="344805" lvl="1" indent="-172720">
              <a:buClr>
                <a:schemeClr val="tx1"/>
              </a:buClr>
              <a:buSzPct val="120000"/>
              <a:buFont typeface="Arial" panose="020B0604020202020204" pitchFamily="34" charset="0"/>
              <a:buChar char="•"/>
            </a:pPr>
            <a:r>
              <a:rPr lang="en-US" sz="1400" b="1">
                <a:latin typeface="Arial"/>
                <a:cs typeface="Arial"/>
              </a:rPr>
              <a:t>Strong &amp; Consistent Metrics </a:t>
            </a:r>
            <a:r>
              <a:rPr lang="en-US" sz="1400">
                <a:latin typeface="Arial"/>
                <a:cs typeface="Arial"/>
              </a:rPr>
              <a:t>(2021 results)</a:t>
            </a:r>
            <a:endParaRPr lang="en-US" sz="1400" b="1">
              <a:latin typeface="Arial"/>
              <a:cs typeface="Arial"/>
            </a:endParaRPr>
          </a:p>
          <a:p>
            <a:pPr marL="386715" lvl="2" indent="0">
              <a:buClr>
                <a:schemeClr val="tx1"/>
              </a:buClr>
              <a:buSzPct val="120000"/>
              <a:buNone/>
            </a:pPr>
            <a:r>
              <a:rPr lang="en-US" sz="1400">
                <a:latin typeface="Arial"/>
                <a:cs typeface="Arial"/>
              </a:rPr>
              <a:t>- Food &amp; Beverage Costs 25%</a:t>
            </a:r>
          </a:p>
          <a:p>
            <a:pPr marL="386715" lvl="2" indent="0">
              <a:buClr>
                <a:schemeClr val="tx1"/>
              </a:buClr>
              <a:buSzPct val="120000"/>
              <a:buNone/>
            </a:pPr>
            <a:r>
              <a:rPr lang="en-US" sz="1400">
                <a:latin typeface="Arial"/>
                <a:cs typeface="Arial"/>
              </a:rPr>
              <a:t>- Labor Costs: 35%</a:t>
            </a:r>
          </a:p>
          <a:p>
            <a:pPr marL="386715" lvl="2" indent="0">
              <a:buClr>
                <a:schemeClr val="tx1"/>
              </a:buClr>
              <a:buSzPct val="120000"/>
              <a:buNone/>
            </a:pPr>
            <a:r>
              <a:rPr lang="en-US" sz="1400">
                <a:latin typeface="Arial"/>
                <a:cs typeface="Arial"/>
              </a:rPr>
              <a:t>- Occupancy: 8%</a:t>
            </a:r>
          </a:p>
          <a:p>
            <a:pPr marL="171450" lvl="1" indent="0">
              <a:buClr>
                <a:schemeClr val="tx1"/>
              </a:buClr>
              <a:buSzPct val="120000"/>
              <a:buNone/>
            </a:pPr>
            <a:endParaRPr lang="en-US" sz="1400" b="1">
              <a:latin typeface="Arial" panose="020B0604020202020204" pitchFamily="34" charset="0"/>
              <a:cs typeface="Arial" panose="020B0604020202020204" pitchFamily="34" charset="0"/>
            </a:endParaRPr>
          </a:p>
          <a:p>
            <a:pPr marL="1200150" lvl="2" indent="-285750">
              <a:buClr>
                <a:schemeClr val="tx1"/>
              </a:buClr>
              <a:buSzPct val="120000"/>
              <a:buFont typeface="Arial" panose="020B0604020202020204" pitchFamily="34" charset="0"/>
              <a:buChar char="•"/>
            </a:pPr>
            <a:endParaRPr lang="en-US" sz="1400">
              <a:latin typeface="Arial" panose="020B0604020202020204" pitchFamily="34" charset="0"/>
              <a:cs typeface="Arial" panose="020B0604020202020204" pitchFamily="34" charset="0"/>
            </a:endParaRPr>
          </a:p>
          <a:p>
            <a:pPr marL="386715" lvl="2" indent="0">
              <a:buClr>
                <a:schemeClr val="tx1"/>
              </a:buClr>
              <a:buSzPct val="120000"/>
              <a:buNone/>
            </a:pPr>
            <a:endParaRPr lang="en-US" sz="1400" b="1" cap="all" spc="-50">
              <a:latin typeface="Arial" panose="020B0604020202020204" pitchFamily="34" charset="0"/>
              <a:cs typeface="Arial" panose="020B0604020202020204" pitchFamily="34" charset="0"/>
            </a:endParaRPr>
          </a:p>
        </p:txBody>
      </p:sp>
      <p:pic>
        <p:nvPicPr>
          <p:cNvPr id="5" name="Picture 4" descr="A picture containing text, snack food, several&#10;&#10;Description automatically generated">
            <a:extLst>
              <a:ext uri="{FF2B5EF4-FFF2-40B4-BE49-F238E27FC236}">
                <a16:creationId xmlns:a16="http://schemas.microsoft.com/office/drawing/2014/main" id="{2859569A-E712-4BD4-A7AA-30B5A7A993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9052" y="0"/>
            <a:ext cx="6273800" cy="6858000"/>
          </a:xfrm>
          <a:prstGeom prst="rect">
            <a:avLst/>
          </a:prstGeom>
        </p:spPr>
      </p:pic>
    </p:spTree>
    <p:extLst>
      <p:ext uri="{BB962C8B-B14F-4D97-AF65-F5344CB8AC3E}">
        <p14:creationId xmlns:p14="http://schemas.microsoft.com/office/powerpoint/2010/main" val="1398227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6517" y="1156786"/>
            <a:ext cx="5772141" cy="4093428"/>
          </a:xfrm>
          <a:prstGeom prst="rect">
            <a:avLst/>
          </a:prstGeom>
          <a:noFill/>
        </p:spPr>
        <p:txBody>
          <a:bodyPr wrap="square" lIns="91440" tIns="45720" rIns="91440" bIns="45720" rtlCol="0" anchor="t">
            <a:spAutoFit/>
          </a:bodyPr>
          <a:lstStyle/>
          <a:p>
            <a:endParaRPr lang="en-US" sz="1600" ker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kern="0">
                <a:latin typeface="Arial"/>
                <a:cs typeface="Arial"/>
              </a:rPr>
              <a:t>Omaha, NE first corporate refresh expected to open in Q3 2022</a:t>
            </a:r>
          </a:p>
          <a:p>
            <a:pPr marL="285750" indent="-285750">
              <a:buFont typeface="Arial" panose="020B0604020202020204" pitchFamily="34" charset="0"/>
              <a:buChar char="•"/>
            </a:pPr>
            <a:r>
              <a:rPr lang="en-US" sz="1600" kern="0">
                <a:latin typeface="Arial"/>
                <a:cs typeface="Arial"/>
              </a:rPr>
              <a:t>Freemont, NE identified as 2</a:t>
            </a:r>
            <a:r>
              <a:rPr lang="en-US" sz="1600" kern="0" baseline="30000">
                <a:latin typeface="Arial"/>
                <a:cs typeface="Arial"/>
              </a:rPr>
              <a:t>nd</a:t>
            </a:r>
            <a:r>
              <a:rPr lang="en-US" sz="1600" kern="0">
                <a:latin typeface="Arial"/>
                <a:cs typeface="Arial"/>
              </a:rPr>
              <a:t> location due to building repairs needed. Expected to reopen end of Q2 2022.</a:t>
            </a:r>
          </a:p>
          <a:p>
            <a:pPr marL="285750" indent="-285750">
              <a:buFont typeface="Arial" panose="020B0604020202020204" pitchFamily="34" charset="0"/>
              <a:buChar char="•"/>
            </a:pPr>
            <a:r>
              <a:rPr lang="en-US" sz="1600" kern="0">
                <a:latin typeface="Arial"/>
                <a:cs typeface="Arial"/>
              </a:rPr>
              <a:t>6-10 Franchise locations expected to refresh in 2022</a:t>
            </a:r>
          </a:p>
          <a:p>
            <a:pPr marL="285750" indent="-285750">
              <a:buFont typeface="Arial,Sans-Serif" panose="020B0604020202020204" pitchFamily="34" charset="0"/>
              <a:buChar char="•"/>
            </a:pPr>
            <a:r>
              <a:rPr lang="en-US" sz="1600" kern="0">
                <a:latin typeface="Arial"/>
                <a:cs typeface="Arial"/>
              </a:rPr>
              <a:t>Menu innovation that will add a handful of higher-end choices that play off our pie flavors </a:t>
            </a:r>
            <a:endParaRPr lang="en-US">
              <a:latin typeface="Arial"/>
              <a:cs typeface="Arial"/>
            </a:endParaRPr>
          </a:p>
          <a:p>
            <a:pPr marL="285750" indent="-285750">
              <a:buFont typeface="Arial,Sans-Serif" panose="020B0604020202020204" pitchFamily="34" charset="0"/>
              <a:buChar char="•"/>
            </a:pPr>
            <a:r>
              <a:rPr lang="en-US" sz="1600" kern="0">
                <a:latin typeface="Arial"/>
                <a:cs typeface="Arial"/>
              </a:rPr>
              <a:t>Healthy options, such as avocado toast and acai bowls</a:t>
            </a:r>
            <a:endParaRPr lang="en-US">
              <a:latin typeface="Arial"/>
              <a:cs typeface="Arial"/>
            </a:endParaRPr>
          </a:p>
          <a:p>
            <a:pPr marL="285750" indent="-285750">
              <a:buFont typeface="Arial,Sans-Serif" panose="020B0604020202020204" pitchFamily="34" charset="0"/>
              <a:buChar char="•"/>
            </a:pPr>
            <a:r>
              <a:rPr lang="en-US" sz="1600" kern="0">
                <a:latin typeface="Arial"/>
                <a:cs typeface="Arial"/>
              </a:rPr>
              <a:t>Keeping the value options available for our core guest</a:t>
            </a:r>
          </a:p>
          <a:p>
            <a:endParaRPr lang="en-US" sz="2000">
              <a:solidFill>
                <a:srgbClr val="FF0000"/>
              </a:solidFill>
              <a:latin typeface="Arial" panose="020B0604020202020204" pitchFamily="34" charset="0"/>
              <a:cs typeface="Arial" panose="020B0604020202020204" pitchFamily="34" charset="0"/>
            </a:endParaRPr>
          </a:p>
          <a:p>
            <a:endParaRPr lang="en-US" sz="2000">
              <a:solidFill>
                <a:srgbClr val="FF0000"/>
              </a:solidFill>
              <a:latin typeface="Arial" panose="020B0604020202020204" pitchFamily="34" charset="0"/>
              <a:cs typeface="Arial" panose="020B0604020202020204" pitchFamily="34" charset="0"/>
            </a:endParaRPr>
          </a:p>
          <a:p>
            <a:endParaRPr lang="en-US" sz="2000">
              <a:solidFill>
                <a:srgbClr val="FF0000"/>
              </a:solidFill>
              <a:latin typeface="Arial" panose="020B0604020202020204" pitchFamily="34" charset="0"/>
              <a:cs typeface="Arial" panose="020B0604020202020204" pitchFamily="34" charset="0"/>
            </a:endParaRPr>
          </a:p>
          <a:p>
            <a:endParaRPr lang="en-US" sz="2000">
              <a:latin typeface="Arial" panose="020B0604020202020204" pitchFamily="34" charset="0"/>
              <a:cs typeface="Arial" panose="020B0604020202020204" pitchFamily="34" charset="0"/>
            </a:endParaRPr>
          </a:p>
          <a:p>
            <a:endParaRPr lang="en-US" sz="200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FD8A3C86-8FD9-45E0-970B-5A5FFDB04700}"/>
              </a:ext>
            </a:extLst>
          </p:cNvPr>
          <p:cNvPicPr>
            <a:picLocks noChangeAspect="1"/>
          </p:cNvPicPr>
          <p:nvPr/>
        </p:nvPicPr>
        <p:blipFill>
          <a:blip r:embed="rId2"/>
          <a:stretch>
            <a:fillRect/>
          </a:stretch>
        </p:blipFill>
        <p:spPr>
          <a:xfrm>
            <a:off x="7240588" y="667792"/>
            <a:ext cx="4455832" cy="5652445"/>
          </a:xfrm>
          <a:prstGeom prst="rect">
            <a:avLst/>
          </a:prstGeom>
        </p:spPr>
      </p:pic>
      <p:sp>
        <p:nvSpPr>
          <p:cNvPr id="10" name="Title 1">
            <a:extLst>
              <a:ext uri="{FF2B5EF4-FFF2-40B4-BE49-F238E27FC236}">
                <a16:creationId xmlns:a16="http://schemas.microsoft.com/office/drawing/2014/main" id="{0BF4C940-CCE1-4877-AF57-141AE5AC4418}"/>
              </a:ext>
            </a:extLst>
          </p:cNvPr>
          <p:cNvSpPr>
            <a:spLocks noGrp="1"/>
          </p:cNvSpPr>
          <p:nvPr>
            <p:ph type="title"/>
          </p:nvPr>
        </p:nvSpPr>
        <p:spPr>
          <a:xfrm>
            <a:off x="634162" y="785643"/>
            <a:ext cx="10515600" cy="371143"/>
          </a:xfrm>
        </p:spPr>
        <p:txBody>
          <a:bodyPr>
            <a:normAutofit fontScale="90000"/>
          </a:bodyPr>
          <a:lstStyle/>
          <a:p>
            <a:r>
              <a:rPr lang="en-US" sz="2800">
                <a:latin typeface="Arial"/>
                <a:cs typeface="Arial"/>
              </a:rPr>
              <a:t>New Village Inn Prototype Updates</a:t>
            </a:r>
          </a:p>
        </p:txBody>
      </p:sp>
      <p:sp>
        <p:nvSpPr>
          <p:cNvPr id="14" name="Title 1">
            <a:extLst>
              <a:ext uri="{FF2B5EF4-FFF2-40B4-BE49-F238E27FC236}">
                <a16:creationId xmlns:a16="http://schemas.microsoft.com/office/drawing/2014/main" id="{6897791C-2828-42C4-87F6-BB59B7CC80BD}"/>
              </a:ext>
            </a:extLst>
          </p:cNvPr>
          <p:cNvSpPr txBox="1">
            <a:spLocks/>
          </p:cNvSpPr>
          <p:nvPr/>
        </p:nvSpPr>
        <p:spPr>
          <a:xfrm>
            <a:off x="316249" y="-180953"/>
            <a:ext cx="10833513" cy="939470"/>
          </a:xfrm>
          <a:prstGeom prst="rect">
            <a:avLst/>
          </a:prstGeom>
          <a:ln>
            <a:noFill/>
          </a:ln>
        </p:spPr>
        <p:txBody>
          <a:bodyPr vert="horz" lIns="0" tIns="0" rIns="0" bIns="0" rtlCol="0" anchor="b">
            <a:noAutofit/>
          </a:bodyPr>
          <a:lstStyle>
            <a:lvl1pPr algn="l" defTabSz="448469" rtl="0" eaLnBrk="1" latinLnBrk="0" hangingPunct="1">
              <a:spcBef>
                <a:spcPct val="0"/>
              </a:spcBef>
              <a:buNone/>
              <a:defRPr sz="1853" kern="1200" cap="none">
                <a:solidFill>
                  <a:srgbClr val="000000"/>
                </a:solidFill>
                <a:latin typeface="+mj-lt"/>
                <a:ea typeface="+mj-ea"/>
                <a:cs typeface="Century Gothic"/>
              </a:defRPr>
            </a:lvl1pPr>
          </a:lstStyle>
          <a:p>
            <a:br>
              <a:rPr lang="en-US" sz="2800">
                <a:latin typeface="Arial Black" panose="020B0A04020102020204" pitchFamily="34" charset="0"/>
                <a:cs typeface="Calibri" panose="020F0502020204030204" pitchFamily="34" charset="0"/>
              </a:rPr>
            </a:br>
            <a:r>
              <a:rPr lang="en-US" sz="2800">
                <a:latin typeface="Arial Black" panose="020B0A04020102020204" pitchFamily="34" charset="0"/>
                <a:cs typeface="Calibri" panose="020F0502020204030204" pitchFamily="34" charset="0"/>
              </a:rPr>
              <a:t>GROWTH: ORGANIC GROWTH</a:t>
            </a:r>
            <a:endParaRPr lang="en-US" sz="2800" b="1">
              <a:solidFill>
                <a:schemeClr val="tx1"/>
              </a:solidFill>
              <a:latin typeface="Arial Black" panose="020B0A04020102020204" pitchFamily="34" charset="0"/>
            </a:endParaRPr>
          </a:p>
        </p:txBody>
      </p:sp>
      <p:pic>
        <p:nvPicPr>
          <p:cNvPr id="2" name="Picture 1" descr="A group of people walking outside of a building&#10;&#10;Description automatically generated with medium confidence">
            <a:extLst>
              <a:ext uri="{FF2B5EF4-FFF2-40B4-BE49-F238E27FC236}">
                <a16:creationId xmlns:a16="http://schemas.microsoft.com/office/drawing/2014/main" id="{410AB15A-92E6-4CFC-A71F-2FB4600D92BC}"/>
              </a:ext>
            </a:extLst>
          </p:cNvPr>
          <p:cNvPicPr>
            <a:picLocks noChangeAspect="1"/>
          </p:cNvPicPr>
          <p:nvPr/>
        </p:nvPicPr>
        <p:blipFill>
          <a:blip r:embed="rId3"/>
          <a:stretch>
            <a:fillRect/>
          </a:stretch>
        </p:blipFill>
        <p:spPr>
          <a:xfrm>
            <a:off x="3444672" y="4269173"/>
            <a:ext cx="3503721" cy="2056125"/>
          </a:xfrm>
          <a:prstGeom prst="rect">
            <a:avLst/>
          </a:prstGeom>
        </p:spPr>
      </p:pic>
      <p:pic>
        <p:nvPicPr>
          <p:cNvPr id="4" name="Picture 4">
            <a:extLst>
              <a:ext uri="{FF2B5EF4-FFF2-40B4-BE49-F238E27FC236}">
                <a16:creationId xmlns:a16="http://schemas.microsoft.com/office/drawing/2014/main" id="{BE1CDCA3-F864-4748-AA0E-B8E0A0D12FF1}"/>
              </a:ext>
            </a:extLst>
          </p:cNvPr>
          <p:cNvPicPr>
            <a:picLocks noChangeAspect="1"/>
          </p:cNvPicPr>
          <p:nvPr/>
        </p:nvPicPr>
        <p:blipFill>
          <a:blip r:embed="rId4"/>
          <a:stretch>
            <a:fillRect/>
          </a:stretch>
        </p:blipFill>
        <p:spPr>
          <a:xfrm>
            <a:off x="136629" y="4272665"/>
            <a:ext cx="3144031" cy="2063490"/>
          </a:xfrm>
          <a:prstGeom prst="rect">
            <a:avLst/>
          </a:prstGeom>
        </p:spPr>
      </p:pic>
    </p:spTree>
    <p:extLst>
      <p:ext uri="{BB962C8B-B14F-4D97-AF65-F5344CB8AC3E}">
        <p14:creationId xmlns:p14="http://schemas.microsoft.com/office/powerpoint/2010/main" val="41500937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9E7253-03DD-2743-9B1A-B6A30F1240FD}"/>
              </a:ext>
            </a:extLst>
          </p:cNvPr>
          <p:cNvPicPr>
            <a:picLocks noChangeAspect="1"/>
          </p:cNvPicPr>
          <p:nvPr/>
        </p:nvPicPr>
        <p:blipFill>
          <a:blip r:embed="rId2"/>
          <a:srcRect/>
          <a:stretch/>
        </p:blipFill>
        <p:spPr>
          <a:xfrm>
            <a:off x="0" y="0"/>
            <a:ext cx="12192000" cy="6858000"/>
          </a:xfrm>
          <a:prstGeom prst="rect">
            <a:avLst/>
          </a:prstGeom>
        </p:spPr>
      </p:pic>
      <p:sp>
        <p:nvSpPr>
          <p:cNvPr id="5" name="Title 1">
            <a:extLst>
              <a:ext uri="{FF2B5EF4-FFF2-40B4-BE49-F238E27FC236}">
                <a16:creationId xmlns:a16="http://schemas.microsoft.com/office/drawing/2014/main" id="{66F125D0-052B-6749-B8CB-5562205F9E81}"/>
              </a:ext>
            </a:extLst>
          </p:cNvPr>
          <p:cNvSpPr txBox="1">
            <a:spLocks/>
          </p:cNvSpPr>
          <p:nvPr/>
        </p:nvSpPr>
        <p:spPr>
          <a:xfrm>
            <a:off x="838200" y="2766218"/>
            <a:ext cx="10515600" cy="1325563"/>
          </a:xfrm>
          <a:prstGeom prst="rect">
            <a:avLst/>
          </a:prstGeom>
        </p:spPr>
        <p:txBody>
          <a:bodyPr/>
          <a:lstStyle>
            <a:lvl1pPr algn="l" defTabSz="914400" rtl="0" eaLnBrk="1" latinLnBrk="0" hangingPunct="1">
              <a:lnSpc>
                <a:spcPct val="90000"/>
              </a:lnSpc>
              <a:spcBef>
                <a:spcPct val="0"/>
              </a:spcBef>
              <a:buNone/>
              <a:defRPr sz="3600" b="1" i="0" kern="1200">
                <a:solidFill>
                  <a:schemeClr val="tx1"/>
                </a:solidFill>
                <a:latin typeface="Arial Black" panose="020B0604020202020204" pitchFamily="34" charset="0"/>
                <a:ea typeface="+mj-ea"/>
                <a:cs typeface="Arial Black" panose="020B0604020202020204" pitchFamily="34" charset="0"/>
              </a:defRPr>
            </a:lvl1pPr>
          </a:lstStyle>
          <a:p>
            <a:r>
              <a:rPr lang="en-US">
                <a:solidFill>
                  <a:schemeClr val="bg1"/>
                </a:solidFill>
              </a:rPr>
              <a:t>GRANITE CITY</a:t>
            </a:r>
            <a:br>
              <a:rPr lang="en-US">
                <a:solidFill>
                  <a:schemeClr val="bg1"/>
                </a:solidFill>
              </a:rPr>
            </a:br>
            <a:r>
              <a:rPr lang="en-US">
                <a:solidFill>
                  <a:schemeClr val="bg1"/>
                </a:solidFill>
              </a:rPr>
              <a:t>FOOD &amp; BREWERY</a:t>
            </a:r>
          </a:p>
        </p:txBody>
      </p:sp>
    </p:spTree>
    <p:extLst>
      <p:ext uri="{BB962C8B-B14F-4D97-AF65-F5344CB8AC3E}">
        <p14:creationId xmlns:p14="http://schemas.microsoft.com/office/powerpoint/2010/main" val="20402070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alendar&#10;&#10;Description automatically generated">
            <a:extLst>
              <a:ext uri="{FF2B5EF4-FFF2-40B4-BE49-F238E27FC236}">
                <a16:creationId xmlns:a16="http://schemas.microsoft.com/office/drawing/2014/main" id="{320ADAD3-6668-8C41-A93B-08EBD6EDDD6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4385"/>
          <a:stretch/>
        </p:blipFill>
        <p:spPr>
          <a:xfrm>
            <a:off x="7102137" y="48826"/>
            <a:ext cx="5249662" cy="6473605"/>
          </a:xfrm>
          <a:prstGeom prst="rect">
            <a:avLst/>
          </a:prstGeom>
        </p:spPr>
      </p:pic>
      <p:sp>
        <p:nvSpPr>
          <p:cNvPr id="6" name="Title 1">
            <a:extLst>
              <a:ext uri="{FF2B5EF4-FFF2-40B4-BE49-F238E27FC236}">
                <a16:creationId xmlns:a16="http://schemas.microsoft.com/office/drawing/2014/main" id="{99394EDE-1DF9-CC4A-A108-09739F653C2F}"/>
              </a:ext>
            </a:extLst>
          </p:cNvPr>
          <p:cNvSpPr>
            <a:spLocks noGrp="1"/>
          </p:cNvSpPr>
          <p:nvPr>
            <p:ph type="title"/>
          </p:nvPr>
        </p:nvSpPr>
        <p:spPr>
          <a:xfrm>
            <a:off x="838200" y="-302864"/>
            <a:ext cx="10515600" cy="1325563"/>
          </a:xfrm>
        </p:spPr>
        <p:txBody>
          <a:bodyPr>
            <a:normAutofit/>
          </a:bodyPr>
          <a:lstStyle/>
          <a:p>
            <a:r>
              <a:rPr lang="en-US" sz="2800">
                <a:latin typeface="Arial Black" panose="020B0A04020102020204" pitchFamily="34" charset="0"/>
              </a:rPr>
              <a:t>GRANITE CITY OVERVIEW</a:t>
            </a:r>
          </a:p>
        </p:txBody>
      </p:sp>
      <p:sp>
        <p:nvSpPr>
          <p:cNvPr id="3" name="Content Placeholder 2">
            <a:extLst>
              <a:ext uri="{FF2B5EF4-FFF2-40B4-BE49-F238E27FC236}">
                <a16:creationId xmlns:a16="http://schemas.microsoft.com/office/drawing/2014/main" id="{44E2F474-9A84-9642-A6A3-50C359740930}"/>
              </a:ext>
            </a:extLst>
          </p:cNvPr>
          <p:cNvSpPr>
            <a:spLocks noGrp="1"/>
          </p:cNvSpPr>
          <p:nvPr>
            <p:ph idx="1"/>
          </p:nvPr>
        </p:nvSpPr>
        <p:spPr>
          <a:xfrm>
            <a:off x="567808" y="1502220"/>
            <a:ext cx="6862801" cy="4333081"/>
          </a:xfrm>
        </p:spPr>
        <p:txBody>
          <a:bodyPr>
            <a:noAutofit/>
          </a:bodyPr>
          <a:lstStyle/>
          <a:p>
            <a:pPr lvl="1">
              <a:buClr>
                <a:schemeClr val="tx1"/>
              </a:buClr>
              <a:buSzPct val="120000"/>
              <a:buFont typeface="Arial" panose="020B0604020202020204" pitchFamily="34" charset="0"/>
              <a:buChar char="•"/>
            </a:pPr>
            <a:r>
              <a:rPr lang="en-US" sz="1600">
                <a:latin typeface="Arial" panose="020B0604020202020204" pitchFamily="34" charset="0"/>
                <a:cs typeface="Arial" panose="020B0604020202020204" pitchFamily="34" charset="0"/>
              </a:rPr>
              <a:t>Founded in 1999</a:t>
            </a:r>
          </a:p>
          <a:p>
            <a:pPr lvl="1">
              <a:buClr>
                <a:schemeClr val="tx1"/>
              </a:buClr>
              <a:buSzPct val="120000"/>
              <a:buFont typeface="Arial" panose="020B0604020202020204" pitchFamily="34" charset="0"/>
              <a:buChar char="•"/>
            </a:pPr>
            <a:endParaRPr lang="en-US" sz="1600">
              <a:latin typeface="Arial" panose="020B0604020202020204" pitchFamily="34" charset="0"/>
              <a:cs typeface="Arial" panose="020B0604020202020204" pitchFamily="34" charset="0"/>
            </a:endParaRPr>
          </a:p>
          <a:p>
            <a:pPr lvl="1">
              <a:buClr>
                <a:schemeClr val="tx1"/>
              </a:buClr>
              <a:buSzPct val="120000"/>
              <a:buFont typeface="Arial" panose="020B0604020202020204" pitchFamily="34" charset="0"/>
              <a:buChar char="•"/>
            </a:pPr>
            <a:r>
              <a:rPr lang="en-US" sz="1600" b="1">
                <a:latin typeface="Arial" panose="020B0604020202020204" pitchFamily="34" charset="0"/>
                <a:cs typeface="Arial" panose="020B0604020202020204" pitchFamily="34" charset="0"/>
              </a:rPr>
              <a:t>18</a:t>
            </a:r>
            <a:r>
              <a:rPr lang="en-US" sz="1600">
                <a:latin typeface="Arial" panose="020B0604020202020204" pitchFamily="34" charset="0"/>
                <a:cs typeface="Arial" panose="020B0604020202020204" pitchFamily="34" charset="0"/>
              </a:rPr>
              <a:t> Corporate Stores in U.S. generating </a:t>
            </a:r>
            <a:r>
              <a:rPr lang="en-US" sz="1600" b="1">
                <a:latin typeface="Arial" panose="020B0604020202020204" pitchFamily="34" charset="0"/>
                <a:cs typeface="Arial" panose="020B0604020202020204" pitchFamily="34" charset="0"/>
              </a:rPr>
              <a:t>$63 MM </a:t>
            </a:r>
            <a:r>
              <a:rPr lang="en-US" sz="1600">
                <a:latin typeface="Arial" panose="020B0604020202020204" pitchFamily="34" charset="0"/>
                <a:cs typeface="Arial" panose="020B0604020202020204" pitchFamily="34" charset="0"/>
              </a:rPr>
              <a:t>in revenue in 2021</a:t>
            </a:r>
            <a:endParaRPr lang="en-US" sz="1600" baseline="30000">
              <a:latin typeface="Arial" panose="020B0604020202020204" pitchFamily="34" charset="0"/>
              <a:cs typeface="Arial" panose="020B0604020202020204" pitchFamily="34" charset="0"/>
            </a:endParaRPr>
          </a:p>
          <a:p>
            <a:pPr marL="742950" lvl="1" indent="-285750">
              <a:buClr>
                <a:schemeClr val="tx1"/>
              </a:buClr>
              <a:buSzPct val="120000"/>
              <a:buFont typeface="Arial" panose="020B0604020202020204" pitchFamily="34" charset="0"/>
              <a:buChar char="•"/>
            </a:pPr>
            <a:endParaRPr lang="en-US" sz="1600">
              <a:solidFill>
                <a:srgbClr val="FF0000"/>
              </a:solidFill>
              <a:latin typeface="Arial" panose="020B0604020202020204" pitchFamily="34" charset="0"/>
              <a:cs typeface="Arial" panose="020B0604020202020204" pitchFamily="34" charset="0"/>
            </a:endParaRPr>
          </a:p>
          <a:p>
            <a:pPr lvl="1">
              <a:buClr>
                <a:schemeClr val="tx1"/>
              </a:buClr>
              <a:buSzPct val="120000"/>
              <a:buFont typeface="Arial" panose="020B0604020202020204" pitchFamily="34" charset="0"/>
              <a:buChar char="•"/>
            </a:pPr>
            <a:r>
              <a:rPr lang="en-US" sz="1600">
                <a:latin typeface="Arial" panose="020B0604020202020204" pitchFamily="34" charset="0"/>
                <a:cs typeface="Arial" panose="020B0604020202020204" pitchFamily="34" charset="0"/>
              </a:rPr>
              <a:t>Average Unit Volume (AUV): </a:t>
            </a:r>
            <a:r>
              <a:rPr lang="en-US" sz="1600" b="1">
                <a:latin typeface="Arial" panose="020B0604020202020204" pitchFamily="34" charset="0"/>
                <a:cs typeface="Arial" panose="020B0604020202020204" pitchFamily="34" charset="0"/>
              </a:rPr>
              <a:t>$3.5 MM</a:t>
            </a:r>
          </a:p>
          <a:p>
            <a:pPr lvl="1">
              <a:buClr>
                <a:schemeClr val="tx1"/>
              </a:buClr>
              <a:buSzPct val="120000"/>
              <a:buFont typeface="Arial" panose="020B0604020202020204" pitchFamily="34" charset="0"/>
              <a:buChar char="•"/>
            </a:pPr>
            <a:endParaRPr lang="en-US" sz="1600">
              <a:latin typeface="Arial" panose="020B0604020202020204" pitchFamily="34" charset="0"/>
              <a:cs typeface="Arial" panose="020B0604020202020204" pitchFamily="34" charset="0"/>
            </a:endParaRPr>
          </a:p>
          <a:p>
            <a:pPr lvl="1">
              <a:buClr>
                <a:schemeClr val="tx1"/>
              </a:buClr>
              <a:buSzPct val="120000"/>
              <a:buFont typeface="Arial" panose="020B0604020202020204" pitchFamily="34" charset="0"/>
              <a:buChar char="•"/>
            </a:pPr>
            <a:r>
              <a:rPr lang="en-US" sz="1600">
                <a:latin typeface="Arial" panose="020B0604020202020204" pitchFamily="34" charset="0"/>
                <a:cs typeface="Arial" panose="020B0604020202020204" pitchFamily="34" charset="0"/>
              </a:rPr>
              <a:t>2019 Corporate Store Sales of </a:t>
            </a:r>
            <a:r>
              <a:rPr lang="en-US" sz="1600" b="1">
                <a:latin typeface="Arial" panose="020B0604020202020204" pitchFamily="34" charset="0"/>
                <a:cs typeface="Arial" panose="020B0604020202020204" pitchFamily="34" charset="0"/>
              </a:rPr>
              <a:t>$75 MM</a:t>
            </a:r>
          </a:p>
          <a:p>
            <a:pPr lvl="1">
              <a:buClr>
                <a:schemeClr val="tx1"/>
              </a:buClr>
              <a:buSzPct val="120000"/>
              <a:buFont typeface="Arial" panose="020B0604020202020204" pitchFamily="34" charset="0"/>
              <a:buChar char="•"/>
            </a:pPr>
            <a:endParaRPr lang="en-US" sz="1600">
              <a:latin typeface="Arial" panose="020B0604020202020204" pitchFamily="34" charset="0"/>
              <a:cs typeface="Arial" panose="020B0604020202020204" pitchFamily="34" charset="0"/>
            </a:endParaRPr>
          </a:p>
          <a:p>
            <a:pPr lvl="1">
              <a:buClr>
                <a:schemeClr val="tx1"/>
              </a:buClr>
              <a:buSzPct val="120000"/>
              <a:buFont typeface="Arial" panose="020B0604020202020204" pitchFamily="34" charset="0"/>
              <a:buChar char="•"/>
            </a:pPr>
            <a:r>
              <a:rPr lang="en-US" sz="1600" b="1">
                <a:latin typeface="Arial" panose="020B0604020202020204" pitchFamily="34" charset="0"/>
                <a:cs typeface="Arial" panose="020B0604020202020204" pitchFamily="34" charset="0"/>
              </a:rPr>
              <a:t>20% </a:t>
            </a:r>
            <a:r>
              <a:rPr lang="en-US" sz="1600">
                <a:latin typeface="Arial" panose="020B0604020202020204" pitchFamily="34" charset="0"/>
                <a:cs typeface="Arial" panose="020B0604020202020204" pitchFamily="34" charset="0"/>
              </a:rPr>
              <a:t>Liquor Mix</a:t>
            </a:r>
          </a:p>
          <a:p>
            <a:pPr lvl="1">
              <a:buClr>
                <a:schemeClr val="tx1"/>
              </a:buClr>
              <a:buSzPct val="120000"/>
              <a:buFont typeface="Arial" panose="020B0604020202020204" pitchFamily="34" charset="0"/>
              <a:buChar char="•"/>
            </a:pPr>
            <a:endParaRPr lang="en-US" sz="1600">
              <a:latin typeface="Arial" panose="020B0604020202020204" pitchFamily="34" charset="0"/>
              <a:cs typeface="Arial" panose="020B0604020202020204" pitchFamily="34" charset="0"/>
            </a:endParaRPr>
          </a:p>
          <a:p>
            <a:pPr lvl="1">
              <a:buClr>
                <a:schemeClr val="tx1"/>
              </a:buClr>
              <a:buSzPct val="120000"/>
              <a:buFont typeface="Arial" panose="020B0604020202020204" pitchFamily="34" charset="0"/>
              <a:buChar char="•"/>
            </a:pPr>
            <a:r>
              <a:rPr lang="en-US" sz="1600" b="1">
                <a:latin typeface="Arial" panose="020B0604020202020204" pitchFamily="34" charset="0"/>
                <a:cs typeface="Arial" panose="020B0604020202020204" pitchFamily="34" charset="0"/>
              </a:rPr>
              <a:t>10% </a:t>
            </a:r>
            <a:r>
              <a:rPr lang="en-US" sz="1600">
                <a:latin typeface="Arial" panose="020B0604020202020204" pitchFamily="34" charset="0"/>
                <a:cs typeface="Arial" panose="020B0604020202020204" pitchFamily="34" charset="0"/>
              </a:rPr>
              <a:t>of Revenue in Sunday Brunch Pre-Pandemic </a:t>
            </a:r>
          </a:p>
          <a:p>
            <a:pPr lvl="1">
              <a:buClr>
                <a:schemeClr val="tx1"/>
              </a:buClr>
              <a:buSzPct val="120000"/>
              <a:buFont typeface="Arial" panose="020B0604020202020204" pitchFamily="34" charset="0"/>
              <a:buChar char="•"/>
            </a:pPr>
            <a:endParaRPr lang="en-US" sz="1600">
              <a:latin typeface="Arial" panose="020B0604020202020204" pitchFamily="34" charset="0"/>
              <a:cs typeface="Arial" panose="020B0604020202020204" pitchFamily="34" charset="0"/>
            </a:endParaRPr>
          </a:p>
          <a:p>
            <a:pPr lvl="1">
              <a:buClr>
                <a:schemeClr val="tx1"/>
              </a:buClr>
              <a:buSzPct val="120000"/>
              <a:buFont typeface="Arial" panose="020B0604020202020204" pitchFamily="34" charset="0"/>
              <a:buChar char="•"/>
            </a:pPr>
            <a:r>
              <a:rPr lang="en-US" sz="1600" b="1">
                <a:latin typeface="Arial" panose="020B0604020202020204" pitchFamily="34" charset="0"/>
                <a:cs typeface="Arial" panose="020B0604020202020204" pitchFamily="34" charset="0"/>
              </a:rPr>
              <a:t>Strong &amp; Consistent Metrics </a:t>
            </a:r>
            <a:r>
              <a:rPr lang="en-US" sz="1600">
                <a:latin typeface="Arial" panose="020B0604020202020204" pitchFamily="34" charset="0"/>
                <a:cs typeface="Arial" panose="020B0604020202020204" pitchFamily="34" charset="0"/>
              </a:rPr>
              <a:t>(2021 results)</a:t>
            </a:r>
            <a:endParaRPr lang="en-US" sz="1600" b="1">
              <a:latin typeface="Arial" panose="020B0604020202020204" pitchFamily="34" charset="0"/>
              <a:cs typeface="Arial" panose="020B0604020202020204" pitchFamily="34" charset="0"/>
            </a:endParaRPr>
          </a:p>
          <a:p>
            <a:pPr marL="387122" lvl="2" indent="0">
              <a:buClr>
                <a:schemeClr val="tx1"/>
              </a:buClr>
              <a:buSzPct val="120000"/>
              <a:buNone/>
            </a:pPr>
            <a:r>
              <a:rPr lang="en-US" sz="1600">
                <a:latin typeface="Arial" panose="020B0604020202020204" pitchFamily="34" charset="0"/>
                <a:cs typeface="Arial" panose="020B0604020202020204" pitchFamily="34" charset="0"/>
              </a:rPr>
              <a:t>- Food &amp; Beverage Costs 28%</a:t>
            </a:r>
          </a:p>
          <a:p>
            <a:pPr marL="387122" lvl="2" indent="0">
              <a:buClr>
                <a:schemeClr val="tx1"/>
              </a:buClr>
              <a:buSzPct val="120000"/>
              <a:buNone/>
            </a:pPr>
            <a:r>
              <a:rPr lang="en-US" sz="1600">
                <a:latin typeface="Arial" panose="020B0604020202020204" pitchFamily="34" charset="0"/>
                <a:cs typeface="Arial" panose="020B0604020202020204" pitchFamily="34" charset="0"/>
              </a:rPr>
              <a:t>- Labor Costs: 34%</a:t>
            </a:r>
          </a:p>
          <a:p>
            <a:pPr marL="387122" lvl="2" indent="0">
              <a:buClr>
                <a:schemeClr val="tx1"/>
              </a:buClr>
              <a:buSzPct val="120000"/>
              <a:buNone/>
            </a:pPr>
            <a:r>
              <a:rPr lang="en-US" sz="1600">
                <a:latin typeface="Arial" panose="020B0604020202020204" pitchFamily="34" charset="0"/>
                <a:cs typeface="Arial" panose="020B0604020202020204" pitchFamily="34" charset="0"/>
              </a:rPr>
              <a:t>- Occupancy: 11%</a:t>
            </a:r>
          </a:p>
          <a:p>
            <a:pPr lvl="1">
              <a:buClr>
                <a:schemeClr val="tx1"/>
              </a:buClr>
              <a:buSzPct val="120000"/>
            </a:pPr>
            <a:endParaRPr lang="en-US" sz="1600">
              <a:latin typeface="Arial" panose="020B0604020202020204" pitchFamily="34" charset="0"/>
              <a:cs typeface="Arial" panose="020B0604020202020204" pitchFamily="34" charset="0"/>
            </a:endParaRPr>
          </a:p>
          <a:p>
            <a:pPr lvl="1">
              <a:buClr>
                <a:schemeClr val="tx1"/>
              </a:buClr>
              <a:buSzPct val="120000"/>
            </a:pPr>
            <a:endParaRPr lang="en-US" sz="1600">
              <a:latin typeface="Arial" panose="020B0604020202020204" pitchFamily="34" charset="0"/>
              <a:cs typeface="Arial" panose="020B0604020202020204" pitchFamily="34" charset="0"/>
            </a:endParaRPr>
          </a:p>
          <a:p>
            <a:pPr lvl="1">
              <a:buClr>
                <a:schemeClr val="tx1"/>
              </a:buClr>
              <a:buSzPct val="120000"/>
            </a:pPr>
            <a:endParaRPr lang="en-US" sz="1600" b="1" cap="all" spc="-50">
              <a:latin typeface="Arial" panose="020B0604020202020204" pitchFamily="34" charset="0"/>
              <a:cs typeface="Arial" panose="020B0604020202020204" pitchFamily="34" charset="0"/>
            </a:endParaRPr>
          </a:p>
          <a:p>
            <a:pPr lvl="1">
              <a:buClr>
                <a:schemeClr val="tx1"/>
              </a:buClr>
              <a:buSzPct val="120000"/>
            </a:pPr>
            <a:endParaRPr lang="en-US" sz="1600" b="1" cap="all" spc="-5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24377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E1A6F-320E-4C4B-9997-4C2475178F7E}"/>
              </a:ext>
            </a:extLst>
          </p:cNvPr>
          <p:cNvSpPr>
            <a:spLocks noGrp="1"/>
          </p:cNvSpPr>
          <p:nvPr>
            <p:ph type="title"/>
          </p:nvPr>
        </p:nvSpPr>
        <p:spPr>
          <a:xfrm>
            <a:off x="432845" y="58835"/>
            <a:ext cx="10059664" cy="1052341"/>
          </a:xfrm>
        </p:spPr>
        <p:txBody>
          <a:bodyPr vert="horz" lIns="91440" tIns="45720" rIns="91440" bIns="45720" rtlCol="0" anchor="ctr">
            <a:normAutofit fontScale="90000"/>
          </a:bodyPr>
          <a:lstStyle/>
          <a:p>
            <a:br>
              <a:rPr lang="en-US" sz="3100">
                <a:latin typeface="Arial Black" panose="020B0A04020102020204" pitchFamily="34" charset="0"/>
              </a:rPr>
            </a:br>
            <a:r>
              <a:rPr lang="en-US" sz="3100" b="1">
                <a:latin typeface="Arial Black" panose="020B0A04020102020204" pitchFamily="34" charset="0"/>
              </a:rPr>
              <a:t>GROWTH:  </a:t>
            </a:r>
            <a:r>
              <a:rPr lang="en-US" sz="3100" b="1">
                <a:latin typeface="Arial Black" panose="020B0A04020102020204" pitchFamily="34" charset="0"/>
                <a:cs typeface="Calibri" panose="020F0502020204030204" pitchFamily="34" charset="0"/>
              </a:rPr>
              <a:t>FILL LATENT CAPACITY</a:t>
            </a:r>
            <a:br>
              <a:rPr lang="en-US" sz="1600">
                <a:latin typeface="+mj-lt"/>
                <a:cs typeface="+mj-cs"/>
              </a:rPr>
            </a:br>
            <a:endParaRPr lang="en-US" sz="1600" kern="1200">
              <a:solidFill>
                <a:schemeClr val="tx1"/>
              </a:solidFill>
              <a:latin typeface="Calibri" panose="020F0502020204030204" pitchFamily="34" charset="0"/>
              <a:cs typeface="Calibri" panose="020F0502020204030204" pitchFamily="34" charset="0"/>
            </a:endParaRPr>
          </a:p>
        </p:txBody>
      </p:sp>
      <p:sp>
        <p:nvSpPr>
          <p:cNvPr id="8" name="TextBox 7"/>
          <p:cNvSpPr txBox="1"/>
          <p:nvPr/>
        </p:nvSpPr>
        <p:spPr>
          <a:xfrm>
            <a:off x="298378" y="1547595"/>
            <a:ext cx="3941499" cy="4154361"/>
          </a:xfrm>
          <a:prstGeom prst="rect">
            <a:avLst/>
          </a:prstGeom>
        </p:spPr>
        <p:txBody>
          <a:bodyPr vert="horz" lIns="91440" tIns="45720" rIns="91440" bIns="45720" rtlCol="0" anchor="t">
            <a:normAutofit/>
          </a:bodyPr>
          <a:lstStyle/>
          <a:p>
            <a:pPr marL="285750" indent="-228600">
              <a:lnSpc>
                <a:spcPct val="90000"/>
              </a:lnSpc>
              <a:spcAft>
                <a:spcPts val="600"/>
              </a:spcAft>
              <a:buFont typeface="Arial" panose="020B0604020202020204" pitchFamily="34" charset="0"/>
              <a:buChar char="•"/>
            </a:pPr>
            <a:r>
              <a:rPr lang="en-US" sz="1600">
                <a:latin typeface="Arial"/>
                <a:cs typeface="Arial"/>
              </a:rPr>
              <a:t>Granite City kitchens were designed for ~$6 MM annual volume.  Pre-covid AUV was $3.9 MM</a:t>
            </a:r>
          </a:p>
          <a:p>
            <a:pPr marL="285750" indent="-228600">
              <a:lnSpc>
                <a:spcPct val="90000"/>
              </a:lnSpc>
              <a:spcAft>
                <a:spcPts val="600"/>
              </a:spcAft>
              <a:buFont typeface="Arial" panose="020B0604020202020204" pitchFamily="34" charset="0"/>
              <a:buChar char="•"/>
            </a:pPr>
            <a:r>
              <a:rPr lang="en-US" sz="1600">
                <a:latin typeface="Arial"/>
                <a:cs typeface="Arial"/>
              </a:rPr>
              <a:t>Dual Concept that has an operating structure with low up-front capital investment. $750K revenue with 30% flow through</a:t>
            </a:r>
          </a:p>
          <a:p>
            <a:pPr marL="285750" lvl="0" indent="-228600">
              <a:lnSpc>
                <a:spcPct val="90000"/>
              </a:lnSpc>
              <a:spcAft>
                <a:spcPts val="600"/>
              </a:spcAft>
              <a:buFont typeface="Arial" panose="020B0604020202020204" pitchFamily="34" charset="0"/>
              <a:buChar char="•"/>
            </a:pPr>
            <a:r>
              <a:rPr lang="en-US" sz="1600">
                <a:latin typeface="Arial"/>
                <a:cs typeface="Arial"/>
              </a:rPr>
              <a:t>Potential for $225K additional EBITDA per location</a:t>
            </a:r>
          </a:p>
          <a:p>
            <a:pPr marL="285750" indent="-228600">
              <a:lnSpc>
                <a:spcPct val="90000"/>
              </a:lnSpc>
              <a:spcAft>
                <a:spcPts val="600"/>
              </a:spcAft>
              <a:buFont typeface="Arial" panose="020B0604020202020204" pitchFamily="34" charset="0"/>
              <a:buChar char="•"/>
            </a:pPr>
            <a:r>
              <a:rPr lang="en-US" sz="1600">
                <a:latin typeface="Arial"/>
                <a:cs typeface="Arial"/>
              </a:rPr>
              <a:t>Opened first unit: March 1, 2022</a:t>
            </a:r>
          </a:p>
        </p:txBody>
      </p:sp>
      <p:sp>
        <p:nvSpPr>
          <p:cNvPr id="3" name="TextBox 2"/>
          <p:cNvSpPr txBox="1"/>
          <p:nvPr/>
        </p:nvSpPr>
        <p:spPr>
          <a:xfrm>
            <a:off x="6493000" y="1691282"/>
            <a:ext cx="5096833" cy="830997"/>
          </a:xfrm>
          <a:prstGeom prst="rect">
            <a:avLst/>
          </a:prstGeom>
          <a:noFill/>
        </p:spPr>
        <p:txBody>
          <a:bodyPr wrap="square" rtlCol="0">
            <a:spAutoFit/>
          </a:bodyPr>
          <a:lstStyle/>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8 locations generated ~$2.3 MM in revenue during 2021 with 35% flow through</a:t>
            </a:r>
          </a:p>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1 additional location opened in April 2022</a:t>
            </a:r>
          </a:p>
        </p:txBody>
      </p:sp>
      <p:pic>
        <p:nvPicPr>
          <p:cNvPr id="7" name="Picture 6">
            <a:extLst>
              <a:ext uri="{FF2B5EF4-FFF2-40B4-BE49-F238E27FC236}">
                <a16:creationId xmlns:a16="http://schemas.microsoft.com/office/drawing/2014/main" id="{D983E23B-839E-4492-A449-370967D92634}"/>
              </a:ext>
            </a:extLst>
          </p:cNvPr>
          <p:cNvPicPr>
            <a:picLocks noChangeAspect="1"/>
          </p:cNvPicPr>
          <p:nvPr/>
        </p:nvPicPr>
        <p:blipFill>
          <a:blip r:embed="rId2"/>
          <a:stretch>
            <a:fillRect/>
          </a:stretch>
        </p:blipFill>
        <p:spPr>
          <a:xfrm>
            <a:off x="7464074" y="4140337"/>
            <a:ext cx="3216118" cy="2544397"/>
          </a:xfrm>
          <a:prstGeom prst="rect">
            <a:avLst/>
          </a:prstGeom>
        </p:spPr>
      </p:pic>
      <p:pic>
        <p:nvPicPr>
          <p:cNvPr id="12" name="Picture 11">
            <a:extLst>
              <a:ext uri="{FF2B5EF4-FFF2-40B4-BE49-F238E27FC236}">
                <a16:creationId xmlns:a16="http://schemas.microsoft.com/office/drawing/2014/main" id="{5C410E65-78FF-4790-9B8F-12ECB8D68EA2}"/>
              </a:ext>
            </a:extLst>
          </p:cNvPr>
          <p:cNvPicPr>
            <a:picLocks noChangeAspect="1"/>
          </p:cNvPicPr>
          <p:nvPr/>
        </p:nvPicPr>
        <p:blipFill>
          <a:blip r:embed="rId3"/>
          <a:stretch>
            <a:fillRect/>
          </a:stretch>
        </p:blipFill>
        <p:spPr>
          <a:xfrm>
            <a:off x="298377" y="4093946"/>
            <a:ext cx="4944183" cy="2590788"/>
          </a:xfrm>
          <a:prstGeom prst="rect">
            <a:avLst/>
          </a:prstGeom>
        </p:spPr>
      </p:pic>
      <p:sp>
        <p:nvSpPr>
          <p:cNvPr id="4" name="TextBox 3">
            <a:extLst>
              <a:ext uri="{FF2B5EF4-FFF2-40B4-BE49-F238E27FC236}">
                <a16:creationId xmlns:a16="http://schemas.microsoft.com/office/drawing/2014/main" id="{6FE4682B-1226-4D43-A13C-D0F2A054D865}"/>
              </a:ext>
            </a:extLst>
          </p:cNvPr>
          <p:cNvSpPr txBox="1"/>
          <p:nvPr/>
        </p:nvSpPr>
        <p:spPr>
          <a:xfrm>
            <a:off x="349033" y="1032732"/>
            <a:ext cx="5351860" cy="400110"/>
          </a:xfrm>
          <a:prstGeom prst="rect">
            <a:avLst/>
          </a:prstGeom>
          <a:noFill/>
          <a:ln>
            <a:solidFill>
              <a:schemeClr val="tx1"/>
            </a:solidFill>
          </a:ln>
        </p:spPr>
        <p:txBody>
          <a:bodyPr vert="horz" wrap="square" rtlCol="0">
            <a:spAutoFit/>
          </a:bodyPr>
          <a:lstStyle/>
          <a:p>
            <a:pPr algn="ctr"/>
            <a:r>
              <a:rPr lang="en-US" sz="2000" b="1" kern="1200">
                <a:solidFill>
                  <a:schemeClr val="tx1"/>
                </a:solidFill>
                <a:latin typeface="Arial" panose="020B0604020202020204" pitchFamily="34" charset="0"/>
                <a:cs typeface="Arial" panose="020B0604020202020204" pitchFamily="34" charset="0"/>
              </a:rPr>
              <a:t>Village Inn &amp; Granite City Dual Concept</a:t>
            </a:r>
            <a:endParaRPr lang="en-US" sz="2000" b="1">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09436BD-A25A-425B-A7C1-9D9819F9F42A}"/>
              </a:ext>
            </a:extLst>
          </p:cNvPr>
          <p:cNvSpPr txBox="1"/>
          <p:nvPr/>
        </p:nvSpPr>
        <p:spPr>
          <a:xfrm>
            <a:off x="6493000" y="1026432"/>
            <a:ext cx="5256244" cy="400110"/>
          </a:xfrm>
          <a:prstGeom prst="rect">
            <a:avLst/>
          </a:prstGeom>
          <a:noFill/>
          <a:ln>
            <a:solidFill>
              <a:schemeClr val="tx1"/>
            </a:solidFill>
          </a:ln>
        </p:spPr>
        <p:txBody>
          <a:bodyPr vert="horz" wrap="square" rtlCol="0">
            <a:spAutoFit/>
          </a:bodyPr>
          <a:lstStyle/>
          <a:p>
            <a:pPr algn="ctr"/>
            <a:r>
              <a:rPr lang="en-US" sz="2000" b="1">
                <a:latin typeface="Arial" panose="020B0604020202020204" pitchFamily="34" charset="0"/>
                <a:ea typeface="+mj-ea"/>
                <a:cs typeface="Arial" panose="020B0604020202020204" pitchFamily="34" charset="0"/>
              </a:rPr>
              <a:t>Famous Dave’s Ghost Kitchens</a:t>
            </a:r>
          </a:p>
        </p:txBody>
      </p:sp>
    </p:spTree>
    <p:extLst>
      <p:ext uri="{BB962C8B-B14F-4D97-AF65-F5344CB8AC3E}">
        <p14:creationId xmlns:p14="http://schemas.microsoft.com/office/powerpoint/2010/main" val="38108686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1BC8EF-6BED-A24A-83B8-69A62775FB6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itle 1">
            <a:extLst>
              <a:ext uri="{FF2B5EF4-FFF2-40B4-BE49-F238E27FC236}">
                <a16:creationId xmlns:a16="http://schemas.microsoft.com/office/drawing/2014/main" id="{1EFC0C37-CB1A-DE48-9EF6-8BDC8DCD8BC3}"/>
              </a:ext>
            </a:extLst>
          </p:cNvPr>
          <p:cNvSpPr txBox="1">
            <a:spLocks/>
          </p:cNvSpPr>
          <p:nvPr/>
        </p:nvSpPr>
        <p:spPr>
          <a:xfrm>
            <a:off x="838200" y="3183468"/>
            <a:ext cx="10515600" cy="1325563"/>
          </a:xfrm>
          <a:prstGeom prst="rect">
            <a:avLst/>
          </a:prstGeom>
        </p:spPr>
        <p:txBody>
          <a:bodyPr/>
          <a:lstStyle>
            <a:lvl1pPr algn="l" defTabSz="914400" rtl="0" eaLnBrk="1" latinLnBrk="0" hangingPunct="1">
              <a:lnSpc>
                <a:spcPct val="90000"/>
              </a:lnSpc>
              <a:spcBef>
                <a:spcPct val="0"/>
              </a:spcBef>
              <a:buNone/>
              <a:defRPr sz="3600" b="1" i="0" kern="1200">
                <a:solidFill>
                  <a:schemeClr val="tx1"/>
                </a:solidFill>
                <a:latin typeface="Arial Black" panose="020B0604020202020204" pitchFamily="34" charset="0"/>
                <a:ea typeface="+mj-ea"/>
                <a:cs typeface="Arial Black" panose="020B0604020202020204" pitchFamily="34" charset="0"/>
              </a:defRPr>
            </a:lvl1pPr>
          </a:lstStyle>
          <a:p>
            <a:r>
              <a:rPr lang="en-US">
                <a:solidFill>
                  <a:schemeClr val="bg1"/>
                </a:solidFill>
              </a:rPr>
              <a:t>BARRIO QUEEN</a:t>
            </a:r>
          </a:p>
        </p:txBody>
      </p:sp>
    </p:spTree>
    <p:extLst>
      <p:ext uri="{BB962C8B-B14F-4D97-AF65-F5344CB8AC3E}">
        <p14:creationId xmlns:p14="http://schemas.microsoft.com/office/powerpoint/2010/main" val="36624569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E2F474-9A84-9642-A6A3-50C359740930}"/>
              </a:ext>
            </a:extLst>
          </p:cNvPr>
          <p:cNvSpPr>
            <a:spLocks noGrp="1"/>
          </p:cNvSpPr>
          <p:nvPr>
            <p:ph idx="1"/>
          </p:nvPr>
        </p:nvSpPr>
        <p:spPr>
          <a:xfrm>
            <a:off x="567808" y="1265970"/>
            <a:ext cx="6355505" cy="5109877"/>
          </a:xfrm>
        </p:spPr>
        <p:txBody>
          <a:bodyPr vert="horz" lIns="0" tIns="0" rIns="0" bIns="0" rtlCol="0" anchor="t">
            <a:noAutofit/>
          </a:bodyPr>
          <a:lstStyle/>
          <a:p>
            <a:pPr marL="344805" lvl="1" indent="-172720">
              <a:buClr>
                <a:schemeClr val="tx1"/>
              </a:buClr>
              <a:buSzPct val="120000"/>
              <a:buFont typeface="Arial" panose="020B0604020202020204" pitchFamily="34" charset="0"/>
              <a:buChar char="•"/>
            </a:pPr>
            <a:endParaRPr lang="en-US" sz="1400">
              <a:latin typeface="Arial"/>
              <a:cs typeface="Arial"/>
            </a:endParaRPr>
          </a:p>
          <a:p>
            <a:pPr marL="344805" lvl="1" indent="-172720">
              <a:buClr>
                <a:srgbClr val="000000"/>
              </a:buClr>
              <a:buSzPct val="120000"/>
              <a:buFont typeface="Arial" panose="020B0604020202020204" pitchFamily="34" charset="0"/>
              <a:buChar char="•"/>
            </a:pPr>
            <a:r>
              <a:rPr lang="en-US" sz="1400" b="1">
                <a:latin typeface="Arial"/>
                <a:cs typeface="Arial"/>
              </a:rPr>
              <a:t>7</a:t>
            </a:r>
            <a:r>
              <a:rPr lang="en-US" sz="1400">
                <a:latin typeface="Arial"/>
                <a:cs typeface="Arial"/>
              </a:rPr>
              <a:t> Corporate Stores in U.S. generating </a:t>
            </a:r>
            <a:r>
              <a:rPr lang="en-US" sz="1400" b="1">
                <a:latin typeface="Arial"/>
                <a:cs typeface="Arial"/>
              </a:rPr>
              <a:t>$35.0 MM </a:t>
            </a:r>
            <a:r>
              <a:rPr lang="en-US" sz="1400">
                <a:latin typeface="Arial"/>
                <a:cs typeface="Arial"/>
              </a:rPr>
              <a:t>in revenue in 2021</a:t>
            </a:r>
            <a:endParaRPr lang="en-US" sz="1050">
              <a:latin typeface="Arial"/>
              <a:cs typeface="Arial"/>
            </a:endParaRPr>
          </a:p>
          <a:p>
            <a:pPr marL="344805" lvl="1" indent="-172720">
              <a:buClr>
                <a:schemeClr val="tx1"/>
              </a:buClr>
              <a:buSzPct val="120000"/>
              <a:buFont typeface="Arial" panose="020B0604020202020204" pitchFamily="34" charset="0"/>
              <a:buChar char="•"/>
            </a:pPr>
            <a:endParaRPr lang="en-US" sz="1400" baseline="30000">
              <a:latin typeface="Arial" panose="020B0604020202020204" pitchFamily="34" charset="0"/>
              <a:cs typeface="Arial" panose="020B0604020202020204" pitchFamily="34" charset="0"/>
            </a:endParaRPr>
          </a:p>
          <a:p>
            <a:pPr marL="344805" lvl="1" indent="-172720">
              <a:buClr>
                <a:schemeClr val="tx1"/>
              </a:buClr>
              <a:buSzPct val="120000"/>
              <a:buFont typeface="Arial" panose="020B0604020202020204" pitchFamily="34" charset="0"/>
              <a:buChar char="•"/>
            </a:pPr>
            <a:r>
              <a:rPr lang="en-US" sz="1400" b="1">
                <a:latin typeface="Arial"/>
                <a:cs typeface="Arial"/>
              </a:rPr>
              <a:t>1</a:t>
            </a:r>
            <a:r>
              <a:rPr lang="en-US" sz="1400">
                <a:latin typeface="Arial"/>
                <a:cs typeface="Arial"/>
              </a:rPr>
              <a:t> additional Corporate Stores to open Q1 2023</a:t>
            </a:r>
            <a:endParaRPr lang="en-US" sz="1400" b="1">
              <a:latin typeface="Arial"/>
              <a:cs typeface="Arial"/>
            </a:endParaRPr>
          </a:p>
          <a:p>
            <a:pPr marL="344805" lvl="1" indent="-172720">
              <a:buClr>
                <a:schemeClr val="tx1"/>
              </a:buClr>
              <a:buSzPct val="120000"/>
              <a:buFont typeface="Arial" panose="020B0604020202020204" pitchFamily="34" charset="0"/>
              <a:buChar char="•"/>
            </a:pPr>
            <a:endParaRPr lang="en-US" sz="1400" baseline="30000">
              <a:latin typeface="Arial" panose="020B0604020202020204" pitchFamily="34" charset="0"/>
              <a:cs typeface="Arial" panose="020B0604020202020204" pitchFamily="34" charset="0"/>
            </a:endParaRPr>
          </a:p>
          <a:p>
            <a:pPr marL="344805" lvl="1" indent="-172720">
              <a:buClr>
                <a:schemeClr val="tx1"/>
              </a:buClr>
              <a:buSzPct val="120000"/>
              <a:buFont typeface="Arial" panose="020B0604020202020204" pitchFamily="34" charset="0"/>
              <a:buChar char="•"/>
            </a:pPr>
            <a:r>
              <a:rPr lang="en-US" sz="1400">
                <a:latin typeface="Arial"/>
                <a:cs typeface="Arial"/>
              </a:rPr>
              <a:t>Concept has franchising potential – 19% Restaurant-level margin</a:t>
            </a:r>
            <a:endParaRPr lang="en-US" sz="1400">
              <a:latin typeface="Arial" panose="020B0604020202020204" pitchFamily="34" charset="0"/>
              <a:cs typeface="Arial" panose="020B0604020202020204" pitchFamily="34" charset="0"/>
            </a:endParaRPr>
          </a:p>
          <a:p>
            <a:pPr marL="457200" lvl="1" indent="0">
              <a:buClr>
                <a:schemeClr val="tx1"/>
              </a:buClr>
              <a:buSzPct val="120000"/>
              <a:buNone/>
            </a:pPr>
            <a:endParaRPr lang="en-US" sz="1400">
              <a:latin typeface="Arial" panose="020B0604020202020204" pitchFamily="34" charset="0"/>
              <a:cs typeface="Arial" panose="020B0604020202020204" pitchFamily="34" charset="0"/>
            </a:endParaRPr>
          </a:p>
          <a:p>
            <a:pPr marL="344805" lvl="1" indent="-172720">
              <a:buClr>
                <a:schemeClr val="tx1"/>
              </a:buClr>
              <a:buSzPct val="120000"/>
              <a:buFont typeface="Arial" panose="020B0604020202020204" pitchFamily="34" charset="0"/>
              <a:buChar char="•"/>
            </a:pPr>
            <a:r>
              <a:rPr lang="en-US" sz="1400">
                <a:latin typeface="Arial"/>
                <a:cs typeface="Arial"/>
              </a:rPr>
              <a:t>Average Corporate Unit Volume (AUV): </a:t>
            </a:r>
            <a:r>
              <a:rPr lang="en-US" sz="1400" b="1">
                <a:latin typeface="Arial"/>
                <a:cs typeface="Arial"/>
              </a:rPr>
              <a:t>$5.0 MM</a:t>
            </a:r>
          </a:p>
          <a:p>
            <a:pPr marL="344805" lvl="1" indent="-172720">
              <a:buClr>
                <a:schemeClr val="tx1"/>
              </a:buClr>
              <a:buSzPct val="120000"/>
              <a:buFont typeface="Arial" panose="020B0604020202020204" pitchFamily="34" charset="0"/>
              <a:buChar char="•"/>
            </a:pPr>
            <a:endParaRPr lang="en-US" sz="1400">
              <a:latin typeface="Arial" panose="020B0604020202020204" pitchFamily="34" charset="0"/>
              <a:cs typeface="Arial" panose="020B0604020202020204" pitchFamily="34" charset="0"/>
            </a:endParaRPr>
          </a:p>
          <a:p>
            <a:pPr marL="344805" lvl="1" indent="-172720">
              <a:buClr>
                <a:schemeClr val="tx1"/>
              </a:buClr>
              <a:buSzPct val="120000"/>
              <a:buFont typeface="Arial" panose="020B0604020202020204" pitchFamily="34" charset="0"/>
              <a:buChar char="•"/>
            </a:pPr>
            <a:r>
              <a:rPr lang="en-US" sz="1400" b="1">
                <a:latin typeface="Arial"/>
                <a:cs typeface="Arial"/>
              </a:rPr>
              <a:t>Over 27% </a:t>
            </a:r>
            <a:r>
              <a:rPr lang="en-US" sz="1400">
                <a:latin typeface="Arial"/>
                <a:cs typeface="Arial"/>
              </a:rPr>
              <a:t>liquor mix</a:t>
            </a:r>
          </a:p>
          <a:p>
            <a:pPr marL="344805" lvl="1" indent="-172720">
              <a:buClr>
                <a:srgbClr val="000000"/>
              </a:buClr>
              <a:buSzPct val="120000"/>
              <a:buFont typeface="Arial" panose="020B0604020202020204" pitchFamily="34" charset="0"/>
              <a:buChar char="•"/>
            </a:pPr>
            <a:endParaRPr lang="en-US" sz="1400">
              <a:latin typeface="Arial"/>
              <a:cs typeface="Arial"/>
            </a:endParaRPr>
          </a:p>
          <a:p>
            <a:pPr marL="344805" lvl="1" indent="-172720">
              <a:buClr>
                <a:srgbClr val="000000"/>
              </a:buClr>
              <a:buSzPct val="120000"/>
              <a:buFont typeface="Arial" panose="020B0604020202020204" pitchFamily="34" charset="0"/>
              <a:buChar char="•"/>
            </a:pPr>
            <a:r>
              <a:rPr lang="en-US" sz="1400" b="1">
                <a:latin typeface="Arial"/>
                <a:cs typeface="Arial"/>
              </a:rPr>
              <a:t>Average cash-on-cash return of 63% based on first 7 units ($950K restaurant-level profit/$1.5 MM buildout)</a:t>
            </a:r>
            <a:endParaRPr lang="en-US" sz="1400">
              <a:latin typeface="Arial"/>
              <a:cs typeface="Arial"/>
            </a:endParaRPr>
          </a:p>
          <a:p>
            <a:pPr marL="344805" lvl="1" indent="-172720">
              <a:buClr>
                <a:srgbClr val="000000"/>
              </a:buClr>
              <a:buSzPct val="120000"/>
              <a:buFont typeface="Arial" panose="020B0604020202020204" pitchFamily="34" charset="0"/>
              <a:buChar char="•"/>
            </a:pPr>
            <a:endParaRPr lang="en-US" sz="1400">
              <a:latin typeface="Arial"/>
              <a:cs typeface="Arial"/>
            </a:endParaRPr>
          </a:p>
          <a:p>
            <a:pPr marL="344805" lvl="1" indent="-172720">
              <a:buClr>
                <a:srgbClr val="000000"/>
              </a:buClr>
              <a:buSzPct val="120000"/>
              <a:buFont typeface="Arial" panose="020B0604020202020204" pitchFamily="34" charset="0"/>
              <a:buChar char="•"/>
            </a:pPr>
            <a:endParaRPr lang="en-US" sz="1400">
              <a:latin typeface="Arial"/>
              <a:cs typeface="Arial"/>
            </a:endParaRPr>
          </a:p>
          <a:p>
            <a:pPr marL="344805" lvl="1" indent="-172720">
              <a:buClr>
                <a:srgbClr val="000000"/>
              </a:buClr>
              <a:buSzPct val="120000"/>
              <a:buFont typeface="Arial" panose="020B0604020202020204" pitchFamily="34" charset="0"/>
              <a:buChar char="•"/>
            </a:pPr>
            <a:endParaRPr lang="en-US" sz="1400">
              <a:latin typeface="Arial"/>
              <a:cs typeface="Arial"/>
            </a:endParaRPr>
          </a:p>
          <a:p>
            <a:pPr marL="344805" lvl="1" indent="-172720">
              <a:buClr>
                <a:srgbClr val="000000"/>
              </a:buClr>
              <a:buSzPct val="120000"/>
              <a:buFont typeface="Arial" panose="020B0604020202020204" pitchFamily="34" charset="0"/>
              <a:buChar char="•"/>
            </a:pPr>
            <a:endParaRPr lang="en-US" sz="1400">
              <a:latin typeface="Arial"/>
              <a:cs typeface="Arial"/>
            </a:endParaRPr>
          </a:p>
        </p:txBody>
      </p:sp>
      <p:pic>
        <p:nvPicPr>
          <p:cNvPr id="4" name="Picture 3" descr="A picture containing text, food, dish, snack food&#10;&#10;Description automatically generated">
            <a:extLst>
              <a:ext uri="{FF2B5EF4-FFF2-40B4-BE49-F238E27FC236}">
                <a16:creationId xmlns:a16="http://schemas.microsoft.com/office/drawing/2014/main" id="{9BBA67EB-17F4-1C48-9272-172C1C582F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4400" y="0"/>
            <a:ext cx="4927600" cy="6858000"/>
          </a:xfrm>
          <a:prstGeom prst="rect">
            <a:avLst/>
          </a:prstGeom>
        </p:spPr>
      </p:pic>
      <p:sp>
        <p:nvSpPr>
          <p:cNvPr id="5" name="Title 1">
            <a:extLst>
              <a:ext uri="{FF2B5EF4-FFF2-40B4-BE49-F238E27FC236}">
                <a16:creationId xmlns:a16="http://schemas.microsoft.com/office/drawing/2014/main" id="{1284CD84-F655-4A75-A90F-2A3C03D65DE8}"/>
              </a:ext>
            </a:extLst>
          </p:cNvPr>
          <p:cNvSpPr txBox="1">
            <a:spLocks/>
          </p:cNvSpPr>
          <p:nvPr/>
        </p:nvSpPr>
        <p:spPr>
          <a:xfrm>
            <a:off x="838200" y="-421705"/>
            <a:ext cx="10515600" cy="1325563"/>
          </a:xfrm>
          <a:prstGeom prst="rect">
            <a:avLst/>
          </a:prstGeom>
          <a:ln>
            <a:noFill/>
          </a:ln>
        </p:spPr>
        <p:txBody>
          <a:bodyPr vert="horz" lIns="0" tIns="0" rIns="0" bIns="0" rtlCol="0" anchor="b">
            <a:normAutofit/>
          </a:bodyPr>
          <a:lstStyle>
            <a:lvl1pPr algn="l" defTabSz="448469" rtl="0" eaLnBrk="1" latinLnBrk="0" hangingPunct="1">
              <a:spcBef>
                <a:spcPct val="0"/>
              </a:spcBef>
              <a:buNone/>
              <a:defRPr sz="1853" kern="1200" cap="none">
                <a:solidFill>
                  <a:srgbClr val="000000"/>
                </a:solidFill>
                <a:latin typeface="+mj-lt"/>
                <a:ea typeface="+mj-ea"/>
                <a:cs typeface="Century Gothic"/>
              </a:defRPr>
            </a:lvl1pPr>
          </a:lstStyle>
          <a:p>
            <a:r>
              <a:rPr lang="en-US" sz="2800">
                <a:latin typeface="Arial Black" panose="020B0A04020102020204" pitchFamily="34" charset="0"/>
              </a:rPr>
              <a:t>BARRIO QUEEN OVERVIEW</a:t>
            </a:r>
          </a:p>
        </p:txBody>
      </p:sp>
    </p:spTree>
    <p:extLst>
      <p:ext uri="{BB962C8B-B14F-4D97-AF65-F5344CB8AC3E}">
        <p14:creationId xmlns:p14="http://schemas.microsoft.com/office/powerpoint/2010/main" val="2500464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1BC8EF-6BED-A24A-83B8-69A62775FB6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itle 1">
            <a:extLst>
              <a:ext uri="{FF2B5EF4-FFF2-40B4-BE49-F238E27FC236}">
                <a16:creationId xmlns:a16="http://schemas.microsoft.com/office/drawing/2014/main" id="{1EFC0C37-CB1A-DE48-9EF6-8BDC8DCD8BC3}"/>
              </a:ext>
            </a:extLst>
          </p:cNvPr>
          <p:cNvSpPr txBox="1">
            <a:spLocks/>
          </p:cNvSpPr>
          <p:nvPr/>
        </p:nvSpPr>
        <p:spPr>
          <a:xfrm>
            <a:off x="838200" y="2696451"/>
            <a:ext cx="10515600" cy="1325563"/>
          </a:xfrm>
          <a:prstGeom prst="rect">
            <a:avLst/>
          </a:prstGeom>
        </p:spPr>
        <p:txBody>
          <a:bodyPr lIns="91440" tIns="45720" rIns="91440" bIns="45720" anchor="t"/>
          <a:lstStyle>
            <a:lvl1pPr algn="l" defTabSz="914400" rtl="0" eaLnBrk="1" latinLnBrk="0" hangingPunct="1">
              <a:lnSpc>
                <a:spcPct val="90000"/>
              </a:lnSpc>
              <a:spcBef>
                <a:spcPct val="0"/>
              </a:spcBef>
              <a:buNone/>
              <a:defRPr sz="3600" b="1" i="0" kern="1200">
                <a:solidFill>
                  <a:schemeClr val="tx1"/>
                </a:solidFill>
                <a:latin typeface="Arial Black" panose="020B0604020202020204" pitchFamily="34" charset="0"/>
                <a:ea typeface="+mj-ea"/>
                <a:cs typeface="Arial Black" panose="020B0604020202020204" pitchFamily="34" charset="0"/>
              </a:defRPr>
            </a:lvl1pPr>
          </a:lstStyle>
          <a:p>
            <a:r>
              <a:rPr lang="en-US">
                <a:solidFill>
                  <a:schemeClr val="bg1"/>
                </a:solidFill>
              </a:rPr>
              <a:t>BAR CONCEPTS</a:t>
            </a:r>
          </a:p>
          <a:p>
            <a:endParaRPr lang="en-US">
              <a:solidFill>
                <a:schemeClr val="bg1"/>
              </a:solidFill>
            </a:endParaRPr>
          </a:p>
          <a:p>
            <a:r>
              <a:rPr lang="en-US" sz="2800">
                <a:solidFill>
                  <a:schemeClr val="bg1"/>
                </a:solidFill>
                <a:latin typeface="Arial Black"/>
              </a:rPr>
              <a:t>FOX &amp; HOUND and</a:t>
            </a:r>
            <a:endParaRPr lang="en-US" sz="2800">
              <a:solidFill>
                <a:schemeClr val="bg1"/>
              </a:solidFill>
            </a:endParaRPr>
          </a:p>
          <a:p>
            <a:r>
              <a:rPr lang="en-US" sz="2800">
                <a:solidFill>
                  <a:schemeClr val="bg1"/>
                </a:solidFill>
              </a:rPr>
              <a:t>CRAFT REPUBLIC</a:t>
            </a:r>
          </a:p>
        </p:txBody>
      </p:sp>
    </p:spTree>
    <p:extLst>
      <p:ext uri="{BB962C8B-B14F-4D97-AF65-F5344CB8AC3E}">
        <p14:creationId xmlns:p14="http://schemas.microsoft.com/office/powerpoint/2010/main" val="17642495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284CD84-F655-4A75-A90F-2A3C03D65DE8}"/>
              </a:ext>
            </a:extLst>
          </p:cNvPr>
          <p:cNvSpPr txBox="1">
            <a:spLocks/>
          </p:cNvSpPr>
          <p:nvPr/>
        </p:nvSpPr>
        <p:spPr>
          <a:xfrm>
            <a:off x="838200" y="-421705"/>
            <a:ext cx="10515600" cy="1325563"/>
          </a:xfrm>
          <a:prstGeom prst="rect">
            <a:avLst/>
          </a:prstGeom>
          <a:ln>
            <a:noFill/>
          </a:ln>
        </p:spPr>
        <p:txBody>
          <a:bodyPr vert="horz" lIns="0" tIns="0" rIns="0" bIns="0" rtlCol="0" anchor="b">
            <a:normAutofit/>
          </a:bodyPr>
          <a:lstStyle>
            <a:lvl1pPr algn="l" defTabSz="448469" rtl="0" eaLnBrk="1" latinLnBrk="0" hangingPunct="1">
              <a:spcBef>
                <a:spcPct val="0"/>
              </a:spcBef>
              <a:buNone/>
              <a:defRPr sz="1853" kern="1200" cap="none">
                <a:solidFill>
                  <a:srgbClr val="000000"/>
                </a:solidFill>
                <a:latin typeface="+mj-lt"/>
                <a:ea typeface="+mj-ea"/>
                <a:cs typeface="Century Gothic"/>
              </a:defRPr>
            </a:lvl1pPr>
          </a:lstStyle>
          <a:p>
            <a:r>
              <a:rPr lang="en-US" sz="2800">
                <a:latin typeface="Arial Black" panose="020B0A04020102020204" pitchFamily="34" charset="0"/>
              </a:rPr>
              <a:t>BAR CONCEPTS OVERVIEW</a:t>
            </a:r>
          </a:p>
        </p:txBody>
      </p:sp>
      <p:sp>
        <p:nvSpPr>
          <p:cNvPr id="6" name="Content Placeholder 2">
            <a:extLst>
              <a:ext uri="{FF2B5EF4-FFF2-40B4-BE49-F238E27FC236}">
                <a16:creationId xmlns:a16="http://schemas.microsoft.com/office/drawing/2014/main" id="{33E7CF10-5E01-47B3-8B9D-1C678A89C1E5}"/>
              </a:ext>
            </a:extLst>
          </p:cNvPr>
          <p:cNvSpPr txBox="1">
            <a:spLocks/>
          </p:cNvSpPr>
          <p:nvPr/>
        </p:nvSpPr>
        <p:spPr>
          <a:xfrm>
            <a:off x="720208" y="1287738"/>
            <a:ext cx="6355505" cy="5109877"/>
          </a:xfrm>
          <a:prstGeom prst="rect">
            <a:avLst/>
          </a:prstGeom>
          <a:ln>
            <a:noFill/>
          </a:ln>
        </p:spPr>
        <p:txBody>
          <a:bodyPr vert="horz" lIns="0" tIns="0" rIns="0" bIns="0" rtlCol="0" anchor="t">
            <a:noAutofit/>
          </a:bodyPr>
          <a:lstStyle>
            <a:lvl1pPr marL="148146" indent="-139754" algn="l" defTabSz="448469" rtl="0" eaLnBrk="1" latinLnBrk="0" hangingPunct="1">
              <a:lnSpc>
                <a:spcPct val="110000"/>
              </a:lnSpc>
              <a:spcBef>
                <a:spcPts val="265"/>
              </a:spcBef>
              <a:spcAft>
                <a:spcPts val="265"/>
              </a:spcAft>
              <a:buClrTx/>
              <a:buFont typeface="Arial"/>
              <a:buChar char="•"/>
              <a:defRPr sz="1235" kern="1200">
                <a:solidFill>
                  <a:srgbClr val="000000"/>
                </a:solidFill>
                <a:latin typeface="+mn-lt"/>
                <a:ea typeface="+mn-ea"/>
                <a:cs typeface="Century"/>
              </a:defRPr>
            </a:lvl1pPr>
            <a:lvl2pPr marL="345200" indent="-173300" algn="l" defTabSz="402500" rtl="0" eaLnBrk="1" latinLnBrk="0" hangingPunct="1">
              <a:spcBef>
                <a:spcPct val="20000"/>
              </a:spcBef>
              <a:buClrTx/>
              <a:buFont typeface="Arial"/>
              <a:buChar char="–"/>
              <a:tabLst/>
              <a:defRPr sz="1059" kern="1200">
                <a:solidFill>
                  <a:srgbClr val="000000"/>
                </a:solidFill>
                <a:latin typeface="+mn-lt"/>
                <a:ea typeface="+mn-ea"/>
                <a:cs typeface="Century"/>
              </a:defRPr>
            </a:lvl2pPr>
            <a:lvl3pPr marL="610736" indent="-223614" algn="l" defTabSz="448469" rtl="0" eaLnBrk="1" latinLnBrk="0" hangingPunct="1">
              <a:spcBef>
                <a:spcPct val="20000"/>
              </a:spcBef>
              <a:buClrTx/>
              <a:buFont typeface="Arial"/>
              <a:buChar char="•"/>
              <a:tabLst/>
              <a:defRPr sz="971" kern="1200">
                <a:solidFill>
                  <a:srgbClr val="000000"/>
                </a:solidFill>
                <a:latin typeface="+mn-lt"/>
                <a:ea typeface="+mn-ea"/>
                <a:cs typeface="Century"/>
              </a:defRPr>
            </a:lvl3pPr>
            <a:lvl4pPr marL="862299" indent="-223614" algn="l" defTabSz="448469" rtl="0" eaLnBrk="1" latinLnBrk="0" hangingPunct="1">
              <a:spcBef>
                <a:spcPct val="20000"/>
              </a:spcBef>
              <a:buClrTx/>
              <a:buFont typeface="Arial"/>
              <a:buChar char="–"/>
              <a:defRPr sz="927" kern="1200">
                <a:solidFill>
                  <a:srgbClr val="000000"/>
                </a:solidFill>
                <a:latin typeface="+mn-lt"/>
                <a:ea typeface="+mn-ea"/>
                <a:cs typeface="Century"/>
              </a:defRPr>
            </a:lvl4pPr>
            <a:lvl5pPr marL="1106875" indent="-223614" algn="l" defTabSz="448469" rtl="0" eaLnBrk="1" latinLnBrk="0" hangingPunct="1">
              <a:spcBef>
                <a:spcPct val="20000"/>
              </a:spcBef>
              <a:buClrTx/>
              <a:buFont typeface="Arial"/>
              <a:buChar char="»"/>
              <a:defRPr sz="927" kern="1200">
                <a:solidFill>
                  <a:srgbClr val="000000"/>
                </a:solidFill>
                <a:latin typeface="+mn-lt"/>
                <a:ea typeface="+mn-ea"/>
                <a:cs typeface="Century"/>
              </a:defRPr>
            </a:lvl5pPr>
            <a:lvl6pPr marL="2466559" indent="-224234" algn="l" defTabSz="448469" rtl="0" eaLnBrk="1" latinLnBrk="0" hangingPunct="1">
              <a:spcBef>
                <a:spcPct val="20000"/>
              </a:spcBef>
              <a:buFont typeface="Arial"/>
              <a:buChar char="•"/>
              <a:defRPr sz="1941" kern="1200">
                <a:solidFill>
                  <a:schemeClr val="tx1"/>
                </a:solidFill>
                <a:latin typeface="+mn-lt"/>
                <a:ea typeface="+mn-ea"/>
                <a:cs typeface="+mn-cs"/>
              </a:defRPr>
            </a:lvl6pPr>
            <a:lvl7pPr marL="2915023" indent="-224234" algn="l" defTabSz="448469" rtl="0" eaLnBrk="1" latinLnBrk="0" hangingPunct="1">
              <a:spcBef>
                <a:spcPct val="20000"/>
              </a:spcBef>
              <a:buFont typeface="Arial"/>
              <a:buChar char="•"/>
              <a:defRPr sz="1941" kern="1200">
                <a:solidFill>
                  <a:schemeClr val="tx1"/>
                </a:solidFill>
                <a:latin typeface="+mn-lt"/>
                <a:ea typeface="+mn-ea"/>
                <a:cs typeface="+mn-cs"/>
              </a:defRPr>
            </a:lvl7pPr>
            <a:lvl8pPr marL="3363492" indent="-224234" algn="l" defTabSz="448469" rtl="0" eaLnBrk="1" latinLnBrk="0" hangingPunct="1">
              <a:spcBef>
                <a:spcPct val="20000"/>
              </a:spcBef>
              <a:buFont typeface="Arial"/>
              <a:buChar char="•"/>
              <a:defRPr sz="1941" kern="1200">
                <a:solidFill>
                  <a:schemeClr val="tx1"/>
                </a:solidFill>
                <a:latin typeface="+mn-lt"/>
                <a:ea typeface="+mn-ea"/>
                <a:cs typeface="+mn-cs"/>
              </a:defRPr>
            </a:lvl8pPr>
            <a:lvl9pPr marL="3811955" indent="-224234" algn="l" defTabSz="448469" rtl="0" eaLnBrk="1" latinLnBrk="0" hangingPunct="1">
              <a:spcBef>
                <a:spcPct val="20000"/>
              </a:spcBef>
              <a:buFont typeface="Arial"/>
              <a:buChar char="•"/>
              <a:defRPr sz="1941" kern="1200">
                <a:solidFill>
                  <a:schemeClr val="tx1"/>
                </a:solidFill>
                <a:latin typeface="+mn-lt"/>
                <a:ea typeface="+mn-ea"/>
                <a:cs typeface="+mn-cs"/>
              </a:defRPr>
            </a:lvl9pPr>
          </a:lstStyle>
          <a:p>
            <a:pPr marL="344805" lvl="1" indent="-172720">
              <a:buClr>
                <a:schemeClr val="tx1"/>
              </a:buClr>
              <a:buSzPct val="120000"/>
              <a:buFont typeface="Arial" panose="020B0604020202020204" pitchFamily="34" charset="0"/>
              <a:buChar char="•"/>
            </a:pPr>
            <a:r>
              <a:rPr lang="en-US" sz="1400" b="1">
                <a:latin typeface="Arial"/>
                <a:cs typeface="Arial"/>
              </a:rPr>
              <a:t>3</a:t>
            </a:r>
            <a:r>
              <a:rPr lang="en-US" sz="1400">
                <a:latin typeface="Arial"/>
                <a:cs typeface="Arial"/>
              </a:rPr>
              <a:t> Corporate Stores in U.S. generating </a:t>
            </a:r>
            <a:r>
              <a:rPr lang="en-US" sz="1400" b="1">
                <a:latin typeface="Arial"/>
                <a:cs typeface="Arial"/>
              </a:rPr>
              <a:t>$8.5 MM </a:t>
            </a:r>
            <a:r>
              <a:rPr lang="en-US" sz="1400">
                <a:latin typeface="Arial"/>
                <a:cs typeface="Arial"/>
              </a:rPr>
              <a:t>in revenue in 2021</a:t>
            </a:r>
            <a:endParaRPr lang="en-US">
              <a:latin typeface="Arial"/>
              <a:cs typeface="Arial"/>
            </a:endParaRPr>
          </a:p>
          <a:p>
            <a:pPr marL="172085" lvl="1" indent="0">
              <a:buClr>
                <a:schemeClr val="tx1"/>
              </a:buClr>
              <a:buSzPct val="120000"/>
              <a:buNone/>
            </a:pPr>
            <a:endParaRPr lang="en-US" sz="1400">
              <a:latin typeface="Arial" panose="020B0604020202020204" pitchFamily="34" charset="0"/>
              <a:cs typeface="Arial" panose="020B0604020202020204" pitchFamily="34" charset="0"/>
            </a:endParaRPr>
          </a:p>
          <a:p>
            <a:pPr marL="344805" lvl="1" indent="-172720">
              <a:buClr>
                <a:schemeClr val="tx1"/>
              </a:buClr>
              <a:buSzPct val="120000"/>
              <a:buFont typeface="Arial" panose="020B0604020202020204" pitchFamily="34" charset="0"/>
              <a:buChar char="•"/>
            </a:pPr>
            <a:r>
              <a:rPr lang="en-US" sz="1400" b="1">
                <a:latin typeface="Arial"/>
                <a:cs typeface="Arial"/>
              </a:rPr>
              <a:t>2</a:t>
            </a:r>
            <a:r>
              <a:rPr lang="en-US" sz="1400">
                <a:latin typeface="Arial"/>
                <a:cs typeface="Arial"/>
              </a:rPr>
              <a:t> brands:  Craft Republic, Fox &amp; Hound</a:t>
            </a:r>
            <a:endParaRPr lang="en-US" sz="1400" b="1">
              <a:latin typeface="Arial"/>
              <a:cs typeface="Arial"/>
            </a:endParaRPr>
          </a:p>
          <a:p>
            <a:pPr marL="457200" lvl="1" indent="0">
              <a:buClr>
                <a:schemeClr val="tx1"/>
              </a:buClr>
              <a:buSzPct val="120000"/>
              <a:buFont typeface="Arial"/>
              <a:buNone/>
            </a:pPr>
            <a:endParaRPr lang="en-US" sz="1400">
              <a:latin typeface="Arial" panose="020B0604020202020204" pitchFamily="34" charset="0"/>
              <a:cs typeface="Arial" panose="020B0604020202020204" pitchFamily="34" charset="0"/>
            </a:endParaRPr>
          </a:p>
          <a:p>
            <a:pPr marL="344805" lvl="1" indent="-172720">
              <a:buClr>
                <a:schemeClr val="tx1"/>
              </a:buClr>
              <a:buSzPct val="120000"/>
              <a:buFont typeface="Arial" panose="020B0604020202020204" pitchFamily="34" charset="0"/>
              <a:buChar char="•"/>
            </a:pPr>
            <a:r>
              <a:rPr lang="en-US" sz="1400">
                <a:latin typeface="Arial"/>
                <a:cs typeface="Arial"/>
              </a:rPr>
              <a:t>Average Corporate Unit Volume (AUV): </a:t>
            </a:r>
            <a:r>
              <a:rPr lang="en-US" sz="1400" b="1">
                <a:latin typeface="Arial"/>
                <a:cs typeface="Arial"/>
              </a:rPr>
              <a:t>$2.8 MM</a:t>
            </a:r>
          </a:p>
          <a:p>
            <a:pPr marL="344805" lvl="1" indent="-172720">
              <a:buClr>
                <a:schemeClr val="tx1"/>
              </a:buClr>
              <a:buSzPct val="120000"/>
              <a:buFont typeface="Arial" panose="020B0604020202020204" pitchFamily="34" charset="0"/>
              <a:buChar char="•"/>
            </a:pPr>
            <a:endParaRPr lang="en-US" sz="1400">
              <a:latin typeface="Arial" panose="020B0604020202020204" pitchFamily="34" charset="0"/>
              <a:cs typeface="Arial" panose="020B0604020202020204" pitchFamily="34" charset="0"/>
            </a:endParaRPr>
          </a:p>
          <a:p>
            <a:pPr marL="344805" lvl="1" indent="-172720">
              <a:buClr>
                <a:schemeClr val="tx1"/>
              </a:buClr>
              <a:buSzPct val="120000"/>
              <a:buFont typeface="Arial" panose="020B0604020202020204" pitchFamily="34" charset="0"/>
              <a:buChar char="•"/>
            </a:pPr>
            <a:r>
              <a:rPr lang="en-US" sz="1400" b="1">
                <a:latin typeface="Arial"/>
                <a:cs typeface="Arial"/>
              </a:rPr>
              <a:t>Over 50% </a:t>
            </a:r>
            <a:r>
              <a:rPr lang="en-US" sz="1400">
                <a:latin typeface="Arial"/>
                <a:cs typeface="Arial"/>
              </a:rPr>
              <a:t>liquor mix</a:t>
            </a:r>
          </a:p>
        </p:txBody>
      </p:sp>
      <p:pic>
        <p:nvPicPr>
          <p:cNvPr id="7" name="Picture 6">
            <a:extLst>
              <a:ext uri="{FF2B5EF4-FFF2-40B4-BE49-F238E27FC236}">
                <a16:creationId xmlns:a16="http://schemas.microsoft.com/office/drawing/2014/main" id="{56EBA9BF-442D-45D8-B99B-237F5AD3343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035800" y="455703"/>
            <a:ext cx="4927599" cy="6145376"/>
          </a:xfrm>
          <a:prstGeom prst="rect">
            <a:avLst/>
          </a:prstGeom>
        </p:spPr>
      </p:pic>
    </p:spTree>
    <p:extLst>
      <p:ext uri="{BB962C8B-B14F-4D97-AF65-F5344CB8AC3E}">
        <p14:creationId xmlns:p14="http://schemas.microsoft.com/office/powerpoint/2010/main" val="30099614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9E7253-03DD-2743-9B1A-B6A30F1240FD}"/>
              </a:ext>
            </a:extLst>
          </p:cNvPr>
          <p:cNvPicPr>
            <a:picLocks noChangeAspect="1"/>
          </p:cNvPicPr>
          <p:nvPr/>
        </p:nvPicPr>
        <p:blipFill>
          <a:blip r:embed="rId2"/>
          <a:srcRect/>
          <a:stretch/>
        </p:blipFill>
        <p:spPr>
          <a:xfrm>
            <a:off x="0" y="0"/>
            <a:ext cx="12192000" cy="6858000"/>
          </a:xfrm>
          <a:prstGeom prst="rect">
            <a:avLst/>
          </a:prstGeom>
        </p:spPr>
      </p:pic>
      <p:sp>
        <p:nvSpPr>
          <p:cNvPr id="5" name="Title 1">
            <a:extLst>
              <a:ext uri="{FF2B5EF4-FFF2-40B4-BE49-F238E27FC236}">
                <a16:creationId xmlns:a16="http://schemas.microsoft.com/office/drawing/2014/main" id="{66F125D0-052B-6749-B8CB-5562205F9E81}"/>
              </a:ext>
            </a:extLst>
          </p:cNvPr>
          <p:cNvSpPr txBox="1">
            <a:spLocks/>
          </p:cNvSpPr>
          <p:nvPr/>
        </p:nvSpPr>
        <p:spPr>
          <a:xfrm>
            <a:off x="838200" y="3174590"/>
            <a:ext cx="10515600" cy="1325563"/>
          </a:xfrm>
          <a:prstGeom prst="rect">
            <a:avLst/>
          </a:prstGeom>
        </p:spPr>
        <p:txBody>
          <a:bodyPr/>
          <a:lstStyle>
            <a:lvl1pPr algn="l" defTabSz="914400" rtl="0" eaLnBrk="1" latinLnBrk="0" hangingPunct="1">
              <a:lnSpc>
                <a:spcPct val="90000"/>
              </a:lnSpc>
              <a:spcBef>
                <a:spcPct val="0"/>
              </a:spcBef>
              <a:buNone/>
              <a:defRPr sz="3600" b="1" i="0" kern="1200">
                <a:solidFill>
                  <a:schemeClr val="tx1"/>
                </a:solidFill>
                <a:latin typeface="Arial Black" panose="020B0604020202020204" pitchFamily="34" charset="0"/>
                <a:ea typeface="+mj-ea"/>
                <a:cs typeface="Arial Black" panose="020B0604020202020204" pitchFamily="34" charset="0"/>
              </a:defRPr>
            </a:lvl1pPr>
          </a:lstStyle>
          <a:p>
            <a:r>
              <a:rPr lang="en-US">
                <a:solidFill>
                  <a:schemeClr val="bg1"/>
                </a:solidFill>
              </a:rPr>
              <a:t>TARGET M&amp;A  </a:t>
            </a:r>
          </a:p>
        </p:txBody>
      </p:sp>
    </p:spTree>
    <p:extLst>
      <p:ext uri="{BB962C8B-B14F-4D97-AF65-F5344CB8AC3E}">
        <p14:creationId xmlns:p14="http://schemas.microsoft.com/office/powerpoint/2010/main" val="4275592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38B5A21-FA34-4F35-8CC6-5A5B7D294904}"/>
              </a:ext>
            </a:extLst>
          </p:cNvPr>
          <p:cNvSpPr>
            <a:spLocks noGrp="1"/>
          </p:cNvSpPr>
          <p:nvPr>
            <p:ph type="title"/>
          </p:nvPr>
        </p:nvSpPr>
        <p:spPr>
          <a:xfrm>
            <a:off x="316249" y="-180953"/>
            <a:ext cx="10833513" cy="939470"/>
          </a:xfrm>
        </p:spPr>
        <p:txBody>
          <a:bodyPr>
            <a:noAutofit/>
          </a:bodyPr>
          <a:lstStyle/>
          <a:p>
            <a:br>
              <a:rPr lang="en-US" sz="2800">
                <a:latin typeface="Arial Black" panose="020B0A04020102020204" pitchFamily="34" charset="0"/>
                <a:cs typeface="Calibri" panose="020F0502020204030204" pitchFamily="34" charset="0"/>
              </a:rPr>
            </a:br>
            <a:r>
              <a:rPr lang="en-US" sz="2800">
                <a:latin typeface="Arial Black" panose="020B0A04020102020204" pitchFamily="34" charset="0"/>
                <a:cs typeface="Calibri" panose="020F0502020204030204" pitchFamily="34" charset="0"/>
              </a:rPr>
              <a:t>BBQ HOLDINGS WILL BECOME FAMOUS HOSPITALITY</a:t>
            </a:r>
            <a:endParaRPr lang="en-US" sz="2800" b="1">
              <a:solidFill>
                <a:schemeClr val="tx1"/>
              </a:solidFill>
              <a:latin typeface="Arial Black" panose="020B0A04020102020204" pitchFamily="34" charset="0"/>
            </a:endParaRPr>
          </a:p>
        </p:txBody>
      </p:sp>
      <p:sp>
        <p:nvSpPr>
          <p:cNvPr id="11" name="TextBox 10">
            <a:extLst>
              <a:ext uri="{FF2B5EF4-FFF2-40B4-BE49-F238E27FC236}">
                <a16:creationId xmlns:a16="http://schemas.microsoft.com/office/drawing/2014/main" id="{DB7A3522-2B3F-44E9-9AA5-435190424527}"/>
              </a:ext>
            </a:extLst>
          </p:cNvPr>
          <p:cNvSpPr txBox="1"/>
          <p:nvPr/>
        </p:nvSpPr>
        <p:spPr>
          <a:xfrm>
            <a:off x="613459" y="985964"/>
            <a:ext cx="11296890" cy="1477328"/>
          </a:xfrm>
          <a:prstGeom prst="rect">
            <a:avLst/>
          </a:prstGeom>
          <a:noFill/>
        </p:spPr>
        <p:txBody>
          <a:bodyPr wrap="square" lIns="91440" tIns="45720" rIns="91440" bIns="45720" anchor="t">
            <a:spAutoFit/>
          </a:bodyPr>
          <a:lstStyle/>
          <a:p>
            <a:pPr>
              <a:buClr>
                <a:schemeClr val="tx1"/>
              </a:buClr>
              <a:buSzPct val="105000"/>
            </a:pPr>
            <a:r>
              <a:rPr lang="en-US" sz="1800" b="1">
                <a:latin typeface="Arial"/>
                <a:cs typeface="Arial"/>
              </a:rPr>
              <a:t>Why are we changing our name?</a:t>
            </a:r>
          </a:p>
          <a:p>
            <a:pPr marL="285750" indent="-285750">
              <a:buClr>
                <a:schemeClr val="tx1"/>
              </a:buClr>
              <a:buSzPct val="105000"/>
              <a:buFont typeface="Arial" panose="020B0604020202020204" pitchFamily="34" charset="0"/>
              <a:buChar char="•"/>
            </a:pPr>
            <a:r>
              <a:rPr lang="en-US">
                <a:latin typeface="Arial"/>
                <a:cs typeface="Arial"/>
              </a:rPr>
              <a:t>We’re famous and we’ve grown!</a:t>
            </a:r>
          </a:p>
          <a:p>
            <a:pPr marL="285750" indent="-285750">
              <a:buClr>
                <a:schemeClr val="tx1"/>
              </a:buClr>
              <a:buSzPct val="105000"/>
              <a:buFont typeface="Arial" panose="020B0604020202020204" pitchFamily="34" charset="0"/>
              <a:buChar char="•"/>
            </a:pPr>
            <a:r>
              <a:rPr lang="en-US">
                <a:latin typeface="Arial"/>
                <a:cs typeface="Arial"/>
              </a:rPr>
              <a:t>We continue to expand our tastebuds with strong brands serving BBQ, American fare, Mexican, breakfast, steaks and pies.  </a:t>
            </a:r>
          </a:p>
          <a:p>
            <a:pPr marL="285750" indent="-285750">
              <a:buClr>
                <a:schemeClr val="tx1"/>
              </a:buClr>
              <a:buSzPct val="105000"/>
              <a:buFont typeface="Arial" panose="020B0604020202020204" pitchFamily="34" charset="0"/>
              <a:buChar char="•"/>
            </a:pPr>
            <a:r>
              <a:rPr lang="en-US" sz="1800">
                <a:latin typeface="Arial"/>
                <a:cs typeface="Arial"/>
              </a:rPr>
              <a:t>We are a diversified restaurant operator.</a:t>
            </a:r>
          </a:p>
        </p:txBody>
      </p:sp>
      <p:sp>
        <p:nvSpPr>
          <p:cNvPr id="12" name="TextBox 11">
            <a:extLst>
              <a:ext uri="{FF2B5EF4-FFF2-40B4-BE49-F238E27FC236}">
                <a16:creationId xmlns:a16="http://schemas.microsoft.com/office/drawing/2014/main" id="{141D27B3-D129-425C-B522-AB4FBFCC1E65}"/>
              </a:ext>
            </a:extLst>
          </p:cNvPr>
          <p:cNvSpPr txBox="1"/>
          <p:nvPr/>
        </p:nvSpPr>
        <p:spPr>
          <a:xfrm>
            <a:off x="613459" y="2587355"/>
            <a:ext cx="10810754" cy="3016210"/>
          </a:xfrm>
          <a:prstGeom prst="rect">
            <a:avLst/>
          </a:prstGeom>
          <a:noFill/>
        </p:spPr>
        <p:txBody>
          <a:bodyPr wrap="square" lIns="91440" tIns="45720" rIns="91440" bIns="45720" anchor="t">
            <a:spAutoFit/>
          </a:bodyPr>
          <a:lstStyle/>
          <a:p>
            <a:pPr>
              <a:buClr>
                <a:schemeClr val="tx1"/>
              </a:buClr>
              <a:buSzPct val="105000"/>
            </a:pPr>
            <a:r>
              <a:rPr lang="en-US" sz="1800" b="1">
                <a:latin typeface="Arial"/>
                <a:cs typeface="Arial"/>
              </a:rPr>
              <a:t>Why we chose Famous Hospitality?</a:t>
            </a:r>
          </a:p>
          <a:p>
            <a:pPr marL="285750" indent="-285750">
              <a:buClr>
                <a:schemeClr val="tx1"/>
              </a:buClr>
              <a:buSzPct val="105000"/>
              <a:buFont typeface="Arial" panose="020B0604020202020204" pitchFamily="34" charset="0"/>
              <a:buChar char="•"/>
            </a:pPr>
            <a:r>
              <a:rPr lang="en-US" sz="1800">
                <a:latin typeface="Arial"/>
                <a:cs typeface="Arial"/>
              </a:rPr>
              <a:t>We strive to provide Famous Hospitality to our guests and franchise communities.</a:t>
            </a:r>
          </a:p>
          <a:p>
            <a:pPr marL="285750" indent="-285750">
              <a:buClr>
                <a:schemeClr val="tx1"/>
              </a:buClr>
              <a:buSzPct val="105000"/>
              <a:buFont typeface="Arial" panose="020B0604020202020204" pitchFamily="34" charset="0"/>
              <a:buChar char="•"/>
            </a:pPr>
            <a:r>
              <a:rPr lang="en-US" sz="1800">
                <a:latin typeface="Arial"/>
                <a:cs typeface="Arial"/>
              </a:rPr>
              <a:t>It reflects our acquisition and growth of a diversified portfolio of brands.</a:t>
            </a:r>
          </a:p>
          <a:p>
            <a:pPr marL="285750" indent="-285750">
              <a:buClr>
                <a:schemeClr val="tx1"/>
              </a:buClr>
              <a:buSzPct val="105000"/>
              <a:buFont typeface="Arial" panose="020B0604020202020204" pitchFamily="34" charset="0"/>
              <a:buChar char="•"/>
            </a:pPr>
            <a:r>
              <a:rPr lang="en-US" sz="1800">
                <a:latin typeface="Arial"/>
                <a:cs typeface="Arial"/>
              </a:rPr>
              <a:t>These brands share a common theme, with each being built on the entrepreneurial spirit of America with original award-winning recipes and hard-working, proud restaurant teams.</a:t>
            </a:r>
          </a:p>
          <a:p>
            <a:pPr marL="285750" indent="-285750">
              <a:buClr>
                <a:schemeClr val="tx1"/>
              </a:buClr>
              <a:buSzPct val="105000"/>
              <a:buFont typeface="Arial" panose="020B0604020202020204" pitchFamily="34" charset="0"/>
              <a:buChar char="•"/>
            </a:pPr>
            <a:r>
              <a:rPr lang="en-US" sz="1800">
                <a:latin typeface="Arial"/>
                <a:cs typeface="Arial"/>
              </a:rPr>
              <a:t>We are innovators!</a:t>
            </a:r>
            <a:endParaRPr lang="en-US">
              <a:latin typeface="Arial"/>
              <a:cs typeface="Arial"/>
            </a:endParaRPr>
          </a:p>
          <a:p>
            <a:pPr marL="742950" lvl="1" indent="-285750">
              <a:buClr>
                <a:srgbClr val="000000"/>
              </a:buClr>
              <a:buSzPct val="105000"/>
              <a:buFont typeface="Arial" panose="020B0604020202020204" pitchFamily="34" charset="0"/>
              <a:buChar char="•"/>
            </a:pPr>
            <a:r>
              <a:rPr lang="en-US" sz="1600">
                <a:latin typeface="Arial"/>
                <a:cs typeface="Arial"/>
              </a:rPr>
              <a:t>Dual concepts</a:t>
            </a:r>
            <a:endParaRPr lang="en-US" sz="1600">
              <a:latin typeface="Century Gothic"/>
              <a:cs typeface="Arial"/>
            </a:endParaRPr>
          </a:p>
          <a:p>
            <a:pPr marL="742950" lvl="1" indent="-285750">
              <a:buClr>
                <a:srgbClr val="000000"/>
              </a:buClr>
              <a:buSzPct val="105000"/>
              <a:buFont typeface="Arial" panose="020B0604020202020204" pitchFamily="34" charset="0"/>
              <a:buChar char="•"/>
            </a:pPr>
            <a:r>
              <a:rPr lang="en-US" sz="1600">
                <a:latin typeface="Arial"/>
                <a:cs typeface="Arial"/>
              </a:rPr>
              <a:t>Ghost kitchens</a:t>
            </a:r>
            <a:endParaRPr lang="en-US" sz="1600">
              <a:latin typeface="Century Gothic"/>
              <a:cs typeface="Arial"/>
            </a:endParaRPr>
          </a:p>
          <a:p>
            <a:pPr marL="742950" lvl="1" indent="-285750">
              <a:buClr>
                <a:srgbClr val="000000"/>
              </a:buClr>
              <a:buSzPct val="105000"/>
              <a:buFont typeface="Arial" panose="020B0604020202020204" pitchFamily="34" charset="0"/>
              <a:buChar char="•"/>
            </a:pPr>
            <a:r>
              <a:rPr lang="en-US" sz="1600">
                <a:latin typeface="Arial"/>
                <a:cs typeface="Arial"/>
              </a:rPr>
              <a:t>Prototype development</a:t>
            </a:r>
          </a:p>
          <a:p>
            <a:pPr marL="742950" lvl="1" indent="-285750">
              <a:buClr>
                <a:srgbClr val="000000"/>
              </a:buClr>
              <a:buSzPct val="105000"/>
              <a:buFont typeface="Arial" panose="020B0604020202020204" pitchFamily="34" charset="0"/>
              <a:buChar char="•"/>
            </a:pPr>
            <a:r>
              <a:rPr lang="en-US" sz="1600">
                <a:latin typeface="Arial"/>
                <a:cs typeface="Arial"/>
              </a:rPr>
              <a:t>Retail products</a:t>
            </a:r>
            <a:endParaRPr lang="en-US" sz="1600"/>
          </a:p>
          <a:p>
            <a:pPr marL="285750" indent="-285750">
              <a:buClr>
                <a:schemeClr val="tx1"/>
              </a:buClr>
              <a:buSzPct val="105000"/>
              <a:buFont typeface="Arial" panose="020B0604020202020204" pitchFamily="34" charset="0"/>
              <a:buChar char="•"/>
            </a:pPr>
            <a:r>
              <a:rPr lang="en-US">
                <a:latin typeface="Arial"/>
                <a:cs typeface="Arial"/>
              </a:rPr>
              <a:t>We maximize synergies</a:t>
            </a:r>
            <a:r>
              <a:rPr lang="en-US" sz="1800">
                <a:latin typeface="Arial"/>
                <a:cs typeface="Arial"/>
              </a:rPr>
              <a:t> as we grow.</a:t>
            </a:r>
          </a:p>
        </p:txBody>
      </p:sp>
    </p:spTree>
    <p:extLst>
      <p:ext uri="{BB962C8B-B14F-4D97-AF65-F5344CB8AC3E}">
        <p14:creationId xmlns:p14="http://schemas.microsoft.com/office/powerpoint/2010/main" val="3958835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0F25A51-C88A-5747-8ECF-2A18AB57F987}"/>
              </a:ext>
            </a:extLst>
          </p:cNvPr>
          <p:cNvPicPr>
            <a:picLocks noChangeAspect="1"/>
          </p:cNvPicPr>
          <p:nvPr/>
        </p:nvPicPr>
        <p:blipFill>
          <a:blip r:embed="rId2">
            <a:alphaModFix amt="6000"/>
          </a:blip>
          <a:stretch>
            <a:fillRect/>
          </a:stretch>
        </p:blipFill>
        <p:spPr>
          <a:xfrm rot="21138564">
            <a:off x="7916723" y="3521245"/>
            <a:ext cx="4301416" cy="4205829"/>
          </a:xfrm>
          <a:prstGeom prst="rect">
            <a:avLst/>
          </a:prstGeom>
        </p:spPr>
      </p:pic>
      <p:sp>
        <p:nvSpPr>
          <p:cNvPr id="7" name="Title 1">
            <a:extLst>
              <a:ext uri="{FF2B5EF4-FFF2-40B4-BE49-F238E27FC236}">
                <a16:creationId xmlns:a16="http://schemas.microsoft.com/office/drawing/2014/main" id="{DDBE0A25-DDD7-4900-A736-F73377458984}"/>
              </a:ext>
            </a:extLst>
          </p:cNvPr>
          <p:cNvSpPr>
            <a:spLocks noGrp="1"/>
          </p:cNvSpPr>
          <p:nvPr>
            <p:ph type="title"/>
          </p:nvPr>
        </p:nvSpPr>
        <p:spPr>
          <a:xfrm>
            <a:off x="822818" y="568022"/>
            <a:ext cx="10114008" cy="727346"/>
          </a:xfrm>
        </p:spPr>
        <p:txBody>
          <a:bodyPr>
            <a:noAutofit/>
          </a:bodyPr>
          <a:lstStyle/>
          <a:p>
            <a:r>
              <a:rPr lang="en-US" sz="2800" b="1">
                <a:latin typeface="Arial Black" panose="020B0A04020102020204" pitchFamily="34" charset="0"/>
                <a:cs typeface="Arial" panose="020B0604020202020204" pitchFamily="34" charset="0"/>
              </a:rPr>
              <a:t>VISION TO BUILD A DIVERSE PORTFOLIO OF ESTABLISHED FOOD AND BEVERAGE CONCEPTS</a:t>
            </a:r>
            <a:endParaRPr lang="en-US" sz="4800">
              <a:latin typeface="Arial Black" panose="020B0A040201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C9397493-AF12-4C19-9FDB-DB5DF4B63F01}"/>
              </a:ext>
            </a:extLst>
          </p:cNvPr>
          <p:cNvSpPr txBox="1"/>
          <p:nvPr/>
        </p:nvSpPr>
        <p:spPr>
          <a:xfrm>
            <a:off x="1145219" y="1700093"/>
            <a:ext cx="8824404" cy="2031325"/>
          </a:xfrm>
          <a:prstGeom prst="rect">
            <a:avLst/>
          </a:prstGeom>
          <a:noFill/>
        </p:spPr>
        <p:txBody>
          <a:bodyPr wrap="square" lIns="91440" tIns="45720" rIns="91440" bIns="45720" rtlCol="0" anchor="t">
            <a:spAutoFit/>
          </a:bodyPr>
          <a:lstStyle/>
          <a:p>
            <a:r>
              <a:rPr lang="en-US" b="1" i="1">
                <a:latin typeface="Arial" panose="020B0604020202020204" pitchFamily="34" charset="0"/>
                <a:cs typeface="Arial" panose="020B0604020202020204" pitchFamily="34" charset="0"/>
              </a:rPr>
              <a:t>Some aspects of what we look for:</a:t>
            </a:r>
          </a:p>
          <a:p>
            <a:pPr marL="285750" indent="-285750">
              <a:buFont typeface="Arial" panose="020B0604020202020204" pitchFamily="34" charset="0"/>
              <a:buChar char="•"/>
            </a:pPr>
            <a:r>
              <a:rPr lang="en-US">
                <a:latin typeface="Arial"/>
                <a:cs typeface="Arial"/>
              </a:rPr>
              <a:t>Legacy brands that have stood the test of time</a:t>
            </a:r>
          </a:p>
          <a:p>
            <a:pPr marL="285750" indent="-285750">
              <a:buFont typeface="Arial" panose="020B0604020202020204" pitchFamily="34" charset="0"/>
              <a:buChar char="•"/>
            </a:pPr>
            <a:r>
              <a:rPr lang="en-US">
                <a:latin typeface="Arial"/>
                <a:cs typeface="Arial"/>
              </a:rPr>
              <a:t>Franchise systems with growth potential</a:t>
            </a:r>
          </a:p>
          <a:p>
            <a:pPr marL="285750" indent="-285750">
              <a:buFont typeface="Arial" panose="020B0604020202020204" pitchFamily="34" charset="0"/>
              <a:buChar char="•"/>
            </a:pPr>
            <a:r>
              <a:rPr lang="en-US">
                <a:latin typeface="Arial"/>
                <a:cs typeface="Arial"/>
              </a:rPr>
              <a:t>Potential for CPG sold in retail</a:t>
            </a:r>
          </a:p>
          <a:p>
            <a:pPr marL="285750" indent="-285750">
              <a:buFont typeface="Arial" panose="020B0604020202020204" pitchFamily="34" charset="0"/>
              <a:buChar char="•"/>
            </a:pPr>
            <a:r>
              <a:rPr lang="en-US">
                <a:latin typeface="Arial"/>
                <a:cs typeface="Arial"/>
              </a:rPr>
              <a:t>Utilize expertise in digital marketing to attract new customers</a:t>
            </a:r>
          </a:p>
          <a:p>
            <a:pPr marL="285750" indent="-285750">
              <a:buFont typeface="Arial" panose="020B0604020202020204" pitchFamily="34" charset="0"/>
              <a:buChar char="•"/>
            </a:pPr>
            <a:r>
              <a:rPr lang="en-US">
                <a:latin typeface="Arial"/>
                <a:cs typeface="Arial"/>
              </a:rPr>
              <a:t>Accretive acquisitions (~3-5x EBITDA) that fold into our current infrastructure </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A1E6F1B-98C4-4B43-8FA2-E87B2087D109}"/>
              </a:ext>
            </a:extLst>
          </p:cNvPr>
          <p:cNvSpPr txBox="1"/>
          <p:nvPr/>
        </p:nvSpPr>
        <p:spPr>
          <a:xfrm>
            <a:off x="1145219" y="3806855"/>
            <a:ext cx="9469206" cy="2585323"/>
          </a:xfrm>
          <a:prstGeom prst="rect">
            <a:avLst/>
          </a:prstGeom>
          <a:noFill/>
        </p:spPr>
        <p:txBody>
          <a:bodyPr wrap="square" lIns="91440" tIns="45720" rIns="91440" bIns="45720" rtlCol="0" anchor="t">
            <a:spAutoFit/>
          </a:bodyPr>
          <a:lstStyle/>
          <a:p>
            <a:r>
              <a:rPr lang="en-US" b="1" i="1">
                <a:latin typeface="Arial" panose="020B0604020202020204" pitchFamily="34" charset="0"/>
                <a:cs typeface="Arial" panose="020B0604020202020204" pitchFamily="34" charset="0"/>
              </a:rPr>
              <a:t>Recent M&amp;A:</a:t>
            </a:r>
            <a:endParaRPr lang="en-US" i="1">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atin typeface="Arial"/>
                <a:cs typeface="Arial"/>
              </a:rPr>
              <a:t>Granite City purchased March 2020 </a:t>
            </a:r>
          </a:p>
          <a:p>
            <a:pPr marL="285750" indent="-285750">
              <a:buFont typeface="Arial" panose="020B0604020202020204" pitchFamily="34" charset="0"/>
              <a:buChar char="•"/>
            </a:pPr>
            <a:r>
              <a:rPr lang="en-US">
                <a:latin typeface="Arial"/>
                <a:cs typeface="Arial"/>
              </a:rPr>
              <a:t>Real Urban purchased March 2020 </a:t>
            </a:r>
          </a:p>
          <a:p>
            <a:pPr marL="285750" indent="-285750">
              <a:buFont typeface="Arial" panose="020B0604020202020204" pitchFamily="34" charset="0"/>
              <a:buChar char="•"/>
            </a:pPr>
            <a:r>
              <a:rPr lang="en-US">
                <a:latin typeface="Arial"/>
                <a:cs typeface="Arial"/>
              </a:rPr>
              <a:t>Village Inn and Bakers Square purchased July 2021 </a:t>
            </a:r>
          </a:p>
          <a:p>
            <a:pPr marL="285750" indent="-285750">
              <a:buFont typeface="Arial" panose="020B0604020202020204" pitchFamily="34" charset="0"/>
              <a:buChar char="•"/>
            </a:pPr>
            <a:r>
              <a:rPr lang="en-US">
                <a:latin typeface="Arial"/>
                <a:cs typeface="Arial"/>
              </a:rPr>
              <a:t>Tahoe Joe’s purchased October 2021</a:t>
            </a:r>
            <a:endParaRPr lang="en-US">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atin typeface="Arial"/>
                <a:cs typeface="Arial"/>
              </a:rPr>
              <a:t>Bar concepts purchased March 2022 </a:t>
            </a:r>
          </a:p>
          <a:p>
            <a:pPr marL="285750" indent="-285750">
              <a:buFont typeface="Arial" panose="020B0604020202020204" pitchFamily="34" charset="0"/>
              <a:buChar char="•"/>
            </a:pPr>
            <a:r>
              <a:rPr lang="en-US">
                <a:latin typeface="Arial"/>
                <a:cs typeface="Arial"/>
              </a:rPr>
              <a:t>Barrio Queen purchased April 2022 </a:t>
            </a:r>
            <a:endParaRPr lang="en-US">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DDBE0A25-DDD7-4900-A736-F73377458984}"/>
              </a:ext>
            </a:extLst>
          </p:cNvPr>
          <p:cNvSpPr txBox="1">
            <a:spLocks/>
          </p:cNvSpPr>
          <p:nvPr/>
        </p:nvSpPr>
        <p:spPr>
          <a:xfrm>
            <a:off x="406031" y="5798849"/>
            <a:ext cx="10114008" cy="7273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chemeClr val="tx1"/>
                </a:solidFill>
                <a:latin typeface="Arial Black" panose="020B0604020202020204" pitchFamily="34" charset="0"/>
                <a:ea typeface="+mj-ea"/>
                <a:cs typeface="Arial Black" panose="020B0604020202020204" pitchFamily="34" charset="0"/>
              </a:defRPr>
            </a:lvl1pPr>
          </a:lstStyle>
          <a:p>
            <a:pPr algn="ctr"/>
            <a:r>
              <a:rPr lang="en-US" sz="2400" i="1">
                <a:latin typeface="Arial" panose="020B0604020202020204" pitchFamily="34" charset="0"/>
                <a:cs typeface="Arial" panose="020B0604020202020204" pitchFamily="34" charset="0"/>
              </a:rPr>
              <a:t>We are currently analyzing additional opportunities.</a:t>
            </a:r>
          </a:p>
        </p:txBody>
      </p:sp>
    </p:spTree>
    <p:extLst>
      <p:ext uri="{BB962C8B-B14F-4D97-AF65-F5344CB8AC3E}">
        <p14:creationId xmlns:p14="http://schemas.microsoft.com/office/powerpoint/2010/main" val="4136109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538284A3-5DE1-1E42-A1BC-2AFE0709877A}"/>
              </a:ext>
            </a:extLst>
          </p:cNvPr>
          <p:cNvSpPr/>
          <p:nvPr/>
        </p:nvSpPr>
        <p:spPr>
          <a:xfrm>
            <a:off x="758870" y="1630741"/>
            <a:ext cx="1011048" cy="10110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99394EDE-1DF9-CC4A-A108-09739F653C2F}"/>
              </a:ext>
            </a:extLst>
          </p:cNvPr>
          <p:cNvSpPr>
            <a:spLocks noGrp="1"/>
          </p:cNvSpPr>
          <p:nvPr>
            <p:ph type="title"/>
          </p:nvPr>
        </p:nvSpPr>
        <p:spPr>
          <a:xfrm>
            <a:off x="838200" y="-382188"/>
            <a:ext cx="10515600" cy="1325563"/>
          </a:xfrm>
        </p:spPr>
        <p:txBody>
          <a:bodyPr>
            <a:normAutofit/>
          </a:bodyPr>
          <a:lstStyle/>
          <a:p>
            <a:r>
              <a:rPr lang="en-US" sz="2800">
                <a:latin typeface="Arial Black" panose="020B0A04020102020204" pitchFamily="34" charset="0"/>
              </a:rPr>
              <a:t>INVESTMENT SUMMARY</a:t>
            </a:r>
          </a:p>
        </p:txBody>
      </p:sp>
      <p:sp>
        <p:nvSpPr>
          <p:cNvPr id="13" name="Rectangle 12" descr="Tag">
            <a:extLst>
              <a:ext uri="{FF2B5EF4-FFF2-40B4-BE49-F238E27FC236}">
                <a16:creationId xmlns:a16="http://schemas.microsoft.com/office/drawing/2014/main" id="{EF5166A0-29D1-2549-9B90-5F1407E586E1}"/>
              </a:ext>
            </a:extLst>
          </p:cNvPr>
          <p:cNvSpPr/>
          <p:nvPr/>
        </p:nvSpPr>
        <p:spPr>
          <a:xfrm>
            <a:off x="892817" y="1764688"/>
            <a:ext cx="743153" cy="743153"/>
          </a:xfrm>
          <a:prstGeom prst="rect">
            <a:avLst/>
          </a:prstGeom>
          <a: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p:spPr>
        <p:style>
          <a:lnRef idx="3">
            <a:schemeClr val="lt1">
              <a:alpha val="0"/>
              <a:hueOff val="0"/>
              <a:satOff val="0"/>
              <a:lumOff val="0"/>
              <a:alphaOff val="0"/>
            </a:schemeClr>
          </a:lnRef>
          <a:fillRef idx="1">
            <a:scrgbClr r="0" g="0" b="0"/>
          </a:fillRef>
          <a:effectRef idx="1">
            <a:schemeClr val="bg1">
              <a:hueOff val="0"/>
              <a:satOff val="0"/>
              <a:lumOff val="0"/>
              <a:alphaOff val="0"/>
            </a:schemeClr>
          </a:effectRef>
          <a:fontRef idx="minor">
            <a:schemeClr val="dk1">
              <a:hueOff val="0"/>
              <a:satOff val="0"/>
              <a:lumOff val="0"/>
              <a:alphaOff val="0"/>
            </a:schemeClr>
          </a:fontRef>
        </p:style>
      </p:sp>
      <p:sp>
        <p:nvSpPr>
          <p:cNvPr id="4" name="Rectangle 3">
            <a:extLst>
              <a:ext uri="{FF2B5EF4-FFF2-40B4-BE49-F238E27FC236}">
                <a16:creationId xmlns:a16="http://schemas.microsoft.com/office/drawing/2014/main" id="{C642BE34-A005-B74B-8CFD-326FFC59EA93}"/>
              </a:ext>
            </a:extLst>
          </p:cNvPr>
          <p:cNvSpPr/>
          <p:nvPr/>
        </p:nvSpPr>
        <p:spPr>
          <a:xfrm>
            <a:off x="373164" y="3779637"/>
            <a:ext cx="1742983" cy="523220"/>
          </a:xfrm>
          <a:prstGeom prst="rect">
            <a:avLst/>
          </a:prstGeom>
        </p:spPr>
        <p:txBody>
          <a:bodyPr wrap="square" lIns="91440" tIns="45720" rIns="91440" bIns="45720" anchor="t">
            <a:spAutoFit/>
          </a:bodyPr>
          <a:lstStyle/>
          <a:p>
            <a:pPr lvl="0" algn="ctr">
              <a:lnSpc>
                <a:spcPct val="100000"/>
              </a:lnSpc>
            </a:pPr>
            <a:r>
              <a:rPr lang="en-US" sz="1400">
                <a:latin typeface="Arial"/>
                <a:cs typeface="Arial"/>
              </a:rPr>
              <a:t>Currently &gt;66% franchised</a:t>
            </a:r>
          </a:p>
        </p:txBody>
      </p:sp>
      <p:sp>
        <p:nvSpPr>
          <p:cNvPr id="14" name="Oval 13">
            <a:extLst>
              <a:ext uri="{FF2B5EF4-FFF2-40B4-BE49-F238E27FC236}">
                <a16:creationId xmlns:a16="http://schemas.microsoft.com/office/drawing/2014/main" id="{FA5AA089-696C-0540-85B6-FA7E571C8FE0}"/>
              </a:ext>
            </a:extLst>
          </p:cNvPr>
          <p:cNvSpPr/>
          <p:nvPr/>
        </p:nvSpPr>
        <p:spPr>
          <a:xfrm>
            <a:off x="2971067" y="1646462"/>
            <a:ext cx="1011048" cy="10110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8C1DC75-B071-AA45-B1AC-06E586D1012A}"/>
              </a:ext>
            </a:extLst>
          </p:cNvPr>
          <p:cNvSpPr/>
          <p:nvPr/>
        </p:nvSpPr>
        <p:spPr>
          <a:xfrm>
            <a:off x="2645677" y="3742225"/>
            <a:ext cx="2092165" cy="2031325"/>
          </a:xfrm>
          <a:prstGeom prst="rect">
            <a:avLst/>
          </a:prstGeom>
        </p:spPr>
        <p:txBody>
          <a:bodyPr wrap="square">
            <a:spAutoFit/>
          </a:bodyPr>
          <a:lstStyle/>
          <a:p>
            <a:pPr lvl="0">
              <a:lnSpc>
                <a:spcPct val="100000"/>
              </a:lnSpc>
            </a:pPr>
            <a:r>
              <a:rPr lang="en-US" sz="1400">
                <a:latin typeface="Arial" panose="020B0604020202020204" pitchFamily="34" charset="0"/>
                <a:cs typeface="Arial" panose="020B0604020202020204" pitchFamily="34" charset="0"/>
              </a:rPr>
              <a:t>Delivering profitable growth through operational improvement, opportunistic acquisitions, and plan to expand corporate owned and/or franchisee unit count</a:t>
            </a:r>
          </a:p>
        </p:txBody>
      </p:sp>
      <p:sp>
        <p:nvSpPr>
          <p:cNvPr id="17" name="Oval 16">
            <a:extLst>
              <a:ext uri="{FF2B5EF4-FFF2-40B4-BE49-F238E27FC236}">
                <a16:creationId xmlns:a16="http://schemas.microsoft.com/office/drawing/2014/main" id="{DAC9E180-AB6D-B14E-B4D5-0EFF4FB92600}"/>
              </a:ext>
            </a:extLst>
          </p:cNvPr>
          <p:cNvSpPr/>
          <p:nvPr/>
        </p:nvSpPr>
        <p:spPr>
          <a:xfrm>
            <a:off x="5298500" y="1630741"/>
            <a:ext cx="1011048" cy="10110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29B7B8A-FAC2-9743-BE1A-6C77E667951B}"/>
              </a:ext>
            </a:extLst>
          </p:cNvPr>
          <p:cNvSpPr/>
          <p:nvPr/>
        </p:nvSpPr>
        <p:spPr>
          <a:xfrm>
            <a:off x="7625933" y="1630741"/>
            <a:ext cx="1011048" cy="10110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AFF2BFA-B2A3-F141-ABDA-16771ECBA4F2}"/>
              </a:ext>
            </a:extLst>
          </p:cNvPr>
          <p:cNvSpPr/>
          <p:nvPr/>
        </p:nvSpPr>
        <p:spPr>
          <a:xfrm>
            <a:off x="7234209" y="3761475"/>
            <a:ext cx="2293773" cy="2031325"/>
          </a:xfrm>
          <a:prstGeom prst="rect">
            <a:avLst/>
          </a:prstGeom>
        </p:spPr>
        <p:txBody>
          <a:bodyPr wrap="square">
            <a:spAutoFit/>
          </a:bodyPr>
          <a:lstStyle/>
          <a:p>
            <a:pPr lvl="0">
              <a:lnSpc>
                <a:spcPct val="100000"/>
              </a:lnSpc>
            </a:pPr>
            <a:r>
              <a:rPr lang="en-US" sz="1400">
                <a:latin typeface="Arial" panose="020B0604020202020204" pitchFamily="34" charset="0"/>
                <a:cs typeface="Arial" panose="020B0604020202020204" pitchFamily="34" charset="0"/>
              </a:rPr>
              <a:t>Fully aligned, seasoned management team dedicated to creating shareholder value.</a:t>
            </a:r>
          </a:p>
          <a:p>
            <a:pPr lvl="0">
              <a:lnSpc>
                <a:spcPct val="100000"/>
              </a:lnSpc>
            </a:pPr>
            <a:endParaRPr lang="en-US" sz="1400">
              <a:latin typeface="Arial" panose="020B0604020202020204" pitchFamily="34" charset="0"/>
              <a:cs typeface="Arial" panose="020B0604020202020204" pitchFamily="34" charset="0"/>
            </a:endParaRPr>
          </a:p>
          <a:p>
            <a:pPr lvl="0">
              <a:lnSpc>
                <a:spcPct val="100000"/>
              </a:lnSpc>
            </a:pPr>
            <a:r>
              <a:rPr lang="en-US" sz="1400">
                <a:latin typeface="Arial" panose="020B0604020202020204" pitchFamily="34" charset="0"/>
                <a:cs typeface="Arial" panose="020B0604020202020204" pitchFamily="34" charset="0"/>
              </a:rPr>
              <a:t>Leverage structural synergies with existing infrastructure to add new concepts driving EBITDA.</a:t>
            </a:r>
          </a:p>
        </p:txBody>
      </p:sp>
      <p:sp>
        <p:nvSpPr>
          <p:cNvPr id="23" name="Oval 22">
            <a:extLst>
              <a:ext uri="{FF2B5EF4-FFF2-40B4-BE49-F238E27FC236}">
                <a16:creationId xmlns:a16="http://schemas.microsoft.com/office/drawing/2014/main" id="{61E981C8-C23A-0D4C-834E-3535EFF5E026}"/>
              </a:ext>
            </a:extLst>
          </p:cNvPr>
          <p:cNvSpPr/>
          <p:nvPr/>
        </p:nvSpPr>
        <p:spPr>
          <a:xfrm>
            <a:off x="9953366" y="1630741"/>
            <a:ext cx="1011048" cy="10110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289B157-514C-A742-8F09-A722B49A823E}"/>
              </a:ext>
            </a:extLst>
          </p:cNvPr>
          <p:cNvSpPr/>
          <p:nvPr/>
        </p:nvSpPr>
        <p:spPr>
          <a:xfrm>
            <a:off x="9765421" y="3761475"/>
            <a:ext cx="1834710" cy="2246769"/>
          </a:xfrm>
          <a:prstGeom prst="rect">
            <a:avLst/>
          </a:prstGeom>
        </p:spPr>
        <p:txBody>
          <a:bodyPr wrap="square">
            <a:spAutoFit/>
          </a:bodyPr>
          <a:lstStyle/>
          <a:p>
            <a:r>
              <a:rPr lang="en-US" sz="1400">
                <a:latin typeface="Arial" panose="020B0604020202020204" pitchFamily="34" charset="0"/>
                <a:cs typeface="Arial" panose="020B0604020202020204" pitchFamily="34" charset="0"/>
              </a:rPr>
              <a:t>Always searching for new and economical ways for our customers to experience our food on demand.</a:t>
            </a:r>
          </a:p>
          <a:p>
            <a:endParaRPr lang="en-US" sz="1400">
              <a:latin typeface="Arial" panose="020B0604020202020204" pitchFamily="34" charset="0"/>
              <a:cs typeface="Arial" panose="020B0604020202020204" pitchFamily="34" charset="0"/>
            </a:endParaRPr>
          </a:p>
          <a:p>
            <a:r>
              <a:rPr lang="en-US" sz="1400">
                <a:latin typeface="Arial" panose="020B0604020202020204" pitchFamily="34" charset="0"/>
                <a:cs typeface="Arial" panose="020B0604020202020204" pitchFamily="34" charset="0"/>
              </a:rPr>
              <a:t>Intuitive and industry leading Digital Marketing Team.</a:t>
            </a:r>
          </a:p>
        </p:txBody>
      </p:sp>
      <p:sp>
        <p:nvSpPr>
          <p:cNvPr id="26" name="Rectangle 25" descr="Upward trend">
            <a:extLst>
              <a:ext uri="{FF2B5EF4-FFF2-40B4-BE49-F238E27FC236}">
                <a16:creationId xmlns:a16="http://schemas.microsoft.com/office/drawing/2014/main" id="{2CF7883E-0A21-5841-BE7F-89A77943E4EE}"/>
              </a:ext>
            </a:extLst>
          </p:cNvPr>
          <p:cNvSpPr/>
          <p:nvPr/>
        </p:nvSpPr>
        <p:spPr>
          <a:xfrm>
            <a:off x="3160219" y="1852152"/>
            <a:ext cx="632743" cy="599666"/>
          </a:xfrm>
          <a:prstGeom prst="rect">
            <a:avLst/>
          </a:prstGeom>
          <a: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a:blipFill>
        </p:spPr>
        <p:style>
          <a:lnRef idx="3">
            <a:schemeClr val="lt1">
              <a:alpha val="0"/>
              <a:hueOff val="0"/>
              <a:satOff val="0"/>
              <a:lumOff val="0"/>
              <a:alphaOff val="0"/>
            </a:schemeClr>
          </a:lnRef>
          <a:fillRef idx="1">
            <a:scrgbClr r="0" g="0" b="0"/>
          </a:fillRef>
          <a:effectRef idx="1">
            <a:schemeClr val="bg1">
              <a:hueOff val="0"/>
              <a:satOff val="0"/>
              <a:lumOff val="0"/>
              <a:alphaOff val="0"/>
            </a:schemeClr>
          </a:effectRef>
          <a:fontRef idx="minor">
            <a:schemeClr val="dk1">
              <a:hueOff val="0"/>
              <a:satOff val="0"/>
              <a:lumOff val="0"/>
              <a:alphaOff val="0"/>
            </a:schemeClr>
          </a:fontRef>
        </p:style>
      </p:sp>
      <p:sp>
        <p:nvSpPr>
          <p:cNvPr id="27" name="Rectangle 26" descr="Store">
            <a:extLst>
              <a:ext uri="{FF2B5EF4-FFF2-40B4-BE49-F238E27FC236}">
                <a16:creationId xmlns:a16="http://schemas.microsoft.com/office/drawing/2014/main" id="{2B180D65-1825-C14B-B1A6-E3477418C6A8}"/>
              </a:ext>
            </a:extLst>
          </p:cNvPr>
          <p:cNvSpPr/>
          <p:nvPr/>
        </p:nvSpPr>
        <p:spPr>
          <a:xfrm>
            <a:off x="5485463" y="1817703"/>
            <a:ext cx="637122" cy="637122"/>
          </a:xfrm>
          <a:prstGeom prst="rect">
            <a:avLst/>
          </a:prstGeom>
          <a: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a:blipFill>
        </p:spPr>
        <p:style>
          <a:lnRef idx="3">
            <a:schemeClr val="lt1">
              <a:alpha val="0"/>
              <a:hueOff val="0"/>
              <a:satOff val="0"/>
              <a:lumOff val="0"/>
              <a:alphaOff val="0"/>
            </a:schemeClr>
          </a:lnRef>
          <a:fillRef idx="1">
            <a:scrgbClr r="0" g="0" b="0"/>
          </a:fillRef>
          <a:effectRef idx="1">
            <a:schemeClr val="bg1">
              <a:hueOff val="0"/>
              <a:satOff val="0"/>
              <a:lumOff val="0"/>
              <a:alphaOff val="0"/>
            </a:schemeClr>
          </a:effectRef>
          <a:fontRef idx="minor">
            <a:schemeClr val="dk1">
              <a:hueOff val="0"/>
              <a:satOff val="0"/>
              <a:lumOff val="0"/>
              <a:alphaOff val="0"/>
            </a:schemeClr>
          </a:fontRef>
        </p:style>
      </p:sp>
      <p:sp>
        <p:nvSpPr>
          <p:cNvPr id="28" name="Rectangle 27" descr="Man">
            <a:extLst>
              <a:ext uri="{FF2B5EF4-FFF2-40B4-BE49-F238E27FC236}">
                <a16:creationId xmlns:a16="http://schemas.microsoft.com/office/drawing/2014/main" id="{A95F839D-0184-D642-8DA5-4705B401FEC6}"/>
              </a:ext>
            </a:extLst>
          </p:cNvPr>
          <p:cNvSpPr/>
          <p:nvPr/>
        </p:nvSpPr>
        <p:spPr>
          <a:xfrm>
            <a:off x="7830651" y="1836431"/>
            <a:ext cx="601611" cy="601611"/>
          </a:xfrm>
          <a:prstGeom prst="rect">
            <a:avLst/>
          </a:prstGeom>
          <a: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a:stretch>
          </a:blipFill>
        </p:spPr>
        <p:style>
          <a:lnRef idx="3">
            <a:schemeClr val="lt1">
              <a:alpha val="0"/>
              <a:hueOff val="0"/>
              <a:satOff val="0"/>
              <a:lumOff val="0"/>
              <a:alphaOff val="0"/>
            </a:schemeClr>
          </a:lnRef>
          <a:fillRef idx="1">
            <a:scrgbClr r="0" g="0" b="0"/>
          </a:fillRef>
          <a:effectRef idx="1">
            <a:schemeClr val="bg1">
              <a:hueOff val="0"/>
              <a:satOff val="0"/>
              <a:lumOff val="0"/>
              <a:alphaOff val="0"/>
            </a:schemeClr>
          </a:effectRef>
          <a:fontRef idx="minor">
            <a:schemeClr val="dk1">
              <a:hueOff val="0"/>
              <a:satOff val="0"/>
              <a:lumOff val="0"/>
              <a:alphaOff val="0"/>
            </a:schemeClr>
          </a:fontRef>
        </p:style>
      </p:sp>
      <p:pic>
        <p:nvPicPr>
          <p:cNvPr id="30" name="Picture 29">
            <a:extLst>
              <a:ext uri="{FF2B5EF4-FFF2-40B4-BE49-F238E27FC236}">
                <a16:creationId xmlns:a16="http://schemas.microsoft.com/office/drawing/2014/main" id="{8146969C-8282-6D45-953D-EB40D687D08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156050" y="1849148"/>
            <a:ext cx="605677" cy="605677"/>
          </a:xfrm>
          <a:prstGeom prst="rect">
            <a:avLst/>
          </a:prstGeom>
        </p:spPr>
      </p:pic>
      <p:cxnSp>
        <p:nvCxnSpPr>
          <p:cNvPr id="31" name="Straight Connector 30">
            <a:extLst>
              <a:ext uri="{FF2B5EF4-FFF2-40B4-BE49-F238E27FC236}">
                <a16:creationId xmlns:a16="http://schemas.microsoft.com/office/drawing/2014/main" id="{949B062E-FEF6-8346-BB49-E80BFCFCE58A}"/>
              </a:ext>
            </a:extLst>
          </p:cNvPr>
          <p:cNvCxnSpPr>
            <a:cxnSpLocks/>
          </p:cNvCxnSpPr>
          <p:nvPr/>
        </p:nvCxnSpPr>
        <p:spPr>
          <a:xfrm>
            <a:off x="1239916" y="2865515"/>
            <a:ext cx="0" cy="777954"/>
          </a:xfrm>
          <a:prstGeom prst="line">
            <a:avLst/>
          </a:prstGeom>
          <a:ln w="19050">
            <a:solidFill>
              <a:schemeClr val="tx1"/>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A739CF1-E5E4-E541-ACEF-DE7EC1A42759}"/>
              </a:ext>
            </a:extLst>
          </p:cNvPr>
          <p:cNvCxnSpPr>
            <a:cxnSpLocks/>
          </p:cNvCxnSpPr>
          <p:nvPr/>
        </p:nvCxnSpPr>
        <p:spPr>
          <a:xfrm>
            <a:off x="3477088" y="2865515"/>
            <a:ext cx="0" cy="777954"/>
          </a:xfrm>
          <a:prstGeom prst="line">
            <a:avLst/>
          </a:prstGeom>
          <a:ln w="19050">
            <a:solidFill>
              <a:schemeClr val="tx1"/>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8BDA6CF-65C6-CB43-A9C1-DE20C5E79129}"/>
              </a:ext>
            </a:extLst>
          </p:cNvPr>
          <p:cNvCxnSpPr>
            <a:cxnSpLocks/>
          </p:cNvCxnSpPr>
          <p:nvPr/>
        </p:nvCxnSpPr>
        <p:spPr>
          <a:xfrm>
            <a:off x="5803038" y="2865515"/>
            <a:ext cx="0" cy="777954"/>
          </a:xfrm>
          <a:prstGeom prst="line">
            <a:avLst/>
          </a:prstGeom>
          <a:ln w="19050">
            <a:solidFill>
              <a:schemeClr val="tx1"/>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90B367A-428C-E544-AC4C-1A12B2875929}"/>
              </a:ext>
            </a:extLst>
          </p:cNvPr>
          <p:cNvCxnSpPr>
            <a:cxnSpLocks/>
          </p:cNvCxnSpPr>
          <p:nvPr/>
        </p:nvCxnSpPr>
        <p:spPr>
          <a:xfrm>
            <a:off x="8102355" y="2865515"/>
            <a:ext cx="0" cy="777954"/>
          </a:xfrm>
          <a:prstGeom prst="line">
            <a:avLst/>
          </a:prstGeom>
          <a:ln w="19050">
            <a:solidFill>
              <a:schemeClr val="tx1"/>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4239D9E-36A6-A342-9BFE-767582D68C60}"/>
              </a:ext>
            </a:extLst>
          </p:cNvPr>
          <p:cNvCxnSpPr>
            <a:cxnSpLocks/>
          </p:cNvCxnSpPr>
          <p:nvPr/>
        </p:nvCxnSpPr>
        <p:spPr>
          <a:xfrm>
            <a:off x="10454937" y="2865515"/>
            <a:ext cx="0" cy="777954"/>
          </a:xfrm>
          <a:prstGeom prst="line">
            <a:avLst/>
          </a:prstGeom>
          <a:ln w="19050">
            <a:solidFill>
              <a:schemeClr val="tx1"/>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036239D7-53DA-47F1-B01F-0B663979BE70}"/>
              </a:ext>
            </a:extLst>
          </p:cNvPr>
          <p:cNvSpPr/>
          <p:nvPr/>
        </p:nvSpPr>
        <p:spPr>
          <a:xfrm>
            <a:off x="4783102" y="3721887"/>
            <a:ext cx="2293775" cy="2677656"/>
          </a:xfrm>
          <a:prstGeom prst="rect">
            <a:avLst/>
          </a:prstGeom>
        </p:spPr>
        <p:txBody>
          <a:bodyPr wrap="square">
            <a:spAutoFit/>
          </a:bodyPr>
          <a:lstStyle/>
          <a:p>
            <a:pPr lvl="0">
              <a:lnSpc>
                <a:spcPct val="100000"/>
              </a:lnSpc>
            </a:pPr>
            <a:r>
              <a:rPr lang="en-US" sz="1400">
                <a:latin typeface="Arial" panose="020B0604020202020204" pitchFamily="34" charset="0"/>
                <a:cs typeface="Arial" panose="020B0604020202020204" pitchFamily="34" charset="0"/>
              </a:rPr>
              <a:t>Huge growth potential with laser focus on growing high margin recurring royalty stream with newly developed Famous Dave’s small box with best-in-class unit-level economics.</a:t>
            </a:r>
          </a:p>
          <a:p>
            <a:pPr lvl="0">
              <a:lnSpc>
                <a:spcPct val="100000"/>
              </a:lnSpc>
            </a:pPr>
            <a:endParaRPr lang="en-US" sz="1100">
              <a:latin typeface="Arial" panose="020B0604020202020204" pitchFamily="34" charset="0"/>
              <a:cs typeface="Arial" panose="020B0604020202020204" pitchFamily="34" charset="0"/>
            </a:endParaRPr>
          </a:p>
          <a:p>
            <a:pPr lvl="0">
              <a:lnSpc>
                <a:spcPct val="100000"/>
              </a:lnSpc>
            </a:pPr>
            <a:r>
              <a:rPr lang="en-US" sz="1400">
                <a:latin typeface="Arial" panose="020B0604020202020204" pitchFamily="34" charset="0"/>
                <a:cs typeface="Arial" panose="020B0604020202020204" pitchFamily="34" charset="0"/>
              </a:rPr>
              <a:t>Very high flow through dual concepts. </a:t>
            </a:r>
          </a:p>
          <a:p>
            <a:pPr lvl="0">
              <a:lnSpc>
                <a:spcPct val="100000"/>
              </a:lnSpc>
            </a:pPr>
            <a:endParaRPr lang="en-US" sz="1100">
              <a:latin typeface="Arial" panose="020B0604020202020204" pitchFamily="34" charset="0"/>
              <a:cs typeface="Arial" panose="020B0604020202020204" pitchFamily="34" charset="0"/>
            </a:endParaRPr>
          </a:p>
          <a:p>
            <a:pPr lvl="0">
              <a:lnSpc>
                <a:spcPct val="100000"/>
              </a:lnSpc>
            </a:pPr>
            <a:r>
              <a:rPr lang="en-US" sz="1400">
                <a:latin typeface="Arial" panose="020B0604020202020204" pitchFamily="34" charset="0"/>
                <a:cs typeface="Arial" panose="020B0604020202020204" pitchFamily="34" charset="0"/>
              </a:rPr>
              <a:t>Robust M&amp;A pipeline.</a:t>
            </a:r>
          </a:p>
        </p:txBody>
      </p:sp>
    </p:spTree>
    <p:extLst>
      <p:ext uri="{BB962C8B-B14F-4D97-AF65-F5344CB8AC3E}">
        <p14:creationId xmlns:p14="http://schemas.microsoft.com/office/powerpoint/2010/main" val="20606274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5591" y="1114346"/>
            <a:ext cx="11456409" cy="612868"/>
          </a:xfrm>
        </p:spPr>
        <p:txBody>
          <a:bodyPr>
            <a:noAutofit/>
          </a:bodyPr>
          <a:lstStyle/>
          <a:p>
            <a:r>
              <a:rPr lang="en-US" sz="2800" b="1">
                <a:solidFill>
                  <a:schemeClr val="tx1"/>
                </a:solidFill>
                <a:latin typeface="Arial Black" panose="020B0604020202020204" pitchFamily="34" charset="0"/>
                <a:cs typeface="Arial Black" panose="020B0604020202020204" pitchFamily="34" charset="0"/>
              </a:rPr>
              <a:t>CASH EBITDA AND FREE CASH FLOW RECONCILIATION</a:t>
            </a:r>
            <a:br>
              <a:rPr lang="en-US" sz="2800" b="1">
                <a:solidFill>
                  <a:schemeClr val="tx1"/>
                </a:solidFill>
                <a:latin typeface="Arial Black" panose="020B0604020202020204" pitchFamily="34" charset="0"/>
                <a:cs typeface="Arial Black" panose="020B0604020202020204" pitchFamily="34" charset="0"/>
              </a:rPr>
            </a:br>
            <a:r>
              <a:rPr lang="en-US" sz="2000" b="1" i="1">
                <a:solidFill>
                  <a:schemeClr val="tx1"/>
                </a:solidFill>
                <a:latin typeface="Century Schoolbook" panose="02040604050505020304" pitchFamily="18" charset="0"/>
                <a:cs typeface="Arial Black" panose="020B0604020202020204" pitchFamily="34" charset="0"/>
              </a:rPr>
              <a:t>BBQ Holdings, Inc. and Subsidiaries </a:t>
            </a:r>
            <a:br>
              <a:rPr lang="en-US" sz="2000" b="1" i="1">
                <a:solidFill>
                  <a:schemeClr val="tx1"/>
                </a:solidFill>
                <a:latin typeface="Century Schoolbook" panose="02040604050505020304" pitchFamily="18" charset="0"/>
                <a:cs typeface="Arial Black" panose="020B0604020202020204" pitchFamily="34" charset="0"/>
              </a:rPr>
            </a:br>
            <a:r>
              <a:rPr lang="en-US" sz="2000" b="1" i="1">
                <a:solidFill>
                  <a:schemeClr val="tx1"/>
                </a:solidFill>
                <a:latin typeface="Century Schoolbook" panose="02040604050505020304" pitchFamily="18" charset="0"/>
                <a:cs typeface="Arial Black" panose="020B0604020202020204" pitchFamily="34" charset="0"/>
              </a:rPr>
              <a:t>Non-GAAP Reconciliation</a:t>
            </a:r>
            <a:endParaRPr lang="en-US" sz="2800" b="1" i="1">
              <a:solidFill>
                <a:srgbClr val="FF0000"/>
              </a:solidFill>
              <a:latin typeface="Century Schoolbook" panose="02040604050505020304" pitchFamily="18" charset="0"/>
              <a:cs typeface="Arial Black" panose="020B0604020202020204" pitchFamily="34" charset="0"/>
            </a:endParaRPr>
          </a:p>
        </p:txBody>
      </p:sp>
      <p:sp>
        <p:nvSpPr>
          <p:cNvPr id="8" name="Freeform 13">
            <a:extLst>
              <a:ext uri="{FF2B5EF4-FFF2-40B4-BE49-F238E27FC236}">
                <a16:creationId xmlns:a16="http://schemas.microsoft.com/office/drawing/2014/main" id="{8652E7FD-C7F1-7749-B6F0-89705B7D1B65}"/>
              </a:ext>
            </a:extLst>
          </p:cNvPr>
          <p:cNvSpPr>
            <a:spLocks/>
          </p:cNvSpPr>
          <p:nvPr/>
        </p:nvSpPr>
        <p:spPr bwMode="auto">
          <a:xfrm>
            <a:off x="2944306" y="1741699"/>
            <a:ext cx="7038975" cy="612868"/>
          </a:xfrm>
          <a:custGeom>
            <a:avLst/>
            <a:gdLst>
              <a:gd name="T0" fmla="*/ 4908 w 4917"/>
              <a:gd name="T1" fmla="*/ 66 h 708"/>
              <a:gd name="T2" fmla="*/ 4904 w 4917"/>
              <a:gd name="T3" fmla="*/ 98 h 708"/>
              <a:gd name="T4" fmla="*/ 4908 w 4917"/>
              <a:gd name="T5" fmla="*/ 198 h 708"/>
              <a:gd name="T6" fmla="*/ 4908 w 4917"/>
              <a:gd name="T7" fmla="*/ 230 h 708"/>
              <a:gd name="T8" fmla="*/ 4916 w 4917"/>
              <a:gd name="T9" fmla="*/ 326 h 708"/>
              <a:gd name="T10" fmla="*/ 4904 w 4917"/>
              <a:gd name="T11" fmla="*/ 354 h 708"/>
              <a:gd name="T12" fmla="*/ 4900 w 4917"/>
              <a:gd name="T13" fmla="*/ 478 h 708"/>
              <a:gd name="T14" fmla="*/ 4872 w 4917"/>
              <a:gd name="T15" fmla="*/ 706 h 708"/>
              <a:gd name="T16" fmla="*/ 4656 w 4917"/>
              <a:gd name="T17" fmla="*/ 702 h 708"/>
              <a:gd name="T18" fmla="*/ 4396 w 4917"/>
              <a:gd name="T19" fmla="*/ 702 h 708"/>
              <a:gd name="T20" fmla="*/ 4368 w 4917"/>
              <a:gd name="T21" fmla="*/ 698 h 708"/>
              <a:gd name="T22" fmla="*/ 3948 w 4917"/>
              <a:gd name="T23" fmla="*/ 694 h 708"/>
              <a:gd name="T24" fmla="*/ 3924 w 4917"/>
              <a:gd name="T25" fmla="*/ 686 h 708"/>
              <a:gd name="T26" fmla="*/ 3820 w 4917"/>
              <a:gd name="T27" fmla="*/ 686 h 708"/>
              <a:gd name="T28" fmla="*/ 3724 w 4917"/>
              <a:gd name="T29" fmla="*/ 690 h 708"/>
              <a:gd name="T30" fmla="*/ 3624 w 4917"/>
              <a:gd name="T31" fmla="*/ 690 h 708"/>
              <a:gd name="T32" fmla="*/ 3520 w 4917"/>
              <a:gd name="T33" fmla="*/ 694 h 708"/>
              <a:gd name="T34" fmla="*/ 3484 w 4917"/>
              <a:gd name="T35" fmla="*/ 690 h 708"/>
              <a:gd name="T36" fmla="*/ 3396 w 4917"/>
              <a:gd name="T37" fmla="*/ 690 h 708"/>
              <a:gd name="T38" fmla="*/ 3228 w 4917"/>
              <a:gd name="T39" fmla="*/ 698 h 708"/>
              <a:gd name="T40" fmla="*/ 3172 w 4917"/>
              <a:gd name="T41" fmla="*/ 690 h 708"/>
              <a:gd name="T42" fmla="*/ 2944 w 4917"/>
              <a:gd name="T43" fmla="*/ 694 h 708"/>
              <a:gd name="T44" fmla="*/ 2768 w 4917"/>
              <a:gd name="T45" fmla="*/ 694 h 708"/>
              <a:gd name="T46" fmla="*/ 2220 w 4917"/>
              <a:gd name="T47" fmla="*/ 686 h 708"/>
              <a:gd name="T48" fmla="*/ 2060 w 4917"/>
              <a:gd name="T49" fmla="*/ 694 h 708"/>
              <a:gd name="T50" fmla="*/ 1608 w 4917"/>
              <a:gd name="T51" fmla="*/ 690 h 708"/>
              <a:gd name="T52" fmla="*/ 1308 w 4917"/>
              <a:gd name="T53" fmla="*/ 694 h 708"/>
              <a:gd name="T54" fmla="*/ 1092 w 4917"/>
              <a:gd name="T55" fmla="*/ 694 h 708"/>
              <a:gd name="T56" fmla="*/ 980 w 4917"/>
              <a:gd name="T57" fmla="*/ 698 h 708"/>
              <a:gd name="T58" fmla="*/ 520 w 4917"/>
              <a:gd name="T59" fmla="*/ 690 h 708"/>
              <a:gd name="T60" fmla="*/ 420 w 4917"/>
              <a:gd name="T61" fmla="*/ 694 h 708"/>
              <a:gd name="T62" fmla="*/ 332 w 4917"/>
              <a:gd name="T63" fmla="*/ 694 h 708"/>
              <a:gd name="T64" fmla="*/ 272 w 4917"/>
              <a:gd name="T65" fmla="*/ 690 h 708"/>
              <a:gd name="T66" fmla="*/ 12 w 4917"/>
              <a:gd name="T67" fmla="*/ 626 h 708"/>
              <a:gd name="T68" fmla="*/ 12 w 4917"/>
              <a:gd name="T69" fmla="*/ 602 h 708"/>
              <a:gd name="T70" fmla="*/ 20 w 4917"/>
              <a:gd name="T71" fmla="*/ 566 h 708"/>
              <a:gd name="T72" fmla="*/ 12 w 4917"/>
              <a:gd name="T73" fmla="*/ 554 h 708"/>
              <a:gd name="T74" fmla="*/ 8 w 4917"/>
              <a:gd name="T75" fmla="*/ 482 h 708"/>
              <a:gd name="T76" fmla="*/ 0 w 4917"/>
              <a:gd name="T77" fmla="*/ 474 h 708"/>
              <a:gd name="T78" fmla="*/ 0 w 4917"/>
              <a:gd name="T79" fmla="*/ 382 h 708"/>
              <a:gd name="T80" fmla="*/ 12 w 4917"/>
              <a:gd name="T81" fmla="*/ 366 h 708"/>
              <a:gd name="T82" fmla="*/ 0 w 4917"/>
              <a:gd name="T83" fmla="*/ 238 h 708"/>
              <a:gd name="T84" fmla="*/ 16 w 4917"/>
              <a:gd name="T85" fmla="*/ 198 h 708"/>
              <a:gd name="T86" fmla="*/ 4 w 4917"/>
              <a:gd name="T87" fmla="*/ 126 h 708"/>
              <a:gd name="T88" fmla="*/ 228 w 4917"/>
              <a:gd name="T89" fmla="*/ 22 h 708"/>
              <a:gd name="T90" fmla="*/ 408 w 4917"/>
              <a:gd name="T91" fmla="*/ 22 h 708"/>
              <a:gd name="T92" fmla="*/ 524 w 4917"/>
              <a:gd name="T93" fmla="*/ 22 h 708"/>
              <a:gd name="T94" fmla="*/ 560 w 4917"/>
              <a:gd name="T95" fmla="*/ 14 h 708"/>
              <a:gd name="T96" fmla="*/ 776 w 4917"/>
              <a:gd name="T97" fmla="*/ 26 h 708"/>
              <a:gd name="T98" fmla="*/ 1868 w 4917"/>
              <a:gd name="T99" fmla="*/ 22 h 708"/>
              <a:gd name="T100" fmla="*/ 2216 w 4917"/>
              <a:gd name="T101" fmla="*/ 18 h 708"/>
              <a:gd name="T102" fmla="*/ 3040 w 4917"/>
              <a:gd name="T103" fmla="*/ 14 h 708"/>
              <a:gd name="T104" fmla="*/ 3272 w 4917"/>
              <a:gd name="T105" fmla="*/ 6 h 708"/>
              <a:gd name="T106" fmla="*/ 3676 w 4917"/>
              <a:gd name="T107" fmla="*/ 6 h 708"/>
              <a:gd name="T108" fmla="*/ 3812 w 4917"/>
              <a:gd name="T109" fmla="*/ 18 h 708"/>
              <a:gd name="T110" fmla="*/ 3868 w 4917"/>
              <a:gd name="T111" fmla="*/ 6 h 708"/>
              <a:gd name="T112" fmla="*/ 3940 w 4917"/>
              <a:gd name="T113" fmla="*/ 14 h 708"/>
              <a:gd name="T114" fmla="*/ 3972 w 4917"/>
              <a:gd name="T115" fmla="*/ 6 h 708"/>
              <a:gd name="T116" fmla="*/ 4308 w 4917"/>
              <a:gd name="T117" fmla="*/ 10 h 708"/>
              <a:gd name="T118" fmla="*/ 4912 w 4917"/>
              <a:gd name="T119" fmla="*/ 18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17" h="708">
                <a:moveTo>
                  <a:pt x="4912" y="18"/>
                </a:moveTo>
                <a:cubicBezTo>
                  <a:pt x="4915" y="34"/>
                  <a:pt x="4909" y="50"/>
                  <a:pt x="4912" y="66"/>
                </a:cubicBezTo>
                <a:cubicBezTo>
                  <a:pt x="4911" y="66"/>
                  <a:pt x="4909" y="66"/>
                  <a:pt x="4908" y="66"/>
                </a:cubicBezTo>
                <a:cubicBezTo>
                  <a:pt x="4908" y="71"/>
                  <a:pt x="4908" y="76"/>
                  <a:pt x="4908" y="82"/>
                </a:cubicBezTo>
                <a:cubicBezTo>
                  <a:pt x="4907" y="82"/>
                  <a:pt x="4905" y="82"/>
                  <a:pt x="4904" y="82"/>
                </a:cubicBezTo>
                <a:cubicBezTo>
                  <a:pt x="4904" y="87"/>
                  <a:pt x="4904" y="92"/>
                  <a:pt x="4904" y="98"/>
                </a:cubicBezTo>
                <a:cubicBezTo>
                  <a:pt x="4903" y="98"/>
                  <a:pt x="4901" y="98"/>
                  <a:pt x="4900" y="98"/>
                </a:cubicBezTo>
                <a:cubicBezTo>
                  <a:pt x="4900" y="131"/>
                  <a:pt x="4904" y="164"/>
                  <a:pt x="4904" y="198"/>
                </a:cubicBezTo>
                <a:cubicBezTo>
                  <a:pt x="4905" y="198"/>
                  <a:pt x="4907" y="198"/>
                  <a:pt x="4908" y="198"/>
                </a:cubicBezTo>
                <a:cubicBezTo>
                  <a:pt x="4908" y="203"/>
                  <a:pt x="4904" y="208"/>
                  <a:pt x="4904" y="214"/>
                </a:cubicBezTo>
                <a:cubicBezTo>
                  <a:pt x="4905" y="214"/>
                  <a:pt x="4907" y="214"/>
                  <a:pt x="4908" y="214"/>
                </a:cubicBezTo>
                <a:cubicBezTo>
                  <a:pt x="4908" y="219"/>
                  <a:pt x="4908" y="224"/>
                  <a:pt x="4908" y="230"/>
                </a:cubicBezTo>
                <a:cubicBezTo>
                  <a:pt x="4909" y="230"/>
                  <a:pt x="4911" y="230"/>
                  <a:pt x="4912" y="230"/>
                </a:cubicBezTo>
                <a:cubicBezTo>
                  <a:pt x="4912" y="246"/>
                  <a:pt x="4916" y="262"/>
                  <a:pt x="4916" y="278"/>
                </a:cubicBezTo>
                <a:cubicBezTo>
                  <a:pt x="4917" y="294"/>
                  <a:pt x="4915" y="310"/>
                  <a:pt x="4916" y="326"/>
                </a:cubicBezTo>
                <a:cubicBezTo>
                  <a:pt x="4915" y="326"/>
                  <a:pt x="4913" y="326"/>
                  <a:pt x="4912" y="326"/>
                </a:cubicBezTo>
                <a:cubicBezTo>
                  <a:pt x="4912" y="335"/>
                  <a:pt x="4912" y="344"/>
                  <a:pt x="4912" y="354"/>
                </a:cubicBezTo>
                <a:cubicBezTo>
                  <a:pt x="4909" y="354"/>
                  <a:pt x="4907" y="354"/>
                  <a:pt x="4904" y="354"/>
                </a:cubicBezTo>
                <a:cubicBezTo>
                  <a:pt x="4907" y="392"/>
                  <a:pt x="4893" y="431"/>
                  <a:pt x="4896" y="470"/>
                </a:cubicBezTo>
                <a:cubicBezTo>
                  <a:pt x="4897" y="470"/>
                  <a:pt x="4899" y="470"/>
                  <a:pt x="4900" y="470"/>
                </a:cubicBezTo>
                <a:cubicBezTo>
                  <a:pt x="4900" y="472"/>
                  <a:pt x="4900" y="475"/>
                  <a:pt x="4900" y="478"/>
                </a:cubicBezTo>
                <a:cubicBezTo>
                  <a:pt x="4903" y="479"/>
                  <a:pt x="4905" y="480"/>
                  <a:pt x="4908" y="482"/>
                </a:cubicBezTo>
                <a:cubicBezTo>
                  <a:pt x="4908" y="552"/>
                  <a:pt x="4912" y="623"/>
                  <a:pt x="4912" y="694"/>
                </a:cubicBezTo>
                <a:cubicBezTo>
                  <a:pt x="4898" y="696"/>
                  <a:pt x="4884" y="702"/>
                  <a:pt x="4872" y="706"/>
                </a:cubicBezTo>
                <a:cubicBezTo>
                  <a:pt x="4845" y="706"/>
                  <a:pt x="4819" y="706"/>
                  <a:pt x="4792" y="706"/>
                </a:cubicBezTo>
                <a:cubicBezTo>
                  <a:pt x="4780" y="706"/>
                  <a:pt x="4768" y="706"/>
                  <a:pt x="4756" y="706"/>
                </a:cubicBezTo>
                <a:cubicBezTo>
                  <a:pt x="4743" y="702"/>
                  <a:pt x="4674" y="696"/>
                  <a:pt x="4656" y="702"/>
                </a:cubicBezTo>
                <a:cubicBezTo>
                  <a:pt x="4633" y="708"/>
                  <a:pt x="4594" y="706"/>
                  <a:pt x="4564" y="706"/>
                </a:cubicBezTo>
                <a:cubicBezTo>
                  <a:pt x="4508" y="706"/>
                  <a:pt x="4452" y="706"/>
                  <a:pt x="4396" y="706"/>
                </a:cubicBezTo>
                <a:cubicBezTo>
                  <a:pt x="4396" y="704"/>
                  <a:pt x="4396" y="703"/>
                  <a:pt x="4396" y="702"/>
                </a:cubicBezTo>
                <a:cubicBezTo>
                  <a:pt x="4391" y="702"/>
                  <a:pt x="4385" y="702"/>
                  <a:pt x="4380" y="702"/>
                </a:cubicBezTo>
                <a:cubicBezTo>
                  <a:pt x="4380" y="700"/>
                  <a:pt x="4380" y="699"/>
                  <a:pt x="4380" y="698"/>
                </a:cubicBezTo>
                <a:cubicBezTo>
                  <a:pt x="4376" y="698"/>
                  <a:pt x="4372" y="698"/>
                  <a:pt x="4368" y="698"/>
                </a:cubicBezTo>
                <a:cubicBezTo>
                  <a:pt x="4368" y="696"/>
                  <a:pt x="4368" y="695"/>
                  <a:pt x="4368" y="694"/>
                </a:cubicBezTo>
                <a:cubicBezTo>
                  <a:pt x="4291" y="694"/>
                  <a:pt x="4213" y="694"/>
                  <a:pt x="4136" y="694"/>
                </a:cubicBezTo>
                <a:cubicBezTo>
                  <a:pt x="4073" y="694"/>
                  <a:pt x="4011" y="694"/>
                  <a:pt x="3948" y="694"/>
                </a:cubicBezTo>
                <a:cubicBezTo>
                  <a:pt x="3948" y="692"/>
                  <a:pt x="3948" y="691"/>
                  <a:pt x="3948" y="690"/>
                </a:cubicBezTo>
                <a:cubicBezTo>
                  <a:pt x="3940" y="690"/>
                  <a:pt x="3932" y="690"/>
                  <a:pt x="3924" y="690"/>
                </a:cubicBezTo>
                <a:cubicBezTo>
                  <a:pt x="3924" y="688"/>
                  <a:pt x="3924" y="687"/>
                  <a:pt x="3924" y="686"/>
                </a:cubicBezTo>
                <a:cubicBezTo>
                  <a:pt x="3905" y="687"/>
                  <a:pt x="3887" y="688"/>
                  <a:pt x="3868" y="690"/>
                </a:cubicBezTo>
                <a:cubicBezTo>
                  <a:pt x="3868" y="691"/>
                  <a:pt x="3868" y="692"/>
                  <a:pt x="3868" y="694"/>
                </a:cubicBezTo>
                <a:cubicBezTo>
                  <a:pt x="3851" y="698"/>
                  <a:pt x="3830" y="688"/>
                  <a:pt x="3820" y="686"/>
                </a:cubicBezTo>
                <a:cubicBezTo>
                  <a:pt x="3793" y="688"/>
                  <a:pt x="3767" y="691"/>
                  <a:pt x="3740" y="694"/>
                </a:cubicBezTo>
                <a:cubicBezTo>
                  <a:pt x="3740" y="692"/>
                  <a:pt x="3740" y="691"/>
                  <a:pt x="3740" y="690"/>
                </a:cubicBezTo>
                <a:cubicBezTo>
                  <a:pt x="3735" y="690"/>
                  <a:pt x="3729" y="690"/>
                  <a:pt x="3724" y="690"/>
                </a:cubicBezTo>
                <a:cubicBezTo>
                  <a:pt x="3724" y="688"/>
                  <a:pt x="3724" y="687"/>
                  <a:pt x="3724" y="686"/>
                </a:cubicBezTo>
                <a:cubicBezTo>
                  <a:pt x="3691" y="686"/>
                  <a:pt x="3657" y="686"/>
                  <a:pt x="3624" y="686"/>
                </a:cubicBezTo>
                <a:cubicBezTo>
                  <a:pt x="3624" y="687"/>
                  <a:pt x="3624" y="688"/>
                  <a:pt x="3624" y="690"/>
                </a:cubicBezTo>
                <a:cubicBezTo>
                  <a:pt x="3604" y="690"/>
                  <a:pt x="3584" y="690"/>
                  <a:pt x="3564" y="690"/>
                </a:cubicBezTo>
                <a:cubicBezTo>
                  <a:pt x="3558" y="691"/>
                  <a:pt x="3528" y="700"/>
                  <a:pt x="3520" y="698"/>
                </a:cubicBezTo>
                <a:cubicBezTo>
                  <a:pt x="3520" y="696"/>
                  <a:pt x="3520" y="695"/>
                  <a:pt x="3520" y="694"/>
                </a:cubicBezTo>
                <a:cubicBezTo>
                  <a:pt x="3512" y="694"/>
                  <a:pt x="3504" y="694"/>
                  <a:pt x="3496" y="694"/>
                </a:cubicBezTo>
                <a:cubicBezTo>
                  <a:pt x="3496" y="692"/>
                  <a:pt x="3496" y="691"/>
                  <a:pt x="3496" y="690"/>
                </a:cubicBezTo>
                <a:cubicBezTo>
                  <a:pt x="3492" y="690"/>
                  <a:pt x="3488" y="690"/>
                  <a:pt x="3484" y="690"/>
                </a:cubicBezTo>
                <a:cubicBezTo>
                  <a:pt x="3484" y="688"/>
                  <a:pt x="3484" y="687"/>
                  <a:pt x="3484" y="686"/>
                </a:cubicBezTo>
                <a:cubicBezTo>
                  <a:pt x="3455" y="686"/>
                  <a:pt x="3425" y="686"/>
                  <a:pt x="3396" y="686"/>
                </a:cubicBezTo>
                <a:cubicBezTo>
                  <a:pt x="3396" y="687"/>
                  <a:pt x="3396" y="688"/>
                  <a:pt x="3396" y="690"/>
                </a:cubicBezTo>
                <a:cubicBezTo>
                  <a:pt x="3379" y="690"/>
                  <a:pt x="3361" y="690"/>
                  <a:pt x="3344" y="690"/>
                </a:cubicBezTo>
                <a:cubicBezTo>
                  <a:pt x="3344" y="691"/>
                  <a:pt x="3344" y="692"/>
                  <a:pt x="3344" y="694"/>
                </a:cubicBezTo>
                <a:cubicBezTo>
                  <a:pt x="3330" y="698"/>
                  <a:pt x="3246" y="703"/>
                  <a:pt x="3228" y="698"/>
                </a:cubicBezTo>
                <a:cubicBezTo>
                  <a:pt x="3228" y="696"/>
                  <a:pt x="3228" y="695"/>
                  <a:pt x="3228" y="694"/>
                </a:cubicBezTo>
                <a:cubicBezTo>
                  <a:pt x="3209" y="694"/>
                  <a:pt x="3191" y="694"/>
                  <a:pt x="3172" y="694"/>
                </a:cubicBezTo>
                <a:cubicBezTo>
                  <a:pt x="3172" y="692"/>
                  <a:pt x="3172" y="691"/>
                  <a:pt x="3172" y="690"/>
                </a:cubicBezTo>
                <a:cubicBezTo>
                  <a:pt x="3155" y="690"/>
                  <a:pt x="3137" y="690"/>
                  <a:pt x="3120" y="690"/>
                </a:cubicBezTo>
                <a:cubicBezTo>
                  <a:pt x="3120" y="688"/>
                  <a:pt x="3120" y="687"/>
                  <a:pt x="3120" y="686"/>
                </a:cubicBezTo>
                <a:cubicBezTo>
                  <a:pt x="3061" y="688"/>
                  <a:pt x="3003" y="691"/>
                  <a:pt x="2944" y="694"/>
                </a:cubicBezTo>
                <a:cubicBezTo>
                  <a:pt x="2944" y="692"/>
                  <a:pt x="2944" y="691"/>
                  <a:pt x="2944" y="690"/>
                </a:cubicBezTo>
                <a:cubicBezTo>
                  <a:pt x="2913" y="688"/>
                  <a:pt x="2883" y="687"/>
                  <a:pt x="2852" y="686"/>
                </a:cubicBezTo>
                <a:cubicBezTo>
                  <a:pt x="2838" y="690"/>
                  <a:pt x="2789" y="700"/>
                  <a:pt x="2768" y="694"/>
                </a:cubicBezTo>
                <a:cubicBezTo>
                  <a:pt x="2734" y="684"/>
                  <a:pt x="2684" y="686"/>
                  <a:pt x="2640" y="686"/>
                </a:cubicBezTo>
                <a:cubicBezTo>
                  <a:pt x="2572" y="686"/>
                  <a:pt x="2504" y="686"/>
                  <a:pt x="2436" y="686"/>
                </a:cubicBezTo>
                <a:cubicBezTo>
                  <a:pt x="2364" y="686"/>
                  <a:pt x="2292" y="686"/>
                  <a:pt x="2220" y="686"/>
                </a:cubicBezTo>
                <a:cubicBezTo>
                  <a:pt x="2220" y="687"/>
                  <a:pt x="2220" y="688"/>
                  <a:pt x="2220" y="690"/>
                </a:cubicBezTo>
                <a:cubicBezTo>
                  <a:pt x="2197" y="690"/>
                  <a:pt x="2175" y="690"/>
                  <a:pt x="2152" y="690"/>
                </a:cubicBezTo>
                <a:cubicBezTo>
                  <a:pt x="2138" y="694"/>
                  <a:pt x="2080" y="699"/>
                  <a:pt x="2060" y="694"/>
                </a:cubicBezTo>
                <a:cubicBezTo>
                  <a:pt x="2014" y="680"/>
                  <a:pt x="1939" y="686"/>
                  <a:pt x="1880" y="686"/>
                </a:cubicBezTo>
                <a:cubicBezTo>
                  <a:pt x="1789" y="686"/>
                  <a:pt x="1699" y="686"/>
                  <a:pt x="1608" y="686"/>
                </a:cubicBezTo>
                <a:cubicBezTo>
                  <a:pt x="1608" y="687"/>
                  <a:pt x="1608" y="688"/>
                  <a:pt x="1608" y="690"/>
                </a:cubicBezTo>
                <a:cubicBezTo>
                  <a:pt x="1596" y="690"/>
                  <a:pt x="1584" y="690"/>
                  <a:pt x="1572" y="690"/>
                </a:cubicBezTo>
                <a:cubicBezTo>
                  <a:pt x="1549" y="696"/>
                  <a:pt x="1510" y="694"/>
                  <a:pt x="1480" y="694"/>
                </a:cubicBezTo>
                <a:cubicBezTo>
                  <a:pt x="1423" y="694"/>
                  <a:pt x="1365" y="694"/>
                  <a:pt x="1308" y="694"/>
                </a:cubicBezTo>
                <a:cubicBezTo>
                  <a:pt x="1264" y="694"/>
                  <a:pt x="1205" y="700"/>
                  <a:pt x="1168" y="690"/>
                </a:cubicBezTo>
                <a:cubicBezTo>
                  <a:pt x="1143" y="690"/>
                  <a:pt x="1117" y="690"/>
                  <a:pt x="1092" y="690"/>
                </a:cubicBezTo>
                <a:cubicBezTo>
                  <a:pt x="1092" y="691"/>
                  <a:pt x="1092" y="692"/>
                  <a:pt x="1092" y="694"/>
                </a:cubicBezTo>
                <a:cubicBezTo>
                  <a:pt x="1087" y="694"/>
                  <a:pt x="1081" y="694"/>
                  <a:pt x="1076" y="694"/>
                </a:cubicBezTo>
                <a:cubicBezTo>
                  <a:pt x="1076" y="695"/>
                  <a:pt x="1076" y="696"/>
                  <a:pt x="1076" y="698"/>
                </a:cubicBezTo>
                <a:cubicBezTo>
                  <a:pt x="1044" y="698"/>
                  <a:pt x="1012" y="698"/>
                  <a:pt x="980" y="698"/>
                </a:cubicBezTo>
                <a:cubicBezTo>
                  <a:pt x="950" y="692"/>
                  <a:pt x="905" y="694"/>
                  <a:pt x="868" y="694"/>
                </a:cubicBezTo>
                <a:cubicBezTo>
                  <a:pt x="799" y="694"/>
                  <a:pt x="729" y="694"/>
                  <a:pt x="660" y="694"/>
                </a:cubicBezTo>
                <a:cubicBezTo>
                  <a:pt x="617" y="693"/>
                  <a:pt x="562" y="678"/>
                  <a:pt x="520" y="690"/>
                </a:cubicBezTo>
                <a:cubicBezTo>
                  <a:pt x="504" y="690"/>
                  <a:pt x="488" y="690"/>
                  <a:pt x="472" y="690"/>
                </a:cubicBezTo>
                <a:cubicBezTo>
                  <a:pt x="472" y="691"/>
                  <a:pt x="472" y="692"/>
                  <a:pt x="472" y="694"/>
                </a:cubicBezTo>
                <a:cubicBezTo>
                  <a:pt x="455" y="694"/>
                  <a:pt x="437" y="694"/>
                  <a:pt x="420" y="694"/>
                </a:cubicBezTo>
                <a:cubicBezTo>
                  <a:pt x="404" y="695"/>
                  <a:pt x="388" y="696"/>
                  <a:pt x="372" y="698"/>
                </a:cubicBezTo>
                <a:cubicBezTo>
                  <a:pt x="372" y="696"/>
                  <a:pt x="372" y="695"/>
                  <a:pt x="372" y="694"/>
                </a:cubicBezTo>
                <a:cubicBezTo>
                  <a:pt x="359" y="694"/>
                  <a:pt x="345" y="694"/>
                  <a:pt x="332" y="694"/>
                </a:cubicBezTo>
                <a:cubicBezTo>
                  <a:pt x="324" y="691"/>
                  <a:pt x="296" y="682"/>
                  <a:pt x="284" y="686"/>
                </a:cubicBezTo>
                <a:cubicBezTo>
                  <a:pt x="284" y="687"/>
                  <a:pt x="284" y="688"/>
                  <a:pt x="284" y="690"/>
                </a:cubicBezTo>
                <a:cubicBezTo>
                  <a:pt x="280" y="690"/>
                  <a:pt x="276" y="690"/>
                  <a:pt x="272" y="690"/>
                </a:cubicBezTo>
                <a:cubicBezTo>
                  <a:pt x="272" y="691"/>
                  <a:pt x="272" y="692"/>
                  <a:pt x="272" y="694"/>
                </a:cubicBezTo>
                <a:cubicBezTo>
                  <a:pt x="189" y="694"/>
                  <a:pt x="87" y="702"/>
                  <a:pt x="4" y="702"/>
                </a:cubicBezTo>
                <a:cubicBezTo>
                  <a:pt x="5" y="678"/>
                  <a:pt x="20" y="654"/>
                  <a:pt x="12" y="626"/>
                </a:cubicBezTo>
                <a:cubicBezTo>
                  <a:pt x="11" y="626"/>
                  <a:pt x="9" y="626"/>
                  <a:pt x="8" y="626"/>
                </a:cubicBezTo>
                <a:cubicBezTo>
                  <a:pt x="8" y="619"/>
                  <a:pt x="20" y="608"/>
                  <a:pt x="20" y="602"/>
                </a:cubicBezTo>
                <a:cubicBezTo>
                  <a:pt x="19" y="602"/>
                  <a:pt x="13" y="602"/>
                  <a:pt x="12" y="602"/>
                </a:cubicBezTo>
                <a:cubicBezTo>
                  <a:pt x="12" y="595"/>
                  <a:pt x="24" y="584"/>
                  <a:pt x="24" y="578"/>
                </a:cubicBezTo>
                <a:cubicBezTo>
                  <a:pt x="23" y="578"/>
                  <a:pt x="21" y="578"/>
                  <a:pt x="20" y="578"/>
                </a:cubicBezTo>
                <a:cubicBezTo>
                  <a:pt x="20" y="574"/>
                  <a:pt x="20" y="570"/>
                  <a:pt x="20" y="566"/>
                </a:cubicBezTo>
                <a:cubicBezTo>
                  <a:pt x="19" y="566"/>
                  <a:pt x="17" y="566"/>
                  <a:pt x="16" y="566"/>
                </a:cubicBezTo>
                <a:cubicBezTo>
                  <a:pt x="16" y="562"/>
                  <a:pt x="16" y="558"/>
                  <a:pt x="16" y="554"/>
                </a:cubicBezTo>
                <a:cubicBezTo>
                  <a:pt x="15" y="554"/>
                  <a:pt x="13" y="554"/>
                  <a:pt x="12" y="554"/>
                </a:cubicBezTo>
                <a:cubicBezTo>
                  <a:pt x="8" y="538"/>
                  <a:pt x="24" y="521"/>
                  <a:pt x="24" y="514"/>
                </a:cubicBezTo>
                <a:cubicBezTo>
                  <a:pt x="23" y="514"/>
                  <a:pt x="21" y="514"/>
                  <a:pt x="20" y="514"/>
                </a:cubicBezTo>
                <a:cubicBezTo>
                  <a:pt x="16" y="502"/>
                  <a:pt x="14" y="493"/>
                  <a:pt x="8" y="482"/>
                </a:cubicBezTo>
                <a:cubicBezTo>
                  <a:pt x="7" y="482"/>
                  <a:pt x="5" y="482"/>
                  <a:pt x="4" y="482"/>
                </a:cubicBezTo>
                <a:cubicBezTo>
                  <a:pt x="4" y="479"/>
                  <a:pt x="4" y="476"/>
                  <a:pt x="4" y="474"/>
                </a:cubicBezTo>
                <a:cubicBezTo>
                  <a:pt x="3" y="474"/>
                  <a:pt x="1" y="474"/>
                  <a:pt x="0" y="474"/>
                </a:cubicBezTo>
                <a:cubicBezTo>
                  <a:pt x="4" y="458"/>
                  <a:pt x="8" y="442"/>
                  <a:pt x="12" y="426"/>
                </a:cubicBezTo>
                <a:cubicBezTo>
                  <a:pt x="11" y="426"/>
                  <a:pt x="9" y="426"/>
                  <a:pt x="8" y="426"/>
                </a:cubicBezTo>
                <a:cubicBezTo>
                  <a:pt x="5" y="411"/>
                  <a:pt x="3" y="396"/>
                  <a:pt x="0" y="382"/>
                </a:cubicBezTo>
                <a:cubicBezTo>
                  <a:pt x="1" y="382"/>
                  <a:pt x="3" y="382"/>
                  <a:pt x="4" y="382"/>
                </a:cubicBezTo>
                <a:cubicBezTo>
                  <a:pt x="5" y="376"/>
                  <a:pt x="7" y="371"/>
                  <a:pt x="8" y="366"/>
                </a:cubicBezTo>
                <a:cubicBezTo>
                  <a:pt x="9" y="366"/>
                  <a:pt x="11" y="366"/>
                  <a:pt x="12" y="366"/>
                </a:cubicBezTo>
                <a:cubicBezTo>
                  <a:pt x="12" y="342"/>
                  <a:pt x="12" y="318"/>
                  <a:pt x="12" y="294"/>
                </a:cubicBezTo>
                <a:cubicBezTo>
                  <a:pt x="11" y="294"/>
                  <a:pt x="9" y="294"/>
                  <a:pt x="8" y="294"/>
                </a:cubicBezTo>
                <a:cubicBezTo>
                  <a:pt x="2" y="277"/>
                  <a:pt x="0" y="258"/>
                  <a:pt x="0" y="238"/>
                </a:cubicBezTo>
                <a:cubicBezTo>
                  <a:pt x="8" y="233"/>
                  <a:pt x="9" y="228"/>
                  <a:pt x="20" y="226"/>
                </a:cubicBezTo>
                <a:cubicBezTo>
                  <a:pt x="18" y="216"/>
                  <a:pt x="9" y="208"/>
                  <a:pt x="12" y="198"/>
                </a:cubicBezTo>
                <a:cubicBezTo>
                  <a:pt x="13" y="198"/>
                  <a:pt x="15" y="198"/>
                  <a:pt x="16" y="198"/>
                </a:cubicBezTo>
                <a:cubicBezTo>
                  <a:pt x="19" y="190"/>
                  <a:pt x="9" y="174"/>
                  <a:pt x="12" y="166"/>
                </a:cubicBezTo>
                <a:cubicBezTo>
                  <a:pt x="11" y="166"/>
                  <a:pt x="9" y="166"/>
                  <a:pt x="8" y="166"/>
                </a:cubicBezTo>
                <a:cubicBezTo>
                  <a:pt x="7" y="152"/>
                  <a:pt x="5" y="139"/>
                  <a:pt x="4" y="126"/>
                </a:cubicBezTo>
                <a:cubicBezTo>
                  <a:pt x="3" y="126"/>
                  <a:pt x="1" y="126"/>
                  <a:pt x="0" y="126"/>
                </a:cubicBezTo>
                <a:cubicBezTo>
                  <a:pt x="0" y="92"/>
                  <a:pt x="0" y="59"/>
                  <a:pt x="0" y="26"/>
                </a:cubicBezTo>
                <a:cubicBezTo>
                  <a:pt x="72" y="26"/>
                  <a:pt x="156" y="22"/>
                  <a:pt x="228" y="22"/>
                </a:cubicBezTo>
                <a:cubicBezTo>
                  <a:pt x="264" y="22"/>
                  <a:pt x="311" y="34"/>
                  <a:pt x="340" y="26"/>
                </a:cubicBezTo>
                <a:cubicBezTo>
                  <a:pt x="363" y="26"/>
                  <a:pt x="385" y="26"/>
                  <a:pt x="408" y="26"/>
                </a:cubicBezTo>
                <a:cubicBezTo>
                  <a:pt x="408" y="24"/>
                  <a:pt x="408" y="23"/>
                  <a:pt x="408" y="22"/>
                </a:cubicBezTo>
                <a:cubicBezTo>
                  <a:pt x="428" y="22"/>
                  <a:pt x="448" y="26"/>
                  <a:pt x="468" y="26"/>
                </a:cubicBezTo>
                <a:cubicBezTo>
                  <a:pt x="468" y="24"/>
                  <a:pt x="468" y="23"/>
                  <a:pt x="468" y="22"/>
                </a:cubicBezTo>
                <a:cubicBezTo>
                  <a:pt x="487" y="22"/>
                  <a:pt x="505" y="22"/>
                  <a:pt x="524" y="22"/>
                </a:cubicBezTo>
                <a:cubicBezTo>
                  <a:pt x="524" y="20"/>
                  <a:pt x="524" y="19"/>
                  <a:pt x="524" y="18"/>
                </a:cubicBezTo>
                <a:cubicBezTo>
                  <a:pt x="536" y="18"/>
                  <a:pt x="548" y="18"/>
                  <a:pt x="560" y="18"/>
                </a:cubicBezTo>
                <a:cubicBezTo>
                  <a:pt x="560" y="16"/>
                  <a:pt x="560" y="15"/>
                  <a:pt x="560" y="14"/>
                </a:cubicBezTo>
                <a:cubicBezTo>
                  <a:pt x="592" y="16"/>
                  <a:pt x="624" y="19"/>
                  <a:pt x="656" y="22"/>
                </a:cubicBezTo>
                <a:cubicBezTo>
                  <a:pt x="656" y="23"/>
                  <a:pt x="656" y="24"/>
                  <a:pt x="656" y="26"/>
                </a:cubicBezTo>
                <a:cubicBezTo>
                  <a:pt x="696" y="26"/>
                  <a:pt x="736" y="26"/>
                  <a:pt x="776" y="26"/>
                </a:cubicBezTo>
                <a:cubicBezTo>
                  <a:pt x="969" y="26"/>
                  <a:pt x="1174" y="28"/>
                  <a:pt x="1344" y="26"/>
                </a:cubicBezTo>
                <a:cubicBezTo>
                  <a:pt x="1463" y="26"/>
                  <a:pt x="1581" y="26"/>
                  <a:pt x="1700" y="26"/>
                </a:cubicBezTo>
                <a:cubicBezTo>
                  <a:pt x="1750" y="26"/>
                  <a:pt x="1826" y="33"/>
                  <a:pt x="1868" y="22"/>
                </a:cubicBezTo>
                <a:cubicBezTo>
                  <a:pt x="1883" y="22"/>
                  <a:pt x="1897" y="22"/>
                  <a:pt x="1912" y="22"/>
                </a:cubicBezTo>
                <a:cubicBezTo>
                  <a:pt x="1957" y="22"/>
                  <a:pt x="2018" y="28"/>
                  <a:pt x="2056" y="18"/>
                </a:cubicBezTo>
                <a:cubicBezTo>
                  <a:pt x="2109" y="18"/>
                  <a:pt x="2163" y="18"/>
                  <a:pt x="2216" y="18"/>
                </a:cubicBezTo>
                <a:cubicBezTo>
                  <a:pt x="2338" y="18"/>
                  <a:pt x="2461" y="32"/>
                  <a:pt x="2580" y="22"/>
                </a:cubicBezTo>
                <a:cubicBezTo>
                  <a:pt x="2639" y="16"/>
                  <a:pt x="2712" y="32"/>
                  <a:pt x="2764" y="18"/>
                </a:cubicBezTo>
                <a:cubicBezTo>
                  <a:pt x="2856" y="16"/>
                  <a:pt x="2948" y="15"/>
                  <a:pt x="3040" y="14"/>
                </a:cubicBezTo>
                <a:cubicBezTo>
                  <a:pt x="3040" y="12"/>
                  <a:pt x="3040" y="11"/>
                  <a:pt x="3040" y="10"/>
                </a:cubicBezTo>
                <a:cubicBezTo>
                  <a:pt x="3075" y="10"/>
                  <a:pt x="3109" y="10"/>
                  <a:pt x="3144" y="10"/>
                </a:cubicBezTo>
                <a:cubicBezTo>
                  <a:pt x="3178" y="0"/>
                  <a:pt x="3232" y="6"/>
                  <a:pt x="3272" y="6"/>
                </a:cubicBezTo>
                <a:cubicBezTo>
                  <a:pt x="3340" y="6"/>
                  <a:pt x="3408" y="6"/>
                  <a:pt x="3476" y="6"/>
                </a:cubicBezTo>
                <a:cubicBezTo>
                  <a:pt x="3509" y="6"/>
                  <a:pt x="3553" y="2"/>
                  <a:pt x="3580" y="10"/>
                </a:cubicBezTo>
                <a:cubicBezTo>
                  <a:pt x="3612" y="8"/>
                  <a:pt x="3644" y="7"/>
                  <a:pt x="3676" y="6"/>
                </a:cubicBezTo>
                <a:cubicBezTo>
                  <a:pt x="3676" y="7"/>
                  <a:pt x="3676" y="8"/>
                  <a:pt x="3676" y="10"/>
                </a:cubicBezTo>
                <a:cubicBezTo>
                  <a:pt x="3685" y="10"/>
                  <a:pt x="3695" y="10"/>
                  <a:pt x="3704" y="10"/>
                </a:cubicBezTo>
                <a:cubicBezTo>
                  <a:pt x="3721" y="14"/>
                  <a:pt x="3786" y="25"/>
                  <a:pt x="3812" y="18"/>
                </a:cubicBezTo>
                <a:cubicBezTo>
                  <a:pt x="3812" y="16"/>
                  <a:pt x="3812" y="15"/>
                  <a:pt x="3812" y="14"/>
                </a:cubicBezTo>
                <a:cubicBezTo>
                  <a:pt x="3831" y="12"/>
                  <a:pt x="3849" y="11"/>
                  <a:pt x="3868" y="10"/>
                </a:cubicBezTo>
                <a:cubicBezTo>
                  <a:pt x="3868" y="8"/>
                  <a:pt x="3868" y="7"/>
                  <a:pt x="3868" y="6"/>
                </a:cubicBezTo>
                <a:cubicBezTo>
                  <a:pt x="3880" y="8"/>
                  <a:pt x="3892" y="11"/>
                  <a:pt x="3904" y="14"/>
                </a:cubicBezTo>
                <a:cubicBezTo>
                  <a:pt x="3904" y="15"/>
                  <a:pt x="3904" y="16"/>
                  <a:pt x="3904" y="18"/>
                </a:cubicBezTo>
                <a:cubicBezTo>
                  <a:pt x="3940" y="14"/>
                  <a:pt x="3940" y="14"/>
                  <a:pt x="3940" y="14"/>
                </a:cubicBezTo>
                <a:cubicBezTo>
                  <a:pt x="3940" y="12"/>
                  <a:pt x="3940" y="11"/>
                  <a:pt x="3940" y="10"/>
                </a:cubicBezTo>
                <a:cubicBezTo>
                  <a:pt x="3951" y="10"/>
                  <a:pt x="3961" y="10"/>
                  <a:pt x="3972" y="10"/>
                </a:cubicBezTo>
                <a:cubicBezTo>
                  <a:pt x="3972" y="8"/>
                  <a:pt x="3972" y="7"/>
                  <a:pt x="3972" y="6"/>
                </a:cubicBezTo>
                <a:cubicBezTo>
                  <a:pt x="4005" y="6"/>
                  <a:pt x="4039" y="6"/>
                  <a:pt x="4072" y="6"/>
                </a:cubicBezTo>
                <a:cubicBezTo>
                  <a:pt x="4123" y="6"/>
                  <a:pt x="4173" y="6"/>
                  <a:pt x="4224" y="6"/>
                </a:cubicBezTo>
                <a:cubicBezTo>
                  <a:pt x="4251" y="6"/>
                  <a:pt x="4287" y="4"/>
                  <a:pt x="4308" y="10"/>
                </a:cubicBezTo>
                <a:cubicBezTo>
                  <a:pt x="4363" y="11"/>
                  <a:pt x="4417" y="12"/>
                  <a:pt x="4472" y="14"/>
                </a:cubicBezTo>
                <a:cubicBezTo>
                  <a:pt x="4509" y="24"/>
                  <a:pt x="4568" y="18"/>
                  <a:pt x="4612" y="18"/>
                </a:cubicBezTo>
                <a:cubicBezTo>
                  <a:pt x="4707" y="18"/>
                  <a:pt x="4817" y="18"/>
                  <a:pt x="4912" y="18"/>
                </a:cubicBezTo>
                <a:close/>
              </a:path>
            </a:pathLst>
          </a:cu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48469"/>
            <a:r>
              <a:rPr lang="en-US" b="1" i="1">
                <a:solidFill>
                  <a:schemeClr val="tx1"/>
                </a:solidFill>
                <a:latin typeface="Century Schoolbook" panose="02040604050505020304" pitchFamily="18" charset="0"/>
                <a:cs typeface="Arial" panose="020B0604020202020204" pitchFamily="34" charset="0"/>
              </a:rPr>
              <a:t>Cash EBITDA and Free Cash Flow</a:t>
            </a:r>
          </a:p>
        </p:txBody>
      </p:sp>
      <p:pic>
        <p:nvPicPr>
          <p:cNvPr id="6" name="Picture 5">
            <a:extLst>
              <a:ext uri="{FF2B5EF4-FFF2-40B4-BE49-F238E27FC236}">
                <a16:creationId xmlns:a16="http://schemas.microsoft.com/office/drawing/2014/main" id="{C49D9E4C-54EC-C68B-A538-C9017CAD3F1C}"/>
              </a:ext>
            </a:extLst>
          </p:cNvPr>
          <p:cNvPicPr>
            <a:picLocks noChangeAspect="1"/>
          </p:cNvPicPr>
          <p:nvPr/>
        </p:nvPicPr>
        <p:blipFill>
          <a:blip r:embed="rId2"/>
          <a:stretch>
            <a:fillRect/>
          </a:stretch>
        </p:blipFill>
        <p:spPr>
          <a:xfrm>
            <a:off x="2898903" y="2458720"/>
            <a:ext cx="7155180" cy="3566160"/>
          </a:xfrm>
          <a:prstGeom prst="rect">
            <a:avLst/>
          </a:prstGeom>
        </p:spPr>
      </p:pic>
    </p:spTree>
    <p:extLst>
      <p:ext uri="{BB962C8B-B14F-4D97-AF65-F5344CB8AC3E}">
        <p14:creationId xmlns:p14="http://schemas.microsoft.com/office/powerpoint/2010/main" val="6866058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5591" y="1557406"/>
            <a:ext cx="11456409" cy="612868"/>
          </a:xfrm>
        </p:spPr>
        <p:txBody>
          <a:bodyPr>
            <a:noAutofit/>
          </a:bodyPr>
          <a:lstStyle/>
          <a:p>
            <a:r>
              <a:rPr lang="en-US" sz="2800" b="1">
                <a:solidFill>
                  <a:schemeClr val="tx1"/>
                </a:solidFill>
                <a:latin typeface="Arial Black" panose="020B0604020202020204" pitchFamily="34" charset="0"/>
                <a:cs typeface="Arial Black" panose="020B0604020202020204" pitchFamily="34" charset="0"/>
              </a:rPr>
              <a:t>ADJUSTED NET INCOME AND EARNINGS PER DILUTED SHARE</a:t>
            </a:r>
            <a:br>
              <a:rPr lang="en-US" sz="2800" b="1">
                <a:solidFill>
                  <a:schemeClr val="tx1"/>
                </a:solidFill>
                <a:latin typeface="Arial Black" panose="020B0604020202020204" pitchFamily="34" charset="0"/>
                <a:cs typeface="Arial Black" panose="020B0604020202020204" pitchFamily="34" charset="0"/>
              </a:rPr>
            </a:br>
            <a:r>
              <a:rPr lang="en-US" sz="2000" b="1" i="1">
                <a:solidFill>
                  <a:schemeClr val="tx1"/>
                </a:solidFill>
                <a:latin typeface="Century Schoolbook" panose="02040604050505020304" pitchFamily="18" charset="0"/>
                <a:cs typeface="Arial Black" panose="020B0604020202020204" pitchFamily="34" charset="0"/>
              </a:rPr>
              <a:t>BBQ Holdings, Inc. and Subsidiaries </a:t>
            </a:r>
            <a:br>
              <a:rPr lang="en-US" sz="2000" b="1" i="1">
                <a:solidFill>
                  <a:schemeClr val="tx1"/>
                </a:solidFill>
                <a:latin typeface="Century Schoolbook" panose="02040604050505020304" pitchFamily="18" charset="0"/>
                <a:cs typeface="Arial Black" panose="020B0604020202020204" pitchFamily="34" charset="0"/>
              </a:rPr>
            </a:br>
            <a:r>
              <a:rPr lang="en-US" sz="2000" b="1" i="1">
                <a:solidFill>
                  <a:schemeClr val="tx1"/>
                </a:solidFill>
                <a:latin typeface="Century Schoolbook" panose="02040604050505020304" pitchFamily="18" charset="0"/>
                <a:cs typeface="Arial Black" panose="020B0604020202020204" pitchFamily="34" charset="0"/>
              </a:rPr>
              <a:t>Non-GAAP Reconciliation</a:t>
            </a:r>
            <a:endParaRPr lang="en-US" sz="2800" b="1" i="1">
              <a:solidFill>
                <a:srgbClr val="FF0000"/>
              </a:solidFill>
              <a:latin typeface="Century Schoolbook" panose="02040604050505020304" pitchFamily="18" charset="0"/>
              <a:cs typeface="Arial Black" panose="020B0604020202020204" pitchFamily="34" charset="0"/>
            </a:endParaRPr>
          </a:p>
        </p:txBody>
      </p:sp>
      <p:sp>
        <p:nvSpPr>
          <p:cNvPr id="8" name="Freeform 13">
            <a:extLst>
              <a:ext uri="{FF2B5EF4-FFF2-40B4-BE49-F238E27FC236}">
                <a16:creationId xmlns:a16="http://schemas.microsoft.com/office/drawing/2014/main" id="{8652E7FD-C7F1-7749-B6F0-89705B7D1B65}"/>
              </a:ext>
            </a:extLst>
          </p:cNvPr>
          <p:cNvSpPr>
            <a:spLocks/>
          </p:cNvSpPr>
          <p:nvPr/>
        </p:nvSpPr>
        <p:spPr bwMode="auto">
          <a:xfrm>
            <a:off x="2944307" y="2396444"/>
            <a:ext cx="7038975" cy="612868"/>
          </a:xfrm>
          <a:custGeom>
            <a:avLst/>
            <a:gdLst>
              <a:gd name="T0" fmla="*/ 4908 w 4917"/>
              <a:gd name="T1" fmla="*/ 66 h 708"/>
              <a:gd name="T2" fmla="*/ 4904 w 4917"/>
              <a:gd name="T3" fmla="*/ 98 h 708"/>
              <a:gd name="T4" fmla="*/ 4908 w 4917"/>
              <a:gd name="T5" fmla="*/ 198 h 708"/>
              <a:gd name="T6" fmla="*/ 4908 w 4917"/>
              <a:gd name="T7" fmla="*/ 230 h 708"/>
              <a:gd name="T8" fmla="*/ 4916 w 4917"/>
              <a:gd name="T9" fmla="*/ 326 h 708"/>
              <a:gd name="T10" fmla="*/ 4904 w 4917"/>
              <a:gd name="T11" fmla="*/ 354 h 708"/>
              <a:gd name="T12" fmla="*/ 4900 w 4917"/>
              <a:gd name="T13" fmla="*/ 478 h 708"/>
              <a:gd name="T14" fmla="*/ 4872 w 4917"/>
              <a:gd name="T15" fmla="*/ 706 h 708"/>
              <a:gd name="T16" fmla="*/ 4656 w 4917"/>
              <a:gd name="T17" fmla="*/ 702 h 708"/>
              <a:gd name="T18" fmla="*/ 4396 w 4917"/>
              <a:gd name="T19" fmla="*/ 702 h 708"/>
              <a:gd name="T20" fmla="*/ 4368 w 4917"/>
              <a:gd name="T21" fmla="*/ 698 h 708"/>
              <a:gd name="T22" fmla="*/ 3948 w 4917"/>
              <a:gd name="T23" fmla="*/ 694 h 708"/>
              <a:gd name="T24" fmla="*/ 3924 w 4917"/>
              <a:gd name="T25" fmla="*/ 686 h 708"/>
              <a:gd name="T26" fmla="*/ 3820 w 4917"/>
              <a:gd name="T27" fmla="*/ 686 h 708"/>
              <a:gd name="T28" fmla="*/ 3724 w 4917"/>
              <a:gd name="T29" fmla="*/ 690 h 708"/>
              <a:gd name="T30" fmla="*/ 3624 w 4917"/>
              <a:gd name="T31" fmla="*/ 690 h 708"/>
              <a:gd name="T32" fmla="*/ 3520 w 4917"/>
              <a:gd name="T33" fmla="*/ 694 h 708"/>
              <a:gd name="T34" fmla="*/ 3484 w 4917"/>
              <a:gd name="T35" fmla="*/ 690 h 708"/>
              <a:gd name="T36" fmla="*/ 3396 w 4917"/>
              <a:gd name="T37" fmla="*/ 690 h 708"/>
              <a:gd name="T38" fmla="*/ 3228 w 4917"/>
              <a:gd name="T39" fmla="*/ 698 h 708"/>
              <a:gd name="T40" fmla="*/ 3172 w 4917"/>
              <a:gd name="T41" fmla="*/ 690 h 708"/>
              <a:gd name="T42" fmla="*/ 2944 w 4917"/>
              <a:gd name="T43" fmla="*/ 694 h 708"/>
              <a:gd name="T44" fmla="*/ 2768 w 4917"/>
              <a:gd name="T45" fmla="*/ 694 h 708"/>
              <a:gd name="T46" fmla="*/ 2220 w 4917"/>
              <a:gd name="T47" fmla="*/ 686 h 708"/>
              <a:gd name="T48" fmla="*/ 2060 w 4917"/>
              <a:gd name="T49" fmla="*/ 694 h 708"/>
              <a:gd name="T50" fmla="*/ 1608 w 4917"/>
              <a:gd name="T51" fmla="*/ 690 h 708"/>
              <a:gd name="T52" fmla="*/ 1308 w 4917"/>
              <a:gd name="T53" fmla="*/ 694 h 708"/>
              <a:gd name="T54" fmla="*/ 1092 w 4917"/>
              <a:gd name="T55" fmla="*/ 694 h 708"/>
              <a:gd name="T56" fmla="*/ 980 w 4917"/>
              <a:gd name="T57" fmla="*/ 698 h 708"/>
              <a:gd name="T58" fmla="*/ 520 w 4917"/>
              <a:gd name="T59" fmla="*/ 690 h 708"/>
              <a:gd name="T60" fmla="*/ 420 w 4917"/>
              <a:gd name="T61" fmla="*/ 694 h 708"/>
              <a:gd name="T62" fmla="*/ 332 w 4917"/>
              <a:gd name="T63" fmla="*/ 694 h 708"/>
              <a:gd name="T64" fmla="*/ 272 w 4917"/>
              <a:gd name="T65" fmla="*/ 690 h 708"/>
              <a:gd name="T66" fmla="*/ 12 w 4917"/>
              <a:gd name="T67" fmla="*/ 626 h 708"/>
              <a:gd name="T68" fmla="*/ 12 w 4917"/>
              <a:gd name="T69" fmla="*/ 602 h 708"/>
              <a:gd name="T70" fmla="*/ 20 w 4917"/>
              <a:gd name="T71" fmla="*/ 566 h 708"/>
              <a:gd name="T72" fmla="*/ 12 w 4917"/>
              <a:gd name="T73" fmla="*/ 554 h 708"/>
              <a:gd name="T74" fmla="*/ 8 w 4917"/>
              <a:gd name="T75" fmla="*/ 482 h 708"/>
              <a:gd name="T76" fmla="*/ 0 w 4917"/>
              <a:gd name="T77" fmla="*/ 474 h 708"/>
              <a:gd name="T78" fmla="*/ 0 w 4917"/>
              <a:gd name="T79" fmla="*/ 382 h 708"/>
              <a:gd name="T80" fmla="*/ 12 w 4917"/>
              <a:gd name="T81" fmla="*/ 366 h 708"/>
              <a:gd name="T82" fmla="*/ 0 w 4917"/>
              <a:gd name="T83" fmla="*/ 238 h 708"/>
              <a:gd name="T84" fmla="*/ 16 w 4917"/>
              <a:gd name="T85" fmla="*/ 198 h 708"/>
              <a:gd name="T86" fmla="*/ 4 w 4917"/>
              <a:gd name="T87" fmla="*/ 126 h 708"/>
              <a:gd name="T88" fmla="*/ 228 w 4917"/>
              <a:gd name="T89" fmla="*/ 22 h 708"/>
              <a:gd name="T90" fmla="*/ 408 w 4917"/>
              <a:gd name="T91" fmla="*/ 22 h 708"/>
              <a:gd name="T92" fmla="*/ 524 w 4917"/>
              <a:gd name="T93" fmla="*/ 22 h 708"/>
              <a:gd name="T94" fmla="*/ 560 w 4917"/>
              <a:gd name="T95" fmla="*/ 14 h 708"/>
              <a:gd name="T96" fmla="*/ 776 w 4917"/>
              <a:gd name="T97" fmla="*/ 26 h 708"/>
              <a:gd name="T98" fmla="*/ 1868 w 4917"/>
              <a:gd name="T99" fmla="*/ 22 h 708"/>
              <a:gd name="T100" fmla="*/ 2216 w 4917"/>
              <a:gd name="T101" fmla="*/ 18 h 708"/>
              <a:gd name="T102" fmla="*/ 3040 w 4917"/>
              <a:gd name="T103" fmla="*/ 14 h 708"/>
              <a:gd name="T104" fmla="*/ 3272 w 4917"/>
              <a:gd name="T105" fmla="*/ 6 h 708"/>
              <a:gd name="T106" fmla="*/ 3676 w 4917"/>
              <a:gd name="T107" fmla="*/ 6 h 708"/>
              <a:gd name="T108" fmla="*/ 3812 w 4917"/>
              <a:gd name="T109" fmla="*/ 18 h 708"/>
              <a:gd name="T110" fmla="*/ 3868 w 4917"/>
              <a:gd name="T111" fmla="*/ 6 h 708"/>
              <a:gd name="T112" fmla="*/ 3940 w 4917"/>
              <a:gd name="T113" fmla="*/ 14 h 708"/>
              <a:gd name="T114" fmla="*/ 3972 w 4917"/>
              <a:gd name="T115" fmla="*/ 6 h 708"/>
              <a:gd name="T116" fmla="*/ 4308 w 4917"/>
              <a:gd name="T117" fmla="*/ 10 h 708"/>
              <a:gd name="T118" fmla="*/ 4912 w 4917"/>
              <a:gd name="T119" fmla="*/ 18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17" h="708">
                <a:moveTo>
                  <a:pt x="4912" y="18"/>
                </a:moveTo>
                <a:cubicBezTo>
                  <a:pt x="4915" y="34"/>
                  <a:pt x="4909" y="50"/>
                  <a:pt x="4912" y="66"/>
                </a:cubicBezTo>
                <a:cubicBezTo>
                  <a:pt x="4911" y="66"/>
                  <a:pt x="4909" y="66"/>
                  <a:pt x="4908" y="66"/>
                </a:cubicBezTo>
                <a:cubicBezTo>
                  <a:pt x="4908" y="71"/>
                  <a:pt x="4908" y="76"/>
                  <a:pt x="4908" y="82"/>
                </a:cubicBezTo>
                <a:cubicBezTo>
                  <a:pt x="4907" y="82"/>
                  <a:pt x="4905" y="82"/>
                  <a:pt x="4904" y="82"/>
                </a:cubicBezTo>
                <a:cubicBezTo>
                  <a:pt x="4904" y="87"/>
                  <a:pt x="4904" y="92"/>
                  <a:pt x="4904" y="98"/>
                </a:cubicBezTo>
                <a:cubicBezTo>
                  <a:pt x="4903" y="98"/>
                  <a:pt x="4901" y="98"/>
                  <a:pt x="4900" y="98"/>
                </a:cubicBezTo>
                <a:cubicBezTo>
                  <a:pt x="4900" y="131"/>
                  <a:pt x="4904" y="164"/>
                  <a:pt x="4904" y="198"/>
                </a:cubicBezTo>
                <a:cubicBezTo>
                  <a:pt x="4905" y="198"/>
                  <a:pt x="4907" y="198"/>
                  <a:pt x="4908" y="198"/>
                </a:cubicBezTo>
                <a:cubicBezTo>
                  <a:pt x="4908" y="203"/>
                  <a:pt x="4904" y="208"/>
                  <a:pt x="4904" y="214"/>
                </a:cubicBezTo>
                <a:cubicBezTo>
                  <a:pt x="4905" y="214"/>
                  <a:pt x="4907" y="214"/>
                  <a:pt x="4908" y="214"/>
                </a:cubicBezTo>
                <a:cubicBezTo>
                  <a:pt x="4908" y="219"/>
                  <a:pt x="4908" y="224"/>
                  <a:pt x="4908" y="230"/>
                </a:cubicBezTo>
                <a:cubicBezTo>
                  <a:pt x="4909" y="230"/>
                  <a:pt x="4911" y="230"/>
                  <a:pt x="4912" y="230"/>
                </a:cubicBezTo>
                <a:cubicBezTo>
                  <a:pt x="4912" y="246"/>
                  <a:pt x="4916" y="262"/>
                  <a:pt x="4916" y="278"/>
                </a:cubicBezTo>
                <a:cubicBezTo>
                  <a:pt x="4917" y="294"/>
                  <a:pt x="4915" y="310"/>
                  <a:pt x="4916" y="326"/>
                </a:cubicBezTo>
                <a:cubicBezTo>
                  <a:pt x="4915" y="326"/>
                  <a:pt x="4913" y="326"/>
                  <a:pt x="4912" y="326"/>
                </a:cubicBezTo>
                <a:cubicBezTo>
                  <a:pt x="4912" y="335"/>
                  <a:pt x="4912" y="344"/>
                  <a:pt x="4912" y="354"/>
                </a:cubicBezTo>
                <a:cubicBezTo>
                  <a:pt x="4909" y="354"/>
                  <a:pt x="4907" y="354"/>
                  <a:pt x="4904" y="354"/>
                </a:cubicBezTo>
                <a:cubicBezTo>
                  <a:pt x="4907" y="392"/>
                  <a:pt x="4893" y="431"/>
                  <a:pt x="4896" y="470"/>
                </a:cubicBezTo>
                <a:cubicBezTo>
                  <a:pt x="4897" y="470"/>
                  <a:pt x="4899" y="470"/>
                  <a:pt x="4900" y="470"/>
                </a:cubicBezTo>
                <a:cubicBezTo>
                  <a:pt x="4900" y="472"/>
                  <a:pt x="4900" y="475"/>
                  <a:pt x="4900" y="478"/>
                </a:cubicBezTo>
                <a:cubicBezTo>
                  <a:pt x="4903" y="479"/>
                  <a:pt x="4905" y="480"/>
                  <a:pt x="4908" y="482"/>
                </a:cubicBezTo>
                <a:cubicBezTo>
                  <a:pt x="4908" y="552"/>
                  <a:pt x="4912" y="623"/>
                  <a:pt x="4912" y="694"/>
                </a:cubicBezTo>
                <a:cubicBezTo>
                  <a:pt x="4898" y="696"/>
                  <a:pt x="4884" y="702"/>
                  <a:pt x="4872" y="706"/>
                </a:cubicBezTo>
                <a:cubicBezTo>
                  <a:pt x="4845" y="706"/>
                  <a:pt x="4819" y="706"/>
                  <a:pt x="4792" y="706"/>
                </a:cubicBezTo>
                <a:cubicBezTo>
                  <a:pt x="4780" y="706"/>
                  <a:pt x="4768" y="706"/>
                  <a:pt x="4756" y="706"/>
                </a:cubicBezTo>
                <a:cubicBezTo>
                  <a:pt x="4743" y="702"/>
                  <a:pt x="4674" y="696"/>
                  <a:pt x="4656" y="702"/>
                </a:cubicBezTo>
                <a:cubicBezTo>
                  <a:pt x="4633" y="708"/>
                  <a:pt x="4594" y="706"/>
                  <a:pt x="4564" y="706"/>
                </a:cubicBezTo>
                <a:cubicBezTo>
                  <a:pt x="4508" y="706"/>
                  <a:pt x="4452" y="706"/>
                  <a:pt x="4396" y="706"/>
                </a:cubicBezTo>
                <a:cubicBezTo>
                  <a:pt x="4396" y="704"/>
                  <a:pt x="4396" y="703"/>
                  <a:pt x="4396" y="702"/>
                </a:cubicBezTo>
                <a:cubicBezTo>
                  <a:pt x="4391" y="702"/>
                  <a:pt x="4385" y="702"/>
                  <a:pt x="4380" y="702"/>
                </a:cubicBezTo>
                <a:cubicBezTo>
                  <a:pt x="4380" y="700"/>
                  <a:pt x="4380" y="699"/>
                  <a:pt x="4380" y="698"/>
                </a:cubicBezTo>
                <a:cubicBezTo>
                  <a:pt x="4376" y="698"/>
                  <a:pt x="4372" y="698"/>
                  <a:pt x="4368" y="698"/>
                </a:cubicBezTo>
                <a:cubicBezTo>
                  <a:pt x="4368" y="696"/>
                  <a:pt x="4368" y="695"/>
                  <a:pt x="4368" y="694"/>
                </a:cubicBezTo>
                <a:cubicBezTo>
                  <a:pt x="4291" y="694"/>
                  <a:pt x="4213" y="694"/>
                  <a:pt x="4136" y="694"/>
                </a:cubicBezTo>
                <a:cubicBezTo>
                  <a:pt x="4073" y="694"/>
                  <a:pt x="4011" y="694"/>
                  <a:pt x="3948" y="694"/>
                </a:cubicBezTo>
                <a:cubicBezTo>
                  <a:pt x="3948" y="692"/>
                  <a:pt x="3948" y="691"/>
                  <a:pt x="3948" y="690"/>
                </a:cubicBezTo>
                <a:cubicBezTo>
                  <a:pt x="3940" y="690"/>
                  <a:pt x="3932" y="690"/>
                  <a:pt x="3924" y="690"/>
                </a:cubicBezTo>
                <a:cubicBezTo>
                  <a:pt x="3924" y="688"/>
                  <a:pt x="3924" y="687"/>
                  <a:pt x="3924" y="686"/>
                </a:cubicBezTo>
                <a:cubicBezTo>
                  <a:pt x="3905" y="687"/>
                  <a:pt x="3887" y="688"/>
                  <a:pt x="3868" y="690"/>
                </a:cubicBezTo>
                <a:cubicBezTo>
                  <a:pt x="3868" y="691"/>
                  <a:pt x="3868" y="692"/>
                  <a:pt x="3868" y="694"/>
                </a:cubicBezTo>
                <a:cubicBezTo>
                  <a:pt x="3851" y="698"/>
                  <a:pt x="3830" y="688"/>
                  <a:pt x="3820" y="686"/>
                </a:cubicBezTo>
                <a:cubicBezTo>
                  <a:pt x="3793" y="688"/>
                  <a:pt x="3767" y="691"/>
                  <a:pt x="3740" y="694"/>
                </a:cubicBezTo>
                <a:cubicBezTo>
                  <a:pt x="3740" y="692"/>
                  <a:pt x="3740" y="691"/>
                  <a:pt x="3740" y="690"/>
                </a:cubicBezTo>
                <a:cubicBezTo>
                  <a:pt x="3735" y="690"/>
                  <a:pt x="3729" y="690"/>
                  <a:pt x="3724" y="690"/>
                </a:cubicBezTo>
                <a:cubicBezTo>
                  <a:pt x="3724" y="688"/>
                  <a:pt x="3724" y="687"/>
                  <a:pt x="3724" y="686"/>
                </a:cubicBezTo>
                <a:cubicBezTo>
                  <a:pt x="3691" y="686"/>
                  <a:pt x="3657" y="686"/>
                  <a:pt x="3624" y="686"/>
                </a:cubicBezTo>
                <a:cubicBezTo>
                  <a:pt x="3624" y="687"/>
                  <a:pt x="3624" y="688"/>
                  <a:pt x="3624" y="690"/>
                </a:cubicBezTo>
                <a:cubicBezTo>
                  <a:pt x="3604" y="690"/>
                  <a:pt x="3584" y="690"/>
                  <a:pt x="3564" y="690"/>
                </a:cubicBezTo>
                <a:cubicBezTo>
                  <a:pt x="3558" y="691"/>
                  <a:pt x="3528" y="700"/>
                  <a:pt x="3520" y="698"/>
                </a:cubicBezTo>
                <a:cubicBezTo>
                  <a:pt x="3520" y="696"/>
                  <a:pt x="3520" y="695"/>
                  <a:pt x="3520" y="694"/>
                </a:cubicBezTo>
                <a:cubicBezTo>
                  <a:pt x="3512" y="694"/>
                  <a:pt x="3504" y="694"/>
                  <a:pt x="3496" y="694"/>
                </a:cubicBezTo>
                <a:cubicBezTo>
                  <a:pt x="3496" y="692"/>
                  <a:pt x="3496" y="691"/>
                  <a:pt x="3496" y="690"/>
                </a:cubicBezTo>
                <a:cubicBezTo>
                  <a:pt x="3492" y="690"/>
                  <a:pt x="3488" y="690"/>
                  <a:pt x="3484" y="690"/>
                </a:cubicBezTo>
                <a:cubicBezTo>
                  <a:pt x="3484" y="688"/>
                  <a:pt x="3484" y="687"/>
                  <a:pt x="3484" y="686"/>
                </a:cubicBezTo>
                <a:cubicBezTo>
                  <a:pt x="3455" y="686"/>
                  <a:pt x="3425" y="686"/>
                  <a:pt x="3396" y="686"/>
                </a:cubicBezTo>
                <a:cubicBezTo>
                  <a:pt x="3396" y="687"/>
                  <a:pt x="3396" y="688"/>
                  <a:pt x="3396" y="690"/>
                </a:cubicBezTo>
                <a:cubicBezTo>
                  <a:pt x="3379" y="690"/>
                  <a:pt x="3361" y="690"/>
                  <a:pt x="3344" y="690"/>
                </a:cubicBezTo>
                <a:cubicBezTo>
                  <a:pt x="3344" y="691"/>
                  <a:pt x="3344" y="692"/>
                  <a:pt x="3344" y="694"/>
                </a:cubicBezTo>
                <a:cubicBezTo>
                  <a:pt x="3330" y="698"/>
                  <a:pt x="3246" y="703"/>
                  <a:pt x="3228" y="698"/>
                </a:cubicBezTo>
                <a:cubicBezTo>
                  <a:pt x="3228" y="696"/>
                  <a:pt x="3228" y="695"/>
                  <a:pt x="3228" y="694"/>
                </a:cubicBezTo>
                <a:cubicBezTo>
                  <a:pt x="3209" y="694"/>
                  <a:pt x="3191" y="694"/>
                  <a:pt x="3172" y="694"/>
                </a:cubicBezTo>
                <a:cubicBezTo>
                  <a:pt x="3172" y="692"/>
                  <a:pt x="3172" y="691"/>
                  <a:pt x="3172" y="690"/>
                </a:cubicBezTo>
                <a:cubicBezTo>
                  <a:pt x="3155" y="690"/>
                  <a:pt x="3137" y="690"/>
                  <a:pt x="3120" y="690"/>
                </a:cubicBezTo>
                <a:cubicBezTo>
                  <a:pt x="3120" y="688"/>
                  <a:pt x="3120" y="687"/>
                  <a:pt x="3120" y="686"/>
                </a:cubicBezTo>
                <a:cubicBezTo>
                  <a:pt x="3061" y="688"/>
                  <a:pt x="3003" y="691"/>
                  <a:pt x="2944" y="694"/>
                </a:cubicBezTo>
                <a:cubicBezTo>
                  <a:pt x="2944" y="692"/>
                  <a:pt x="2944" y="691"/>
                  <a:pt x="2944" y="690"/>
                </a:cubicBezTo>
                <a:cubicBezTo>
                  <a:pt x="2913" y="688"/>
                  <a:pt x="2883" y="687"/>
                  <a:pt x="2852" y="686"/>
                </a:cubicBezTo>
                <a:cubicBezTo>
                  <a:pt x="2838" y="690"/>
                  <a:pt x="2789" y="700"/>
                  <a:pt x="2768" y="694"/>
                </a:cubicBezTo>
                <a:cubicBezTo>
                  <a:pt x="2734" y="684"/>
                  <a:pt x="2684" y="686"/>
                  <a:pt x="2640" y="686"/>
                </a:cubicBezTo>
                <a:cubicBezTo>
                  <a:pt x="2572" y="686"/>
                  <a:pt x="2504" y="686"/>
                  <a:pt x="2436" y="686"/>
                </a:cubicBezTo>
                <a:cubicBezTo>
                  <a:pt x="2364" y="686"/>
                  <a:pt x="2292" y="686"/>
                  <a:pt x="2220" y="686"/>
                </a:cubicBezTo>
                <a:cubicBezTo>
                  <a:pt x="2220" y="687"/>
                  <a:pt x="2220" y="688"/>
                  <a:pt x="2220" y="690"/>
                </a:cubicBezTo>
                <a:cubicBezTo>
                  <a:pt x="2197" y="690"/>
                  <a:pt x="2175" y="690"/>
                  <a:pt x="2152" y="690"/>
                </a:cubicBezTo>
                <a:cubicBezTo>
                  <a:pt x="2138" y="694"/>
                  <a:pt x="2080" y="699"/>
                  <a:pt x="2060" y="694"/>
                </a:cubicBezTo>
                <a:cubicBezTo>
                  <a:pt x="2014" y="680"/>
                  <a:pt x="1939" y="686"/>
                  <a:pt x="1880" y="686"/>
                </a:cubicBezTo>
                <a:cubicBezTo>
                  <a:pt x="1789" y="686"/>
                  <a:pt x="1699" y="686"/>
                  <a:pt x="1608" y="686"/>
                </a:cubicBezTo>
                <a:cubicBezTo>
                  <a:pt x="1608" y="687"/>
                  <a:pt x="1608" y="688"/>
                  <a:pt x="1608" y="690"/>
                </a:cubicBezTo>
                <a:cubicBezTo>
                  <a:pt x="1596" y="690"/>
                  <a:pt x="1584" y="690"/>
                  <a:pt x="1572" y="690"/>
                </a:cubicBezTo>
                <a:cubicBezTo>
                  <a:pt x="1549" y="696"/>
                  <a:pt x="1510" y="694"/>
                  <a:pt x="1480" y="694"/>
                </a:cubicBezTo>
                <a:cubicBezTo>
                  <a:pt x="1423" y="694"/>
                  <a:pt x="1365" y="694"/>
                  <a:pt x="1308" y="694"/>
                </a:cubicBezTo>
                <a:cubicBezTo>
                  <a:pt x="1264" y="694"/>
                  <a:pt x="1205" y="700"/>
                  <a:pt x="1168" y="690"/>
                </a:cubicBezTo>
                <a:cubicBezTo>
                  <a:pt x="1143" y="690"/>
                  <a:pt x="1117" y="690"/>
                  <a:pt x="1092" y="690"/>
                </a:cubicBezTo>
                <a:cubicBezTo>
                  <a:pt x="1092" y="691"/>
                  <a:pt x="1092" y="692"/>
                  <a:pt x="1092" y="694"/>
                </a:cubicBezTo>
                <a:cubicBezTo>
                  <a:pt x="1087" y="694"/>
                  <a:pt x="1081" y="694"/>
                  <a:pt x="1076" y="694"/>
                </a:cubicBezTo>
                <a:cubicBezTo>
                  <a:pt x="1076" y="695"/>
                  <a:pt x="1076" y="696"/>
                  <a:pt x="1076" y="698"/>
                </a:cubicBezTo>
                <a:cubicBezTo>
                  <a:pt x="1044" y="698"/>
                  <a:pt x="1012" y="698"/>
                  <a:pt x="980" y="698"/>
                </a:cubicBezTo>
                <a:cubicBezTo>
                  <a:pt x="950" y="692"/>
                  <a:pt x="905" y="694"/>
                  <a:pt x="868" y="694"/>
                </a:cubicBezTo>
                <a:cubicBezTo>
                  <a:pt x="799" y="694"/>
                  <a:pt x="729" y="694"/>
                  <a:pt x="660" y="694"/>
                </a:cubicBezTo>
                <a:cubicBezTo>
                  <a:pt x="617" y="693"/>
                  <a:pt x="562" y="678"/>
                  <a:pt x="520" y="690"/>
                </a:cubicBezTo>
                <a:cubicBezTo>
                  <a:pt x="504" y="690"/>
                  <a:pt x="488" y="690"/>
                  <a:pt x="472" y="690"/>
                </a:cubicBezTo>
                <a:cubicBezTo>
                  <a:pt x="472" y="691"/>
                  <a:pt x="472" y="692"/>
                  <a:pt x="472" y="694"/>
                </a:cubicBezTo>
                <a:cubicBezTo>
                  <a:pt x="455" y="694"/>
                  <a:pt x="437" y="694"/>
                  <a:pt x="420" y="694"/>
                </a:cubicBezTo>
                <a:cubicBezTo>
                  <a:pt x="404" y="695"/>
                  <a:pt x="388" y="696"/>
                  <a:pt x="372" y="698"/>
                </a:cubicBezTo>
                <a:cubicBezTo>
                  <a:pt x="372" y="696"/>
                  <a:pt x="372" y="695"/>
                  <a:pt x="372" y="694"/>
                </a:cubicBezTo>
                <a:cubicBezTo>
                  <a:pt x="359" y="694"/>
                  <a:pt x="345" y="694"/>
                  <a:pt x="332" y="694"/>
                </a:cubicBezTo>
                <a:cubicBezTo>
                  <a:pt x="324" y="691"/>
                  <a:pt x="296" y="682"/>
                  <a:pt x="284" y="686"/>
                </a:cubicBezTo>
                <a:cubicBezTo>
                  <a:pt x="284" y="687"/>
                  <a:pt x="284" y="688"/>
                  <a:pt x="284" y="690"/>
                </a:cubicBezTo>
                <a:cubicBezTo>
                  <a:pt x="280" y="690"/>
                  <a:pt x="276" y="690"/>
                  <a:pt x="272" y="690"/>
                </a:cubicBezTo>
                <a:cubicBezTo>
                  <a:pt x="272" y="691"/>
                  <a:pt x="272" y="692"/>
                  <a:pt x="272" y="694"/>
                </a:cubicBezTo>
                <a:cubicBezTo>
                  <a:pt x="189" y="694"/>
                  <a:pt x="87" y="702"/>
                  <a:pt x="4" y="702"/>
                </a:cubicBezTo>
                <a:cubicBezTo>
                  <a:pt x="5" y="678"/>
                  <a:pt x="20" y="654"/>
                  <a:pt x="12" y="626"/>
                </a:cubicBezTo>
                <a:cubicBezTo>
                  <a:pt x="11" y="626"/>
                  <a:pt x="9" y="626"/>
                  <a:pt x="8" y="626"/>
                </a:cubicBezTo>
                <a:cubicBezTo>
                  <a:pt x="8" y="619"/>
                  <a:pt x="20" y="608"/>
                  <a:pt x="20" y="602"/>
                </a:cubicBezTo>
                <a:cubicBezTo>
                  <a:pt x="19" y="602"/>
                  <a:pt x="13" y="602"/>
                  <a:pt x="12" y="602"/>
                </a:cubicBezTo>
                <a:cubicBezTo>
                  <a:pt x="12" y="595"/>
                  <a:pt x="24" y="584"/>
                  <a:pt x="24" y="578"/>
                </a:cubicBezTo>
                <a:cubicBezTo>
                  <a:pt x="23" y="578"/>
                  <a:pt x="21" y="578"/>
                  <a:pt x="20" y="578"/>
                </a:cubicBezTo>
                <a:cubicBezTo>
                  <a:pt x="20" y="574"/>
                  <a:pt x="20" y="570"/>
                  <a:pt x="20" y="566"/>
                </a:cubicBezTo>
                <a:cubicBezTo>
                  <a:pt x="19" y="566"/>
                  <a:pt x="17" y="566"/>
                  <a:pt x="16" y="566"/>
                </a:cubicBezTo>
                <a:cubicBezTo>
                  <a:pt x="16" y="562"/>
                  <a:pt x="16" y="558"/>
                  <a:pt x="16" y="554"/>
                </a:cubicBezTo>
                <a:cubicBezTo>
                  <a:pt x="15" y="554"/>
                  <a:pt x="13" y="554"/>
                  <a:pt x="12" y="554"/>
                </a:cubicBezTo>
                <a:cubicBezTo>
                  <a:pt x="8" y="538"/>
                  <a:pt x="24" y="521"/>
                  <a:pt x="24" y="514"/>
                </a:cubicBezTo>
                <a:cubicBezTo>
                  <a:pt x="23" y="514"/>
                  <a:pt x="21" y="514"/>
                  <a:pt x="20" y="514"/>
                </a:cubicBezTo>
                <a:cubicBezTo>
                  <a:pt x="16" y="502"/>
                  <a:pt x="14" y="493"/>
                  <a:pt x="8" y="482"/>
                </a:cubicBezTo>
                <a:cubicBezTo>
                  <a:pt x="7" y="482"/>
                  <a:pt x="5" y="482"/>
                  <a:pt x="4" y="482"/>
                </a:cubicBezTo>
                <a:cubicBezTo>
                  <a:pt x="4" y="479"/>
                  <a:pt x="4" y="476"/>
                  <a:pt x="4" y="474"/>
                </a:cubicBezTo>
                <a:cubicBezTo>
                  <a:pt x="3" y="474"/>
                  <a:pt x="1" y="474"/>
                  <a:pt x="0" y="474"/>
                </a:cubicBezTo>
                <a:cubicBezTo>
                  <a:pt x="4" y="458"/>
                  <a:pt x="8" y="442"/>
                  <a:pt x="12" y="426"/>
                </a:cubicBezTo>
                <a:cubicBezTo>
                  <a:pt x="11" y="426"/>
                  <a:pt x="9" y="426"/>
                  <a:pt x="8" y="426"/>
                </a:cubicBezTo>
                <a:cubicBezTo>
                  <a:pt x="5" y="411"/>
                  <a:pt x="3" y="396"/>
                  <a:pt x="0" y="382"/>
                </a:cubicBezTo>
                <a:cubicBezTo>
                  <a:pt x="1" y="382"/>
                  <a:pt x="3" y="382"/>
                  <a:pt x="4" y="382"/>
                </a:cubicBezTo>
                <a:cubicBezTo>
                  <a:pt x="5" y="376"/>
                  <a:pt x="7" y="371"/>
                  <a:pt x="8" y="366"/>
                </a:cubicBezTo>
                <a:cubicBezTo>
                  <a:pt x="9" y="366"/>
                  <a:pt x="11" y="366"/>
                  <a:pt x="12" y="366"/>
                </a:cubicBezTo>
                <a:cubicBezTo>
                  <a:pt x="12" y="342"/>
                  <a:pt x="12" y="318"/>
                  <a:pt x="12" y="294"/>
                </a:cubicBezTo>
                <a:cubicBezTo>
                  <a:pt x="11" y="294"/>
                  <a:pt x="9" y="294"/>
                  <a:pt x="8" y="294"/>
                </a:cubicBezTo>
                <a:cubicBezTo>
                  <a:pt x="2" y="277"/>
                  <a:pt x="0" y="258"/>
                  <a:pt x="0" y="238"/>
                </a:cubicBezTo>
                <a:cubicBezTo>
                  <a:pt x="8" y="233"/>
                  <a:pt x="9" y="228"/>
                  <a:pt x="20" y="226"/>
                </a:cubicBezTo>
                <a:cubicBezTo>
                  <a:pt x="18" y="216"/>
                  <a:pt x="9" y="208"/>
                  <a:pt x="12" y="198"/>
                </a:cubicBezTo>
                <a:cubicBezTo>
                  <a:pt x="13" y="198"/>
                  <a:pt x="15" y="198"/>
                  <a:pt x="16" y="198"/>
                </a:cubicBezTo>
                <a:cubicBezTo>
                  <a:pt x="19" y="190"/>
                  <a:pt x="9" y="174"/>
                  <a:pt x="12" y="166"/>
                </a:cubicBezTo>
                <a:cubicBezTo>
                  <a:pt x="11" y="166"/>
                  <a:pt x="9" y="166"/>
                  <a:pt x="8" y="166"/>
                </a:cubicBezTo>
                <a:cubicBezTo>
                  <a:pt x="7" y="152"/>
                  <a:pt x="5" y="139"/>
                  <a:pt x="4" y="126"/>
                </a:cubicBezTo>
                <a:cubicBezTo>
                  <a:pt x="3" y="126"/>
                  <a:pt x="1" y="126"/>
                  <a:pt x="0" y="126"/>
                </a:cubicBezTo>
                <a:cubicBezTo>
                  <a:pt x="0" y="92"/>
                  <a:pt x="0" y="59"/>
                  <a:pt x="0" y="26"/>
                </a:cubicBezTo>
                <a:cubicBezTo>
                  <a:pt x="72" y="26"/>
                  <a:pt x="156" y="22"/>
                  <a:pt x="228" y="22"/>
                </a:cubicBezTo>
                <a:cubicBezTo>
                  <a:pt x="264" y="22"/>
                  <a:pt x="311" y="34"/>
                  <a:pt x="340" y="26"/>
                </a:cubicBezTo>
                <a:cubicBezTo>
                  <a:pt x="363" y="26"/>
                  <a:pt x="385" y="26"/>
                  <a:pt x="408" y="26"/>
                </a:cubicBezTo>
                <a:cubicBezTo>
                  <a:pt x="408" y="24"/>
                  <a:pt x="408" y="23"/>
                  <a:pt x="408" y="22"/>
                </a:cubicBezTo>
                <a:cubicBezTo>
                  <a:pt x="428" y="22"/>
                  <a:pt x="448" y="26"/>
                  <a:pt x="468" y="26"/>
                </a:cubicBezTo>
                <a:cubicBezTo>
                  <a:pt x="468" y="24"/>
                  <a:pt x="468" y="23"/>
                  <a:pt x="468" y="22"/>
                </a:cubicBezTo>
                <a:cubicBezTo>
                  <a:pt x="487" y="22"/>
                  <a:pt x="505" y="22"/>
                  <a:pt x="524" y="22"/>
                </a:cubicBezTo>
                <a:cubicBezTo>
                  <a:pt x="524" y="20"/>
                  <a:pt x="524" y="19"/>
                  <a:pt x="524" y="18"/>
                </a:cubicBezTo>
                <a:cubicBezTo>
                  <a:pt x="536" y="18"/>
                  <a:pt x="548" y="18"/>
                  <a:pt x="560" y="18"/>
                </a:cubicBezTo>
                <a:cubicBezTo>
                  <a:pt x="560" y="16"/>
                  <a:pt x="560" y="15"/>
                  <a:pt x="560" y="14"/>
                </a:cubicBezTo>
                <a:cubicBezTo>
                  <a:pt x="592" y="16"/>
                  <a:pt x="624" y="19"/>
                  <a:pt x="656" y="22"/>
                </a:cubicBezTo>
                <a:cubicBezTo>
                  <a:pt x="656" y="23"/>
                  <a:pt x="656" y="24"/>
                  <a:pt x="656" y="26"/>
                </a:cubicBezTo>
                <a:cubicBezTo>
                  <a:pt x="696" y="26"/>
                  <a:pt x="736" y="26"/>
                  <a:pt x="776" y="26"/>
                </a:cubicBezTo>
                <a:cubicBezTo>
                  <a:pt x="969" y="26"/>
                  <a:pt x="1174" y="28"/>
                  <a:pt x="1344" y="26"/>
                </a:cubicBezTo>
                <a:cubicBezTo>
                  <a:pt x="1463" y="26"/>
                  <a:pt x="1581" y="26"/>
                  <a:pt x="1700" y="26"/>
                </a:cubicBezTo>
                <a:cubicBezTo>
                  <a:pt x="1750" y="26"/>
                  <a:pt x="1826" y="33"/>
                  <a:pt x="1868" y="22"/>
                </a:cubicBezTo>
                <a:cubicBezTo>
                  <a:pt x="1883" y="22"/>
                  <a:pt x="1897" y="22"/>
                  <a:pt x="1912" y="22"/>
                </a:cubicBezTo>
                <a:cubicBezTo>
                  <a:pt x="1957" y="22"/>
                  <a:pt x="2018" y="28"/>
                  <a:pt x="2056" y="18"/>
                </a:cubicBezTo>
                <a:cubicBezTo>
                  <a:pt x="2109" y="18"/>
                  <a:pt x="2163" y="18"/>
                  <a:pt x="2216" y="18"/>
                </a:cubicBezTo>
                <a:cubicBezTo>
                  <a:pt x="2338" y="18"/>
                  <a:pt x="2461" y="32"/>
                  <a:pt x="2580" y="22"/>
                </a:cubicBezTo>
                <a:cubicBezTo>
                  <a:pt x="2639" y="16"/>
                  <a:pt x="2712" y="32"/>
                  <a:pt x="2764" y="18"/>
                </a:cubicBezTo>
                <a:cubicBezTo>
                  <a:pt x="2856" y="16"/>
                  <a:pt x="2948" y="15"/>
                  <a:pt x="3040" y="14"/>
                </a:cubicBezTo>
                <a:cubicBezTo>
                  <a:pt x="3040" y="12"/>
                  <a:pt x="3040" y="11"/>
                  <a:pt x="3040" y="10"/>
                </a:cubicBezTo>
                <a:cubicBezTo>
                  <a:pt x="3075" y="10"/>
                  <a:pt x="3109" y="10"/>
                  <a:pt x="3144" y="10"/>
                </a:cubicBezTo>
                <a:cubicBezTo>
                  <a:pt x="3178" y="0"/>
                  <a:pt x="3232" y="6"/>
                  <a:pt x="3272" y="6"/>
                </a:cubicBezTo>
                <a:cubicBezTo>
                  <a:pt x="3340" y="6"/>
                  <a:pt x="3408" y="6"/>
                  <a:pt x="3476" y="6"/>
                </a:cubicBezTo>
                <a:cubicBezTo>
                  <a:pt x="3509" y="6"/>
                  <a:pt x="3553" y="2"/>
                  <a:pt x="3580" y="10"/>
                </a:cubicBezTo>
                <a:cubicBezTo>
                  <a:pt x="3612" y="8"/>
                  <a:pt x="3644" y="7"/>
                  <a:pt x="3676" y="6"/>
                </a:cubicBezTo>
                <a:cubicBezTo>
                  <a:pt x="3676" y="7"/>
                  <a:pt x="3676" y="8"/>
                  <a:pt x="3676" y="10"/>
                </a:cubicBezTo>
                <a:cubicBezTo>
                  <a:pt x="3685" y="10"/>
                  <a:pt x="3695" y="10"/>
                  <a:pt x="3704" y="10"/>
                </a:cubicBezTo>
                <a:cubicBezTo>
                  <a:pt x="3721" y="14"/>
                  <a:pt x="3786" y="25"/>
                  <a:pt x="3812" y="18"/>
                </a:cubicBezTo>
                <a:cubicBezTo>
                  <a:pt x="3812" y="16"/>
                  <a:pt x="3812" y="15"/>
                  <a:pt x="3812" y="14"/>
                </a:cubicBezTo>
                <a:cubicBezTo>
                  <a:pt x="3831" y="12"/>
                  <a:pt x="3849" y="11"/>
                  <a:pt x="3868" y="10"/>
                </a:cubicBezTo>
                <a:cubicBezTo>
                  <a:pt x="3868" y="8"/>
                  <a:pt x="3868" y="7"/>
                  <a:pt x="3868" y="6"/>
                </a:cubicBezTo>
                <a:cubicBezTo>
                  <a:pt x="3880" y="8"/>
                  <a:pt x="3892" y="11"/>
                  <a:pt x="3904" y="14"/>
                </a:cubicBezTo>
                <a:cubicBezTo>
                  <a:pt x="3904" y="15"/>
                  <a:pt x="3904" y="16"/>
                  <a:pt x="3904" y="18"/>
                </a:cubicBezTo>
                <a:cubicBezTo>
                  <a:pt x="3940" y="14"/>
                  <a:pt x="3940" y="14"/>
                  <a:pt x="3940" y="14"/>
                </a:cubicBezTo>
                <a:cubicBezTo>
                  <a:pt x="3940" y="12"/>
                  <a:pt x="3940" y="11"/>
                  <a:pt x="3940" y="10"/>
                </a:cubicBezTo>
                <a:cubicBezTo>
                  <a:pt x="3951" y="10"/>
                  <a:pt x="3961" y="10"/>
                  <a:pt x="3972" y="10"/>
                </a:cubicBezTo>
                <a:cubicBezTo>
                  <a:pt x="3972" y="8"/>
                  <a:pt x="3972" y="7"/>
                  <a:pt x="3972" y="6"/>
                </a:cubicBezTo>
                <a:cubicBezTo>
                  <a:pt x="4005" y="6"/>
                  <a:pt x="4039" y="6"/>
                  <a:pt x="4072" y="6"/>
                </a:cubicBezTo>
                <a:cubicBezTo>
                  <a:pt x="4123" y="6"/>
                  <a:pt x="4173" y="6"/>
                  <a:pt x="4224" y="6"/>
                </a:cubicBezTo>
                <a:cubicBezTo>
                  <a:pt x="4251" y="6"/>
                  <a:pt x="4287" y="4"/>
                  <a:pt x="4308" y="10"/>
                </a:cubicBezTo>
                <a:cubicBezTo>
                  <a:pt x="4363" y="11"/>
                  <a:pt x="4417" y="12"/>
                  <a:pt x="4472" y="14"/>
                </a:cubicBezTo>
                <a:cubicBezTo>
                  <a:pt x="4509" y="24"/>
                  <a:pt x="4568" y="18"/>
                  <a:pt x="4612" y="18"/>
                </a:cubicBezTo>
                <a:cubicBezTo>
                  <a:pt x="4707" y="18"/>
                  <a:pt x="4817" y="18"/>
                  <a:pt x="4912" y="18"/>
                </a:cubicBezTo>
                <a:close/>
              </a:path>
            </a:pathLst>
          </a:cu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48469"/>
            <a:r>
              <a:rPr lang="en-US" b="1" i="1">
                <a:solidFill>
                  <a:schemeClr val="tx1"/>
                </a:solidFill>
                <a:latin typeface="Century Schoolbook" panose="02040604050505020304" pitchFamily="18" charset="0"/>
                <a:cs typeface="Arial" panose="020B0604020202020204" pitchFamily="34" charset="0"/>
              </a:rPr>
              <a:t>Adjusted Net Income and Earnings per Diluted Share</a:t>
            </a:r>
          </a:p>
        </p:txBody>
      </p:sp>
      <p:pic>
        <p:nvPicPr>
          <p:cNvPr id="6" name="Picture 5">
            <a:extLst>
              <a:ext uri="{FF2B5EF4-FFF2-40B4-BE49-F238E27FC236}">
                <a16:creationId xmlns:a16="http://schemas.microsoft.com/office/drawing/2014/main" id="{5BC126D4-3C92-67D5-8392-E425ADF2BC6E}"/>
              </a:ext>
            </a:extLst>
          </p:cNvPr>
          <p:cNvPicPr>
            <a:picLocks noChangeAspect="1"/>
          </p:cNvPicPr>
          <p:nvPr/>
        </p:nvPicPr>
        <p:blipFill>
          <a:blip r:embed="rId2"/>
          <a:stretch>
            <a:fillRect/>
          </a:stretch>
        </p:blipFill>
        <p:spPr>
          <a:xfrm>
            <a:off x="3020507" y="3367019"/>
            <a:ext cx="6962775" cy="1933575"/>
          </a:xfrm>
          <a:prstGeom prst="rect">
            <a:avLst/>
          </a:prstGeom>
        </p:spPr>
      </p:pic>
    </p:spTree>
    <p:extLst>
      <p:ext uri="{BB962C8B-B14F-4D97-AF65-F5344CB8AC3E}">
        <p14:creationId xmlns:p14="http://schemas.microsoft.com/office/powerpoint/2010/main" val="16511161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22E30-415F-AC4B-A844-189C6824334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BC7B544-04B3-5846-BEC9-DBD6BA7958A6}"/>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885D8BE5-E0B2-C041-8337-245648B84EA8}"/>
              </a:ext>
            </a:extLst>
          </p:cNvPr>
          <p:cNvSpPr>
            <a:spLocks noGrp="1"/>
          </p:cNvSpPr>
          <p:nvPr>
            <p:ph sz="half" idx="13"/>
          </p:nvPr>
        </p:nvSpPr>
        <p:spPr/>
        <p:txBody>
          <a:bodyPr/>
          <a:lstStyle/>
          <a:p>
            <a:endParaRPr lang="en-US"/>
          </a:p>
        </p:txBody>
      </p:sp>
      <p:sp>
        <p:nvSpPr>
          <p:cNvPr id="5" name="Content Placeholder 4">
            <a:extLst>
              <a:ext uri="{FF2B5EF4-FFF2-40B4-BE49-F238E27FC236}">
                <a16:creationId xmlns:a16="http://schemas.microsoft.com/office/drawing/2014/main" id="{E0E4C5CE-D6DC-FB44-8182-7291FFABFA01}"/>
              </a:ext>
            </a:extLst>
          </p:cNvPr>
          <p:cNvSpPr>
            <a:spLocks noGrp="1"/>
          </p:cNvSpPr>
          <p:nvPr>
            <p:ph sz="half" idx="15"/>
          </p:nvPr>
        </p:nvSpPr>
        <p:spPr/>
        <p:txBody>
          <a:bodyPr/>
          <a:lstStyle/>
          <a:p>
            <a:endParaRPr lang="en-US"/>
          </a:p>
        </p:txBody>
      </p:sp>
      <p:sp>
        <p:nvSpPr>
          <p:cNvPr id="6" name="Content Placeholder 5">
            <a:extLst>
              <a:ext uri="{FF2B5EF4-FFF2-40B4-BE49-F238E27FC236}">
                <a16:creationId xmlns:a16="http://schemas.microsoft.com/office/drawing/2014/main" id="{5340C50D-DB89-914C-8CF0-065744122578}"/>
              </a:ext>
            </a:extLst>
          </p:cNvPr>
          <p:cNvSpPr>
            <a:spLocks noGrp="1"/>
          </p:cNvSpPr>
          <p:nvPr>
            <p:ph sz="half" idx="16"/>
          </p:nvPr>
        </p:nvSpPr>
        <p:spPr/>
        <p:txBody>
          <a:bodyPr/>
          <a:lstStyle/>
          <a:p>
            <a:endParaRPr lang="en-US"/>
          </a:p>
        </p:txBody>
      </p:sp>
      <p:sp>
        <p:nvSpPr>
          <p:cNvPr id="7" name="Content Placeholder 6">
            <a:extLst>
              <a:ext uri="{FF2B5EF4-FFF2-40B4-BE49-F238E27FC236}">
                <a16:creationId xmlns:a16="http://schemas.microsoft.com/office/drawing/2014/main" id="{8515BC2D-B30B-9C4E-B153-A885BBD2EC0B}"/>
              </a:ext>
            </a:extLst>
          </p:cNvPr>
          <p:cNvSpPr>
            <a:spLocks noGrp="1"/>
          </p:cNvSpPr>
          <p:nvPr>
            <p:ph sz="quarter" idx="18"/>
          </p:nvPr>
        </p:nvSpPr>
        <p:spPr/>
        <p:txBody>
          <a:bodyPr/>
          <a:lstStyle/>
          <a:p>
            <a:endParaRPr lang="en-US"/>
          </a:p>
        </p:txBody>
      </p:sp>
      <p:sp>
        <p:nvSpPr>
          <p:cNvPr id="8" name="Content Placeholder 7">
            <a:extLst>
              <a:ext uri="{FF2B5EF4-FFF2-40B4-BE49-F238E27FC236}">
                <a16:creationId xmlns:a16="http://schemas.microsoft.com/office/drawing/2014/main" id="{4F2677C9-95BE-0F4F-B2C7-284FAD38B881}"/>
              </a:ext>
            </a:extLst>
          </p:cNvPr>
          <p:cNvSpPr>
            <a:spLocks noGrp="1"/>
          </p:cNvSpPr>
          <p:nvPr>
            <p:ph sz="quarter" idx="19"/>
          </p:nvPr>
        </p:nvSpPr>
        <p:spPr/>
        <p:txBody>
          <a:bodyPr/>
          <a:lstStyle/>
          <a:p>
            <a:endParaRPr lang="en-US"/>
          </a:p>
        </p:txBody>
      </p:sp>
      <p:sp>
        <p:nvSpPr>
          <p:cNvPr id="9" name="Content Placeholder 8">
            <a:extLst>
              <a:ext uri="{FF2B5EF4-FFF2-40B4-BE49-F238E27FC236}">
                <a16:creationId xmlns:a16="http://schemas.microsoft.com/office/drawing/2014/main" id="{394CD364-66AD-2241-9BB9-CEA9A67D50C2}"/>
              </a:ext>
            </a:extLst>
          </p:cNvPr>
          <p:cNvSpPr>
            <a:spLocks noGrp="1"/>
          </p:cNvSpPr>
          <p:nvPr>
            <p:ph sz="quarter" idx="21"/>
          </p:nvPr>
        </p:nvSpPr>
        <p:spPr/>
        <p:txBody>
          <a:bodyPr/>
          <a:lstStyle/>
          <a:p>
            <a:endParaRPr lang="en-US"/>
          </a:p>
        </p:txBody>
      </p:sp>
      <p:sp>
        <p:nvSpPr>
          <p:cNvPr id="10" name="Content Placeholder 9">
            <a:extLst>
              <a:ext uri="{FF2B5EF4-FFF2-40B4-BE49-F238E27FC236}">
                <a16:creationId xmlns:a16="http://schemas.microsoft.com/office/drawing/2014/main" id="{D369C850-7504-624C-B538-4E5585042386}"/>
              </a:ext>
            </a:extLst>
          </p:cNvPr>
          <p:cNvSpPr>
            <a:spLocks noGrp="1"/>
          </p:cNvSpPr>
          <p:nvPr>
            <p:ph sz="quarter" idx="22"/>
          </p:nvPr>
        </p:nvSpPr>
        <p:spPr/>
        <p:txBody>
          <a:bodyPr/>
          <a:lstStyle/>
          <a:p>
            <a:endParaRPr lang="en-US"/>
          </a:p>
        </p:txBody>
      </p:sp>
      <p:sp>
        <p:nvSpPr>
          <p:cNvPr id="12" name="Footer Placeholder 11">
            <a:extLst>
              <a:ext uri="{FF2B5EF4-FFF2-40B4-BE49-F238E27FC236}">
                <a16:creationId xmlns:a16="http://schemas.microsoft.com/office/drawing/2014/main" id="{65EC1CF0-1F9C-1342-BE54-B3D9AF099584}"/>
              </a:ext>
            </a:extLst>
          </p:cNvPr>
          <p:cNvSpPr>
            <a:spLocks noGrp="1"/>
          </p:cNvSpPr>
          <p:nvPr>
            <p:ph type="ftr" sz="quarter" idx="3"/>
          </p:nvPr>
        </p:nvSpPr>
        <p:spPr/>
        <p:txBody>
          <a:bodyPr/>
          <a:lstStyle/>
          <a:p>
            <a:endParaRPr lang="en-US"/>
          </a:p>
        </p:txBody>
      </p:sp>
      <p:pic>
        <p:nvPicPr>
          <p:cNvPr id="13" name="Picture 12">
            <a:extLst>
              <a:ext uri="{FF2B5EF4-FFF2-40B4-BE49-F238E27FC236}">
                <a16:creationId xmlns:a16="http://schemas.microsoft.com/office/drawing/2014/main" id="{E182735F-0AE6-BC4D-8A85-B9FBD22C2FF4}"/>
              </a:ext>
            </a:extLst>
          </p:cNvPr>
          <p:cNvPicPr>
            <a:picLocks noChangeAspect="1"/>
          </p:cNvPicPr>
          <p:nvPr/>
        </p:nvPicPr>
        <p:blipFill>
          <a:blip r:embed="rId2"/>
          <a:srcRect/>
          <a:stretch/>
        </p:blipFill>
        <p:spPr>
          <a:xfrm>
            <a:off x="0" y="0"/>
            <a:ext cx="12192000" cy="6858000"/>
          </a:xfrm>
          <a:prstGeom prst="rect">
            <a:avLst/>
          </a:prstGeom>
        </p:spPr>
      </p:pic>
      <p:sp>
        <p:nvSpPr>
          <p:cNvPr id="14" name="TextBox 13">
            <a:extLst>
              <a:ext uri="{FF2B5EF4-FFF2-40B4-BE49-F238E27FC236}">
                <a16:creationId xmlns:a16="http://schemas.microsoft.com/office/drawing/2014/main" id="{0398BF2E-3B16-3D4E-A50C-79E3CB3B4B11}"/>
              </a:ext>
            </a:extLst>
          </p:cNvPr>
          <p:cNvSpPr txBox="1"/>
          <p:nvPr/>
        </p:nvSpPr>
        <p:spPr>
          <a:xfrm>
            <a:off x="2136937" y="5720878"/>
            <a:ext cx="7918121" cy="567399"/>
          </a:xfrm>
          <a:prstGeom prst="rect">
            <a:avLst/>
          </a:prstGeom>
          <a:noFill/>
        </p:spPr>
        <p:txBody>
          <a:bodyPr wrap="square" rtlCol="0">
            <a:spAutoFit/>
          </a:bodyPr>
          <a:lstStyle/>
          <a:p>
            <a:pPr algn="ctr">
              <a:lnSpc>
                <a:spcPct val="150000"/>
              </a:lnSpc>
            </a:pPr>
            <a:r>
              <a:rPr lang="en-US" sz="1100" b="1" i="1">
                <a:latin typeface="Century Schoolbook" panose="02040604050505020304" pitchFamily="18" charset="0"/>
              </a:rPr>
              <a:t>12701 Whitewater Drive • Suite 100  •  Minnetonka, MN 55343</a:t>
            </a:r>
            <a:br>
              <a:rPr lang="en-US" sz="1100" b="1" i="1">
                <a:latin typeface="Century Schoolbook" panose="02040604050505020304" pitchFamily="18" charset="0"/>
              </a:rPr>
            </a:br>
            <a:r>
              <a:rPr lang="en-US" sz="1100" b="1" i="1">
                <a:latin typeface="Century Schoolbook" panose="02040604050505020304" pitchFamily="18" charset="0"/>
              </a:rPr>
              <a:t>Phone: 952-294-1300  •  Website: bbq-holdings.com  •  E-mail: InvestorRelations@BBQ-Holdings.com</a:t>
            </a:r>
          </a:p>
        </p:txBody>
      </p:sp>
      <p:pic>
        <p:nvPicPr>
          <p:cNvPr id="15" name="Picture 14">
            <a:extLst>
              <a:ext uri="{FF2B5EF4-FFF2-40B4-BE49-F238E27FC236}">
                <a16:creationId xmlns:a16="http://schemas.microsoft.com/office/drawing/2014/main" id="{8B763EDC-83EF-3140-8A47-891AEED7FE6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289363" y="4551766"/>
            <a:ext cx="1613271" cy="967962"/>
          </a:xfrm>
          <a:prstGeom prst="rect">
            <a:avLst/>
          </a:prstGeom>
        </p:spPr>
      </p:pic>
    </p:spTree>
    <p:extLst>
      <p:ext uri="{BB962C8B-B14F-4D97-AF65-F5344CB8AC3E}">
        <p14:creationId xmlns:p14="http://schemas.microsoft.com/office/powerpoint/2010/main" val="1756978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BA04344-2C04-C045-8EDF-E937FF89DA1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5272"/>
          <a:stretch/>
        </p:blipFill>
        <p:spPr>
          <a:xfrm>
            <a:off x="6982544" y="0"/>
            <a:ext cx="5209455" cy="6551380"/>
          </a:xfrm>
          <a:prstGeom prst="rect">
            <a:avLst/>
          </a:prstGeom>
        </p:spPr>
      </p:pic>
      <p:sp>
        <p:nvSpPr>
          <p:cNvPr id="6" name="Title 1">
            <a:extLst>
              <a:ext uri="{FF2B5EF4-FFF2-40B4-BE49-F238E27FC236}">
                <a16:creationId xmlns:a16="http://schemas.microsoft.com/office/drawing/2014/main" id="{99394EDE-1DF9-CC4A-A108-09739F653C2F}"/>
              </a:ext>
            </a:extLst>
          </p:cNvPr>
          <p:cNvSpPr>
            <a:spLocks noGrp="1"/>
          </p:cNvSpPr>
          <p:nvPr>
            <p:ph type="title"/>
          </p:nvPr>
        </p:nvSpPr>
        <p:spPr>
          <a:xfrm>
            <a:off x="807031" y="-90001"/>
            <a:ext cx="10515600" cy="1325563"/>
          </a:xfrm>
        </p:spPr>
        <p:txBody>
          <a:bodyPr>
            <a:normAutofit/>
          </a:bodyPr>
          <a:lstStyle/>
          <a:p>
            <a:r>
              <a:rPr lang="en-US" sz="2800">
                <a:solidFill>
                  <a:schemeClr val="tx1"/>
                </a:solidFill>
                <a:latin typeface="Arial Black" panose="020B0A04020102020204" pitchFamily="34" charset="0"/>
              </a:rPr>
              <a:t>WHO WE ARE</a:t>
            </a:r>
          </a:p>
        </p:txBody>
      </p:sp>
      <p:sp>
        <p:nvSpPr>
          <p:cNvPr id="3" name="Content Placeholder 2">
            <a:extLst>
              <a:ext uri="{FF2B5EF4-FFF2-40B4-BE49-F238E27FC236}">
                <a16:creationId xmlns:a16="http://schemas.microsoft.com/office/drawing/2014/main" id="{44E2F474-9A84-9642-A6A3-50C359740930}"/>
              </a:ext>
            </a:extLst>
          </p:cNvPr>
          <p:cNvSpPr>
            <a:spLocks noGrp="1"/>
          </p:cNvSpPr>
          <p:nvPr>
            <p:ph idx="1"/>
          </p:nvPr>
        </p:nvSpPr>
        <p:spPr>
          <a:xfrm>
            <a:off x="807031" y="1635664"/>
            <a:ext cx="6175513" cy="4649555"/>
          </a:xfrm>
        </p:spPr>
        <p:txBody>
          <a:bodyPr>
            <a:noAutofit/>
          </a:bodyPr>
          <a:lstStyle/>
          <a:p>
            <a:pPr marL="0" indent="0">
              <a:lnSpc>
                <a:spcPct val="100000"/>
              </a:lnSpc>
              <a:buNone/>
            </a:pPr>
            <a:r>
              <a:rPr lang="en-US" sz="1400">
                <a:latin typeface="Arial" panose="020B0604020202020204" pitchFamily="34" charset="0"/>
                <a:cs typeface="Arial" panose="020B0604020202020204" pitchFamily="34" charset="0"/>
              </a:rPr>
              <a:t>Famous Dave understands what it’s like when the odds are against you. A Native American kid at the bottom half of his high school class, he didn’t have a whole lot of opportunities, but he had dreams and perseverance. His goal: create the best food America ever tasted. BBQ was a passion he caught from his dad, a Southerner working in construction. They always knew where to find the best ribs: the street-corner vendors with their 55 gallon smokers, cooking it up in the tradition of the deep South. After years of learning all he could about BBQ, he opened the first Famous Dave’s in Hayward, WI in 1994, quickly gaining great popularity.</a:t>
            </a:r>
          </a:p>
          <a:p>
            <a:pPr marL="0" indent="0">
              <a:lnSpc>
                <a:spcPct val="100000"/>
              </a:lnSpc>
              <a:buNone/>
            </a:pPr>
            <a:br>
              <a:rPr lang="en-US" sz="1400">
                <a:latin typeface="Arial" panose="020B0604020202020204" pitchFamily="34" charset="0"/>
                <a:cs typeface="Arial" panose="020B0604020202020204" pitchFamily="34" charset="0"/>
              </a:rPr>
            </a:br>
            <a:r>
              <a:rPr lang="en-US" sz="1400">
                <a:latin typeface="Arial" panose="020B0604020202020204" pitchFamily="34" charset="0"/>
                <a:cs typeface="Arial" panose="020B0604020202020204" pitchFamily="34" charset="0"/>
              </a:rPr>
              <a:t>In 2020 the company began acquiring other brands in the pursuit of a diversified portfolio to display its passion for hospitality.  Our focus is on evolving and elevating the guest experience, maximizing the capacity of each restaurant, and growing both organically and acquisitively.  </a:t>
            </a:r>
          </a:p>
          <a:p>
            <a:pPr marL="0" indent="0">
              <a:lnSpc>
                <a:spcPct val="100000"/>
              </a:lnSpc>
              <a:buNone/>
            </a:pPr>
            <a:endParaRPr lang="en-US" sz="1400">
              <a:latin typeface="Arial" panose="020B0604020202020204" pitchFamily="34" charset="0"/>
              <a:cs typeface="Arial" panose="020B0604020202020204" pitchFamily="34" charset="0"/>
            </a:endParaRPr>
          </a:p>
          <a:p>
            <a:pPr marL="0" indent="0">
              <a:lnSpc>
                <a:spcPct val="100000"/>
              </a:lnSpc>
              <a:buNone/>
            </a:pPr>
            <a:r>
              <a:rPr lang="en-US" sz="1400">
                <a:latin typeface="Arial" panose="020B0604020202020204" pitchFamily="34" charset="0"/>
                <a:cs typeface="Arial" panose="020B0604020202020204" pitchFamily="34" charset="0"/>
              </a:rPr>
              <a:t>This 50-year obsession is with one purpose: To delight Guests with the most enjoyable and authentic experience possible.  With an entrepreneurial management team and vision in place, yes in the answer, what’s the question?</a:t>
            </a:r>
          </a:p>
        </p:txBody>
      </p:sp>
    </p:spTree>
    <p:extLst>
      <p:ext uri="{BB962C8B-B14F-4D97-AF65-F5344CB8AC3E}">
        <p14:creationId xmlns:p14="http://schemas.microsoft.com/office/powerpoint/2010/main" val="1125252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10;&#10;Description automatically generated">
            <a:extLst>
              <a:ext uri="{FF2B5EF4-FFF2-40B4-BE49-F238E27FC236}">
                <a16:creationId xmlns:a16="http://schemas.microsoft.com/office/drawing/2014/main" id="{A7677CCF-2FBE-42EE-8372-0927DFB233C5}"/>
              </a:ext>
            </a:extLst>
          </p:cNvPr>
          <p:cNvPicPr>
            <a:picLocks noChangeAspect="1"/>
          </p:cNvPicPr>
          <p:nvPr/>
        </p:nvPicPr>
        <p:blipFill>
          <a:blip r:embed="rId2"/>
          <a:stretch>
            <a:fillRect/>
          </a:stretch>
        </p:blipFill>
        <p:spPr>
          <a:xfrm>
            <a:off x="6123464" y="2148296"/>
            <a:ext cx="4544059" cy="2838846"/>
          </a:xfrm>
          <a:prstGeom prst="rect">
            <a:avLst/>
          </a:prstGeom>
        </p:spPr>
      </p:pic>
      <p:pic>
        <p:nvPicPr>
          <p:cNvPr id="3" name="Picture 2" descr="A picture containing text, businesscard, screenshot&#10;&#10;Description automatically generated">
            <a:extLst>
              <a:ext uri="{FF2B5EF4-FFF2-40B4-BE49-F238E27FC236}">
                <a16:creationId xmlns:a16="http://schemas.microsoft.com/office/drawing/2014/main" id="{372EECB0-10EA-4352-9999-9100E1AD185E}"/>
              </a:ext>
            </a:extLst>
          </p:cNvPr>
          <p:cNvPicPr>
            <a:picLocks noChangeAspect="1"/>
          </p:cNvPicPr>
          <p:nvPr/>
        </p:nvPicPr>
        <p:blipFill>
          <a:blip r:embed="rId3"/>
          <a:stretch>
            <a:fillRect/>
          </a:stretch>
        </p:blipFill>
        <p:spPr>
          <a:xfrm>
            <a:off x="1467623" y="2118479"/>
            <a:ext cx="4525006" cy="2857899"/>
          </a:xfrm>
          <a:prstGeom prst="rect">
            <a:avLst/>
          </a:prstGeom>
        </p:spPr>
      </p:pic>
      <p:sp>
        <p:nvSpPr>
          <p:cNvPr id="7" name="TextBox 6">
            <a:extLst>
              <a:ext uri="{FF2B5EF4-FFF2-40B4-BE49-F238E27FC236}">
                <a16:creationId xmlns:a16="http://schemas.microsoft.com/office/drawing/2014/main" id="{B6EAB4BE-6ED3-4761-B143-A4D0F93F8B38}"/>
              </a:ext>
            </a:extLst>
          </p:cNvPr>
          <p:cNvSpPr txBox="1"/>
          <p:nvPr/>
        </p:nvSpPr>
        <p:spPr>
          <a:xfrm>
            <a:off x="600075" y="1290680"/>
            <a:ext cx="10998281" cy="584775"/>
          </a:xfrm>
          <a:prstGeom prst="rect">
            <a:avLst/>
          </a:prstGeom>
          <a:noFill/>
        </p:spPr>
        <p:txBody>
          <a:bodyPr vert="horz" wrap="square" lIns="91440" tIns="45720" rIns="91440" bIns="45720" rtlCol="0" anchor="t">
            <a:spAutoFit/>
          </a:bodyPr>
          <a:lstStyle/>
          <a:p>
            <a:r>
              <a:rPr lang="en-US" sz="1600">
                <a:latin typeface="Arial"/>
                <a:cs typeface="Arial"/>
              </a:rPr>
              <a:t>Our strategies have been successful at growing sales and EBITDA.</a:t>
            </a:r>
          </a:p>
          <a:p>
            <a:pPr algn="l" rtl="0" eaLnBrk="1" fontAlgn="auto" hangingPunct="1">
              <a:lnSpc>
                <a:spcPct val="100000"/>
              </a:lnSpc>
              <a:spcBef>
                <a:spcPts val="0"/>
              </a:spcBef>
              <a:spcAft>
                <a:spcPts val="0"/>
              </a:spcAft>
            </a:pPr>
            <a:endParaRPr lang="en-US" sz="1600" b="0" i="0" u="none" baseline="0">
              <a:latin typeface="Arial" panose="020B0604020202020204" pitchFamily="34" charset="0"/>
              <a:cs typeface="Arial" panose="020B0604020202020204" pitchFamily="34" charset="0"/>
            </a:endParaRPr>
          </a:p>
        </p:txBody>
      </p:sp>
      <p:sp>
        <p:nvSpPr>
          <p:cNvPr id="16" name="Title 1">
            <a:extLst>
              <a:ext uri="{FF2B5EF4-FFF2-40B4-BE49-F238E27FC236}">
                <a16:creationId xmlns:a16="http://schemas.microsoft.com/office/drawing/2014/main" id="{2B664533-F6CD-4E1E-9C12-87DBC6A08354}"/>
              </a:ext>
            </a:extLst>
          </p:cNvPr>
          <p:cNvSpPr txBox="1">
            <a:spLocks/>
          </p:cNvSpPr>
          <p:nvPr/>
        </p:nvSpPr>
        <p:spPr>
          <a:xfrm>
            <a:off x="502961" y="560163"/>
            <a:ext cx="11456409" cy="612868"/>
          </a:xfrm>
          <a:prstGeom prst="rect">
            <a:avLst/>
          </a:prstGeom>
          <a:ln>
            <a:noFill/>
          </a:ln>
        </p:spPr>
        <p:txBody>
          <a:bodyPr vert="horz" lIns="0" tIns="0" rIns="0" bIns="0" rtlCol="0" anchor="b">
            <a:noAutofit/>
          </a:bodyPr>
          <a:lstStyle>
            <a:lvl1pPr algn="l" defTabSz="448469" rtl="0" eaLnBrk="1" latinLnBrk="0" hangingPunct="1">
              <a:spcBef>
                <a:spcPct val="0"/>
              </a:spcBef>
              <a:buNone/>
              <a:defRPr sz="1853" kern="1200" cap="none">
                <a:solidFill>
                  <a:srgbClr val="000000"/>
                </a:solidFill>
                <a:latin typeface="+mj-lt"/>
                <a:ea typeface="+mj-ea"/>
                <a:cs typeface="Century Gothic"/>
              </a:defRPr>
            </a:lvl1pPr>
          </a:lstStyle>
          <a:p>
            <a:r>
              <a:rPr lang="en-US" sz="2400" b="1">
                <a:solidFill>
                  <a:schemeClr val="tx1"/>
                </a:solidFill>
                <a:latin typeface="Arial Black"/>
                <a:cs typeface="Arial Black" panose="020B0604020202020204" pitchFamily="34" charset="0"/>
              </a:rPr>
              <a:t>DRIVING TOP AND BOTTOM-LINE GROWTH</a:t>
            </a:r>
            <a:endParaRPr lang="en-US" sz="2400" b="1">
              <a:solidFill>
                <a:srgbClr val="FF0000"/>
              </a:solidFill>
              <a:latin typeface="Arial Black" panose="020B0604020202020204" pitchFamily="34" charset="0"/>
              <a:cs typeface="Arial Black" panose="020B0604020202020204" pitchFamily="34" charset="0"/>
            </a:endParaRPr>
          </a:p>
        </p:txBody>
      </p:sp>
      <p:sp>
        <p:nvSpPr>
          <p:cNvPr id="5" name="TextBox 4">
            <a:extLst>
              <a:ext uri="{FF2B5EF4-FFF2-40B4-BE49-F238E27FC236}">
                <a16:creationId xmlns:a16="http://schemas.microsoft.com/office/drawing/2014/main" id="{B1B32456-34FD-43E3-B60D-7331F2571382}"/>
              </a:ext>
            </a:extLst>
          </p:cNvPr>
          <p:cNvSpPr txBox="1"/>
          <p:nvPr/>
        </p:nvSpPr>
        <p:spPr>
          <a:xfrm>
            <a:off x="246912" y="6432640"/>
            <a:ext cx="4584589" cy="246221"/>
          </a:xfrm>
          <a:prstGeom prst="rect">
            <a:avLst/>
          </a:prstGeom>
          <a:noFill/>
        </p:spPr>
        <p:txBody>
          <a:bodyPr vert="horz" wrap="square" rtlCol="0">
            <a:spAutoFit/>
          </a:bodyPr>
          <a:lstStyle/>
          <a:p>
            <a:pPr algn="l" rtl="0" eaLnBrk="1" fontAlgn="auto" hangingPunct="1">
              <a:lnSpc>
                <a:spcPct val="100000"/>
              </a:lnSpc>
              <a:spcBef>
                <a:spcPts val="0"/>
              </a:spcBef>
              <a:spcAft>
                <a:spcPts val="0"/>
              </a:spcAft>
            </a:pPr>
            <a:r>
              <a:rPr lang="en-US" sz="1000" b="0" i="0" u="none" baseline="0">
                <a:latin typeface="Arial" panose="020B0604020202020204" pitchFamily="34" charset="0"/>
                <a:cs typeface="Arial" panose="020B0604020202020204" pitchFamily="34" charset="0"/>
              </a:rPr>
              <a:t>*A:  Actual, PF:  Proforma</a:t>
            </a:r>
          </a:p>
        </p:txBody>
      </p:sp>
      <p:sp>
        <p:nvSpPr>
          <p:cNvPr id="11" name="TextBox 10">
            <a:extLst>
              <a:ext uri="{FF2B5EF4-FFF2-40B4-BE49-F238E27FC236}">
                <a16:creationId xmlns:a16="http://schemas.microsoft.com/office/drawing/2014/main" id="{3455B41E-C748-41B4-88B9-4A678286BFBB}"/>
              </a:ext>
            </a:extLst>
          </p:cNvPr>
          <p:cNvSpPr txBox="1"/>
          <p:nvPr/>
        </p:nvSpPr>
        <p:spPr>
          <a:xfrm>
            <a:off x="2290778" y="4724133"/>
            <a:ext cx="268026" cy="246221"/>
          </a:xfrm>
          <a:prstGeom prst="rect">
            <a:avLst/>
          </a:prstGeom>
          <a:noFill/>
        </p:spPr>
        <p:txBody>
          <a:bodyPr vert="horz" wrap="square" rtlCol="0">
            <a:spAutoFit/>
          </a:bodyPr>
          <a:lstStyle/>
          <a:p>
            <a:pPr algn="l" rtl="0" eaLnBrk="1" fontAlgn="auto" hangingPunct="1">
              <a:lnSpc>
                <a:spcPct val="100000"/>
              </a:lnSpc>
              <a:spcBef>
                <a:spcPts val="0"/>
              </a:spcBef>
              <a:spcAft>
                <a:spcPts val="0"/>
              </a:spcAft>
            </a:pPr>
            <a:r>
              <a:rPr lang="en-US" sz="1000" b="0" i="0" u="none" baseline="0">
                <a:latin typeface="Century Gothic"/>
              </a:rPr>
              <a:t>*</a:t>
            </a:r>
          </a:p>
        </p:txBody>
      </p:sp>
      <p:sp>
        <p:nvSpPr>
          <p:cNvPr id="12" name="TextBox 11">
            <a:extLst>
              <a:ext uri="{FF2B5EF4-FFF2-40B4-BE49-F238E27FC236}">
                <a16:creationId xmlns:a16="http://schemas.microsoft.com/office/drawing/2014/main" id="{9125ECDF-1798-4DD8-87F0-D2A2705DF1C8}"/>
              </a:ext>
            </a:extLst>
          </p:cNvPr>
          <p:cNvSpPr txBox="1"/>
          <p:nvPr/>
        </p:nvSpPr>
        <p:spPr>
          <a:xfrm>
            <a:off x="3357543" y="4709256"/>
            <a:ext cx="268026" cy="246221"/>
          </a:xfrm>
          <a:prstGeom prst="rect">
            <a:avLst/>
          </a:prstGeom>
          <a:noFill/>
        </p:spPr>
        <p:txBody>
          <a:bodyPr vert="horz" wrap="square" rtlCol="0">
            <a:spAutoFit/>
          </a:bodyPr>
          <a:lstStyle/>
          <a:p>
            <a:pPr algn="l" rtl="0" eaLnBrk="1" fontAlgn="auto" hangingPunct="1">
              <a:lnSpc>
                <a:spcPct val="100000"/>
              </a:lnSpc>
              <a:spcBef>
                <a:spcPts val="0"/>
              </a:spcBef>
              <a:spcAft>
                <a:spcPts val="0"/>
              </a:spcAft>
            </a:pPr>
            <a:r>
              <a:rPr lang="en-US" sz="1000" b="0" i="0" u="none" baseline="0">
                <a:latin typeface="Century Gothic"/>
              </a:rPr>
              <a:t>*</a:t>
            </a:r>
          </a:p>
        </p:txBody>
      </p:sp>
      <p:sp>
        <p:nvSpPr>
          <p:cNvPr id="14" name="TextBox 13">
            <a:extLst>
              <a:ext uri="{FF2B5EF4-FFF2-40B4-BE49-F238E27FC236}">
                <a16:creationId xmlns:a16="http://schemas.microsoft.com/office/drawing/2014/main" id="{5D9472A6-8973-48AB-A32B-524AA83647CC}"/>
              </a:ext>
            </a:extLst>
          </p:cNvPr>
          <p:cNvSpPr txBox="1"/>
          <p:nvPr/>
        </p:nvSpPr>
        <p:spPr>
          <a:xfrm>
            <a:off x="5541879" y="4711940"/>
            <a:ext cx="268026" cy="246221"/>
          </a:xfrm>
          <a:prstGeom prst="rect">
            <a:avLst/>
          </a:prstGeom>
          <a:noFill/>
        </p:spPr>
        <p:txBody>
          <a:bodyPr vert="horz" wrap="square" rtlCol="0">
            <a:spAutoFit/>
          </a:bodyPr>
          <a:lstStyle/>
          <a:p>
            <a:pPr algn="l" rtl="0" eaLnBrk="1" fontAlgn="auto" hangingPunct="1">
              <a:lnSpc>
                <a:spcPct val="100000"/>
              </a:lnSpc>
              <a:spcBef>
                <a:spcPts val="0"/>
              </a:spcBef>
              <a:spcAft>
                <a:spcPts val="0"/>
              </a:spcAft>
            </a:pPr>
            <a:r>
              <a:rPr lang="en-US" sz="1000" b="0" i="0" u="none" baseline="0">
                <a:latin typeface="Century Gothic"/>
              </a:rPr>
              <a:t>*</a:t>
            </a:r>
          </a:p>
        </p:txBody>
      </p:sp>
      <p:sp>
        <p:nvSpPr>
          <p:cNvPr id="17" name="TextBox 16">
            <a:extLst>
              <a:ext uri="{FF2B5EF4-FFF2-40B4-BE49-F238E27FC236}">
                <a16:creationId xmlns:a16="http://schemas.microsoft.com/office/drawing/2014/main" id="{C2D9DDEE-7C21-4EA1-A0CE-C242A5D1C0C7}"/>
              </a:ext>
            </a:extLst>
          </p:cNvPr>
          <p:cNvSpPr txBox="1"/>
          <p:nvPr/>
        </p:nvSpPr>
        <p:spPr>
          <a:xfrm>
            <a:off x="6942626" y="4709011"/>
            <a:ext cx="268026" cy="246221"/>
          </a:xfrm>
          <a:prstGeom prst="rect">
            <a:avLst/>
          </a:prstGeom>
          <a:noFill/>
        </p:spPr>
        <p:txBody>
          <a:bodyPr vert="horz" wrap="square" rtlCol="0">
            <a:spAutoFit/>
          </a:bodyPr>
          <a:lstStyle/>
          <a:p>
            <a:pPr algn="l" rtl="0" eaLnBrk="1" fontAlgn="auto" hangingPunct="1">
              <a:lnSpc>
                <a:spcPct val="100000"/>
              </a:lnSpc>
              <a:spcBef>
                <a:spcPts val="0"/>
              </a:spcBef>
              <a:spcAft>
                <a:spcPts val="0"/>
              </a:spcAft>
            </a:pPr>
            <a:r>
              <a:rPr lang="en-US" sz="1000" b="0" i="0" u="none" baseline="0">
                <a:latin typeface="Century Gothic"/>
              </a:rPr>
              <a:t>*</a:t>
            </a:r>
          </a:p>
        </p:txBody>
      </p:sp>
      <p:sp>
        <p:nvSpPr>
          <p:cNvPr id="19" name="TextBox 18">
            <a:extLst>
              <a:ext uri="{FF2B5EF4-FFF2-40B4-BE49-F238E27FC236}">
                <a16:creationId xmlns:a16="http://schemas.microsoft.com/office/drawing/2014/main" id="{79BDD1AA-7C49-4126-8B7B-760BB8E53C03}"/>
              </a:ext>
            </a:extLst>
          </p:cNvPr>
          <p:cNvSpPr txBox="1"/>
          <p:nvPr/>
        </p:nvSpPr>
        <p:spPr>
          <a:xfrm>
            <a:off x="8042823" y="4710540"/>
            <a:ext cx="268026" cy="246221"/>
          </a:xfrm>
          <a:prstGeom prst="rect">
            <a:avLst/>
          </a:prstGeom>
          <a:noFill/>
        </p:spPr>
        <p:txBody>
          <a:bodyPr vert="horz" wrap="square" rtlCol="0">
            <a:spAutoFit/>
          </a:bodyPr>
          <a:lstStyle/>
          <a:p>
            <a:pPr algn="l" rtl="0" eaLnBrk="1" fontAlgn="auto" hangingPunct="1">
              <a:lnSpc>
                <a:spcPct val="100000"/>
              </a:lnSpc>
              <a:spcBef>
                <a:spcPts val="0"/>
              </a:spcBef>
              <a:spcAft>
                <a:spcPts val="0"/>
              </a:spcAft>
            </a:pPr>
            <a:r>
              <a:rPr lang="en-US" sz="1000" b="0" i="0" u="none" baseline="0">
                <a:latin typeface="Century Gothic"/>
              </a:rPr>
              <a:t>*</a:t>
            </a:r>
          </a:p>
        </p:txBody>
      </p:sp>
      <p:sp>
        <p:nvSpPr>
          <p:cNvPr id="21" name="TextBox 20">
            <a:extLst>
              <a:ext uri="{FF2B5EF4-FFF2-40B4-BE49-F238E27FC236}">
                <a16:creationId xmlns:a16="http://schemas.microsoft.com/office/drawing/2014/main" id="{28E4283F-B6A7-477C-ADDC-867BB6865AF7}"/>
              </a:ext>
            </a:extLst>
          </p:cNvPr>
          <p:cNvSpPr txBox="1"/>
          <p:nvPr/>
        </p:nvSpPr>
        <p:spPr>
          <a:xfrm>
            <a:off x="9074888" y="4698498"/>
            <a:ext cx="268026" cy="246221"/>
          </a:xfrm>
          <a:prstGeom prst="rect">
            <a:avLst/>
          </a:prstGeom>
          <a:noFill/>
        </p:spPr>
        <p:txBody>
          <a:bodyPr vert="horz" wrap="square" rtlCol="0">
            <a:spAutoFit/>
          </a:bodyPr>
          <a:lstStyle/>
          <a:p>
            <a:pPr algn="l" rtl="0" eaLnBrk="1" fontAlgn="auto" hangingPunct="1">
              <a:lnSpc>
                <a:spcPct val="100000"/>
              </a:lnSpc>
              <a:spcBef>
                <a:spcPts val="0"/>
              </a:spcBef>
              <a:spcAft>
                <a:spcPts val="0"/>
              </a:spcAft>
            </a:pPr>
            <a:r>
              <a:rPr lang="en-US" sz="1000" b="0" i="0" u="none" baseline="0">
                <a:latin typeface="Century Gothic"/>
              </a:rPr>
              <a:t>*</a:t>
            </a:r>
          </a:p>
        </p:txBody>
      </p:sp>
      <p:sp>
        <p:nvSpPr>
          <p:cNvPr id="20" name="TextBox 19">
            <a:extLst>
              <a:ext uri="{FF2B5EF4-FFF2-40B4-BE49-F238E27FC236}">
                <a16:creationId xmlns:a16="http://schemas.microsoft.com/office/drawing/2014/main" id="{351000F3-8384-4632-8A7A-B3F7976739B9}"/>
              </a:ext>
            </a:extLst>
          </p:cNvPr>
          <p:cNvSpPr txBox="1"/>
          <p:nvPr/>
        </p:nvSpPr>
        <p:spPr>
          <a:xfrm>
            <a:off x="4433165" y="4720014"/>
            <a:ext cx="268026" cy="246221"/>
          </a:xfrm>
          <a:prstGeom prst="rect">
            <a:avLst/>
          </a:prstGeom>
          <a:noFill/>
        </p:spPr>
        <p:txBody>
          <a:bodyPr vert="horz" wrap="square" rtlCol="0">
            <a:spAutoFit/>
          </a:bodyPr>
          <a:lstStyle/>
          <a:p>
            <a:pPr algn="l" rtl="0" eaLnBrk="1" fontAlgn="auto" hangingPunct="1">
              <a:lnSpc>
                <a:spcPct val="100000"/>
              </a:lnSpc>
              <a:spcBef>
                <a:spcPts val="0"/>
              </a:spcBef>
              <a:spcAft>
                <a:spcPts val="0"/>
              </a:spcAft>
            </a:pPr>
            <a:r>
              <a:rPr lang="en-US" sz="1000" b="0" i="0" u="none" baseline="0">
                <a:latin typeface="Century Gothic"/>
              </a:rPr>
              <a:t>*</a:t>
            </a:r>
          </a:p>
        </p:txBody>
      </p:sp>
      <p:sp>
        <p:nvSpPr>
          <p:cNvPr id="22" name="TextBox 21">
            <a:extLst>
              <a:ext uri="{FF2B5EF4-FFF2-40B4-BE49-F238E27FC236}">
                <a16:creationId xmlns:a16="http://schemas.microsoft.com/office/drawing/2014/main" id="{926D2A92-348E-416E-B3E8-387D124A66EB}"/>
              </a:ext>
            </a:extLst>
          </p:cNvPr>
          <p:cNvSpPr txBox="1"/>
          <p:nvPr/>
        </p:nvSpPr>
        <p:spPr>
          <a:xfrm>
            <a:off x="10175085" y="4690401"/>
            <a:ext cx="268026" cy="246221"/>
          </a:xfrm>
          <a:prstGeom prst="rect">
            <a:avLst/>
          </a:prstGeom>
          <a:noFill/>
        </p:spPr>
        <p:txBody>
          <a:bodyPr vert="horz" wrap="square" rtlCol="0">
            <a:spAutoFit/>
          </a:bodyPr>
          <a:lstStyle/>
          <a:p>
            <a:pPr algn="l" rtl="0" eaLnBrk="1" fontAlgn="auto" hangingPunct="1">
              <a:lnSpc>
                <a:spcPct val="100000"/>
              </a:lnSpc>
              <a:spcBef>
                <a:spcPts val="0"/>
              </a:spcBef>
              <a:spcAft>
                <a:spcPts val="0"/>
              </a:spcAft>
            </a:pPr>
            <a:r>
              <a:rPr lang="en-US" sz="1000" b="0" i="0" u="none" baseline="0">
                <a:latin typeface="Century Gothic"/>
              </a:rPr>
              <a:t>*</a:t>
            </a:r>
          </a:p>
        </p:txBody>
      </p:sp>
    </p:spTree>
    <p:extLst>
      <p:ext uri="{BB962C8B-B14F-4D97-AF65-F5344CB8AC3E}">
        <p14:creationId xmlns:p14="http://schemas.microsoft.com/office/powerpoint/2010/main" val="278131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F2A949-91E9-4952-B49C-BECCA9242762}"/>
              </a:ext>
            </a:extLst>
          </p:cNvPr>
          <p:cNvPicPr>
            <a:picLocks noChangeAspect="1"/>
          </p:cNvPicPr>
          <p:nvPr/>
        </p:nvPicPr>
        <p:blipFill>
          <a:blip r:embed="rId2"/>
          <a:stretch>
            <a:fillRect/>
          </a:stretch>
        </p:blipFill>
        <p:spPr>
          <a:xfrm>
            <a:off x="6231165" y="2132823"/>
            <a:ext cx="4578493" cy="2749534"/>
          </a:xfrm>
          <a:prstGeom prst="rect">
            <a:avLst/>
          </a:prstGeom>
        </p:spPr>
      </p:pic>
      <p:sp>
        <p:nvSpPr>
          <p:cNvPr id="7" name="TextBox 6">
            <a:extLst>
              <a:ext uri="{FF2B5EF4-FFF2-40B4-BE49-F238E27FC236}">
                <a16:creationId xmlns:a16="http://schemas.microsoft.com/office/drawing/2014/main" id="{B6EAB4BE-6ED3-4761-B143-A4D0F93F8B38}"/>
              </a:ext>
            </a:extLst>
          </p:cNvPr>
          <p:cNvSpPr txBox="1"/>
          <p:nvPr/>
        </p:nvSpPr>
        <p:spPr>
          <a:xfrm>
            <a:off x="600075" y="1290680"/>
            <a:ext cx="10998281" cy="830997"/>
          </a:xfrm>
          <a:prstGeom prst="rect">
            <a:avLst/>
          </a:prstGeom>
          <a:noFill/>
        </p:spPr>
        <p:txBody>
          <a:bodyPr vert="horz" wrap="square" lIns="91440" tIns="45720" rIns="91440" bIns="45720" rtlCol="0" anchor="t">
            <a:spAutoFit/>
          </a:bodyPr>
          <a:lstStyle/>
          <a:p>
            <a:r>
              <a:rPr lang="en-US" sz="1600">
                <a:latin typeface="Arial"/>
                <a:cs typeface="Arial"/>
              </a:rPr>
              <a:t>We continue to utilize our competencies in operations and marketing, increasing our profitability.  General and administrative expense is being leveraged as we grow.</a:t>
            </a:r>
          </a:p>
          <a:p>
            <a:pPr algn="l" rtl="0" eaLnBrk="1" fontAlgn="auto" hangingPunct="1">
              <a:lnSpc>
                <a:spcPct val="100000"/>
              </a:lnSpc>
              <a:spcBef>
                <a:spcPts val="0"/>
              </a:spcBef>
              <a:spcAft>
                <a:spcPts val="0"/>
              </a:spcAft>
            </a:pPr>
            <a:endParaRPr lang="en-US" sz="1600" b="0" i="0" u="none" baseline="0">
              <a:latin typeface="Arial" panose="020B0604020202020204" pitchFamily="34" charset="0"/>
              <a:cs typeface="Arial" panose="020B0604020202020204" pitchFamily="34" charset="0"/>
            </a:endParaRPr>
          </a:p>
        </p:txBody>
      </p:sp>
      <p:sp>
        <p:nvSpPr>
          <p:cNvPr id="16" name="Title 1">
            <a:extLst>
              <a:ext uri="{FF2B5EF4-FFF2-40B4-BE49-F238E27FC236}">
                <a16:creationId xmlns:a16="http://schemas.microsoft.com/office/drawing/2014/main" id="{2B664533-F6CD-4E1E-9C12-87DBC6A08354}"/>
              </a:ext>
            </a:extLst>
          </p:cNvPr>
          <p:cNvSpPr txBox="1">
            <a:spLocks/>
          </p:cNvSpPr>
          <p:nvPr/>
        </p:nvSpPr>
        <p:spPr>
          <a:xfrm>
            <a:off x="502961" y="560163"/>
            <a:ext cx="11456409" cy="612868"/>
          </a:xfrm>
          <a:prstGeom prst="rect">
            <a:avLst/>
          </a:prstGeom>
          <a:ln>
            <a:noFill/>
          </a:ln>
        </p:spPr>
        <p:txBody>
          <a:bodyPr vert="horz" lIns="0" tIns="0" rIns="0" bIns="0" rtlCol="0" anchor="b">
            <a:noAutofit/>
          </a:bodyPr>
          <a:lstStyle>
            <a:lvl1pPr algn="l" defTabSz="448469" rtl="0" eaLnBrk="1" latinLnBrk="0" hangingPunct="1">
              <a:spcBef>
                <a:spcPct val="0"/>
              </a:spcBef>
              <a:buNone/>
              <a:defRPr sz="1853" kern="1200" cap="none">
                <a:solidFill>
                  <a:srgbClr val="000000"/>
                </a:solidFill>
                <a:latin typeface="+mj-lt"/>
                <a:ea typeface="+mj-ea"/>
                <a:cs typeface="Century Gothic"/>
              </a:defRPr>
            </a:lvl1pPr>
          </a:lstStyle>
          <a:p>
            <a:r>
              <a:rPr lang="en-US" sz="2400" b="1">
                <a:solidFill>
                  <a:schemeClr val="tx1"/>
                </a:solidFill>
                <a:latin typeface="Arial Black" panose="020B0604020202020204" pitchFamily="34" charset="0"/>
                <a:cs typeface="Arial Black" panose="020B0604020202020204" pitchFamily="34" charset="0"/>
              </a:rPr>
              <a:t>DRIVING PROFITABILITY</a:t>
            </a:r>
          </a:p>
        </p:txBody>
      </p:sp>
      <p:pic>
        <p:nvPicPr>
          <p:cNvPr id="3" name="Picture 2">
            <a:extLst>
              <a:ext uri="{FF2B5EF4-FFF2-40B4-BE49-F238E27FC236}">
                <a16:creationId xmlns:a16="http://schemas.microsoft.com/office/drawing/2014/main" id="{A5F6F1F7-7D24-4EBD-87CA-D0577ED70C41}"/>
              </a:ext>
            </a:extLst>
          </p:cNvPr>
          <p:cNvPicPr>
            <a:picLocks noChangeAspect="1"/>
          </p:cNvPicPr>
          <p:nvPr/>
        </p:nvPicPr>
        <p:blipFill>
          <a:blip r:embed="rId3"/>
          <a:stretch>
            <a:fillRect/>
          </a:stretch>
        </p:blipFill>
        <p:spPr>
          <a:xfrm>
            <a:off x="1536922" y="2120631"/>
            <a:ext cx="4578493" cy="2755631"/>
          </a:xfrm>
          <a:prstGeom prst="rect">
            <a:avLst/>
          </a:prstGeom>
        </p:spPr>
      </p:pic>
      <p:sp>
        <p:nvSpPr>
          <p:cNvPr id="10" name="TextBox 9">
            <a:extLst>
              <a:ext uri="{FF2B5EF4-FFF2-40B4-BE49-F238E27FC236}">
                <a16:creationId xmlns:a16="http://schemas.microsoft.com/office/drawing/2014/main" id="{2E70EEFA-96C4-4835-B06D-3B702C23CF9E}"/>
              </a:ext>
            </a:extLst>
          </p:cNvPr>
          <p:cNvSpPr txBox="1"/>
          <p:nvPr/>
        </p:nvSpPr>
        <p:spPr>
          <a:xfrm>
            <a:off x="2352205" y="4611846"/>
            <a:ext cx="268026" cy="246221"/>
          </a:xfrm>
          <a:prstGeom prst="rect">
            <a:avLst/>
          </a:prstGeom>
          <a:noFill/>
        </p:spPr>
        <p:txBody>
          <a:bodyPr vert="horz" wrap="square" rtlCol="0">
            <a:spAutoFit/>
          </a:bodyPr>
          <a:lstStyle/>
          <a:p>
            <a:pPr algn="l" rtl="0" eaLnBrk="1" fontAlgn="auto" hangingPunct="1">
              <a:lnSpc>
                <a:spcPct val="100000"/>
              </a:lnSpc>
              <a:spcBef>
                <a:spcPts val="0"/>
              </a:spcBef>
              <a:spcAft>
                <a:spcPts val="0"/>
              </a:spcAft>
            </a:pPr>
            <a:r>
              <a:rPr lang="en-US" sz="1000" b="0" i="0" u="none" baseline="0">
                <a:latin typeface="Century Gothic"/>
              </a:rPr>
              <a:t>*</a:t>
            </a:r>
          </a:p>
        </p:txBody>
      </p:sp>
      <p:sp>
        <p:nvSpPr>
          <p:cNvPr id="11" name="TextBox 10">
            <a:extLst>
              <a:ext uri="{FF2B5EF4-FFF2-40B4-BE49-F238E27FC236}">
                <a16:creationId xmlns:a16="http://schemas.microsoft.com/office/drawing/2014/main" id="{BDB22C43-2004-47C7-B3A6-BF53B989AF68}"/>
              </a:ext>
            </a:extLst>
          </p:cNvPr>
          <p:cNvSpPr txBox="1"/>
          <p:nvPr/>
        </p:nvSpPr>
        <p:spPr>
          <a:xfrm>
            <a:off x="3448440" y="4605445"/>
            <a:ext cx="268026" cy="246221"/>
          </a:xfrm>
          <a:prstGeom prst="rect">
            <a:avLst/>
          </a:prstGeom>
          <a:noFill/>
        </p:spPr>
        <p:txBody>
          <a:bodyPr vert="horz" wrap="square" rtlCol="0">
            <a:spAutoFit/>
          </a:bodyPr>
          <a:lstStyle/>
          <a:p>
            <a:pPr algn="l" rtl="0" eaLnBrk="1" fontAlgn="auto" hangingPunct="1">
              <a:lnSpc>
                <a:spcPct val="100000"/>
              </a:lnSpc>
              <a:spcBef>
                <a:spcPts val="0"/>
              </a:spcBef>
              <a:spcAft>
                <a:spcPts val="0"/>
              </a:spcAft>
            </a:pPr>
            <a:r>
              <a:rPr lang="en-US" sz="1000" b="0" i="0" u="none" baseline="0">
                <a:latin typeface="Century Gothic"/>
              </a:rPr>
              <a:t>*</a:t>
            </a:r>
          </a:p>
        </p:txBody>
      </p:sp>
      <p:sp>
        <p:nvSpPr>
          <p:cNvPr id="12" name="TextBox 11">
            <a:extLst>
              <a:ext uri="{FF2B5EF4-FFF2-40B4-BE49-F238E27FC236}">
                <a16:creationId xmlns:a16="http://schemas.microsoft.com/office/drawing/2014/main" id="{6084C566-E3DF-4BC1-B729-EAF7EAF89329}"/>
              </a:ext>
            </a:extLst>
          </p:cNvPr>
          <p:cNvSpPr txBox="1"/>
          <p:nvPr/>
        </p:nvSpPr>
        <p:spPr>
          <a:xfrm>
            <a:off x="4520174" y="4617187"/>
            <a:ext cx="268026" cy="246221"/>
          </a:xfrm>
          <a:prstGeom prst="rect">
            <a:avLst/>
          </a:prstGeom>
          <a:noFill/>
        </p:spPr>
        <p:txBody>
          <a:bodyPr vert="horz" wrap="square" rtlCol="0">
            <a:spAutoFit/>
          </a:bodyPr>
          <a:lstStyle/>
          <a:p>
            <a:pPr algn="l" rtl="0" eaLnBrk="1" fontAlgn="auto" hangingPunct="1">
              <a:lnSpc>
                <a:spcPct val="100000"/>
              </a:lnSpc>
              <a:spcBef>
                <a:spcPts val="0"/>
              </a:spcBef>
              <a:spcAft>
                <a:spcPts val="0"/>
              </a:spcAft>
            </a:pPr>
            <a:r>
              <a:rPr lang="en-US" sz="1000" b="0" i="0" u="none" baseline="0">
                <a:latin typeface="Century Gothic"/>
              </a:rPr>
              <a:t>*</a:t>
            </a:r>
          </a:p>
        </p:txBody>
      </p:sp>
      <p:sp>
        <p:nvSpPr>
          <p:cNvPr id="13" name="TextBox 12">
            <a:extLst>
              <a:ext uri="{FF2B5EF4-FFF2-40B4-BE49-F238E27FC236}">
                <a16:creationId xmlns:a16="http://schemas.microsoft.com/office/drawing/2014/main" id="{BA320C8A-DA96-475E-B150-724734717441}"/>
              </a:ext>
            </a:extLst>
          </p:cNvPr>
          <p:cNvSpPr txBox="1"/>
          <p:nvPr/>
        </p:nvSpPr>
        <p:spPr>
          <a:xfrm>
            <a:off x="5598146" y="4610474"/>
            <a:ext cx="268026" cy="246221"/>
          </a:xfrm>
          <a:prstGeom prst="rect">
            <a:avLst/>
          </a:prstGeom>
          <a:noFill/>
        </p:spPr>
        <p:txBody>
          <a:bodyPr vert="horz" wrap="square" rtlCol="0">
            <a:spAutoFit/>
          </a:bodyPr>
          <a:lstStyle/>
          <a:p>
            <a:pPr algn="l" rtl="0" eaLnBrk="1" fontAlgn="auto" hangingPunct="1">
              <a:lnSpc>
                <a:spcPct val="100000"/>
              </a:lnSpc>
              <a:spcBef>
                <a:spcPts val="0"/>
              </a:spcBef>
              <a:spcAft>
                <a:spcPts val="0"/>
              </a:spcAft>
            </a:pPr>
            <a:r>
              <a:rPr lang="en-US" sz="1000" b="0" i="0" u="none" baseline="0">
                <a:latin typeface="Century Gothic"/>
              </a:rPr>
              <a:t>*</a:t>
            </a:r>
          </a:p>
        </p:txBody>
      </p:sp>
      <p:sp>
        <p:nvSpPr>
          <p:cNvPr id="15" name="TextBox 14">
            <a:extLst>
              <a:ext uri="{FF2B5EF4-FFF2-40B4-BE49-F238E27FC236}">
                <a16:creationId xmlns:a16="http://schemas.microsoft.com/office/drawing/2014/main" id="{654D03CF-64EE-4582-947A-9A387E857B44}"/>
              </a:ext>
            </a:extLst>
          </p:cNvPr>
          <p:cNvSpPr txBox="1"/>
          <p:nvPr/>
        </p:nvSpPr>
        <p:spPr>
          <a:xfrm>
            <a:off x="7086537" y="4611410"/>
            <a:ext cx="268026" cy="246221"/>
          </a:xfrm>
          <a:prstGeom prst="rect">
            <a:avLst/>
          </a:prstGeom>
          <a:noFill/>
        </p:spPr>
        <p:txBody>
          <a:bodyPr vert="horz" wrap="square" rtlCol="0">
            <a:spAutoFit/>
          </a:bodyPr>
          <a:lstStyle/>
          <a:p>
            <a:pPr algn="l" rtl="0" eaLnBrk="1" fontAlgn="auto" hangingPunct="1">
              <a:lnSpc>
                <a:spcPct val="100000"/>
              </a:lnSpc>
              <a:spcBef>
                <a:spcPts val="0"/>
              </a:spcBef>
              <a:spcAft>
                <a:spcPts val="0"/>
              </a:spcAft>
            </a:pPr>
            <a:r>
              <a:rPr lang="en-US" sz="1000" b="0" i="0" u="none" baseline="0">
                <a:latin typeface="Century Gothic"/>
              </a:rPr>
              <a:t>*</a:t>
            </a:r>
          </a:p>
        </p:txBody>
      </p:sp>
      <p:sp>
        <p:nvSpPr>
          <p:cNvPr id="17" name="TextBox 16">
            <a:extLst>
              <a:ext uri="{FF2B5EF4-FFF2-40B4-BE49-F238E27FC236}">
                <a16:creationId xmlns:a16="http://schemas.microsoft.com/office/drawing/2014/main" id="{802AF864-3893-47ED-AABE-99D88AC22368}"/>
              </a:ext>
            </a:extLst>
          </p:cNvPr>
          <p:cNvSpPr txBox="1"/>
          <p:nvPr/>
        </p:nvSpPr>
        <p:spPr>
          <a:xfrm>
            <a:off x="8182772" y="4617201"/>
            <a:ext cx="268026" cy="246221"/>
          </a:xfrm>
          <a:prstGeom prst="rect">
            <a:avLst/>
          </a:prstGeom>
          <a:noFill/>
        </p:spPr>
        <p:txBody>
          <a:bodyPr vert="horz" wrap="square" rtlCol="0">
            <a:spAutoFit/>
          </a:bodyPr>
          <a:lstStyle/>
          <a:p>
            <a:pPr algn="l" rtl="0" eaLnBrk="1" fontAlgn="auto" hangingPunct="1">
              <a:lnSpc>
                <a:spcPct val="100000"/>
              </a:lnSpc>
              <a:spcBef>
                <a:spcPts val="0"/>
              </a:spcBef>
              <a:spcAft>
                <a:spcPts val="0"/>
              </a:spcAft>
            </a:pPr>
            <a:r>
              <a:rPr lang="en-US" sz="1000" b="0" i="0" u="none" baseline="0">
                <a:latin typeface="Century Gothic"/>
              </a:rPr>
              <a:t>*</a:t>
            </a:r>
          </a:p>
        </p:txBody>
      </p:sp>
      <p:sp>
        <p:nvSpPr>
          <p:cNvPr id="18" name="TextBox 17">
            <a:extLst>
              <a:ext uri="{FF2B5EF4-FFF2-40B4-BE49-F238E27FC236}">
                <a16:creationId xmlns:a16="http://schemas.microsoft.com/office/drawing/2014/main" id="{032C2C8F-0377-414B-8CDB-7620CB123BE8}"/>
              </a:ext>
            </a:extLst>
          </p:cNvPr>
          <p:cNvSpPr txBox="1"/>
          <p:nvPr/>
        </p:nvSpPr>
        <p:spPr>
          <a:xfrm>
            <a:off x="9254506" y="4616751"/>
            <a:ext cx="268026" cy="246221"/>
          </a:xfrm>
          <a:prstGeom prst="rect">
            <a:avLst/>
          </a:prstGeom>
          <a:noFill/>
        </p:spPr>
        <p:txBody>
          <a:bodyPr vert="horz" wrap="square" rtlCol="0">
            <a:spAutoFit/>
          </a:bodyPr>
          <a:lstStyle/>
          <a:p>
            <a:pPr algn="l" rtl="0" eaLnBrk="1" fontAlgn="auto" hangingPunct="1">
              <a:lnSpc>
                <a:spcPct val="100000"/>
              </a:lnSpc>
              <a:spcBef>
                <a:spcPts val="0"/>
              </a:spcBef>
              <a:spcAft>
                <a:spcPts val="0"/>
              </a:spcAft>
            </a:pPr>
            <a:r>
              <a:rPr lang="en-US" sz="1000" b="0" i="0" u="none" baseline="0">
                <a:latin typeface="Century Gothic"/>
              </a:rPr>
              <a:t>*</a:t>
            </a:r>
          </a:p>
        </p:txBody>
      </p:sp>
      <p:sp>
        <p:nvSpPr>
          <p:cNvPr id="19" name="TextBox 18">
            <a:extLst>
              <a:ext uri="{FF2B5EF4-FFF2-40B4-BE49-F238E27FC236}">
                <a16:creationId xmlns:a16="http://schemas.microsoft.com/office/drawing/2014/main" id="{79A91ABE-D16A-4344-A3CB-5DD63CB38212}"/>
              </a:ext>
            </a:extLst>
          </p:cNvPr>
          <p:cNvSpPr txBox="1"/>
          <p:nvPr/>
        </p:nvSpPr>
        <p:spPr>
          <a:xfrm>
            <a:off x="10332478" y="4622230"/>
            <a:ext cx="268026" cy="246221"/>
          </a:xfrm>
          <a:prstGeom prst="rect">
            <a:avLst/>
          </a:prstGeom>
          <a:noFill/>
        </p:spPr>
        <p:txBody>
          <a:bodyPr vert="horz" wrap="square" rtlCol="0">
            <a:spAutoFit/>
          </a:bodyPr>
          <a:lstStyle/>
          <a:p>
            <a:pPr algn="l" rtl="0" eaLnBrk="1" fontAlgn="auto" hangingPunct="1">
              <a:lnSpc>
                <a:spcPct val="100000"/>
              </a:lnSpc>
              <a:spcBef>
                <a:spcPts val="0"/>
              </a:spcBef>
              <a:spcAft>
                <a:spcPts val="0"/>
              </a:spcAft>
            </a:pPr>
            <a:r>
              <a:rPr lang="en-US" sz="1000" b="0" i="0" u="none" baseline="0">
                <a:latin typeface="Century Gothic"/>
              </a:rPr>
              <a:t>*</a:t>
            </a:r>
          </a:p>
        </p:txBody>
      </p:sp>
      <p:sp>
        <p:nvSpPr>
          <p:cNvPr id="20" name="TextBox 19">
            <a:extLst>
              <a:ext uri="{FF2B5EF4-FFF2-40B4-BE49-F238E27FC236}">
                <a16:creationId xmlns:a16="http://schemas.microsoft.com/office/drawing/2014/main" id="{81B0E682-B0C3-4785-86D8-6126D52C1AAA}"/>
              </a:ext>
            </a:extLst>
          </p:cNvPr>
          <p:cNvSpPr txBox="1"/>
          <p:nvPr/>
        </p:nvSpPr>
        <p:spPr>
          <a:xfrm>
            <a:off x="246912" y="6432640"/>
            <a:ext cx="4584589" cy="246221"/>
          </a:xfrm>
          <a:prstGeom prst="rect">
            <a:avLst/>
          </a:prstGeom>
          <a:noFill/>
        </p:spPr>
        <p:txBody>
          <a:bodyPr vert="horz" wrap="square" lIns="91440" tIns="45720" rIns="91440" bIns="45720" rtlCol="0" anchor="t">
            <a:spAutoFit/>
          </a:bodyPr>
          <a:lstStyle/>
          <a:p>
            <a:r>
              <a:rPr lang="en-US" sz="1000" b="0" i="0" u="none" baseline="0">
                <a:latin typeface="Arial"/>
                <a:cs typeface="Arial"/>
              </a:rPr>
              <a:t>*A:</a:t>
            </a:r>
            <a:r>
              <a:rPr lang="en-US" sz="1000">
                <a:latin typeface="Arial"/>
                <a:cs typeface="Arial"/>
              </a:rPr>
              <a:t> </a:t>
            </a:r>
            <a:r>
              <a:rPr lang="en-US" sz="1000" b="0" i="0" u="none" baseline="0">
                <a:latin typeface="Arial"/>
                <a:cs typeface="Arial"/>
              </a:rPr>
              <a:t> Actual</a:t>
            </a:r>
          </a:p>
        </p:txBody>
      </p:sp>
    </p:spTree>
    <p:extLst>
      <p:ext uri="{BB962C8B-B14F-4D97-AF65-F5344CB8AC3E}">
        <p14:creationId xmlns:p14="http://schemas.microsoft.com/office/powerpoint/2010/main" val="275378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ADEDB24-6083-4045-A7F2-E6168587EF39}"/>
              </a:ext>
            </a:extLst>
          </p:cNvPr>
          <p:cNvSpPr txBox="1">
            <a:spLocks/>
          </p:cNvSpPr>
          <p:nvPr/>
        </p:nvSpPr>
        <p:spPr>
          <a:xfrm>
            <a:off x="502961" y="210392"/>
            <a:ext cx="11456409" cy="612868"/>
          </a:xfrm>
          <a:prstGeom prst="rect">
            <a:avLst/>
          </a:prstGeom>
          <a:ln>
            <a:noFill/>
          </a:ln>
        </p:spPr>
        <p:txBody>
          <a:bodyPr vert="horz" lIns="0" tIns="0" rIns="0" bIns="0" rtlCol="0" anchor="b">
            <a:noAutofit/>
          </a:bodyPr>
          <a:lstStyle>
            <a:lvl1pPr algn="l" defTabSz="448469" rtl="0" eaLnBrk="1" latinLnBrk="0" hangingPunct="1">
              <a:spcBef>
                <a:spcPct val="0"/>
              </a:spcBef>
              <a:buNone/>
              <a:defRPr sz="1853" kern="1200" cap="none">
                <a:solidFill>
                  <a:srgbClr val="000000"/>
                </a:solidFill>
                <a:latin typeface="+mj-lt"/>
                <a:ea typeface="+mj-ea"/>
                <a:cs typeface="Century Gothic"/>
              </a:defRPr>
            </a:lvl1pPr>
          </a:lstStyle>
          <a:p>
            <a:r>
              <a:rPr lang="en-US" sz="2400" b="1">
                <a:solidFill>
                  <a:schemeClr val="tx1"/>
                </a:solidFill>
                <a:latin typeface="Arial Black" panose="020B0604020202020204" pitchFamily="34" charset="0"/>
                <a:cs typeface="Arial Black" panose="020B0604020202020204" pitchFamily="34" charset="0"/>
              </a:rPr>
              <a:t>PORTFOLIO DIVERSIFICATION</a:t>
            </a:r>
          </a:p>
        </p:txBody>
      </p:sp>
      <p:sp>
        <p:nvSpPr>
          <p:cNvPr id="11" name="TextBox 10">
            <a:extLst>
              <a:ext uri="{FF2B5EF4-FFF2-40B4-BE49-F238E27FC236}">
                <a16:creationId xmlns:a16="http://schemas.microsoft.com/office/drawing/2014/main" id="{8CC731DD-13F4-4AE8-979B-DD1CA56FF47F}"/>
              </a:ext>
            </a:extLst>
          </p:cNvPr>
          <p:cNvSpPr txBox="1"/>
          <p:nvPr/>
        </p:nvSpPr>
        <p:spPr>
          <a:xfrm>
            <a:off x="600075" y="970954"/>
            <a:ext cx="10998281" cy="584775"/>
          </a:xfrm>
          <a:prstGeom prst="rect">
            <a:avLst/>
          </a:prstGeom>
          <a:noFill/>
        </p:spPr>
        <p:txBody>
          <a:bodyPr vert="horz" wrap="square" rtlCol="0">
            <a:spAutoFit/>
          </a:bodyPr>
          <a:lstStyle/>
          <a:p>
            <a:pPr algn="l" rtl="0" eaLnBrk="1" fontAlgn="auto" hangingPunct="1">
              <a:lnSpc>
                <a:spcPct val="100000"/>
              </a:lnSpc>
              <a:spcBef>
                <a:spcPts val="0"/>
              </a:spcBef>
              <a:spcAft>
                <a:spcPts val="0"/>
              </a:spcAft>
            </a:pPr>
            <a:r>
              <a:rPr lang="en-US" sz="1600">
                <a:latin typeface="Arial" panose="020B0604020202020204" pitchFamily="34" charset="0"/>
                <a:cs typeface="Arial" panose="020B0604020202020204" pitchFamily="34" charset="0"/>
              </a:rPr>
              <a:t>We have a variety of brands that continue to diversify our revenue and risk.</a:t>
            </a:r>
          </a:p>
          <a:p>
            <a:pPr algn="l" rtl="0" eaLnBrk="1" fontAlgn="auto" hangingPunct="1">
              <a:lnSpc>
                <a:spcPct val="100000"/>
              </a:lnSpc>
              <a:spcBef>
                <a:spcPts val="0"/>
              </a:spcBef>
              <a:spcAft>
                <a:spcPts val="0"/>
              </a:spcAft>
            </a:pPr>
            <a:endParaRPr lang="en-US" sz="1600" b="0" i="0" u="none" baseline="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25F4A51-AFF5-4E52-9A9A-EE1A81C1073B}"/>
              </a:ext>
            </a:extLst>
          </p:cNvPr>
          <p:cNvSpPr txBox="1"/>
          <p:nvPr/>
        </p:nvSpPr>
        <p:spPr>
          <a:xfrm>
            <a:off x="1402247" y="1548977"/>
            <a:ext cx="750644" cy="400110"/>
          </a:xfrm>
          <a:prstGeom prst="rect">
            <a:avLst/>
          </a:prstGeom>
          <a:noFill/>
        </p:spPr>
        <p:txBody>
          <a:bodyPr vert="horz" wrap="square" rtlCol="0">
            <a:spAutoFit/>
          </a:bodyPr>
          <a:lstStyle/>
          <a:p>
            <a:pPr algn="l" rtl="0" eaLnBrk="1" fontAlgn="auto" hangingPunct="1">
              <a:lnSpc>
                <a:spcPct val="100000"/>
              </a:lnSpc>
              <a:spcBef>
                <a:spcPts val="0"/>
              </a:spcBef>
              <a:spcAft>
                <a:spcPts val="0"/>
              </a:spcAft>
            </a:pPr>
            <a:r>
              <a:rPr lang="en-US" sz="2000" b="0" i="0" u="none" baseline="0">
                <a:latin typeface="Arial" panose="020B0604020202020204" pitchFamily="34" charset="0"/>
                <a:cs typeface="Arial" panose="020B0604020202020204" pitchFamily="34" charset="0"/>
              </a:rPr>
              <a:t>2018</a:t>
            </a:r>
          </a:p>
        </p:txBody>
      </p:sp>
      <p:sp>
        <p:nvSpPr>
          <p:cNvPr id="13" name="TextBox 12">
            <a:extLst>
              <a:ext uri="{FF2B5EF4-FFF2-40B4-BE49-F238E27FC236}">
                <a16:creationId xmlns:a16="http://schemas.microsoft.com/office/drawing/2014/main" id="{F2F69994-D3E2-49D7-BF38-FAEB9F6EC719}"/>
              </a:ext>
            </a:extLst>
          </p:cNvPr>
          <p:cNvSpPr txBox="1"/>
          <p:nvPr/>
        </p:nvSpPr>
        <p:spPr>
          <a:xfrm>
            <a:off x="4175810" y="1556266"/>
            <a:ext cx="750644" cy="400110"/>
          </a:xfrm>
          <a:prstGeom prst="rect">
            <a:avLst/>
          </a:prstGeom>
          <a:noFill/>
        </p:spPr>
        <p:txBody>
          <a:bodyPr vert="horz" wrap="square" rtlCol="0">
            <a:spAutoFit/>
          </a:bodyPr>
          <a:lstStyle/>
          <a:p>
            <a:pPr algn="l" rtl="0" eaLnBrk="1" fontAlgn="auto" hangingPunct="1">
              <a:lnSpc>
                <a:spcPct val="100000"/>
              </a:lnSpc>
              <a:spcBef>
                <a:spcPts val="0"/>
              </a:spcBef>
              <a:spcAft>
                <a:spcPts val="0"/>
              </a:spcAft>
            </a:pPr>
            <a:r>
              <a:rPr lang="en-US" sz="2000" b="0" i="0" u="none" baseline="0">
                <a:latin typeface="Arial" panose="020B0604020202020204" pitchFamily="34" charset="0"/>
                <a:cs typeface="Arial" panose="020B0604020202020204" pitchFamily="34" charset="0"/>
              </a:rPr>
              <a:t>2019</a:t>
            </a:r>
          </a:p>
        </p:txBody>
      </p:sp>
      <p:sp>
        <p:nvSpPr>
          <p:cNvPr id="14" name="TextBox 13">
            <a:extLst>
              <a:ext uri="{FF2B5EF4-FFF2-40B4-BE49-F238E27FC236}">
                <a16:creationId xmlns:a16="http://schemas.microsoft.com/office/drawing/2014/main" id="{FBFEF698-A204-4F20-A331-89EDD8D64505}"/>
              </a:ext>
            </a:extLst>
          </p:cNvPr>
          <p:cNvSpPr txBox="1"/>
          <p:nvPr/>
        </p:nvSpPr>
        <p:spPr>
          <a:xfrm>
            <a:off x="1346438" y="3987960"/>
            <a:ext cx="750644" cy="400110"/>
          </a:xfrm>
          <a:prstGeom prst="rect">
            <a:avLst/>
          </a:prstGeom>
          <a:noFill/>
        </p:spPr>
        <p:txBody>
          <a:bodyPr vert="horz" wrap="square" rtlCol="0">
            <a:spAutoFit/>
          </a:bodyPr>
          <a:lstStyle/>
          <a:p>
            <a:pPr algn="l" rtl="0" eaLnBrk="1" fontAlgn="auto" hangingPunct="1">
              <a:lnSpc>
                <a:spcPct val="100000"/>
              </a:lnSpc>
              <a:spcBef>
                <a:spcPts val="0"/>
              </a:spcBef>
              <a:spcAft>
                <a:spcPts val="0"/>
              </a:spcAft>
            </a:pPr>
            <a:r>
              <a:rPr lang="en-US" sz="2000" b="0" i="0" u="none" baseline="0">
                <a:latin typeface="Arial" panose="020B0604020202020204" pitchFamily="34" charset="0"/>
                <a:cs typeface="Arial" panose="020B0604020202020204" pitchFamily="34" charset="0"/>
              </a:rPr>
              <a:t>2020</a:t>
            </a:r>
          </a:p>
        </p:txBody>
      </p:sp>
      <p:sp>
        <p:nvSpPr>
          <p:cNvPr id="15" name="TextBox 14">
            <a:extLst>
              <a:ext uri="{FF2B5EF4-FFF2-40B4-BE49-F238E27FC236}">
                <a16:creationId xmlns:a16="http://schemas.microsoft.com/office/drawing/2014/main" id="{230C53BA-EB70-47B5-AF56-895CE39358E9}"/>
              </a:ext>
            </a:extLst>
          </p:cNvPr>
          <p:cNvSpPr txBox="1"/>
          <p:nvPr/>
        </p:nvSpPr>
        <p:spPr>
          <a:xfrm>
            <a:off x="4256835" y="3977110"/>
            <a:ext cx="750644" cy="400110"/>
          </a:xfrm>
          <a:prstGeom prst="rect">
            <a:avLst/>
          </a:prstGeom>
          <a:noFill/>
        </p:spPr>
        <p:txBody>
          <a:bodyPr vert="horz" wrap="square" rtlCol="0">
            <a:spAutoFit/>
          </a:bodyPr>
          <a:lstStyle/>
          <a:p>
            <a:pPr algn="l" rtl="0" eaLnBrk="1" fontAlgn="auto" hangingPunct="1">
              <a:lnSpc>
                <a:spcPct val="100000"/>
              </a:lnSpc>
              <a:spcBef>
                <a:spcPts val="0"/>
              </a:spcBef>
              <a:spcAft>
                <a:spcPts val="0"/>
              </a:spcAft>
            </a:pPr>
            <a:r>
              <a:rPr lang="en-US" sz="2000" b="0" i="0" u="none" baseline="0">
                <a:latin typeface="Arial" panose="020B0604020202020204" pitchFamily="34" charset="0"/>
                <a:cs typeface="Arial" panose="020B0604020202020204" pitchFamily="34" charset="0"/>
              </a:rPr>
              <a:t>2021</a:t>
            </a:r>
          </a:p>
        </p:txBody>
      </p:sp>
      <p:sp>
        <p:nvSpPr>
          <p:cNvPr id="18" name="TextBox 17">
            <a:extLst>
              <a:ext uri="{FF2B5EF4-FFF2-40B4-BE49-F238E27FC236}">
                <a16:creationId xmlns:a16="http://schemas.microsoft.com/office/drawing/2014/main" id="{B62E65B2-90E5-4CDA-8CE1-0EC855142A83}"/>
              </a:ext>
            </a:extLst>
          </p:cNvPr>
          <p:cNvSpPr txBox="1"/>
          <p:nvPr/>
        </p:nvSpPr>
        <p:spPr>
          <a:xfrm>
            <a:off x="7399008" y="1074861"/>
            <a:ext cx="3622558" cy="707886"/>
          </a:xfrm>
          <a:prstGeom prst="rect">
            <a:avLst/>
          </a:prstGeom>
          <a:noFill/>
        </p:spPr>
        <p:txBody>
          <a:bodyPr vert="horz" wrap="square" lIns="91440" tIns="45720" rIns="91440" bIns="45720" rtlCol="0" anchor="t">
            <a:spAutoFit/>
          </a:bodyPr>
          <a:lstStyle/>
          <a:p>
            <a:pPr algn="ctr" rtl="0" eaLnBrk="1" fontAlgn="auto" hangingPunct="1">
              <a:lnSpc>
                <a:spcPct val="100000"/>
              </a:lnSpc>
              <a:spcBef>
                <a:spcPts val="0"/>
              </a:spcBef>
              <a:spcAft>
                <a:spcPts val="0"/>
              </a:spcAft>
            </a:pPr>
            <a:r>
              <a:rPr lang="en-US" sz="2000">
                <a:latin typeface="Arial"/>
                <a:cs typeface="Arial"/>
              </a:rPr>
              <a:t>12-MONTH</a:t>
            </a:r>
            <a:r>
              <a:rPr lang="en-US" sz="2000" b="0" i="0" u="none" baseline="0">
                <a:latin typeface="Arial"/>
                <a:cs typeface="Arial"/>
              </a:rPr>
              <a:t> CORPORATE RESTAURANT REVENUE</a:t>
            </a:r>
          </a:p>
        </p:txBody>
      </p:sp>
      <p:pic>
        <p:nvPicPr>
          <p:cNvPr id="3" name="Picture 2">
            <a:extLst>
              <a:ext uri="{FF2B5EF4-FFF2-40B4-BE49-F238E27FC236}">
                <a16:creationId xmlns:a16="http://schemas.microsoft.com/office/drawing/2014/main" id="{9B095A0E-97ED-446D-BDCA-DCAB1E1F3A88}"/>
              </a:ext>
            </a:extLst>
          </p:cNvPr>
          <p:cNvPicPr>
            <a:picLocks noChangeAspect="1"/>
          </p:cNvPicPr>
          <p:nvPr/>
        </p:nvPicPr>
        <p:blipFill>
          <a:blip r:embed="rId2"/>
          <a:stretch>
            <a:fillRect/>
          </a:stretch>
        </p:blipFill>
        <p:spPr>
          <a:xfrm>
            <a:off x="804915" y="1949087"/>
            <a:ext cx="1945307" cy="1947873"/>
          </a:xfrm>
          <a:prstGeom prst="rect">
            <a:avLst/>
          </a:prstGeom>
        </p:spPr>
      </p:pic>
      <p:pic>
        <p:nvPicPr>
          <p:cNvPr id="5" name="Picture 4">
            <a:extLst>
              <a:ext uri="{FF2B5EF4-FFF2-40B4-BE49-F238E27FC236}">
                <a16:creationId xmlns:a16="http://schemas.microsoft.com/office/drawing/2014/main" id="{8406675A-088F-42C2-A741-0D5F2B5F9560}"/>
              </a:ext>
            </a:extLst>
          </p:cNvPr>
          <p:cNvPicPr>
            <a:picLocks noChangeAspect="1"/>
          </p:cNvPicPr>
          <p:nvPr/>
        </p:nvPicPr>
        <p:blipFill>
          <a:blip r:embed="rId3"/>
          <a:stretch>
            <a:fillRect/>
          </a:stretch>
        </p:blipFill>
        <p:spPr>
          <a:xfrm>
            <a:off x="3659503" y="1967058"/>
            <a:ext cx="1945308" cy="1947874"/>
          </a:xfrm>
          <a:prstGeom prst="rect">
            <a:avLst/>
          </a:prstGeom>
        </p:spPr>
      </p:pic>
      <p:pic>
        <p:nvPicPr>
          <p:cNvPr id="7" name="Picture 6">
            <a:extLst>
              <a:ext uri="{FF2B5EF4-FFF2-40B4-BE49-F238E27FC236}">
                <a16:creationId xmlns:a16="http://schemas.microsoft.com/office/drawing/2014/main" id="{A000B474-774D-470B-B646-86BF0A896C31}"/>
              </a:ext>
            </a:extLst>
          </p:cNvPr>
          <p:cNvPicPr>
            <a:picLocks noChangeAspect="1"/>
          </p:cNvPicPr>
          <p:nvPr/>
        </p:nvPicPr>
        <p:blipFill>
          <a:blip r:embed="rId4"/>
          <a:stretch>
            <a:fillRect/>
          </a:stretch>
        </p:blipFill>
        <p:spPr>
          <a:xfrm>
            <a:off x="759195" y="4469926"/>
            <a:ext cx="1945308" cy="1947874"/>
          </a:xfrm>
          <a:prstGeom prst="rect">
            <a:avLst/>
          </a:prstGeom>
        </p:spPr>
      </p:pic>
      <p:pic>
        <p:nvPicPr>
          <p:cNvPr id="12" name="Picture 11">
            <a:extLst>
              <a:ext uri="{FF2B5EF4-FFF2-40B4-BE49-F238E27FC236}">
                <a16:creationId xmlns:a16="http://schemas.microsoft.com/office/drawing/2014/main" id="{C1FAC2FB-DBB5-4D6D-B6E6-01D796B308D4}"/>
              </a:ext>
            </a:extLst>
          </p:cNvPr>
          <p:cNvPicPr>
            <a:picLocks noChangeAspect="1"/>
          </p:cNvPicPr>
          <p:nvPr/>
        </p:nvPicPr>
        <p:blipFill>
          <a:blip r:embed="rId5"/>
          <a:stretch>
            <a:fillRect/>
          </a:stretch>
        </p:blipFill>
        <p:spPr>
          <a:xfrm>
            <a:off x="3692033" y="4494262"/>
            <a:ext cx="1916824" cy="1919352"/>
          </a:xfrm>
          <a:prstGeom prst="rect">
            <a:avLst/>
          </a:prstGeom>
        </p:spPr>
      </p:pic>
      <p:pic>
        <p:nvPicPr>
          <p:cNvPr id="2" name="Picture 1">
            <a:extLst>
              <a:ext uri="{FF2B5EF4-FFF2-40B4-BE49-F238E27FC236}">
                <a16:creationId xmlns:a16="http://schemas.microsoft.com/office/drawing/2014/main" id="{65126D34-286F-4FF7-86FE-8CDDFFE1C509}"/>
              </a:ext>
            </a:extLst>
          </p:cNvPr>
          <p:cNvPicPr>
            <a:picLocks noChangeAspect="1"/>
          </p:cNvPicPr>
          <p:nvPr/>
        </p:nvPicPr>
        <p:blipFill>
          <a:blip r:embed="rId6"/>
          <a:stretch>
            <a:fillRect/>
          </a:stretch>
        </p:blipFill>
        <p:spPr>
          <a:xfrm>
            <a:off x="6700643" y="1837575"/>
            <a:ext cx="5019288" cy="4687199"/>
          </a:xfrm>
          <a:prstGeom prst="rect">
            <a:avLst/>
          </a:prstGeom>
        </p:spPr>
      </p:pic>
    </p:spTree>
    <p:extLst>
      <p:ext uri="{BB962C8B-B14F-4D97-AF65-F5344CB8AC3E}">
        <p14:creationId xmlns:p14="http://schemas.microsoft.com/office/powerpoint/2010/main" val="2221536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Text, logo&#10;&#10;Description automatically generated">
            <a:extLst>
              <a:ext uri="{FF2B5EF4-FFF2-40B4-BE49-F238E27FC236}">
                <a16:creationId xmlns:a16="http://schemas.microsoft.com/office/drawing/2014/main" id="{A1B96B5D-9E68-044F-8A07-E786BF18CD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65095" y="629627"/>
            <a:ext cx="1091320" cy="940634"/>
          </a:xfrm>
          <a:prstGeom prst="rect">
            <a:avLst/>
          </a:prstGeom>
        </p:spPr>
      </p:pic>
      <p:pic>
        <p:nvPicPr>
          <p:cNvPr id="2" name="Picture 1">
            <a:extLst>
              <a:ext uri="{FF2B5EF4-FFF2-40B4-BE49-F238E27FC236}">
                <a16:creationId xmlns:a16="http://schemas.microsoft.com/office/drawing/2014/main" id="{C3E8AC64-926A-F342-8E5D-EFBBB80A7B29}"/>
              </a:ext>
            </a:extLst>
          </p:cNvPr>
          <p:cNvPicPr>
            <a:picLocks noChangeAspect="1"/>
          </p:cNvPicPr>
          <p:nvPr/>
        </p:nvPicPr>
        <p:blipFill>
          <a:blip r:embed="rId3"/>
          <a:stretch>
            <a:fillRect/>
          </a:stretch>
        </p:blipFill>
        <p:spPr>
          <a:xfrm>
            <a:off x="5601854" y="781084"/>
            <a:ext cx="542764" cy="582968"/>
          </a:xfrm>
          <a:prstGeom prst="rect">
            <a:avLst/>
          </a:prstGeom>
        </p:spPr>
      </p:pic>
      <p:pic>
        <p:nvPicPr>
          <p:cNvPr id="3" name="Picture 2">
            <a:extLst>
              <a:ext uri="{FF2B5EF4-FFF2-40B4-BE49-F238E27FC236}">
                <a16:creationId xmlns:a16="http://schemas.microsoft.com/office/drawing/2014/main" id="{60D14C00-CA71-400F-A988-2D1D2BDD1F63}"/>
              </a:ext>
            </a:extLst>
          </p:cNvPr>
          <p:cNvPicPr>
            <a:picLocks noChangeAspect="1"/>
          </p:cNvPicPr>
          <p:nvPr/>
        </p:nvPicPr>
        <p:blipFill>
          <a:blip r:embed="rId4"/>
          <a:stretch>
            <a:fillRect/>
          </a:stretch>
        </p:blipFill>
        <p:spPr>
          <a:xfrm>
            <a:off x="7514130" y="846749"/>
            <a:ext cx="1140956" cy="436431"/>
          </a:xfrm>
          <a:prstGeom prst="rect">
            <a:avLst/>
          </a:prstGeom>
        </p:spPr>
      </p:pic>
      <p:sp>
        <p:nvSpPr>
          <p:cNvPr id="12" name="Title 1">
            <a:extLst>
              <a:ext uri="{FF2B5EF4-FFF2-40B4-BE49-F238E27FC236}">
                <a16:creationId xmlns:a16="http://schemas.microsoft.com/office/drawing/2014/main" id="{88FD0A6A-CD39-4129-AA4F-DA9624E05DFF}"/>
              </a:ext>
            </a:extLst>
          </p:cNvPr>
          <p:cNvSpPr txBox="1">
            <a:spLocks/>
          </p:cNvSpPr>
          <p:nvPr/>
        </p:nvSpPr>
        <p:spPr>
          <a:xfrm>
            <a:off x="838200" y="239291"/>
            <a:ext cx="10515600" cy="410884"/>
          </a:xfrm>
          <a:prstGeom prst="rect">
            <a:avLst/>
          </a:prstGeom>
          <a:ln>
            <a:noFill/>
          </a:ln>
        </p:spPr>
        <p:txBody>
          <a:bodyPr vert="horz" lIns="0" tIns="0" rIns="0" bIns="0" rtlCol="0" anchor="b">
            <a:noAutofit/>
          </a:bodyPr>
          <a:lstStyle>
            <a:lvl1pPr algn="l" defTabSz="448469" rtl="0" eaLnBrk="1" latinLnBrk="0" hangingPunct="1">
              <a:spcBef>
                <a:spcPct val="0"/>
              </a:spcBef>
              <a:buNone/>
              <a:defRPr sz="1853" kern="1200" cap="none">
                <a:solidFill>
                  <a:srgbClr val="000000"/>
                </a:solidFill>
                <a:latin typeface="+mj-lt"/>
                <a:ea typeface="+mj-ea"/>
                <a:cs typeface="Century Gothic"/>
              </a:defRPr>
            </a:lvl1pPr>
          </a:lstStyle>
          <a:p>
            <a:r>
              <a:rPr lang="en-US" sz="3200">
                <a:latin typeface="Arial Black" panose="020B0A04020102020204" pitchFamily="34" charset="0"/>
                <a:cs typeface="Calibri" panose="020F0502020204030204" pitchFamily="34" charset="0"/>
              </a:rPr>
              <a:t>Our Portfolio and Growth   </a:t>
            </a:r>
          </a:p>
        </p:txBody>
      </p:sp>
      <p:pic>
        <p:nvPicPr>
          <p:cNvPr id="43" name="Picture 42">
            <a:extLst>
              <a:ext uri="{FF2B5EF4-FFF2-40B4-BE49-F238E27FC236}">
                <a16:creationId xmlns:a16="http://schemas.microsoft.com/office/drawing/2014/main" id="{80374CF6-1B66-47ED-B65B-FB2640D20D6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326887" y="818616"/>
            <a:ext cx="806288" cy="525004"/>
          </a:xfrm>
          <a:prstGeom prst="rect">
            <a:avLst/>
          </a:prstGeom>
        </p:spPr>
      </p:pic>
      <p:pic>
        <p:nvPicPr>
          <p:cNvPr id="44" name="Picture 43">
            <a:extLst>
              <a:ext uri="{FF2B5EF4-FFF2-40B4-BE49-F238E27FC236}">
                <a16:creationId xmlns:a16="http://schemas.microsoft.com/office/drawing/2014/main" id="{C999E515-6648-47FC-B6E5-9596BBC44F2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43552" y="767731"/>
            <a:ext cx="612869" cy="612869"/>
          </a:xfrm>
          <a:prstGeom prst="rect">
            <a:avLst/>
          </a:prstGeom>
        </p:spPr>
      </p:pic>
      <p:pic>
        <p:nvPicPr>
          <p:cNvPr id="45" name="Picture 44" descr="A picture containing text, sign&#10;&#10;Description automatically generated">
            <a:extLst>
              <a:ext uri="{FF2B5EF4-FFF2-40B4-BE49-F238E27FC236}">
                <a16:creationId xmlns:a16="http://schemas.microsoft.com/office/drawing/2014/main" id="{B25B619B-09C8-40E3-B504-5A55ECD5CE7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88770" y="731726"/>
            <a:ext cx="647236" cy="647236"/>
          </a:xfrm>
          <a:prstGeom prst="rect">
            <a:avLst/>
          </a:prstGeom>
        </p:spPr>
      </p:pic>
      <p:pic>
        <p:nvPicPr>
          <p:cNvPr id="46" name="Picture 45" descr="Logo&#10;&#10;Description automatically generated">
            <a:extLst>
              <a:ext uri="{FF2B5EF4-FFF2-40B4-BE49-F238E27FC236}">
                <a16:creationId xmlns:a16="http://schemas.microsoft.com/office/drawing/2014/main" id="{B5D97F76-6EBC-4C17-AFDA-498848487D4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39798" y="671021"/>
            <a:ext cx="806288" cy="806288"/>
          </a:xfrm>
          <a:prstGeom prst="rect">
            <a:avLst/>
          </a:prstGeom>
        </p:spPr>
      </p:pic>
      <p:pic>
        <p:nvPicPr>
          <p:cNvPr id="11" name="Picture 10" descr="Tempe Marketplace | Barrio Queen">
            <a:extLst>
              <a:ext uri="{FF2B5EF4-FFF2-40B4-BE49-F238E27FC236}">
                <a16:creationId xmlns:a16="http://schemas.microsoft.com/office/drawing/2014/main" id="{94D7EFB3-EB2C-4E10-B315-B080F59BF34A}"/>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628917" y="641031"/>
            <a:ext cx="1027430" cy="7696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company name&#10;&#10;Description automatically generated">
            <a:extLst>
              <a:ext uri="{FF2B5EF4-FFF2-40B4-BE49-F238E27FC236}">
                <a16:creationId xmlns:a16="http://schemas.microsoft.com/office/drawing/2014/main" id="{F323B82D-D8C9-4EF7-8583-C5C5C9A7EF3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85789" y="883903"/>
            <a:ext cx="652965" cy="199611"/>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8008B7EB-CEAC-4B0D-AACE-9D942C31218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92728" y="1108494"/>
            <a:ext cx="1039085" cy="173784"/>
          </a:xfrm>
          <a:prstGeom prst="rect">
            <a:avLst/>
          </a:prstGeom>
        </p:spPr>
      </p:pic>
      <p:pic>
        <p:nvPicPr>
          <p:cNvPr id="4" name="Picture 3">
            <a:extLst>
              <a:ext uri="{FF2B5EF4-FFF2-40B4-BE49-F238E27FC236}">
                <a16:creationId xmlns:a16="http://schemas.microsoft.com/office/drawing/2014/main" id="{93B02FE4-EE3F-EBBE-17D1-7E4192DF6C5E}"/>
              </a:ext>
            </a:extLst>
          </p:cNvPr>
          <p:cNvPicPr>
            <a:picLocks noChangeAspect="1"/>
          </p:cNvPicPr>
          <p:nvPr/>
        </p:nvPicPr>
        <p:blipFill>
          <a:blip r:embed="rId12"/>
          <a:stretch>
            <a:fillRect/>
          </a:stretch>
        </p:blipFill>
        <p:spPr>
          <a:xfrm>
            <a:off x="86328" y="1504015"/>
            <a:ext cx="12019344" cy="4042239"/>
          </a:xfrm>
          <a:prstGeom prst="rect">
            <a:avLst/>
          </a:prstGeom>
        </p:spPr>
      </p:pic>
    </p:spTree>
    <p:extLst>
      <p:ext uri="{BB962C8B-B14F-4D97-AF65-F5344CB8AC3E}">
        <p14:creationId xmlns:p14="http://schemas.microsoft.com/office/powerpoint/2010/main" val="12213753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B956376-5116-4CD5-98C7-3467F645F483}"/>
              </a:ext>
            </a:extLst>
          </p:cNvPr>
          <p:cNvCxnSpPr/>
          <p:nvPr/>
        </p:nvCxnSpPr>
        <p:spPr>
          <a:xfrm>
            <a:off x="3733101" y="2128994"/>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cxnSpLocks/>
          </p:cNvCxnSpPr>
          <p:nvPr/>
        </p:nvCxnSpPr>
        <p:spPr>
          <a:xfrm>
            <a:off x="727969" y="3008381"/>
            <a:ext cx="5874543"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cxnSpLocks/>
          </p:cNvCxnSpPr>
          <p:nvPr/>
        </p:nvCxnSpPr>
        <p:spPr>
          <a:xfrm flipV="1">
            <a:off x="621958" y="3974270"/>
            <a:ext cx="5980554" cy="4487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cxnSpLocks/>
          </p:cNvCxnSpPr>
          <p:nvPr/>
        </p:nvCxnSpPr>
        <p:spPr>
          <a:xfrm>
            <a:off x="616376" y="5027467"/>
            <a:ext cx="5986136"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41600" y="2019710"/>
            <a:ext cx="1969088" cy="800219"/>
          </a:xfrm>
          <a:prstGeom prst="rect">
            <a:avLst/>
          </a:prstGeom>
          <a:noFill/>
        </p:spPr>
        <p:txBody>
          <a:bodyPr wrap="square" lIns="91440" tIns="45720" rIns="91440" bIns="45720" rtlCol="0" anchor="t">
            <a:spAutoFit/>
          </a:bodyPr>
          <a:lstStyle/>
          <a:p>
            <a:pPr algn="ctr"/>
            <a:r>
              <a:rPr lang="en-US" sz="1400" i="1">
                <a:latin typeface="Century Schoolbook"/>
              </a:rPr>
              <a:t>Net Restaurant Rev</a:t>
            </a:r>
          </a:p>
          <a:p>
            <a:pPr algn="ctr"/>
            <a:endParaRPr lang="en-US" sz="1400" i="1">
              <a:latin typeface="Century Schoolbook"/>
            </a:endParaRPr>
          </a:p>
          <a:p>
            <a:pPr algn="ctr"/>
            <a:r>
              <a:rPr lang="en-US" b="1">
                <a:latin typeface="Arial Black"/>
                <a:cs typeface="Arial Black" panose="020B0604020202020204" pitchFamily="34" charset="0"/>
              </a:rPr>
              <a:t>$280-290 MM</a:t>
            </a:r>
          </a:p>
        </p:txBody>
      </p:sp>
      <p:sp>
        <p:nvSpPr>
          <p:cNvPr id="27" name="TextBox 26"/>
          <p:cNvSpPr txBox="1"/>
          <p:nvPr/>
        </p:nvSpPr>
        <p:spPr>
          <a:xfrm>
            <a:off x="4958895" y="2003484"/>
            <a:ext cx="1895393" cy="800219"/>
          </a:xfrm>
          <a:prstGeom prst="rect">
            <a:avLst/>
          </a:prstGeom>
          <a:noFill/>
        </p:spPr>
        <p:txBody>
          <a:bodyPr wrap="square" lIns="91440" tIns="45720" rIns="91440" bIns="45720" rtlCol="0" anchor="t">
            <a:spAutoFit/>
          </a:bodyPr>
          <a:lstStyle/>
          <a:p>
            <a:pPr algn="ctr"/>
            <a:r>
              <a:rPr lang="en-US" sz="1400" i="1">
                <a:latin typeface="Century Schoolbook"/>
              </a:rPr>
              <a:t>System-wide Sales</a:t>
            </a:r>
          </a:p>
          <a:p>
            <a:pPr algn="ctr"/>
            <a:endParaRPr lang="en-US" sz="1400" i="1">
              <a:latin typeface="Century Schoolbook"/>
            </a:endParaRPr>
          </a:p>
          <a:p>
            <a:pPr algn="ctr"/>
            <a:r>
              <a:rPr lang="en-US" b="1">
                <a:latin typeface="Arial Black"/>
                <a:cs typeface="Arial Black" panose="020B0604020202020204" pitchFamily="34" charset="0"/>
              </a:rPr>
              <a:t>$675-715 MM</a:t>
            </a:r>
          </a:p>
        </p:txBody>
      </p:sp>
      <p:sp>
        <p:nvSpPr>
          <p:cNvPr id="29" name="TextBox 28"/>
          <p:cNvSpPr txBox="1"/>
          <p:nvPr/>
        </p:nvSpPr>
        <p:spPr>
          <a:xfrm>
            <a:off x="3338975" y="4233017"/>
            <a:ext cx="1384908" cy="584775"/>
          </a:xfrm>
          <a:prstGeom prst="rect">
            <a:avLst/>
          </a:prstGeom>
          <a:noFill/>
        </p:spPr>
        <p:txBody>
          <a:bodyPr wrap="square" lIns="91440" tIns="45720" rIns="91440" bIns="45720" rtlCol="0" anchor="t">
            <a:spAutoFit/>
          </a:bodyPr>
          <a:lstStyle/>
          <a:p>
            <a:pPr algn="ctr"/>
            <a:r>
              <a:rPr lang="en-US" sz="1400" i="1">
                <a:latin typeface="Century Schoolbook"/>
              </a:rPr>
              <a:t>Cash</a:t>
            </a:r>
            <a:r>
              <a:rPr lang="en-US" sz="800" i="1" baseline="30000">
                <a:latin typeface="Century Schoolbook"/>
              </a:rPr>
              <a:t> </a:t>
            </a:r>
          </a:p>
          <a:p>
            <a:pPr algn="ctr"/>
            <a:r>
              <a:rPr lang="en-US" b="1">
                <a:latin typeface="Arial Black"/>
                <a:cs typeface="Arial Black" panose="020B0604020202020204" pitchFamily="34" charset="0"/>
              </a:rPr>
              <a:t>$20 MM</a:t>
            </a:r>
          </a:p>
        </p:txBody>
      </p:sp>
      <p:sp>
        <p:nvSpPr>
          <p:cNvPr id="33" name="TextBox 32"/>
          <p:cNvSpPr txBox="1"/>
          <p:nvPr/>
        </p:nvSpPr>
        <p:spPr>
          <a:xfrm>
            <a:off x="4506468" y="3244769"/>
            <a:ext cx="1967078" cy="861774"/>
          </a:xfrm>
          <a:prstGeom prst="rect">
            <a:avLst/>
          </a:prstGeom>
          <a:noFill/>
        </p:spPr>
        <p:txBody>
          <a:bodyPr wrap="square" lIns="91440" tIns="45720" rIns="91440" bIns="45720" rtlCol="0" anchor="t">
            <a:spAutoFit/>
          </a:bodyPr>
          <a:lstStyle/>
          <a:p>
            <a:r>
              <a:rPr lang="en-US" sz="1400" i="1">
                <a:latin typeface="Century Schoolbook"/>
              </a:rPr>
              <a:t>2022 Cash EBITDA </a:t>
            </a:r>
            <a:endParaRPr lang="en-US" sz="1400" i="1">
              <a:latin typeface="Century Schoolbook" panose="02040604050505020304" pitchFamily="18" charset="0"/>
            </a:endParaRPr>
          </a:p>
          <a:p>
            <a:r>
              <a:rPr lang="en-US" b="1">
                <a:latin typeface="Arial Black"/>
                <a:cs typeface="Arial Black" panose="020B0604020202020204" pitchFamily="34" charset="0"/>
              </a:rPr>
              <a:t>$23 – 25 MM</a:t>
            </a:r>
          </a:p>
          <a:p>
            <a:endParaRPr lang="en-US" b="1">
              <a:latin typeface="Arial Black" panose="020B0604020202020204" pitchFamily="34" charset="0"/>
              <a:cs typeface="Arial Black" panose="020B0604020202020204" pitchFamily="34" charset="0"/>
            </a:endParaRPr>
          </a:p>
        </p:txBody>
      </p:sp>
      <p:sp>
        <p:nvSpPr>
          <p:cNvPr id="34" name="TextBox 33"/>
          <p:cNvSpPr txBox="1"/>
          <p:nvPr/>
        </p:nvSpPr>
        <p:spPr>
          <a:xfrm>
            <a:off x="615537" y="3263605"/>
            <a:ext cx="3112704" cy="584775"/>
          </a:xfrm>
          <a:prstGeom prst="rect">
            <a:avLst/>
          </a:prstGeom>
          <a:noFill/>
        </p:spPr>
        <p:txBody>
          <a:bodyPr wrap="square" lIns="91440" tIns="45720" rIns="91440" bIns="45720" rtlCol="0" anchor="t">
            <a:spAutoFit/>
          </a:bodyPr>
          <a:lstStyle/>
          <a:p>
            <a:pPr algn="ctr"/>
            <a:r>
              <a:rPr lang="en-US" sz="1400" i="1">
                <a:latin typeface="Century Schoolbook"/>
              </a:rPr>
              <a:t>Net Income and Adj. Net Income</a:t>
            </a:r>
            <a:endParaRPr lang="en-US" sz="1400" i="1" baseline="30000">
              <a:latin typeface="Century Schoolbook"/>
            </a:endParaRPr>
          </a:p>
          <a:p>
            <a:pPr algn="ctr"/>
            <a:r>
              <a:rPr lang="en-US" b="1">
                <a:latin typeface="Arial Black"/>
                <a:cs typeface="Arial Black" panose="020B0604020202020204" pitchFamily="34" charset="0"/>
              </a:rPr>
              <a:t>$12.5–15.5 MM</a:t>
            </a:r>
          </a:p>
        </p:txBody>
      </p:sp>
      <p:cxnSp>
        <p:nvCxnSpPr>
          <p:cNvPr id="35" name="Straight Connector 34"/>
          <p:cNvCxnSpPr/>
          <p:nvPr/>
        </p:nvCxnSpPr>
        <p:spPr>
          <a:xfrm>
            <a:off x="3195661" y="4270923"/>
            <a:ext cx="0" cy="51172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39" name="Picture 38" descr="Icon&#10;&#10;Description automatically generated">
            <a:extLst>
              <a:ext uri="{FF2B5EF4-FFF2-40B4-BE49-F238E27FC236}">
                <a16:creationId xmlns:a16="http://schemas.microsoft.com/office/drawing/2014/main" id="{381C32E8-3172-477E-912E-024D03EDC9E6}"/>
              </a:ext>
            </a:extLst>
          </p:cNvPr>
          <p:cNvPicPr preferRelativeResize="0">
            <a:picLocks/>
          </p:cNvPicPr>
          <p:nvPr/>
        </p:nvPicPr>
        <p:blipFill>
          <a:blip r:embed="rId2" cstate="screen">
            <a:extLst>
              <a:ext uri="{28A0092B-C50C-407E-A947-70E740481C1C}">
                <a14:useLocalDpi xmlns:a14="http://schemas.microsoft.com/office/drawing/2010/main"/>
              </a:ext>
            </a:extLst>
          </a:blip>
          <a:stretch>
            <a:fillRect/>
          </a:stretch>
        </p:blipFill>
        <p:spPr>
          <a:xfrm>
            <a:off x="11353801" y="136525"/>
            <a:ext cx="660400" cy="365125"/>
          </a:xfrm>
          <a:prstGeom prst="rect">
            <a:avLst/>
          </a:prstGeom>
        </p:spPr>
      </p:pic>
      <p:sp>
        <p:nvSpPr>
          <p:cNvPr id="40" name="TextBox 39">
            <a:extLst>
              <a:ext uri="{FF2B5EF4-FFF2-40B4-BE49-F238E27FC236}">
                <a16:creationId xmlns:a16="http://schemas.microsoft.com/office/drawing/2014/main" id="{4D52E911-2FC1-49EF-9274-26F69E782EC4}"/>
              </a:ext>
            </a:extLst>
          </p:cNvPr>
          <p:cNvSpPr txBox="1"/>
          <p:nvPr/>
        </p:nvSpPr>
        <p:spPr>
          <a:xfrm>
            <a:off x="2463702" y="2010050"/>
            <a:ext cx="2428352" cy="796892"/>
          </a:xfrm>
          <a:prstGeom prst="rect">
            <a:avLst/>
          </a:prstGeom>
          <a:noFill/>
        </p:spPr>
        <p:txBody>
          <a:bodyPr wrap="square" lIns="91440" tIns="45720" rIns="91440" bIns="45720" rtlCol="0" anchor="t">
            <a:spAutoFit/>
          </a:bodyPr>
          <a:lstStyle/>
          <a:p>
            <a:pPr algn="ctr"/>
            <a:r>
              <a:rPr lang="en-US" sz="1400" i="1">
                <a:latin typeface="Century Schoolbook"/>
              </a:rPr>
              <a:t>Royalty, License and Other Revenue</a:t>
            </a:r>
            <a:endParaRPr lang="en-US" sz="800" i="1">
              <a:latin typeface="Century Schoolbook"/>
            </a:endParaRPr>
          </a:p>
          <a:p>
            <a:pPr algn="ctr"/>
            <a:r>
              <a:rPr lang="en-US" b="1">
                <a:latin typeface="Arial Black"/>
                <a:cs typeface="Arial Black" panose="020B0604020202020204" pitchFamily="34" charset="0"/>
              </a:rPr>
              <a:t>$16.5-18.5 MM</a:t>
            </a:r>
          </a:p>
        </p:txBody>
      </p:sp>
      <p:sp>
        <p:nvSpPr>
          <p:cNvPr id="43" name="TextBox 42">
            <a:extLst>
              <a:ext uri="{FF2B5EF4-FFF2-40B4-BE49-F238E27FC236}">
                <a16:creationId xmlns:a16="http://schemas.microsoft.com/office/drawing/2014/main" id="{414089AF-A159-483D-9E5F-D813CD69B68D}"/>
              </a:ext>
            </a:extLst>
          </p:cNvPr>
          <p:cNvSpPr txBox="1"/>
          <p:nvPr/>
        </p:nvSpPr>
        <p:spPr>
          <a:xfrm>
            <a:off x="4479689" y="4231027"/>
            <a:ext cx="2423114" cy="584775"/>
          </a:xfrm>
          <a:prstGeom prst="rect">
            <a:avLst/>
          </a:prstGeom>
          <a:noFill/>
        </p:spPr>
        <p:txBody>
          <a:bodyPr wrap="square" lIns="91440" tIns="45720" rIns="91440" bIns="45720" rtlCol="0" anchor="t">
            <a:spAutoFit/>
          </a:bodyPr>
          <a:lstStyle/>
          <a:p>
            <a:pPr algn="ctr"/>
            <a:r>
              <a:rPr lang="en-US" sz="1400" i="1">
                <a:latin typeface="Century Schoolbook"/>
              </a:rPr>
              <a:t>Bank Debt </a:t>
            </a:r>
            <a:endParaRPr lang="en-US" sz="800" i="1" baseline="30000">
              <a:latin typeface="Century Schoolbook"/>
            </a:endParaRPr>
          </a:p>
          <a:p>
            <a:pPr algn="ctr"/>
            <a:r>
              <a:rPr lang="en-US" b="1">
                <a:latin typeface="Arial Black"/>
                <a:cs typeface="Arial Black" panose="020B0604020202020204" pitchFamily="34" charset="0"/>
              </a:rPr>
              <a:t>$25 MM</a:t>
            </a:r>
          </a:p>
        </p:txBody>
      </p:sp>
      <p:sp>
        <p:nvSpPr>
          <p:cNvPr id="44" name="Rectangle 43">
            <a:extLst>
              <a:ext uri="{FF2B5EF4-FFF2-40B4-BE49-F238E27FC236}">
                <a16:creationId xmlns:a16="http://schemas.microsoft.com/office/drawing/2014/main" id="{A131670A-86C5-3E43-B63A-10EED6C6C49F}"/>
              </a:ext>
            </a:extLst>
          </p:cNvPr>
          <p:cNvSpPr/>
          <p:nvPr/>
        </p:nvSpPr>
        <p:spPr>
          <a:xfrm>
            <a:off x="8447271" y="1861433"/>
            <a:ext cx="1413445" cy="1261884"/>
          </a:xfrm>
          <a:prstGeom prst="rect">
            <a:avLst/>
          </a:prstGeom>
        </p:spPr>
        <p:txBody>
          <a:bodyPr wrap="square" lIns="91440" tIns="45720" rIns="91440" bIns="45720" anchor="t">
            <a:spAutoFit/>
          </a:bodyPr>
          <a:lstStyle/>
          <a:p>
            <a:r>
              <a:rPr lang="en-US" sz="4000" b="1" i="1">
                <a:latin typeface="Century Schoolbook"/>
              </a:rPr>
              <a:t> 234</a:t>
            </a:r>
          </a:p>
          <a:p>
            <a:pPr algn="ctr"/>
            <a:r>
              <a:rPr lang="en-US" sz="1200">
                <a:latin typeface="Arial"/>
                <a:cs typeface="Arial"/>
              </a:rPr>
              <a:t>Franchised restaurants in </a:t>
            </a:r>
            <a:endParaRPr lang="en-US" sz="1200">
              <a:latin typeface="Arial" panose="020B0604020202020204" pitchFamily="34" charset="0"/>
              <a:cs typeface="Arial" panose="020B0604020202020204" pitchFamily="34" charset="0"/>
            </a:endParaRPr>
          </a:p>
          <a:p>
            <a:pPr algn="ctr"/>
            <a:r>
              <a:rPr lang="en-US" sz="1200">
                <a:latin typeface="Arial"/>
                <a:cs typeface="Arial"/>
              </a:rPr>
              <a:t>34 states</a:t>
            </a:r>
            <a:endParaRPr lang="en-US">
              <a:latin typeface="Arial"/>
              <a:cs typeface="Arial"/>
            </a:endParaRPr>
          </a:p>
        </p:txBody>
      </p:sp>
      <p:sp>
        <p:nvSpPr>
          <p:cNvPr id="45" name="Rectangle 44">
            <a:extLst>
              <a:ext uri="{FF2B5EF4-FFF2-40B4-BE49-F238E27FC236}">
                <a16:creationId xmlns:a16="http://schemas.microsoft.com/office/drawing/2014/main" id="{1A05DC58-9038-E045-8804-FDA526B79BFA}"/>
              </a:ext>
            </a:extLst>
          </p:cNvPr>
          <p:cNvSpPr/>
          <p:nvPr/>
        </p:nvSpPr>
        <p:spPr>
          <a:xfrm>
            <a:off x="10079788" y="1825142"/>
            <a:ext cx="1706684" cy="892552"/>
          </a:xfrm>
          <a:prstGeom prst="rect">
            <a:avLst/>
          </a:prstGeom>
        </p:spPr>
        <p:txBody>
          <a:bodyPr wrap="square" lIns="91440" tIns="45720" rIns="91440" bIns="45720" anchor="t">
            <a:spAutoFit/>
          </a:bodyPr>
          <a:lstStyle/>
          <a:p>
            <a:r>
              <a:rPr lang="en-US" sz="4000" b="1" i="1">
                <a:latin typeface="Century Schoolbook"/>
                <a:cs typeface="Arial Black" panose="020B0604020202020204" pitchFamily="34" charset="0"/>
              </a:rPr>
              <a:t>&gt;63%</a:t>
            </a:r>
          </a:p>
          <a:p>
            <a:pPr algn="ctr"/>
            <a:r>
              <a:rPr lang="en-US" sz="1200">
                <a:latin typeface="Arial"/>
                <a:cs typeface="Arial"/>
              </a:rPr>
              <a:t>Franchised</a:t>
            </a:r>
            <a:endParaRPr lang="en-US">
              <a:latin typeface="Arial"/>
              <a:cs typeface="Arial"/>
            </a:endParaRPr>
          </a:p>
        </p:txBody>
      </p:sp>
      <p:sp>
        <p:nvSpPr>
          <p:cNvPr id="46" name="TextBox 45">
            <a:extLst>
              <a:ext uri="{FF2B5EF4-FFF2-40B4-BE49-F238E27FC236}">
                <a16:creationId xmlns:a16="http://schemas.microsoft.com/office/drawing/2014/main" id="{CB85A44D-66A4-3846-9007-96603A305106}"/>
              </a:ext>
            </a:extLst>
          </p:cNvPr>
          <p:cNvSpPr txBox="1"/>
          <p:nvPr/>
        </p:nvSpPr>
        <p:spPr>
          <a:xfrm>
            <a:off x="6970237" y="4130802"/>
            <a:ext cx="4533256" cy="1046440"/>
          </a:xfrm>
          <a:prstGeom prst="rect">
            <a:avLst/>
          </a:prstGeom>
          <a:noFill/>
        </p:spPr>
        <p:txBody>
          <a:bodyPr wrap="square" lIns="91440" tIns="45720" rIns="91440" bIns="45720" rtlCol="0" anchor="t">
            <a:spAutoFit/>
          </a:bodyPr>
          <a:lstStyle/>
          <a:p>
            <a:r>
              <a:rPr lang="en-US" sz="1600" b="1" i="1">
                <a:latin typeface="Century Schoolbook"/>
                <a:cs typeface="Arial Black" panose="020B0604020202020204" pitchFamily="34" charset="0"/>
              </a:rPr>
              <a:t>NASDAQ: BBQ </a:t>
            </a:r>
            <a:endParaRPr lang="en-US" sz="1100" b="1" spc="10"/>
          </a:p>
          <a:p>
            <a:pPr>
              <a:buClr>
                <a:schemeClr val="tx1"/>
              </a:buClr>
            </a:pPr>
            <a:r>
              <a:rPr lang="en-US" sz="1400" spc="10">
                <a:latin typeface="Arial"/>
                <a:cs typeface="Arial"/>
              </a:rPr>
              <a:t>~10.5 M Shares Outstanding</a:t>
            </a:r>
            <a:endParaRPr lang="en-US" sz="1400" spc="10" baseline="30000">
              <a:latin typeface="Arial"/>
              <a:cs typeface="Arial"/>
            </a:endParaRPr>
          </a:p>
          <a:p>
            <a:r>
              <a:rPr lang="en-US" sz="1400" spc="10">
                <a:latin typeface="Arial"/>
                <a:cs typeface="Arial"/>
              </a:rPr>
              <a:t>~10.6 M Shares Fully Diluted</a:t>
            </a:r>
          </a:p>
          <a:p>
            <a:endParaRPr lang="en-US">
              <a:cs typeface="Arial" panose="020B0604020202020204"/>
            </a:endParaRPr>
          </a:p>
        </p:txBody>
      </p:sp>
      <p:cxnSp>
        <p:nvCxnSpPr>
          <p:cNvPr id="47" name="Straight Connector 46">
            <a:extLst>
              <a:ext uri="{FF2B5EF4-FFF2-40B4-BE49-F238E27FC236}">
                <a16:creationId xmlns:a16="http://schemas.microsoft.com/office/drawing/2014/main" id="{A4ADAD40-04EC-6947-B31B-489AB5EB3D0A}"/>
              </a:ext>
            </a:extLst>
          </p:cNvPr>
          <p:cNvCxnSpPr>
            <a:cxnSpLocks/>
          </p:cNvCxnSpPr>
          <p:nvPr/>
        </p:nvCxnSpPr>
        <p:spPr>
          <a:xfrm>
            <a:off x="8398995" y="2128994"/>
            <a:ext cx="0" cy="101483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DCA23FE-FC4C-6A43-ADF1-C744A5E9589F}"/>
              </a:ext>
            </a:extLst>
          </p:cNvPr>
          <p:cNvCxnSpPr>
            <a:cxnSpLocks/>
          </p:cNvCxnSpPr>
          <p:nvPr/>
        </p:nvCxnSpPr>
        <p:spPr>
          <a:xfrm>
            <a:off x="9929621" y="2128994"/>
            <a:ext cx="0" cy="101483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EE5217A-18C8-7B48-A225-C4E5BCD01736}"/>
              </a:ext>
            </a:extLst>
          </p:cNvPr>
          <p:cNvCxnSpPr>
            <a:cxnSpLocks/>
          </p:cNvCxnSpPr>
          <p:nvPr/>
        </p:nvCxnSpPr>
        <p:spPr>
          <a:xfrm>
            <a:off x="7031154" y="4081435"/>
            <a:ext cx="4411423"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CBA6589-51E3-1E45-B3AD-69BD8EEE48FD}"/>
              </a:ext>
            </a:extLst>
          </p:cNvPr>
          <p:cNvCxnSpPr/>
          <p:nvPr/>
        </p:nvCxnSpPr>
        <p:spPr>
          <a:xfrm>
            <a:off x="2507670" y="2178288"/>
            <a:ext cx="0" cy="51172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4CD111C-2739-584D-A2B9-A8130364A4BE}"/>
              </a:ext>
            </a:extLst>
          </p:cNvPr>
          <p:cNvCxnSpPr/>
          <p:nvPr/>
        </p:nvCxnSpPr>
        <p:spPr>
          <a:xfrm>
            <a:off x="4956942" y="2205965"/>
            <a:ext cx="0" cy="51172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5" name="Title 1">
            <a:extLst>
              <a:ext uri="{FF2B5EF4-FFF2-40B4-BE49-F238E27FC236}">
                <a16:creationId xmlns:a16="http://schemas.microsoft.com/office/drawing/2014/main" id="{772889BD-A4E3-4452-82D8-7B873568C523}"/>
              </a:ext>
            </a:extLst>
          </p:cNvPr>
          <p:cNvSpPr txBox="1">
            <a:spLocks/>
          </p:cNvSpPr>
          <p:nvPr/>
        </p:nvSpPr>
        <p:spPr>
          <a:xfrm>
            <a:off x="541600" y="839792"/>
            <a:ext cx="11456409" cy="612868"/>
          </a:xfrm>
          <a:prstGeom prst="rect">
            <a:avLst/>
          </a:prstGeom>
          <a:ln>
            <a:noFill/>
          </a:ln>
        </p:spPr>
        <p:txBody>
          <a:bodyPr vert="horz" lIns="0" tIns="0" rIns="0" bIns="0" rtlCol="0" anchor="b">
            <a:noAutofit/>
          </a:bodyPr>
          <a:lstStyle>
            <a:lvl1pPr algn="l" defTabSz="448469" rtl="0" eaLnBrk="1" latinLnBrk="0" hangingPunct="1">
              <a:spcBef>
                <a:spcPct val="0"/>
              </a:spcBef>
              <a:buNone/>
              <a:defRPr sz="1853" kern="1200" cap="none">
                <a:solidFill>
                  <a:srgbClr val="000000"/>
                </a:solidFill>
                <a:latin typeface="+mj-lt"/>
                <a:ea typeface="+mj-ea"/>
                <a:cs typeface="Century Gothic"/>
              </a:defRPr>
            </a:lvl1pPr>
          </a:lstStyle>
          <a:p>
            <a:r>
              <a:rPr lang="en-US" sz="2400" b="1">
                <a:solidFill>
                  <a:schemeClr val="tx1"/>
                </a:solidFill>
                <a:latin typeface="Arial Black"/>
                <a:cs typeface="Arial Black" panose="020B0604020202020204" pitchFamily="34" charset="0"/>
              </a:rPr>
              <a:t>2022 GUIDANCE      </a:t>
            </a:r>
          </a:p>
          <a:p>
            <a:r>
              <a:rPr lang="en-US" sz="2000">
                <a:solidFill>
                  <a:schemeClr val="tx1"/>
                </a:solidFill>
                <a:latin typeface="Arial"/>
                <a:cs typeface="Arial"/>
              </a:rPr>
              <a:t>NASDAQ:  BBQ</a:t>
            </a:r>
          </a:p>
        </p:txBody>
      </p:sp>
      <p:cxnSp>
        <p:nvCxnSpPr>
          <p:cNvPr id="41" name="Straight Connector 40">
            <a:extLst>
              <a:ext uri="{FF2B5EF4-FFF2-40B4-BE49-F238E27FC236}">
                <a16:creationId xmlns:a16="http://schemas.microsoft.com/office/drawing/2014/main" id="{B624FE9F-7C10-4C14-A235-363B64B5E6B5}"/>
              </a:ext>
            </a:extLst>
          </p:cNvPr>
          <p:cNvCxnSpPr>
            <a:cxnSpLocks/>
          </p:cNvCxnSpPr>
          <p:nvPr/>
        </p:nvCxnSpPr>
        <p:spPr>
          <a:xfrm>
            <a:off x="621958" y="5932221"/>
            <a:ext cx="5986136"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6F76DC0B-82A9-4905-9363-B59ADB9A6B75}"/>
              </a:ext>
            </a:extLst>
          </p:cNvPr>
          <p:cNvSpPr txBox="1"/>
          <p:nvPr/>
        </p:nvSpPr>
        <p:spPr>
          <a:xfrm>
            <a:off x="621958" y="5189312"/>
            <a:ext cx="1585737" cy="584775"/>
          </a:xfrm>
          <a:prstGeom prst="rect">
            <a:avLst/>
          </a:prstGeom>
          <a:noFill/>
        </p:spPr>
        <p:txBody>
          <a:bodyPr wrap="square" lIns="91440" tIns="45720" rIns="91440" bIns="45720" rtlCol="0" anchor="t">
            <a:spAutoFit/>
          </a:bodyPr>
          <a:lstStyle/>
          <a:p>
            <a:pPr algn="ctr"/>
            <a:r>
              <a:rPr lang="en-US" sz="1400" i="1">
                <a:latin typeface="Century Schoolbook"/>
              </a:rPr>
              <a:t>EPS [Diluted]</a:t>
            </a:r>
            <a:endParaRPr lang="en-US" sz="800" i="1" baseline="30000">
              <a:latin typeface="Century Schoolbook"/>
            </a:endParaRPr>
          </a:p>
          <a:p>
            <a:pPr algn="ctr"/>
            <a:r>
              <a:rPr lang="en-US" b="1">
                <a:latin typeface="Arial Black"/>
                <a:cs typeface="Arial Black" panose="020B0604020202020204" pitchFamily="34" charset="0"/>
              </a:rPr>
              <a:t>$1.15-1.45</a:t>
            </a:r>
          </a:p>
        </p:txBody>
      </p:sp>
      <p:sp>
        <p:nvSpPr>
          <p:cNvPr id="57" name="TextBox 56">
            <a:extLst>
              <a:ext uri="{FF2B5EF4-FFF2-40B4-BE49-F238E27FC236}">
                <a16:creationId xmlns:a16="http://schemas.microsoft.com/office/drawing/2014/main" id="{D0E73F05-FC25-4F48-986F-81CCFB8CE9EB}"/>
              </a:ext>
            </a:extLst>
          </p:cNvPr>
          <p:cNvSpPr txBox="1"/>
          <p:nvPr/>
        </p:nvSpPr>
        <p:spPr>
          <a:xfrm>
            <a:off x="2698383" y="5184559"/>
            <a:ext cx="2783787" cy="584775"/>
          </a:xfrm>
          <a:prstGeom prst="rect">
            <a:avLst/>
          </a:prstGeom>
          <a:noFill/>
        </p:spPr>
        <p:txBody>
          <a:bodyPr wrap="square" lIns="91440" tIns="45720" rIns="91440" bIns="45720" rtlCol="0" anchor="t">
            <a:spAutoFit/>
          </a:bodyPr>
          <a:lstStyle/>
          <a:p>
            <a:pPr algn="ctr"/>
            <a:r>
              <a:rPr lang="en-US" sz="1400" i="1">
                <a:latin typeface="Century Schoolbook"/>
              </a:rPr>
              <a:t>Adjusted EPS [Diluted]</a:t>
            </a:r>
            <a:endParaRPr lang="en-US" sz="800" i="1" baseline="30000">
              <a:latin typeface="Century Schoolbook"/>
            </a:endParaRPr>
          </a:p>
          <a:p>
            <a:pPr algn="ctr"/>
            <a:r>
              <a:rPr lang="en-US" b="1">
                <a:latin typeface="Arial Black"/>
                <a:cs typeface="Arial Black" panose="020B0604020202020204" pitchFamily="34" charset="0"/>
              </a:rPr>
              <a:t>$1.15-1.45</a:t>
            </a:r>
          </a:p>
        </p:txBody>
      </p:sp>
      <p:sp>
        <p:nvSpPr>
          <p:cNvPr id="58" name="Rectangle 57">
            <a:extLst>
              <a:ext uri="{FF2B5EF4-FFF2-40B4-BE49-F238E27FC236}">
                <a16:creationId xmlns:a16="http://schemas.microsoft.com/office/drawing/2014/main" id="{99E7894A-8F31-4831-B6A4-53F5313C3775}"/>
              </a:ext>
            </a:extLst>
          </p:cNvPr>
          <p:cNvSpPr/>
          <p:nvPr/>
        </p:nvSpPr>
        <p:spPr>
          <a:xfrm>
            <a:off x="6937980" y="1880285"/>
            <a:ext cx="1345325" cy="1446550"/>
          </a:xfrm>
          <a:prstGeom prst="rect">
            <a:avLst/>
          </a:prstGeom>
        </p:spPr>
        <p:txBody>
          <a:bodyPr wrap="square" lIns="91440" tIns="45720" rIns="91440" bIns="45720" anchor="t">
            <a:spAutoFit/>
          </a:bodyPr>
          <a:lstStyle/>
          <a:p>
            <a:pPr algn="ctr"/>
            <a:r>
              <a:rPr lang="en-US" sz="4000" b="1" i="1">
                <a:latin typeface="Century Schoolbook"/>
                <a:cs typeface="Arial Black" panose="020B0604020202020204" pitchFamily="34" charset="0"/>
              </a:rPr>
              <a:t>132</a:t>
            </a:r>
          </a:p>
          <a:p>
            <a:pPr algn="ctr"/>
            <a:r>
              <a:rPr lang="en-US" sz="1200">
                <a:latin typeface="Arial"/>
                <a:cs typeface="Arial"/>
              </a:rPr>
              <a:t>Company-owned locations (including Ghost Kitchens)</a:t>
            </a:r>
          </a:p>
        </p:txBody>
      </p:sp>
      <p:cxnSp>
        <p:nvCxnSpPr>
          <p:cNvPr id="53" name="Straight Connector 52">
            <a:extLst>
              <a:ext uri="{FF2B5EF4-FFF2-40B4-BE49-F238E27FC236}">
                <a16:creationId xmlns:a16="http://schemas.microsoft.com/office/drawing/2014/main" id="{D5494BDF-9EE4-41CB-BB21-9090E3295F11}"/>
              </a:ext>
            </a:extLst>
          </p:cNvPr>
          <p:cNvCxnSpPr>
            <a:cxnSpLocks/>
          </p:cNvCxnSpPr>
          <p:nvPr/>
        </p:nvCxnSpPr>
        <p:spPr>
          <a:xfrm>
            <a:off x="2547067" y="5187378"/>
            <a:ext cx="0" cy="51172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31B27158-DEB1-4E73-B6B9-6B4ED7074101}"/>
              </a:ext>
            </a:extLst>
          </p:cNvPr>
          <p:cNvSpPr/>
          <p:nvPr/>
        </p:nvSpPr>
        <p:spPr>
          <a:xfrm>
            <a:off x="6948584" y="3193367"/>
            <a:ext cx="5119306" cy="1164293"/>
          </a:xfrm>
          <a:prstGeom prst="rect">
            <a:avLst/>
          </a:prstGeom>
        </p:spPr>
        <p:txBody>
          <a:bodyPr wrap="square" lIns="91440" tIns="45720" rIns="91440" bIns="45720" anchor="t">
            <a:spAutoFit/>
          </a:bodyPr>
          <a:lstStyle/>
          <a:p>
            <a:pPr>
              <a:lnSpc>
                <a:spcPct val="150000"/>
              </a:lnSpc>
            </a:pPr>
            <a:r>
              <a:rPr lang="en-US" sz="1200" b="1" i="1">
                <a:latin typeface="Century Schoolbook"/>
              </a:rPr>
              <a:t>Corporate: Famous Dave’s 43, Village Inn 22, Granite City’s 18, Bakers Square 31, Barrio Queen 7, Tahoe Joe’s 4, Bar Concepts 4, Real Urban BBQ 2, Clark Crew 1</a:t>
            </a:r>
            <a:endParaRPr lang="en-US" sz="1200" b="1" i="1">
              <a:latin typeface="Century Schoolbook" panose="02040604050505020304" pitchFamily="18" charset="0"/>
            </a:endParaRPr>
          </a:p>
          <a:p>
            <a:pPr>
              <a:lnSpc>
                <a:spcPct val="150000"/>
              </a:lnSpc>
            </a:pPr>
            <a:endParaRPr lang="en-US" sz="1200" b="1" i="1">
              <a:latin typeface="Century Schoolbook" panose="02040604050505020304" pitchFamily="18" charset="0"/>
            </a:endParaRPr>
          </a:p>
        </p:txBody>
      </p:sp>
      <p:cxnSp>
        <p:nvCxnSpPr>
          <p:cNvPr id="32" name="Straight Connector 31">
            <a:extLst>
              <a:ext uri="{FF2B5EF4-FFF2-40B4-BE49-F238E27FC236}">
                <a16:creationId xmlns:a16="http://schemas.microsoft.com/office/drawing/2014/main" id="{D9BEB196-D37E-42A5-98D8-A1B9246CF7F5}"/>
              </a:ext>
            </a:extLst>
          </p:cNvPr>
          <p:cNvCxnSpPr>
            <a:cxnSpLocks/>
          </p:cNvCxnSpPr>
          <p:nvPr/>
        </p:nvCxnSpPr>
        <p:spPr>
          <a:xfrm>
            <a:off x="4723882" y="4270923"/>
            <a:ext cx="0" cy="51172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B0CFF6A-D111-46CB-8895-02B3C47F7813}"/>
              </a:ext>
            </a:extLst>
          </p:cNvPr>
          <p:cNvSpPr txBox="1"/>
          <p:nvPr/>
        </p:nvSpPr>
        <p:spPr>
          <a:xfrm>
            <a:off x="760596" y="4223135"/>
            <a:ext cx="2197266" cy="861774"/>
          </a:xfrm>
          <a:prstGeom prst="rect">
            <a:avLst/>
          </a:prstGeom>
          <a:noFill/>
        </p:spPr>
        <p:txBody>
          <a:bodyPr wrap="square" lIns="91440" tIns="45720" rIns="91440" bIns="45720" rtlCol="0" anchor="t">
            <a:spAutoFit/>
          </a:bodyPr>
          <a:lstStyle/>
          <a:p>
            <a:pPr algn="ctr"/>
            <a:r>
              <a:rPr lang="en-US" sz="1400" i="1">
                <a:latin typeface="Century Schoolbook"/>
              </a:rPr>
              <a:t>Free cash flow </a:t>
            </a:r>
            <a:endParaRPr lang="en-US" sz="1400" i="1">
              <a:latin typeface="Century Schoolbook" panose="02040604050505020304" pitchFamily="18" charset="0"/>
            </a:endParaRPr>
          </a:p>
          <a:p>
            <a:pPr algn="ctr"/>
            <a:r>
              <a:rPr lang="en-US" b="1">
                <a:latin typeface="Arial Black"/>
                <a:cs typeface="Arial Black" panose="020B0604020202020204" pitchFamily="34" charset="0"/>
              </a:rPr>
              <a:t>$13.5 – 15.5 MM</a:t>
            </a:r>
          </a:p>
          <a:p>
            <a:endParaRPr lang="en-US" b="1">
              <a:latin typeface="Arial Black" panose="020B0604020202020204" pitchFamily="34" charset="0"/>
              <a:cs typeface="Arial Black" panose="020B0604020202020204" pitchFamily="34" charset="0"/>
            </a:endParaRPr>
          </a:p>
        </p:txBody>
      </p:sp>
      <p:cxnSp>
        <p:nvCxnSpPr>
          <p:cNvPr id="49" name="Straight Connector 48">
            <a:extLst>
              <a:ext uri="{FF2B5EF4-FFF2-40B4-BE49-F238E27FC236}">
                <a16:creationId xmlns:a16="http://schemas.microsoft.com/office/drawing/2014/main" id="{BDAA7014-8180-BA84-2CEA-D927F037C540}"/>
              </a:ext>
            </a:extLst>
          </p:cNvPr>
          <p:cNvCxnSpPr/>
          <p:nvPr/>
        </p:nvCxnSpPr>
        <p:spPr>
          <a:xfrm>
            <a:off x="3861743" y="3307981"/>
            <a:ext cx="0" cy="51172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42B5B11-C772-B78F-DD94-8417FC367A22}"/>
              </a:ext>
            </a:extLst>
          </p:cNvPr>
          <p:cNvSpPr txBox="1"/>
          <p:nvPr/>
        </p:nvSpPr>
        <p:spPr>
          <a:xfrm>
            <a:off x="573001" y="6370425"/>
            <a:ext cx="10869576" cy="246221"/>
          </a:xfrm>
          <a:prstGeom prst="rect">
            <a:avLst/>
          </a:prstGeom>
          <a:noFill/>
        </p:spPr>
        <p:txBody>
          <a:bodyPr wrap="square" rtlCol="0">
            <a:spAutoFit/>
          </a:bodyPr>
          <a:lstStyle/>
          <a:p>
            <a:r>
              <a:rPr lang="en-US" sz="1000" i="1"/>
              <a:t>Uncertainties and other risks could cause actual results to differ materially from our projections. See our 2021 Form 10-K, Item 1A for a listing of Risk Factors applicable to BBQ Holdings, Inc.</a:t>
            </a:r>
          </a:p>
        </p:txBody>
      </p:sp>
    </p:spTree>
    <p:extLst>
      <p:ext uri="{BB962C8B-B14F-4D97-AF65-F5344CB8AC3E}">
        <p14:creationId xmlns:p14="http://schemas.microsoft.com/office/powerpoint/2010/main" val="15121935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IO_PRESI_FIRST_SLIDENUMBER" val="1"/>
  <p:tag name="MIO_FALLBACK_LAYOUT" val="1"/>
  <p:tag name="MIO_SHOW_DATE" val="False"/>
  <p:tag name="MIO_SHOW_FOOTER" val="True"/>
  <p:tag name="MIO_SHOW_PAGENUMBER" val="True"/>
  <p:tag name="MIO_AVOID_BLANK_LAYOUT" val="True"/>
  <p:tag name="MIO_CD_LAYOUT_VALID_AREA" val="True"/>
  <p:tag name="MIO_NUMBER_OF_VALID_LAYOUTS" val="25"/>
  <p:tag name="MIO_HDS" val="True"/>
  <p:tag name="MIO_EK" val="3674"/>
  <p:tag name="MIO_EKGUID" val="6002bde0-e698-43a0-8be7-1e5c5fc9f8dd"/>
  <p:tag name="MIO_UPDATE" val="True"/>
  <p:tag name="MIO_VERSION" val="06.02.2017 17:30:03"/>
  <p:tag name="MIO_DBID" val="91EDD81D-6904-4CE9-AC06-3BF466C94714"/>
  <p:tag name="MIO_LASTDOWNLOADED" val="23.02.2017 16:12:51"/>
  <p:tag name="MIO_OBJECTNAME" val="US Master"/>
  <p:tag name="MIO_LASTEDITORNAME" val="Mariam Krisht"/>
  <p:tag name="MIO_CDID" val="451eeb19-c04f-4baa-b219-473a5b7aed7c"/>
</p:tagLst>
</file>

<file path=ppt/tags/tag10.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1.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2.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3.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4.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5.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6.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7.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18.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9.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2.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20.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21.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22.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23.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24.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25.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26.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27.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28.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29.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3.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30.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31.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32.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33.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34.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35.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36.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37.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38.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39.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4.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40.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41.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42.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43.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44.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45.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46.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47.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5.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6.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7.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8.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9.xml><?xml version="1.0" encoding="utf-8"?>
<p:tagLst xmlns:a="http://schemas.openxmlformats.org/drawingml/2006/main" xmlns:r="http://schemas.openxmlformats.org/officeDocument/2006/relationships" xmlns:p="http://schemas.openxmlformats.org/presentationml/2006/main">
  <p:tag name="MIO_CD_LOGO_PROTECTION" val="true"/>
</p:tagLst>
</file>

<file path=ppt/theme/theme1.xml><?xml version="1.0" encoding="utf-8"?>
<a:theme xmlns:a="http://schemas.openxmlformats.org/drawingml/2006/main" name="Stephens Inc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Summer">
      <a:majorFont>
        <a:latin typeface="Century Gothic"/>
        <a:ea typeface=""/>
        <a:cs typeface=""/>
        <a:font script="Jpan" typeface="ヒラギノ丸ゴ Pro W4"/>
        <a:font script="Hans" typeface="宋体"/>
        <a:font script="Hant" typeface="新細明體"/>
      </a:majorFont>
      <a:minorFont>
        <a:latin typeface="Century Gothic"/>
        <a:ea typeface=""/>
        <a:cs typeface=""/>
        <a:font script="Jpan" typeface="ヒラギノ丸ゴ Pro W4"/>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solidFill>
        </a:ln>
        <a:effectLst/>
      </a:spPr>
      <a:bodyPr rtlCol="0" anchor="ctr"/>
      <a:lstStyle>
        <a:defPPr algn="ctr" rtl="0" eaLnBrk="1" fontAlgn="auto" hangingPunct="1">
          <a:lnSpc>
            <a:spcPct val="100000"/>
          </a:lnSpc>
          <a:spcBef>
            <a:spcPts val="0"/>
          </a:spcBef>
          <a:spcAft>
            <a:spcPts val="0"/>
          </a:spcAft>
          <a:defRPr sz="2000" b="0" i="0" u="none" baseline="0" dirty="0" smtClean="0">
            <a:solidFill>
              <a:srgbClr val="FFFFFF"/>
            </a:solidFill>
            <a:latin typeface="Century Gothic"/>
          </a:defRPr>
        </a:defPPr>
      </a:lstStyle>
      <a:style>
        <a:lnRef idx="1">
          <a:schemeClr val="accent1"/>
        </a:lnRef>
        <a:fillRef idx="3">
          <a:schemeClr val="accent1"/>
        </a:fillRef>
        <a:effectRef idx="2">
          <a:schemeClr val="accent1"/>
        </a:effectRef>
        <a:fontRef idx="minor">
          <a:schemeClr val="lt1"/>
        </a:fontRef>
      </a:style>
    </a:spDef>
    <a:lnDef>
      <a:spPr>
        <a:ln>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vert="horz" rtlCol="0">
        <a:spAutoFit/>
      </a:bodyPr>
      <a:lstStyle>
        <a:defPPr algn="l" rtl="0" eaLnBrk="1" fontAlgn="auto" hangingPunct="1">
          <a:lnSpc>
            <a:spcPct val="100000"/>
          </a:lnSpc>
          <a:spcBef>
            <a:spcPts val="0"/>
          </a:spcBef>
          <a:spcAft>
            <a:spcPts val="0"/>
          </a:spcAft>
          <a:defRPr sz="2000" b="0" i="0" u="none" baseline="0" dirty="0" smtClean="0">
            <a:solidFill>
              <a:srgbClr val="002B49"/>
            </a:solidFill>
            <a:latin typeface="Century Gothic"/>
          </a:defRPr>
        </a:defPPr>
      </a:lstStyle>
    </a:tx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CDCD6B6B4D83F4EB96B30C90466FA8E" ma:contentTypeVersion="6" ma:contentTypeDescription="Create a new document." ma:contentTypeScope="" ma:versionID="3f6b4723f36f3abfbb57b9c4ef2ddac4">
  <xsd:schema xmlns:xsd="http://www.w3.org/2001/XMLSchema" xmlns:xs="http://www.w3.org/2001/XMLSchema" xmlns:p="http://schemas.microsoft.com/office/2006/metadata/properties" xmlns:ns2="14007563-f2b0-42b2-8967-2b4acf46d9b2" xmlns:ns3="c355e0e0-f84a-45f7-9ab0-4b66a9a255e8" targetNamespace="http://schemas.microsoft.com/office/2006/metadata/properties" ma:root="true" ma:fieldsID="f303d42d68393e0aebf01a9dfbb1ff76" ns2:_="" ns3:_="">
    <xsd:import namespace="14007563-f2b0-42b2-8967-2b4acf46d9b2"/>
    <xsd:import namespace="c355e0e0-f84a-45f7-9ab0-4b66a9a255e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007563-f2b0-42b2-8967-2b4acf46d9b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355e0e0-f84a-45f7-9ab0-4b66a9a255e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7F773E7-83EF-4274-9A2B-C013559531D7}">
  <ds:schemaRefs>
    <ds:schemaRef ds:uri="14007563-f2b0-42b2-8967-2b4acf46d9b2"/>
    <ds:schemaRef ds:uri="c355e0e0-f84a-45f7-9ab0-4b66a9a255e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F05A62E-D693-402C-BCB2-F113FDB32BD0}">
  <ds:schemaRefs>
    <ds:schemaRef ds:uri="http://schemas.microsoft.com/sharepoint/v3/contenttype/forms"/>
  </ds:schemaRefs>
</ds:datastoreItem>
</file>

<file path=customXml/itemProps3.xml><?xml version="1.0" encoding="utf-8"?>
<ds:datastoreItem xmlns:ds="http://schemas.openxmlformats.org/officeDocument/2006/customXml" ds:itemID="{B350C0FF-B163-4E5C-AC07-C611030FF3E1}">
  <ds:schemaRefs>
    <ds:schemaRef ds:uri="14007563-f2b0-42b2-8967-2b4acf46d9b2"/>
    <ds:schemaRef ds:uri="c355e0e0-f84a-45f7-9ab0-4b66a9a255e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34</Slides>
  <Notes>0</Notes>
  <HiddenSlides>0</HiddenSlides>
  <ScaleCrop>false</ScaleCrop>
  <HeadingPairs>
    <vt:vector size="4" baseType="variant">
      <vt:variant>
        <vt:lpstr>Theme</vt:lpstr>
      </vt:variant>
      <vt:variant>
        <vt:i4>2</vt:i4>
      </vt:variant>
      <vt:variant>
        <vt:lpstr>Slide Titles</vt:lpstr>
      </vt:variant>
      <vt:variant>
        <vt:i4>34</vt:i4>
      </vt:variant>
    </vt:vector>
  </HeadingPairs>
  <TitlesOfParts>
    <vt:vector size="36" baseType="lpstr">
      <vt:lpstr>Stephens Inc Theme</vt:lpstr>
      <vt:lpstr>Custom Design</vt:lpstr>
      <vt:lpstr>PowerPoint Presentation</vt:lpstr>
      <vt:lpstr>SAFE HARBOR STATEMENT</vt:lpstr>
      <vt:lpstr> BBQ HOLDINGS WILL BECOME FAMOUS HOSPITALITY</vt:lpstr>
      <vt:lpstr>WHO WE 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FAMOUS DAVE’S OVERVIEW</vt:lpstr>
      <vt:lpstr> GROWTH: FILL LATENT CAPACITY</vt:lpstr>
      <vt:lpstr>PowerPoint Presentation</vt:lpstr>
      <vt:lpstr>Quick ‘Que Line Serve</vt:lpstr>
      <vt:lpstr>Quick ‘Que Drive Thru</vt:lpstr>
      <vt:lpstr>PowerPoint Presentation</vt:lpstr>
      <vt:lpstr>PowerPoint Presentation</vt:lpstr>
      <vt:lpstr>VILLAGE INN OVERVIEW</vt:lpstr>
      <vt:lpstr>New Village Inn Prototype Updates</vt:lpstr>
      <vt:lpstr>PowerPoint Presentation</vt:lpstr>
      <vt:lpstr>GRANITE CITY OVERVIEW</vt:lpstr>
      <vt:lpstr> GROWTH:  FILL LATENT CAPACITY </vt:lpstr>
      <vt:lpstr>PowerPoint Presentation</vt:lpstr>
      <vt:lpstr>PowerPoint Presentation</vt:lpstr>
      <vt:lpstr>PowerPoint Presentation</vt:lpstr>
      <vt:lpstr>PowerPoint Presentation</vt:lpstr>
      <vt:lpstr>PowerPoint Presentation</vt:lpstr>
      <vt:lpstr>VISION TO BUILD A DIVERSE PORTFOLIO OF ESTABLISHED FOOD AND BEVERAGE CONCEPTS</vt:lpstr>
      <vt:lpstr>INVESTMENT SUMMARY</vt:lpstr>
      <vt:lpstr>CASH EBITDA AND FREE CASH FLOW RECONCILIATION BBQ Holdings, Inc. and Subsidiaries  Non-GAAP Reconciliation</vt:lpstr>
      <vt:lpstr>ADJUSTED NET INCOME AND EARNINGS PER DILUTED SHARE BBQ Holdings, Inc. and Subsidiaries  Non-GAAP Reconciliation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Ahmad Yilmaz</dc:creator>
  <cp:revision>1</cp:revision>
  <cp:lastPrinted>2021-06-23T19:24:22Z</cp:lastPrinted>
  <dcterms:created xsi:type="dcterms:W3CDTF">2021-02-14T15:26:02Z</dcterms:created>
  <dcterms:modified xsi:type="dcterms:W3CDTF">2022-05-09T14:39:14Z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0x0101006CDCD6B6B4D83F4EB96B30C90466FA8E</vt:lpwstr>
  </property>
</Properties>
</file>