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24384000" cy="13716000"/>
  <p:notesSz cx="6858000" cy="9144000"/>
  <p:embeddedFontLst>
    <p:embeddedFont>
      <p:font typeface="Helvetica Neue" panose="02000503000000020004" pitchFamily="2" charset="0"/>
      <p:regular r:id="rId19"/>
      <p:bold r:id="rId19"/>
      <p:italic r:id="rId19"/>
      <p:boldItalic r:id="rId19"/>
    </p:embeddedFont>
    <p:embeddedFont>
      <p:font typeface="Helvetica Neue Light" panose="02000403000000020004" pitchFamily="2" charset="0"/>
      <p:regular r:id="rId19"/>
      <p:bold r:id="rId19"/>
      <p:italic r:id="rId19"/>
      <p:boldItalic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 snapToObjects="1">
      <p:cViewPr varScale="1">
        <p:scale>
          <a:sx n="60" d="100"/>
          <a:sy n="60" d="100"/>
        </p:scale>
        <p:origin x="80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NUL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body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5pPr>
            <a:lvl6pPr marL="2743200" lvl="5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3 Up">
  <p:cSld name="Photo - 3 Up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>
            <a:spLocks noGrp="1"/>
          </p:cNvSpPr>
          <p:nvPr>
            <p:ph type="pic" idx="2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45" name="Google Shape;45;p11"/>
          <p:cNvSpPr>
            <a:spLocks noGrp="1"/>
          </p:cNvSpPr>
          <p:nvPr>
            <p:ph type="pic" idx="3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46" name="Google Shape;46;p11"/>
          <p:cNvSpPr>
            <a:spLocks noGrp="1"/>
          </p:cNvSpPr>
          <p:nvPr>
            <p:ph type="pic" idx="4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body" idx="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i="1"/>
            </a:lvl1pPr>
            <a:lvl2pPr marL="914400" lvl="1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2pPr>
            <a:lvl3pPr marL="1371600" lvl="2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3pPr>
            <a:lvl4pPr marL="1828800" lvl="3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4pPr>
            <a:lvl5pPr marL="2286000" lvl="4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5pPr>
            <a:lvl6pPr marL="2743200" lvl="5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12"/>
          <p:cNvSpPr txBox="1">
            <a:spLocks noGrp="1"/>
          </p:cNvSpPr>
          <p:nvPr>
            <p:ph type="body" idx="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Helvetica Neue"/>
              <a:buNone/>
              <a:defRPr sz="48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2pPr>
            <a:lvl3pPr marL="1371600" lvl="2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3pPr>
            <a:lvl4pPr marL="1828800" lvl="3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4pPr>
            <a:lvl5pPr marL="2286000" lvl="4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5pPr>
            <a:lvl6pPr marL="2743200" lvl="5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">
  <p:cSld name="Photo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>
            <a:spLocks noGrp="1"/>
          </p:cNvSpPr>
          <p:nvPr>
            <p:ph type="pic" idx="2"/>
          </p:nvPr>
        </p:nvSpPr>
        <p:spPr>
          <a:xfrm>
            <a:off x="0" y="0"/>
            <a:ext cx="24384001" cy="137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ldNum" idx="1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Horizontal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>
            <a:spLocks noGrp="1"/>
          </p:cNvSpPr>
          <p:nvPr>
            <p:ph type="pic" idx="2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body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5pPr>
            <a:lvl6pPr marL="2743200" lvl="5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Center">
  <p:cSld name="Title - Cent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Vertical">
  <p:cSld name="Photo - Vertical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>
            <a:spLocks noGrp="1"/>
          </p:cNvSpPr>
          <p:nvPr>
            <p:ph type="pic" idx="2"/>
          </p:nvPr>
        </p:nvSpPr>
        <p:spPr>
          <a:xfrm>
            <a:off x="13165980" y="952500"/>
            <a:ext cx="9525001" cy="114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Helvetica Neue"/>
              <a:buNone/>
              <a:defRPr sz="8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Helvetica Neue"/>
              <a:buNone/>
              <a:defRPr sz="5400"/>
            </a:lvl5pPr>
            <a:lvl6pPr marL="2743200" lvl="5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Top">
  <p:cSld name="Title - Top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799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sldNum" idx="1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Title &amp; Bullet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799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799" cy="92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marL="457200" lvl="0" indent="-609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•"/>
              <a:defRPr sz="4800"/>
            </a:lvl1pPr>
            <a:lvl2pPr marL="914400" lvl="1" indent="-609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•"/>
              <a:defRPr sz="4800"/>
            </a:lvl2pPr>
            <a:lvl3pPr marL="1371600" lvl="2" indent="-609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•"/>
              <a:defRPr sz="4800"/>
            </a:lvl3pPr>
            <a:lvl4pPr marL="1828800" lvl="3" indent="-609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•"/>
              <a:defRPr sz="4800"/>
            </a:lvl4pPr>
            <a:lvl5pPr marL="2286000" lvl="4" indent="-609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•"/>
              <a:defRPr sz="4800"/>
            </a:lvl5pPr>
            <a:lvl6pPr marL="2743200" lvl="5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ullets &amp; Photo">
  <p:cSld name="Title, Bullets &amp; Photo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>
            <a:spLocks noGrp="1"/>
          </p:cNvSpPr>
          <p:nvPr>
            <p:ph type="pic" idx="2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799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marL="457200" lvl="0" indent="-53022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4750"/>
              <a:buFont typeface="Helvetica Neue"/>
              <a:buChar char="•"/>
              <a:defRPr sz="3800"/>
            </a:lvl1pPr>
            <a:lvl2pPr marL="914400" lvl="1" indent="-53022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4750"/>
              <a:buFont typeface="Helvetica Neue"/>
              <a:buChar char="•"/>
              <a:defRPr sz="3800"/>
            </a:lvl2pPr>
            <a:lvl3pPr marL="1371600" lvl="2" indent="-53022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4750"/>
              <a:buFont typeface="Helvetica Neue"/>
              <a:buChar char="•"/>
              <a:defRPr sz="3800"/>
            </a:lvl3pPr>
            <a:lvl4pPr marL="1828800" lvl="3" indent="-53022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4750"/>
              <a:buFont typeface="Helvetica Neue"/>
              <a:buChar char="•"/>
              <a:defRPr sz="3800"/>
            </a:lvl4pPr>
            <a:lvl5pPr marL="2286000" lvl="4" indent="-53022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4750"/>
              <a:buFont typeface="Helvetica Neue"/>
              <a:buChar char="•"/>
              <a:defRPr sz="3800"/>
            </a:lvl5pPr>
            <a:lvl6pPr marL="2743200" lvl="5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ldNum" idx="1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">
  <p:cSld name="Bulle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799" cy="101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marL="457200" lvl="0" indent="-609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•"/>
              <a:defRPr sz="4800"/>
            </a:lvl1pPr>
            <a:lvl2pPr marL="914400" lvl="1" indent="-609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•"/>
              <a:defRPr sz="4800"/>
            </a:lvl2pPr>
            <a:lvl3pPr marL="1371600" lvl="2" indent="-609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•"/>
              <a:defRPr sz="4800"/>
            </a:lvl3pPr>
            <a:lvl4pPr marL="1828800" lvl="3" indent="-609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•"/>
              <a:defRPr sz="4800"/>
            </a:lvl4pPr>
            <a:lvl5pPr marL="2286000" lvl="4" indent="-609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"/>
              <a:buChar char="•"/>
              <a:defRPr sz="4800"/>
            </a:lvl5pPr>
            <a:lvl6pPr marL="2743200" lvl="5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sldNum" idx="1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799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"/>
              <a:buNone/>
              <a:defRPr sz="11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799" cy="92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>
            <a:lvl1pPr marL="457200" marR="0" lvl="0" indent="-6413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6413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6413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6413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6413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6413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6413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6413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64135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Helvetica Neue"/>
              <a:buChar char="•"/>
              <a:defRPr sz="5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jp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jp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jp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5.png"/><Relationship Id="rId5" Type="http://schemas.openxmlformats.org/officeDocument/2006/relationships/image" Target="../media/image17.png"/><Relationship Id="rId10" Type="http://schemas.openxmlformats.org/officeDocument/2006/relationships/image" Target="../media/image2.png"/><Relationship Id="rId4" Type="http://schemas.openxmlformats.org/officeDocument/2006/relationships/image" Target="../media/image16.png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5.png"/><Relationship Id="rId5" Type="http://schemas.openxmlformats.org/officeDocument/2006/relationships/image" Target="../media/image17.png"/><Relationship Id="rId10" Type="http://schemas.openxmlformats.org/officeDocument/2006/relationships/image" Target="../media/image2.png"/><Relationship Id="rId4" Type="http://schemas.openxmlformats.org/officeDocument/2006/relationships/image" Target="../media/image16.png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jp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42989"/>
            <a:ext cx="11018160" cy="7343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4" descr="A picture containing clock, drawing&#10;&#10;Description automatically generated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80675" y="7627125"/>
            <a:ext cx="9883699" cy="1602425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 txBox="1"/>
          <p:nvPr/>
        </p:nvSpPr>
        <p:spPr>
          <a:xfrm>
            <a:off x="11849100" y="9605179"/>
            <a:ext cx="10827900" cy="29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3800"/>
              <a:buFont typeface="Helvetica Neue Light"/>
              <a:buNone/>
            </a:pPr>
            <a:r>
              <a:rPr lang="en-US" sz="3800" b="1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Darwin Fogt</a:t>
            </a:r>
            <a:r>
              <a:rPr lang="en-US" sz="3800" b="1" i="0" u="none" strike="noStrike" cap="none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PT, </a:t>
            </a:r>
            <a:r>
              <a:rPr lang="en-US" sz="3800" b="1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CEO Phzio TeleRehab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3800"/>
              <a:buFont typeface="Helvetica Neue Light"/>
              <a:buNone/>
            </a:pPr>
            <a:r>
              <a:rPr lang="en-US" sz="3800" b="1" i="0" u="none" strike="noStrike" cap="none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Phzio </a:t>
            </a:r>
            <a:br>
              <a:rPr lang="en-US" sz="3800" b="1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r>
              <a:rPr lang="en-US" sz="3800" b="1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fogt@phzio.com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3800"/>
              <a:buFont typeface="Helvetica Neue Light"/>
              <a:buNone/>
            </a:pPr>
            <a:r>
              <a:rPr lang="en-US" sz="3800" b="1" i="0" u="none" strike="noStrike" cap="none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Oct 2</a:t>
            </a:r>
            <a:r>
              <a:rPr lang="en-US" sz="3800" b="1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5</a:t>
            </a:r>
            <a:r>
              <a:rPr lang="en-US" sz="3800" b="1" i="0" u="none" strike="noStrike" cap="none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2019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3500"/>
              <a:buFont typeface="Helvetica Neue Light"/>
              <a:buNone/>
            </a:pPr>
            <a:endParaRPr sz="3500" b="0" i="0" u="none" strike="noStrike" cap="none">
              <a:solidFill>
                <a:srgbClr val="92929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8090" y="967850"/>
            <a:ext cx="9450133" cy="1207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3"/>
          <p:cNvSpPr txBox="1"/>
          <p:nvPr/>
        </p:nvSpPr>
        <p:spPr>
          <a:xfrm>
            <a:off x="0" y="-228601"/>
            <a:ext cx="127000" cy="45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None/>
            </a:pPr>
            <a:endParaRPr sz="30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1" name="Google Shape;281;p23"/>
          <p:cNvSpPr txBox="1"/>
          <p:nvPr/>
        </p:nvSpPr>
        <p:spPr>
          <a:xfrm>
            <a:off x="50800" y="-292101"/>
            <a:ext cx="127000" cy="45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None/>
            </a:pPr>
            <a:endParaRPr sz="30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2" name="Google Shape;282;p23"/>
          <p:cNvSpPr txBox="1"/>
          <p:nvPr/>
        </p:nvSpPr>
        <p:spPr>
          <a:xfrm>
            <a:off x="762000" y="-2226734"/>
            <a:ext cx="127000" cy="45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None/>
            </a:pPr>
            <a:endParaRPr sz="30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3" name="Google Shape;283;p23"/>
          <p:cNvSpPr txBox="1"/>
          <p:nvPr/>
        </p:nvSpPr>
        <p:spPr>
          <a:xfrm>
            <a:off x="0" y="-228601"/>
            <a:ext cx="127000" cy="45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None/>
            </a:pPr>
            <a:endParaRPr sz="30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4" name="Google Shape;284;p23"/>
          <p:cNvSpPr txBox="1"/>
          <p:nvPr/>
        </p:nvSpPr>
        <p:spPr>
          <a:xfrm>
            <a:off x="0" y="-228601"/>
            <a:ext cx="127000" cy="45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None/>
            </a:pPr>
            <a:endParaRPr sz="30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85" name="Google Shape;285;p23" descr="A picture containing clock, drawing&#10;&#10;Description automatically generated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9366" y="703000"/>
            <a:ext cx="2303722" cy="37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23" descr="PHZIO LOGO colour.png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85830" y="664511"/>
            <a:ext cx="1436078" cy="495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23" descr="A screenshot of a social media pos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3766" y="1905389"/>
            <a:ext cx="23476468" cy="1093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24" descr="A picture containing clock, drawing&#10;&#10;Description automatically generated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9366" y="703000"/>
            <a:ext cx="2303722" cy="37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4" descr="PHZIO LOGO colour.png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85830" y="664511"/>
            <a:ext cx="1436078" cy="495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4" descr="A screenshot of a cell phone screen with tex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7696" y="1968889"/>
            <a:ext cx="22888607" cy="1108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25" descr="A picture containing clock, drawing&#10;&#10;Description automatically generated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9366" y="703000"/>
            <a:ext cx="2303722" cy="37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25" descr="PHZIO LOGO colour.png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85830" y="664511"/>
            <a:ext cx="1436078" cy="495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9366" y="2005907"/>
            <a:ext cx="22665268" cy="10577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6"/>
          <p:cNvSpPr txBox="1"/>
          <p:nvPr/>
        </p:nvSpPr>
        <p:spPr>
          <a:xfrm>
            <a:off x="10744899" y="3641225"/>
            <a:ext cx="10500600" cy="26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0"/>
              <a:buFont typeface="Arial"/>
              <a:buNone/>
            </a:pPr>
            <a:r>
              <a:rPr lang="en-US" sz="72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Employee</a:t>
            </a:r>
            <a:r>
              <a:rPr lang="en-US" sz="7200">
                <a:solidFill>
                  <a:srgbClr val="5E5E5E"/>
                </a:solidFill>
              </a:rPr>
              <a:t> </a:t>
            </a:r>
            <a:r>
              <a:rPr lang="en-US" sz="72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Engagement</a:t>
            </a:r>
            <a:endParaRPr sz="7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5500"/>
              <a:buFont typeface="Arial"/>
              <a:buNone/>
            </a:pPr>
            <a:r>
              <a:rPr lang="en-US" sz="55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Drive Prevention, </a:t>
            </a:r>
            <a:r>
              <a:rPr lang="en-US" sz="5500">
                <a:solidFill>
                  <a:srgbClr val="5E5E5E"/>
                </a:solidFill>
              </a:rPr>
              <a:t>A</a:t>
            </a:r>
            <a:r>
              <a:rPr lang="en-US" sz="55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dherence, &amp; </a:t>
            </a:r>
            <a:r>
              <a:rPr lang="en-US" sz="5500">
                <a:solidFill>
                  <a:srgbClr val="5E5E5E"/>
                </a:solidFill>
              </a:rPr>
              <a:t>O</a:t>
            </a:r>
            <a:r>
              <a:rPr lang="en-US" sz="5500" b="0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utcomes </a:t>
            </a:r>
            <a:endParaRPr/>
          </a:p>
        </p:txBody>
      </p:sp>
      <p:sp>
        <p:nvSpPr>
          <p:cNvPr id="307" name="Google Shape;307;p26"/>
          <p:cNvSpPr txBox="1"/>
          <p:nvPr/>
        </p:nvSpPr>
        <p:spPr>
          <a:xfrm>
            <a:off x="10822321" y="6753978"/>
            <a:ext cx="11451300" cy="34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4500"/>
              <a:buFont typeface="Helvetica Neue"/>
              <a:buChar char="•"/>
            </a:pPr>
            <a:r>
              <a:rPr lang="en-US" sz="4500" b="0" i="0" u="none" strike="noStrike" cap="none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Education = Prevention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929292"/>
              </a:buClr>
              <a:buSzPts val="4500"/>
              <a:buFont typeface="Helvetica Neue"/>
              <a:buChar char="•"/>
            </a:pPr>
            <a:r>
              <a:rPr lang="en-US" sz="4500" b="0" i="0" u="none" strike="noStrike" cap="none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Awareness = Early Intervention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929292"/>
              </a:buClr>
              <a:buSzPts val="4500"/>
              <a:buFont typeface="Helvetica Neue"/>
              <a:buChar char="•"/>
            </a:pPr>
            <a:r>
              <a:rPr lang="en-US" sz="4500" b="0" i="0" u="none" strike="noStrike" cap="none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Supervision = Adherence</a:t>
            </a:r>
            <a:endParaRPr/>
          </a:p>
          <a:p>
            <a:pPr marL="457200" marR="0" lvl="0" indent="-4572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929292"/>
              </a:buClr>
              <a:buSzPts val="4500"/>
              <a:buFont typeface="Helvetica Neue"/>
              <a:buChar char="•"/>
            </a:pPr>
            <a:r>
              <a:rPr lang="en-US" sz="4500" b="0" i="0" u="none" strike="noStrike" cap="none">
                <a:solidFill>
                  <a:srgbClr val="9292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Adherence = Outcomes</a:t>
            </a:r>
            <a:endParaRPr/>
          </a:p>
        </p:txBody>
      </p:sp>
      <p:cxnSp>
        <p:nvCxnSpPr>
          <p:cNvPr id="308" name="Google Shape;308;p26"/>
          <p:cNvCxnSpPr/>
          <p:nvPr/>
        </p:nvCxnSpPr>
        <p:spPr>
          <a:xfrm>
            <a:off x="11178466" y="10951070"/>
            <a:ext cx="10500600" cy="0"/>
          </a:xfrm>
          <a:prstGeom prst="straightConnector1">
            <a:avLst/>
          </a:prstGeom>
          <a:noFill/>
          <a:ln w="25400" cap="flat" cmpd="sng">
            <a:solidFill>
              <a:srgbClr val="48A7C7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309" name="Google Shape;309;p26" descr="unknown.pdf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0100" y="1547793"/>
            <a:ext cx="7439050" cy="1149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26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31881" y="7340320"/>
            <a:ext cx="4264392" cy="345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26" descr="A picture containing clock, drawing&#10;&#10;Description automatically generated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9366" y="645850"/>
            <a:ext cx="2303722" cy="37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26" descr="PHZIO LOGO colour.png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85830" y="664511"/>
            <a:ext cx="1436078" cy="4959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7"/>
          <p:cNvSpPr txBox="1"/>
          <p:nvPr/>
        </p:nvSpPr>
        <p:spPr>
          <a:xfrm>
            <a:off x="3183419" y="5878334"/>
            <a:ext cx="5505000" cy="32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5500"/>
              <a:buFont typeface="Helvetica Neue Light"/>
              <a:buNone/>
            </a:pPr>
            <a:r>
              <a:rPr lang="en-US" sz="15500" b="0" i="0" u="none" strike="noStrike" cap="none" baseline="30000">
                <a:solidFill>
                  <a:srgbClr val="5E5E5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$</a:t>
            </a:r>
            <a:r>
              <a:rPr lang="en-US" sz="15500" b="0" i="0" u="none" strike="noStrike" cap="none">
                <a:solidFill>
                  <a:srgbClr val="5E5E5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100</a:t>
            </a:r>
            <a:endParaRPr sz="155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4000"/>
              <a:buFont typeface="Helvetica Neue Light"/>
              <a:buNone/>
            </a:pPr>
            <a:r>
              <a:rPr lang="en-US" sz="4000" b="0" i="0" u="none" strike="noStrike" cap="none">
                <a:solidFill>
                  <a:srgbClr val="5E5E5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ASSESSMENT</a:t>
            </a:r>
            <a:r>
              <a:rPr lang="en-US" sz="7900" b="0" i="0" u="none" strike="noStrike" cap="none">
                <a:solidFill>
                  <a:srgbClr val="5E5E5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3000"/>
              <a:buFont typeface="Helvetica Neue Light"/>
              <a:buNone/>
            </a:pPr>
            <a:endParaRPr sz="30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8" name="Google Shape;318;p27"/>
          <p:cNvSpPr txBox="1"/>
          <p:nvPr/>
        </p:nvSpPr>
        <p:spPr>
          <a:xfrm>
            <a:off x="3631637" y="3789013"/>
            <a:ext cx="5056800" cy="10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6500"/>
              <a:buFont typeface="Helvetica Neue Light"/>
              <a:buNone/>
            </a:pPr>
            <a:r>
              <a:rPr lang="en-US" sz="6500" b="0" i="0" u="none" strike="noStrike" cap="none">
                <a:solidFill>
                  <a:srgbClr val="5E5E5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Traditional PT</a:t>
            </a:r>
            <a:endParaRPr/>
          </a:p>
        </p:txBody>
      </p:sp>
      <p:sp>
        <p:nvSpPr>
          <p:cNvPr id="319" name="Google Shape;319;p27"/>
          <p:cNvSpPr txBox="1"/>
          <p:nvPr/>
        </p:nvSpPr>
        <p:spPr>
          <a:xfrm>
            <a:off x="3183419" y="9147723"/>
            <a:ext cx="5505000" cy="34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5800"/>
              <a:buFont typeface="Helvetica Neue Light"/>
              <a:buNone/>
            </a:pPr>
            <a:r>
              <a:rPr lang="en-US" sz="15800" b="0" i="0" u="none" strike="noStrike" cap="none" baseline="30000">
                <a:solidFill>
                  <a:srgbClr val="5E5E5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$</a:t>
            </a:r>
            <a:r>
              <a:rPr lang="en-US" sz="15800" b="0" i="0" u="none" strike="noStrike" cap="none">
                <a:solidFill>
                  <a:srgbClr val="5E5E5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80</a:t>
            </a:r>
            <a:endParaRPr sz="158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4300"/>
              <a:buFont typeface="Helvetica Neue Light"/>
              <a:buNone/>
            </a:pPr>
            <a:r>
              <a:rPr lang="en-US" sz="4300" b="0" i="0" u="none" strike="noStrike" cap="none">
                <a:solidFill>
                  <a:srgbClr val="5E5E5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FOLLOW UP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4300"/>
              <a:buFont typeface="Helvetica Neue Light"/>
              <a:buNone/>
            </a:pPr>
            <a:endParaRPr sz="43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20" name="Google Shape;320;p27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30915" y="1285279"/>
            <a:ext cx="2458232" cy="2109198"/>
          </a:xfrm>
          <a:prstGeom prst="rect">
            <a:avLst/>
          </a:prstGeom>
          <a:noFill/>
          <a:ln>
            <a:noFill/>
          </a:ln>
          <a:effectLst>
            <a:outerShdw blurRad="355600" rotWithShape="0">
              <a:srgbClr val="000000"/>
            </a:outerShdw>
          </a:effectLst>
        </p:spPr>
      </p:pic>
      <p:grpSp>
        <p:nvGrpSpPr>
          <p:cNvPr id="321" name="Google Shape;321;p27"/>
          <p:cNvGrpSpPr/>
          <p:nvPr/>
        </p:nvGrpSpPr>
        <p:grpSpPr>
          <a:xfrm>
            <a:off x="15988006" y="1285279"/>
            <a:ext cx="2735229" cy="1768980"/>
            <a:chOff x="0" y="0"/>
            <a:chExt cx="2735229" cy="1768980"/>
          </a:xfrm>
        </p:grpSpPr>
        <p:pic>
          <p:nvPicPr>
            <p:cNvPr id="322" name="Google Shape;322;p27" descr="Imag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808210" y="794594"/>
              <a:ext cx="927019" cy="974386"/>
            </a:xfrm>
            <a:prstGeom prst="rect">
              <a:avLst/>
            </a:prstGeom>
            <a:noFill/>
            <a:ln>
              <a:noFill/>
            </a:ln>
            <a:effectLst>
              <a:outerShdw blurRad="355600" rotWithShape="0">
                <a:srgbClr val="000000">
                  <a:alpha val="74901"/>
                </a:srgbClr>
              </a:outerShdw>
            </a:effectLst>
          </p:spPr>
        </p:pic>
        <p:pic>
          <p:nvPicPr>
            <p:cNvPr id="323" name="Google Shape;323;p27" descr="Imag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0" y="794594"/>
              <a:ext cx="792620" cy="974386"/>
            </a:xfrm>
            <a:prstGeom prst="rect">
              <a:avLst/>
            </a:prstGeom>
            <a:noFill/>
            <a:ln>
              <a:noFill/>
            </a:ln>
            <a:effectLst>
              <a:outerShdw blurRad="355600" rotWithShape="0">
                <a:srgbClr val="000000">
                  <a:alpha val="74901"/>
                </a:srgbClr>
              </a:outerShdw>
            </a:effectLst>
          </p:spPr>
        </p:pic>
        <p:grpSp>
          <p:nvGrpSpPr>
            <p:cNvPr id="324" name="Google Shape;324;p27"/>
            <p:cNvGrpSpPr/>
            <p:nvPr/>
          </p:nvGrpSpPr>
          <p:grpSpPr>
            <a:xfrm>
              <a:off x="675963" y="0"/>
              <a:ext cx="1372783" cy="1090725"/>
              <a:chOff x="0" y="0"/>
              <a:chExt cx="1372782" cy="1090724"/>
            </a:xfrm>
          </p:grpSpPr>
          <p:pic>
            <p:nvPicPr>
              <p:cNvPr id="325" name="Google Shape;325;p27" descr="imac flat.png"/>
              <p:cNvPicPr preferRelativeResize="0"/>
              <p:nvPr/>
            </p:nvPicPr>
            <p:blipFill rotWithShape="1">
              <a:blip r:embed="rId6" cstate="email">
                <a:alphaModFix amt="71231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0" y="0"/>
                <a:ext cx="1372782" cy="109072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26" name="Google Shape;326;p27"/>
              <p:cNvSpPr/>
              <p:nvPr/>
            </p:nvSpPr>
            <p:spPr>
              <a:xfrm>
                <a:off x="49162" y="42224"/>
                <a:ext cx="1274457" cy="736116"/>
              </a:xfrm>
              <a:prstGeom prst="roundRect">
                <a:avLst>
                  <a:gd name="adj" fmla="val 2924"/>
                </a:avLst>
              </a:prstGeom>
              <a:solidFill>
                <a:srgbClr val="D5D5D5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5D5D5"/>
                  </a:buClr>
                  <a:buSzPts val="3000"/>
                  <a:buFont typeface="Helvetica Neue"/>
                  <a:buNone/>
                </a:pPr>
                <a:endParaRPr sz="3000" b="1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id="327" name="Google Shape;327;p27"/>
              <p:cNvSpPr/>
              <p:nvPr/>
            </p:nvSpPr>
            <p:spPr>
              <a:xfrm>
                <a:off x="857876" y="105759"/>
                <a:ext cx="397871" cy="301957"/>
              </a:xfrm>
              <a:prstGeom prst="roundRect">
                <a:avLst>
                  <a:gd name="adj" fmla="val 8728"/>
                </a:avLst>
              </a:prstGeom>
              <a:gradFill>
                <a:gsLst>
                  <a:gs pos="0">
                    <a:srgbClr val="FFFFFF"/>
                  </a:gs>
                  <a:gs pos="100000">
                    <a:srgbClr val="D5D5D5"/>
                  </a:gs>
                </a:gsLst>
                <a:lin ang="5400000" scaled="0"/>
              </a:gradFill>
              <a:ln w="9525" cap="flat" cmpd="sng">
                <a:solidFill>
                  <a:srgbClr val="929292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3000"/>
                  <a:buFont typeface="Helvetica Neue"/>
                  <a:buNone/>
                </a:pPr>
                <a:endParaRPr sz="3000" b="1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pic>
            <p:nvPicPr>
              <p:cNvPr id="328" name="Google Shape;328;p27" descr="Image"/>
              <p:cNvPicPr preferRelativeResize="0"/>
              <p:nvPr/>
            </p:nvPicPr>
            <p:blipFill rotWithShape="1">
              <a:blip r:embed="rId7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29683" y="143034"/>
                <a:ext cx="254257" cy="26724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29" name="Google Shape;329;p27" descr="Image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215241" y="91214"/>
                <a:ext cx="558946" cy="68712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0" name="Google Shape;330;p27" descr="phzio-logo-white.png"/>
              <p:cNvPicPr preferRelativeResize="0"/>
              <p:nvPr/>
            </p:nvPicPr>
            <p:blipFill rotWithShape="1">
              <a:blip r:embed="rId8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55786" y="669627"/>
                <a:ext cx="256308" cy="8818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31" name="Google Shape;331;p27"/>
          <p:cNvSpPr txBox="1"/>
          <p:nvPr/>
        </p:nvSpPr>
        <p:spPr>
          <a:xfrm>
            <a:off x="14829902" y="6349677"/>
            <a:ext cx="5505000" cy="49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5500"/>
              <a:buFont typeface="Helvetica Neue Light"/>
              <a:buNone/>
            </a:pPr>
            <a:r>
              <a:rPr lang="en-US" sz="15500" b="0" i="0" u="none" strike="noStrike" cap="none" baseline="30000">
                <a:solidFill>
                  <a:srgbClr val="5E5E5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$</a:t>
            </a:r>
            <a:r>
              <a:rPr lang="en-US" sz="15500" b="0" i="0" u="none" strike="noStrike" cap="none">
                <a:solidFill>
                  <a:srgbClr val="5E5E5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2                   </a:t>
            </a:r>
            <a:r>
              <a:rPr lang="en-US" sz="4000" b="0" i="0" u="none" strike="noStrike" cap="none">
                <a:solidFill>
                  <a:srgbClr val="5E5E5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PER EMPLOYEE PER MONTH (PEPM) –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4000"/>
              <a:buFont typeface="Helvetica Neue Light"/>
              <a:buNone/>
            </a:pPr>
            <a:endParaRPr sz="40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4000"/>
              <a:buFont typeface="Helvetica Neue Light"/>
              <a:buNone/>
            </a:pPr>
            <a:r>
              <a:rPr lang="en-US" sz="4000" b="0" i="0" u="none" strike="noStrike" cap="none">
                <a:solidFill>
                  <a:srgbClr val="5E5E5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UNLIMITED ASSESSMENTS AND FOLLOW-UPS</a:t>
            </a:r>
            <a:endParaRPr sz="40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3000"/>
              <a:buFont typeface="Helvetica Neue Light"/>
              <a:buNone/>
            </a:pPr>
            <a:endParaRPr sz="30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2" name="Google Shape;332;p27"/>
          <p:cNvSpPr txBox="1"/>
          <p:nvPr/>
        </p:nvSpPr>
        <p:spPr>
          <a:xfrm>
            <a:off x="9292575" y="6092375"/>
            <a:ext cx="4935900" cy="27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C9F0"/>
              </a:buClr>
              <a:buSzPts val="8700"/>
              <a:buFont typeface="Arial"/>
              <a:buNone/>
            </a:pPr>
            <a:r>
              <a:rPr lang="en-US" sz="6000" b="0" i="0" u="none" strike="noStrike" cap="none">
                <a:solidFill>
                  <a:srgbClr val="51C9F0"/>
                </a:solidFill>
                <a:latin typeface="Arial"/>
                <a:ea typeface="Arial"/>
                <a:cs typeface="Arial"/>
                <a:sym typeface="Arial"/>
              </a:rPr>
              <a:t>Cost</a:t>
            </a:r>
            <a:endParaRPr sz="60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C9F0"/>
              </a:buClr>
              <a:buSzPts val="8700"/>
              <a:buFont typeface="Arial"/>
              <a:buNone/>
            </a:pPr>
            <a:r>
              <a:rPr lang="en-US" sz="6000" b="0" i="0" u="none" strike="noStrike" cap="none">
                <a:solidFill>
                  <a:srgbClr val="51C9F0"/>
                </a:solidFill>
                <a:latin typeface="Arial"/>
                <a:ea typeface="Arial"/>
                <a:cs typeface="Arial"/>
                <a:sym typeface="Arial"/>
              </a:rPr>
              <a:t>Compare</a:t>
            </a:r>
            <a:endParaRPr sz="6000"/>
          </a:p>
        </p:txBody>
      </p:sp>
      <p:cxnSp>
        <p:nvCxnSpPr>
          <p:cNvPr id="333" name="Google Shape;333;p27"/>
          <p:cNvCxnSpPr/>
          <p:nvPr/>
        </p:nvCxnSpPr>
        <p:spPr>
          <a:xfrm>
            <a:off x="3530345" y="5264444"/>
            <a:ext cx="5259300" cy="0"/>
          </a:xfrm>
          <a:prstGeom prst="straightConnector1">
            <a:avLst/>
          </a:prstGeom>
          <a:noFill/>
          <a:ln w="25400" cap="flat" cmpd="sng">
            <a:solidFill>
              <a:srgbClr val="EE5E61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334" name="Google Shape;334;p27"/>
          <p:cNvCxnSpPr/>
          <p:nvPr/>
        </p:nvCxnSpPr>
        <p:spPr>
          <a:xfrm>
            <a:off x="14725966" y="5239044"/>
            <a:ext cx="5259300" cy="0"/>
          </a:xfrm>
          <a:prstGeom prst="straightConnector1">
            <a:avLst/>
          </a:prstGeom>
          <a:noFill/>
          <a:ln w="25400" cap="flat" cmpd="sng">
            <a:solidFill>
              <a:srgbClr val="48A7C7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335" name="Google Shape;335;p27" descr="A picture containing clock, drawing&#10;&#10;Description automatically generated"/>
          <p:cNvPicPr preferRelativeResize="0"/>
          <p:nvPr/>
        </p:nvPicPr>
        <p:blipFill rotWithShape="1"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9366" y="645850"/>
            <a:ext cx="2303722" cy="37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27" descr="A picture containing clock, drawing&#10;&#10;Description automatically generated"/>
          <p:cNvPicPr preferRelativeResize="0"/>
          <p:nvPr/>
        </p:nvPicPr>
        <p:blipFill rotWithShape="1">
          <a:blip r:embed="rId10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25966" y="3792580"/>
            <a:ext cx="6009946" cy="974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27" descr="PHZIO LOGO colour.png"/>
          <p:cNvPicPr preferRelativeResize="0"/>
          <p:nvPr/>
        </p:nvPicPr>
        <p:blipFill rotWithShape="1">
          <a:blip r:embed="rId11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85830" y="664511"/>
            <a:ext cx="1436078" cy="4959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8"/>
          <p:cNvSpPr txBox="1"/>
          <p:nvPr/>
        </p:nvSpPr>
        <p:spPr>
          <a:xfrm>
            <a:off x="2973744" y="5878334"/>
            <a:ext cx="5505000" cy="32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5500"/>
              <a:buFont typeface="Helvetica Neue Light"/>
              <a:buNone/>
            </a:pPr>
            <a:r>
              <a:rPr lang="en-US" sz="15500" b="0" i="0" u="none" strike="noStrike" cap="none" baseline="30000">
                <a:solidFill>
                  <a:srgbClr val="5E5E5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$</a:t>
            </a:r>
            <a:r>
              <a:rPr lang="en-US" sz="15500" b="0" i="0" u="none" strike="noStrike" cap="none">
                <a:solidFill>
                  <a:srgbClr val="5E5E5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100</a:t>
            </a:r>
            <a:endParaRPr sz="155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4000"/>
              <a:buFont typeface="Helvetica Neue Light"/>
              <a:buNone/>
            </a:pPr>
            <a:r>
              <a:rPr lang="en-US" sz="4000" b="0" i="0" u="none" strike="noStrike" cap="none">
                <a:solidFill>
                  <a:srgbClr val="5E5E5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ASSESSMENT</a:t>
            </a:r>
            <a:r>
              <a:rPr lang="en-US" sz="7900" b="0" i="0" u="none" strike="noStrike" cap="none">
                <a:solidFill>
                  <a:srgbClr val="5E5E5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3000"/>
              <a:buFont typeface="Helvetica Neue Light"/>
              <a:buNone/>
            </a:pPr>
            <a:endParaRPr sz="30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3" name="Google Shape;343;p28"/>
          <p:cNvSpPr txBox="1"/>
          <p:nvPr/>
        </p:nvSpPr>
        <p:spPr>
          <a:xfrm>
            <a:off x="3096587" y="3789000"/>
            <a:ext cx="5259300" cy="10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6500"/>
              <a:buFont typeface="Helvetica Neue Light"/>
              <a:buNone/>
            </a:pPr>
            <a:r>
              <a:rPr lang="en-US" sz="6500" b="0" i="0" u="none" strike="noStrike" cap="none">
                <a:solidFill>
                  <a:srgbClr val="5E5E5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Traditional PT</a:t>
            </a:r>
            <a:endParaRPr/>
          </a:p>
        </p:txBody>
      </p:sp>
      <p:sp>
        <p:nvSpPr>
          <p:cNvPr id="344" name="Google Shape;344;p28"/>
          <p:cNvSpPr txBox="1"/>
          <p:nvPr/>
        </p:nvSpPr>
        <p:spPr>
          <a:xfrm>
            <a:off x="2973744" y="9147723"/>
            <a:ext cx="5505000" cy="34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5800"/>
              <a:buFont typeface="Helvetica Neue Light"/>
              <a:buNone/>
            </a:pPr>
            <a:r>
              <a:rPr lang="en-US" sz="15800" b="0" i="0" u="none" strike="noStrike" cap="none" baseline="30000">
                <a:solidFill>
                  <a:srgbClr val="5E5E5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$</a:t>
            </a:r>
            <a:r>
              <a:rPr lang="en-US" sz="15800" b="0" i="0" u="none" strike="noStrike" cap="none">
                <a:solidFill>
                  <a:srgbClr val="5E5E5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80</a:t>
            </a:r>
            <a:endParaRPr sz="158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4300"/>
              <a:buFont typeface="Helvetica Neue Light"/>
              <a:buNone/>
            </a:pPr>
            <a:r>
              <a:rPr lang="en-US" sz="4300" b="0" i="0" u="none" strike="noStrike" cap="none">
                <a:solidFill>
                  <a:srgbClr val="5E5E5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FOLLOW UP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4300"/>
              <a:buFont typeface="Helvetica Neue Light"/>
              <a:buNone/>
            </a:pPr>
            <a:endParaRPr sz="43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45" name="Google Shape;345;p28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97115" y="1285279"/>
            <a:ext cx="2458232" cy="2109198"/>
          </a:xfrm>
          <a:prstGeom prst="rect">
            <a:avLst/>
          </a:prstGeom>
          <a:noFill/>
          <a:ln>
            <a:noFill/>
          </a:ln>
          <a:effectLst>
            <a:outerShdw blurRad="355600" rotWithShape="0">
              <a:srgbClr val="000000"/>
            </a:outerShdw>
          </a:effectLst>
        </p:spPr>
      </p:pic>
      <p:grpSp>
        <p:nvGrpSpPr>
          <p:cNvPr id="346" name="Google Shape;346;p28"/>
          <p:cNvGrpSpPr/>
          <p:nvPr/>
        </p:nvGrpSpPr>
        <p:grpSpPr>
          <a:xfrm>
            <a:off x="15614994" y="1285279"/>
            <a:ext cx="2735229" cy="1768980"/>
            <a:chOff x="0" y="0"/>
            <a:chExt cx="2735229" cy="1768980"/>
          </a:xfrm>
        </p:grpSpPr>
        <p:pic>
          <p:nvPicPr>
            <p:cNvPr id="347" name="Google Shape;347;p28" descr="Imag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808210" y="794594"/>
              <a:ext cx="927019" cy="974386"/>
            </a:xfrm>
            <a:prstGeom prst="rect">
              <a:avLst/>
            </a:prstGeom>
            <a:noFill/>
            <a:ln>
              <a:noFill/>
            </a:ln>
            <a:effectLst>
              <a:outerShdw blurRad="355600" rotWithShape="0">
                <a:srgbClr val="000000">
                  <a:alpha val="74901"/>
                </a:srgbClr>
              </a:outerShdw>
            </a:effectLst>
          </p:spPr>
        </p:pic>
        <p:pic>
          <p:nvPicPr>
            <p:cNvPr id="348" name="Google Shape;348;p28" descr="Imag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0" y="794594"/>
              <a:ext cx="792620" cy="974386"/>
            </a:xfrm>
            <a:prstGeom prst="rect">
              <a:avLst/>
            </a:prstGeom>
            <a:noFill/>
            <a:ln>
              <a:noFill/>
            </a:ln>
            <a:effectLst>
              <a:outerShdw blurRad="355600" rotWithShape="0">
                <a:srgbClr val="000000">
                  <a:alpha val="74901"/>
                </a:srgbClr>
              </a:outerShdw>
            </a:effectLst>
          </p:spPr>
        </p:pic>
        <p:grpSp>
          <p:nvGrpSpPr>
            <p:cNvPr id="349" name="Google Shape;349;p28"/>
            <p:cNvGrpSpPr/>
            <p:nvPr/>
          </p:nvGrpSpPr>
          <p:grpSpPr>
            <a:xfrm>
              <a:off x="675963" y="0"/>
              <a:ext cx="1372783" cy="1090725"/>
              <a:chOff x="0" y="0"/>
              <a:chExt cx="1372782" cy="1090724"/>
            </a:xfrm>
          </p:grpSpPr>
          <p:pic>
            <p:nvPicPr>
              <p:cNvPr id="350" name="Google Shape;350;p28" descr="imac flat.png"/>
              <p:cNvPicPr preferRelativeResize="0"/>
              <p:nvPr/>
            </p:nvPicPr>
            <p:blipFill rotWithShape="1">
              <a:blip r:embed="rId6" cstate="email">
                <a:alphaModFix amt="71231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0" y="0"/>
                <a:ext cx="1372782" cy="109072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51" name="Google Shape;351;p28"/>
              <p:cNvSpPr/>
              <p:nvPr/>
            </p:nvSpPr>
            <p:spPr>
              <a:xfrm>
                <a:off x="49162" y="42224"/>
                <a:ext cx="1274457" cy="736116"/>
              </a:xfrm>
              <a:prstGeom prst="roundRect">
                <a:avLst>
                  <a:gd name="adj" fmla="val 2924"/>
                </a:avLst>
              </a:prstGeom>
              <a:solidFill>
                <a:srgbClr val="D5D5D5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5D5D5"/>
                  </a:buClr>
                  <a:buSzPts val="3000"/>
                  <a:buFont typeface="Helvetica Neue"/>
                  <a:buNone/>
                </a:pPr>
                <a:endParaRPr sz="3000" b="1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id="352" name="Google Shape;352;p28"/>
              <p:cNvSpPr/>
              <p:nvPr/>
            </p:nvSpPr>
            <p:spPr>
              <a:xfrm>
                <a:off x="857876" y="105759"/>
                <a:ext cx="397871" cy="301957"/>
              </a:xfrm>
              <a:prstGeom prst="roundRect">
                <a:avLst>
                  <a:gd name="adj" fmla="val 8728"/>
                </a:avLst>
              </a:prstGeom>
              <a:gradFill>
                <a:gsLst>
                  <a:gs pos="0">
                    <a:srgbClr val="FFFFFF"/>
                  </a:gs>
                  <a:gs pos="100000">
                    <a:srgbClr val="D5D5D5"/>
                  </a:gs>
                </a:gsLst>
                <a:lin ang="5400000" scaled="0"/>
              </a:gradFill>
              <a:ln w="9525" cap="flat" cmpd="sng">
                <a:solidFill>
                  <a:srgbClr val="929292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3000"/>
                  <a:buFont typeface="Helvetica Neue"/>
                  <a:buNone/>
                </a:pPr>
                <a:endParaRPr sz="3000" b="1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pic>
            <p:nvPicPr>
              <p:cNvPr id="353" name="Google Shape;353;p28" descr="Image"/>
              <p:cNvPicPr preferRelativeResize="0"/>
              <p:nvPr/>
            </p:nvPicPr>
            <p:blipFill rotWithShape="1">
              <a:blip r:embed="rId7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29683" y="143034"/>
                <a:ext cx="254257" cy="26724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4" name="Google Shape;354;p28" descr="Image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215241" y="91214"/>
                <a:ext cx="558946" cy="68712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5" name="Google Shape;355;p28" descr="phzio-logo-white.png"/>
              <p:cNvPicPr preferRelativeResize="0"/>
              <p:nvPr/>
            </p:nvPicPr>
            <p:blipFill rotWithShape="1">
              <a:blip r:embed="rId8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55786" y="669627"/>
                <a:ext cx="256308" cy="8818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56" name="Google Shape;356;p28"/>
          <p:cNvSpPr txBox="1"/>
          <p:nvPr/>
        </p:nvSpPr>
        <p:spPr>
          <a:xfrm>
            <a:off x="9292692" y="6092376"/>
            <a:ext cx="4347300" cy="27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C9F0"/>
              </a:buClr>
              <a:buSzPts val="8700"/>
              <a:buFont typeface="Arial"/>
              <a:buNone/>
            </a:pPr>
            <a:r>
              <a:rPr lang="en-US" sz="6000" b="0" i="0" u="none" strike="noStrike" cap="none">
                <a:solidFill>
                  <a:srgbClr val="51C9F0"/>
                </a:solidFill>
                <a:latin typeface="Arial"/>
                <a:ea typeface="Arial"/>
                <a:cs typeface="Arial"/>
                <a:sym typeface="Arial"/>
              </a:rPr>
              <a:t>Cost</a:t>
            </a:r>
            <a:endParaRPr sz="60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C9F0"/>
              </a:buClr>
              <a:buSzPts val="8700"/>
              <a:buFont typeface="Arial"/>
              <a:buNone/>
            </a:pPr>
            <a:r>
              <a:rPr lang="en-US" sz="6000" b="0" i="0" u="none" strike="noStrike" cap="none">
                <a:solidFill>
                  <a:srgbClr val="51C9F0"/>
                </a:solidFill>
                <a:latin typeface="Arial"/>
                <a:ea typeface="Arial"/>
                <a:cs typeface="Arial"/>
                <a:sym typeface="Arial"/>
              </a:rPr>
              <a:t>Compare</a:t>
            </a:r>
            <a:endParaRPr sz="6000"/>
          </a:p>
        </p:txBody>
      </p:sp>
      <p:cxnSp>
        <p:nvCxnSpPr>
          <p:cNvPr id="357" name="Google Shape;357;p28"/>
          <p:cNvCxnSpPr/>
          <p:nvPr/>
        </p:nvCxnSpPr>
        <p:spPr>
          <a:xfrm>
            <a:off x="3096545" y="5264444"/>
            <a:ext cx="5259300" cy="0"/>
          </a:xfrm>
          <a:prstGeom prst="straightConnector1">
            <a:avLst/>
          </a:prstGeom>
          <a:noFill/>
          <a:ln w="25400" cap="flat" cmpd="sng">
            <a:solidFill>
              <a:srgbClr val="EE5E61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358" name="Google Shape;358;p28"/>
          <p:cNvCxnSpPr/>
          <p:nvPr/>
        </p:nvCxnSpPr>
        <p:spPr>
          <a:xfrm>
            <a:off x="14352916" y="5239044"/>
            <a:ext cx="5259300" cy="0"/>
          </a:xfrm>
          <a:prstGeom prst="straightConnector1">
            <a:avLst/>
          </a:prstGeom>
          <a:noFill/>
          <a:ln w="25400" cap="flat" cmpd="sng">
            <a:solidFill>
              <a:srgbClr val="48A7C7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359" name="Google Shape;359;p28" descr="A picture containing clock, drawing&#10;&#10;Description automatically generated"/>
          <p:cNvPicPr preferRelativeResize="0"/>
          <p:nvPr/>
        </p:nvPicPr>
        <p:blipFill rotWithShape="1"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9366" y="645850"/>
            <a:ext cx="2303722" cy="37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28" descr="A picture containing clock, drawing&#10;&#10;Description automatically generated"/>
          <p:cNvPicPr preferRelativeResize="0"/>
          <p:nvPr/>
        </p:nvPicPr>
        <p:blipFill rotWithShape="1">
          <a:blip r:embed="rId10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52916" y="3792580"/>
            <a:ext cx="6009946" cy="974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28" descr="PHZIO LOGO colour.png"/>
          <p:cNvPicPr preferRelativeResize="0"/>
          <p:nvPr/>
        </p:nvPicPr>
        <p:blipFill rotWithShape="1">
          <a:blip r:embed="rId11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85830" y="664511"/>
            <a:ext cx="1436078" cy="495934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28"/>
          <p:cNvSpPr txBox="1"/>
          <p:nvPr/>
        </p:nvSpPr>
        <p:spPr>
          <a:xfrm>
            <a:off x="14230116" y="5878334"/>
            <a:ext cx="5505000" cy="32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5500"/>
              <a:buFont typeface="Helvetica Neue Light"/>
              <a:buNone/>
            </a:pPr>
            <a:r>
              <a:rPr lang="en-US" sz="15500" b="0" i="0" u="none" strike="noStrike" cap="none" baseline="30000">
                <a:solidFill>
                  <a:srgbClr val="5E5E5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$</a:t>
            </a:r>
            <a:r>
              <a:rPr lang="en-US" sz="15500" b="0" i="0" u="none" strike="noStrike" cap="none">
                <a:solidFill>
                  <a:srgbClr val="5E5E5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59</a:t>
            </a:r>
            <a:endParaRPr sz="155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4000"/>
              <a:buFont typeface="Helvetica Neue Light"/>
              <a:buNone/>
            </a:pPr>
            <a:r>
              <a:rPr lang="en-US" sz="4000" b="0" i="0" u="none" strike="noStrike" cap="none">
                <a:solidFill>
                  <a:srgbClr val="5E5E5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ASSESSMENT</a:t>
            </a:r>
            <a:r>
              <a:rPr lang="en-US" sz="7900" b="0" i="0" u="none" strike="noStrike" cap="none">
                <a:solidFill>
                  <a:srgbClr val="5E5E5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3000"/>
              <a:buFont typeface="Helvetica Neue Light"/>
              <a:buNone/>
            </a:pPr>
            <a:endParaRPr sz="30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3" name="Google Shape;363;p28"/>
          <p:cNvSpPr txBox="1"/>
          <p:nvPr/>
        </p:nvSpPr>
        <p:spPr>
          <a:xfrm>
            <a:off x="14230117" y="9025323"/>
            <a:ext cx="5505000" cy="34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5800"/>
              <a:buFont typeface="Helvetica Neue Light"/>
              <a:buNone/>
            </a:pPr>
            <a:r>
              <a:rPr lang="en-US" sz="15800" b="0" i="0" u="none" strike="noStrike" cap="none" baseline="30000">
                <a:solidFill>
                  <a:srgbClr val="5E5E5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$</a:t>
            </a:r>
            <a:r>
              <a:rPr lang="en-US" sz="15800" b="0" i="0" u="none" strike="noStrike" cap="none">
                <a:solidFill>
                  <a:srgbClr val="5E5E5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39</a:t>
            </a:r>
            <a:endParaRPr sz="158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4300"/>
              <a:buFont typeface="Helvetica Neue Light"/>
              <a:buNone/>
            </a:pPr>
            <a:r>
              <a:rPr lang="en-US" sz="4300" b="0" i="0" u="none" strike="noStrike" cap="none">
                <a:solidFill>
                  <a:srgbClr val="5E5E5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FOLLOW UP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4300"/>
              <a:buFont typeface="Helvetica Neue Light"/>
              <a:buNone/>
            </a:pPr>
            <a:endParaRPr sz="43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4" name="Google Shape;364;p28"/>
          <p:cNvSpPr txBox="1"/>
          <p:nvPr/>
        </p:nvSpPr>
        <p:spPr>
          <a:xfrm>
            <a:off x="18116902" y="4165634"/>
            <a:ext cx="5505000" cy="10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9000"/>
              <a:buFont typeface="Helvetica Neue Light"/>
              <a:buNone/>
            </a:pPr>
            <a:r>
              <a:rPr lang="en-US" sz="9000" b="0" i="0" u="none" strike="noStrike" cap="none" baseline="30000">
                <a:solidFill>
                  <a:srgbClr val="5E5E5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[EHC]</a:t>
            </a:r>
            <a:endParaRPr sz="90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29" descr="A picture containing clock, drawing&#10;&#10;Description automatically generated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9366" y="703000"/>
            <a:ext cx="2303722" cy="37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29" descr="PHZIO LOGO colour.png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85830" y="664511"/>
            <a:ext cx="1436078" cy="495934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29"/>
          <p:cNvSpPr txBox="1"/>
          <p:nvPr/>
        </p:nvSpPr>
        <p:spPr>
          <a:xfrm>
            <a:off x="8862551" y="5141554"/>
            <a:ext cx="6658800" cy="27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5700"/>
              <a:buFont typeface="Helvetica Neue Light"/>
              <a:buNone/>
            </a:pPr>
            <a:r>
              <a:rPr lang="en-US" sz="5700" b="0" i="0" u="none" strike="noStrike" cap="none">
                <a:solidFill>
                  <a:srgbClr val="5E5E5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Thank you!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5700"/>
              <a:buFont typeface="Helvetica Neue Light"/>
              <a:buNone/>
            </a:pPr>
            <a:r>
              <a:rPr lang="en-US" sz="5700" b="0" i="0" u="none" strike="noStrike" cap="none">
                <a:solidFill>
                  <a:srgbClr val="5E5E5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Questions?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5700"/>
              <a:buFont typeface="Helvetica Neue Light"/>
              <a:buNone/>
            </a:pPr>
            <a:r>
              <a:rPr lang="en-US" sz="5700">
                <a:solidFill>
                  <a:srgbClr val="5E5E5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dfogt</a:t>
            </a:r>
            <a:r>
              <a:rPr lang="en-US" sz="5700" b="0" i="0" u="none" strike="noStrike" cap="none">
                <a:solidFill>
                  <a:srgbClr val="5E5E5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@phzio.com</a:t>
            </a:r>
            <a:endParaRPr sz="5700" b="0" i="0" u="none" strike="noStrike" cap="none">
              <a:solidFill>
                <a:srgbClr val="5E5E5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 descr="A picture containing clock, drawing&#10;&#10;Description automatically generated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9366" y="703000"/>
            <a:ext cx="2303722" cy="37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5" descr="PHZIO LOGO colour.png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85830" y="664511"/>
            <a:ext cx="1436078" cy="495934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/>
          <p:nvPr/>
        </p:nvSpPr>
        <p:spPr>
          <a:xfrm>
            <a:off x="1529925" y="5376650"/>
            <a:ext cx="12090000" cy="66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7800"/>
              <a:buFont typeface="Helvetica Neue Light"/>
              <a:buNone/>
            </a:pPr>
            <a:r>
              <a:rPr lang="en-US" sz="4800" b="1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solution for companies with:</a:t>
            </a:r>
            <a:r>
              <a:rPr lang="en-US" sz="4800" b="0" i="0" u="none" strike="noStrike" cap="none">
                <a:solidFill>
                  <a:srgbClr val="5E5E5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endParaRPr sz="4800"/>
          </a:p>
          <a:p>
            <a:pPr marL="1143000" marR="0" lvl="0" indent="-977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4400"/>
              <a:buFont typeface="Arial"/>
              <a:buChar char="•"/>
            </a:pPr>
            <a:r>
              <a:rPr lang="en-US" sz="4400" b="0" i="0" u="none" strike="noStrike" cap="none">
                <a:solidFill>
                  <a:srgbClr val="5E5E5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MSK patterns in their operations </a:t>
            </a:r>
            <a:endParaRPr sz="4400"/>
          </a:p>
          <a:p>
            <a:pPr marL="1143000" marR="0" lvl="0" indent="-977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4400"/>
              <a:buFont typeface="Arial"/>
              <a:buChar char="•"/>
            </a:pPr>
            <a:r>
              <a:rPr lang="en-US" sz="4400" b="0" i="0" u="none" strike="noStrike" cap="none">
                <a:solidFill>
                  <a:srgbClr val="5E5E5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High paramedical &amp; disability costs</a:t>
            </a:r>
            <a:endParaRPr sz="4400"/>
          </a:p>
          <a:p>
            <a:pPr marL="1143000" marR="0" lvl="0" indent="-977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4400"/>
              <a:buFont typeface="Arial"/>
              <a:buChar char="•"/>
            </a:pPr>
            <a:r>
              <a:rPr lang="en-US" sz="4400" b="0" i="0" u="none" strike="noStrike" cap="none">
                <a:solidFill>
                  <a:srgbClr val="5E5E5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An interest in a modernized approach</a:t>
            </a:r>
            <a:endParaRPr sz="44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7000"/>
              <a:buFont typeface="Helvetica Neue Light"/>
              <a:buNone/>
            </a:pPr>
            <a:r>
              <a:rPr lang="en-US" sz="4400" b="0" i="0" u="none" strike="noStrike" cap="none">
                <a:solidFill>
                  <a:srgbClr val="5E5E5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      to proactively address MSK disorders</a:t>
            </a:r>
            <a:endParaRPr sz="44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7000"/>
              <a:buFont typeface="Helvetica Neue Light"/>
              <a:buNone/>
            </a:pPr>
            <a:r>
              <a:rPr lang="en-US" sz="4800" b="0" i="0" u="none" strike="noStrike" cap="none">
                <a:solidFill>
                  <a:srgbClr val="5E5E5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endParaRPr sz="4800" b="0" i="0" u="none" strike="noStrike" cap="none">
              <a:solidFill>
                <a:srgbClr val="5E5E5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70" name="Google Shape;70;p15" descr="A picture containing clock, drawing&#10;&#10;Description automatically generated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0120" y="3281199"/>
            <a:ext cx="7591950" cy="123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754600" y="5410050"/>
            <a:ext cx="9730900" cy="634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6" descr="A picture containing clock, drawing&#10;&#10;Description automatically generated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9366" y="703000"/>
            <a:ext cx="2303722" cy="37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6" descr="PHZIO LOGO colour.png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85830" y="664511"/>
            <a:ext cx="1436078" cy="49593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6"/>
          <p:cNvSpPr txBox="1"/>
          <p:nvPr/>
        </p:nvSpPr>
        <p:spPr>
          <a:xfrm>
            <a:off x="2885902" y="7840388"/>
            <a:ext cx="17875200" cy="26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200"/>
              <a:buFont typeface="Helvetica Neue Light"/>
              <a:buNone/>
            </a:pPr>
            <a:r>
              <a:rPr lang="en-US" sz="8200" b="1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r>
              <a:rPr lang="en-US" sz="8200" b="0" i="0" u="none" strike="noStrike" cap="none">
                <a:solidFill>
                  <a:srgbClr val="5E5E5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in </a:t>
            </a:r>
            <a:r>
              <a:rPr lang="en-US" sz="8200" b="1" i="0" u="none" strike="noStrike" cap="non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</a:t>
            </a:r>
            <a:r>
              <a:rPr lang="en-US" sz="8200" b="0" i="0" u="none" strike="noStrike" cap="none">
                <a:solidFill>
                  <a:srgbClr val="5E5E5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employees are experiencing an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200"/>
              <a:buFont typeface="Helvetica Neue Light"/>
              <a:buNone/>
            </a:pPr>
            <a:r>
              <a:rPr lang="en-US" sz="8200" b="0" i="0" u="none" strike="noStrike" cap="none">
                <a:solidFill>
                  <a:srgbClr val="5E5E5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musculoskeletal (MSK) issue.</a:t>
            </a:r>
            <a:endParaRPr sz="8200" b="0" i="0" u="none" strike="noStrike" cap="none">
              <a:solidFill>
                <a:srgbClr val="5E5E5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79" name="Google Shape;79;p16" descr="A picture containing clock, drawing&#10;&#10;Description automatically generated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24728" y="3272728"/>
            <a:ext cx="7646698" cy="123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4099" y="5479999"/>
            <a:ext cx="7344350" cy="204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4772125" cy="162560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7"/>
          <p:cNvSpPr/>
          <p:nvPr/>
        </p:nvSpPr>
        <p:spPr>
          <a:xfrm>
            <a:off x="633875" y="4053932"/>
            <a:ext cx="9696000" cy="8444100"/>
          </a:xfrm>
          <a:prstGeom prst="roundRect">
            <a:avLst>
              <a:gd name="adj" fmla="val 6523"/>
            </a:avLst>
          </a:prstGeom>
          <a:solidFill>
            <a:srgbClr val="FA9102">
              <a:alpha val="92941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endParaRPr sz="30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7" name="Google Shape;87;p17"/>
          <p:cNvSpPr txBox="1"/>
          <p:nvPr/>
        </p:nvSpPr>
        <p:spPr>
          <a:xfrm>
            <a:off x="1629593" y="4930513"/>
            <a:ext cx="7704600" cy="21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800"/>
              <a:buFont typeface="Arial"/>
              <a:buNone/>
            </a:pPr>
            <a:r>
              <a:rPr lang="en-US" sz="6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Proactive MSK Prevention &amp;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800"/>
              <a:buFont typeface="Arial"/>
              <a:buNone/>
            </a:pPr>
            <a:r>
              <a:rPr lang="en-US" sz="6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Early Intervention</a:t>
            </a:r>
            <a:endParaRPr/>
          </a:p>
        </p:txBody>
      </p:sp>
      <p:sp>
        <p:nvSpPr>
          <p:cNvPr id="88" name="Google Shape;88;p17"/>
          <p:cNvSpPr txBox="1"/>
          <p:nvPr/>
        </p:nvSpPr>
        <p:spPr>
          <a:xfrm>
            <a:off x="1810650" y="7698482"/>
            <a:ext cx="71823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300"/>
              <a:buFont typeface="Helvetica Neue Light"/>
              <a:buNone/>
            </a:pPr>
            <a:r>
              <a:rPr lang="en-US" sz="43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Secondary Engagement with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300"/>
              <a:buFont typeface="Helvetica Neue Light"/>
              <a:buNone/>
            </a:pPr>
            <a:r>
              <a:rPr lang="en-US" sz="43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PhzioFIT Functional Screening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 Light"/>
              <a:buNone/>
            </a:pPr>
            <a:endParaRPr sz="30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300"/>
              <a:buFont typeface="Helvetica Neue Light"/>
              <a:buNone/>
            </a:pPr>
            <a:r>
              <a:rPr lang="en-US" sz="43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For clients with MSK patterns we can present Prevention &amp; Early Intervention Programs</a:t>
            </a:r>
            <a:endParaRPr/>
          </a:p>
        </p:txBody>
      </p:sp>
      <p:pic>
        <p:nvPicPr>
          <p:cNvPr id="89" name="Google Shape;89;p17" descr="PhzioFit iphone mockup.png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22000" y="7230757"/>
            <a:ext cx="3196100" cy="609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 descr="A picture containing clock, drawing&#10;&#10;Description automatically generated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449" y="635976"/>
            <a:ext cx="4345949" cy="70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/>
          <p:nvPr/>
        </p:nvSpPr>
        <p:spPr>
          <a:xfrm>
            <a:off x="8803974" y="8285588"/>
            <a:ext cx="2303700" cy="11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400"/>
              <a:buFont typeface="Arial"/>
              <a:buNone/>
            </a:pPr>
            <a:r>
              <a:rPr lang="en-US" sz="3400" b="1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In-clinic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400"/>
              <a:buFont typeface="Arial"/>
              <a:buNone/>
            </a:pPr>
            <a:r>
              <a:rPr lang="en-US" sz="3400" b="1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evaluation</a:t>
            </a:r>
            <a:endParaRPr/>
          </a:p>
        </p:txBody>
      </p:sp>
      <p:sp>
        <p:nvSpPr>
          <p:cNvPr id="96" name="Google Shape;96;p18"/>
          <p:cNvSpPr txBox="1"/>
          <p:nvPr/>
        </p:nvSpPr>
        <p:spPr>
          <a:xfrm>
            <a:off x="14864441" y="8547175"/>
            <a:ext cx="7930200" cy="11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400"/>
              <a:buFont typeface="Arial"/>
              <a:buNone/>
            </a:pPr>
            <a:r>
              <a:rPr lang="en-US" sz="3400" b="1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In-clinic treatment and </a:t>
            </a:r>
            <a:br>
              <a:rPr lang="en-US" sz="3400" b="1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400" b="1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exercise monitoring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400"/>
              <a:buFont typeface="Arial"/>
              <a:buNone/>
            </a:pPr>
            <a:r>
              <a:rPr lang="en-US" sz="3400" b="1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8-12 visits</a:t>
            </a:r>
            <a:endParaRPr/>
          </a:p>
        </p:txBody>
      </p:sp>
      <p:sp>
        <p:nvSpPr>
          <p:cNvPr id="97" name="Google Shape;97;p18"/>
          <p:cNvSpPr txBox="1"/>
          <p:nvPr/>
        </p:nvSpPr>
        <p:spPr>
          <a:xfrm>
            <a:off x="1589371" y="8547185"/>
            <a:ext cx="21705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400"/>
              <a:buFont typeface="Arial"/>
              <a:buNone/>
            </a:pPr>
            <a:r>
              <a:rPr lang="en-US" sz="3400" b="1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Knee Injury</a:t>
            </a:r>
            <a:endParaRPr sz="34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8" name="Google Shape;98;p18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11593" y="5588871"/>
            <a:ext cx="1372945" cy="2274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26707" y="5588871"/>
            <a:ext cx="2458232" cy="21091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0" name="Google Shape;100;p18"/>
          <p:cNvGrpSpPr/>
          <p:nvPr/>
        </p:nvGrpSpPr>
        <p:grpSpPr>
          <a:xfrm>
            <a:off x="16247879" y="5430416"/>
            <a:ext cx="6418171" cy="2521968"/>
            <a:chOff x="0" y="0"/>
            <a:chExt cx="5681809" cy="2363606"/>
          </a:xfrm>
        </p:grpSpPr>
        <p:grpSp>
          <p:nvGrpSpPr>
            <p:cNvPr id="101" name="Google Shape;101;p18"/>
            <p:cNvGrpSpPr/>
            <p:nvPr/>
          </p:nvGrpSpPr>
          <p:grpSpPr>
            <a:xfrm>
              <a:off x="0" y="14703"/>
              <a:ext cx="994645" cy="1070839"/>
              <a:chOff x="0" y="0"/>
              <a:chExt cx="994644" cy="1070837"/>
            </a:xfrm>
          </p:grpSpPr>
          <p:pic>
            <p:nvPicPr>
              <p:cNvPr id="102" name="Google Shape;102;p18" descr="Group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496083" y="279575"/>
                <a:ext cx="498561" cy="7912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3" name="Google Shape;103;p18" descr="Image"/>
              <p:cNvPicPr preferRelativeResize="0"/>
              <p:nvPr/>
            </p:nvPicPr>
            <p:blipFill rotWithShape="1">
              <a:blip r:embed="rId6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0" y="0"/>
                <a:ext cx="401381" cy="107083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4" name="Google Shape;104;p18"/>
            <p:cNvGrpSpPr/>
            <p:nvPr/>
          </p:nvGrpSpPr>
          <p:grpSpPr>
            <a:xfrm>
              <a:off x="0" y="1292767"/>
              <a:ext cx="994645" cy="1070838"/>
              <a:chOff x="0" y="0"/>
              <a:chExt cx="994644" cy="1070837"/>
            </a:xfrm>
          </p:grpSpPr>
          <p:pic>
            <p:nvPicPr>
              <p:cNvPr id="105" name="Google Shape;105;p18" descr="Group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496083" y="279575"/>
                <a:ext cx="498561" cy="7912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6" name="Google Shape;106;p18" descr="Image"/>
              <p:cNvPicPr preferRelativeResize="0"/>
              <p:nvPr/>
            </p:nvPicPr>
            <p:blipFill rotWithShape="1">
              <a:blip r:embed="rId6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0" y="0"/>
                <a:ext cx="401381" cy="107083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7" name="Google Shape;107;p18"/>
            <p:cNvGrpSpPr/>
            <p:nvPr/>
          </p:nvGrpSpPr>
          <p:grpSpPr>
            <a:xfrm>
              <a:off x="1562388" y="14703"/>
              <a:ext cx="994645" cy="1070839"/>
              <a:chOff x="0" y="0"/>
              <a:chExt cx="994644" cy="1070837"/>
            </a:xfrm>
          </p:grpSpPr>
          <p:pic>
            <p:nvPicPr>
              <p:cNvPr id="108" name="Google Shape;108;p18" descr="Group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496083" y="279575"/>
                <a:ext cx="498561" cy="7912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9" name="Google Shape;109;p18" descr="Image"/>
              <p:cNvPicPr preferRelativeResize="0"/>
              <p:nvPr/>
            </p:nvPicPr>
            <p:blipFill rotWithShape="1">
              <a:blip r:embed="rId6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0" y="0"/>
                <a:ext cx="401381" cy="107083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10" name="Google Shape;110;p18"/>
            <p:cNvGrpSpPr/>
            <p:nvPr/>
          </p:nvGrpSpPr>
          <p:grpSpPr>
            <a:xfrm>
              <a:off x="1562388" y="1278063"/>
              <a:ext cx="994645" cy="1070839"/>
              <a:chOff x="0" y="0"/>
              <a:chExt cx="994644" cy="1070837"/>
            </a:xfrm>
          </p:grpSpPr>
          <p:pic>
            <p:nvPicPr>
              <p:cNvPr id="111" name="Google Shape;111;p18" descr="Group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496083" y="279575"/>
                <a:ext cx="498561" cy="7912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2" name="Google Shape;112;p18" descr="Image"/>
              <p:cNvPicPr preferRelativeResize="0"/>
              <p:nvPr/>
            </p:nvPicPr>
            <p:blipFill rotWithShape="1">
              <a:blip r:embed="rId6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0" y="0"/>
                <a:ext cx="401381" cy="107083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13" name="Google Shape;113;p18"/>
            <p:cNvGrpSpPr/>
            <p:nvPr/>
          </p:nvGrpSpPr>
          <p:grpSpPr>
            <a:xfrm>
              <a:off x="3124776" y="0"/>
              <a:ext cx="912045" cy="1070838"/>
              <a:chOff x="0" y="0"/>
              <a:chExt cx="912044" cy="1070837"/>
            </a:xfrm>
          </p:grpSpPr>
          <p:pic>
            <p:nvPicPr>
              <p:cNvPr id="114" name="Google Shape;114;p18" descr="Group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413483" y="279575"/>
                <a:ext cx="498561" cy="7912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5" name="Google Shape;115;p18" descr="Image"/>
              <p:cNvPicPr preferRelativeResize="0"/>
              <p:nvPr/>
            </p:nvPicPr>
            <p:blipFill rotWithShape="1">
              <a:blip r:embed="rId6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0" y="0"/>
                <a:ext cx="401381" cy="107083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16" name="Google Shape;116;p18"/>
            <p:cNvGrpSpPr/>
            <p:nvPr/>
          </p:nvGrpSpPr>
          <p:grpSpPr>
            <a:xfrm>
              <a:off x="3124776" y="1278063"/>
              <a:ext cx="994645" cy="1070839"/>
              <a:chOff x="0" y="0"/>
              <a:chExt cx="994644" cy="1070837"/>
            </a:xfrm>
          </p:grpSpPr>
          <p:pic>
            <p:nvPicPr>
              <p:cNvPr id="117" name="Google Shape;117;p18" descr="Group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496083" y="279575"/>
                <a:ext cx="498561" cy="7912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8" name="Google Shape;118;p18" descr="Image"/>
              <p:cNvPicPr preferRelativeResize="0"/>
              <p:nvPr/>
            </p:nvPicPr>
            <p:blipFill rotWithShape="1">
              <a:blip r:embed="rId6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0" y="0"/>
                <a:ext cx="401381" cy="107083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19" name="Google Shape;119;p18"/>
            <p:cNvGrpSpPr/>
            <p:nvPr/>
          </p:nvGrpSpPr>
          <p:grpSpPr>
            <a:xfrm>
              <a:off x="4687164" y="14703"/>
              <a:ext cx="994645" cy="1070839"/>
              <a:chOff x="0" y="0"/>
              <a:chExt cx="994644" cy="1070837"/>
            </a:xfrm>
          </p:grpSpPr>
          <p:pic>
            <p:nvPicPr>
              <p:cNvPr id="120" name="Google Shape;120;p18" descr="Group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496083" y="279575"/>
                <a:ext cx="498561" cy="7912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1" name="Google Shape;121;p18" descr="Image"/>
              <p:cNvPicPr preferRelativeResize="0"/>
              <p:nvPr/>
            </p:nvPicPr>
            <p:blipFill rotWithShape="1">
              <a:blip r:embed="rId6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0" y="0"/>
                <a:ext cx="401381" cy="107083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2" name="Google Shape;122;p18"/>
            <p:cNvGrpSpPr/>
            <p:nvPr/>
          </p:nvGrpSpPr>
          <p:grpSpPr>
            <a:xfrm>
              <a:off x="4687164" y="1292767"/>
              <a:ext cx="994645" cy="1070839"/>
              <a:chOff x="0" y="0"/>
              <a:chExt cx="994644" cy="1070837"/>
            </a:xfrm>
          </p:grpSpPr>
          <p:pic>
            <p:nvPicPr>
              <p:cNvPr id="123" name="Google Shape;123;p18" descr="Group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496083" y="279575"/>
                <a:ext cx="498561" cy="79126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4" name="Google Shape;124;p18" descr="Image"/>
              <p:cNvPicPr preferRelativeResize="0"/>
              <p:nvPr/>
            </p:nvPicPr>
            <p:blipFill rotWithShape="1">
              <a:blip r:embed="rId6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0" y="0"/>
                <a:ext cx="401381" cy="107083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25" name="Google Shape;125;p18"/>
          <p:cNvSpPr txBox="1"/>
          <p:nvPr/>
        </p:nvSpPr>
        <p:spPr>
          <a:xfrm>
            <a:off x="1066531" y="2462417"/>
            <a:ext cx="8358057" cy="979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5700"/>
              <a:buFont typeface="Helvetica Neue Light"/>
              <a:buNone/>
            </a:pPr>
            <a:r>
              <a:rPr lang="en-US" sz="5700" b="0" i="0" u="none" strike="noStrike" cap="none">
                <a:solidFill>
                  <a:srgbClr val="5E5E5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Traditional Physiotherapy</a:t>
            </a:r>
            <a:endParaRPr sz="5700" b="0" i="0" u="none" strike="noStrike" cap="none">
              <a:solidFill>
                <a:srgbClr val="5E5E5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26" name="Google Shape;126;p18"/>
          <p:cNvSpPr txBox="1"/>
          <p:nvPr/>
        </p:nvSpPr>
        <p:spPr>
          <a:xfrm>
            <a:off x="1159836" y="3120244"/>
            <a:ext cx="5148111" cy="1006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3300"/>
              <a:buFont typeface="Helvetica Neue Light"/>
              <a:buNone/>
            </a:pPr>
            <a:r>
              <a:rPr lang="en-US" sz="3300" b="0" i="0" u="none" strike="noStrike" cap="none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Moderate to Severe Injuries</a:t>
            </a:r>
            <a:endParaRPr/>
          </a:p>
        </p:txBody>
      </p:sp>
      <p:pic>
        <p:nvPicPr>
          <p:cNvPr id="127" name="Google Shape;127;p18" descr="PHZIO LOGO colour.png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85830" y="664511"/>
            <a:ext cx="1436078" cy="495934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8"/>
          <p:cNvSpPr/>
          <p:nvPr/>
        </p:nvSpPr>
        <p:spPr>
          <a:xfrm>
            <a:off x="5614857" y="6669604"/>
            <a:ext cx="1256700" cy="1256700"/>
          </a:xfrm>
          <a:prstGeom prst="rightArrow">
            <a:avLst>
              <a:gd name="adj1" fmla="val 32000"/>
              <a:gd name="adj2" fmla="val 64000"/>
            </a:avLst>
          </a:prstGeom>
          <a:noFill/>
          <a:ln w="25400" cap="flat" cmpd="sng">
            <a:solidFill>
              <a:srgbClr val="D5D5D5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endParaRPr sz="30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9" name="Google Shape;129;p18"/>
          <p:cNvSpPr/>
          <p:nvPr/>
        </p:nvSpPr>
        <p:spPr>
          <a:xfrm>
            <a:off x="13039972" y="6669605"/>
            <a:ext cx="1256700" cy="1256700"/>
          </a:xfrm>
          <a:prstGeom prst="rightArrow">
            <a:avLst>
              <a:gd name="adj1" fmla="val 32000"/>
              <a:gd name="adj2" fmla="val 64000"/>
            </a:avLst>
          </a:prstGeom>
          <a:noFill/>
          <a:ln w="25400" cap="flat" cmpd="sng">
            <a:solidFill>
              <a:srgbClr val="D5D5D5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endParaRPr sz="30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30" name="Google Shape;130;p18" descr="A picture containing clock, drawing&#10;&#10;Description automatically generated"/>
          <p:cNvPicPr preferRelativeResize="0"/>
          <p:nvPr/>
        </p:nvPicPr>
        <p:blipFill rotWithShape="1"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9366" y="703000"/>
            <a:ext cx="2303722" cy="37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19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3130" y="5692058"/>
            <a:ext cx="6650229" cy="3978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9" descr="PHZIO LOGO colour.png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85830" y="664511"/>
            <a:ext cx="1436078" cy="4959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7" name="Google Shape;137;p19"/>
          <p:cNvGrpSpPr/>
          <p:nvPr/>
        </p:nvGrpSpPr>
        <p:grpSpPr>
          <a:xfrm>
            <a:off x="6937218" y="6315075"/>
            <a:ext cx="1877164" cy="1214036"/>
            <a:chOff x="0" y="0"/>
            <a:chExt cx="1877164" cy="1214036"/>
          </a:xfrm>
        </p:grpSpPr>
        <p:pic>
          <p:nvPicPr>
            <p:cNvPr id="138" name="Google Shape;138;p19" descr="Imag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240959" y="545323"/>
              <a:ext cx="636205" cy="6687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" name="Google Shape;139;p19" descr="Imag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0" y="545323"/>
              <a:ext cx="543969" cy="66871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0" name="Google Shape;140;p19"/>
            <p:cNvGrpSpPr/>
            <p:nvPr/>
          </p:nvGrpSpPr>
          <p:grpSpPr>
            <a:xfrm>
              <a:off x="463907" y="0"/>
              <a:ext cx="942130" cy="748556"/>
              <a:chOff x="0" y="0"/>
              <a:chExt cx="942129" cy="748555"/>
            </a:xfrm>
          </p:grpSpPr>
          <p:pic>
            <p:nvPicPr>
              <p:cNvPr id="141" name="Google Shape;141;p19" descr="imac flat.png"/>
              <p:cNvPicPr preferRelativeResize="0"/>
              <p:nvPr/>
            </p:nvPicPr>
            <p:blipFill rotWithShape="1">
              <a:blip r:embed="rId7" cstate="email">
                <a:alphaModFix amt="71231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0" y="0"/>
                <a:ext cx="942129" cy="74855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42" name="Google Shape;142;p19"/>
              <p:cNvSpPr/>
              <p:nvPr/>
            </p:nvSpPr>
            <p:spPr>
              <a:xfrm>
                <a:off x="33740" y="28978"/>
                <a:ext cx="874648" cy="505190"/>
              </a:xfrm>
              <a:prstGeom prst="roundRect">
                <a:avLst>
                  <a:gd name="adj" fmla="val 2924"/>
                </a:avLst>
              </a:prstGeom>
              <a:solidFill>
                <a:srgbClr val="D5D5D5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5D5D5"/>
                  </a:buClr>
                  <a:buSzPts val="3000"/>
                  <a:buFont typeface="Helvetica Neue"/>
                  <a:buNone/>
                </a:pPr>
                <a:endParaRPr sz="3000" b="1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id="143" name="Google Shape;143;p19"/>
              <p:cNvSpPr/>
              <p:nvPr/>
            </p:nvSpPr>
            <p:spPr>
              <a:xfrm>
                <a:off x="588753" y="72581"/>
                <a:ext cx="273056" cy="207231"/>
              </a:xfrm>
              <a:prstGeom prst="roundRect">
                <a:avLst>
                  <a:gd name="adj" fmla="val 8728"/>
                </a:avLst>
              </a:prstGeom>
              <a:gradFill>
                <a:gsLst>
                  <a:gs pos="0">
                    <a:srgbClr val="FFFFFF"/>
                  </a:gs>
                  <a:gs pos="100000">
                    <a:srgbClr val="D5D5D5"/>
                  </a:gs>
                </a:gsLst>
                <a:lin ang="5400000" scaled="0"/>
              </a:gradFill>
              <a:ln w="9525" cap="flat" cmpd="sng">
                <a:solidFill>
                  <a:srgbClr val="929292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3000"/>
                  <a:buFont typeface="Helvetica Neue"/>
                  <a:buNone/>
                </a:pPr>
                <a:endParaRPr sz="3000" b="1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pic>
            <p:nvPicPr>
              <p:cNvPr id="144" name="Google Shape;144;p19" descr="Image"/>
              <p:cNvPicPr preferRelativeResize="0"/>
              <p:nvPr/>
            </p:nvPicPr>
            <p:blipFill rotWithShape="1">
              <a:blip r:embed="rId8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38033" y="98163"/>
                <a:ext cx="174495" cy="18341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5" name="Google Shape;145;p19" descr="Image"/>
              <p:cNvPicPr preferRelativeResize="0"/>
              <p:nvPr/>
            </p:nvPicPr>
            <p:blipFill rotWithShape="1">
              <a:blip r:embed="rId6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7718" y="62600"/>
                <a:ext cx="383600" cy="47156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6" name="Google Shape;146;p19" descr="phzio-logo-white.png"/>
              <p:cNvPicPr preferRelativeResize="0"/>
              <p:nvPr/>
            </p:nvPicPr>
            <p:blipFill rotWithShape="1">
              <a:blip r:embed="rId9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24577" y="459559"/>
                <a:ext cx="175902" cy="6051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47" name="Google Shape;147;p19"/>
          <p:cNvSpPr txBox="1"/>
          <p:nvPr/>
        </p:nvSpPr>
        <p:spPr>
          <a:xfrm>
            <a:off x="6656479" y="8045087"/>
            <a:ext cx="2548800" cy="11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400"/>
              <a:buFont typeface="Arial"/>
              <a:buNone/>
            </a:pPr>
            <a:r>
              <a:rPr lang="en-US" sz="3400" b="1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Virtual Triage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400"/>
              <a:buFont typeface="Arial"/>
              <a:buNone/>
            </a:pPr>
            <a:r>
              <a:rPr lang="en-US" sz="3400" b="1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with a PT</a:t>
            </a:r>
            <a:endParaRPr sz="34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8" name="Google Shape;148;p19"/>
          <p:cNvSpPr txBox="1"/>
          <p:nvPr/>
        </p:nvSpPr>
        <p:spPr>
          <a:xfrm>
            <a:off x="10354318" y="8021758"/>
            <a:ext cx="4156500" cy="11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400"/>
              <a:buFont typeface="Arial"/>
              <a:buNone/>
            </a:pPr>
            <a:r>
              <a:rPr lang="en-US" sz="3400" b="1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Virtual Evaluation</a:t>
            </a:r>
            <a:endParaRPr sz="34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400"/>
              <a:buFont typeface="Arial"/>
              <a:buNone/>
            </a:pPr>
            <a:r>
              <a:rPr lang="en-US" sz="3400" b="1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with a PT</a:t>
            </a:r>
            <a:endParaRPr/>
          </a:p>
        </p:txBody>
      </p:sp>
      <p:grpSp>
        <p:nvGrpSpPr>
          <p:cNvPr id="149" name="Google Shape;149;p19"/>
          <p:cNvGrpSpPr/>
          <p:nvPr/>
        </p:nvGrpSpPr>
        <p:grpSpPr>
          <a:xfrm>
            <a:off x="16663323" y="9053682"/>
            <a:ext cx="3153671" cy="1011887"/>
            <a:chOff x="861279" y="-432020"/>
            <a:chExt cx="3153671" cy="1011887"/>
          </a:xfrm>
        </p:grpSpPr>
        <p:grpSp>
          <p:nvGrpSpPr>
            <p:cNvPr id="150" name="Google Shape;150;p19"/>
            <p:cNvGrpSpPr/>
            <p:nvPr/>
          </p:nvGrpSpPr>
          <p:grpSpPr>
            <a:xfrm>
              <a:off x="861279" y="-432020"/>
              <a:ext cx="1185349" cy="941802"/>
              <a:chOff x="0" y="0"/>
              <a:chExt cx="1185347" cy="941801"/>
            </a:xfrm>
          </p:grpSpPr>
          <p:pic>
            <p:nvPicPr>
              <p:cNvPr id="151" name="Google Shape;151;p19" descr="imac flat.png"/>
              <p:cNvPicPr preferRelativeResize="0"/>
              <p:nvPr/>
            </p:nvPicPr>
            <p:blipFill rotWithShape="1">
              <a:blip r:embed="rId10" cstate="email">
                <a:alphaModFix amt="71231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0" y="0"/>
                <a:ext cx="1185347" cy="94180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52" name="Google Shape;152;p19"/>
              <p:cNvSpPr/>
              <p:nvPr/>
            </p:nvSpPr>
            <p:spPr>
              <a:xfrm>
                <a:off x="42450" y="36459"/>
                <a:ext cx="1100447" cy="635610"/>
              </a:xfrm>
              <a:prstGeom prst="roundRect">
                <a:avLst>
                  <a:gd name="adj" fmla="val 2924"/>
                </a:avLst>
              </a:prstGeom>
              <a:solidFill>
                <a:srgbClr val="D5D5D5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5D5D5"/>
                  </a:buClr>
                  <a:buSzPts val="3000"/>
                  <a:buFont typeface="Helvetica Neue"/>
                  <a:buNone/>
                </a:pPr>
                <a:endParaRPr sz="3000" b="1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grpSp>
            <p:nvGrpSpPr>
              <p:cNvPr id="153" name="Google Shape;153;p19"/>
              <p:cNvGrpSpPr/>
              <p:nvPr/>
            </p:nvGrpSpPr>
            <p:grpSpPr>
              <a:xfrm>
                <a:off x="82725" y="472740"/>
                <a:ext cx="219543" cy="164640"/>
                <a:chOff x="0" y="0"/>
                <a:chExt cx="219542" cy="164638"/>
              </a:xfrm>
            </p:grpSpPr>
            <p:sp>
              <p:nvSpPr>
                <p:cNvPr id="154" name="Google Shape;154;p19"/>
                <p:cNvSpPr/>
                <p:nvPr/>
              </p:nvSpPr>
              <p:spPr>
                <a:xfrm>
                  <a:off x="0" y="0"/>
                  <a:ext cx="219542" cy="163251"/>
                </a:xfrm>
                <a:prstGeom prst="roundRect">
                  <a:avLst>
                    <a:gd name="adj" fmla="val 6498"/>
                  </a:avLst>
                </a:prstGeom>
                <a:gradFill>
                  <a:gsLst>
                    <a:gs pos="0">
                      <a:srgbClr val="FFFFFF"/>
                    </a:gs>
                    <a:gs pos="100000">
                      <a:srgbClr val="D5D5D5"/>
                    </a:gs>
                  </a:gsLst>
                  <a:lin ang="5400000" scaled="0"/>
                </a:gradFill>
                <a:ln w="9525" cap="flat" cmpd="sng">
                  <a:solidFill>
                    <a:srgbClr val="929292"/>
                  </a:solidFill>
                  <a:prstDash val="solid"/>
                  <a:miter lim="400000"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000"/>
                    <a:buFont typeface="Helvetica Neue"/>
                    <a:buNone/>
                  </a:pPr>
                  <a:endParaRPr sz="3000" b="1" i="0" u="none" strike="noStrike" cap="none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  <p:pic>
              <p:nvPicPr>
                <p:cNvPr id="155" name="Google Shape;155;p19" descr="Image"/>
                <p:cNvPicPr preferRelativeResize="0"/>
                <p:nvPr/>
              </p:nvPicPr>
              <p:blipFill rotWithShape="1">
                <a:blip r:embed="rId11" cstate="email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4251" y="20151"/>
                  <a:ext cx="91039" cy="14448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156" name="Google Shape;156;p19" descr="Image"/>
              <p:cNvPicPr preferRelativeResize="0"/>
              <p:nvPr/>
            </p:nvPicPr>
            <p:blipFill rotWithShape="1">
              <a:blip r:embed="rId12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14287" y="71149"/>
                <a:ext cx="356773" cy="5662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7" name="Google Shape;157;p19"/>
            <p:cNvGrpSpPr/>
            <p:nvPr/>
          </p:nvGrpSpPr>
          <p:grpSpPr>
            <a:xfrm>
              <a:off x="2741393" y="-432020"/>
              <a:ext cx="1273557" cy="1011887"/>
              <a:chOff x="0" y="0"/>
              <a:chExt cx="1273556" cy="1011886"/>
            </a:xfrm>
          </p:grpSpPr>
          <p:pic>
            <p:nvPicPr>
              <p:cNvPr id="158" name="Google Shape;158;p19" descr="imac flat.png"/>
              <p:cNvPicPr preferRelativeResize="0"/>
              <p:nvPr/>
            </p:nvPicPr>
            <p:blipFill rotWithShape="1">
              <a:blip r:embed="rId13" cstate="email">
                <a:alphaModFix amt="71231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0" y="0"/>
                <a:ext cx="1273556" cy="101188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59" name="Google Shape;159;p19"/>
              <p:cNvSpPr/>
              <p:nvPr/>
            </p:nvSpPr>
            <p:spPr>
              <a:xfrm>
                <a:off x="45609" y="39172"/>
                <a:ext cx="1182337" cy="682909"/>
              </a:xfrm>
              <a:prstGeom prst="roundRect">
                <a:avLst>
                  <a:gd name="adj" fmla="val 2924"/>
                </a:avLst>
              </a:prstGeom>
              <a:solidFill>
                <a:srgbClr val="D5D5D5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5D5D5"/>
                  </a:buClr>
                  <a:buSzPts val="3000"/>
                  <a:buFont typeface="Helvetica Neue"/>
                  <a:buNone/>
                </a:pPr>
                <a:endParaRPr sz="3000" b="1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id="160" name="Google Shape;160;p19"/>
              <p:cNvSpPr/>
              <p:nvPr/>
            </p:nvSpPr>
            <p:spPr>
              <a:xfrm>
                <a:off x="795868" y="98115"/>
                <a:ext cx="369113" cy="280131"/>
              </a:xfrm>
              <a:prstGeom prst="roundRect">
                <a:avLst>
                  <a:gd name="adj" fmla="val 8728"/>
                </a:avLst>
              </a:prstGeom>
              <a:gradFill>
                <a:gsLst>
                  <a:gs pos="0">
                    <a:srgbClr val="FFFFFF"/>
                  </a:gs>
                  <a:gs pos="100000">
                    <a:srgbClr val="D5D5D5"/>
                  </a:gs>
                </a:gsLst>
                <a:lin ang="5400000" scaled="0"/>
              </a:gradFill>
              <a:ln w="9525" cap="flat" cmpd="sng">
                <a:solidFill>
                  <a:srgbClr val="929292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3000"/>
                  <a:buFont typeface="Helvetica Neue"/>
                  <a:buNone/>
                </a:pPr>
                <a:endParaRPr sz="3000" b="1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pic>
            <p:nvPicPr>
              <p:cNvPr id="161" name="Google Shape;161;p19" descr="Image"/>
              <p:cNvPicPr preferRelativeResize="0"/>
              <p:nvPr/>
            </p:nvPicPr>
            <p:blipFill rotWithShape="1">
              <a:blip r:embed="rId14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62484" y="132695"/>
                <a:ext cx="235880" cy="24793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2" name="Google Shape;162;p19" descr="Image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199683" y="84621"/>
                <a:ext cx="518545" cy="63746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3" name="Google Shape;163;p19" descr="phzio-logo-white.png"/>
              <p:cNvPicPr preferRelativeResize="0"/>
              <p:nvPr/>
            </p:nvPicPr>
            <p:blipFill rotWithShape="1">
              <a:blip r:embed="rId15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79473" y="621225"/>
                <a:ext cx="237781" cy="8180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64" name="Google Shape;164;p19"/>
          <p:cNvSpPr txBox="1"/>
          <p:nvPr/>
        </p:nvSpPr>
        <p:spPr>
          <a:xfrm>
            <a:off x="17724527" y="6016603"/>
            <a:ext cx="1275900" cy="36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23100"/>
              <a:buFont typeface="Arial"/>
              <a:buNone/>
            </a:pPr>
            <a:r>
              <a:rPr lang="en-US" sz="9600" b="1" i="0" u="none" strike="noStrike" cap="none">
                <a:solidFill>
                  <a:srgbClr val="929292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endParaRPr sz="9600"/>
          </a:p>
        </p:txBody>
      </p:sp>
      <p:sp>
        <p:nvSpPr>
          <p:cNvPr id="165" name="Google Shape;165;p19"/>
          <p:cNvSpPr txBox="1"/>
          <p:nvPr/>
        </p:nvSpPr>
        <p:spPr>
          <a:xfrm>
            <a:off x="3148345" y="8497976"/>
            <a:ext cx="21096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400"/>
              <a:buFont typeface="Arial"/>
              <a:buNone/>
            </a:pPr>
            <a:r>
              <a:rPr lang="en-US" sz="3400" b="1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Back Injury</a:t>
            </a:r>
            <a:endParaRPr sz="34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6" name="Google Shape;166;p19"/>
          <p:cNvSpPr/>
          <p:nvPr/>
        </p:nvSpPr>
        <p:spPr>
          <a:xfrm>
            <a:off x="5302499" y="6943308"/>
            <a:ext cx="624000" cy="624000"/>
          </a:xfrm>
          <a:prstGeom prst="rightArrow">
            <a:avLst>
              <a:gd name="adj1" fmla="val 32000"/>
              <a:gd name="adj2" fmla="val 64000"/>
            </a:avLst>
          </a:prstGeom>
          <a:noFill/>
          <a:ln w="25400" cap="flat" cmpd="sng">
            <a:solidFill>
              <a:srgbClr val="D5D5D5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endParaRPr sz="30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7" name="Google Shape;167;p19"/>
          <p:cNvSpPr/>
          <p:nvPr/>
        </p:nvSpPr>
        <p:spPr>
          <a:xfrm>
            <a:off x="14311613" y="6860958"/>
            <a:ext cx="642000" cy="642000"/>
          </a:xfrm>
          <a:prstGeom prst="rightArrow">
            <a:avLst>
              <a:gd name="adj1" fmla="val 32000"/>
              <a:gd name="adj2" fmla="val 64000"/>
            </a:avLst>
          </a:prstGeom>
          <a:noFill/>
          <a:ln w="25400" cap="flat" cmpd="sng">
            <a:solidFill>
              <a:srgbClr val="D5D5D5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endParaRPr sz="30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8" name="Google Shape;168;p19"/>
          <p:cNvSpPr/>
          <p:nvPr/>
        </p:nvSpPr>
        <p:spPr>
          <a:xfrm>
            <a:off x="9921978" y="6943308"/>
            <a:ext cx="624000" cy="624000"/>
          </a:xfrm>
          <a:prstGeom prst="rightArrow">
            <a:avLst>
              <a:gd name="adj1" fmla="val 32000"/>
              <a:gd name="adj2" fmla="val 64000"/>
            </a:avLst>
          </a:prstGeom>
          <a:noFill/>
          <a:ln w="25400" cap="flat" cmpd="sng">
            <a:solidFill>
              <a:srgbClr val="D5D5D5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elvetica Neue"/>
              <a:buNone/>
            </a:pPr>
            <a:endParaRPr sz="30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9" name="Google Shape;169;p19"/>
          <p:cNvSpPr txBox="1"/>
          <p:nvPr/>
        </p:nvSpPr>
        <p:spPr>
          <a:xfrm>
            <a:off x="1066531" y="2462417"/>
            <a:ext cx="7218323" cy="979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5700"/>
              <a:buFont typeface="Helvetica Neue Light"/>
              <a:buNone/>
            </a:pPr>
            <a:r>
              <a:rPr lang="en-US" sz="5700" b="0" i="0" u="none" strike="noStrike" cap="none">
                <a:solidFill>
                  <a:srgbClr val="5E5E5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Virtual Physiotherapy </a:t>
            </a:r>
            <a:endParaRPr/>
          </a:p>
        </p:txBody>
      </p:sp>
      <p:sp>
        <p:nvSpPr>
          <p:cNvPr id="170" name="Google Shape;170;p19"/>
          <p:cNvSpPr txBox="1"/>
          <p:nvPr/>
        </p:nvSpPr>
        <p:spPr>
          <a:xfrm>
            <a:off x="1141175" y="3336904"/>
            <a:ext cx="4568558" cy="610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3300"/>
              <a:buFont typeface="Helvetica Neue Light"/>
              <a:buNone/>
            </a:pPr>
            <a:r>
              <a:rPr lang="en-US" sz="3300" b="0" i="0" u="none" strike="noStrike" cap="none">
                <a:solidFill>
                  <a:srgbClr val="92929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Mild to Moderate Injuries</a:t>
            </a:r>
            <a:endParaRPr sz="3300" b="0" i="0" u="none" strike="noStrike" cap="none">
              <a:solidFill>
                <a:srgbClr val="92929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71" name="Google Shape;171;p19"/>
          <p:cNvSpPr txBox="1"/>
          <p:nvPr/>
        </p:nvSpPr>
        <p:spPr>
          <a:xfrm>
            <a:off x="15549238" y="5540673"/>
            <a:ext cx="5373000" cy="11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400"/>
              <a:buFont typeface="Arial"/>
              <a:buNone/>
            </a:pPr>
            <a:r>
              <a:rPr lang="en-US" sz="3400" b="1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Virtual Exercise Monitoring with a PT or PTA</a:t>
            </a:r>
            <a:endParaRPr sz="34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72" name="Google Shape;172;p19" descr="A picture containing clock, drawing&#10;&#10;Description automatically generated"/>
          <p:cNvPicPr preferRelativeResize="0"/>
          <p:nvPr/>
        </p:nvPicPr>
        <p:blipFill rotWithShape="1">
          <a:blip r:embed="rId1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9366" y="703000"/>
            <a:ext cx="2303722" cy="37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19"/>
          <p:cNvSpPr txBox="1"/>
          <p:nvPr/>
        </p:nvSpPr>
        <p:spPr>
          <a:xfrm>
            <a:off x="16025329" y="10193080"/>
            <a:ext cx="4420800" cy="11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3400"/>
              <a:buFont typeface="Arial"/>
              <a:buNone/>
            </a:pPr>
            <a:r>
              <a:rPr lang="en-US" sz="3400" b="1" i="0" u="none" strike="noStrike" cap="none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rPr>
              <a:t>Self-Service                             Exercise Sessions</a:t>
            </a:r>
            <a:endParaRPr sz="3400" b="1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74" name="Google Shape;174;p19"/>
          <p:cNvGrpSpPr/>
          <p:nvPr/>
        </p:nvGrpSpPr>
        <p:grpSpPr>
          <a:xfrm>
            <a:off x="11518480" y="6389820"/>
            <a:ext cx="1877164" cy="1214036"/>
            <a:chOff x="0" y="0"/>
            <a:chExt cx="1877164" cy="1214036"/>
          </a:xfrm>
        </p:grpSpPr>
        <p:pic>
          <p:nvPicPr>
            <p:cNvPr id="175" name="Google Shape;175;p19" descr="Imag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240959" y="545323"/>
              <a:ext cx="636205" cy="6687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19" descr="Imag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0" y="545323"/>
              <a:ext cx="543969" cy="66871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7" name="Google Shape;177;p19"/>
            <p:cNvGrpSpPr/>
            <p:nvPr/>
          </p:nvGrpSpPr>
          <p:grpSpPr>
            <a:xfrm>
              <a:off x="463907" y="0"/>
              <a:ext cx="942130" cy="748556"/>
              <a:chOff x="0" y="0"/>
              <a:chExt cx="942129" cy="748555"/>
            </a:xfrm>
          </p:grpSpPr>
          <p:pic>
            <p:nvPicPr>
              <p:cNvPr id="178" name="Google Shape;178;p19" descr="imac flat.png"/>
              <p:cNvPicPr preferRelativeResize="0"/>
              <p:nvPr/>
            </p:nvPicPr>
            <p:blipFill rotWithShape="1">
              <a:blip r:embed="rId7" cstate="email">
                <a:alphaModFix amt="71231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0" y="0"/>
                <a:ext cx="942129" cy="74855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9" name="Google Shape;179;p19"/>
              <p:cNvSpPr/>
              <p:nvPr/>
            </p:nvSpPr>
            <p:spPr>
              <a:xfrm>
                <a:off x="33740" y="28978"/>
                <a:ext cx="874648" cy="505190"/>
              </a:xfrm>
              <a:prstGeom prst="roundRect">
                <a:avLst>
                  <a:gd name="adj" fmla="val 2924"/>
                </a:avLst>
              </a:prstGeom>
              <a:solidFill>
                <a:srgbClr val="D5D5D5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5D5D5"/>
                  </a:buClr>
                  <a:buSzPts val="3000"/>
                  <a:buFont typeface="Helvetica Neue"/>
                  <a:buNone/>
                </a:pPr>
                <a:endParaRPr sz="3000" b="1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id="180" name="Google Shape;180;p19"/>
              <p:cNvSpPr/>
              <p:nvPr/>
            </p:nvSpPr>
            <p:spPr>
              <a:xfrm>
                <a:off x="588753" y="72581"/>
                <a:ext cx="273056" cy="207231"/>
              </a:xfrm>
              <a:prstGeom prst="roundRect">
                <a:avLst>
                  <a:gd name="adj" fmla="val 8728"/>
                </a:avLst>
              </a:prstGeom>
              <a:gradFill>
                <a:gsLst>
                  <a:gs pos="0">
                    <a:srgbClr val="FFFFFF"/>
                  </a:gs>
                  <a:gs pos="100000">
                    <a:srgbClr val="D5D5D5"/>
                  </a:gs>
                </a:gsLst>
                <a:lin ang="5400000" scaled="0"/>
              </a:gradFill>
              <a:ln w="9525" cap="flat" cmpd="sng">
                <a:solidFill>
                  <a:srgbClr val="929292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3000"/>
                  <a:buFont typeface="Helvetica Neue"/>
                  <a:buNone/>
                </a:pPr>
                <a:endParaRPr sz="3000" b="1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pic>
            <p:nvPicPr>
              <p:cNvPr id="181" name="Google Shape;181;p19" descr="Image"/>
              <p:cNvPicPr preferRelativeResize="0"/>
              <p:nvPr/>
            </p:nvPicPr>
            <p:blipFill rotWithShape="1">
              <a:blip r:embed="rId8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38033" y="98163"/>
                <a:ext cx="174495" cy="18341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2" name="Google Shape;182;p19" descr="Image"/>
              <p:cNvPicPr preferRelativeResize="0"/>
              <p:nvPr/>
            </p:nvPicPr>
            <p:blipFill rotWithShape="1">
              <a:blip r:embed="rId6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7718" y="62600"/>
                <a:ext cx="383600" cy="47156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3" name="Google Shape;183;p19" descr="phzio-logo-white.png"/>
              <p:cNvPicPr preferRelativeResize="0"/>
              <p:nvPr/>
            </p:nvPicPr>
            <p:blipFill rotWithShape="1">
              <a:blip r:embed="rId9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24577" y="459559"/>
                <a:ext cx="175902" cy="6051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84" name="Google Shape;184;p19"/>
          <p:cNvGrpSpPr/>
          <p:nvPr/>
        </p:nvGrpSpPr>
        <p:grpSpPr>
          <a:xfrm>
            <a:off x="15903062" y="3041779"/>
            <a:ext cx="3097368" cy="941802"/>
            <a:chOff x="861279" y="-432020"/>
            <a:chExt cx="3097368" cy="941802"/>
          </a:xfrm>
        </p:grpSpPr>
        <p:grpSp>
          <p:nvGrpSpPr>
            <p:cNvPr id="185" name="Google Shape;185;p19"/>
            <p:cNvGrpSpPr/>
            <p:nvPr/>
          </p:nvGrpSpPr>
          <p:grpSpPr>
            <a:xfrm>
              <a:off x="861279" y="-432020"/>
              <a:ext cx="1185349" cy="941802"/>
              <a:chOff x="0" y="0"/>
              <a:chExt cx="1185347" cy="941801"/>
            </a:xfrm>
          </p:grpSpPr>
          <p:pic>
            <p:nvPicPr>
              <p:cNvPr id="186" name="Google Shape;186;p19" descr="imac flat.png"/>
              <p:cNvPicPr preferRelativeResize="0"/>
              <p:nvPr/>
            </p:nvPicPr>
            <p:blipFill rotWithShape="1">
              <a:blip r:embed="rId10" cstate="email">
                <a:alphaModFix amt="71231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0" y="0"/>
                <a:ext cx="1185347" cy="94180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7" name="Google Shape;187;p19"/>
              <p:cNvSpPr/>
              <p:nvPr/>
            </p:nvSpPr>
            <p:spPr>
              <a:xfrm>
                <a:off x="42450" y="36459"/>
                <a:ext cx="1100447" cy="635610"/>
              </a:xfrm>
              <a:prstGeom prst="roundRect">
                <a:avLst>
                  <a:gd name="adj" fmla="val 2924"/>
                </a:avLst>
              </a:prstGeom>
              <a:solidFill>
                <a:srgbClr val="D5D5D5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5D5D5"/>
                  </a:buClr>
                  <a:buSzPts val="3000"/>
                  <a:buFont typeface="Helvetica Neue"/>
                  <a:buNone/>
                </a:pPr>
                <a:endParaRPr sz="3000" b="1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grpSp>
            <p:nvGrpSpPr>
              <p:cNvPr id="188" name="Google Shape;188;p19"/>
              <p:cNvGrpSpPr/>
              <p:nvPr/>
            </p:nvGrpSpPr>
            <p:grpSpPr>
              <a:xfrm>
                <a:off x="82725" y="472740"/>
                <a:ext cx="219543" cy="164640"/>
                <a:chOff x="0" y="0"/>
                <a:chExt cx="219542" cy="164638"/>
              </a:xfrm>
            </p:grpSpPr>
            <p:sp>
              <p:nvSpPr>
                <p:cNvPr id="189" name="Google Shape;189;p19"/>
                <p:cNvSpPr/>
                <p:nvPr/>
              </p:nvSpPr>
              <p:spPr>
                <a:xfrm>
                  <a:off x="0" y="0"/>
                  <a:ext cx="219542" cy="163251"/>
                </a:xfrm>
                <a:prstGeom prst="roundRect">
                  <a:avLst>
                    <a:gd name="adj" fmla="val 6498"/>
                  </a:avLst>
                </a:prstGeom>
                <a:gradFill>
                  <a:gsLst>
                    <a:gs pos="0">
                      <a:srgbClr val="FFFFFF"/>
                    </a:gs>
                    <a:gs pos="100000">
                      <a:srgbClr val="D5D5D5"/>
                    </a:gs>
                  </a:gsLst>
                  <a:lin ang="5400000" scaled="0"/>
                </a:gradFill>
                <a:ln w="9525" cap="flat" cmpd="sng">
                  <a:solidFill>
                    <a:srgbClr val="929292"/>
                  </a:solidFill>
                  <a:prstDash val="solid"/>
                  <a:miter lim="400000"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000"/>
                    <a:buFont typeface="Helvetica Neue"/>
                    <a:buNone/>
                  </a:pPr>
                  <a:endParaRPr sz="3000" b="1" i="0" u="none" strike="noStrike" cap="none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  <p:pic>
              <p:nvPicPr>
                <p:cNvPr id="190" name="Google Shape;190;p19" descr="Image"/>
                <p:cNvPicPr preferRelativeResize="0"/>
                <p:nvPr/>
              </p:nvPicPr>
              <p:blipFill rotWithShape="1">
                <a:blip r:embed="rId11" cstate="email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4251" y="20151"/>
                  <a:ext cx="91039" cy="14448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191" name="Google Shape;191;p19" descr="Image"/>
              <p:cNvPicPr preferRelativeResize="0"/>
              <p:nvPr/>
            </p:nvPicPr>
            <p:blipFill rotWithShape="1">
              <a:blip r:embed="rId12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14287" y="71149"/>
                <a:ext cx="356773" cy="5662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92" name="Google Shape;192;p19" descr="phzio-logo-white.png"/>
            <p:cNvPicPr preferRelativeResize="0"/>
            <p:nvPr/>
          </p:nvPicPr>
          <p:blipFill rotWithShape="1">
            <a:blip r:embed="rId1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20866" y="189206"/>
              <a:ext cx="237781" cy="8180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3" name="Google Shape;193;p19"/>
          <p:cNvGrpSpPr/>
          <p:nvPr/>
        </p:nvGrpSpPr>
        <p:grpSpPr>
          <a:xfrm>
            <a:off x="15854358" y="4173142"/>
            <a:ext cx="3097368" cy="941802"/>
            <a:chOff x="861279" y="-432020"/>
            <a:chExt cx="3097368" cy="941802"/>
          </a:xfrm>
        </p:grpSpPr>
        <p:grpSp>
          <p:nvGrpSpPr>
            <p:cNvPr id="194" name="Google Shape;194;p19"/>
            <p:cNvGrpSpPr/>
            <p:nvPr/>
          </p:nvGrpSpPr>
          <p:grpSpPr>
            <a:xfrm>
              <a:off x="861279" y="-432020"/>
              <a:ext cx="1185349" cy="941802"/>
              <a:chOff x="0" y="0"/>
              <a:chExt cx="1185347" cy="941801"/>
            </a:xfrm>
          </p:grpSpPr>
          <p:pic>
            <p:nvPicPr>
              <p:cNvPr id="195" name="Google Shape;195;p19" descr="imac flat.png"/>
              <p:cNvPicPr preferRelativeResize="0"/>
              <p:nvPr/>
            </p:nvPicPr>
            <p:blipFill rotWithShape="1">
              <a:blip r:embed="rId10" cstate="email">
                <a:alphaModFix amt="71231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0" y="0"/>
                <a:ext cx="1185347" cy="94180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96" name="Google Shape;196;p19"/>
              <p:cNvSpPr/>
              <p:nvPr/>
            </p:nvSpPr>
            <p:spPr>
              <a:xfrm>
                <a:off x="42450" y="36459"/>
                <a:ext cx="1100447" cy="635610"/>
              </a:xfrm>
              <a:prstGeom prst="roundRect">
                <a:avLst>
                  <a:gd name="adj" fmla="val 2924"/>
                </a:avLst>
              </a:prstGeom>
              <a:solidFill>
                <a:srgbClr val="D5D5D5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5D5D5"/>
                  </a:buClr>
                  <a:buSzPts val="3000"/>
                  <a:buFont typeface="Helvetica Neue"/>
                  <a:buNone/>
                </a:pPr>
                <a:endParaRPr sz="3000" b="1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grpSp>
            <p:nvGrpSpPr>
              <p:cNvPr id="197" name="Google Shape;197;p19"/>
              <p:cNvGrpSpPr/>
              <p:nvPr/>
            </p:nvGrpSpPr>
            <p:grpSpPr>
              <a:xfrm>
                <a:off x="82725" y="472740"/>
                <a:ext cx="219543" cy="164640"/>
                <a:chOff x="0" y="0"/>
                <a:chExt cx="219542" cy="164638"/>
              </a:xfrm>
            </p:grpSpPr>
            <p:sp>
              <p:nvSpPr>
                <p:cNvPr id="198" name="Google Shape;198;p19"/>
                <p:cNvSpPr/>
                <p:nvPr/>
              </p:nvSpPr>
              <p:spPr>
                <a:xfrm>
                  <a:off x="0" y="0"/>
                  <a:ext cx="219542" cy="163251"/>
                </a:xfrm>
                <a:prstGeom prst="roundRect">
                  <a:avLst>
                    <a:gd name="adj" fmla="val 6498"/>
                  </a:avLst>
                </a:prstGeom>
                <a:gradFill>
                  <a:gsLst>
                    <a:gs pos="0">
                      <a:srgbClr val="FFFFFF"/>
                    </a:gs>
                    <a:gs pos="100000">
                      <a:srgbClr val="D5D5D5"/>
                    </a:gs>
                  </a:gsLst>
                  <a:lin ang="5400000" scaled="0"/>
                </a:gradFill>
                <a:ln w="9525" cap="flat" cmpd="sng">
                  <a:solidFill>
                    <a:srgbClr val="929292"/>
                  </a:solidFill>
                  <a:prstDash val="solid"/>
                  <a:miter lim="400000"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000"/>
                    <a:buFont typeface="Helvetica Neue"/>
                    <a:buNone/>
                  </a:pPr>
                  <a:endParaRPr sz="3000" b="1" i="0" u="none" strike="noStrike" cap="none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  <p:pic>
              <p:nvPicPr>
                <p:cNvPr id="199" name="Google Shape;199;p19" descr="Image"/>
                <p:cNvPicPr preferRelativeResize="0"/>
                <p:nvPr/>
              </p:nvPicPr>
              <p:blipFill rotWithShape="1">
                <a:blip r:embed="rId11" cstate="email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4251" y="20151"/>
                  <a:ext cx="91039" cy="14448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00" name="Google Shape;200;p19" descr="Image"/>
              <p:cNvPicPr preferRelativeResize="0"/>
              <p:nvPr/>
            </p:nvPicPr>
            <p:blipFill rotWithShape="1">
              <a:blip r:embed="rId12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14287" y="71149"/>
                <a:ext cx="356773" cy="5662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01" name="Google Shape;201;p19" descr="phzio-logo-white.png"/>
            <p:cNvPicPr preferRelativeResize="0"/>
            <p:nvPr/>
          </p:nvPicPr>
          <p:blipFill rotWithShape="1">
            <a:blip r:embed="rId1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20866" y="189206"/>
              <a:ext cx="237781" cy="8180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2" name="Google Shape;202;p19"/>
          <p:cNvGrpSpPr/>
          <p:nvPr/>
        </p:nvGrpSpPr>
        <p:grpSpPr>
          <a:xfrm>
            <a:off x="17513811" y="3041779"/>
            <a:ext cx="3097368" cy="941802"/>
            <a:chOff x="861279" y="-432020"/>
            <a:chExt cx="3097368" cy="941802"/>
          </a:xfrm>
        </p:grpSpPr>
        <p:grpSp>
          <p:nvGrpSpPr>
            <p:cNvPr id="203" name="Google Shape;203;p19"/>
            <p:cNvGrpSpPr/>
            <p:nvPr/>
          </p:nvGrpSpPr>
          <p:grpSpPr>
            <a:xfrm>
              <a:off x="861279" y="-432020"/>
              <a:ext cx="1185349" cy="941802"/>
              <a:chOff x="0" y="0"/>
              <a:chExt cx="1185347" cy="941801"/>
            </a:xfrm>
          </p:grpSpPr>
          <p:pic>
            <p:nvPicPr>
              <p:cNvPr id="204" name="Google Shape;204;p19" descr="imac flat.png"/>
              <p:cNvPicPr preferRelativeResize="0"/>
              <p:nvPr/>
            </p:nvPicPr>
            <p:blipFill rotWithShape="1">
              <a:blip r:embed="rId10" cstate="email">
                <a:alphaModFix amt="71231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0" y="0"/>
                <a:ext cx="1185347" cy="94180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05" name="Google Shape;205;p19"/>
              <p:cNvSpPr/>
              <p:nvPr/>
            </p:nvSpPr>
            <p:spPr>
              <a:xfrm>
                <a:off x="42450" y="36459"/>
                <a:ext cx="1100447" cy="635610"/>
              </a:xfrm>
              <a:prstGeom prst="roundRect">
                <a:avLst>
                  <a:gd name="adj" fmla="val 2924"/>
                </a:avLst>
              </a:prstGeom>
              <a:solidFill>
                <a:srgbClr val="D5D5D5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5D5D5"/>
                  </a:buClr>
                  <a:buSzPts val="3000"/>
                  <a:buFont typeface="Helvetica Neue"/>
                  <a:buNone/>
                </a:pPr>
                <a:endParaRPr sz="3000" b="1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grpSp>
            <p:nvGrpSpPr>
              <p:cNvPr id="206" name="Google Shape;206;p19"/>
              <p:cNvGrpSpPr/>
              <p:nvPr/>
            </p:nvGrpSpPr>
            <p:grpSpPr>
              <a:xfrm>
                <a:off x="82725" y="472740"/>
                <a:ext cx="219543" cy="164640"/>
                <a:chOff x="0" y="0"/>
                <a:chExt cx="219542" cy="164638"/>
              </a:xfrm>
            </p:grpSpPr>
            <p:sp>
              <p:nvSpPr>
                <p:cNvPr id="207" name="Google Shape;207;p19"/>
                <p:cNvSpPr/>
                <p:nvPr/>
              </p:nvSpPr>
              <p:spPr>
                <a:xfrm>
                  <a:off x="0" y="0"/>
                  <a:ext cx="219542" cy="163251"/>
                </a:xfrm>
                <a:prstGeom prst="roundRect">
                  <a:avLst>
                    <a:gd name="adj" fmla="val 6498"/>
                  </a:avLst>
                </a:prstGeom>
                <a:gradFill>
                  <a:gsLst>
                    <a:gs pos="0">
                      <a:srgbClr val="FFFFFF"/>
                    </a:gs>
                    <a:gs pos="100000">
                      <a:srgbClr val="D5D5D5"/>
                    </a:gs>
                  </a:gsLst>
                  <a:lin ang="5400000" scaled="0"/>
                </a:gradFill>
                <a:ln w="9525" cap="flat" cmpd="sng">
                  <a:solidFill>
                    <a:srgbClr val="929292"/>
                  </a:solidFill>
                  <a:prstDash val="solid"/>
                  <a:miter lim="400000"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000"/>
                    <a:buFont typeface="Helvetica Neue"/>
                    <a:buNone/>
                  </a:pPr>
                  <a:endParaRPr sz="3000" b="1" i="0" u="none" strike="noStrike" cap="none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  <p:pic>
              <p:nvPicPr>
                <p:cNvPr id="208" name="Google Shape;208;p19" descr="Image"/>
                <p:cNvPicPr preferRelativeResize="0"/>
                <p:nvPr/>
              </p:nvPicPr>
              <p:blipFill rotWithShape="1">
                <a:blip r:embed="rId11" cstate="email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4251" y="20151"/>
                  <a:ext cx="91039" cy="14448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09" name="Google Shape;209;p19" descr="Image"/>
              <p:cNvPicPr preferRelativeResize="0"/>
              <p:nvPr/>
            </p:nvPicPr>
            <p:blipFill rotWithShape="1">
              <a:blip r:embed="rId12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14287" y="71149"/>
                <a:ext cx="356773" cy="5662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10" name="Google Shape;210;p19" descr="phzio-logo-white.png"/>
            <p:cNvPicPr preferRelativeResize="0"/>
            <p:nvPr/>
          </p:nvPicPr>
          <p:blipFill rotWithShape="1">
            <a:blip r:embed="rId1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20866" y="189206"/>
              <a:ext cx="237781" cy="8180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1" name="Google Shape;211;p19"/>
          <p:cNvGrpSpPr/>
          <p:nvPr/>
        </p:nvGrpSpPr>
        <p:grpSpPr>
          <a:xfrm>
            <a:off x="19118797" y="3063770"/>
            <a:ext cx="3097368" cy="941802"/>
            <a:chOff x="861279" y="-432020"/>
            <a:chExt cx="3097368" cy="941802"/>
          </a:xfrm>
        </p:grpSpPr>
        <p:grpSp>
          <p:nvGrpSpPr>
            <p:cNvPr id="212" name="Google Shape;212;p19"/>
            <p:cNvGrpSpPr/>
            <p:nvPr/>
          </p:nvGrpSpPr>
          <p:grpSpPr>
            <a:xfrm>
              <a:off x="861279" y="-432020"/>
              <a:ext cx="1185349" cy="941802"/>
              <a:chOff x="0" y="0"/>
              <a:chExt cx="1185347" cy="941801"/>
            </a:xfrm>
          </p:grpSpPr>
          <p:pic>
            <p:nvPicPr>
              <p:cNvPr id="213" name="Google Shape;213;p19" descr="imac flat.png"/>
              <p:cNvPicPr preferRelativeResize="0"/>
              <p:nvPr/>
            </p:nvPicPr>
            <p:blipFill rotWithShape="1">
              <a:blip r:embed="rId10" cstate="email">
                <a:alphaModFix amt="71231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0" y="0"/>
                <a:ext cx="1185347" cy="94180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14" name="Google Shape;214;p19"/>
              <p:cNvSpPr/>
              <p:nvPr/>
            </p:nvSpPr>
            <p:spPr>
              <a:xfrm>
                <a:off x="42450" y="36459"/>
                <a:ext cx="1100447" cy="635610"/>
              </a:xfrm>
              <a:prstGeom prst="roundRect">
                <a:avLst>
                  <a:gd name="adj" fmla="val 2924"/>
                </a:avLst>
              </a:prstGeom>
              <a:solidFill>
                <a:srgbClr val="D5D5D5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5D5D5"/>
                  </a:buClr>
                  <a:buSzPts val="3000"/>
                  <a:buFont typeface="Helvetica Neue"/>
                  <a:buNone/>
                </a:pPr>
                <a:endParaRPr sz="3000" b="1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grpSp>
            <p:nvGrpSpPr>
              <p:cNvPr id="215" name="Google Shape;215;p19"/>
              <p:cNvGrpSpPr/>
              <p:nvPr/>
            </p:nvGrpSpPr>
            <p:grpSpPr>
              <a:xfrm>
                <a:off x="82725" y="472740"/>
                <a:ext cx="219543" cy="164640"/>
                <a:chOff x="0" y="0"/>
                <a:chExt cx="219542" cy="164638"/>
              </a:xfrm>
            </p:grpSpPr>
            <p:sp>
              <p:nvSpPr>
                <p:cNvPr id="216" name="Google Shape;216;p19"/>
                <p:cNvSpPr/>
                <p:nvPr/>
              </p:nvSpPr>
              <p:spPr>
                <a:xfrm>
                  <a:off x="0" y="0"/>
                  <a:ext cx="219542" cy="163251"/>
                </a:xfrm>
                <a:prstGeom prst="roundRect">
                  <a:avLst>
                    <a:gd name="adj" fmla="val 6498"/>
                  </a:avLst>
                </a:prstGeom>
                <a:gradFill>
                  <a:gsLst>
                    <a:gs pos="0">
                      <a:srgbClr val="FFFFFF"/>
                    </a:gs>
                    <a:gs pos="100000">
                      <a:srgbClr val="D5D5D5"/>
                    </a:gs>
                  </a:gsLst>
                  <a:lin ang="5400000" scaled="0"/>
                </a:gradFill>
                <a:ln w="9525" cap="flat" cmpd="sng">
                  <a:solidFill>
                    <a:srgbClr val="929292"/>
                  </a:solidFill>
                  <a:prstDash val="solid"/>
                  <a:miter lim="400000"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000"/>
                    <a:buFont typeface="Helvetica Neue"/>
                    <a:buNone/>
                  </a:pPr>
                  <a:endParaRPr sz="3000" b="1" i="0" u="none" strike="noStrike" cap="none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  <p:pic>
              <p:nvPicPr>
                <p:cNvPr id="217" name="Google Shape;217;p19" descr="Image"/>
                <p:cNvPicPr preferRelativeResize="0"/>
                <p:nvPr/>
              </p:nvPicPr>
              <p:blipFill rotWithShape="1">
                <a:blip r:embed="rId11" cstate="email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4251" y="20151"/>
                  <a:ext cx="91039" cy="14448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18" name="Google Shape;218;p19" descr="Image"/>
              <p:cNvPicPr preferRelativeResize="0"/>
              <p:nvPr/>
            </p:nvPicPr>
            <p:blipFill rotWithShape="1">
              <a:blip r:embed="rId12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14287" y="71149"/>
                <a:ext cx="356773" cy="5662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19" name="Google Shape;219;p19" descr="phzio-logo-white.png"/>
            <p:cNvPicPr preferRelativeResize="0"/>
            <p:nvPr/>
          </p:nvPicPr>
          <p:blipFill rotWithShape="1">
            <a:blip r:embed="rId1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20866" y="189206"/>
              <a:ext cx="237781" cy="8180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0" name="Google Shape;220;p19"/>
          <p:cNvGrpSpPr/>
          <p:nvPr/>
        </p:nvGrpSpPr>
        <p:grpSpPr>
          <a:xfrm>
            <a:off x="17513811" y="4224180"/>
            <a:ext cx="3097368" cy="941802"/>
            <a:chOff x="861279" y="-432020"/>
            <a:chExt cx="3097368" cy="941802"/>
          </a:xfrm>
        </p:grpSpPr>
        <p:grpSp>
          <p:nvGrpSpPr>
            <p:cNvPr id="221" name="Google Shape;221;p19"/>
            <p:cNvGrpSpPr/>
            <p:nvPr/>
          </p:nvGrpSpPr>
          <p:grpSpPr>
            <a:xfrm>
              <a:off x="861279" y="-432020"/>
              <a:ext cx="1185349" cy="941802"/>
              <a:chOff x="0" y="0"/>
              <a:chExt cx="1185347" cy="941801"/>
            </a:xfrm>
          </p:grpSpPr>
          <p:pic>
            <p:nvPicPr>
              <p:cNvPr id="222" name="Google Shape;222;p19" descr="imac flat.png"/>
              <p:cNvPicPr preferRelativeResize="0"/>
              <p:nvPr/>
            </p:nvPicPr>
            <p:blipFill rotWithShape="1">
              <a:blip r:embed="rId10" cstate="email">
                <a:alphaModFix amt="71231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0" y="0"/>
                <a:ext cx="1185347" cy="94180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23" name="Google Shape;223;p19"/>
              <p:cNvSpPr/>
              <p:nvPr/>
            </p:nvSpPr>
            <p:spPr>
              <a:xfrm>
                <a:off x="42450" y="36459"/>
                <a:ext cx="1100447" cy="635610"/>
              </a:xfrm>
              <a:prstGeom prst="roundRect">
                <a:avLst>
                  <a:gd name="adj" fmla="val 2924"/>
                </a:avLst>
              </a:prstGeom>
              <a:solidFill>
                <a:srgbClr val="D5D5D5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5D5D5"/>
                  </a:buClr>
                  <a:buSzPts val="3000"/>
                  <a:buFont typeface="Helvetica Neue"/>
                  <a:buNone/>
                </a:pPr>
                <a:endParaRPr sz="3000" b="1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grpSp>
            <p:nvGrpSpPr>
              <p:cNvPr id="224" name="Google Shape;224;p19"/>
              <p:cNvGrpSpPr/>
              <p:nvPr/>
            </p:nvGrpSpPr>
            <p:grpSpPr>
              <a:xfrm>
                <a:off x="82725" y="472740"/>
                <a:ext cx="219543" cy="164640"/>
                <a:chOff x="0" y="0"/>
                <a:chExt cx="219542" cy="164638"/>
              </a:xfrm>
            </p:grpSpPr>
            <p:sp>
              <p:nvSpPr>
                <p:cNvPr id="225" name="Google Shape;225;p19"/>
                <p:cNvSpPr/>
                <p:nvPr/>
              </p:nvSpPr>
              <p:spPr>
                <a:xfrm>
                  <a:off x="0" y="0"/>
                  <a:ext cx="219542" cy="163251"/>
                </a:xfrm>
                <a:prstGeom prst="roundRect">
                  <a:avLst>
                    <a:gd name="adj" fmla="val 6498"/>
                  </a:avLst>
                </a:prstGeom>
                <a:gradFill>
                  <a:gsLst>
                    <a:gs pos="0">
                      <a:srgbClr val="FFFFFF"/>
                    </a:gs>
                    <a:gs pos="100000">
                      <a:srgbClr val="D5D5D5"/>
                    </a:gs>
                  </a:gsLst>
                  <a:lin ang="5400000" scaled="0"/>
                </a:gradFill>
                <a:ln w="9525" cap="flat" cmpd="sng">
                  <a:solidFill>
                    <a:srgbClr val="929292"/>
                  </a:solidFill>
                  <a:prstDash val="solid"/>
                  <a:miter lim="400000"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000"/>
                    <a:buFont typeface="Helvetica Neue"/>
                    <a:buNone/>
                  </a:pPr>
                  <a:endParaRPr sz="3000" b="1" i="0" u="none" strike="noStrike" cap="none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  <p:pic>
              <p:nvPicPr>
                <p:cNvPr id="226" name="Google Shape;226;p19" descr="Image"/>
                <p:cNvPicPr preferRelativeResize="0"/>
                <p:nvPr/>
              </p:nvPicPr>
              <p:blipFill rotWithShape="1">
                <a:blip r:embed="rId11" cstate="email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4251" y="20151"/>
                  <a:ext cx="91039" cy="14448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27" name="Google Shape;227;p19" descr="Image"/>
              <p:cNvPicPr preferRelativeResize="0"/>
              <p:nvPr/>
            </p:nvPicPr>
            <p:blipFill rotWithShape="1">
              <a:blip r:embed="rId12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14287" y="71149"/>
                <a:ext cx="356773" cy="5662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28" name="Google Shape;228;p19" descr="phzio-logo-white.png"/>
            <p:cNvPicPr preferRelativeResize="0"/>
            <p:nvPr/>
          </p:nvPicPr>
          <p:blipFill rotWithShape="1">
            <a:blip r:embed="rId1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20866" y="189206"/>
              <a:ext cx="237781" cy="8180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9" name="Google Shape;229;p19"/>
          <p:cNvGrpSpPr/>
          <p:nvPr/>
        </p:nvGrpSpPr>
        <p:grpSpPr>
          <a:xfrm>
            <a:off x="19160869" y="4204271"/>
            <a:ext cx="3097368" cy="941802"/>
            <a:chOff x="861279" y="-432020"/>
            <a:chExt cx="3097368" cy="941802"/>
          </a:xfrm>
        </p:grpSpPr>
        <p:grpSp>
          <p:nvGrpSpPr>
            <p:cNvPr id="230" name="Google Shape;230;p19"/>
            <p:cNvGrpSpPr/>
            <p:nvPr/>
          </p:nvGrpSpPr>
          <p:grpSpPr>
            <a:xfrm>
              <a:off x="861279" y="-432020"/>
              <a:ext cx="1185349" cy="941802"/>
              <a:chOff x="0" y="0"/>
              <a:chExt cx="1185347" cy="941801"/>
            </a:xfrm>
          </p:grpSpPr>
          <p:pic>
            <p:nvPicPr>
              <p:cNvPr id="231" name="Google Shape;231;p19" descr="imac flat.png"/>
              <p:cNvPicPr preferRelativeResize="0"/>
              <p:nvPr/>
            </p:nvPicPr>
            <p:blipFill rotWithShape="1">
              <a:blip r:embed="rId10" cstate="email">
                <a:alphaModFix amt="71231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0" y="0"/>
                <a:ext cx="1185347" cy="94180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32" name="Google Shape;232;p19"/>
              <p:cNvSpPr/>
              <p:nvPr/>
            </p:nvSpPr>
            <p:spPr>
              <a:xfrm>
                <a:off x="42450" y="36459"/>
                <a:ext cx="1100447" cy="635610"/>
              </a:xfrm>
              <a:prstGeom prst="roundRect">
                <a:avLst>
                  <a:gd name="adj" fmla="val 2924"/>
                </a:avLst>
              </a:prstGeom>
              <a:solidFill>
                <a:srgbClr val="D5D5D5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5D5D5"/>
                  </a:buClr>
                  <a:buSzPts val="3000"/>
                  <a:buFont typeface="Helvetica Neue"/>
                  <a:buNone/>
                </a:pPr>
                <a:endParaRPr sz="3000" b="1" i="0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grpSp>
            <p:nvGrpSpPr>
              <p:cNvPr id="233" name="Google Shape;233;p19"/>
              <p:cNvGrpSpPr/>
              <p:nvPr/>
            </p:nvGrpSpPr>
            <p:grpSpPr>
              <a:xfrm>
                <a:off x="82725" y="472740"/>
                <a:ext cx="219543" cy="164640"/>
                <a:chOff x="0" y="0"/>
                <a:chExt cx="219542" cy="164638"/>
              </a:xfrm>
            </p:grpSpPr>
            <p:sp>
              <p:nvSpPr>
                <p:cNvPr id="234" name="Google Shape;234;p19"/>
                <p:cNvSpPr/>
                <p:nvPr/>
              </p:nvSpPr>
              <p:spPr>
                <a:xfrm>
                  <a:off x="0" y="0"/>
                  <a:ext cx="219542" cy="163251"/>
                </a:xfrm>
                <a:prstGeom prst="roundRect">
                  <a:avLst>
                    <a:gd name="adj" fmla="val 6498"/>
                  </a:avLst>
                </a:prstGeom>
                <a:gradFill>
                  <a:gsLst>
                    <a:gs pos="0">
                      <a:srgbClr val="FFFFFF"/>
                    </a:gs>
                    <a:gs pos="100000">
                      <a:srgbClr val="D5D5D5"/>
                    </a:gs>
                  </a:gsLst>
                  <a:lin ang="5400000" scaled="0"/>
                </a:gradFill>
                <a:ln w="9525" cap="flat" cmpd="sng">
                  <a:solidFill>
                    <a:srgbClr val="929292"/>
                  </a:solidFill>
                  <a:prstDash val="solid"/>
                  <a:miter lim="400000"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3000"/>
                    <a:buFont typeface="Helvetica Neue"/>
                    <a:buNone/>
                  </a:pPr>
                  <a:endParaRPr sz="3000" b="1" i="0" u="none" strike="noStrike" cap="none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endParaRPr>
                </a:p>
              </p:txBody>
            </p:sp>
            <p:pic>
              <p:nvPicPr>
                <p:cNvPr id="235" name="Google Shape;235;p19" descr="Image"/>
                <p:cNvPicPr preferRelativeResize="0"/>
                <p:nvPr/>
              </p:nvPicPr>
              <p:blipFill rotWithShape="1">
                <a:blip r:embed="rId11" cstate="email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4251" y="20151"/>
                  <a:ext cx="91039" cy="14448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36" name="Google Shape;236;p19" descr="Image"/>
              <p:cNvPicPr preferRelativeResize="0"/>
              <p:nvPr/>
            </p:nvPicPr>
            <p:blipFill rotWithShape="1">
              <a:blip r:embed="rId12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14287" y="71149"/>
                <a:ext cx="356773" cy="5662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37" name="Google Shape;237;p19" descr="phzio-logo-white.png"/>
            <p:cNvPicPr preferRelativeResize="0"/>
            <p:nvPr/>
          </p:nvPicPr>
          <p:blipFill rotWithShape="1">
            <a:blip r:embed="rId1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20866" y="189206"/>
              <a:ext cx="237781" cy="8180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0"/>
          <p:cNvSpPr txBox="1"/>
          <p:nvPr/>
        </p:nvSpPr>
        <p:spPr>
          <a:xfrm>
            <a:off x="9930860" y="1258536"/>
            <a:ext cx="13172982" cy="2572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Helvetica Neue"/>
              <a:buNone/>
            </a:pPr>
            <a:r>
              <a:rPr lang="en-US" sz="57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Common Conditions -                                    Virtual Physiotherapy Care</a:t>
            </a:r>
            <a:endParaRPr/>
          </a:p>
        </p:txBody>
      </p:sp>
      <p:pic>
        <p:nvPicPr>
          <p:cNvPr id="243" name="Google Shape;243;p2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22" y="10"/>
            <a:ext cx="9271162" cy="137159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4" name="Google Shape;244;p20"/>
          <p:cNvCxnSpPr/>
          <p:nvPr/>
        </p:nvCxnSpPr>
        <p:spPr>
          <a:xfrm>
            <a:off x="10161868" y="4230234"/>
            <a:ext cx="12618721" cy="0"/>
          </a:xfrm>
          <a:prstGeom prst="straightConnector1">
            <a:avLst/>
          </a:prstGeom>
          <a:noFill/>
          <a:ln w="19050" cap="flat" cmpd="sng">
            <a:solidFill>
              <a:srgbClr val="CB7D6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5" name="Google Shape;245;p20"/>
          <p:cNvSpPr txBox="1"/>
          <p:nvPr/>
        </p:nvSpPr>
        <p:spPr>
          <a:xfrm>
            <a:off x="9930862" y="4876800"/>
            <a:ext cx="13172978" cy="7570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54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lang="en-US" sz="4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4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Neck strain</a:t>
            </a:r>
            <a:endParaRPr/>
          </a:p>
          <a:p>
            <a:pPr marL="457200" marR="0" lvl="0" indent="-2540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lang="en-US" sz="4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4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Rotator cuff injuries</a:t>
            </a:r>
            <a:endParaRPr/>
          </a:p>
          <a:p>
            <a:pPr marL="457200" marR="0" lvl="0" indent="-2540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lang="en-US" sz="4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4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Tennis / golf elbow</a:t>
            </a:r>
            <a:endParaRPr/>
          </a:p>
          <a:p>
            <a:pPr marL="457200" marR="0" lvl="0" indent="-2540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lang="en-US" sz="4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4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Carpal tunnel syndrome</a:t>
            </a:r>
            <a:endParaRPr/>
          </a:p>
          <a:p>
            <a:pPr marL="457200" marR="0" lvl="0" indent="-2540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lang="en-US" sz="4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4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Low back pain</a:t>
            </a:r>
            <a:endParaRPr/>
          </a:p>
          <a:p>
            <a:pPr marL="457200" marR="0" lvl="0" indent="-2540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lang="en-US" sz="4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4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Hip dysfunction</a:t>
            </a:r>
            <a:endParaRPr/>
          </a:p>
          <a:p>
            <a:pPr marL="457200" marR="0" lvl="0" indent="-2540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lang="en-US" sz="4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4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Patellofemoral syndrome</a:t>
            </a:r>
            <a:endParaRPr/>
          </a:p>
          <a:p>
            <a:pPr marL="457200" marR="0" lvl="0" indent="-2540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lang="en-US" sz="4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4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Ankle sprain</a:t>
            </a:r>
            <a:endParaRPr/>
          </a:p>
          <a:p>
            <a:pPr marL="457200" marR="0" lvl="0" indent="-2540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lang="en-US" sz="4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4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Plantar fasciitis</a:t>
            </a:r>
            <a:endParaRPr/>
          </a:p>
        </p:txBody>
      </p:sp>
      <p:pic>
        <p:nvPicPr>
          <p:cNvPr id="246" name="Google Shape;246;p20" descr="A picture containing clock, drawing&#10;&#10;Description automatically generated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813" y="613792"/>
            <a:ext cx="2303722" cy="37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0" descr="PHZIO LOGO colour.png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85830" y="664511"/>
            <a:ext cx="1436078" cy="4959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1"/>
          <p:cNvSpPr/>
          <p:nvPr/>
        </p:nvSpPr>
        <p:spPr>
          <a:xfrm>
            <a:off x="13546402" y="13846227"/>
            <a:ext cx="24384001" cy="13716002"/>
          </a:xfrm>
          <a:prstGeom prst="rect">
            <a:avLst/>
          </a:prstGeom>
          <a:solidFill>
            <a:srgbClr val="F5F5F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F5F5"/>
              </a:buClr>
              <a:buSzPts val="14800"/>
              <a:buFont typeface="Helvetica Neue"/>
              <a:buNone/>
            </a:pPr>
            <a:r>
              <a:rPr lang="en-US" sz="14800" b="0" i="0" u="none" strike="noStrike" cap="none">
                <a:solidFill>
                  <a:srgbClr val="F4F5F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</a:t>
            </a:r>
            <a:endParaRPr/>
          </a:p>
        </p:txBody>
      </p:sp>
      <p:grpSp>
        <p:nvGrpSpPr>
          <p:cNvPr id="253" name="Google Shape;253;p21"/>
          <p:cNvGrpSpPr/>
          <p:nvPr/>
        </p:nvGrpSpPr>
        <p:grpSpPr>
          <a:xfrm>
            <a:off x="975661" y="3022119"/>
            <a:ext cx="6959574" cy="7090402"/>
            <a:chOff x="196242" y="0"/>
            <a:chExt cx="6959574" cy="7090402"/>
          </a:xfrm>
        </p:grpSpPr>
        <p:pic>
          <p:nvPicPr>
            <p:cNvPr id="254" name="Google Shape;254;p21" descr="digital Consult.png"/>
            <p:cNvPicPr preferRelativeResize="0"/>
            <p:nvPr/>
          </p:nvPicPr>
          <p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6242" y="0"/>
              <a:ext cx="6959574" cy="709040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55" name="Google Shape;255;p21"/>
            <p:cNvGrpSpPr/>
            <p:nvPr/>
          </p:nvGrpSpPr>
          <p:grpSpPr>
            <a:xfrm>
              <a:off x="2114404" y="2341401"/>
              <a:ext cx="2704381" cy="1899749"/>
              <a:chOff x="-45828" y="23029"/>
              <a:chExt cx="2704378" cy="1899746"/>
            </a:xfrm>
          </p:grpSpPr>
          <p:pic>
            <p:nvPicPr>
              <p:cNvPr id="256" name="Google Shape;256;p21" descr="Image"/>
              <p:cNvPicPr preferRelativeResize="0"/>
              <p:nvPr/>
            </p:nvPicPr>
            <p:blipFill rotWithShape="1">
              <a:blip r:embed="rId4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45828" y="23029"/>
                <a:ext cx="2704378" cy="1899745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257" name="Google Shape;257;p21"/>
              <p:cNvCxnSpPr/>
              <p:nvPr/>
            </p:nvCxnSpPr>
            <p:spPr>
              <a:xfrm rot="10800000" flipH="1">
                <a:off x="1220293" y="1178426"/>
                <a:ext cx="1" cy="744349"/>
              </a:xfrm>
              <a:prstGeom prst="straightConnector1">
                <a:avLst/>
              </a:prstGeom>
              <a:noFill/>
              <a:ln w="63500" cap="flat" cmpd="sng">
                <a:solidFill>
                  <a:srgbClr val="2BFF19"/>
                </a:solidFill>
                <a:prstDash val="solid"/>
                <a:miter lim="400000"/>
                <a:headEnd type="none" w="sm" len="sm"/>
                <a:tailEnd type="oval" w="med" len="med"/>
              </a:ln>
            </p:spPr>
          </p:cxnSp>
          <p:cxnSp>
            <p:nvCxnSpPr>
              <p:cNvPr id="258" name="Google Shape;258;p21"/>
              <p:cNvCxnSpPr/>
              <p:nvPr/>
            </p:nvCxnSpPr>
            <p:spPr>
              <a:xfrm rot="10800000" flipH="1">
                <a:off x="1246686" y="929388"/>
                <a:ext cx="448769" cy="209690"/>
              </a:xfrm>
              <a:prstGeom prst="straightConnector1">
                <a:avLst/>
              </a:prstGeom>
              <a:noFill/>
              <a:ln w="63500" cap="flat" cmpd="sng">
                <a:solidFill>
                  <a:srgbClr val="2BFF19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</p:cxnSp>
        </p:grpSp>
        <p:sp>
          <p:nvSpPr>
            <p:cNvPr id="259" name="Google Shape;259;p21"/>
            <p:cNvSpPr txBox="1"/>
            <p:nvPr/>
          </p:nvSpPr>
          <p:spPr>
            <a:xfrm>
              <a:off x="3676008" y="3279759"/>
              <a:ext cx="855877" cy="6397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FBC1C"/>
                </a:buClr>
                <a:buSzPts val="3000"/>
                <a:buFont typeface="Helvetica Neue"/>
                <a:buNone/>
              </a:pPr>
              <a:r>
                <a:rPr lang="en-US" sz="3000" b="1" i="0" u="none" strike="noStrike" cap="none">
                  <a:solidFill>
                    <a:srgbClr val="1FBC1C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114</a:t>
              </a:r>
              <a:endParaRPr/>
            </a:p>
          </p:txBody>
        </p:sp>
        <p:sp>
          <p:nvSpPr>
            <p:cNvPr id="260" name="Google Shape;260;p21"/>
            <p:cNvSpPr txBox="1"/>
            <p:nvPr/>
          </p:nvSpPr>
          <p:spPr>
            <a:xfrm>
              <a:off x="4364790" y="3087420"/>
              <a:ext cx="334190" cy="512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5B60F"/>
                </a:buClr>
                <a:buSzPts val="2300"/>
                <a:buFont typeface="Helvetica Neue"/>
                <a:buNone/>
              </a:pPr>
              <a:r>
                <a:rPr lang="en-US" sz="2300" b="1" i="0" u="none" strike="noStrike" cap="none">
                  <a:solidFill>
                    <a:srgbClr val="15B60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o</a:t>
              </a:r>
              <a:endParaRPr/>
            </a:p>
          </p:txBody>
        </p:sp>
      </p:grpSp>
      <p:sp>
        <p:nvSpPr>
          <p:cNvPr id="261" name="Google Shape;261;p21"/>
          <p:cNvSpPr txBox="1"/>
          <p:nvPr/>
        </p:nvSpPr>
        <p:spPr>
          <a:xfrm>
            <a:off x="1895947" y="9500265"/>
            <a:ext cx="5231700" cy="8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4700"/>
              <a:buFont typeface="Arial"/>
              <a:buNone/>
            </a:pPr>
            <a:r>
              <a:rPr lang="en-US" sz="4700" b="0" i="0" u="none" strike="noStrike" cap="none">
                <a:solidFill>
                  <a:srgbClr val="929292"/>
                </a:solidFill>
                <a:latin typeface="Arial"/>
                <a:ea typeface="Arial"/>
                <a:cs typeface="Arial"/>
                <a:sym typeface="Arial"/>
              </a:rPr>
              <a:t>Evaluation</a:t>
            </a:r>
            <a:endParaRPr/>
          </a:p>
        </p:txBody>
      </p:sp>
      <p:sp>
        <p:nvSpPr>
          <p:cNvPr id="262" name="Google Shape;262;p21"/>
          <p:cNvSpPr txBox="1"/>
          <p:nvPr/>
        </p:nvSpPr>
        <p:spPr>
          <a:xfrm>
            <a:off x="9177591" y="9290897"/>
            <a:ext cx="56442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4700"/>
              <a:buFont typeface="Arial"/>
              <a:buNone/>
            </a:pPr>
            <a:r>
              <a:rPr lang="en-US" sz="4700" b="0" i="0" u="none" strike="noStrike" cap="none">
                <a:solidFill>
                  <a:srgbClr val="929292"/>
                </a:solidFill>
                <a:latin typeface="Arial"/>
                <a:ea typeface="Arial"/>
                <a:cs typeface="Arial"/>
                <a:sym typeface="Arial"/>
              </a:rPr>
              <a:t>Supervised Patients Treatments</a:t>
            </a:r>
            <a:endParaRPr/>
          </a:p>
        </p:txBody>
      </p:sp>
      <p:sp>
        <p:nvSpPr>
          <p:cNvPr id="263" name="Google Shape;263;p21"/>
          <p:cNvSpPr txBox="1"/>
          <p:nvPr/>
        </p:nvSpPr>
        <p:spPr>
          <a:xfrm>
            <a:off x="16610946" y="8682053"/>
            <a:ext cx="5644200" cy="29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4700"/>
              <a:buFont typeface="Arial"/>
              <a:buNone/>
            </a:pPr>
            <a:r>
              <a:rPr lang="en-US" sz="4700" b="0" i="0" u="none" strike="noStrike" cap="none">
                <a:solidFill>
                  <a:srgbClr val="929292"/>
                </a:solidFill>
                <a:latin typeface="Arial"/>
                <a:ea typeface="Arial"/>
                <a:cs typeface="Arial"/>
                <a:sym typeface="Arial"/>
              </a:rPr>
              <a:t>Therapeutic Content Library 1200+ VIDEOS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9292"/>
              </a:buClr>
              <a:buSzPts val="4700"/>
              <a:buFont typeface="Arial"/>
              <a:buNone/>
            </a:pPr>
            <a:r>
              <a:rPr lang="en-US" sz="4700" b="0" i="0" u="none" strike="noStrike" cap="none">
                <a:solidFill>
                  <a:srgbClr val="929292"/>
                </a:solidFill>
                <a:latin typeface="Arial"/>
                <a:ea typeface="Arial"/>
                <a:cs typeface="Arial"/>
                <a:sym typeface="Arial"/>
              </a:rPr>
              <a:t>(English, French &amp; Spanish)</a:t>
            </a:r>
            <a:endParaRPr/>
          </a:p>
        </p:txBody>
      </p:sp>
      <p:sp>
        <p:nvSpPr>
          <p:cNvPr id="264" name="Google Shape;264;p21"/>
          <p:cNvSpPr txBox="1"/>
          <p:nvPr/>
        </p:nvSpPr>
        <p:spPr>
          <a:xfrm>
            <a:off x="8481851" y="2533251"/>
            <a:ext cx="7420200" cy="9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5700"/>
              <a:buFont typeface="Helvetica Neue Light"/>
              <a:buNone/>
            </a:pPr>
            <a:r>
              <a:rPr lang="en-US" sz="5700" b="0" i="0" u="none" strike="noStrike" cap="none">
                <a:solidFill>
                  <a:srgbClr val="5E5E5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Virtual Care Elements </a:t>
            </a:r>
            <a:endParaRPr/>
          </a:p>
        </p:txBody>
      </p:sp>
      <p:pic>
        <p:nvPicPr>
          <p:cNvPr id="265" name="Google Shape;265;p21" descr="A picture containing clock, drawing&#10;&#10;Description automatically generated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9366" y="645850"/>
            <a:ext cx="2303722" cy="37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1" descr="PHZIO LOGO colour.png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85830" y="664511"/>
            <a:ext cx="1436078" cy="495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1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21154" y="4333761"/>
            <a:ext cx="5644256" cy="4567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1"/>
          <p:cNvPicPr preferRelativeResize="0"/>
          <p:nvPr/>
        </p:nvPicPr>
        <p:blipFill rotWithShape="1"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64021" y="3513004"/>
            <a:ext cx="5091796" cy="6208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22" descr="A picture containing clock, drawing&#10;&#10;Description automatically generated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9366" y="703000"/>
            <a:ext cx="2303722" cy="37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2" descr="PHZIO LOGO colour.png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85830" y="664511"/>
            <a:ext cx="1436078" cy="495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2" descr="A screenshot of a cell phon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6890" y="1955800"/>
            <a:ext cx="23266746" cy="10863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273</Words>
  <Application>Microsoft Macintosh PowerPoint</Application>
  <PresentationFormat>Custom</PresentationFormat>
  <Paragraphs>83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Helvetica Neue Light</vt:lpstr>
      <vt:lpstr>Helvetica Neue</vt:lpstr>
      <vt:lpstr>Arial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Douglas MacLellan</cp:lastModifiedBy>
  <cp:revision>1</cp:revision>
  <cp:lastPrinted>2019-10-25T16:33:24Z</cp:lastPrinted>
  <dcterms:modified xsi:type="dcterms:W3CDTF">2019-10-25T21:59:53Z</dcterms:modified>
</cp:coreProperties>
</file>