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4"/>
    <p:sldMasterId id="2147483712" r:id="rId5"/>
  </p:sldMasterIdLst>
  <p:notesMasterIdLst>
    <p:notesMasterId r:id="rId26"/>
  </p:notesMasterIdLst>
  <p:handoutMasterIdLst>
    <p:handoutMasterId r:id="rId27"/>
  </p:handoutMasterIdLst>
  <p:sldIdLst>
    <p:sldId id="328" r:id="rId6"/>
    <p:sldId id="258" r:id="rId7"/>
    <p:sldId id="259" r:id="rId8"/>
    <p:sldId id="260" r:id="rId9"/>
    <p:sldId id="330" r:id="rId10"/>
    <p:sldId id="329" r:id="rId11"/>
    <p:sldId id="267" r:id="rId12"/>
    <p:sldId id="337" r:id="rId13"/>
    <p:sldId id="326" r:id="rId14"/>
    <p:sldId id="270" r:id="rId15"/>
    <p:sldId id="309" r:id="rId16"/>
    <p:sldId id="339" r:id="rId17"/>
    <p:sldId id="299" r:id="rId18"/>
    <p:sldId id="310" r:id="rId19"/>
    <p:sldId id="273" r:id="rId20"/>
    <p:sldId id="274" r:id="rId21"/>
    <p:sldId id="275" r:id="rId22"/>
    <p:sldId id="277" r:id="rId23"/>
    <p:sldId id="331" r:id="rId24"/>
    <p:sldId id="279" r:id="rId2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ge, Matthew" initials="GM" lastIdx="8" clrIdx="0">
    <p:extLst>
      <p:ext uri="{19B8F6BF-5375-455C-9EA6-DF929625EA0E}">
        <p15:presenceInfo xmlns:p15="http://schemas.microsoft.com/office/powerpoint/2012/main" userId="S-1-5-21-3965260330-1950914414-2626112817-32509711" providerId="AD"/>
      </p:ext>
    </p:extLst>
  </p:cmAuthor>
  <p:cmAuthor id="2" name="Curran, Wendy" initials="CW" lastIdx="2" clrIdx="1">
    <p:extLst>
      <p:ext uri="{19B8F6BF-5375-455C-9EA6-DF929625EA0E}">
        <p15:presenceInfo xmlns:p15="http://schemas.microsoft.com/office/powerpoint/2012/main" userId="S::WCurran@tpicomposites.com::8e24378f-7185-4c41-822b-81cb3137bae0" providerId="AD"/>
      </p:ext>
    </p:extLst>
  </p:cmAuthor>
  <p:cmAuthor id="3" name="Edin, Christian" initials="EC" lastIdx="5" clrIdx="2">
    <p:extLst>
      <p:ext uri="{19B8F6BF-5375-455C-9EA6-DF929625EA0E}">
        <p15:presenceInfo xmlns:p15="http://schemas.microsoft.com/office/powerpoint/2012/main" userId="S::CEdin@tpicomposites.com::10765691-9c89-4db4-b1c2-e570ddfbdf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70AD47"/>
    <a:srgbClr val="000000"/>
    <a:srgbClr val="E9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661D9-D647-4273-A5EF-E445D200338F}" v="4" dt="2019-08-06T00:04:18.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4660"/>
  </p:normalViewPr>
  <p:slideViewPr>
    <p:cSldViewPr snapToGrid="0">
      <p:cViewPr varScale="1">
        <p:scale>
          <a:sx n="115" d="100"/>
          <a:sy n="115" d="100"/>
        </p:scale>
        <p:origin x="94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1241022116577"/>
          <c:y val="5.7662434564655959E-2"/>
          <c:w val="0.88443899999999998"/>
          <c:h val="0.84935899999999998"/>
        </c:manualLayout>
      </c:layout>
      <c:barChart>
        <c:barDir val="col"/>
        <c:grouping val="clustered"/>
        <c:varyColors val="0"/>
        <c:ser>
          <c:idx val="0"/>
          <c:order val="0"/>
          <c:tx>
            <c:strRef>
              <c:f>Sheet1!$A$2</c:f>
              <c:strCache>
                <c:ptCount val="1"/>
                <c:pt idx="0">
                  <c:v>Sales</c:v>
                </c:pt>
              </c:strCache>
            </c:strRef>
          </c:tx>
          <c:spPr>
            <a:solidFill>
              <a:schemeClr val="accent1"/>
            </a:solidFill>
            <a:ln w="12700" cap="flat">
              <a:noFill/>
              <a:miter lim="400000"/>
            </a:ln>
            <a:effectLst/>
          </c:spPr>
          <c:invertIfNegative val="0"/>
          <c:dPt>
            <c:idx val="0"/>
            <c:invertIfNegative val="1"/>
            <c:bubble3D val="0"/>
            <c:extLst>
              <c:ext xmlns:c16="http://schemas.microsoft.com/office/drawing/2014/chart" uri="{C3380CC4-5D6E-409C-BE32-E72D297353CC}">
                <c16:uniqueId val="{00000000-B87F-4CDF-92B2-E903DD412598}"/>
              </c:ext>
            </c:extLst>
          </c:dPt>
          <c:dPt>
            <c:idx val="1"/>
            <c:invertIfNegative val="1"/>
            <c:bubble3D val="0"/>
            <c:extLst>
              <c:ext xmlns:c16="http://schemas.microsoft.com/office/drawing/2014/chart" uri="{C3380CC4-5D6E-409C-BE32-E72D297353CC}">
                <c16:uniqueId val="{00000001-B87F-4CDF-92B2-E903DD412598}"/>
              </c:ext>
            </c:extLst>
          </c:dPt>
          <c:dPt>
            <c:idx val="2"/>
            <c:invertIfNegative val="1"/>
            <c:bubble3D val="0"/>
            <c:spPr>
              <a:solidFill>
                <a:schemeClr val="accent2"/>
              </a:solidFill>
              <a:ln w="12700" cap="flat">
                <a:noFill/>
                <a:miter lim="400000"/>
              </a:ln>
              <a:effectLst/>
            </c:spPr>
            <c:extLst>
              <c:ext xmlns:c16="http://schemas.microsoft.com/office/drawing/2014/chart" uri="{C3380CC4-5D6E-409C-BE32-E72D297353CC}">
                <c16:uniqueId val="{00000003-B87F-4CDF-92B2-E903DD412598}"/>
              </c:ext>
            </c:extLst>
          </c:dPt>
          <c:dPt>
            <c:idx val="3"/>
            <c:invertIfNegative val="1"/>
            <c:bubble3D val="0"/>
            <c:spPr>
              <a:solidFill>
                <a:schemeClr val="accent2"/>
              </a:solidFill>
              <a:ln w="12700" cap="flat">
                <a:noFill/>
                <a:miter lim="400000"/>
              </a:ln>
              <a:effectLst/>
            </c:spPr>
            <c:extLst>
              <c:ext xmlns:c16="http://schemas.microsoft.com/office/drawing/2014/chart" uri="{C3380CC4-5D6E-409C-BE32-E72D297353CC}">
                <c16:uniqueId val="{00000005-B87F-4CDF-92B2-E903DD412598}"/>
              </c:ext>
            </c:extLst>
          </c:dPt>
          <c:dLbls>
            <c:dLbl>
              <c:idx val="0"/>
              <c:layout>
                <c:manualLayout>
                  <c:x val="9.7414078098477189E-3"/>
                  <c:y val="-4.53835139204105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7F-4CDF-92B2-E903DD41259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2Q18</c:v>
                </c:pt>
                <c:pt idx="1">
                  <c:v>2Q19</c:v>
                </c:pt>
                <c:pt idx="2">
                  <c:v>2Q18</c:v>
                </c:pt>
                <c:pt idx="3">
                  <c:v>2Q19</c:v>
                </c:pt>
              </c:strCache>
            </c:strRef>
          </c:cat>
          <c:val>
            <c:numRef>
              <c:f>Sheet1!$B$2:$E$2</c:f>
              <c:numCache>
                <c:formatCode>"$"#,##0</c:formatCode>
                <c:ptCount val="4"/>
                <c:pt idx="0">
                  <c:v>231</c:v>
                </c:pt>
                <c:pt idx="1">
                  <c:v>331</c:v>
                </c:pt>
                <c:pt idx="2">
                  <c:v>13</c:v>
                </c:pt>
                <c:pt idx="3">
                  <c:v>20</c:v>
                </c:pt>
              </c:numCache>
            </c:numRef>
          </c:val>
          <c:extLst>
            <c:ext xmlns:c16="http://schemas.microsoft.com/office/drawing/2014/chart" uri="{C3380CC4-5D6E-409C-BE32-E72D297353CC}">
              <c16:uniqueId val="{00000006-B87F-4CDF-92B2-E903DD412598}"/>
            </c:ext>
          </c:extLst>
        </c:ser>
        <c:dLbls>
          <c:showLegendKey val="0"/>
          <c:showVal val="0"/>
          <c:showCatName val="0"/>
          <c:showSerName val="0"/>
          <c:showPercent val="0"/>
          <c:showBubbleSize val="0"/>
        </c:dLbls>
        <c:gapWidth val="60"/>
        <c:overlap val="-5"/>
        <c:axId val="546831968"/>
        <c:axId val="546838240"/>
      </c:barChart>
      <c:catAx>
        <c:axId val="546831968"/>
        <c:scaling>
          <c:orientation val="minMax"/>
        </c:scaling>
        <c:delete val="0"/>
        <c:axPos val="b"/>
        <c:numFmt formatCode="General" sourceLinked="0"/>
        <c:majorTickMark val="out"/>
        <c:minorTickMark val="none"/>
        <c:tickLblPos val="low"/>
        <c:spPr>
          <a:ln w="12700" cap="flat">
            <a:solidFill>
              <a:srgbClr val="8891A4"/>
            </a:solidFill>
            <a:prstDash val="solid"/>
            <a:round/>
          </a:ln>
        </c:spPr>
        <c:txPr>
          <a:bodyPr rot="0"/>
          <a:lstStyle/>
          <a:p>
            <a:pPr>
              <a:defRPr/>
            </a:pPr>
            <a:endParaRPr lang="en-US"/>
          </a:p>
        </c:txPr>
        <c:crossAx val="546838240"/>
        <c:crosses val="autoZero"/>
        <c:auto val="1"/>
        <c:lblAlgn val="ctr"/>
        <c:lblOffset val="100"/>
        <c:noMultiLvlLbl val="1"/>
      </c:catAx>
      <c:valAx>
        <c:axId val="546838240"/>
        <c:scaling>
          <c:orientation val="minMax"/>
          <c:min val="0"/>
        </c:scaling>
        <c:delete val="0"/>
        <c:axPos val="l"/>
        <c:numFmt formatCode="&quot;$&quot;#,##0" sourceLinked="0"/>
        <c:majorTickMark val="out"/>
        <c:minorTickMark val="none"/>
        <c:tickLblPos val="nextTo"/>
        <c:spPr>
          <a:ln w="12700" cap="flat">
            <a:solidFill>
              <a:srgbClr val="8891A4"/>
            </a:solidFill>
            <a:prstDash val="solid"/>
            <a:round/>
          </a:ln>
        </c:spPr>
        <c:txPr>
          <a:bodyPr rot="0"/>
          <a:lstStyle/>
          <a:p>
            <a:pPr>
              <a:defRPr/>
            </a:pPr>
            <a:endParaRPr lang="en-US"/>
          </a:p>
        </c:txPr>
        <c:crossAx val="546831968"/>
        <c:crosses val="autoZero"/>
        <c:crossBetween val="between"/>
        <c:majorUnit val="200"/>
        <c:minorUnit val="100"/>
      </c:valAx>
      <c:spPr>
        <a:noFill/>
        <a:ln w="12700" cap="flat">
          <a:noFill/>
          <a:miter lim="400000"/>
        </a:ln>
        <a:effectLst/>
      </c:spPr>
    </c:plotArea>
    <c:plotVisOnly val="1"/>
    <c:dispBlanksAs val="gap"/>
    <c:showDLblsOverMax val="1"/>
  </c:chart>
  <c:spPr>
    <a:noFill/>
    <a:ln>
      <a:noFill/>
    </a:ln>
    <a:effectLst/>
  </c:spPr>
  <c:txPr>
    <a:bodyPr/>
    <a:lstStyle/>
    <a:p>
      <a:pPr>
        <a:defRPr>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0DE58F-4F88-498F-B969-509CC7D47B03}"/>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EEEDFE-D107-4802-A4B7-9311CDFE2C36}"/>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9A8945A-4396-4E78-8FC3-E749F751A8A0}" type="datetimeFigureOut">
              <a:rPr lang="en-US" smtClean="0"/>
              <a:t>08/06/2019</a:t>
            </a:fld>
            <a:endParaRPr lang="en-US"/>
          </a:p>
        </p:txBody>
      </p:sp>
      <p:sp>
        <p:nvSpPr>
          <p:cNvPr id="4" name="Footer Placeholder 3">
            <a:extLst>
              <a:ext uri="{FF2B5EF4-FFF2-40B4-BE49-F238E27FC236}">
                <a16:creationId xmlns:a16="http://schemas.microsoft.com/office/drawing/2014/main" id="{1A2C70AB-35F4-4F5B-B861-D72DC9EA044C}"/>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3310A6-541D-4ED7-8A59-217002138646}"/>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AC9372E-8A56-4F5E-99F4-A6A2334CB035}" type="slidenum">
              <a:rPr lang="en-US" smtClean="0"/>
              <a:t>‹#›</a:t>
            </a:fld>
            <a:endParaRPr lang="en-US"/>
          </a:p>
        </p:txBody>
      </p:sp>
    </p:spTree>
    <p:extLst>
      <p:ext uri="{BB962C8B-B14F-4D97-AF65-F5344CB8AC3E}">
        <p14:creationId xmlns:p14="http://schemas.microsoft.com/office/powerpoint/2010/main" val="2280344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idx="1"/>
          </p:nvPr>
        </p:nvSpPr>
        <p:spPr>
          <a:xfrm>
            <a:off x="3978275" y="1"/>
            <a:ext cx="3043238" cy="466725"/>
          </a:xfrm>
          <a:prstGeom prst="rect">
            <a:avLst/>
          </a:prstGeom>
        </p:spPr>
        <p:txBody>
          <a:bodyPr vert="horz" lIns="91427" tIns="45714" rIns="91427" bIns="45714" rtlCol="0"/>
          <a:lstStyle>
            <a:lvl1pPr algn="r">
              <a:defRPr sz="1200"/>
            </a:lvl1pPr>
          </a:lstStyle>
          <a:p>
            <a:fld id="{A4FB88C6-E5CC-4A31-90D5-DDF9BC0318FB}" type="datetimeFigureOut">
              <a:rPr lang="en-US" smtClean="0"/>
              <a:t>08/06/2019</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27" tIns="45714" rIns="91427" bIns="45714" rtlCol="0" anchor="ctr"/>
          <a:lstStyle/>
          <a:p>
            <a:endParaRPr lang="en-US" dirty="0"/>
          </a:p>
        </p:txBody>
      </p:sp>
      <p:sp>
        <p:nvSpPr>
          <p:cNvPr id="5" name="Notes Placeholder 4"/>
          <p:cNvSpPr>
            <a:spLocks noGrp="1"/>
          </p:cNvSpPr>
          <p:nvPr>
            <p:ph type="body" sz="quarter" idx="3"/>
          </p:nvPr>
        </p:nvSpPr>
        <p:spPr>
          <a:xfrm>
            <a:off x="701677" y="4479926"/>
            <a:ext cx="5619750" cy="3665538"/>
          </a:xfrm>
          <a:prstGeom prst="rect">
            <a:avLst/>
          </a:prstGeom>
        </p:spPr>
        <p:txBody>
          <a:bodyPr vert="horz" lIns="91427" tIns="45714" rIns="91427"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7"/>
            <a:ext cx="3043238" cy="466725"/>
          </a:xfrm>
          <a:prstGeom prst="rect">
            <a:avLst/>
          </a:prstGeom>
        </p:spPr>
        <p:txBody>
          <a:bodyPr vert="horz" lIns="91427" tIns="45714" rIns="91427"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7"/>
            <a:ext cx="3043238" cy="466725"/>
          </a:xfrm>
          <a:prstGeom prst="rect">
            <a:avLst/>
          </a:prstGeom>
        </p:spPr>
        <p:txBody>
          <a:bodyPr vert="horz" lIns="91427" tIns="45714" rIns="91427" bIns="45714" rtlCol="0" anchor="b"/>
          <a:lstStyle>
            <a:lvl1pPr algn="r">
              <a:defRPr sz="1200"/>
            </a:lvl1pPr>
          </a:lstStyle>
          <a:p>
            <a:fld id="{AF2F8FA6-6572-45D4-8498-A91471BEDE02}" type="slidenum">
              <a:rPr lang="en-US" smtClean="0"/>
              <a:t>‹#›</a:t>
            </a:fld>
            <a:endParaRPr lang="en-US" dirty="0"/>
          </a:p>
        </p:txBody>
      </p:sp>
    </p:spTree>
    <p:extLst>
      <p:ext uri="{BB962C8B-B14F-4D97-AF65-F5344CB8AC3E}">
        <p14:creationId xmlns:p14="http://schemas.microsoft.com/office/powerpoint/2010/main" val="16526323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PI Title Slide - Wi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96A80-DBC5-47F3-AC03-E16C1702BD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3981767E-71B7-4B7B-89D9-31FCD42A4BF0}"/>
              </a:ext>
            </a:extLst>
          </p:cNvPr>
          <p:cNvSpPr/>
          <p:nvPr/>
        </p:nvSpPr>
        <p:spPr>
          <a:xfrm>
            <a:off x="4490233" y="5541850"/>
            <a:ext cx="4645152" cy="8046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122B18E9-30A6-4F80-855A-EF76E3B16205}"/>
              </a:ext>
            </a:extLst>
          </p:cNvPr>
          <p:cNvSpPr>
            <a:spLocks noGrp="1"/>
          </p:cNvSpPr>
          <p:nvPr>
            <p:ph type="ctrTitle" hasCustomPrompt="1"/>
          </p:nvPr>
        </p:nvSpPr>
        <p:spPr>
          <a:xfrm>
            <a:off x="4521553" y="5602398"/>
            <a:ext cx="4582511" cy="683575"/>
          </a:xfrm>
        </p:spPr>
        <p:txBody>
          <a:bodyPr lIns="45720" rIns="45720" anchor="b"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9" name="Picture 8">
            <a:extLst>
              <a:ext uri="{FF2B5EF4-FFF2-40B4-BE49-F238E27FC236}">
                <a16:creationId xmlns:a16="http://schemas.microsoft.com/office/drawing/2014/main" id="{BD35C108-C55B-48CB-80E5-2284EBCD4E5B}"/>
              </a:ext>
            </a:extLst>
          </p:cNvPr>
          <p:cNvPicPr>
            <a:picLocks noChangeAspect="1"/>
          </p:cNvPicPr>
          <p:nvPr/>
        </p:nvPicPr>
        <p:blipFill>
          <a:blip r:embed="rId3"/>
          <a:stretch>
            <a:fillRect/>
          </a:stretch>
        </p:blipFill>
        <p:spPr>
          <a:xfrm>
            <a:off x="3905873" y="4007245"/>
            <a:ext cx="3621741" cy="1758320"/>
          </a:xfrm>
          <a:prstGeom prst="rect">
            <a:avLst/>
          </a:prstGeom>
        </p:spPr>
      </p:pic>
    </p:spTree>
    <p:extLst>
      <p:ext uri="{BB962C8B-B14F-4D97-AF65-F5344CB8AC3E}">
        <p14:creationId xmlns:p14="http://schemas.microsoft.com/office/powerpoint/2010/main" val="330724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 2 Boxes">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399" y="988305"/>
            <a:ext cx="4297680" cy="5358707"/>
          </a:xfrm>
        </p:spPr>
        <p:txBody>
          <a:bodyPr/>
          <a:lstStyle>
            <a:lvl1pPr marL="233363" indent="-233363">
              <a:defRPr>
                <a:solidFill>
                  <a:schemeClr val="tx1"/>
                </a:solidFill>
              </a:defRPr>
            </a:lvl1pPr>
            <a:lvl2pPr marL="457200" indent="-223838">
              <a:defRPr>
                <a:solidFill>
                  <a:schemeClr val="tx1"/>
                </a:solidFill>
              </a:defRPr>
            </a:lvl2pPr>
            <a:lvl3pPr marL="690563" indent="-233363">
              <a:defRPr>
                <a:solidFill>
                  <a:schemeClr val="tx1"/>
                </a:solidFill>
              </a:defRPr>
            </a:lvl3pPr>
            <a:lvl4pPr marL="914400" indent="-223838">
              <a:defRPr>
                <a:solidFill>
                  <a:schemeClr val="tx1"/>
                </a:solidFill>
              </a:defRPr>
            </a:lvl4pPr>
            <a:lvl5pPr marL="1147763" indent="-233363">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2"/>
          </p:nvPr>
        </p:nvSpPr>
        <p:spPr>
          <a:xfrm>
            <a:off x="4655820" y="988304"/>
            <a:ext cx="4297680" cy="5358707"/>
          </a:xfrm>
        </p:spPr>
        <p:txBody>
          <a:bodyPr/>
          <a:lstStyle>
            <a:lvl1pPr marL="233363" indent="-233363">
              <a:defRPr>
                <a:solidFill>
                  <a:schemeClr val="tx1"/>
                </a:solidFill>
              </a:defRPr>
            </a:lvl1pPr>
            <a:lvl2pPr marL="457200" indent="-223838">
              <a:defRPr>
                <a:solidFill>
                  <a:schemeClr val="tx1"/>
                </a:solidFill>
              </a:defRPr>
            </a:lvl2pPr>
            <a:lvl3pPr marL="690563" indent="-233363">
              <a:defRPr>
                <a:solidFill>
                  <a:schemeClr val="tx1"/>
                </a:solidFill>
              </a:defRPr>
            </a:lvl3pPr>
            <a:lvl4pPr marL="914400" indent="-223838">
              <a:defRPr>
                <a:solidFill>
                  <a:schemeClr val="tx1"/>
                </a:solidFill>
              </a:defRPr>
            </a:lvl4pPr>
            <a:lvl5pPr marL="1147763" indent="-233363">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30">
            <a:extLst>
              <a:ext uri="{FF2B5EF4-FFF2-40B4-BE49-F238E27FC236}">
                <a16:creationId xmlns:a16="http://schemas.microsoft.com/office/drawing/2014/main" id="{82FC3267-8F32-47A4-BBE7-418B12B6C38D}"/>
              </a:ext>
            </a:extLst>
          </p:cNvPr>
          <p:cNvSpPr>
            <a:spLocks noGrp="1"/>
          </p:cNvSpPr>
          <p:nvPr>
            <p:ph type="title"/>
          </p:nvPr>
        </p:nvSpPr>
        <p:spPr>
          <a:xfrm>
            <a:off x="152399" y="130273"/>
            <a:ext cx="8801101" cy="720627"/>
          </a:xfrm>
        </p:spPr>
        <p:txBody>
          <a:bodyPr anchor="t" anchorCtr="0">
            <a:normAutofit/>
          </a:bodyPr>
          <a:lstStyle>
            <a:lvl1pPr algn="l">
              <a:defRPr sz="2400" b="1">
                <a:solidFill>
                  <a:schemeClr val="tx2"/>
                </a:solidFill>
                <a:latin typeface="Arial"/>
                <a:cs typeface="Aria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D4623763-EA5D-4C71-A5DF-0559C74FB890}"/>
              </a:ext>
            </a:extLst>
          </p:cNvPr>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14" name="Rectangle 13">
            <a:extLst>
              <a:ext uri="{FF2B5EF4-FFF2-40B4-BE49-F238E27FC236}">
                <a16:creationId xmlns:a16="http://schemas.microsoft.com/office/drawing/2014/main" id="{4E08CE77-90AC-40DE-84F3-9A67CF64C395}"/>
              </a:ext>
            </a:extLst>
          </p:cNvPr>
          <p:cNvSpPr>
            <a:spLocks noChangeAspect="1"/>
          </p:cNvSpPr>
          <p:nvPr/>
        </p:nvSpPr>
        <p:spPr>
          <a:xfrm>
            <a:off x="3838471" y="6537706"/>
            <a:ext cx="1467068"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Q3 2018 Earnings Call</a:t>
            </a:r>
          </a:p>
        </p:txBody>
      </p:sp>
      <p:sp>
        <p:nvSpPr>
          <p:cNvPr id="16" name="Date Placeholder 2">
            <a:extLst>
              <a:ext uri="{FF2B5EF4-FFF2-40B4-BE49-F238E27FC236}">
                <a16:creationId xmlns:a16="http://schemas.microsoft.com/office/drawing/2014/main" id="{D9E53821-8A00-4A26-910B-F3522F912A8B}"/>
              </a:ext>
            </a:extLst>
          </p:cNvPr>
          <p:cNvSpPr>
            <a:spLocks noGrp="1"/>
          </p:cNvSpPr>
          <p:nvPr>
            <p:ph type="dt" sz="half" idx="11"/>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cxnSp>
        <p:nvCxnSpPr>
          <p:cNvPr id="18" name="Straight Connector 17">
            <a:extLst>
              <a:ext uri="{FF2B5EF4-FFF2-40B4-BE49-F238E27FC236}">
                <a16:creationId xmlns:a16="http://schemas.microsoft.com/office/drawing/2014/main" id="{53B32055-7B0F-4B57-9428-B2B9FCED27D9}"/>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447DF780-262C-44A4-8174-E2B56946AFCA}"/>
              </a:ext>
            </a:extLst>
          </p:cNvPr>
          <p:cNvPicPr>
            <a:picLocks noChangeAspect="1"/>
          </p:cNvPicPr>
          <p:nvPr/>
        </p:nvPicPr>
        <p:blipFill>
          <a:blip r:embed="rId2"/>
          <a:stretch>
            <a:fillRect/>
          </a:stretch>
        </p:blipFill>
        <p:spPr>
          <a:xfrm>
            <a:off x="152399" y="6495996"/>
            <a:ext cx="441960" cy="320040"/>
          </a:xfrm>
          <a:prstGeom prst="rect">
            <a:avLst/>
          </a:prstGeom>
        </p:spPr>
      </p:pic>
    </p:spTree>
    <p:extLst>
      <p:ext uri="{BB962C8B-B14F-4D97-AF65-F5344CB8AC3E}">
        <p14:creationId xmlns:p14="http://schemas.microsoft.com/office/powerpoint/2010/main" val="243359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io Slide Template">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87C0994B-D5BE-47EC-8092-F3D7D3517BE3}"/>
              </a:ext>
            </a:extLst>
          </p:cNvPr>
          <p:cNvPicPr>
            <a:picLocks noChangeAspect="1"/>
          </p:cNvPicPr>
          <p:nvPr/>
        </p:nvPicPr>
        <p:blipFill>
          <a:blip r:embed="rId2"/>
          <a:stretch>
            <a:fillRect/>
          </a:stretch>
        </p:blipFill>
        <p:spPr>
          <a:xfrm>
            <a:off x="152399" y="6495996"/>
            <a:ext cx="441960" cy="320040"/>
          </a:xfrm>
          <a:prstGeom prst="rect">
            <a:avLst/>
          </a:prstGeom>
        </p:spPr>
      </p:pic>
      <p:sp>
        <p:nvSpPr>
          <p:cNvPr id="79" name="Title 30">
            <a:extLst>
              <a:ext uri="{FF2B5EF4-FFF2-40B4-BE49-F238E27FC236}">
                <a16:creationId xmlns:a16="http://schemas.microsoft.com/office/drawing/2014/main" id="{81B76FE9-F399-48E4-9E9F-A78D2B839919}"/>
              </a:ext>
            </a:extLst>
          </p:cNvPr>
          <p:cNvSpPr>
            <a:spLocks noGrp="1"/>
          </p:cNvSpPr>
          <p:nvPr>
            <p:ph type="title"/>
          </p:nvPr>
        </p:nvSpPr>
        <p:spPr>
          <a:xfrm>
            <a:off x="152399" y="130273"/>
            <a:ext cx="8801101" cy="720627"/>
          </a:xfrm>
        </p:spPr>
        <p:txBody>
          <a:bodyPr anchor="t" anchorCtr="0">
            <a:normAutofit/>
          </a:bodyPr>
          <a:lstStyle>
            <a:lvl1pPr algn="l">
              <a:defRPr sz="2400" b="1">
                <a:solidFill>
                  <a:schemeClr val="tx2"/>
                </a:solidFill>
                <a:latin typeface="Arial"/>
                <a:cs typeface="Arial"/>
              </a:defRPr>
            </a:lvl1pPr>
          </a:lstStyle>
          <a:p>
            <a:r>
              <a:rPr lang="en-US"/>
              <a:t>Click to edit Master title style</a:t>
            </a:r>
            <a:endParaRPr lang="en-US" dirty="0"/>
          </a:p>
        </p:txBody>
      </p:sp>
      <p:sp>
        <p:nvSpPr>
          <p:cNvPr id="84" name="Picture Placeholder 14">
            <a:extLst>
              <a:ext uri="{FF2B5EF4-FFF2-40B4-BE49-F238E27FC236}">
                <a16:creationId xmlns:a16="http://schemas.microsoft.com/office/drawing/2014/main" id="{DAB2C2CA-0958-4905-921A-651683848BA3}"/>
              </a:ext>
            </a:extLst>
          </p:cNvPr>
          <p:cNvSpPr>
            <a:spLocks noGrp="1"/>
          </p:cNvSpPr>
          <p:nvPr>
            <p:ph type="pic" sz="quarter" idx="16"/>
          </p:nvPr>
        </p:nvSpPr>
        <p:spPr>
          <a:xfrm>
            <a:off x="152399" y="1159002"/>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44" name="Slide Number Placeholder 5">
            <a:extLst>
              <a:ext uri="{FF2B5EF4-FFF2-40B4-BE49-F238E27FC236}">
                <a16:creationId xmlns:a16="http://schemas.microsoft.com/office/drawing/2014/main" id="{C83F96D4-55D1-4869-93D4-88DB9C745F42}"/>
              </a:ext>
            </a:extLst>
          </p:cNvPr>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45" name="Rectangle 44">
            <a:extLst>
              <a:ext uri="{FF2B5EF4-FFF2-40B4-BE49-F238E27FC236}">
                <a16:creationId xmlns:a16="http://schemas.microsoft.com/office/drawing/2014/main" id="{FC8C8165-7297-4668-ADC1-63A50F4C5853}"/>
              </a:ext>
            </a:extLst>
          </p:cNvPr>
          <p:cNvSpPr>
            <a:spLocks noChangeAspect="1"/>
          </p:cNvSpPr>
          <p:nvPr/>
        </p:nvSpPr>
        <p:spPr>
          <a:xfrm>
            <a:off x="3892968" y="6537706"/>
            <a:ext cx="1358064"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TPI CONFIDENTIAL</a:t>
            </a:r>
          </a:p>
        </p:txBody>
      </p:sp>
      <p:sp>
        <p:nvSpPr>
          <p:cNvPr id="46" name="Date Placeholder 2">
            <a:extLst>
              <a:ext uri="{FF2B5EF4-FFF2-40B4-BE49-F238E27FC236}">
                <a16:creationId xmlns:a16="http://schemas.microsoft.com/office/drawing/2014/main" id="{D8BD2FF0-CAAA-42E9-B072-F0685CA794AD}"/>
              </a:ext>
            </a:extLst>
          </p:cNvPr>
          <p:cNvSpPr>
            <a:spLocks noGrp="1"/>
          </p:cNvSpPr>
          <p:nvPr>
            <p:ph type="dt" sz="half" idx="10"/>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cxnSp>
        <p:nvCxnSpPr>
          <p:cNvPr id="47" name="Straight Connector 46">
            <a:extLst>
              <a:ext uri="{FF2B5EF4-FFF2-40B4-BE49-F238E27FC236}">
                <a16:creationId xmlns:a16="http://schemas.microsoft.com/office/drawing/2014/main" id="{258275F9-C8D8-4C39-BF76-E7B017F983A9}"/>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3D777352-D51E-431B-A8DE-A3A987DA9B9B}"/>
              </a:ext>
            </a:extLst>
          </p:cNvPr>
          <p:cNvSpPr/>
          <p:nvPr/>
        </p:nvSpPr>
        <p:spPr>
          <a:xfrm>
            <a:off x="1348745" y="1159002"/>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49" name="TextBox 48">
            <a:extLst>
              <a:ext uri="{FF2B5EF4-FFF2-40B4-BE49-F238E27FC236}">
                <a16:creationId xmlns:a16="http://schemas.microsoft.com/office/drawing/2014/main" id="{B211115A-D018-4DD4-8FE4-4CD5EAC29FF7}"/>
              </a:ext>
            </a:extLst>
          </p:cNvPr>
          <p:cNvSpPr txBox="1"/>
          <p:nvPr/>
        </p:nvSpPr>
        <p:spPr>
          <a:xfrm>
            <a:off x="1474203" y="1303305"/>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50" name="TextBox 49">
            <a:extLst>
              <a:ext uri="{FF2B5EF4-FFF2-40B4-BE49-F238E27FC236}">
                <a16:creationId xmlns:a16="http://schemas.microsoft.com/office/drawing/2014/main" id="{5F5C44CA-B0F4-422A-A3E0-B6A3411E6EFF}"/>
              </a:ext>
            </a:extLst>
          </p:cNvPr>
          <p:cNvSpPr txBox="1"/>
          <p:nvPr/>
        </p:nvSpPr>
        <p:spPr>
          <a:xfrm>
            <a:off x="1474203" y="1765684"/>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51" name="Picture Placeholder 14">
            <a:extLst>
              <a:ext uri="{FF2B5EF4-FFF2-40B4-BE49-F238E27FC236}">
                <a16:creationId xmlns:a16="http://schemas.microsoft.com/office/drawing/2014/main" id="{E86BFF1A-68BF-40DE-9F5E-8989CE78FAAA}"/>
              </a:ext>
            </a:extLst>
          </p:cNvPr>
          <p:cNvSpPr>
            <a:spLocks noGrp="1"/>
          </p:cNvSpPr>
          <p:nvPr>
            <p:ph type="pic" sz="quarter" idx="17"/>
          </p:nvPr>
        </p:nvSpPr>
        <p:spPr>
          <a:xfrm>
            <a:off x="152399" y="2947547"/>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52" name="Rectangle 51">
            <a:extLst>
              <a:ext uri="{FF2B5EF4-FFF2-40B4-BE49-F238E27FC236}">
                <a16:creationId xmlns:a16="http://schemas.microsoft.com/office/drawing/2014/main" id="{31B33C18-D84C-4CFA-B7CE-275FE4C34755}"/>
              </a:ext>
            </a:extLst>
          </p:cNvPr>
          <p:cNvSpPr/>
          <p:nvPr/>
        </p:nvSpPr>
        <p:spPr>
          <a:xfrm>
            <a:off x="1348745" y="2947547"/>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53" name="TextBox 52">
            <a:extLst>
              <a:ext uri="{FF2B5EF4-FFF2-40B4-BE49-F238E27FC236}">
                <a16:creationId xmlns:a16="http://schemas.microsoft.com/office/drawing/2014/main" id="{AFA9D951-C632-41CF-96EF-231CD5B39F6F}"/>
              </a:ext>
            </a:extLst>
          </p:cNvPr>
          <p:cNvSpPr txBox="1"/>
          <p:nvPr/>
        </p:nvSpPr>
        <p:spPr>
          <a:xfrm>
            <a:off x="1474203" y="3091850"/>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54" name="TextBox 53">
            <a:extLst>
              <a:ext uri="{FF2B5EF4-FFF2-40B4-BE49-F238E27FC236}">
                <a16:creationId xmlns:a16="http://schemas.microsoft.com/office/drawing/2014/main" id="{464E1B5E-47B8-484B-AAA1-3687DA910BFB}"/>
              </a:ext>
            </a:extLst>
          </p:cNvPr>
          <p:cNvSpPr txBox="1"/>
          <p:nvPr/>
        </p:nvSpPr>
        <p:spPr>
          <a:xfrm>
            <a:off x="1474203" y="3554229"/>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55" name="Picture Placeholder 14">
            <a:extLst>
              <a:ext uri="{FF2B5EF4-FFF2-40B4-BE49-F238E27FC236}">
                <a16:creationId xmlns:a16="http://schemas.microsoft.com/office/drawing/2014/main" id="{BAC90D13-91B9-4BE4-AD18-8D84FFD1685C}"/>
              </a:ext>
            </a:extLst>
          </p:cNvPr>
          <p:cNvSpPr>
            <a:spLocks noGrp="1"/>
          </p:cNvSpPr>
          <p:nvPr>
            <p:ph type="pic" sz="quarter" idx="18"/>
          </p:nvPr>
        </p:nvSpPr>
        <p:spPr>
          <a:xfrm>
            <a:off x="152399" y="4738239"/>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56" name="Rectangle 55">
            <a:extLst>
              <a:ext uri="{FF2B5EF4-FFF2-40B4-BE49-F238E27FC236}">
                <a16:creationId xmlns:a16="http://schemas.microsoft.com/office/drawing/2014/main" id="{1D0CCAC7-916E-433A-8A31-CDB2023B7A48}"/>
              </a:ext>
            </a:extLst>
          </p:cNvPr>
          <p:cNvSpPr/>
          <p:nvPr/>
        </p:nvSpPr>
        <p:spPr>
          <a:xfrm>
            <a:off x="1348745" y="4738239"/>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57" name="TextBox 56">
            <a:extLst>
              <a:ext uri="{FF2B5EF4-FFF2-40B4-BE49-F238E27FC236}">
                <a16:creationId xmlns:a16="http://schemas.microsoft.com/office/drawing/2014/main" id="{AD28416C-A48E-4547-B7BA-2C7ADC50EF1D}"/>
              </a:ext>
            </a:extLst>
          </p:cNvPr>
          <p:cNvSpPr txBox="1"/>
          <p:nvPr/>
        </p:nvSpPr>
        <p:spPr>
          <a:xfrm>
            <a:off x="1474203" y="4882542"/>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58" name="TextBox 57">
            <a:extLst>
              <a:ext uri="{FF2B5EF4-FFF2-40B4-BE49-F238E27FC236}">
                <a16:creationId xmlns:a16="http://schemas.microsoft.com/office/drawing/2014/main" id="{802B7685-112B-419C-A278-BAC2AC6330AE}"/>
              </a:ext>
            </a:extLst>
          </p:cNvPr>
          <p:cNvSpPr txBox="1"/>
          <p:nvPr/>
        </p:nvSpPr>
        <p:spPr>
          <a:xfrm>
            <a:off x="1474203" y="5344921"/>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59" name="Picture Placeholder 14">
            <a:extLst>
              <a:ext uri="{FF2B5EF4-FFF2-40B4-BE49-F238E27FC236}">
                <a16:creationId xmlns:a16="http://schemas.microsoft.com/office/drawing/2014/main" id="{DC552EBC-9250-4DCD-90B4-9C144FDB84F4}"/>
              </a:ext>
            </a:extLst>
          </p:cNvPr>
          <p:cNvSpPr>
            <a:spLocks noGrp="1"/>
          </p:cNvSpPr>
          <p:nvPr>
            <p:ph type="pic" sz="quarter" idx="19"/>
          </p:nvPr>
        </p:nvSpPr>
        <p:spPr>
          <a:xfrm>
            <a:off x="4819085" y="1159002"/>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60" name="Rectangle 59">
            <a:extLst>
              <a:ext uri="{FF2B5EF4-FFF2-40B4-BE49-F238E27FC236}">
                <a16:creationId xmlns:a16="http://schemas.microsoft.com/office/drawing/2014/main" id="{09A5DC0A-5661-49EA-955B-DE91F6FCF304}"/>
              </a:ext>
            </a:extLst>
          </p:cNvPr>
          <p:cNvSpPr/>
          <p:nvPr/>
        </p:nvSpPr>
        <p:spPr>
          <a:xfrm>
            <a:off x="6015431" y="1159002"/>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62" name="TextBox 61">
            <a:extLst>
              <a:ext uri="{FF2B5EF4-FFF2-40B4-BE49-F238E27FC236}">
                <a16:creationId xmlns:a16="http://schemas.microsoft.com/office/drawing/2014/main" id="{A1DA0FD4-879F-4EA2-AEA0-C0C79F3E5219}"/>
              </a:ext>
            </a:extLst>
          </p:cNvPr>
          <p:cNvSpPr txBox="1"/>
          <p:nvPr/>
        </p:nvSpPr>
        <p:spPr>
          <a:xfrm>
            <a:off x="6140889" y="1303305"/>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63" name="TextBox 62">
            <a:extLst>
              <a:ext uri="{FF2B5EF4-FFF2-40B4-BE49-F238E27FC236}">
                <a16:creationId xmlns:a16="http://schemas.microsoft.com/office/drawing/2014/main" id="{9E8705B6-4656-42FD-8DE5-112D332EC93B}"/>
              </a:ext>
            </a:extLst>
          </p:cNvPr>
          <p:cNvSpPr txBox="1"/>
          <p:nvPr/>
        </p:nvSpPr>
        <p:spPr>
          <a:xfrm>
            <a:off x="6140889" y="1765684"/>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66" name="Picture Placeholder 14">
            <a:extLst>
              <a:ext uri="{FF2B5EF4-FFF2-40B4-BE49-F238E27FC236}">
                <a16:creationId xmlns:a16="http://schemas.microsoft.com/office/drawing/2014/main" id="{287FFD34-E059-4CCB-BC46-58C6A018C7EC}"/>
              </a:ext>
            </a:extLst>
          </p:cNvPr>
          <p:cNvSpPr>
            <a:spLocks noGrp="1"/>
          </p:cNvSpPr>
          <p:nvPr>
            <p:ph type="pic" sz="quarter" idx="20"/>
          </p:nvPr>
        </p:nvSpPr>
        <p:spPr>
          <a:xfrm>
            <a:off x="4819085" y="2947547"/>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67" name="Rectangle 66">
            <a:extLst>
              <a:ext uri="{FF2B5EF4-FFF2-40B4-BE49-F238E27FC236}">
                <a16:creationId xmlns:a16="http://schemas.microsoft.com/office/drawing/2014/main" id="{67ED64AF-1FC7-4648-8FC8-AC91E9D2C0C5}"/>
              </a:ext>
            </a:extLst>
          </p:cNvPr>
          <p:cNvSpPr/>
          <p:nvPr/>
        </p:nvSpPr>
        <p:spPr>
          <a:xfrm>
            <a:off x="6015431" y="2947547"/>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69" name="TextBox 68">
            <a:extLst>
              <a:ext uri="{FF2B5EF4-FFF2-40B4-BE49-F238E27FC236}">
                <a16:creationId xmlns:a16="http://schemas.microsoft.com/office/drawing/2014/main" id="{94193EDE-61D8-4CDB-959F-8D79658D7A43}"/>
              </a:ext>
            </a:extLst>
          </p:cNvPr>
          <p:cNvSpPr txBox="1"/>
          <p:nvPr/>
        </p:nvSpPr>
        <p:spPr>
          <a:xfrm>
            <a:off x="6140889" y="3091850"/>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70" name="TextBox 69">
            <a:extLst>
              <a:ext uri="{FF2B5EF4-FFF2-40B4-BE49-F238E27FC236}">
                <a16:creationId xmlns:a16="http://schemas.microsoft.com/office/drawing/2014/main" id="{1C45281D-6FBB-4A19-9B3D-052F2E2E6B18}"/>
              </a:ext>
            </a:extLst>
          </p:cNvPr>
          <p:cNvSpPr txBox="1"/>
          <p:nvPr/>
        </p:nvSpPr>
        <p:spPr>
          <a:xfrm>
            <a:off x="6140889" y="3554229"/>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71" name="Picture Placeholder 14">
            <a:extLst>
              <a:ext uri="{FF2B5EF4-FFF2-40B4-BE49-F238E27FC236}">
                <a16:creationId xmlns:a16="http://schemas.microsoft.com/office/drawing/2014/main" id="{19D6A91B-12F0-4619-A491-06D7E5D826CE}"/>
              </a:ext>
            </a:extLst>
          </p:cNvPr>
          <p:cNvSpPr>
            <a:spLocks noGrp="1"/>
          </p:cNvSpPr>
          <p:nvPr>
            <p:ph type="pic" sz="quarter" idx="21"/>
          </p:nvPr>
        </p:nvSpPr>
        <p:spPr>
          <a:xfrm>
            <a:off x="4819085" y="4738239"/>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72" name="Rectangle 71">
            <a:extLst>
              <a:ext uri="{FF2B5EF4-FFF2-40B4-BE49-F238E27FC236}">
                <a16:creationId xmlns:a16="http://schemas.microsoft.com/office/drawing/2014/main" id="{4002483B-C291-4DFC-A580-9234A0CE8A4C}"/>
              </a:ext>
            </a:extLst>
          </p:cNvPr>
          <p:cNvSpPr/>
          <p:nvPr/>
        </p:nvSpPr>
        <p:spPr>
          <a:xfrm>
            <a:off x="6015431" y="4738239"/>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74" name="TextBox 73">
            <a:extLst>
              <a:ext uri="{FF2B5EF4-FFF2-40B4-BE49-F238E27FC236}">
                <a16:creationId xmlns:a16="http://schemas.microsoft.com/office/drawing/2014/main" id="{053EE4D0-8E06-4F5A-BDB0-008186EF6CEF}"/>
              </a:ext>
            </a:extLst>
          </p:cNvPr>
          <p:cNvSpPr txBox="1"/>
          <p:nvPr/>
        </p:nvSpPr>
        <p:spPr>
          <a:xfrm>
            <a:off x="6140889" y="4882542"/>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75" name="TextBox 74">
            <a:extLst>
              <a:ext uri="{FF2B5EF4-FFF2-40B4-BE49-F238E27FC236}">
                <a16:creationId xmlns:a16="http://schemas.microsoft.com/office/drawing/2014/main" id="{974D48CB-5884-4BDF-A8EC-FD70F8CC1411}"/>
              </a:ext>
            </a:extLst>
          </p:cNvPr>
          <p:cNvSpPr txBox="1"/>
          <p:nvPr/>
        </p:nvSpPr>
        <p:spPr>
          <a:xfrm>
            <a:off x="6140889" y="5344921"/>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Tree>
    <p:extLst>
      <p:ext uri="{BB962C8B-B14F-4D97-AF65-F5344CB8AC3E}">
        <p14:creationId xmlns:p14="http://schemas.microsoft.com/office/powerpoint/2010/main" val="42643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p:bldP spid="54" grpId="0"/>
      <p:bldP spid="57" grpId="0"/>
      <p:bldP spid="58" grpId="0"/>
      <p:bldP spid="62" grpId="0"/>
      <p:bldP spid="63" grpId="0"/>
      <p:bldP spid="69" grpId="0"/>
      <p:bldP spid="70" grpId="0"/>
      <p:bldP spid="74" grpId="0"/>
      <p:bldP spid="7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ansition Slide - Blu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685800" y="2747772"/>
            <a:ext cx="7772400" cy="1362456"/>
          </a:xfrm>
        </p:spPr>
        <p:txBody>
          <a:bodyPr>
            <a:normAutofit/>
          </a:bodyPr>
          <a:lstStyle>
            <a:lvl1pPr marL="0" indent="0" algn="r">
              <a:buNone/>
              <a:defRPr sz="2800" b="1" baseline="0">
                <a:solidFill>
                  <a:schemeClr val="bg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Transition Slide Title</a:t>
            </a:r>
          </a:p>
        </p:txBody>
      </p:sp>
      <p:pic>
        <p:nvPicPr>
          <p:cNvPr id="16" name="Picture 15">
            <a:extLst>
              <a:ext uri="{FF2B5EF4-FFF2-40B4-BE49-F238E27FC236}">
                <a16:creationId xmlns:a16="http://schemas.microsoft.com/office/drawing/2014/main" id="{1E758D6C-E64C-481F-AECA-FAEB05673301}"/>
              </a:ext>
            </a:extLst>
          </p:cNvPr>
          <p:cNvPicPr>
            <a:picLocks noChangeAspect="1"/>
          </p:cNvPicPr>
          <p:nvPr/>
        </p:nvPicPr>
        <p:blipFill>
          <a:blip r:embed="rId2"/>
          <a:stretch>
            <a:fillRect/>
          </a:stretch>
        </p:blipFill>
        <p:spPr>
          <a:xfrm>
            <a:off x="5172635" y="5099680"/>
            <a:ext cx="3621741" cy="1758320"/>
          </a:xfrm>
          <a:prstGeom prst="rect">
            <a:avLst/>
          </a:prstGeom>
        </p:spPr>
      </p:pic>
    </p:spTree>
    <p:extLst>
      <p:ext uri="{BB962C8B-B14F-4D97-AF65-F5344CB8AC3E}">
        <p14:creationId xmlns:p14="http://schemas.microsoft.com/office/powerpoint/2010/main" val="422396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471" y="1965960"/>
            <a:ext cx="6027059" cy="2926080"/>
          </a:xfrm>
          <a:prstGeom prst="rect">
            <a:avLst/>
          </a:prstGeom>
        </p:spPr>
      </p:pic>
    </p:spTree>
    <p:extLst>
      <p:ext uri="{BB962C8B-B14F-4D97-AF65-F5344CB8AC3E}">
        <p14:creationId xmlns:p14="http://schemas.microsoft.com/office/powerpoint/2010/main" val="387997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PI Title Slide - Wi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11B35A-4B2A-4740-BA12-DD2534C417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DDE45EC6-0CBF-43A1-9542-0DBEDED3C1CD}"/>
              </a:ext>
            </a:extLst>
          </p:cNvPr>
          <p:cNvSpPr>
            <a:spLocks noGrp="1"/>
          </p:cNvSpPr>
          <p:nvPr>
            <p:ph type="ctrTitle" hasCustomPrompt="1"/>
          </p:nvPr>
        </p:nvSpPr>
        <p:spPr>
          <a:xfrm>
            <a:off x="572652" y="6045737"/>
            <a:ext cx="7219846" cy="683575"/>
          </a:xfrm>
        </p:spPr>
        <p:txBody>
          <a:bodyPr lIns="45720" rIns="45720" anchor="t"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3" name="Picture 2">
            <a:extLst>
              <a:ext uri="{FF2B5EF4-FFF2-40B4-BE49-F238E27FC236}">
                <a16:creationId xmlns:a16="http://schemas.microsoft.com/office/drawing/2014/main" id="{3D46BFBB-52D6-44EC-93DB-836AB0F832C4}"/>
              </a:ext>
            </a:extLst>
          </p:cNvPr>
          <p:cNvPicPr>
            <a:picLocks noChangeAspect="1"/>
          </p:cNvPicPr>
          <p:nvPr/>
        </p:nvPicPr>
        <p:blipFill>
          <a:blip r:embed="rId3"/>
          <a:stretch>
            <a:fillRect/>
          </a:stretch>
        </p:blipFill>
        <p:spPr>
          <a:xfrm>
            <a:off x="0" y="6"/>
            <a:ext cx="3616238" cy="1755648"/>
          </a:xfrm>
          <a:prstGeom prst="rect">
            <a:avLst/>
          </a:prstGeom>
        </p:spPr>
      </p:pic>
    </p:spTree>
    <p:extLst>
      <p:ext uri="{BB962C8B-B14F-4D97-AF65-F5344CB8AC3E}">
        <p14:creationId xmlns:p14="http://schemas.microsoft.com/office/powerpoint/2010/main" val="2149672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PI Title Slide - Wi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96A80-DBC5-47F3-AC03-E16C1702BD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EF1D2F98-D370-4E03-AD5A-6DFC0CA389F7}"/>
              </a:ext>
            </a:extLst>
          </p:cNvPr>
          <p:cNvPicPr>
            <a:picLocks noChangeAspect="1"/>
          </p:cNvPicPr>
          <p:nvPr/>
        </p:nvPicPr>
        <p:blipFill>
          <a:blip r:embed="rId3"/>
          <a:stretch>
            <a:fillRect/>
          </a:stretch>
        </p:blipFill>
        <p:spPr>
          <a:xfrm>
            <a:off x="0" y="0"/>
            <a:ext cx="3621741" cy="1758320"/>
          </a:xfrm>
          <a:prstGeom prst="rect">
            <a:avLst/>
          </a:prstGeom>
        </p:spPr>
      </p:pic>
      <p:sp>
        <p:nvSpPr>
          <p:cNvPr id="5" name="Title 1">
            <a:extLst>
              <a:ext uri="{FF2B5EF4-FFF2-40B4-BE49-F238E27FC236}">
                <a16:creationId xmlns:a16="http://schemas.microsoft.com/office/drawing/2014/main" id="{0031846E-0189-4464-88A5-236F126EB534}"/>
              </a:ext>
            </a:extLst>
          </p:cNvPr>
          <p:cNvSpPr>
            <a:spLocks noGrp="1"/>
          </p:cNvSpPr>
          <p:nvPr>
            <p:ph type="ctrTitle" hasCustomPrompt="1"/>
          </p:nvPr>
        </p:nvSpPr>
        <p:spPr>
          <a:xfrm>
            <a:off x="572652" y="6045737"/>
            <a:ext cx="7219846" cy="683575"/>
          </a:xfrm>
        </p:spPr>
        <p:txBody>
          <a:bodyPr lIns="45720" rIns="45720" anchor="t" anchorCtr="0">
            <a:normAutofit/>
          </a:bodyPr>
          <a:lstStyle>
            <a:lvl1pPr algn="l">
              <a:defRPr sz="2800" baseline="0">
                <a:solidFill>
                  <a:schemeClr val="bg1"/>
                </a:solidFill>
                <a:latin typeface="Arial"/>
                <a:cs typeface="Arial"/>
              </a:defRPr>
            </a:lvl1pPr>
          </a:lstStyle>
          <a:p>
            <a:r>
              <a:rPr lang="en-US" dirty="0"/>
              <a:t>Presentation Title</a:t>
            </a:r>
          </a:p>
        </p:txBody>
      </p:sp>
    </p:spTree>
    <p:extLst>
      <p:ext uri="{BB962C8B-B14F-4D97-AF65-F5344CB8AC3E}">
        <p14:creationId xmlns:p14="http://schemas.microsoft.com/office/powerpoint/2010/main" val="1304844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PI Title Slide - Wi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3D634-3A5C-4185-AED0-40B243F247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9510DEE4-6FC0-40FE-BD6D-F4F144FDE122}"/>
              </a:ext>
            </a:extLst>
          </p:cNvPr>
          <p:cNvPicPr>
            <a:picLocks noChangeAspect="1"/>
          </p:cNvPicPr>
          <p:nvPr/>
        </p:nvPicPr>
        <p:blipFill>
          <a:blip r:embed="rId3"/>
          <a:stretch>
            <a:fillRect/>
          </a:stretch>
        </p:blipFill>
        <p:spPr>
          <a:xfrm>
            <a:off x="0" y="0"/>
            <a:ext cx="3621741" cy="1758320"/>
          </a:xfrm>
          <a:prstGeom prst="rect">
            <a:avLst/>
          </a:prstGeom>
        </p:spPr>
      </p:pic>
      <p:sp>
        <p:nvSpPr>
          <p:cNvPr id="8" name="Title 1">
            <a:extLst>
              <a:ext uri="{FF2B5EF4-FFF2-40B4-BE49-F238E27FC236}">
                <a16:creationId xmlns:a16="http://schemas.microsoft.com/office/drawing/2014/main" id="{842B6DB8-AD80-4E80-897B-0F09F9C58F57}"/>
              </a:ext>
            </a:extLst>
          </p:cNvPr>
          <p:cNvSpPr>
            <a:spLocks noGrp="1"/>
          </p:cNvSpPr>
          <p:nvPr>
            <p:ph type="ctrTitle" hasCustomPrompt="1"/>
          </p:nvPr>
        </p:nvSpPr>
        <p:spPr>
          <a:xfrm>
            <a:off x="572652" y="6045737"/>
            <a:ext cx="7219846" cy="683575"/>
          </a:xfrm>
        </p:spPr>
        <p:txBody>
          <a:bodyPr lIns="45720" rIns="45720" anchor="t" anchorCtr="0">
            <a:normAutofit/>
          </a:bodyPr>
          <a:lstStyle>
            <a:lvl1pPr algn="l">
              <a:defRPr sz="2800" baseline="0">
                <a:solidFill>
                  <a:schemeClr val="bg1"/>
                </a:solidFill>
                <a:latin typeface="Arial"/>
                <a:cs typeface="Arial"/>
              </a:defRPr>
            </a:lvl1pPr>
          </a:lstStyle>
          <a:p>
            <a:r>
              <a:rPr lang="en-US" dirty="0"/>
              <a:t>Presentation Title</a:t>
            </a:r>
          </a:p>
        </p:txBody>
      </p:sp>
    </p:spTree>
    <p:extLst>
      <p:ext uri="{BB962C8B-B14F-4D97-AF65-F5344CB8AC3E}">
        <p14:creationId xmlns:p14="http://schemas.microsoft.com/office/powerpoint/2010/main" val="650569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PI Title Slide - Wind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0C1D5-093F-4EFA-9411-630EB0283DBE}"/>
              </a:ext>
            </a:extLst>
          </p:cNvPr>
          <p:cNvPicPr>
            <a:picLocks noChangeAspect="1"/>
          </p:cNvPicPr>
          <p:nvPr/>
        </p:nvPicPr>
        <p:blipFill>
          <a:blip r:embed="rId2"/>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CD59BA6C-77E2-469D-B073-500EFD333EC4}"/>
              </a:ext>
            </a:extLst>
          </p:cNvPr>
          <p:cNvPicPr>
            <a:picLocks noChangeAspect="1"/>
          </p:cNvPicPr>
          <p:nvPr/>
        </p:nvPicPr>
        <p:blipFill>
          <a:blip r:embed="rId3"/>
          <a:stretch>
            <a:fillRect/>
          </a:stretch>
        </p:blipFill>
        <p:spPr>
          <a:xfrm>
            <a:off x="0" y="0"/>
            <a:ext cx="3621741" cy="1758320"/>
          </a:xfrm>
          <a:prstGeom prst="rect">
            <a:avLst/>
          </a:prstGeom>
        </p:spPr>
      </p:pic>
      <p:sp>
        <p:nvSpPr>
          <p:cNvPr id="8" name="Title 1">
            <a:extLst>
              <a:ext uri="{FF2B5EF4-FFF2-40B4-BE49-F238E27FC236}">
                <a16:creationId xmlns:a16="http://schemas.microsoft.com/office/drawing/2014/main" id="{FB56D536-47FD-4F26-B59A-31B85EE6C798}"/>
              </a:ext>
            </a:extLst>
          </p:cNvPr>
          <p:cNvSpPr>
            <a:spLocks noGrp="1"/>
          </p:cNvSpPr>
          <p:nvPr>
            <p:ph type="ctrTitle" hasCustomPrompt="1"/>
          </p:nvPr>
        </p:nvSpPr>
        <p:spPr>
          <a:xfrm>
            <a:off x="572652" y="6045737"/>
            <a:ext cx="7219846" cy="683575"/>
          </a:xfrm>
        </p:spPr>
        <p:txBody>
          <a:bodyPr lIns="45720" rIns="45720" anchor="t" anchorCtr="0">
            <a:normAutofit/>
          </a:bodyPr>
          <a:lstStyle>
            <a:lvl1pPr algn="l">
              <a:defRPr sz="2800" baseline="0">
                <a:solidFill>
                  <a:schemeClr val="bg1"/>
                </a:solidFill>
                <a:latin typeface="Arial"/>
                <a:cs typeface="Arial"/>
              </a:defRPr>
            </a:lvl1pPr>
          </a:lstStyle>
          <a:p>
            <a:r>
              <a:rPr lang="en-US" dirty="0"/>
              <a:t>Presentation Title</a:t>
            </a:r>
          </a:p>
        </p:txBody>
      </p:sp>
    </p:spTree>
    <p:extLst>
      <p:ext uri="{BB962C8B-B14F-4D97-AF65-F5344CB8AC3E}">
        <p14:creationId xmlns:p14="http://schemas.microsoft.com/office/powerpoint/2010/main" val="190728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PI Title Slide - Wind3">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pic>
        <p:nvPicPr>
          <p:cNvPr id="5" name="Picture 4">
            <a:extLst>
              <a:ext uri="{FF2B5EF4-FFF2-40B4-BE49-F238E27FC236}">
                <a16:creationId xmlns:a16="http://schemas.microsoft.com/office/drawing/2014/main" id="{4958EA23-F173-493B-9AA6-D801AC5C5214}"/>
              </a:ext>
            </a:extLst>
          </p:cNvPr>
          <p:cNvPicPr>
            <a:picLocks noChangeAspect="1"/>
          </p:cNvPicPr>
          <p:nvPr/>
        </p:nvPicPr>
        <p:blipFill>
          <a:blip r:embed="rId3"/>
          <a:stretch>
            <a:fillRect/>
          </a:stretch>
        </p:blipFill>
        <p:spPr>
          <a:xfrm>
            <a:off x="0" y="-1"/>
            <a:ext cx="3621741" cy="1758320"/>
          </a:xfrm>
          <a:prstGeom prst="rect">
            <a:avLst/>
          </a:prstGeom>
        </p:spPr>
      </p:pic>
      <p:sp>
        <p:nvSpPr>
          <p:cNvPr id="7" name="Title 1">
            <a:extLst>
              <a:ext uri="{FF2B5EF4-FFF2-40B4-BE49-F238E27FC236}">
                <a16:creationId xmlns:a16="http://schemas.microsoft.com/office/drawing/2014/main" id="{383304A9-A82C-4DAF-AD04-E4072A47889E}"/>
              </a:ext>
            </a:extLst>
          </p:cNvPr>
          <p:cNvSpPr>
            <a:spLocks noGrp="1"/>
          </p:cNvSpPr>
          <p:nvPr>
            <p:ph type="ctrTitle" hasCustomPrompt="1"/>
          </p:nvPr>
        </p:nvSpPr>
        <p:spPr>
          <a:xfrm>
            <a:off x="572652" y="6045737"/>
            <a:ext cx="7219846" cy="683575"/>
          </a:xfrm>
        </p:spPr>
        <p:txBody>
          <a:bodyPr lIns="45720" rIns="45720" anchor="t" anchorCtr="0">
            <a:normAutofit/>
          </a:bodyPr>
          <a:lstStyle>
            <a:lvl1pPr algn="l">
              <a:defRPr sz="2800" baseline="0">
                <a:solidFill>
                  <a:schemeClr val="bg1"/>
                </a:solidFill>
                <a:latin typeface="Arial"/>
                <a:cs typeface="Arial"/>
              </a:defRPr>
            </a:lvl1pPr>
          </a:lstStyle>
          <a:p>
            <a:r>
              <a:rPr lang="en-US" dirty="0"/>
              <a:t>Presentation Title</a:t>
            </a:r>
          </a:p>
        </p:txBody>
      </p:sp>
    </p:spTree>
    <p:extLst>
      <p:ext uri="{BB962C8B-B14F-4D97-AF65-F5344CB8AC3E}">
        <p14:creationId xmlns:p14="http://schemas.microsoft.com/office/powerpoint/2010/main" val="64611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PI Title Slide - Wind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E7472-30D3-4EC9-9A71-A471EF1C6C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F073A086-1E15-4374-8519-730CF190B2CF}"/>
              </a:ext>
            </a:extLst>
          </p:cNvPr>
          <p:cNvPicPr>
            <a:picLocks noChangeAspect="1"/>
          </p:cNvPicPr>
          <p:nvPr/>
        </p:nvPicPr>
        <p:blipFill>
          <a:blip r:embed="rId3"/>
          <a:stretch>
            <a:fillRect/>
          </a:stretch>
        </p:blipFill>
        <p:spPr>
          <a:xfrm>
            <a:off x="0" y="0"/>
            <a:ext cx="3621741" cy="1758320"/>
          </a:xfrm>
          <a:prstGeom prst="rect">
            <a:avLst/>
          </a:prstGeom>
        </p:spPr>
      </p:pic>
      <p:sp>
        <p:nvSpPr>
          <p:cNvPr id="7" name="Title 1">
            <a:extLst>
              <a:ext uri="{FF2B5EF4-FFF2-40B4-BE49-F238E27FC236}">
                <a16:creationId xmlns:a16="http://schemas.microsoft.com/office/drawing/2014/main" id="{9963DAE8-6AD2-4A81-AD99-B238A82A3887}"/>
              </a:ext>
            </a:extLst>
          </p:cNvPr>
          <p:cNvSpPr>
            <a:spLocks noGrp="1"/>
          </p:cNvSpPr>
          <p:nvPr>
            <p:ph type="ctrTitle" hasCustomPrompt="1"/>
          </p:nvPr>
        </p:nvSpPr>
        <p:spPr>
          <a:xfrm>
            <a:off x="572652" y="6045737"/>
            <a:ext cx="7219846" cy="683575"/>
          </a:xfrm>
        </p:spPr>
        <p:txBody>
          <a:bodyPr lIns="45720" rIns="45720" anchor="t" anchorCtr="0">
            <a:normAutofit/>
          </a:bodyPr>
          <a:lstStyle>
            <a:lvl1pPr algn="l">
              <a:defRPr sz="2800" baseline="0">
                <a:solidFill>
                  <a:schemeClr val="bg1"/>
                </a:solidFill>
                <a:latin typeface="Arial"/>
                <a:cs typeface="Arial"/>
              </a:defRPr>
            </a:lvl1pPr>
          </a:lstStyle>
          <a:p>
            <a:r>
              <a:rPr lang="en-US" dirty="0"/>
              <a:t>Presentation Title</a:t>
            </a:r>
          </a:p>
        </p:txBody>
      </p:sp>
    </p:spTree>
    <p:extLst>
      <p:ext uri="{BB962C8B-B14F-4D97-AF65-F5344CB8AC3E}">
        <p14:creationId xmlns:p14="http://schemas.microsoft.com/office/powerpoint/2010/main" val="10638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PI Title Slide - Wi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CD4B9A-7BCA-4201-BABE-0FE491774A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402E9E27-74D7-4C4C-83C6-532F274696DF}"/>
              </a:ext>
            </a:extLst>
          </p:cNvPr>
          <p:cNvSpPr/>
          <p:nvPr/>
        </p:nvSpPr>
        <p:spPr>
          <a:xfrm>
            <a:off x="4490233" y="5541850"/>
            <a:ext cx="4645152" cy="80467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B353978E-C97B-461C-8362-793FAA9B632C}"/>
              </a:ext>
            </a:extLst>
          </p:cNvPr>
          <p:cNvSpPr>
            <a:spLocks noGrp="1"/>
          </p:cNvSpPr>
          <p:nvPr>
            <p:ph type="ctrTitle" hasCustomPrompt="1"/>
          </p:nvPr>
        </p:nvSpPr>
        <p:spPr>
          <a:xfrm>
            <a:off x="4521553" y="5602398"/>
            <a:ext cx="4582511" cy="683575"/>
          </a:xfrm>
        </p:spPr>
        <p:txBody>
          <a:bodyPr lIns="45720" rIns="45720" anchor="b"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9" name="Picture 8">
            <a:extLst>
              <a:ext uri="{FF2B5EF4-FFF2-40B4-BE49-F238E27FC236}">
                <a16:creationId xmlns:a16="http://schemas.microsoft.com/office/drawing/2014/main" id="{AB4D38B8-D4C7-4063-ABC7-4A1E9500A077}"/>
              </a:ext>
            </a:extLst>
          </p:cNvPr>
          <p:cNvPicPr>
            <a:picLocks noChangeAspect="1"/>
          </p:cNvPicPr>
          <p:nvPr/>
        </p:nvPicPr>
        <p:blipFill>
          <a:blip r:embed="rId3"/>
          <a:stretch>
            <a:fillRect/>
          </a:stretch>
        </p:blipFill>
        <p:spPr>
          <a:xfrm>
            <a:off x="3905873" y="4007245"/>
            <a:ext cx="3621741" cy="1758320"/>
          </a:xfrm>
          <a:prstGeom prst="rect">
            <a:avLst/>
          </a:prstGeom>
        </p:spPr>
      </p:pic>
    </p:spTree>
    <p:extLst>
      <p:ext uri="{BB962C8B-B14F-4D97-AF65-F5344CB8AC3E}">
        <p14:creationId xmlns:p14="http://schemas.microsoft.com/office/powerpoint/2010/main" val="3640160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1" name="Title 30"/>
          <p:cNvSpPr>
            <a:spLocks noGrp="1"/>
          </p:cNvSpPr>
          <p:nvPr>
            <p:ph type="title"/>
          </p:nvPr>
        </p:nvSpPr>
        <p:spPr>
          <a:xfrm>
            <a:off x="152399" y="130273"/>
            <a:ext cx="8801101" cy="720627"/>
          </a:xfrm>
        </p:spPr>
        <p:txBody>
          <a:bodyPr anchor="t" anchorCtr="0">
            <a:normAutofit/>
          </a:bodyPr>
          <a:lstStyle>
            <a:lvl1pPr algn="l">
              <a:defRPr sz="2400" b="1">
                <a:solidFill>
                  <a:schemeClr val="tx2"/>
                </a:solidFill>
                <a:latin typeface="Arial"/>
                <a:cs typeface="Arial"/>
              </a:defRPr>
            </a:lvl1pPr>
          </a:lstStyle>
          <a:p>
            <a:r>
              <a:rPr lang="en-US"/>
              <a:t>Click to edit Master title style</a:t>
            </a:r>
            <a:endParaRPr lang="en-US" dirty="0"/>
          </a:p>
        </p:txBody>
      </p:sp>
      <p:sp>
        <p:nvSpPr>
          <p:cNvPr id="3" name="Content Placeholder 2"/>
          <p:cNvSpPr>
            <a:spLocks noGrp="1"/>
          </p:cNvSpPr>
          <p:nvPr>
            <p:ph sz="quarter" idx="10"/>
          </p:nvPr>
        </p:nvSpPr>
        <p:spPr>
          <a:xfrm>
            <a:off x="152400" y="950344"/>
            <a:ext cx="8801100" cy="5504244"/>
          </a:xfrm>
        </p:spPr>
        <p:txBody>
          <a:bodyPr/>
          <a:lstStyle>
            <a:lvl1pPr marL="233363" indent="-233363">
              <a:defRPr>
                <a:solidFill>
                  <a:schemeClr val="tx1"/>
                </a:solidFill>
              </a:defRPr>
            </a:lvl1pPr>
            <a:lvl2pPr marL="457200" indent="-223838">
              <a:defRPr>
                <a:solidFill>
                  <a:schemeClr val="tx1"/>
                </a:solidFill>
              </a:defRPr>
            </a:lvl2pPr>
            <a:lvl3pPr marL="690563" indent="-233363">
              <a:tabLst>
                <a:tab pos="739775" algn="l"/>
              </a:tabLst>
              <a:defRPr>
                <a:solidFill>
                  <a:schemeClr val="tx1"/>
                </a:solidFill>
              </a:defRPr>
            </a:lvl3pPr>
            <a:lvl4pPr marL="914400" indent="-223838">
              <a:defRPr>
                <a:solidFill>
                  <a:schemeClr val="tx1"/>
                </a:solidFill>
              </a:defRPr>
            </a:lvl4pPr>
            <a:lvl5pPr marL="1147763" indent="-233363">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48F9946A-1174-4BC7-839F-CBA181306DDB}"/>
              </a:ext>
            </a:extLst>
          </p:cNvPr>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12" name="Rectangle 11">
            <a:extLst>
              <a:ext uri="{FF2B5EF4-FFF2-40B4-BE49-F238E27FC236}">
                <a16:creationId xmlns:a16="http://schemas.microsoft.com/office/drawing/2014/main" id="{1AF0C0B2-4202-44F2-BEA3-F249AC04CDB0}"/>
              </a:ext>
            </a:extLst>
          </p:cNvPr>
          <p:cNvSpPr>
            <a:spLocks noChangeAspect="1"/>
          </p:cNvSpPr>
          <p:nvPr/>
        </p:nvSpPr>
        <p:spPr>
          <a:xfrm>
            <a:off x="3892968" y="6537706"/>
            <a:ext cx="1358064"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TPI CONFIDENTIAL</a:t>
            </a:r>
          </a:p>
        </p:txBody>
      </p:sp>
      <p:sp>
        <p:nvSpPr>
          <p:cNvPr id="13" name="Date Placeholder 2">
            <a:extLst>
              <a:ext uri="{FF2B5EF4-FFF2-40B4-BE49-F238E27FC236}">
                <a16:creationId xmlns:a16="http://schemas.microsoft.com/office/drawing/2014/main" id="{EF8337A7-DDA0-4136-AFB4-38C1F73520CE}"/>
              </a:ext>
            </a:extLst>
          </p:cNvPr>
          <p:cNvSpPr>
            <a:spLocks noGrp="1"/>
          </p:cNvSpPr>
          <p:nvPr>
            <p:ph type="dt" sz="half" idx="11"/>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cxnSp>
        <p:nvCxnSpPr>
          <p:cNvPr id="14" name="Straight Connector 13">
            <a:extLst>
              <a:ext uri="{FF2B5EF4-FFF2-40B4-BE49-F238E27FC236}">
                <a16:creationId xmlns:a16="http://schemas.microsoft.com/office/drawing/2014/main" id="{528D18AF-1CDA-487E-9A77-75CBA8592914}"/>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5F000A5-5B04-4FA4-9CDE-7FFB7126E0BE}"/>
              </a:ext>
            </a:extLst>
          </p:cNvPr>
          <p:cNvPicPr>
            <a:picLocks noChangeAspect="1"/>
          </p:cNvPicPr>
          <p:nvPr/>
        </p:nvPicPr>
        <p:blipFill>
          <a:blip r:embed="rId2"/>
          <a:stretch>
            <a:fillRect/>
          </a:stretch>
        </p:blipFill>
        <p:spPr>
          <a:xfrm>
            <a:off x="152399" y="6495996"/>
            <a:ext cx="441960" cy="320040"/>
          </a:xfrm>
          <a:prstGeom prst="rect">
            <a:avLst/>
          </a:prstGeom>
        </p:spPr>
      </p:pic>
    </p:spTree>
    <p:extLst>
      <p:ext uri="{BB962C8B-B14F-4D97-AF65-F5344CB8AC3E}">
        <p14:creationId xmlns:p14="http://schemas.microsoft.com/office/powerpoint/2010/main" val="1233675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Content - Wind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14752-C6E4-4AA1-B111-22E894CEC7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136913" cy="6858000"/>
          </a:xfrm>
          <a:prstGeom prst="rect">
            <a:avLst/>
          </a:prstGeom>
        </p:spPr>
      </p:pic>
      <p:sp>
        <p:nvSpPr>
          <p:cNvPr id="2" name="Title 1"/>
          <p:cNvSpPr>
            <a:spLocks noGrp="1"/>
          </p:cNvSpPr>
          <p:nvPr>
            <p:ph type="title"/>
          </p:nvPr>
        </p:nvSpPr>
        <p:spPr>
          <a:xfrm>
            <a:off x="2259106" y="74073"/>
            <a:ext cx="6694393" cy="722376"/>
          </a:xfrm>
        </p:spPr>
        <p:txBody>
          <a:bodyPr lIns="0" tIns="0" rIns="0" bIns="0" anchor="t" anchorCtr="0">
            <a:normAutofit/>
          </a:bodyPr>
          <a:lstStyle>
            <a:lvl1pPr algn="l">
              <a:defRPr sz="2400" b="1" i="0">
                <a:solidFill>
                  <a:schemeClr val="tx2"/>
                </a:solidFill>
                <a:latin typeface="Arial"/>
                <a:cs typeface="Arial"/>
              </a:defRPr>
            </a:lvl1pPr>
          </a:lstStyle>
          <a:p>
            <a:r>
              <a:rPr lang="en-US"/>
              <a:t>Click to edit Master title style</a:t>
            </a:r>
            <a:endParaRPr lang="en-US" dirty="0"/>
          </a:p>
        </p:txBody>
      </p:sp>
      <p:sp>
        <p:nvSpPr>
          <p:cNvPr id="20" name="Slide Number Placeholder 5"/>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36" name="Rectangle 35"/>
          <p:cNvSpPr>
            <a:spLocks noChangeAspect="1"/>
          </p:cNvSpPr>
          <p:nvPr/>
        </p:nvSpPr>
        <p:spPr>
          <a:xfrm>
            <a:off x="3892968" y="6537706"/>
            <a:ext cx="1358064"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TPI CONFIDENTIAL</a:t>
            </a:r>
          </a:p>
        </p:txBody>
      </p:sp>
      <p:sp>
        <p:nvSpPr>
          <p:cNvPr id="24" name="Date Placeholder 2"/>
          <p:cNvSpPr>
            <a:spLocks noGrp="1"/>
          </p:cNvSpPr>
          <p:nvPr>
            <p:ph type="dt" sz="half" idx="10"/>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pic>
        <p:nvPicPr>
          <p:cNvPr id="9" name="Picture 8">
            <a:extLst>
              <a:ext uri="{FF2B5EF4-FFF2-40B4-BE49-F238E27FC236}">
                <a16:creationId xmlns:a16="http://schemas.microsoft.com/office/drawing/2014/main" id="{6CF34EDB-3AAD-4CA4-80CF-26627A4677E4}"/>
              </a:ext>
            </a:extLst>
          </p:cNvPr>
          <p:cNvPicPr>
            <a:picLocks noChangeAspect="1"/>
          </p:cNvPicPr>
          <p:nvPr/>
        </p:nvPicPr>
        <p:blipFill>
          <a:blip r:embed="rId3"/>
          <a:stretch>
            <a:fillRect/>
          </a:stretch>
        </p:blipFill>
        <p:spPr>
          <a:xfrm>
            <a:off x="190500" y="6469380"/>
            <a:ext cx="447435" cy="320040"/>
          </a:xfrm>
          <a:prstGeom prst="rect">
            <a:avLst/>
          </a:prstGeom>
        </p:spPr>
      </p:pic>
      <p:cxnSp>
        <p:nvCxnSpPr>
          <p:cNvPr id="11" name="Straight Connector 10">
            <a:extLst>
              <a:ext uri="{FF2B5EF4-FFF2-40B4-BE49-F238E27FC236}">
                <a16:creationId xmlns:a16="http://schemas.microsoft.com/office/drawing/2014/main" id="{262CBCC1-3F76-46E8-BC3A-BDFA68E5A258}"/>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8B268AC1-48DF-4FFE-B92F-68E53E5F4B8F}"/>
              </a:ext>
            </a:extLst>
          </p:cNvPr>
          <p:cNvSpPr>
            <a:spLocks noGrp="1"/>
          </p:cNvSpPr>
          <p:nvPr>
            <p:ph sz="quarter" idx="11"/>
          </p:nvPr>
        </p:nvSpPr>
        <p:spPr>
          <a:xfrm>
            <a:off x="2259106" y="904067"/>
            <a:ext cx="6694394" cy="5486400"/>
          </a:xfrm>
        </p:spPr>
        <p:txBody>
          <a:bodyPr/>
          <a:lstStyle>
            <a:lvl1pPr marL="233363" indent="-233363">
              <a:defRPr>
                <a:solidFill>
                  <a:schemeClr val="tx1"/>
                </a:solidFill>
              </a:defRPr>
            </a:lvl1pPr>
            <a:lvl2pPr marL="457200" indent="-223838">
              <a:defRPr>
                <a:solidFill>
                  <a:schemeClr val="tx1"/>
                </a:solidFill>
              </a:defRPr>
            </a:lvl2pPr>
            <a:lvl3pPr marL="690563" indent="-233363">
              <a:tabLst>
                <a:tab pos="739775" algn="l"/>
              </a:tabLst>
              <a:defRPr>
                <a:solidFill>
                  <a:schemeClr val="tx1"/>
                </a:solidFill>
              </a:defRPr>
            </a:lvl3pPr>
            <a:lvl4pPr marL="914400" indent="-223838">
              <a:defRPr>
                <a:solidFill>
                  <a:schemeClr val="tx1"/>
                </a:solidFill>
              </a:defRPr>
            </a:lvl4pPr>
            <a:lvl5pPr marL="1147763" indent="-233363">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663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Slide - 2 Boxes">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52399" y="969833"/>
            <a:ext cx="4297680" cy="5358707"/>
          </a:xfrm>
        </p:spPr>
        <p:txBody>
          <a:bodyPr/>
          <a:lstStyle>
            <a:lvl1pPr marL="233363" indent="-233363">
              <a:defRPr>
                <a:solidFill>
                  <a:schemeClr val="tx1"/>
                </a:solidFill>
              </a:defRPr>
            </a:lvl1pPr>
            <a:lvl2pPr marL="457200" indent="-223838">
              <a:defRPr>
                <a:solidFill>
                  <a:schemeClr val="tx1"/>
                </a:solidFill>
              </a:defRPr>
            </a:lvl2pPr>
            <a:lvl3pPr marL="690563" indent="-233363">
              <a:defRPr>
                <a:solidFill>
                  <a:schemeClr val="tx1"/>
                </a:solidFill>
              </a:defRPr>
            </a:lvl3pPr>
            <a:lvl4pPr marL="914400" indent="-223838">
              <a:defRPr>
                <a:solidFill>
                  <a:schemeClr val="tx1"/>
                </a:solidFill>
              </a:defRPr>
            </a:lvl4pPr>
            <a:lvl5pPr marL="1147763" indent="-233363">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2"/>
          </p:nvPr>
        </p:nvSpPr>
        <p:spPr>
          <a:xfrm>
            <a:off x="4655820" y="969832"/>
            <a:ext cx="4297680" cy="5358707"/>
          </a:xfrm>
        </p:spPr>
        <p:txBody>
          <a:bodyPr/>
          <a:lstStyle>
            <a:lvl1pPr marL="233363" indent="-233363">
              <a:defRPr>
                <a:solidFill>
                  <a:schemeClr val="tx1"/>
                </a:solidFill>
              </a:defRPr>
            </a:lvl1pPr>
            <a:lvl2pPr marL="457200" indent="-223838">
              <a:defRPr>
                <a:solidFill>
                  <a:schemeClr val="tx1"/>
                </a:solidFill>
              </a:defRPr>
            </a:lvl2pPr>
            <a:lvl3pPr marL="690563" indent="-233363">
              <a:defRPr>
                <a:solidFill>
                  <a:schemeClr val="tx1"/>
                </a:solidFill>
              </a:defRPr>
            </a:lvl3pPr>
            <a:lvl4pPr marL="914400" indent="-223838">
              <a:defRPr>
                <a:solidFill>
                  <a:schemeClr val="tx1"/>
                </a:solidFill>
              </a:defRPr>
            </a:lvl4pPr>
            <a:lvl5pPr marL="1147763" indent="-233363">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30">
            <a:extLst>
              <a:ext uri="{FF2B5EF4-FFF2-40B4-BE49-F238E27FC236}">
                <a16:creationId xmlns:a16="http://schemas.microsoft.com/office/drawing/2014/main" id="{82FC3267-8F32-47A4-BBE7-418B12B6C38D}"/>
              </a:ext>
            </a:extLst>
          </p:cNvPr>
          <p:cNvSpPr>
            <a:spLocks noGrp="1"/>
          </p:cNvSpPr>
          <p:nvPr>
            <p:ph type="title"/>
          </p:nvPr>
        </p:nvSpPr>
        <p:spPr>
          <a:xfrm>
            <a:off x="152399" y="130273"/>
            <a:ext cx="8801101" cy="720627"/>
          </a:xfrm>
        </p:spPr>
        <p:txBody>
          <a:bodyPr anchor="t" anchorCtr="0">
            <a:normAutofit/>
          </a:bodyPr>
          <a:lstStyle>
            <a:lvl1pPr algn="l">
              <a:defRPr sz="2400" b="1">
                <a:solidFill>
                  <a:schemeClr val="tx2"/>
                </a:solidFill>
                <a:latin typeface="Arial"/>
                <a:cs typeface="Aria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D4623763-EA5D-4C71-A5DF-0559C74FB890}"/>
              </a:ext>
            </a:extLst>
          </p:cNvPr>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14" name="Rectangle 13">
            <a:extLst>
              <a:ext uri="{FF2B5EF4-FFF2-40B4-BE49-F238E27FC236}">
                <a16:creationId xmlns:a16="http://schemas.microsoft.com/office/drawing/2014/main" id="{4E08CE77-90AC-40DE-84F3-9A67CF64C395}"/>
              </a:ext>
            </a:extLst>
          </p:cNvPr>
          <p:cNvSpPr>
            <a:spLocks noChangeAspect="1"/>
          </p:cNvSpPr>
          <p:nvPr/>
        </p:nvSpPr>
        <p:spPr>
          <a:xfrm>
            <a:off x="3892968" y="6537706"/>
            <a:ext cx="1358064"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TPI CONFIDENTIAL</a:t>
            </a:r>
          </a:p>
        </p:txBody>
      </p:sp>
      <p:sp>
        <p:nvSpPr>
          <p:cNvPr id="16" name="Date Placeholder 2">
            <a:extLst>
              <a:ext uri="{FF2B5EF4-FFF2-40B4-BE49-F238E27FC236}">
                <a16:creationId xmlns:a16="http://schemas.microsoft.com/office/drawing/2014/main" id="{D9E53821-8A00-4A26-910B-F3522F912A8B}"/>
              </a:ext>
            </a:extLst>
          </p:cNvPr>
          <p:cNvSpPr>
            <a:spLocks noGrp="1"/>
          </p:cNvSpPr>
          <p:nvPr>
            <p:ph type="dt" sz="half" idx="11"/>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cxnSp>
        <p:nvCxnSpPr>
          <p:cNvPr id="18" name="Straight Connector 17">
            <a:extLst>
              <a:ext uri="{FF2B5EF4-FFF2-40B4-BE49-F238E27FC236}">
                <a16:creationId xmlns:a16="http://schemas.microsoft.com/office/drawing/2014/main" id="{53B32055-7B0F-4B57-9428-B2B9FCED27D9}"/>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447DF780-262C-44A4-8174-E2B56946AFCA}"/>
              </a:ext>
            </a:extLst>
          </p:cNvPr>
          <p:cNvPicPr>
            <a:picLocks noChangeAspect="1"/>
          </p:cNvPicPr>
          <p:nvPr/>
        </p:nvPicPr>
        <p:blipFill>
          <a:blip r:embed="rId2"/>
          <a:stretch>
            <a:fillRect/>
          </a:stretch>
        </p:blipFill>
        <p:spPr>
          <a:xfrm>
            <a:off x="152399" y="6495996"/>
            <a:ext cx="441960" cy="320040"/>
          </a:xfrm>
          <a:prstGeom prst="rect">
            <a:avLst/>
          </a:prstGeom>
        </p:spPr>
      </p:pic>
    </p:spTree>
    <p:extLst>
      <p:ext uri="{BB962C8B-B14F-4D97-AF65-F5344CB8AC3E}">
        <p14:creationId xmlns:p14="http://schemas.microsoft.com/office/powerpoint/2010/main" val="100222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io Slide Template">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87C0994B-D5BE-47EC-8092-F3D7D3517BE3}"/>
              </a:ext>
            </a:extLst>
          </p:cNvPr>
          <p:cNvPicPr>
            <a:picLocks noChangeAspect="1"/>
          </p:cNvPicPr>
          <p:nvPr/>
        </p:nvPicPr>
        <p:blipFill>
          <a:blip r:embed="rId2"/>
          <a:stretch>
            <a:fillRect/>
          </a:stretch>
        </p:blipFill>
        <p:spPr>
          <a:xfrm>
            <a:off x="152399" y="6495996"/>
            <a:ext cx="441960" cy="320040"/>
          </a:xfrm>
          <a:prstGeom prst="rect">
            <a:avLst/>
          </a:prstGeom>
        </p:spPr>
      </p:pic>
      <p:sp>
        <p:nvSpPr>
          <p:cNvPr id="79" name="Title 30">
            <a:extLst>
              <a:ext uri="{FF2B5EF4-FFF2-40B4-BE49-F238E27FC236}">
                <a16:creationId xmlns:a16="http://schemas.microsoft.com/office/drawing/2014/main" id="{81B76FE9-F399-48E4-9E9F-A78D2B839919}"/>
              </a:ext>
            </a:extLst>
          </p:cNvPr>
          <p:cNvSpPr>
            <a:spLocks noGrp="1"/>
          </p:cNvSpPr>
          <p:nvPr>
            <p:ph type="title"/>
          </p:nvPr>
        </p:nvSpPr>
        <p:spPr>
          <a:xfrm>
            <a:off x="152399" y="130273"/>
            <a:ext cx="8801101" cy="720627"/>
          </a:xfrm>
        </p:spPr>
        <p:txBody>
          <a:bodyPr anchor="t" anchorCtr="0">
            <a:normAutofit/>
          </a:bodyPr>
          <a:lstStyle>
            <a:lvl1pPr algn="l">
              <a:defRPr sz="2400" b="1">
                <a:solidFill>
                  <a:schemeClr val="tx2"/>
                </a:solidFill>
                <a:latin typeface="Arial"/>
                <a:cs typeface="Arial"/>
              </a:defRPr>
            </a:lvl1pPr>
          </a:lstStyle>
          <a:p>
            <a:r>
              <a:rPr lang="en-US"/>
              <a:t>Click to edit Master title style</a:t>
            </a:r>
            <a:endParaRPr lang="en-US" dirty="0"/>
          </a:p>
        </p:txBody>
      </p:sp>
      <p:sp>
        <p:nvSpPr>
          <p:cNvPr id="84" name="Picture Placeholder 14">
            <a:extLst>
              <a:ext uri="{FF2B5EF4-FFF2-40B4-BE49-F238E27FC236}">
                <a16:creationId xmlns:a16="http://schemas.microsoft.com/office/drawing/2014/main" id="{DAB2C2CA-0958-4905-921A-651683848BA3}"/>
              </a:ext>
            </a:extLst>
          </p:cNvPr>
          <p:cNvSpPr>
            <a:spLocks noGrp="1"/>
          </p:cNvSpPr>
          <p:nvPr>
            <p:ph type="pic" sz="quarter" idx="16"/>
          </p:nvPr>
        </p:nvSpPr>
        <p:spPr>
          <a:xfrm>
            <a:off x="152399" y="1159002"/>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44" name="Slide Number Placeholder 5">
            <a:extLst>
              <a:ext uri="{FF2B5EF4-FFF2-40B4-BE49-F238E27FC236}">
                <a16:creationId xmlns:a16="http://schemas.microsoft.com/office/drawing/2014/main" id="{C83F96D4-55D1-4869-93D4-88DB9C745F42}"/>
              </a:ext>
            </a:extLst>
          </p:cNvPr>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45" name="Rectangle 44">
            <a:extLst>
              <a:ext uri="{FF2B5EF4-FFF2-40B4-BE49-F238E27FC236}">
                <a16:creationId xmlns:a16="http://schemas.microsoft.com/office/drawing/2014/main" id="{FC8C8165-7297-4668-ADC1-63A50F4C5853}"/>
              </a:ext>
            </a:extLst>
          </p:cNvPr>
          <p:cNvSpPr>
            <a:spLocks noChangeAspect="1"/>
          </p:cNvSpPr>
          <p:nvPr/>
        </p:nvSpPr>
        <p:spPr>
          <a:xfrm>
            <a:off x="3892968" y="6537706"/>
            <a:ext cx="1358064"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TPI CONFIDENTIAL</a:t>
            </a:r>
          </a:p>
        </p:txBody>
      </p:sp>
      <p:sp>
        <p:nvSpPr>
          <p:cNvPr id="46" name="Date Placeholder 2">
            <a:extLst>
              <a:ext uri="{FF2B5EF4-FFF2-40B4-BE49-F238E27FC236}">
                <a16:creationId xmlns:a16="http://schemas.microsoft.com/office/drawing/2014/main" id="{D8BD2FF0-CAAA-42E9-B072-F0685CA794AD}"/>
              </a:ext>
            </a:extLst>
          </p:cNvPr>
          <p:cNvSpPr>
            <a:spLocks noGrp="1"/>
          </p:cNvSpPr>
          <p:nvPr>
            <p:ph type="dt" sz="half" idx="10"/>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cxnSp>
        <p:nvCxnSpPr>
          <p:cNvPr id="47" name="Straight Connector 46">
            <a:extLst>
              <a:ext uri="{FF2B5EF4-FFF2-40B4-BE49-F238E27FC236}">
                <a16:creationId xmlns:a16="http://schemas.microsoft.com/office/drawing/2014/main" id="{258275F9-C8D8-4C39-BF76-E7B017F983A9}"/>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3D777352-D51E-431B-A8DE-A3A987DA9B9B}"/>
              </a:ext>
            </a:extLst>
          </p:cNvPr>
          <p:cNvSpPr/>
          <p:nvPr/>
        </p:nvSpPr>
        <p:spPr>
          <a:xfrm>
            <a:off x="1348745" y="1159002"/>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49" name="TextBox 48">
            <a:extLst>
              <a:ext uri="{FF2B5EF4-FFF2-40B4-BE49-F238E27FC236}">
                <a16:creationId xmlns:a16="http://schemas.microsoft.com/office/drawing/2014/main" id="{B211115A-D018-4DD4-8FE4-4CD5EAC29FF7}"/>
              </a:ext>
            </a:extLst>
          </p:cNvPr>
          <p:cNvSpPr txBox="1"/>
          <p:nvPr/>
        </p:nvSpPr>
        <p:spPr>
          <a:xfrm>
            <a:off x="1474203" y="1303305"/>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50" name="TextBox 49">
            <a:extLst>
              <a:ext uri="{FF2B5EF4-FFF2-40B4-BE49-F238E27FC236}">
                <a16:creationId xmlns:a16="http://schemas.microsoft.com/office/drawing/2014/main" id="{5F5C44CA-B0F4-422A-A3E0-B6A3411E6EFF}"/>
              </a:ext>
            </a:extLst>
          </p:cNvPr>
          <p:cNvSpPr txBox="1"/>
          <p:nvPr/>
        </p:nvSpPr>
        <p:spPr>
          <a:xfrm>
            <a:off x="1474203" y="1765684"/>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51" name="Picture Placeholder 14">
            <a:extLst>
              <a:ext uri="{FF2B5EF4-FFF2-40B4-BE49-F238E27FC236}">
                <a16:creationId xmlns:a16="http://schemas.microsoft.com/office/drawing/2014/main" id="{E86BFF1A-68BF-40DE-9F5E-8989CE78FAAA}"/>
              </a:ext>
            </a:extLst>
          </p:cNvPr>
          <p:cNvSpPr>
            <a:spLocks noGrp="1"/>
          </p:cNvSpPr>
          <p:nvPr>
            <p:ph type="pic" sz="quarter" idx="17"/>
          </p:nvPr>
        </p:nvSpPr>
        <p:spPr>
          <a:xfrm>
            <a:off x="152399" y="2947547"/>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52" name="Rectangle 51">
            <a:extLst>
              <a:ext uri="{FF2B5EF4-FFF2-40B4-BE49-F238E27FC236}">
                <a16:creationId xmlns:a16="http://schemas.microsoft.com/office/drawing/2014/main" id="{31B33C18-D84C-4CFA-B7CE-275FE4C34755}"/>
              </a:ext>
            </a:extLst>
          </p:cNvPr>
          <p:cNvSpPr/>
          <p:nvPr/>
        </p:nvSpPr>
        <p:spPr>
          <a:xfrm>
            <a:off x="1348745" y="2947547"/>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53" name="TextBox 52">
            <a:extLst>
              <a:ext uri="{FF2B5EF4-FFF2-40B4-BE49-F238E27FC236}">
                <a16:creationId xmlns:a16="http://schemas.microsoft.com/office/drawing/2014/main" id="{AFA9D951-C632-41CF-96EF-231CD5B39F6F}"/>
              </a:ext>
            </a:extLst>
          </p:cNvPr>
          <p:cNvSpPr txBox="1"/>
          <p:nvPr/>
        </p:nvSpPr>
        <p:spPr>
          <a:xfrm>
            <a:off x="1474203" y="3091850"/>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54" name="TextBox 53">
            <a:extLst>
              <a:ext uri="{FF2B5EF4-FFF2-40B4-BE49-F238E27FC236}">
                <a16:creationId xmlns:a16="http://schemas.microsoft.com/office/drawing/2014/main" id="{464E1B5E-47B8-484B-AAA1-3687DA910BFB}"/>
              </a:ext>
            </a:extLst>
          </p:cNvPr>
          <p:cNvSpPr txBox="1"/>
          <p:nvPr/>
        </p:nvSpPr>
        <p:spPr>
          <a:xfrm>
            <a:off x="1474203" y="3554229"/>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55" name="Picture Placeholder 14">
            <a:extLst>
              <a:ext uri="{FF2B5EF4-FFF2-40B4-BE49-F238E27FC236}">
                <a16:creationId xmlns:a16="http://schemas.microsoft.com/office/drawing/2014/main" id="{BAC90D13-91B9-4BE4-AD18-8D84FFD1685C}"/>
              </a:ext>
            </a:extLst>
          </p:cNvPr>
          <p:cNvSpPr>
            <a:spLocks noGrp="1"/>
          </p:cNvSpPr>
          <p:nvPr>
            <p:ph type="pic" sz="quarter" idx="18"/>
          </p:nvPr>
        </p:nvSpPr>
        <p:spPr>
          <a:xfrm>
            <a:off x="152399" y="4738239"/>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56" name="Rectangle 55">
            <a:extLst>
              <a:ext uri="{FF2B5EF4-FFF2-40B4-BE49-F238E27FC236}">
                <a16:creationId xmlns:a16="http://schemas.microsoft.com/office/drawing/2014/main" id="{1D0CCAC7-916E-433A-8A31-CDB2023B7A48}"/>
              </a:ext>
            </a:extLst>
          </p:cNvPr>
          <p:cNvSpPr/>
          <p:nvPr/>
        </p:nvSpPr>
        <p:spPr>
          <a:xfrm>
            <a:off x="1348745" y="4738239"/>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57" name="TextBox 56">
            <a:extLst>
              <a:ext uri="{FF2B5EF4-FFF2-40B4-BE49-F238E27FC236}">
                <a16:creationId xmlns:a16="http://schemas.microsoft.com/office/drawing/2014/main" id="{AD28416C-A48E-4547-B7BA-2C7ADC50EF1D}"/>
              </a:ext>
            </a:extLst>
          </p:cNvPr>
          <p:cNvSpPr txBox="1"/>
          <p:nvPr/>
        </p:nvSpPr>
        <p:spPr>
          <a:xfrm>
            <a:off x="1474203" y="4882542"/>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58" name="TextBox 57">
            <a:extLst>
              <a:ext uri="{FF2B5EF4-FFF2-40B4-BE49-F238E27FC236}">
                <a16:creationId xmlns:a16="http://schemas.microsoft.com/office/drawing/2014/main" id="{802B7685-112B-419C-A278-BAC2AC6330AE}"/>
              </a:ext>
            </a:extLst>
          </p:cNvPr>
          <p:cNvSpPr txBox="1"/>
          <p:nvPr/>
        </p:nvSpPr>
        <p:spPr>
          <a:xfrm>
            <a:off x="1474203" y="5344921"/>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59" name="Picture Placeholder 14">
            <a:extLst>
              <a:ext uri="{FF2B5EF4-FFF2-40B4-BE49-F238E27FC236}">
                <a16:creationId xmlns:a16="http://schemas.microsoft.com/office/drawing/2014/main" id="{DC552EBC-9250-4DCD-90B4-9C144FDB84F4}"/>
              </a:ext>
            </a:extLst>
          </p:cNvPr>
          <p:cNvSpPr>
            <a:spLocks noGrp="1"/>
          </p:cNvSpPr>
          <p:nvPr>
            <p:ph type="pic" sz="quarter" idx="19"/>
          </p:nvPr>
        </p:nvSpPr>
        <p:spPr>
          <a:xfrm>
            <a:off x="4819085" y="1159002"/>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60" name="Rectangle 59">
            <a:extLst>
              <a:ext uri="{FF2B5EF4-FFF2-40B4-BE49-F238E27FC236}">
                <a16:creationId xmlns:a16="http://schemas.microsoft.com/office/drawing/2014/main" id="{09A5DC0A-5661-49EA-955B-DE91F6FCF304}"/>
              </a:ext>
            </a:extLst>
          </p:cNvPr>
          <p:cNvSpPr/>
          <p:nvPr/>
        </p:nvSpPr>
        <p:spPr>
          <a:xfrm>
            <a:off x="6015431" y="1159002"/>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62" name="TextBox 61">
            <a:extLst>
              <a:ext uri="{FF2B5EF4-FFF2-40B4-BE49-F238E27FC236}">
                <a16:creationId xmlns:a16="http://schemas.microsoft.com/office/drawing/2014/main" id="{A1DA0FD4-879F-4EA2-AEA0-C0C79F3E5219}"/>
              </a:ext>
            </a:extLst>
          </p:cNvPr>
          <p:cNvSpPr txBox="1"/>
          <p:nvPr/>
        </p:nvSpPr>
        <p:spPr>
          <a:xfrm>
            <a:off x="6140889" y="1303305"/>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63" name="TextBox 62">
            <a:extLst>
              <a:ext uri="{FF2B5EF4-FFF2-40B4-BE49-F238E27FC236}">
                <a16:creationId xmlns:a16="http://schemas.microsoft.com/office/drawing/2014/main" id="{9E8705B6-4656-42FD-8DE5-112D332EC93B}"/>
              </a:ext>
            </a:extLst>
          </p:cNvPr>
          <p:cNvSpPr txBox="1"/>
          <p:nvPr/>
        </p:nvSpPr>
        <p:spPr>
          <a:xfrm>
            <a:off x="6140889" y="1765684"/>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66" name="Picture Placeholder 14">
            <a:extLst>
              <a:ext uri="{FF2B5EF4-FFF2-40B4-BE49-F238E27FC236}">
                <a16:creationId xmlns:a16="http://schemas.microsoft.com/office/drawing/2014/main" id="{287FFD34-E059-4CCB-BC46-58C6A018C7EC}"/>
              </a:ext>
            </a:extLst>
          </p:cNvPr>
          <p:cNvSpPr>
            <a:spLocks noGrp="1"/>
          </p:cNvSpPr>
          <p:nvPr>
            <p:ph type="pic" sz="quarter" idx="20"/>
          </p:nvPr>
        </p:nvSpPr>
        <p:spPr>
          <a:xfrm>
            <a:off x="4819085" y="2947547"/>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67" name="Rectangle 66">
            <a:extLst>
              <a:ext uri="{FF2B5EF4-FFF2-40B4-BE49-F238E27FC236}">
                <a16:creationId xmlns:a16="http://schemas.microsoft.com/office/drawing/2014/main" id="{67ED64AF-1FC7-4648-8FC8-AC91E9D2C0C5}"/>
              </a:ext>
            </a:extLst>
          </p:cNvPr>
          <p:cNvSpPr/>
          <p:nvPr/>
        </p:nvSpPr>
        <p:spPr>
          <a:xfrm>
            <a:off x="6015431" y="2947547"/>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69" name="TextBox 68">
            <a:extLst>
              <a:ext uri="{FF2B5EF4-FFF2-40B4-BE49-F238E27FC236}">
                <a16:creationId xmlns:a16="http://schemas.microsoft.com/office/drawing/2014/main" id="{94193EDE-61D8-4CDB-959F-8D79658D7A43}"/>
              </a:ext>
            </a:extLst>
          </p:cNvPr>
          <p:cNvSpPr txBox="1"/>
          <p:nvPr/>
        </p:nvSpPr>
        <p:spPr>
          <a:xfrm>
            <a:off x="6140889" y="3091850"/>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70" name="TextBox 69">
            <a:extLst>
              <a:ext uri="{FF2B5EF4-FFF2-40B4-BE49-F238E27FC236}">
                <a16:creationId xmlns:a16="http://schemas.microsoft.com/office/drawing/2014/main" id="{1C45281D-6FBB-4A19-9B3D-052F2E2E6B18}"/>
              </a:ext>
            </a:extLst>
          </p:cNvPr>
          <p:cNvSpPr txBox="1"/>
          <p:nvPr/>
        </p:nvSpPr>
        <p:spPr>
          <a:xfrm>
            <a:off x="6140889" y="3554229"/>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
        <p:nvSpPr>
          <p:cNvPr id="71" name="Picture Placeholder 14">
            <a:extLst>
              <a:ext uri="{FF2B5EF4-FFF2-40B4-BE49-F238E27FC236}">
                <a16:creationId xmlns:a16="http://schemas.microsoft.com/office/drawing/2014/main" id="{19D6A91B-12F0-4619-A491-06D7E5D826CE}"/>
              </a:ext>
            </a:extLst>
          </p:cNvPr>
          <p:cNvSpPr>
            <a:spLocks noGrp="1"/>
          </p:cNvSpPr>
          <p:nvPr>
            <p:ph type="pic" sz="quarter" idx="21"/>
          </p:nvPr>
        </p:nvSpPr>
        <p:spPr>
          <a:xfrm>
            <a:off x="4819085" y="4738239"/>
            <a:ext cx="1192676" cy="1652323"/>
          </a:xfrm>
        </p:spPr>
        <p:txBody>
          <a:bodyPr>
            <a:normAutofit/>
          </a:bodyPr>
          <a:lstStyle>
            <a:lvl1pPr marL="0" indent="0">
              <a:buNone/>
              <a:defRPr sz="1200">
                <a:solidFill>
                  <a:schemeClr val="bg1"/>
                </a:solidFill>
              </a:defRPr>
            </a:lvl1pPr>
          </a:lstStyle>
          <a:p>
            <a:r>
              <a:rPr lang="en-US" dirty="0"/>
              <a:t>Click icon to add picture</a:t>
            </a:r>
          </a:p>
        </p:txBody>
      </p:sp>
      <p:sp>
        <p:nvSpPr>
          <p:cNvPr id="72" name="Rectangle 71">
            <a:extLst>
              <a:ext uri="{FF2B5EF4-FFF2-40B4-BE49-F238E27FC236}">
                <a16:creationId xmlns:a16="http://schemas.microsoft.com/office/drawing/2014/main" id="{4002483B-C291-4DFC-A580-9234A0CE8A4C}"/>
              </a:ext>
            </a:extLst>
          </p:cNvPr>
          <p:cNvSpPr/>
          <p:nvPr/>
        </p:nvSpPr>
        <p:spPr>
          <a:xfrm>
            <a:off x="6015431" y="4738239"/>
            <a:ext cx="2938069" cy="1652323"/>
          </a:xfrm>
          <a:prstGeom prst="rect">
            <a:avLst/>
          </a:prstGeom>
          <a:gradFill flip="none" rotWithShape="1">
            <a:gsLst>
              <a:gs pos="0">
                <a:srgbClr val="FFFFFF">
                  <a:lumMod val="95000"/>
                </a:srgbClr>
              </a:gs>
              <a:gs pos="100000">
                <a:srgbClr val="FFFFFF">
                  <a:lumMod val="85000"/>
                </a:srgbClr>
              </a:gs>
            </a:gsLst>
            <a:lin ang="6000000" scaled="0"/>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5E2"/>
              </a:solidFill>
              <a:effectLst/>
              <a:uLnTx/>
              <a:uFillTx/>
              <a:latin typeface="Arial"/>
              <a:ea typeface="+mn-ea"/>
              <a:cs typeface="+mn-cs"/>
            </a:endParaRPr>
          </a:p>
        </p:txBody>
      </p:sp>
      <p:sp>
        <p:nvSpPr>
          <p:cNvPr id="74" name="TextBox 73">
            <a:extLst>
              <a:ext uri="{FF2B5EF4-FFF2-40B4-BE49-F238E27FC236}">
                <a16:creationId xmlns:a16="http://schemas.microsoft.com/office/drawing/2014/main" id="{053EE4D0-8E06-4F5A-BDB0-008186EF6CEF}"/>
              </a:ext>
            </a:extLst>
          </p:cNvPr>
          <p:cNvSpPr txBox="1"/>
          <p:nvPr/>
        </p:nvSpPr>
        <p:spPr>
          <a:xfrm>
            <a:off x="6140889" y="4882542"/>
            <a:ext cx="2662205" cy="401520"/>
          </a:xfrm>
          <a:prstGeom prst="rect">
            <a:avLst/>
          </a:prstGeom>
          <a:noFill/>
        </p:spPr>
        <p:txBody>
          <a:bodyPr wrap="square" lIns="0" tIns="0" rIns="0" bIns="0" rtlCol="0">
            <a:noAutofit/>
          </a:bodyPr>
          <a:lstStyle/>
          <a:p>
            <a:r>
              <a:rPr lang="en-US" sz="1400" b="1" dirty="0">
                <a:solidFill>
                  <a:srgbClr val="0D315F"/>
                </a:solidFill>
                <a:cs typeface="Arial"/>
              </a:rPr>
              <a:t>Name</a:t>
            </a:r>
          </a:p>
          <a:p>
            <a:r>
              <a:rPr lang="en-US" sz="1000" i="1" dirty="0">
                <a:solidFill>
                  <a:srgbClr val="0D315F"/>
                </a:solidFill>
                <a:cs typeface="Arial"/>
              </a:rPr>
              <a:t>Title</a:t>
            </a:r>
          </a:p>
        </p:txBody>
      </p:sp>
      <p:sp>
        <p:nvSpPr>
          <p:cNvPr id="75" name="TextBox 74">
            <a:extLst>
              <a:ext uri="{FF2B5EF4-FFF2-40B4-BE49-F238E27FC236}">
                <a16:creationId xmlns:a16="http://schemas.microsoft.com/office/drawing/2014/main" id="{974D48CB-5884-4BDF-A8EC-FD70F8CC1411}"/>
              </a:ext>
            </a:extLst>
          </p:cNvPr>
          <p:cNvSpPr txBox="1"/>
          <p:nvPr/>
        </p:nvSpPr>
        <p:spPr>
          <a:xfrm>
            <a:off x="6140889" y="5344921"/>
            <a:ext cx="2662205" cy="907272"/>
          </a:xfrm>
          <a:prstGeom prst="rect">
            <a:avLst/>
          </a:prstGeom>
          <a:noFill/>
        </p:spPr>
        <p:txBody>
          <a:bodyPr wrap="square" lIns="0" tIns="0" rIns="0" bIns="0" rtlCol="0">
            <a:noAutofit/>
          </a:bodyPr>
          <a:lstStyle/>
          <a:p>
            <a:pPr marL="171450" indent="-171450">
              <a:buFont typeface="Arial" charset="0"/>
              <a:buChar char="•"/>
            </a:pPr>
            <a:r>
              <a:rPr lang="en-US" sz="900" dirty="0">
                <a:solidFill>
                  <a:srgbClr val="474747"/>
                </a:solidFill>
                <a:cs typeface="Arial"/>
              </a:rPr>
              <a:t>Bio</a:t>
            </a:r>
          </a:p>
        </p:txBody>
      </p:sp>
    </p:spTree>
    <p:extLst>
      <p:ext uri="{BB962C8B-B14F-4D97-AF65-F5344CB8AC3E}">
        <p14:creationId xmlns:p14="http://schemas.microsoft.com/office/powerpoint/2010/main" val="11677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p:bldP spid="54" grpId="0"/>
      <p:bldP spid="57" grpId="0"/>
      <p:bldP spid="58" grpId="0"/>
      <p:bldP spid="62" grpId="0"/>
      <p:bldP spid="63" grpId="0"/>
      <p:bldP spid="69" grpId="0"/>
      <p:bldP spid="70" grpId="0"/>
      <p:bldP spid="74" grpId="0"/>
      <p:bldP spid="7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ansition Slide - Blu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685800" y="2747772"/>
            <a:ext cx="7772400" cy="1362456"/>
          </a:xfrm>
        </p:spPr>
        <p:txBody>
          <a:bodyPr>
            <a:normAutofit/>
          </a:bodyPr>
          <a:lstStyle>
            <a:lvl1pPr marL="0" indent="0" algn="l">
              <a:buNone/>
              <a:defRPr sz="2800" b="1" baseline="0">
                <a:solidFill>
                  <a:schemeClr val="bg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Transition Slide Title</a:t>
            </a:r>
          </a:p>
        </p:txBody>
      </p:sp>
      <p:pic>
        <p:nvPicPr>
          <p:cNvPr id="4" name="Picture 3">
            <a:extLst>
              <a:ext uri="{FF2B5EF4-FFF2-40B4-BE49-F238E27FC236}">
                <a16:creationId xmlns:a16="http://schemas.microsoft.com/office/drawing/2014/main" id="{76CD8D14-6E3A-47A6-80B9-69459EE18805}"/>
              </a:ext>
            </a:extLst>
          </p:cNvPr>
          <p:cNvPicPr>
            <a:picLocks noChangeAspect="1"/>
          </p:cNvPicPr>
          <p:nvPr/>
        </p:nvPicPr>
        <p:blipFill>
          <a:blip r:embed="rId2"/>
          <a:stretch>
            <a:fillRect/>
          </a:stretch>
        </p:blipFill>
        <p:spPr>
          <a:xfrm>
            <a:off x="190500" y="6469380"/>
            <a:ext cx="447435" cy="320040"/>
          </a:xfrm>
          <a:prstGeom prst="rect">
            <a:avLst/>
          </a:prstGeom>
        </p:spPr>
      </p:pic>
    </p:spTree>
    <p:extLst>
      <p:ext uri="{BB962C8B-B14F-4D97-AF65-F5344CB8AC3E}">
        <p14:creationId xmlns:p14="http://schemas.microsoft.com/office/powerpoint/2010/main" val="169501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471" y="1965960"/>
            <a:ext cx="6027059" cy="2926080"/>
          </a:xfrm>
          <a:prstGeom prst="rect">
            <a:avLst/>
          </a:prstGeom>
        </p:spPr>
      </p:pic>
    </p:spTree>
    <p:extLst>
      <p:ext uri="{BB962C8B-B14F-4D97-AF65-F5344CB8AC3E}">
        <p14:creationId xmlns:p14="http://schemas.microsoft.com/office/powerpoint/2010/main" val="275541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PI Title Slide - Wi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B30CF-5C75-4062-ACC5-054C499D45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E9FA977F-1CDC-408E-B94F-581C4F2F74D3}"/>
              </a:ext>
            </a:extLst>
          </p:cNvPr>
          <p:cNvSpPr/>
          <p:nvPr/>
        </p:nvSpPr>
        <p:spPr>
          <a:xfrm>
            <a:off x="4490233" y="5541850"/>
            <a:ext cx="4645152" cy="80467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4EB65F89-D0F0-49DA-A764-FC935DF5885E}"/>
              </a:ext>
            </a:extLst>
          </p:cNvPr>
          <p:cNvSpPr>
            <a:spLocks noGrp="1"/>
          </p:cNvSpPr>
          <p:nvPr>
            <p:ph type="ctrTitle" hasCustomPrompt="1"/>
          </p:nvPr>
        </p:nvSpPr>
        <p:spPr>
          <a:xfrm>
            <a:off x="4521553" y="5602398"/>
            <a:ext cx="4582511" cy="683575"/>
          </a:xfrm>
        </p:spPr>
        <p:txBody>
          <a:bodyPr lIns="45720" rIns="45720" anchor="b"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9" name="Picture 8">
            <a:extLst>
              <a:ext uri="{FF2B5EF4-FFF2-40B4-BE49-F238E27FC236}">
                <a16:creationId xmlns:a16="http://schemas.microsoft.com/office/drawing/2014/main" id="{833E4420-7AFE-4E97-A6AB-188E5450759A}"/>
              </a:ext>
            </a:extLst>
          </p:cNvPr>
          <p:cNvPicPr>
            <a:picLocks noChangeAspect="1"/>
          </p:cNvPicPr>
          <p:nvPr/>
        </p:nvPicPr>
        <p:blipFill>
          <a:blip r:embed="rId3"/>
          <a:stretch>
            <a:fillRect/>
          </a:stretch>
        </p:blipFill>
        <p:spPr>
          <a:xfrm>
            <a:off x="3905873" y="4007245"/>
            <a:ext cx="3621741" cy="1758320"/>
          </a:xfrm>
          <a:prstGeom prst="rect">
            <a:avLst/>
          </a:prstGeom>
        </p:spPr>
      </p:pic>
    </p:spTree>
    <p:extLst>
      <p:ext uri="{BB962C8B-B14F-4D97-AF65-F5344CB8AC3E}">
        <p14:creationId xmlns:p14="http://schemas.microsoft.com/office/powerpoint/2010/main" val="31111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PI Title Slide - Wi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11B35A-4B2A-4740-BA12-DD2534C417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450"/>
            <a:ext cx="9144000" cy="6871449"/>
          </a:xfrm>
          <a:prstGeom prst="rect">
            <a:avLst/>
          </a:prstGeom>
        </p:spPr>
      </p:pic>
      <p:sp>
        <p:nvSpPr>
          <p:cNvPr id="7" name="Rectangle 6">
            <a:extLst>
              <a:ext uri="{FF2B5EF4-FFF2-40B4-BE49-F238E27FC236}">
                <a16:creationId xmlns:a16="http://schemas.microsoft.com/office/drawing/2014/main" id="{A7ECF3E2-4103-43A1-A73A-EDD7A56A2964}"/>
              </a:ext>
            </a:extLst>
          </p:cNvPr>
          <p:cNvSpPr/>
          <p:nvPr/>
        </p:nvSpPr>
        <p:spPr>
          <a:xfrm>
            <a:off x="4490233" y="5541850"/>
            <a:ext cx="4645152" cy="80467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Title 1">
            <a:extLst>
              <a:ext uri="{FF2B5EF4-FFF2-40B4-BE49-F238E27FC236}">
                <a16:creationId xmlns:a16="http://schemas.microsoft.com/office/drawing/2014/main" id="{D55D8398-6958-4968-BE33-65C54A9D9348}"/>
              </a:ext>
            </a:extLst>
          </p:cNvPr>
          <p:cNvSpPr>
            <a:spLocks noGrp="1"/>
          </p:cNvSpPr>
          <p:nvPr>
            <p:ph type="ctrTitle" hasCustomPrompt="1"/>
          </p:nvPr>
        </p:nvSpPr>
        <p:spPr>
          <a:xfrm>
            <a:off x="4521553" y="5602398"/>
            <a:ext cx="4582511" cy="683575"/>
          </a:xfrm>
        </p:spPr>
        <p:txBody>
          <a:bodyPr lIns="45720" rIns="45720" anchor="b"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10" name="Picture 9">
            <a:extLst>
              <a:ext uri="{FF2B5EF4-FFF2-40B4-BE49-F238E27FC236}">
                <a16:creationId xmlns:a16="http://schemas.microsoft.com/office/drawing/2014/main" id="{B8F9A18D-1F43-4B15-81F4-B5677E5EB2BD}"/>
              </a:ext>
            </a:extLst>
          </p:cNvPr>
          <p:cNvPicPr>
            <a:picLocks noChangeAspect="1"/>
          </p:cNvPicPr>
          <p:nvPr/>
        </p:nvPicPr>
        <p:blipFill>
          <a:blip r:embed="rId3"/>
          <a:stretch>
            <a:fillRect/>
          </a:stretch>
        </p:blipFill>
        <p:spPr>
          <a:xfrm>
            <a:off x="3905873" y="4007245"/>
            <a:ext cx="3621741" cy="1758320"/>
          </a:xfrm>
          <a:prstGeom prst="rect">
            <a:avLst/>
          </a:prstGeom>
        </p:spPr>
      </p:pic>
    </p:spTree>
    <p:extLst>
      <p:ext uri="{BB962C8B-B14F-4D97-AF65-F5344CB8AC3E}">
        <p14:creationId xmlns:p14="http://schemas.microsoft.com/office/powerpoint/2010/main" val="187428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PI Title Slide - Wind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0C1D5-093F-4EFA-9411-630EB0283DBE}"/>
              </a:ext>
            </a:extLst>
          </p:cNvPr>
          <p:cNvPicPr>
            <a:picLocks noChangeAspect="1"/>
          </p:cNvPicPr>
          <p:nvPr/>
        </p:nvPicPr>
        <p:blipFill>
          <a:blip r:embed="rId2"/>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D0128FA2-C44F-4CAC-B8AC-CB23BD588DD4}"/>
              </a:ext>
            </a:extLst>
          </p:cNvPr>
          <p:cNvSpPr/>
          <p:nvPr/>
        </p:nvSpPr>
        <p:spPr>
          <a:xfrm>
            <a:off x="4490233" y="5541850"/>
            <a:ext cx="4645152" cy="80467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0" name="Title 1">
            <a:extLst>
              <a:ext uri="{FF2B5EF4-FFF2-40B4-BE49-F238E27FC236}">
                <a16:creationId xmlns:a16="http://schemas.microsoft.com/office/drawing/2014/main" id="{AF26300D-08B3-49C1-A754-9AB816A92840}"/>
              </a:ext>
            </a:extLst>
          </p:cNvPr>
          <p:cNvSpPr>
            <a:spLocks noGrp="1"/>
          </p:cNvSpPr>
          <p:nvPr>
            <p:ph type="ctrTitle" hasCustomPrompt="1"/>
          </p:nvPr>
        </p:nvSpPr>
        <p:spPr>
          <a:xfrm>
            <a:off x="4521553" y="5602398"/>
            <a:ext cx="4582511" cy="683575"/>
          </a:xfrm>
        </p:spPr>
        <p:txBody>
          <a:bodyPr lIns="45720" rIns="45720" anchor="b"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13" name="Picture 12">
            <a:extLst>
              <a:ext uri="{FF2B5EF4-FFF2-40B4-BE49-F238E27FC236}">
                <a16:creationId xmlns:a16="http://schemas.microsoft.com/office/drawing/2014/main" id="{C768CCAD-C638-4E82-8C79-9C079729E6DE}"/>
              </a:ext>
            </a:extLst>
          </p:cNvPr>
          <p:cNvPicPr>
            <a:picLocks noChangeAspect="1"/>
          </p:cNvPicPr>
          <p:nvPr/>
        </p:nvPicPr>
        <p:blipFill>
          <a:blip r:embed="rId3"/>
          <a:stretch>
            <a:fillRect/>
          </a:stretch>
        </p:blipFill>
        <p:spPr>
          <a:xfrm>
            <a:off x="3905873" y="4007245"/>
            <a:ext cx="3621741" cy="1758320"/>
          </a:xfrm>
          <a:prstGeom prst="rect">
            <a:avLst/>
          </a:prstGeom>
        </p:spPr>
      </p:pic>
    </p:spTree>
    <p:extLst>
      <p:ext uri="{BB962C8B-B14F-4D97-AF65-F5344CB8AC3E}">
        <p14:creationId xmlns:p14="http://schemas.microsoft.com/office/powerpoint/2010/main" val="333398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PI Title Slide - Wind3">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7" name="Rectangle 6">
            <a:extLst>
              <a:ext uri="{FF2B5EF4-FFF2-40B4-BE49-F238E27FC236}">
                <a16:creationId xmlns:a16="http://schemas.microsoft.com/office/drawing/2014/main" id="{C6E8DE78-4D1D-4F6E-80CE-EC2D4D8195D5}"/>
              </a:ext>
            </a:extLst>
          </p:cNvPr>
          <p:cNvSpPr/>
          <p:nvPr/>
        </p:nvSpPr>
        <p:spPr>
          <a:xfrm>
            <a:off x="4490233" y="5541850"/>
            <a:ext cx="4645152" cy="8046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F7636063-F80D-4ACE-AD72-47A8DB7BA724}"/>
              </a:ext>
            </a:extLst>
          </p:cNvPr>
          <p:cNvSpPr>
            <a:spLocks noGrp="1"/>
          </p:cNvSpPr>
          <p:nvPr>
            <p:ph type="ctrTitle" hasCustomPrompt="1"/>
          </p:nvPr>
        </p:nvSpPr>
        <p:spPr>
          <a:xfrm>
            <a:off x="4521553" y="5602398"/>
            <a:ext cx="4582511" cy="683575"/>
          </a:xfrm>
        </p:spPr>
        <p:txBody>
          <a:bodyPr lIns="45720" rIns="45720" anchor="b"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13" name="Picture 12">
            <a:extLst>
              <a:ext uri="{FF2B5EF4-FFF2-40B4-BE49-F238E27FC236}">
                <a16:creationId xmlns:a16="http://schemas.microsoft.com/office/drawing/2014/main" id="{1E006B77-7552-4C9D-BC95-310ADB9DAC3E}"/>
              </a:ext>
            </a:extLst>
          </p:cNvPr>
          <p:cNvPicPr>
            <a:picLocks noChangeAspect="1"/>
          </p:cNvPicPr>
          <p:nvPr/>
        </p:nvPicPr>
        <p:blipFill>
          <a:blip r:embed="rId3"/>
          <a:stretch>
            <a:fillRect/>
          </a:stretch>
        </p:blipFill>
        <p:spPr>
          <a:xfrm>
            <a:off x="3905873" y="4007245"/>
            <a:ext cx="3621741" cy="1758320"/>
          </a:xfrm>
          <a:prstGeom prst="rect">
            <a:avLst/>
          </a:prstGeom>
        </p:spPr>
      </p:pic>
    </p:spTree>
    <p:extLst>
      <p:ext uri="{BB962C8B-B14F-4D97-AF65-F5344CB8AC3E}">
        <p14:creationId xmlns:p14="http://schemas.microsoft.com/office/powerpoint/2010/main" val="179681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PI Title Slide - Wind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E7472-30D3-4EC9-9A71-A471EF1C6C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61BA1D30-EE26-4532-B5CD-D8D5F4688699}"/>
              </a:ext>
            </a:extLst>
          </p:cNvPr>
          <p:cNvSpPr/>
          <p:nvPr/>
        </p:nvSpPr>
        <p:spPr>
          <a:xfrm>
            <a:off x="4490233" y="5541850"/>
            <a:ext cx="4645152" cy="804672"/>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FFBA6B91-6FA3-45FF-AF98-5DD45399EDDA}"/>
              </a:ext>
            </a:extLst>
          </p:cNvPr>
          <p:cNvSpPr>
            <a:spLocks noGrp="1"/>
          </p:cNvSpPr>
          <p:nvPr>
            <p:ph type="ctrTitle" hasCustomPrompt="1"/>
          </p:nvPr>
        </p:nvSpPr>
        <p:spPr>
          <a:xfrm>
            <a:off x="4521553" y="5602398"/>
            <a:ext cx="4582511" cy="683575"/>
          </a:xfrm>
        </p:spPr>
        <p:txBody>
          <a:bodyPr lIns="45720" rIns="45720" anchor="b" anchorCtr="0">
            <a:normAutofit/>
          </a:bodyPr>
          <a:lstStyle>
            <a:lvl1pPr algn="l">
              <a:defRPr sz="2800" baseline="0">
                <a:solidFill>
                  <a:schemeClr val="bg1"/>
                </a:solidFill>
                <a:latin typeface="Arial"/>
                <a:cs typeface="Arial"/>
              </a:defRPr>
            </a:lvl1pPr>
          </a:lstStyle>
          <a:p>
            <a:r>
              <a:rPr lang="en-US" dirty="0"/>
              <a:t>Presentation Title</a:t>
            </a:r>
          </a:p>
        </p:txBody>
      </p:sp>
      <p:pic>
        <p:nvPicPr>
          <p:cNvPr id="11" name="Picture 10">
            <a:extLst>
              <a:ext uri="{FF2B5EF4-FFF2-40B4-BE49-F238E27FC236}">
                <a16:creationId xmlns:a16="http://schemas.microsoft.com/office/drawing/2014/main" id="{0C2F22C8-AA35-4B93-951B-E6EAEBA71FF1}"/>
              </a:ext>
            </a:extLst>
          </p:cNvPr>
          <p:cNvPicPr>
            <a:picLocks noChangeAspect="1"/>
          </p:cNvPicPr>
          <p:nvPr/>
        </p:nvPicPr>
        <p:blipFill>
          <a:blip r:embed="rId3"/>
          <a:stretch>
            <a:fillRect/>
          </a:stretch>
        </p:blipFill>
        <p:spPr>
          <a:xfrm>
            <a:off x="3905873" y="4007245"/>
            <a:ext cx="3621741" cy="1758320"/>
          </a:xfrm>
          <a:prstGeom prst="rect">
            <a:avLst/>
          </a:prstGeom>
        </p:spPr>
      </p:pic>
    </p:spTree>
    <p:extLst>
      <p:ext uri="{BB962C8B-B14F-4D97-AF65-F5344CB8AC3E}">
        <p14:creationId xmlns:p14="http://schemas.microsoft.com/office/powerpoint/2010/main" val="55476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1" name="Title 30"/>
          <p:cNvSpPr>
            <a:spLocks noGrp="1"/>
          </p:cNvSpPr>
          <p:nvPr>
            <p:ph type="title"/>
          </p:nvPr>
        </p:nvSpPr>
        <p:spPr>
          <a:xfrm>
            <a:off x="152399" y="130273"/>
            <a:ext cx="8801101" cy="720627"/>
          </a:xfrm>
        </p:spPr>
        <p:txBody>
          <a:bodyPr anchor="t" anchorCtr="0">
            <a:normAutofit/>
          </a:bodyPr>
          <a:lstStyle>
            <a:lvl1pPr algn="l">
              <a:defRPr sz="2400" b="1">
                <a:solidFill>
                  <a:schemeClr val="tx2"/>
                </a:solidFill>
                <a:latin typeface="Arial"/>
                <a:cs typeface="Arial"/>
              </a:defRPr>
            </a:lvl1pPr>
          </a:lstStyle>
          <a:p>
            <a:r>
              <a:rPr lang="en-US"/>
              <a:t>Click to edit Master title style</a:t>
            </a:r>
            <a:endParaRPr lang="en-US" dirty="0"/>
          </a:p>
        </p:txBody>
      </p:sp>
      <p:sp>
        <p:nvSpPr>
          <p:cNvPr id="3" name="Content Placeholder 2"/>
          <p:cNvSpPr>
            <a:spLocks noGrp="1"/>
          </p:cNvSpPr>
          <p:nvPr>
            <p:ph sz="quarter" idx="10"/>
          </p:nvPr>
        </p:nvSpPr>
        <p:spPr>
          <a:xfrm>
            <a:off x="152400" y="950344"/>
            <a:ext cx="8801100" cy="5504244"/>
          </a:xfrm>
        </p:spPr>
        <p:txBody>
          <a:bodyPr/>
          <a:lstStyle>
            <a:lvl1pPr marL="233363" indent="-233363">
              <a:defRPr>
                <a:solidFill>
                  <a:schemeClr val="tx1"/>
                </a:solidFill>
              </a:defRPr>
            </a:lvl1pPr>
            <a:lvl2pPr marL="457200" indent="-223838">
              <a:defRPr>
                <a:solidFill>
                  <a:schemeClr val="tx1"/>
                </a:solidFill>
              </a:defRPr>
            </a:lvl2pPr>
            <a:lvl3pPr marL="690563" indent="-233363">
              <a:tabLst>
                <a:tab pos="739775" algn="l"/>
              </a:tabLst>
              <a:defRPr>
                <a:solidFill>
                  <a:schemeClr val="tx1"/>
                </a:solidFill>
              </a:defRPr>
            </a:lvl3pPr>
            <a:lvl4pPr marL="914400" indent="-223838">
              <a:defRPr>
                <a:solidFill>
                  <a:schemeClr val="tx1"/>
                </a:solidFill>
              </a:defRPr>
            </a:lvl4pPr>
            <a:lvl5pPr marL="1147763" indent="-233363">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48F9946A-1174-4BC7-839F-CBA181306DDB}"/>
              </a:ext>
            </a:extLst>
          </p:cNvPr>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12" name="Rectangle 11">
            <a:extLst>
              <a:ext uri="{FF2B5EF4-FFF2-40B4-BE49-F238E27FC236}">
                <a16:creationId xmlns:a16="http://schemas.microsoft.com/office/drawing/2014/main" id="{1AF0C0B2-4202-44F2-BEA3-F249AC04CDB0}"/>
              </a:ext>
            </a:extLst>
          </p:cNvPr>
          <p:cNvSpPr>
            <a:spLocks noChangeAspect="1"/>
          </p:cNvSpPr>
          <p:nvPr/>
        </p:nvSpPr>
        <p:spPr>
          <a:xfrm>
            <a:off x="3838471" y="6537706"/>
            <a:ext cx="1467068"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Q2 2019 E</a:t>
            </a:r>
            <a:r>
              <a:rPr lang="en-US" sz="1000" baseline="0" dirty="0">
                <a:solidFill>
                  <a:srgbClr val="848587"/>
                </a:solidFill>
                <a:latin typeface="Arial" pitchFamily="34" charset="0"/>
                <a:cs typeface="Arial" pitchFamily="34" charset="0"/>
              </a:rPr>
              <a:t>arnings Call</a:t>
            </a:r>
            <a:endParaRPr lang="en-US" sz="1000" dirty="0">
              <a:solidFill>
                <a:srgbClr val="848587"/>
              </a:solidFill>
              <a:latin typeface="Arial" pitchFamily="34" charset="0"/>
              <a:cs typeface="Arial" pitchFamily="34" charset="0"/>
            </a:endParaRPr>
          </a:p>
        </p:txBody>
      </p:sp>
      <p:sp>
        <p:nvSpPr>
          <p:cNvPr id="13" name="Date Placeholder 2">
            <a:extLst>
              <a:ext uri="{FF2B5EF4-FFF2-40B4-BE49-F238E27FC236}">
                <a16:creationId xmlns:a16="http://schemas.microsoft.com/office/drawing/2014/main" id="{EF8337A7-DDA0-4136-AFB4-38C1F73520CE}"/>
              </a:ext>
            </a:extLst>
          </p:cNvPr>
          <p:cNvSpPr>
            <a:spLocks noGrp="1"/>
          </p:cNvSpPr>
          <p:nvPr>
            <p:ph type="dt" sz="half" idx="11"/>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cxnSp>
        <p:nvCxnSpPr>
          <p:cNvPr id="14" name="Straight Connector 13">
            <a:extLst>
              <a:ext uri="{FF2B5EF4-FFF2-40B4-BE49-F238E27FC236}">
                <a16:creationId xmlns:a16="http://schemas.microsoft.com/office/drawing/2014/main" id="{528D18AF-1CDA-487E-9A77-75CBA8592914}"/>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5F000A5-5B04-4FA4-9CDE-7FFB7126E0BE}"/>
              </a:ext>
            </a:extLst>
          </p:cNvPr>
          <p:cNvPicPr>
            <a:picLocks noChangeAspect="1"/>
          </p:cNvPicPr>
          <p:nvPr/>
        </p:nvPicPr>
        <p:blipFill>
          <a:blip r:embed="rId2"/>
          <a:stretch>
            <a:fillRect/>
          </a:stretch>
        </p:blipFill>
        <p:spPr>
          <a:xfrm>
            <a:off x="152399" y="6495996"/>
            <a:ext cx="441960" cy="320040"/>
          </a:xfrm>
          <a:prstGeom prst="rect">
            <a:avLst/>
          </a:prstGeom>
        </p:spPr>
      </p:pic>
    </p:spTree>
    <p:extLst>
      <p:ext uri="{BB962C8B-B14F-4D97-AF65-F5344CB8AC3E}">
        <p14:creationId xmlns:p14="http://schemas.microsoft.com/office/powerpoint/2010/main" val="93802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ontent - Wind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14752-C6E4-4AA1-B111-22E894CEC7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136913" cy="6858000"/>
          </a:xfrm>
          <a:prstGeom prst="rect">
            <a:avLst/>
          </a:prstGeom>
        </p:spPr>
      </p:pic>
      <p:sp>
        <p:nvSpPr>
          <p:cNvPr id="2" name="Title 1"/>
          <p:cNvSpPr>
            <a:spLocks noGrp="1"/>
          </p:cNvSpPr>
          <p:nvPr>
            <p:ph type="title"/>
          </p:nvPr>
        </p:nvSpPr>
        <p:spPr>
          <a:xfrm>
            <a:off x="2259106" y="74073"/>
            <a:ext cx="6694393" cy="489808"/>
          </a:xfrm>
        </p:spPr>
        <p:txBody>
          <a:bodyPr lIns="0" tIns="0" rIns="0" bIns="0" anchor="b" anchorCtr="0">
            <a:normAutofit/>
          </a:bodyPr>
          <a:lstStyle>
            <a:lvl1pPr algn="l">
              <a:defRPr sz="2200" b="1" i="0">
                <a:solidFill>
                  <a:schemeClr val="tx2"/>
                </a:solidFill>
                <a:latin typeface="Arial"/>
                <a:cs typeface="Arial"/>
              </a:defRPr>
            </a:lvl1pPr>
          </a:lstStyle>
          <a:p>
            <a:r>
              <a:rPr lang="en-US"/>
              <a:t>Click to edit Master title style</a:t>
            </a:r>
            <a:endParaRPr lang="en-US" dirty="0"/>
          </a:p>
        </p:txBody>
      </p:sp>
      <p:sp>
        <p:nvSpPr>
          <p:cNvPr id="17" name="Text Placeholder 15"/>
          <p:cNvSpPr>
            <a:spLocks noGrp="1"/>
          </p:cNvSpPr>
          <p:nvPr>
            <p:ph type="body" sz="quarter" idx="15" hasCustomPrompt="1"/>
          </p:nvPr>
        </p:nvSpPr>
        <p:spPr>
          <a:xfrm>
            <a:off x="2259101" y="639829"/>
            <a:ext cx="6694393" cy="1076666"/>
          </a:xfrm>
        </p:spPr>
        <p:txBody>
          <a:bodyPr>
            <a:normAutofit/>
          </a:bodyPr>
          <a:lstStyle>
            <a:lvl1pPr marL="0" marR="0" indent="0" algn="l" defTabSz="457200" rtl="0" eaLnBrk="1" fontAlgn="auto" latinLnBrk="0" hangingPunct="1">
              <a:lnSpc>
                <a:spcPct val="100000"/>
              </a:lnSpc>
              <a:spcBef>
                <a:spcPct val="20000"/>
              </a:spcBef>
              <a:spcAft>
                <a:spcPts val="0"/>
              </a:spcAft>
              <a:buClr>
                <a:schemeClr val="accent1"/>
              </a:buClr>
              <a:buSzPct val="150000"/>
              <a:buFont typeface="Wingdings" charset="2"/>
              <a:buNone/>
              <a:tabLst/>
              <a:defRPr sz="1200" b="0" i="0" baseline="0">
                <a:solidFill>
                  <a:schemeClr val="tx1"/>
                </a:solidFill>
                <a:latin typeface="Arial"/>
                <a:cs typeface="Arial"/>
              </a:defRPr>
            </a:lvl1pPr>
            <a:lvl2pPr marL="742950" indent="-285750">
              <a:buClr>
                <a:schemeClr val="accent1"/>
              </a:buClr>
              <a:buSzPct val="150000"/>
              <a:buFont typeface="Wingdings" charset="2"/>
              <a:buChar char="§"/>
              <a:defRPr sz="1200">
                <a:solidFill>
                  <a:srgbClr val="474746"/>
                </a:solidFill>
                <a:latin typeface="Arial"/>
                <a:cs typeface="Arial"/>
              </a:defRPr>
            </a:lvl2pPr>
            <a:lvl3pPr marL="1143000" indent="-228600">
              <a:buClr>
                <a:schemeClr val="accent1"/>
              </a:buClr>
              <a:buSzPct val="150000"/>
              <a:buFont typeface="Wingdings" charset="2"/>
              <a:buChar char="§"/>
              <a:defRPr sz="1200">
                <a:solidFill>
                  <a:srgbClr val="474746"/>
                </a:solidFill>
                <a:latin typeface="Arial"/>
                <a:cs typeface="Arial"/>
              </a:defRPr>
            </a:lvl3pPr>
            <a:lvl4pPr marL="1600200" indent="-228600">
              <a:buClr>
                <a:schemeClr val="accent1"/>
              </a:buClr>
              <a:buSzPct val="150000"/>
              <a:buFont typeface="Wingdings" charset="2"/>
              <a:buChar char="§"/>
              <a:defRPr sz="1200">
                <a:solidFill>
                  <a:srgbClr val="474746"/>
                </a:solidFill>
                <a:latin typeface="Arial"/>
                <a:cs typeface="Arial"/>
              </a:defRPr>
            </a:lvl4pPr>
            <a:lvl5pPr marL="2057400" indent="-228600">
              <a:buClr>
                <a:schemeClr val="accent1"/>
              </a:buClr>
              <a:buSzPct val="150000"/>
              <a:buFont typeface="Wingdings" charset="2"/>
              <a:buChar char="§"/>
              <a:defRPr sz="1200">
                <a:solidFill>
                  <a:srgbClr val="474746"/>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
                <a:schemeClr val="accent1"/>
              </a:buClr>
              <a:buSzPct val="150000"/>
              <a:buFont typeface="Wingdings" charset="2"/>
              <a:buNone/>
              <a:tabLst/>
              <a:defRPr/>
            </a:pPr>
            <a:r>
              <a:rPr lang="en-US" dirty="0" err="1"/>
              <a:t>Pellentesque</a:t>
            </a:r>
            <a:r>
              <a:rPr lang="en-US" dirty="0"/>
              <a:t> </a:t>
            </a:r>
            <a:r>
              <a:rPr lang="en-US" dirty="0" err="1"/>
              <a:t>ornare</a:t>
            </a:r>
            <a:r>
              <a:rPr lang="en-US" dirty="0"/>
              <a:t> </a:t>
            </a:r>
            <a:r>
              <a:rPr lang="en-US" dirty="0" err="1"/>
              <a:t>sem</a:t>
            </a:r>
            <a:r>
              <a:rPr lang="en-US" dirty="0"/>
              <a:t> </a:t>
            </a:r>
            <a:r>
              <a:rPr lang="en-US" dirty="0" err="1"/>
              <a:t>lacinia</a:t>
            </a:r>
            <a:r>
              <a:rPr lang="en-US" dirty="0"/>
              <a:t> quam </a:t>
            </a:r>
            <a:r>
              <a:rPr lang="en-US" dirty="0" err="1"/>
              <a:t>venenatis</a:t>
            </a:r>
            <a:r>
              <a:rPr lang="en-US" dirty="0"/>
              <a:t> </a:t>
            </a:r>
            <a:r>
              <a:rPr lang="en-US" dirty="0" err="1"/>
              <a:t>vestibulum</a:t>
            </a:r>
            <a:r>
              <a:rPr lang="en-US" dirty="0"/>
              <a:t>. </a:t>
            </a:r>
            <a:r>
              <a:rPr lang="en-US" dirty="0" err="1"/>
              <a:t>Fusce</a:t>
            </a:r>
            <a:r>
              <a:rPr lang="en-US" dirty="0"/>
              <a:t> </a:t>
            </a:r>
            <a:r>
              <a:rPr lang="en-US" dirty="0" err="1"/>
              <a:t>dapibus</a:t>
            </a:r>
            <a:r>
              <a:rPr lang="en-US" dirty="0"/>
              <a:t>, </a:t>
            </a:r>
            <a:r>
              <a:rPr lang="en-US" dirty="0" err="1"/>
              <a:t>tellus</a:t>
            </a:r>
            <a:r>
              <a:rPr lang="en-US" dirty="0"/>
              <a:t> ac </a:t>
            </a:r>
            <a:r>
              <a:rPr lang="en-US" dirty="0" err="1"/>
              <a:t>cursus</a:t>
            </a:r>
            <a:r>
              <a:rPr lang="en-US" dirty="0"/>
              <a:t> </a:t>
            </a:r>
            <a:r>
              <a:rPr lang="en-US" dirty="0" err="1"/>
              <a:t>commodo</a:t>
            </a:r>
            <a:r>
              <a:rPr lang="en-US" dirty="0"/>
              <a:t>, </a:t>
            </a:r>
            <a:r>
              <a:rPr lang="en-US" dirty="0" err="1"/>
              <a:t>tortor</a:t>
            </a:r>
            <a:r>
              <a:rPr lang="en-US" dirty="0"/>
              <a:t> </a:t>
            </a:r>
            <a:r>
              <a:rPr lang="en-US" dirty="0" err="1"/>
              <a:t>mauris</a:t>
            </a:r>
            <a:r>
              <a:rPr lang="en-US" dirty="0"/>
              <a:t> </a:t>
            </a:r>
            <a:r>
              <a:rPr lang="en-US" dirty="0" err="1"/>
              <a:t>condimentum</a:t>
            </a:r>
            <a:r>
              <a:rPr lang="en-US" dirty="0"/>
              <a:t> </a:t>
            </a:r>
            <a:r>
              <a:rPr lang="en-US" dirty="0" err="1"/>
              <a:t>nibh</a:t>
            </a:r>
            <a:r>
              <a:rPr lang="en-US" dirty="0"/>
              <a:t>, </a:t>
            </a:r>
            <a:r>
              <a:rPr lang="en-US" dirty="0" err="1"/>
              <a:t>ut</a:t>
            </a:r>
            <a:r>
              <a:rPr lang="en-US" dirty="0"/>
              <a:t> </a:t>
            </a:r>
            <a:r>
              <a:rPr lang="en-US" dirty="0" err="1"/>
              <a:t>fermentum</a:t>
            </a:r>
            <a:r>
              <a:rPr lang="en-US" dirty="0"/>
              <a:t> </a:t>
            </a:r>
            <a:r>
              <a:rPr lang="en-US" dirty="0" err="1"/>
              <a:t>massa</a:t>
            </a:r>
            <a:r>
              <a:rPr lang="en-US" dirty="0"/>
              <a:t> </a:t>
            </a:r>
            <a:r>
              <a:rPr lang="en-US" dirty="0" err="1"/>
              <a:t>justo</a:t>
            </a:r>
            <a:r>
              <a:rPr lang="en-US" dirty="0"/>
              <a:t> sit </a:t>
            </a:r>
            <a:r>
              <a:rPr lang="en-US" dirty="0" err="1"/>
              <a:t>amet</a:t>
            </a:r>
            <a:r>
              <a:rPr lang="en-US" dirty="0"/>
              <a:t> </a:t>
            </a:r>
            <a:r>
              <a:rPr lang="en-US" dirty="0" err="1"/>
              <a:t>risus</a:t>
            </a:r>
            <a:r>
              <a:rPr lang="en-US" dirty="0"/>
              <a:t>. Maecenas </a:t>
            </a:r>
            <a:r>
              <a:rPr lang="en-US" dirty="0" err="1"/>
              <a:t>sed</a:t>
            </a:r>
            <a:r>
              <a:rPr lang="en-US" dirty="0"/>
              <a:t> </a:t>
            </a:r>
            <a:r>
              <a:rPr lang="en-US" dirty="0" err="1"/>
              <a:t>diam</a:t>
            </a:r>
            <a:r>
              <a:rPr lang="en-US" dirty="0"/>
              <a:t> </a:t>
            </a:r>
            <a:r>
              <a:rPr lang="en-US" dirty="0" err="1"/>
              <a:t>eget</a:t>
            </a:r>
            <a:r>
              <a:rPr lang="en-US" dirty="0"/>
              <a:t> </a:t>
            </a:r>
            <a:r>
              <a:rPr lang="en-US" dirty="0" err="1"/>
              <a:t>risus</a:t>
            </a:r>
            <a:r>
              <a:rPr lang="en-US" dirty="0"/>
              <a:t> </a:t>
            </a:r>
            <a:r>
              <a:rPr lang="en-US" dirty="0" err="1"/>
              <a:t>varius</a:t>
            </a:r>
            <a:r>
              <a:rPr lang="en-US" dirty="0"/>
              <a:t> </a:t>
            </a:r>
            <a:r>
              <a:rPr lang="en-US" dirty="0" err="1"/>
              <a:t>blandit</a:t>
            </a:r>
            <a:r>
              <a:rPr lang="en-US" dirty="0"/>
              <a:t> sit </a:t>
            </a:r>
            <a:r>
              <a:rPr lang="en-US" dirty="0" err="1"/>
              <a:t>amet</a:t>
            </a:r>
            <a:r>
              <a:rPr lang="en-US" dirty="0"/>
              <a:t> non magna. </a:t>
            </a:r>
          </a:p>
        </p:txBody>
      </p:sp>
      <p:sp>
        <p:nvSpPr>
          <p:cNvPr id="20" name="Slide Number Placeholder 5"/>
          <p:cNvSpPr>
            <a:spLocks noGrp="1"/>
          </p:cNvSpPr>
          <p:nvPr>
            <p:ph type="sldNum" sz="quarter" idx="4"/>
          </p:nvPr>
        </p:nvSpPr>
        <p:spPr>
          <a:xfrm>
            <a:off x="8648700" y="6537706"/>
            <a:ext cx="304800" cy="246888"/>
          </a:xfrm>
          <a:prstGeom prst="rect">
            <a:avLst/>
          </a:prstGeom>
        </p:spPr>
        <p:txBody>
          <a:bodyPr vert="horz" lIns="0" tIns="0" rIns="0" bIns="0" rtlCol="0" anchor="ctr">
            <a:noAutofit/>
          </a:bodyPr>
          <a:lstStyle>
            <a:lvl1pPr algn="l">
              <a:defRPr sz="1000" b="0">
                <a:solidFill>
                  <a:srgbClr val="848587"/>
                </a:solidFill>
                <a:latin typeface="Arial" pitchFamily="34" charset="0"/>
                <a:cs typeface="Arial" pitchFamily="34" charset="0"/>
              </a:defRPr>
            </a:lvl1pPr>
          </a:lstStyle>
          <a:p>
            <a:fld id="{B6F15528-21DE-4FAA-801E-634DDDAF4B2B}" type="slidenum">
              <a:rPr lang="en-US" smtClean="0"/>
              <a:pPr/>
              <a:t>‹#›</a:t>
            </a:fld>
            <a:endParaRPr lang="en-US" dirty="0"/>
          </a:p>
        </p:txBody>
      </p:sp>
      <p:sp>
        <p:nvSpPr>
          <p:cNvPr id="36" name="Rectangle 35"/>
          <p:cNvSpPr>
            <a:spLocks noChangeAspect="1"/>
          </p:cNvSpPr>
          <p:nvPr/>
        </p:nvSpPr>
        <p:spPr>
          <a:xfrm>
            <a:off x="3838473" y="6537706"/>
            <a:ext cx="1467068" cy="2462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000" dirty="0">
                <a:solidFill>
                  <a:srgbClr val="848587"/>
                </a:solidFill>
                <a:latin typeface="Arial" pitchFamily="34" charset="0"/>
                <a:cs typeface="Arial" pitchFamily="34" charset="0"/>
              </a:rPr>
              <a:t>Q3 2018 Earnings Call</a:t>
            </a:r>
          </a:p>
        </p:txBody>
      </p:sp>
      <p:sp>
        <p:nvSpPr>
          <p:cNvPr id="24" name="Date Placeholder 2"/>
          <p:cNvSpPr>
            <a:spLocks noGrp="1"/>
          </p:cNvSpPr>
          <p:nvPr>
            <p:ph type="dt" sz="half" idx="10"/>
          </p:nvPr>
        </p:nvSpPr>
        <p:spPr>
          <a:xfrm>
            <a:off x="7064188" y="6532572"/>
            <a:ext cx="1416424" cy="246888"/>
          </a:xfrm>
          <a:prstGeom prst="rect">
            <a:avLst/>
          </a:prstGeom>
        </p:spPr>
        <p:txBody>
          <a:bodyPr anchor="ctr"/>
          <a:lstStyle>
            <a:lvl1pPr>
              <a:defRPr sz="1000">
                <a:solidFill>
                  <a:srgbClr val="848587"/>
                </a:solidFill>
              </a:defRPr>
            </a:lvl1pPr>
          </a:lstStyle>
          <a:p>
            <a:r>
              <a:rPr lang="en-US" dirty="0"/>
              <a:t>August 7, 2019</a:t>
            </a:r>
          </a:p>
        </p:txBody>
      </p:sp>
      <p:pic>
        <p:nvPicPr>
          <p:cNvPr id="9" name="Picture 8">
            <a:extLst>
              <a:ext uri="{FF2B5EF4-FFF2-40B4-BE49-F238E27FC236}">
                <a16:creationId xmlns:a16="http://schemas.microsoft.com/office/drawing/2014/main" id="{6CF34EDB-3AAD-4CA4-80CF-26627A4677E4}"/>
              </a:ext>
            </a:extLst>
          </p:cNvPr>
          <p:cNvPicPr>
            <a:picLocks noChangeAspect="1"/>
          </p:cNvPicPr>
          <p:nvPr/>
        </p:nvPicPr>
        <p:blipFill>
          <a:blip r:embed="rId3"/>
          <a:stretch>
            <a:fillRect/>
          </a:stretch>
        </p:blipFill>
        <p:spPr>
          <a:xfrm>
            <a:off x="190500" y="6469380"/>
            <a:ext cx="447435" cy="320040"/>
          </a:xfrm>
          <a:prstGeom prst="rect">
            <a:avLst/>
          </a:prstGeom>
        </p:spPr>
      </p:pic>
      <p:cxnSp>
        <p:nvCxnSpPr>
          <p:cNvPr id="11" name="Straight Connector 10">
            <a:extLst>
              <a:ext uri="{FF2B5EF4-FFF2-40B4-BE49-F238E27FC236}">
                <a16:creationId xmlns:a16="http://schemas.microsoft.com/office/drawing/2014/main" id="{262CBCC1-3F76-46E8-BC3A-BDFA68E5A258}"/>
              </a:ext>
            </a:extLst>
          </p:cNvPr>
          <p:cNvCxnSpPr/>
          <p:nvPr/>
        </p:nvCxnSpPr>
        <p:spPr>
          <a:xfrm>
            <a:off x="8561294" y="6532572"/>
            <a:ext cx="0" cy="246888"/>
          </a:xfrm>
          <a:prstGeom prst="line">
            <a:avLst/>
          </a:prstGeom>
          <a:ln>
            <a:solidFill>
              <a:srgbClr val="84858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55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8937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33363" indent="-233363" algn="l" defTabSz="457200" rtl="0" eaLnBrk="1" latinLnBrk="0" hangingPunct="1">
        <a:spcBef>
          <a:spcPct val="20000"/>
        </a:spcBef>
        <a:buFont typeface="Arial"/>
        <a:buChar char="•"/>
        <a:defRPr sz="2000" kern="1200">
          <a:solidFill>
            <a:schemeClr val="tx1"/>
          </a:solidFill>
          <a:latin typeface="+mn-lt"/>
          <a:ea typeface="+mn-ea"/>
          <a:cs typeface="+mn-cs"/>
        </a:defRPr>
      </a:lvl1pPr>
      <a:lvl2pPr marL="457200" indent="-223838" algn="l" defTabSz="457200" rtl="0" eaLnBrk="1" latinLnBrk="0" hangingPunct="1">
        <a:spcBef>
          <a:spcPct val="20000"/>
        </a:spcBef>
        <a:buFont typeface="Arial"/>
        <a:buChar char="–"/>
        <a:defRPr sz="1800" kern="1200">
          <a:solidFill>
            <a:schemeClr val="tx1"/>
          </a:solidFill>
          <a:latin typeface="+mn-lt"/>
          <a:ea typeface="+mn-ea"/>
          <a:cs typeface="+mn-cs"/>
        </a:defRPr>
      </a:lvl2pPr>
      <a:lvl3pPr marL="914400" indent="-223838" algn="l" defTabSz="457200" rtl="0" eaLnBrk="1" latinLnBrk="0" hangingPunct="1">
        <a:spcBef>
          <a:spcPct val="20000"/>
        </a:spcBef>
        <a:buFont typeface="Arial"/>
        <a:buChar char="•"/>
        <a:defRPr sz="1600" kern="1200">
          <a:solidFill>
            <a:schemeClr val="tx1"/>
          </a:solidFill>
          <a:latin typeface="+mn-lt"/>
          <a:ea typeface="+mn-ea"/>
          <a:cs typeface="+mn-cs"/>
        </a:defRPr>
      </a:lvl3pPr>
      <a:lvl4pPr marL="1147763" indent="-23336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371600" indent="-22383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59583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33363" indent="-233363" algn="l" defTabSz="457200" rtl="0" eaLnBrk="1" latinLnBrk="0" hangingPunct="1">
        <a:spcBef>
          <a:spcPct val="20000"/>
        </a:spcBef>
        <a:buFont typeface="Arial"/>
        <a:buChar char="•"/>
        <a:defRPr sz="2000" kern="1200">
          <a:solidFill>
            <a:schemeClr val="tx1"/>
          </a:solidFill>
          <a:latin typeface="+mn-lt"/>
          <a:ea typeface="+mn-ea"/>
          <a:cs typeface="+mn-cs"/>
        </a:defRPr>
      </a:lvl1pPr>
      <a:lvl2pPr marL="457200" indent="-223838" algn="l" defTabSz="457200" rtl="0" eaLnBrk="1" latinLnBrk="0" hangingPunct="1">
        <a:spcBef>
          <a:spcPct val="20000"/>
        </a:spcBef>
        <a:buFont typeface="Arial"/>
        <a:buChar char="–"/>
        <a:defRPr sz="1800" kern="1200">
          <a:solidFill>
            <a:schemeClr val="tx1"/>
          </a:solidFill>
          <a:latin typeface="+mn-lt"/>
          <a:ea typeface="+mn-ea"/>
          <a:cs typeface="+mn-cs"/>
        </a:defRPr>
      </a:lvl2pPr>
      <a:lvl3pPr marL="914400" indent="-223838" algn="l" defTabSz="457200" rtl="0" eaLnBrk="1" latinLnBrk="0" hangingPunct="1">
        <a:spcBef>
          <a:spcPct val="20000"/>
        </a:spcBef>
        <a:buFont typeface="Arial"/>
        <a:buChar char="•"/>
        <a:defRPr sz="1600" kern="1200">
          <a:solidFill>
            <a:schemeClr val="tx1"/>
          </a:solidFill>
          <a:latin typeface="+mn-lt"/>
          <a:ea typeface="+mn-ea"/>
          <a:cs typeface="+mn-cs"/>
        </a:defRPr>
      </a:lvl3pPr>
      <a:lvl4pPr marL="1147763" indent="-23336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371600" indent="-22383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A2BD5D-B258-418C-879D-072418EE89D5}"/>
              </a:ext>
            </a:extLst>
          </p:cNvPr>
          <p:cNvSpPr>
            <a:spLocks noGrp="1"/>
          </p:cNvSpPr>
          <p:nvPr>
            <p:ph type="ctrTitle"/>
          </p:nvPr>
        </p:nvSpPr>
        <p:spPr/>
        <p:txBody>
          <a:bodyPr/>
          <a:lstStyle/>
          <a:p>
            <a:r>
              <a:rPr lang="en-US" dirty="0"/>
              <a:t>Q2 2019 Earnings Call</a:t>
            </a:r>
          </a:p>
        </p:txBody>
      </p:sp>
    </p:spTree>
    <p:extLst>
      <p:ext uri="{BB962C8B-B14F-4D97-AF65-F5344CB8AC3E}">
        <p14:creationId xmlns:p14="http://schemas.microsoft.com/office/powerpoint/2010/main" val="92904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7FE-598D-4868-A01D-CBF55156BDF4}"/>
              </a:ext>
            </a:extLst>
          </p:cNvPr>
          <p:cNvSpPr>
            <a:spLocks noGrp="1"/>
          </p:cNvSpPr>
          <p:nvPr>
            <p:ph type="title"/>
          </p:nvPr>
        </p:nvSpPr>
        <p:spPr/>
        <p:txBody>
          <a:bodyPr>
            <a:normAutofit fontScale="90000"/>
          </a:bodyPr>
          <a:lstStyle/>
          <a:p>
            <a:r>
              <a:rPr lang="en-US" dirty="0"/>
              <a:t>Key Balance Sheet and Cash Flow Data</a:t>
            </a:r>
            <a:r>
              <a:rPr lang="en-US" sz="1800" baseline="30000" dirty="0"/>
              <a:t>(1)</a:t>
            </a:r>
            <a:br>
              <a:rPr lang="en-US" dirty="0"/>
            </a:br>
            <a:r>
              <a:rPr lang="en-US" sz="1800" i="1" dirty="0"/>
              <a:t>(unaudited)</a:t>
            </a:r>
          </a:p>
        </p:txBody>
      </p:sp>
      <p:graphicFrame>
        <p:nvGraphicFramePr>
          <p:cNvPr id="7" name="Table 193">
            <a:extLst>
              <a:ext uri="{FF2B5EF4-FFF2-40B4-BE49-F238E27FC236}">
                <a16:creationId xmlns:a16="http://schemas.microsoft.com/office/drawing/2014/main" id="{08D7710E-089D-4724-83A8-6F86F89E4839}"/>
              </a:ext>
            </a:extLst>
          </p:cNvPr>
          <p:cNvGraphicFramePr/>
          <p:nvPr>
            <p:extLst>
              <p:ext uri="{D42A27DB-BD31-4B8C-83A1-F6EECF244321}">
                <p14:modId xmlns:p14="http://schemas.microsoft.com/office/powerpoint/2010/main" val="1461745971"/>
              </p:ext>
            </p:extLst>
          </p:nvPr>
        </p:nvGraphicFramePr>
        <p:xfrm>
          <a:off x="152399" y="5306735"/>
          <a:ext cx="4699000" cy="334420"/>
        </p:xfrm>
        <a:graphic>
          <a:graphicData uri="http://schemas.openxmlformats.org/drawingml/2006/table">
            <a:tbl>
              <a:tblPr/>
              <a:tblGrid>
                <a:gridCol w="4699000">
                  <a:extLst>
                    <a:ext uri="{9D8B030D-6E8A-4147-A177-3AD203B41FA5}">
                      <a16:colId xmlns:a16="http://schemas.microsoft.com/office/drawing/2014/main" val="20000"/>
                    </a:ext>
                  </a:extLst>
                </a:gridCol>
              </a:tblGrid>
              <a:tr h="159160">
                <a:tc>
                  <a:txBody>
                    <a:bodyPr/>
                    <a:lstStyle/>
                    <a:p>
                      <a:pPr marL="228600" indent="-228600">
                        <a:buSzPct val="100000"/>
                        <a:buAutoNum type="arabicParenBoth"/>
                        <a:defRPr sz="800"/>
                      </a:pPr>
                      <a:r>
                        <a:rPr sz="900" dirty="0">
                          <a:solidFill>
                            <a:schemeClr val="tx2"/>
                          </a:solidFill>
                          <a:latin typeface="+mj-lt"/>
                        </a:rPr>
                        <a:t>See </a:t>
                      </a:r>
                      <a:r>
                        <a:rPr lang="en-US" sz="900" kern="1200" dirty="0">
                          <a:solidFill>
                            <a:schemeClr val="tx2"/>
                          </a:solidFill>
                          <a:latin typeface="+mj-lt"/>
                          <a:ea typeface="+mn-ea"/>
                          <a:cs typeface="+mn-cs"/>
                        </a:rPr>
                        <a:t>Appendix </a:t>
                      </a:r>
                      <a:r>
                        <a:rPr sz="900" kern="1200" dirty="0">
                          <a:solidFill>
                            <a:schemeClr val="tx2"/>
                          </a:solidFill>
                          <a:latin typeface="+mj-lt"/>
                          <a:ea typeface="+mn-ea"/>
                          <a:cs typeface="+mn-cs"/>
                        </a:rPr>
                        <a:t>for </a:t>
                      </a:r>
                      <a:r>
                        <a:rPr lang="en-US" sz="900" kern="1200" dirty="0">
                          <a:solidFill>
                            <a:schemeClr val="tx2"/>
                          </a:solidFill>
                          <a:latin typeface="+mj-lt"/>
                          <a:ea typeface="+mn-ea"/>
                          <a:cs typeface="+mn-cs"/>
                        </a:rPr>
                        <a:t>the</a:t>
                      </a:r>
                      <a:r>
                        <a:rPr sz="900" kern="1200" dirty="0">
                          <a:solidFill>
                            <a:schemeClr val="tx2"/>
                          </a:solidFill>
                          <a:latin typeface="+mj-lt"/>
                          <a:ea typeface="+mn-ea"/>
                          <a:cs typeface="+mn-cs"/>
                        </a:rPr>
                        <a:t> reconciliation</a:t>
                      </a:r>
                      <a:r>
                        <a:rPr lang="en-US" sz="900" dirty="0">
                          <a:solidFill>
                            <a:schemeClr val="tx2"/>
                          </a:solidFill>
                          <a:latin typeface="+mj-lt"/>
                        </a:rPr>
                        <a:t>s</a:t>
                      </a:r>
                      <a:r>
                        <a:rPr sz="900" dirty="0">
                          <a:solidFill>
                            <a:schemeClr val="tx2"/>
                          </a:solidFill>
                          <a:latin typeface="+mj-lt"/>
                        </a:rPr>
                        <a:t> of net </a:t>
                      </a:r>
                      <a:r>
                        <a:rPr lang="en-US" sz="900" kern="1200" dirty="0">
                          <a:solidFill>
                            <a:schemeClr val="tx2"/>
                          </a:solidFill>
                          <a:latin typeface="+mj-lt"/>
                          <a:ea typeface="+mn-ea"/>
                          <a:cs typeface="+mn-cs"/>
                        </a:rPr>
                        <a:t>debt </a:t>
                      </a:r>
                      <a:r>
                        <a:rPr sz="900" kern="1200" dirty="0">
                          <a:solidFill>
                            <a:schemeClr val="tx2"/>
                          </a:solidFill>
                          <a:latin typeface="+mj-lt"/>
                          <a:ea typeface="+mn-ea"/>
                          <a:cs typeface="+mn-cs"/>
                        </a:rPr>
                        <a:t>and </a:t>
                      </a:r>
                      <a:r>
                        <a:rPr sz="900" dirty="0">
                          <a:solidFill>
                            <a:schemeClr val="tx2"/>
                          </a:solidFill>
                          <a:latin typeface="+mj-lt"/>
                        </a:rPr>
                        <a:t>free cash flow</a:t>
                      </a:r>
                    </a:p>
                  </a:txBody>
                  <a:tcPr marL="7620" marR="7620" marT="7620" marB="7620" anchor="b"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0"/>
                  </a:ext>
                </a:extLst>
              </a:tr>
              <a:tr h="175260">
                <a:tc>
                  <a:txBody>
                    <a:bodyPr/>
                    <a:lstStyle/>
                    <a:p>
                      <a:pPr>
                        <a:defRPr sz="800"/>
                      </a:pPr>
                      <a:endParaRPr sz="900" dirty="0">
                        <a:solidFill>
                          <a:schemeClr val="tx2"/>
                        </a:solidFill>
                        <a:latin typeface="+mj-lt"/>
                      </a:endParaRPr>
                    </a:p>
                  </a:txBody>
                  <a:tcPr marL="7620" marR="7620" marT="7620" marB="7620" anchor="b"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1"/>
                  </a:ext>
                </a:extLst>
              </a:tr>
            </a:tbl>
          </a:graphicData>
        </a:graphic>
      </p:graphicFrame>
      <p:sp>
        <p:nvSpPr>
          <p:cNvPr id="4" name="Date Placeholder 3">
            <a:extLst>
              <a:ext uri="{FF2B5EF4-FFF2-40B4-BE49-F238E27FC236}">
                <a16:creationId xmlns:a16="http://schemas.microsoft.com/office/drawing/2014/main" id="{D3659C92-1B02-405A-9DAD-62670CD2CEDD}"/>
              </a:ext>
            </a:extLst>
          </p:cNvPr>
          <p:cNvSpPr>
            <a:spLocks noGrp="1"/>
          </p:cNvSpPr>
          <p:nvPr>
            <p:ph type="dt" sz="half" idx="11"/>
          </p:nvPr>
        </p:nvSpPr>
        <p:spPr/>
        <p:txBody>
          <a:bodyPr/>
          <a:lstStyle/>
          <a:p>
            <a:r>
              <a:rPr lang="en-US" dirty="0"/>
              <a:t>August 7, 2019</a:t>
            </a:r>
          </a:p>
        </p:txBody>
      </p:sp>
      <p:sp>
        <p:nvSpPr>
          <p:cNvPr id="5" name="Slide Number Placeholder 4">
            <a:extLst>
              <a:ext uri="{FF2B5EF4-FFF2-40B4-BE49-F238E27FC236}">
                <a16:creationId xmlns:a16="http://schemas.microsoft.com/office/drawing/2014/main" id="{5DCD6228-766D-41D8-9126-19323F5B2BB2}"/>
              </a:ext>
            </a:extLst>
          </p:cNvPr>
          <p:cNvSpPr>
            <a:spLocks noGrp="1"/>
          </p:cNvSpPr>
          <p:nvPr>
            <p:ph type="sldNum" sz="quarter" idx="4"/>
          </p:nvPr>
        </p:nvSpPr>
        <p:spPr/>
        <p:txBody>
          <a:bodyPr/>
          <a:lstStyle/>
          <a:p>
            <a:fld id="{B6F15528-21DE-4FAA-801E-634DDDAF4B2B}" type="slidenum">
              <a:rPr lang="en-US" smtClean="0"/>
              <a:pPr/>
              <a:t>10</a:t>
            </a:fld>
            <a:endParaRPr lang="en-US" dirty="0"/>
          </a:p>
        </p:txBody>
      </p:sp>
      <p:pic>
        <p:nvPicPr>
          <p:cNvPr id="6" name="Picture 5">
            <a:extLst>
              <a:ext uri="{FF2B5EF4-FFF2-40B4-BE49-F238E27FC236}">
                <a16:creationId xmlns:a16="http://schemas.microsoft.com/office/drawing/2014/main" id="{1181D056-4AC3-4B70-8518-7CED1CE33F29}"/>
              </a:ext>
            </a:extLst>
          </p:cNvPr>
          <p:cNvPicPr>
            <a:picLocks noChangeAspect="1"/>
          </p:cNvPicPr>
          <p:nvPr/>
        </p:nvPicPr>
        <p:blipFill>
          <a:blip r:embed="rId2"/>
          <a:stretch>
            <a:fillRect/>
          </a:stretch>
        </p:blipFill>
        <p:spPr>
          <a:xfrm>
            <a:off x="190499" y="850900"/>
            <a:ext cx="7406640" cy="3845057"/>
          </a:xfrm>
          <a:prstGeom prst="rect">
            <a:avLst/>
          </a:prstGeom>
        </p:spPr>
      </p:pic>
    </p:spTree>
    <p:extLst>
      <p:ext uri="{BB962C8B-B14F-4D97-AF65-F5344CB8AC3E}">
        <p14:creationId xmlns:p14="http://schemas.microsoft.com/office/powerpoint/2010/main" val="216633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376A92-5BF7-4FB7-81D7-3EAC3615D735}"/>
              </a:ext>
            </a:extLst>
          </p:cNvPr>
          <p:cNvSpPr>
            <a:spLocks noGrp="1"/>
          </p:cNvSpPr>
          <p:nvPr>
            <p:ph type="body" sz="quarter" idx="18"/>
          </p:nvPr>
        </p:nvSpPr>
        <p:spPr/>
        <p:txBody>
          <a:bodyPr/>
          <a:lstStyle/>
          <a:p>
            <a:r>
              <a:rPr lang="en-US" dirty="0"/>
              <a:t>Guidance for 2019 and Targets for 2020</a:t>
            </a:r>
          </a:p>
        </p:txBody>
      </p:sp>
    </p:spTree>
    <p:extLst>
      <p:ext uri="{BB962C8B-B14F-4D97-AF65-F5344CB8AC3E}">
        <p14:creationId xmlns:p14="http://schemas.microsoft.com/office/powerpoint/2010/main" val="380711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4F22-3A00-495F-BC0E-33980DBF5594}"/>
              </a:ext>
            </a:extLst>
          </p:cNvPr>
          <p:cNvSpPr>
            <a:spLocks noGrp="1"/>
          </p:cNvSpPr>
          <p:nvPr>
            <p:ph type="title"/>
          </p:nvPr>
        </p:nvSpPr>
        <p:spPr/>
        <p:txBody>
          <a:bodyPr>
            <a:normAutofit/>
          </a:bodyPr>
          <a:lstStyle/>
          <a:p>
            <a:r>
              <a:rPr lang="en-US" dirty="0"/>
              <a:t>EBITDA Guidance Bridges</a:t>
            </a:r>
            <a:br>
              <a:rPr lang="en-US" dirty="0"/>
            </a:br>
            <a:r>
              <a:rPr lang="en-US" sz="1600" dirty="0"/>
              <a:t>($ in millions)</a:t>
            </a:r>
            <a:endParaRPr lang="en-US" dirty="0">
              <a:solidFill>
                <a:srgbClr val="C00000"/>
              </a:solidFill>
            </a:endParaRPr>
          </a:p>
        </p:txBody>
      </p:sp>
      <p:sp>
        <p:nvSpPr>
          <p:cNvPr id="4" name="Slide Number Placeholder 3">
            <a:extLst>
              <a:ext uri="{FF2B5EF4-FFF2-40B4-BE49-F238E27FC236}">
                <a16:creationId xmlns:a16="http://schemas.microsoft.com/office/drawing/2014/main" id="{931692FE-B8AB-4945-A9E4-9FE0EC0049AC}"/>
              </a:ext>
            </a:extLst>
          </p:cNvPr>
          <p:cNvSpPr>
            <a:spLocks noGrp="1"/>
          </p:cNvSpPr>
          <p:nvPr>
            <p:ph type="sldNum" sz="quarter" idx="4"/>
          </p:nvPr>
        </p:nvSpPr>
        <p:spPr/>
        <p:txBody>
          <a:bodyPr/>
          <a:lstStyle/>
          <a:p>
            <a:fld id="{B6F15528-21DE-4FAA-801E-634DDDAF4B2B}" type="slidenum">
              <a:rPr lang="en-US" smtClean="0"/>
              <a:pPr/>
              <a:t>12</a:t>
            </a:fld>
            <a:endParaRPr lang="en-US" dirty="0"/>
          </a:p>
        </p:txBody>
      </p:sp>
      <p:sp>
        <p:nvSpPr>
          <p:cNvPr id="5" name="Date Placeholder 4">
            <a:extLst>
              <a:ext uri="{FF2B5EF4-FFF2-40B4-BE49-F238E27FC236}">
                <a16:creationId xmlns:a16="http://schemas.microsoft.com/office/drawing/2014/main" id="{72A0393A-F57B-4031-90B3-C830DF38FB15}"/>
              </a:ext>
            </a:extLst>
          </p:cNvPr>
          <p:cNvSpPr>
            <a:spLocks noGrp="1"/>
          </p:cNvSpPr>
          <p:nvPr>
            <p:ph type="dt" sz="half" idx="11"/>
          </p:nvPr>
        </p:nvSpPr>
        <p:spPr/>
        <p:txBody>
          <a:bodyPr/>
          <a:lstStyle/>
          <a:p>
            <a:r>
              <a:rPr lang="en-US"/>
              <a:t>August 7, 2019</a:t>
            </a:r>
            <a:endParaRPr lang="en-US" dirty="0"/>
          </a:p>
        </p:txBody>
      </p:sp>
      <p:pic>
        <p:nvPicPr>
          <p:cNvPr id="6" name="Picture 5">
            <a:extLst>
              <a:ext uri="{FF2B5EF4-FFF2-40B4-BE49-F238E27FC236}">
                <a16:creationId xmlns:a16="http://schemas.microsoft.com/office/drawing/2014/main" id="{B71D3030-0E80-4EB0-A30A-57B2183476EF}"/>
              </a:ext>
            </a:extLst>
          </p:cNvPr>
          <p:cNvPicPr>
            <a:picLocks noChangeAspect="1"/>
          </p:cNvPicPr>
          <p:nvPr/>
        </p:nvPicPr>
        <p:blipFill>
          <a:blip r:embed="rId2"/>
          <a:stretch>
            <a:fillRect/>
          </a:stretch>
        </p:blipFill>
        <p:spPr>
          <a:xfrm>
            <a:off x="776911" y="1124512"/>
            <a:ext cx="7590178" cy="4608975"/>
          </a:xfrm>
          <a:prstGeom prst="rect">
            <a:avLst/>
          </a:prstGeom>
        </p:spPr>
      </p:pic>
    </p:spTree>
    <p:extLst>
      <p:ext uri="{BB962C8B-B14F-4D97-AF65-F5344CB8AC3E}">
        <p14:creationId xmlns:p14="http://schemas.microsoft.com/office/powerpoint/2010/main" val="9662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CA15C6-ACDB-4D2D-82D9-DDE7663F57E0}"/>
              </a:ext>
            </a:extLst>
          </p:cNvPr>
          <p:cNvSpPr>
            <a:spLocks noGrp="1"/>
          </p:cNvSpPr>
          <p:nvPr>
            <p:ph type="title"/>
          </p:nvPr>
        </p:nvSpPr>
        <p:spPr/>
        <p:txBody>
          <a:bodyPr>
            <a:normAutofit/>
          </a:bodyPr>
          <a:lstStyle/>
          <a:p>
            <a:r>
              <a:rPr lang="en-US" sz="2200" dirty="0"/>
              <a:t>2019 Guidance Metrics and 2020 Targets</a:t>
            </a:r>
          </a:p>
        </p:txBody>
      </p:sp>
      <p:sp>
        <p:nvSpPr>
          <p:cNvPr id="3" name="TextBox 2"/>
          <p:cNvSpPr txBox="1"/>
          <p:nvPr/>
        </p:nvSpPr>
        <p:spPr>
          <a:xfrm>
            <a:off x="709264" y="5917752"/>
            <a:ext cx="3401893" cy="215444"/>
          </a:xfrm>
          <a:prstGeom prst="rect">
            <a:avLst/>
          </a:prstGeom>
          <a:noFill/>
        </p:spPr>
        <p:txBody>
          <a:bodyPr wrap="none" rtlCol="0">
            <a:spAutoFit/>
          </a:bodyPr>
          <a:lstStyle/>
          <a:p>
            <a:pPr defTabSz="457200"/>
            <a:r>
              <a:rPr lang="en-US" sz="800" dirty="0">
                <a:solidFill>
                  <a:schemeClr val="tx2"/>
                </a:solidFill>
              </a:rPr>
              <a:t>Note:  All references to lines refers to wind blade manufacturing lines</a:t>
            </a:r>
          </a:p>
        </p:txBody>
      </p:sp>
      <p:graphicFrame>
        <p:nvGraphicFramePr>
          <p:cNvPr id="10" name="Content Placeholder 3"/>
          <p:cNvGraphicFramePr>
            <a:graphicFrameLocks/>
          </p:cNvGraphicFramePr>
          <p:nvPr>
            <p:extLst>
              <p:ext uri="{D42A27DB-BD31-4B8C-83A1-F6EECF244321}">
                <p14:modId xmlns:p14="http://schemas.microsoft.com/office/powerpoint/2010/main" val="2476427643"/>
              </p:ext>
            </p:extLst>
          </p:nvPr>
        </p:nvGraphicFramePr>
        <p:xfrm>
          <a:off x="709264" y="894205"/>
          <a:ext cx="7684110" cy="5004943"/>
        </p:xfrm>
        <a:graphic>
          <a:graphicData uri="http://schemas.openxmlformats.org/drawingml/2006/table">
            <a:tbl>
              <a:tblPr firstRow="1" bandRow="1"/>
              <a:tblGrid>
                <a:gridCol w="2964173">
                  <a:extLst>
                    <a:ext uri="{9D8B030D-6E8A-4147-A177-3AD203B41FA5}">
                      <a16:colId xmlns:a16="http://schemas.microsoft.com/office/drawing/2014/main" val="20000"/>
                    </a:ext>
                  </a:extLst>
                </a:gridCol>
                <a:gridCol w="1231034">
                  <a:extLst>
                    <a:ext uri="{9D8B030D-6E8A-4147-A177-3AD203B41FA5}">
                      <a16:colId xmlns:a16="http://schemas.microsoft.com/office/drawing/2014/main" val="15852817"/>
                    </a:ext>
                  </a:extLst>
                </a:gridCol>
                <a:gridCol w="1260207">
                  <a:extLst>
                    <a:ext uri="{9D8B030D-6E8A-4147-A177-3AD203B41FA5}">
                      <a16:colId xmlns:a16="http://schemas.microsoft.com/office/drawing/2014/main" val="20001"/>
                    </a:ext>
                  </a:extLst>
                </a:gridCol>
                <a:gridCol w="1114348">
                  <a:extLst>
                    <a:ext uri="{9D8B030D-6E8A-4147-A177-3AD203B41FA5}">
                      <a16:colId xmlns:a16="http://schemas.microsoft.com/office/drawing/2014/main" val="20003"/>
                    </a:ext>
                  </a:extLst>
                </a:gridCol>
                <a:gridCol w="1114348">
                  <a:extLst>
                    <a:ext uri="{9D8B030D-6E8A-4147-A177-3AD203B41FA5}">
                      <a16:colId xmlns:a16="http://schemas.microsoft.com/office/drawing/2014/main" val="1361829203"/>
                    </a:ext>
                  </a:extLst>
                </a:gridCol>
              </a:tblGrid>
              <a:tr h="385638">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endParaRPr lang="en-US" sz="1600" dirty="0">
                        <a:solidFill>
                          <a:schemeClr val="bg1"/>
                        </a:solidFil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dirty="0">
                          <a:solidFill>
                            <a:schemeClr val="bg1"/>
                          </a:solidFill>
                        </a:rPr>
                        <a:t>2019 Guidance Updated</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400" dirty="0">
                          <a:solidFill>
                            <a:schemeClr val="bg1"/>
                          </a:solidFill>
                        </a:rPr>
                        <a:t>2019 Guidance Previous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chemeClr val="bg1"/>
                          </a:solidFill>
                        </a:rPr>
                        <a:t>2020 Target</a:t>
                      </a:r>
                    </a:p>
                    <a:p>
                      <a:pPr algn="ctr"/>
                      <a:r>
                        <a:rPr lang="en-US" sz="1400" b="1" dirty="0">
                          <a:solidFill>
                            <a:schemeClr val="bg1"/>
                          </a:solidFill>
                        </a:rPr>
                        <a:t>Updated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dirty="0">
                          <a:solidFill>
                            <a:schemeClr val="bg1"/>
                          </a:solidFill>
                        </a:rPr>
                        <a:t>2020 Target</a:t>
                      </a:r>
                    </a:p>
                    <a:p>
                      <a:pPr algn="ctr"/>
                      <a:r>
                        <a:rPr lang="en-US" sz="1400" b="1" dirty="0">
                          <a:solidFill>
                            <a:schemeClr val="bg1"/>
                          </a:solidFill>
                        </a:rPr>
                        <a:t>Previous</a:t>
                      </a: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l">
                        <a:lnSpc>
                          <a:spcPts val="1400"/>
                        </a:lnSpc>
                      </a:pPr>
                      <a:r>
                        <a:rPr lang="en-US" sz="1200" b="1" dirty="0">
                          <a:solidFill>
                            <a:schemeClr val="tx2"/>
                          </a:solidFill>
                        </a:rPr>
                        <a:t>Total Billings</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$1.45B – $1.5B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$1.45B – $1.5B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p>
                      <a:pPr algn="ctr"/>
                      <a:r>
                        <a:rPr lang="en-US" sz="1000" b="1" dirty="0">
                          <a:solidFill>
                            <a:schemeClr val="tx2"/>
                          </a:solidFill>
                        </a:rPr>
                        <a:t>$1.6B</a:t>
                      </a:r>
                      <a:r>
                        <a:rPr lang="en-US" sz="1000" b="1" baseline="0" dirty="0">
                          <a:solidFill>
                            <a:schemeClr val="tx2"/>
                          </a:solidFill>
                        </a:rPr>
                        <a:t> </a:t>
                      </a:r>
                      <a:r>
                        <a:rPr lang="en-US" sz="1000" b="1" dirty="0">
                          <a:solidFill>
                            <a:schemeClr val="tx2"/>
                          </a:solidFill>
                        </a:rPr>
                        <a:t>–</a:t>
                      </a:r>
                      <a:r>
                        <a:rPr lang="en-US" sz="1000" b="1" baseline="0" dirty="0">
                          <a:solidFill>
                            <a:schemeClr val="tx2"/>
                          </a:solidFill>
                        </a:rPr>
                        <a:t> $1.8B</a:t>
                      </a: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tc>
                  <a:txBody>
                    <a:bodyPr/>
                    <a:lstStyle/>
                    <a:p>
                      <a:pPr algn="ctr"/>
                      <a:r>
                        <a:rPr lang="en-US" sz="1000" b="1" dirty="0">
                          <a:solidFill>
                            <a:schemeClr val="tx2"/>
                          </a:solidFill>
                        </a:rPr>
                        <a:t>$1.7B</a:t>
                      </a:r>
                      <a:r>
                        <a:rPr lang="en-US" sz="1000" b="1" baseline="0" dirty="0">
                          <a:solidFill>
                            <a:schemeClr val="tx2"/>
                          </a:solidFill>
                        </a:rPr>
                        <a:t> </a:t>
                      </a:r>
                      <a:r>
                        <a:rPr lang="en-US" sz="1000" b="1" dirty="0">
                          <a:solidFill>
                            <a:schemeClr val="tx2"/>
                          </a:solidFill>
                        </a:rPr>
                        <a:t>–</a:t>
                      </a:r>
                      <a:r>
                        <a:rPr lang="en-US" sz="1000" b="1" baseline="0" dirty="0">
                          <a:solidFill>
                            <a:schemeClr val="tx2"/>
                          </a:solidFill>
                        </a:rPr>
                        <a:t> $1.9B</a:t>
                      </a: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extLst>
                  <a:ext uri="{0D108BD9-81ED-4DB2-BD59-A6C34878D82A}">
                    <a16:rowId xmlns:a16="http://schemas.microsoft.com/office/drawing/2014/main" val="10001"/>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Net Sales</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$1.45B – $1.5B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$1.45B – $1.5B</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9EAEA"/>
                    </a:solidFill>
                  </a:tcPr>
                </a:tc>
                <a:tc>
                  <a:txBody>
                    <a:bodyPr/>
                    <a:lstStyle/>
                    <a:p>
                      <a:pPr algn="ctr"/>
                      <a:r>
                        <a:rPr lang="en-US" sz="1000" b="1" dirty="0">
                          <a:solidFill>
                            <a:schemeClr val="tx2"/>
                          </a:solidFill>
                        </a:rPr>
                        <a:t>$1.6B</a:t>
                      </a:r>
                      <a:r>
                        <a:rPr lang="en-US" sz="1000" b="1" baseline="0" dirty="0">
                          <a:solidFill>
                            <a:schemeClr val="tx2"/>
                          </a:solidFill>
                        </a:rPr>
                        <a:t> </a:t>
                      </a:r>
                      <a:r>
                        <a:rPr lang="en-US" sz="1000" b="1" dirty="0">
                          <a:solidFill>
                            <a:schemeClr val="tx2"/>
                          </a:solidFill>
                        </a:rPr>
                        <a:t>–</a:t>
                      </a:r>
                      <a:r>
                        <a:rPr lang="en-US" sz="1000" b="1" baseline="0" dirty="0">
                          <a:solidFill>
                            <a:schemeClr val="tx2"/>
                          </a:solidFill>
                        </a:rPr>
                        <a:t> $1.8B</a:t>
                      </a: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AEA"/>
                    </a:solidFill>
                  </a:tcPr>
                </a:tc>
                <a:tc>
                  <a:txBody>
                    <a:bodyPr/>
                    <a:lstStyle/>
                    <a:p>
                      <a:pPr algn="ctr"/>
                      <a:r>
                        <a:rPr lang="en-US" sz="1000" b="1" dirty="0">
                          <a:solidFill>
                            <a:schemeClr val="tx2"/>
                          </a:solidFill>
                        </a:rPr>
                        <a:t>$1.7B</a:t>
                      </a:r>
                      <a:r>
                        <a:rPr lang="en-US" sz="1000" b="1" baseline="0" dirty="0">
                          <a:solidFill>
                            <a:schemeClr val="tx2"/>
                          </a:solidFill>
                        </a:rPr>
                        <a:t> </a:t>
                      </a:r>
                      <a:r>
                        <a:rPr lang="en-US" sz="1000" b="1" dirty="0">
                          <a:solidFill>
                            <a:schemeClr val="tx2"/>
                          </a:solidFill>
                        </a:rPr>
                        <a:t>–</a:t>
                      </a:r>
                      <a:r>
                        <a:rPr lang="en-US" sz="1000" b="1" baseline="0" dirty="0">
                          <a:solidFill>
                            <a:schemeClr val="tx2"/>
                          </a:solidFill>
                        </a:rPr>
                        <a:t> $1.9B</a:t>
                      </a: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9EAEA"/>
                    </a:solidFill>
                  </a:tcPr>
                </a:tc>
                <a:extLst>
                  <a:ext uri="{0D108BD9-81ED-4DB2-BD59-A6C34878D82A}">
                    <a16:rowId xmlns:a16="http://schemas.microsoft.com/office/drawing/2014/main" val="10002"/>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Adjusted</a:t>
                      </a:r>
                      <a:r>
                        <a:rPr lang="en-US" sz="1200" b="1" baseline="0" dirty="0">
                          <a:solidFill>
                            <a:schemeClr val="tx2"/>
                          </a:solidFill>
                        </a:rPr>
                        <a:t> </a:t>
                      </a:r>
                      <a:r>
                        <a:rPr lang="en-US" sz="1200" b="1" dirty="0">
                          <a:solidFill>
                            <a:schemeClr val="tx2"/>
                          </a:solidFill>
                        </a:rPr>
                        <a:t>EBITDA</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$80M </a:t>
                      </a:r>
                      <a:r>
                        <a:rPr lang="en-US" sz="1000" b="1" dirty="0">
                          <a:solidFill>
                            <a:schemeClr val="tx2"/>
                          </a:solidFill>
                        </a:rPr>
                        <a:t>–</a:t>
                      </a:r>
                      <a:r>
                        <a:rPr lang="en-US" sz="1000" b="1" kern="1200" dirty="0">
                          <a:solidFill>
                            <a:schemeClr val="tx2"/>
                          </a:solidFill>
                          <a:latin typeface="Arial"/>
                          <a:ea typeface="+mn-ea"/>
                          <a:cs typeface="+mn-cs"/>
                        </a:rPr>
                        <a:t> $85M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$80M </a:t>
                      </a:r>
                      <a:r>
                        <a:rPr lang="en-US" sz="1000" b="1" dirty="0">
                          <a:solidFill>
                            <a:schemeClr val="tx2"/>
                          </a:solidFill>
                        </a:rPr>
                        <a:t>–</a:t>
                      </a:r>
                      <a:r>
                        <a:rPr lang="en-US" sz="1000" b="1" kern="1200" dirty="0">
                          <a:solidFill>
                            <a:schemeClr val="tx2"/>
                          </a:solidFill>
                          <a:latin typeface="Arial"/>
                          <a:ea typeface="+mn-ea"/>
                          <a:cs typeface="+mn-cs"/>
                        </a:rPr>
                        <a:t> $85M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marL="0" algn="ctr" defTabSz="457200" rtl="0" eaLnBrk="1" latinLnBrk="0" hangingPunct="1"/>
                      <a:r>
                        <a:rPr lang="en-US" sz="1000" b="1" kern="1200" dirty="0">
                          <a:solidFill>
                            <a:schemeClr val="tx2"/>
                          </a:solidFill>
                          <a:latin typeface="Arial"/>
                          <a:ea typeface="+mn-ea"/>
                          <a:cs typeface="+mn-cs"/>
                        </a:rPr>
                        <a:t>$140M </a:t>
                      </a:r>
                      <a:r>
                        <a:rPr lang="en-US" sz="1000" b="1" dirty="0">
                          <a:solidFill>
                            <a:schemeClr val="tx2"/>
                          </a:solidFill>
                        </a:rPr>
                        <a:t>–</a:t>
                      </a:r>
                      <a:r>
                        <a:rPr lang="en-US" sz="1000" b="1" kern="1200" dirty="0">
                          <a:solidFill>
                            <a:schemeClr val="tx2"/>
                          </a:solidFill>
                          <a:latin typeface="Arial"/>
                          <a:ea typeface="+mn-ea"/>
                          <a:cs typeface="+mn-cs"/>
                        </a:rPr>
                        <a:t> $160M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algn="ctr" defTabSz="457200" rtl="0" eaLnBrk="1" latinLnBrk="0" hangingPunct="1"/>
                      <a:r>
                        <a:rPr lang="en-US" sz="1000" b="1" kern="1200" dirty="0">
                          <a:solidFill>
                            <a:schemeClr val="tx2"/>
                          </a:solidFill>
                          <a:latin typeface="Arial"/>
                          <a:ea typeface="+mn-ea"/>
                          <a:cs typeface="+mn-cs"/>
                        </a:rPr>
                        <a:t>$170M </a:t>
                      </a:r>
                      <a:r>
                        <a:rPr lang="en-US" sz="1000" b="1" dirty="0">
                          <a:solidFill>
                            <a:schemeClr val="tx2"/>
                          </a:solidFill>
                        </a:rPr>
                        <a:t>–</a:t>
                      </a:r>
                      <a:r>
                        <a:rPr lang="en-US" sz="1000" b="1" kern="1200" dirty="0">
                          <a:solidFill>
                            <a:schemeClr val="tx2"/>
                          </a:solidFill>
                          <a:latin typeface="Arial"/>
                          <a:ea typeface="+mn-ea"/>
                          <a:cs typeface="+mn-cs"/>
                        </a:rPr>
                        <a:t> $190M</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3"/>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Earnings (Loss) per Share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($0.18) – ($0.23)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($0.03) – ($0.09)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4"/>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Sets</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3,180 – 3,220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3,200 – 3,300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5"/>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Average Selling Price</a:t>
                      </a:r>
                      <a:r>
                        <a:rPr lang="en-US" sz="1200" b="1" baseline="0" dirty="0">
                          <a:solidFill>
                            <a:schemeClr val="tx2"/>
                          </a:solidFill>
                        </a:rPr>
                        <a:t> per </a:t>
                      </a:r>
                      <a:r>
                        <a:rPr lang="en-US" sz="1200" b="1" dirty="0">
                          <a:solidFill>
                            <a:schemeClr val="tx2"/>
                          </a:solidFill>
                        </a:rPr>
                        <a:t>Blade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$135K – $140K</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$135K – $140K</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6"/>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Non-Blade Billings</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$100M – $105M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$100M – $105M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p>
                      <a:pPr marL="0" algn="ctr" defTabSz="457200" rtl="0" eaLnBrk="1" latinLnBrk="0" hangingPunct="1"/>
                      <a:endParaRPr lang="en-US" sz="1000" b="1" kern="1200" dirty="0">
                        <a:solidFill>
                          <a:schemeClr val="tx2"/>
                        </a:solidFill>
                        <a:latin typeface="Arial"/>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endParaRPr lang="en-US" sz="1000" b="1" kern="1200" dirty="0">
                        <a:solidFill>
                          <a:schemeClr val="tx2"/>
                        </a:solidFill>
                        <a:latin typeface="Arial"/>
                        <a:ea typeface="+mn-ea"/>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7"/>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G&amp;A Costs as a % of Billings </a:t>
                      </a:r>
                      <a:r>
                        <a:rPr lang="en-US" sz="1050" b="1" dirty="0">
                          <a:solidFill>
                            <a:schemeClr val="tx2"/>
                          </a:solidFill>
                        </a:rPr>
                        <a:t>(incl. SBC and loss on sale of receivables)</a:t>
                      </a:r>
                      <a:endParaRPr lang="en-US" sz="1200" b="1" dirty="0">
                        <a:solidFill>
                          <a:schemeClr val="tx2"/>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4.0% – 4.25%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4.0% – 4.25%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p>
                      <a:pPr marL="0" algn="ctr" defTabSz="457200" rtl="0" eaLnBrk="1" latinLnBrk="0" hangingPunct="1"/>
                      <a:endParaRPr lang="en-US" sz="1000" b="1" kern="1200" dirty="0">
                        <a:solidFill>
                          <a:schemeClr val="tx2"/>
                        </a:solidFill>
                        <a:latin typeface="Arial"/>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endParaRPr lang="en-US" sz="1000" b="1" kern="1200" dirty="0">
                        <a:solidFill>
                          <a:schemeClr val="tx2"/>
                        </a:solidFill>
                        <a:latin typeface="Arial"/>
                        <a:ea typeface="+mn-ea"/>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8"/>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Estimated</a:t>
                      </a:r>
                      <a:r>
                        <a:rPr lang="en-US" sz="1200" b="1" baseline="0" dirty="0">
                          <a:solidFill>
                            <a:schemeClr val="tx2"/>
                          </a:solidFill>
                        </a:rPr>
                        <a:t> MW</a:t>
                      </a:r>
                      <a:endParaRPr lang="en-US" sz="1200" b="1" dirty="0">
                        <a:solidFill>
                          <a:schemeClr val="tx2"/>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9,300 – 9,400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9,400 – 9,700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9"/>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Dedicated </a:t>
                      </a:r>
                      <a:r>
                        <a:rPr lang="en-US" sz="1200" b="1" baseline="0" dirty="0">
                          <a:solidFill>
                            <a:schemeClr val="tx2"/>
                          </a:solidFill>
                        </a:rPr>
                        <a:t>Lines - EOY</a:t>
                      </a:r>
                      <a:endParaRPr lang="en-US" sz="1200" b="1" dirty="0">
                        <a:solidFill>
                          <a:schemeClr val="tx2"/>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mn-lt"/>
                          <a:ea typeface="+mn-ea"/>
                          <a:cs typeface="+mn-cs"/>
                        </a:rPr>
                        <a:t>52 </a:t>
                      </a:r>
                      <a:r>
                        <a:rPr lang="en-US" sz="1000" b="1" dirty="0">
                          <a:solidFill>
                            <a:schemeClr val="tx2"/>
                          </a:solidFill>
                        </a:rPr>
                        <a:t>–</a:t>
                      </a:r>
                      <a:r>
                        <a:rPr lang="en-US" sz="1000" b="1" kern="1200" dirty="0">
                          <a:solidFill>
                            <a:schemeClr val="tx2"/>
                          </a:solidFill>
                          <a:latin typeface="+mn-lt"/>
                          <a:ea typeface="+mn-ea"/>
                          <a:cs typeface="+mn-cs"/>
                        </a:rPr>
                        <a:t> 55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mn-lt"/>
                          <a:ea typeface="+mn-ea"/>
                          <a:cs typeface="+mn-cs"/>
                        </a:rPr>
                        <a:t>60 </a:t>
                      </a:r>
                      <a:r>
                        <a:rPr lang="en-US" sz="1000" b="1" dirty="0">
                          <a:solidFill>
                            <a:schemeClr val="tx2"/>
                          </a:solidFill>
                        </a:rPr>
                        <a:t>–</a:t>
                      </a:r>
                      <a:r>
                        <a:rPr lang="en-US" sz="1000" b="1" kern="1200" dirty="0">
                          <a:solidFill>
                            <a:schemeClr val="tx2"/>
                          </a:solidFill>
                          <a:latin typeface="+mn-lt"/>
                          <a:ea typeface="+mn-ea"/>
                          <a:cs typeface="+mn-cs"/>
                        </a:rPr>
                        <a:t> 63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p>
                      <a:pPr marL="0" algn="ctr" defTabSz="457200" rtl="0" eaLnBrk="1" latinLnBrk="0" hangingPunct="1"/>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0"/>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Share-Based</a:t>
                      </a:r>
                      <a:r>
                        <a:rPr lang="en-US" sz="1200" b="1" baseline="0" dirty="0">
                          <a:solidFill>
                            <a:schemeClr val="tx2"/>
                          </a:solidFill>
                        </a:rPr>
                        <a:t> Compensation</a:t>
                      </a:r>
                      <a:endParaRPr lang="en-US" sz="1200" b="1" dirty="0">
                        <a:solidFill>
                          <a:schemeClr val="tx2"/>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$7M – $8M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$7M – $8M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1"/>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Depreciation</a:t>
                      </a:r>
                      <a:r>
                        <a:rPr lang="en-US" sz="1200" b="1" baseline="0" dirty="0">
                          <a:solidFill>
                            <a:schemeClr val="tx2"/>
                          </a:solidFill>
                        </a:rPr>
                        <a:t> &amp; Amortization</a:t>
                      </a:r>
                      <a:endParaRPr lang="en-US" sz="1200" b="1" dirty="0">
                        <a:solidFill>
                          <a:schemeClr val="tx2"/>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$37M</a:t>
                      </a:r>
                      <a:r>
                        <a:rPr lang="en-US" sz="1000" b="1" baseline="0" dirty="0">
                          <a:solidFill>
                            <a:schemeClr val="tx2"/>
                          </a:solidFill>
                        </a:rPr>
                        <a:t> </a:t>
                      </a:r>
                      <a:r>
                        <a:rPr lang="en-US" sz="1000" b="1">
                          <a:solidFill>
                            <a:schemeClr val="tx2"/>
                          </a:solidFill>
                        </a:rPr>
                        <a:t>–</a:t>
                      </a:r>
                      <a:r>
                        <a:rPr lang="en-US" sz="1000" b="1" baseline="0">
                          <a:solidFill>
                            <a:schemeClr val="tx2"/>
                          </a:solidFill>
                        </a:rPr>
                        <a:t> $38M</a:t>
                      </a: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$41M</a:t>
                      </a:r>
                      <a:r>
                        <a:rPr lang="en-US" sz="1000" b="1" baseline="0" dirty="0">
                          <a:solidFill>
                            <a:schemeClr val="tx2"/>
                          </a:solidFill>
                        </a:rPr>
                        <a:t> </a:t>
                      </a:r>
                      <a:r>
                        <a:rPr lang="en-US" sz="1000" b="1" dirty="0">
                          <a:solidFill>
                            <a:schemeClr val="tx2"/>
                          </a:solidFill>
                        </a:rPr>
                        <a:t>–</a:t>
                      </a:r>
                      <a:r>
                        <a:rPr lang="en-US" sz="1000" b="1" baseline="0" dirty="0">
                          <a:solidFill>
                            <a:schemeClr val="tx2"/>
                          </a:solidFill>
                        </a:rPr>
                        <a:t> $42M</a:t>
                      </a: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00" b="1" dirty="0">
                        <a:solidFill>
                          <a:schemeClr val="tx2"/>
                        </a:solidFill>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2"/>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Net Interest Expense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$8.0M – $8.5M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1000" b="1" dirty="0">
                          <a:solidFill>
                            <a:schemeClr val="tx2"/>
                          </a:solidFill>
                        </a:rPr>
                        <a:t>$8.5M – $9.5M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p>
                      <a:pPr algn="ctr"/>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3"/>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Capital Expenditures</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$95M </a:t>
                      </a:r>
                      <a:r>
                        <a:rPr lang="en-US" sz="1000" b="1" dirty="0">
                          <a:solidFill>
                            <a:schemeClr val="tx2"/>
                          </a:solidFill>
                        </a:rPr>
                        <a:t>–</a:t>
                      </a:r>
                      <a:r>
                        <a:rPr lang="en-US" sz="1000" b="1" kern="1200" dirty="0">
                          <a:solidFill>
                            <a:schemeClr val="tx2"/>
                          </a:solidFill>
                          <a:latin typeface="Arial"/>
                          <a:ea typeface="+mn-ea"/>
                          <a:cs typeface="+mn-cs"/>
                        </a:rPr>
                        <a:t> $100M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9596">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$95M </a:t>
                      </a:r>
                      <a:r>
                        <a:rPr lang="en-US" sz="1000" b="1" dirty="0">
                          <a:solidFill>
                            <a:schemeClr val="tx2"/>
                          </a:solidFill>
                        </a:rPr>
                        <a:t>–</a:t>
                      </a:r>
                      <a:r>
                        <a:rPr lang="en-US" sz="1000" b="1" kern="1200" dirty="0">
                          <a:solidFill>
                            <a:schemeClr val="tx2"/>
                          </a:solidFill>
                          <a:latin typeface="Arial"/>
                          <a:ea typeface="+mn-ea"/>
                          <a:cs typeface="+mn-cs"/>
                        </a:rPr>
                        <a:t> $100M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39596">
                        <a:lumMod val="20000"/>
                        <a:lumOff val="80000"/>
                      </a:srgbClr>
                    </a:solidFill>
                  </a:tcPr>
                </a:tc>
                <a:tc>
                  <a:txBody>
                    <a:bodyPr/>
                    <a:lstStyle/>
                    <a:p>
                      <a:pPr marL="0" algn="ctr" defTabSz="457200" rtl="0" eaLnBrk="1" latinLnBrk="0" hangingPunct="1"/>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4"/>
                  </a:ext>
                </a:extLst>
              </a:tr>
              <a:tr h="27432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Effective Tax Rate</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NM</a:t>
                      </a:r>
                      <a:endParaRPr lang="en-US" sz="1000" b="1" kern="1200" baseline="30000" dirty="0">
                        <a:solidFill>
                          <a:schemeClr val="tx2"/>
                        </a:solidFill>
                        <a:latin typeface="Arial"/>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74747">
                        <a:lumMod val="20000"/>
                        <a:lumOff val="8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1000" b="1" kern="1200" dirty="0">
                          <a:solidFill>
                            <a:schemeClr val="tx2"/>
                          </a:solidFill>
                          <a:latin typeface="Arial"/>
                          <a:ea typeface="+mn-ea"/>
                          <a:cs typeface="+mn-cs"/>
                        </a:rPr>
                        <a:t>NM</a:t>
                      </a:r>
                      <a:endParaRPr lang="en-US" sz="1000" b="1" kern="1200" baseline="30000" dirty="0">
                        <a:solidFill>
                          <a:schemeClr val="tx2"/>
                        </a:solidFill>
                        <a:latin typeface="Arial"/>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endParaRPr lang="en-US" sz="1000" b="1" kern="1200" dirty="0">
                        <a:solidFill>
                          <a:schemeClr val="tx2"/>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15"/>
                  </a:ext>
                </a:extLst>
              </a:tr>
            </a:tbl>
          </a:graphicData>
        </a:graphic>
      </p:graphicFrame>
      <p:sp>
        <p:nvSpPr>
          <p:cNvPr id="2" name="Date Placeholder 1">
            <a:extLst>
              <a:ext uri="{FF2B5EF4-FFF2-40B4-BE49-F238E27FC236}">
                <a16:creationId xmlns:a16="http://schemas.microsoft.com/office/drawing/2014/main" id="{C5639E24-B298-44D5-A925-EFF7229B2EC8}"/>
              </a:ext>
            </a:extLst>
          </p:cNvPr>
          <p:cNvSpPr>
            <a:spLocks noGrp="1"/>
          </p:cNvSpPr>
          <p:nvPr>
            <p:ph type="dt" sz="half" idx="11"/>
          </p:nvPr>
        </p:nvSpPr>
        <p:spPr/>
        <p:txBody>
          <a:bodyPr/>
          <a:lstStyle/>
          <a:p>
            <a:r>
              <a:rPr lang="en-US" dirty="0"/>
              <a:t>August 7, 2019</a:t>
            </a:r>
          </a:p>
        </p:txBody>
      </p:sp>
      <p:sp>
        <p:nvSpPr>
          <p:cNvPr id="5" name="Slide Number Placeholder 4">
            <a:extLst>
              <a:ext uri="{FF2B5EF4-FFF2-40B4-BE49-F238E27FC236}">
                <a16:creationId xmlns:a16="http://schemas.microsoft.com/office/drawing/2014/main" id="{A3B7FA48-3885-4BB6-9A3D-D5699A799804}"/>
              </a:ext>
            </a:extLst>
          </p:cNvPr>
          <p:cNvSpPr>
            <a:spLocks noGrp="1"/>
          </p:cNvSpPr>
          <p:nvPr>
            <p:ph type="sldNum" sz="quarter" idx="4"/>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83021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t>2019 Startup and Transition Guidance Metrics</a:t>
            </a:r>
            <a:br>
              <a:rPr lang="en-US" sz="2200" dirty="0">
                <a:solidFill>
                  <a:srgbClr val="FF0000"/>
                </a:solidFill>
              </a:rPr>
            </a:br>
            <a:endParaRPr lang="en-US" sz="2200" dirty="0">
              <a:solidFill>
                <a:srgbClr val="FF0000"/>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1425869064"/>
              </p:ext>
            </p:extLst>
          </p:nvPr>
        </p:nvGraphicFramePr>
        <p:xfrm>
          <a:off x="327732" y="1432719"/>
          <a:ext cx="8488536" cy="3992563"/>
        </p:xfrm>
        <a:graphic>
          <a:graphicData uri="http://schemas.openxmlformats.org/drawingml/2006/table">
            <a:tbl>
              <a:tblPr firstRow="1" bandRow="1"/>
              <a:tblGrid>
                <a:gridCol w="1844860">
                  <a:extLst>
                    <a:ext uri="{9D8B030D-6E8A-4147-A177-3AD203B41FA5}">
                      <a16:colId xmlns:a16="http://schemas.microsoft.com/office/drawing/2014/main" val="20000"/>
                    </a:ext>
                  </a:extLst>
                </a:gridCol>
                <a:gridCol w="87985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05840">
                  <a:extLst>
                    <a:ext uri="{9D8B030D-6E8A-4147-A177-3AD203B41FA5}">
                      <a16:colId xmlns:a16="http://schemas.microsoft.com/office/drawing/2014/main" val="20004"/>
                    </a:ext>
                  </a:extLst>
                </a:gridCol>
                <a:gridCol w="1281709">
                  <a:extLst>
                    <a:ext uri="{9D8B030D-6E8A-4147-A177-3AD203B41FA5}">
                      <a16:colId xmlns:a16="http://schemas.microsoft.com/office/drawing/2014/main" val="20005"/>
                    </a:ext>
                  </a:extLst>
                </a:gridCol>
                <a:gridCol w="1281709">
                  <a:extLst>
                    <a:ext uri="{9D8B030D-6E8A-4147-A177-3AD203B41FA5}">
                      <a16:colId xmlns:a16="http://schemas.microsoft.com/office/drawing/2014/main" val="3892966721"/>
                    </a:ext>
                  </a:extLst>
                </a:gridCol>
              </a:tblGrid>
              <a:tr h="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endParaRPr lang="en-US"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200" dirty="0">
                          <a:solidFill>
                            <a:schemeClr val="bg1"/>
                          </a:solidFill>
                        </a:rPr>
                        <a:t>Q1A</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p>
                      <a:pPr algn="ctr"/>
                      <a:r>
                        <a:rPr lang="en-US" sz="1200" b="1" dirty="0">
                          <a:solidFill>
                            <a:schemeClr val="bg1"/>
                          </a:solidFill>
                        </a:rPr>
                        <a:t>Q2A</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1" dirty="0">
                          <a:solidFill>
                            <a:schemeClr val="bg1"/>
                          </a:solidFill>
                        </a:rPr>
                        <a:t>Q3F</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1" dirty="0">
                          <a:solidFill>
                            <a:schemeClr val="bg1"/>
                          </a:solidFill>
                        </a:rPr>
                        <a:t>Q4F</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200" dirty="0">
                          <a:solidFill>
                            <a:schemeClr val="bg1"/>
                          </a:solidFill>
                        </a:rPr>
                        <a:t>2019</a:t>
                      </a:r>
                    </a:p>
                    <a:p>
                      <a:pPr algn="ctr"/>
                      <a:r>
                        <a:rPr lang="en-US" sz="1200" dirty="0">
                          <a:solidFill>
                            <a:schemeClr val="bg1"/>
                          </a:solidFill>
                        </a:rPr>
                        <a:t>Guidance</a:t>
                      </a:r>
                    </a:p>
                    <a:p>
                      <a:pPr algn="ctr"/>
                      <a:r>
                        <a:rPr lang="en-US" sz="1200" dirty="0">
                          <a:solidFill>
                            <a:schemeClr val="bg1"/>
                          </a:solidFill>
                        </a:rPr>
                        <a:t>Updated</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200" dirty="0">
                          <a:solidFill>
                            <a:schemeClr val="bg1"/>
                          </a:solidFill>
                        </a:rPr>
                        <a:t>2019</a:t>
                      </a:r>
                    </a:p>
                    <a:p>
                      <a:pPr algn="ctr"/>
                      <a:r>
                        <a:rPr lang="en-US" sz="1200" dirty="0">
                          <a:solidFill>
                            <a:schemeClr val="bg1"/>
                          </a:solidFill>
                        </a:rPr>
                        <a:t>Guidance</a:t>
                      </a:r>
                    </a:p>
                    <a:p>
                      <a:pPr algn="ctr"/>
                      <a:r>
                        <a:rPr lang="en-US" sz="1200" dirty="0">
                          <a:solidFill>
                            <a:schemeClr val="bg1"/>
                          </a:solidFill>
                        </a:rPr>
                        <a:t>Previous</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572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Lines</a:t>
                      </a:r>
                      <a:r>
                        <a:rPr lang="en-US" sz="1200" b="1" baseline="0" dirty="0">
                          <a:solidFill>
                            <a:schemeClr val="tx2"/>
                          </a:solidFill>
                        </a:rPr>
                        <a:t> Installed – end of period </a:t>
                      </a:r>
                      <a:r>
                        <a:rPr lang="en-US" sz="1200" b="1" baseline="30000" dirty="0">
                          <a:solidFill>
                            <a:schemeClr val="tx2"/>
                          </a:solidFill>
                        </a:rPr>
                        <a:t>(1)</a:t>
                      </a:r>
                      <a:endParaRPr lang="en-US" sz="1200" b="1" dirty="0">
                        <a:solidFill>
                          <a:schemeClr val="tx2"/>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49</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dirty="0">
                          <a:solidFill>
                            <a:schemeClr val="tx2"/>
                          </a:solidFill>
                        </a:rPr>
                        <a:t>50</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dirty="0">
                          <a:solidFill>
                            <a:schemeClr val="tx2"/>
                          </a:solidFill>
                        </a:rPr>
                        <a:t>48</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dirty="0">
                          <a:solidFill>
                            <a:schemeClr val="tx2"/>
                          </a:solidFill>
                        </a:rPr>
                        <a:t>48</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48</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48 - 50</a:t>
                      </a:r>
                    </a:p>
                  </a:txBody>
                  <a:tcPr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4572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Lines</a:t>
                      </a:r>
                      <a:r>
                        <a:rPr lang="en-US" sz="1200" b="1" baseline="0" dirty="0">
                          <a:solidFill>
                            <a:schemeClr val="tx2"/>
                          </a:solidFill>
                        </a:rPr>
                        <a:t> in Startup – during period</a:t>
                      </a:r>
                      <a:endParaRPr lang="en-US" sz="1200" b="1"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900" b="1" kern="1200" dirty="0">
                          <a:solidFill>
                            <a:schemeClr val="tx2"/>
                          </a:solidFill>
                          <a:latin typeface="Arial"/>
                          <a:ea typeface="+mn-ea"/>
                          <a:cs typeface="+mn-cs"/>
                        </a:rPr>
                        <a:t>13</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13</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10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3</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14</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14</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572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Lines in Transition – during period</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900" b="1" kern="1200" dirty="0">
                          <a:solidFill>
                            <a:schemeClr val="tx2"/>
                          </a:solidFill>
                          <a:latin typeface="Arial"/>
                          <a:ea typeface="+mn-ea"/>
                          <a:cs typeface="+mn-cs"/>
                        </a:rPr>
                        <a:t>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marL="0" algn="ctr" defTabSz="457200" rtl="0" eaLnBrk="1" latinLnBrk="0" hangingPunct="1"/>
                      <a:r>
                        <a:rPr lang="en-US" sz="900" b="1" kern="1200" dirty="0">
                          <a:solidFill>
                            <a:schemeClr val="tx2"/>
                          </a:solidFill>
                          <a:latin typeface="Arial"/>
                          <a:ea typeface="+mn-ea"/>
                          <a:cs typeface="+mn-cs"/>
                        </a:rPr>
                        <a:t>7</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algn="ctr" defTabSz="457200" rtl="0" eaLnBrk="1" latinLnBrk="0" hangingPunct="1"/>
                      <a:r>
                        <a:rPr lang="en-US" sz="900" b="1" kern="1200" dirty="0">
                          <a:solidFill>
                            <a:schemeClr val="tx2"/>
                          </a:solidFill>
                          <a:latin typeface="Arial"/>
                          <a:ea typeface="+mn-ea"/>
                          <a:cs typeface="+mn-cs"/>
                        </a:rPr>
                        <a:t>8</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algn="ctr" defTabSz="457200" rtl="0" eaLnBrk="1" latinLnBrk="0" hangingPunct="1"/>
                      <a:r>
                        <a:rPr lang="en-US" sz="900" b="1" kern="1200" dirty="0">
                          <a:solidFill>
                            <a:schemeClr val="tx2"/>
                          </a:solidFill>
                          <a:latin typeface="Arial"/>
                          <a:ea typeface="+mn-ea"/>
                          <a:cs typeface="+mn-cs"/>
                        </a:rPr>
                        <a:t>2</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900" b="1" kern="1200" dirty="0">
                          <a:solidFill>
                            <a:schemeClr val="tx2"/>
                          </a:solidFill>
                          <a:latin typeface="Arial"/>
                          <a:ea typeface="+mn-ea"/>
                          <a:cs typeface="+mn-cs"/>
                        </a:rPr>
                        <a:t>10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900" b="1" kern="1200" dirty="0">
                          <a:solidFill>
                            <a:schemeClr val="tx2"/>
                          </a:solidFill>
                          <a:latin typeface="Arial"/>
                          <a:ea typeface="+mn-ea"/>
                          <a:cs typeface="+mn-cs"/>
                        </a:rPr>
                        <a:t>10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3"/>
                  </a:ext>
                </a:extLst>
              </a:tr>
              <a:tr h="4572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Startup</a:t>
                      </a:r>
                      <a:r>
                        <a:rPr lang="en-US" sz="1200" b="1" baseline="0" dirty="0">
                          <a:solidFill>
                            <a:schemeClr val="tx2"/>
                          </a:solidFill>
                        </a:rPr>
                        <a:t> Costs</a:t>
                      </a:r>
                      <a:endParaRPr lang="en-US" sz="1200" b="1"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$16.1M</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p>
                      <a:pPr marL="0" algn="ctr" defTabSz="457200" rtl="0" eaLnBrk="1" latinLnBrk="0" hangingPunct="1"/>
                      <a:r>
                        <a:rPr lang="en-US" sz="900" b="1" kern="1200" dirty="0">
                          <a:solidFill>
                            <a:schemeClr val="tx2"/>
                          </a:solidFill>
                          <a:latin typeface="Arial"/>
                          <a:ea typeface="+mn-ea"/>
                          <a:cs typeface="+mn-cs"/>
                        </a:rPr>
                        <a:t>$14.7M</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7200" rtl="0" eaLnBrk="1" latinLnBrk="0" hangingPunct="1"/>
                      <a:r>
                        <a:rPr lang="en-US" sz="900" b="1" kern="1200" dirty="0">
                          <a:solidFill>
                            <a:schemeClr val="tx2"/>
                          </a:solidFill>
                          <a:latin typeface="Arial"/>
                          <a:ea typeface="+mn-ea"/>
                          <a:cs typeface="+mn-cs"/>
                        </a:rPr>
                        <a:t>$10.5M – $11.5M</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457200" rtl="0" eaLnBrk="1" latinLnBrk="0" hangingPunct="1"/>
                      <a:r>
                        <a:rPr lang="en-US" sz="900" b="1" kern="1200" dirty="0">
                          <a:solidFill>
                            <a:schemeClr val="tx2"/>
                          </a:solidFill>
                          <a:latin typeface="Arial"/>
                          <a:ea typeface="+mn-ea"/>
                          <a:cs typeface="+mn-cs"/>
                        </a:rPr>
                        <a:t>$5.7M – $6.7M</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900" b="1" kern="1200" dirty="0">
                          <a:solidFill>
                            <a:schemeClr val="tx2"/>
                          </a:solidFill>
                          <a:latin typeface="Arial"/>
                          <a:ea typeface="+mn-ea"/>
                          <a:cs typeface="+mn-cs"/>
                        </a:rPr>
                        <a:t>$47.0M – $49.0M</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457200" rtl="0" eaLnBrk="1" latinLnBrk="0" hangingPunct="1"/>
                      <a:r>
                        <a:rPr lang="en-US" sz="900" b="1" kern="1200" dirty="0">
                          <a:solidFill>
                            <a:schemeClr val="tx2"/>
                          </a:solidFill>
                          <a:latin typeface="Arial"/>
                          <a:ea typeface="+mn-ea"/>
                          <a:cs typeface="+mn-cs"/>
                        </a:rPr>
                        <a:t>$43.0M – $45.0M</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57200">
                <a:tc>
                  <a:txBody>
                    <a:bodyPr/>
                    <a:lstStyle/>
                    <a:p>
                      <a:pPr>
                        <a:lnSpc>
                          <a:spcPts val="1400"/>
                        </a:lnSpc>
                      </a:pPr>
                      <a:r>
                        <a:rPr lang="en-US" sz="1200" b="1" dirty="0">
                          <a:solidFill>
                            <a:schemeClr val="tx2"/>
                          </a:solidFill>
                        </a:rPr>
                        <a:t>Transition</a:t>
                      </a:r>
                      <a:r>
                        <a:rPr lang="en-US" sz="1200" b="1" baseline="0" dirty="0">
                          <a:solidFill>
                            <a:schemeClr val="tx2"/>
                          </a:solidFill>
                        </a:rPr>
                        <a:t> Costs</a:t>
                      </a:r>
                      <a:endParaRPr lang="en-US" sz="1200" b="1" dirty="0">
                        <a:solidFill>
                          <a:schemeClr val="tx2"/>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dirty="0">
                          <a:solidFill>
                            <a:schemeClr val="tx2"/>
                          </a:solidFill>
                        </a:rPr>
                        <a:t>$2.1M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r>
                        <a:rPr lang="en-US" sz="900" b="1" kern="1200" dirty="0">
                          <a:solidFill>
                            <a:schemeClr val="tx2"/>
                          </a:solidFill>
                          <a:latin typeface="Arial"/>
                          <a:ea typeface="+mn-ea"/>
                          <a:cs typeface="+mn-cs"/>
                        </a:rPr>
                        <a:t>$8.2M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r>
                        <a:rPr lang="en-US" sz="900" b="1" kern="1200" dirty="0">
                          <a:solidFill>
                            <a:schemeClr val="tx2"/>
                          </a:solidFill>
                          <a:latin typeface="Arial"/>
                          <a:ea typeface="+mn-ea"/>
                          <a:cs typeface="+mn-cs"/>
                        </a:rPr>
                        <a:t>$7.7M – $8.7M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r>
                        <a:rPr lang="en-US" sz="900" b="1" kern="1200" dirty="0">
                          <a:solidFill>
                            <a:schemeClr val="tx2"/>
                          </a:solidFill>
                          <a:latin typeface="Arial"/>
                          <a:ea typeface="+mn-ea"/>
                          <a:cs typeface="+mn-cs"/>
                        </a:rPr>
                        <a:t>$1.0M – $2.0M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r>
                        <a:rPr lang="en-US" sz="900" b="1" kern="1200" dirty="0">
                          <a:solidFill>
                            <a:schemeClr val="tx2"/>
                          </a:solidFill>
                          <a:latin typeface="Arial"/>
                          <a:ea typeface="+mn-ea"/>
                          <a:cs typeface="+mn-cs"/>
                        </a:rPr>
                        <a:t>$19.0M – $21.0M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r>
                        <a:rPr lang="en-US" sz="900" b="1" kern="1200" dirty="0">
                          <a:solidFill>
                            <a:schemeClr val="tx2"/>
                          </a:solidFill>
                          <a:latin typeface="+mn-lt"/>
                          <a:ea typeface="+mn-ea"/>
                          <a:cs typeface="+mn-cs"/>
                        </a:rPr>
                        <a:t>$22.1M – $24.0M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457200">
                <a:tc>
                  <a:txBody>
                    <a:bodyPr/>
                    <a:lstStyle/>
                    <a:p>
                      <a:pPr>
                        <a:lnSpc>
                          <a:spcPts val="1400"/>
                        </a:lnSpc>
                      </a:pPr>
                      <a:r>
                        <a:rPr lang="en-US" sz="1200" b="1" dirty="0">
                          <a:solidFill>
                            <a:schemeClr val="tx2"/>
                          </a:solidFill>
                        </a:rPr>
                        <a:t>Line Utilization % </a:t>
                      </a:r>
                      <a:r>
                        <a:rPr lang="en-US" sz="1000" b="1" dirty="0">
                          <a:solidFill>
                            <a:schemeClr val="tx2"/>
                          </a:solidFill>
                        </a:rPr>
                        <a:t>(based on 50 lines in Q1/Q2 and 48 lines in Q3/Q4)</a:t>
                      </a:r>
                      <a:endParaRPr lang="en-US" sz="1200" b="1" dirty="0">
                        <a:solidFill>
                          <a:schemeClr val="tx2"/>
                        </a:solidFill>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64%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70%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88% - 90%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96% - 98%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79% - 80%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1" dirty="0">
                          <a:solidFill>
                            <a:schemeClr val="tx2"/>
                          </a:solidFill>
                        </a:rPr>
                        <a:t>80% - 82%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4572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nSpc>
                          <a:spcPts val="1400"/>
                        </a:lnSpc>
                      </a:pPr>
                      <a:r>
                        <a:rPr lang="en-US" sz="1200" b="1" dirty="0">
                          <a:solidFill>
                            <a:schemeClr val="tx2"/>
                          </a:solidFill>
                        </a:rPr>
                        <a:t>Sets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662</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dirty="0">
                          <a:solidFill>
                            <a:schemeClr val="tx2"/>
                          </a:solidFill>
                        </a:rPr>
                        <a:t>716</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dirty="0">
                          <a:solidFill>
                            <a:schemeClr val="tx2"/>
                          </a:solidFill>
                        </a:rPr>
                        <a:t>865 – 885</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p>
                      <a:pPr algn="ctr"/>
                      <a:r>
                        <a:rPr lang="en-US" sz="900" b="1" dirty="0">
                          <a:solidFill>
                            <a:schemeClr val="tx2"/>
                          </a:solidFill>
                        </a:rPr>
                        <a:t>937 - 957</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3,180 – 3,220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sz="900" b="1" dirty="0">
                          <a:solidFill>
                            <a:schemeClr val="tx2"/>
                          </a:solidFill>
                        </a:rPr>
                        <a:t>3,200 – 3,300</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373452" y="6007100"/>
            <a:ext cx="3334567" cy="338554"/>
          </a:xfrm>
          <a:prstGeom prst="rect">
            <a:avLst/>
          </a:prstGeom>
          <a:noFill/>
        </p:spPr>
        <p:txBody>
          <a:bodyPr wrap="none" rtlCol="0">
            <a:spAutoFit/>
          </a:bodyPr>
          <a:lstStyle/>
          <a:p>
            <a:pPr defTabSz="457200"/>
            <a:r>
              <a:rPr lang="en-US" sz="800" dirty="0">
                <a:solidFill>
                  <a:schemeClr val="tx2"/>
                </a:solidFill>
              </a:rPr>
              <a:t>Note:  All references to lines refers to wind blade manufacturing lines</a:t>
            </a:r>
          </a:p>
          <a:p>
            <a:pPr defTabSz="457200"/>
            <a:r>
              <a:rPr lang="en-US" sz="800" dirty="0">
                <a:solidFill>
                  <a:schemeClr val="tx2"/>
                </a:solidFill>
              </a:rPr>
              <a:t>(1) Senvion lines get deinstalled at the end of Q2</a:t>
            </a:r>
          </a:p>
        </p:txBody>
      </p:sp>
      <p:sp>
        <p:nvSpPr>
          <p:cNvPr id="3" name="Date Placeholder 2">
            <a:extLst>
              <a:ext uri="{FF2B5EF4-FFF2-40B4-BE49-F238E27FC236}">
                <a16:creationId xmlns:a16="http://schemas.microsoft.com/office/drawing/2014/main" id="{16C3ECD0-1F89-4D72-985C-4375C981EEBC}"/>
              </a:ext>
            </a:extLst>
          </p:cNvPr>
          <p:cNvSpPr>
            <a:spLocks noGrp="1"/>
          </p:cNvSpPr>
          <p:nvPr>
            <p:ph type="dt" sz="half" idx="11"/>
          </p:nvPr>
        </p:nvSpPr>
        <p:spPr/>
        <p:txBody>
          <a:bodyPr/>
          <a:lstStyle/>
          <a:p>
            <a:r>
              <a:rPr lang="en-US" dirty="0"/>
              <a:t>August 7, 2019</a:t>
            </a:r>
          </a:p>
        </p:txBody>
      </p:sp>
      <p:sp>
        <p:nvSpPr>
          <p:cNvPr id="4" name="Slide Number Placeholder 3">
            <a:extLst>
              <a:ext uri="{FF2B5EF4-FFF2-40B4-BE49-F238E27FC236}">
                <a16:creationId xmlns:a16="http://schemas.microsoft.com/office/drawing/2014/main" id="{2F520D4A-57E8-469D-B145-B71F0415141F}"/>
              </a:ext>
            </a:extLst>
          </p:cNvPr>
          <p:cNvSpPr>
            <a:spLocks noGrp="1"/>
          </p:cNvSpPr>
          <p:nvPr>
            <p:ph type="sldNum" sz="quarter" idx="4"/>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61359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8CF76-9833-4596-A467-088D626E6EE0}"/>
              </a:ext>
            </a:extLst>
          </p:cNvPr>
          <p:cNvSpPr>
            <a:spLocks noGrp="1"/>
          </p:cNvSpPr>
          <p:nvPr>
            <p:ph type="body" sz="quarter" idx="18"/>
          </p:nvPr>
        </p:nvSpPr>
        <p:spPr/>
        <p:txBody>
          <a:bodyPr/>
          <a:lstStyle/>
          <a:p>
            <a:r>
              <a:rPr lang="en-US" dirty="0"/>
              <a:t>Q&amp;A</a:t>
            </a:r>
          </a:p>
        </p:txBody>
      </p:sp>
    </p:spTree>
    <p:extLst>
      <p:ext uri="{BB962C8B-B14F-4D97-AF65-F5344CB8AC3E}">
        <p14:creationId xmlns:p14="http://schemas.microsoft.com/office/powerpoint/2010/main" val="407784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615BD20-C084-412E-A907-2A998CAE31F5}"/>
              </a:ext>
            </a:extLst>
          </p:cNvPr>
          <p:cNvSpPr>
            <a:spLocks noGrp="1"/>
          </p:cNvSpPr>
          <p:nvPr>
            <p:ph type="body" sz="quarter" idx="18"/>
          </p:nvPr>
        </p:nvSpPr>
        <p:spPr/>
        <p:txBody>
          <a:bodyPr/>
          <a:lstStyle/>
          <a:p>
            <a:r>
              <a:rPr lang="en-US" dirty="0"/>
              <a:t>Appendix – Non-GAAP Information</a:t>
            </a:r>
          </a:p>
        </p:txBody>
      </p:sp>
      <p:sp>
        <p:nvSpPr>
          <p:cNvPr id="7" name="Rectangle 6">
            <a:extLst>
              <a:ext uri="{FF2B5EF4-FFF2-40B4-BE49-F238E27FC236}">
                <a16:creationId xmlns:a16="http://schemas.microsoft.com/office/drawing/2014/main" id="{8D1EA7F4-20D0-4EFE-9029-8345720F8620}"/>
              </a:ext>
            </a:extLst>
          </p:cNvPr>
          <p:cNvSpPr/>
          <p:nvPr/>
        </p:nvSpPr>
        <p:spPr>
          <a:xfrm>
            <a:off x="292100" y="3289955"/>
            <a:ext cx="8547100" cy="2292935"/>
          </a:xfrm>
          <a:prstGeom prst="rect">
            <a:avLst/>
          </a:prstGeom>
        </p:spPr>
        <p:txBody>
          <a:bodyPr wrap="square">
            <a:spAutoFit/>
          </a:bodyPr>
          <a:lstStyle/>
          <a:p>
            <a:r>
              <a:rPr lang="en-US" sz="1100" dirty="0">
                <a:solidFill>
                  <a:schemeClr val="bg1">
                    <a:lumMod val="85000"/>
                  </a:schemeClr>
                </a:solidFill>
              </a:rPr>
              <a:t>This presentation includes unaudited non-GAAP financial measures including total billings, EBITDA, adjusted EBITDA, net cash (debt) and free cash flow. We define total billings as the total amounts we have invoiced our customers for products and services for which we are entitled to payment under the terms of our long-term supply agreements or other contractual agreements. We define EBITDA as net income (loss) plus interest expense (including losses on the extinguishment of debt and net of interest income), income taxes and depreciation and amortization. We define Adjusted EBITDA as EBITDA plus any share-based compensation expense, plus or minus any gains or losses from foreign currency remeasurement and any gains or losses on the sale of assets. We define net cash (debt) as the total principal amount of debt outstanding less unrestricted cash and cash equivalents. We define free cash flow as net cash flow generated from operating activities less capital expenditures. We present non-GAAP measures when we believe that the additional information is useful and meaningful to investors. Non-GAAP financial measures do not have any standardized meaning and are therefore unlikely to be comparable to similar measures presented by other companies. The presentation of non-GAAP financial measures is not intended to be a substitute for, and should not be considered in isolation from, the financial measures reported in accordance with GAAP. See below for a reconciliation of certain non-GAAP financial measures to the comparable GAAP measures.</a:t>
            </a:r>
            <a:endParaRPr lang="en-US" sz="1100" dirty="0">
              <a:solidFill>
                <a:schemeClr val="bg1">
                  <a:lumMod val="85000"/>
                </a:schemeClr>
              </a:solidFill>
              <a:cs typeface="Arial"/>
            </a:endParaRPr>
          </a:p>
          <a:p>
            <a:endParaRPr lang="en-US" sz="1100" dirty="0">
              <a:solidFill>
                <a:schemeClr val="bg1">
                  <a:lumMod val="85000"/>
                </a:schemeClr>
              </a:solidFill>
            </a:endParaRPr>
          </a:p>
        </p:txBody>
      </p:sp>
    </p:spTree>
    <p:extLst>
      <p:ext uri="{BB962C8B-B14F-4D97-AF65-F5344CB8AC3E}">
        <p14:creationId xmlns:p14="http://schemas.microsoft.com/office/powerpoint/2010/main" val="423830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7FE-598D-4868-A01D-CBF55156BDF4}"/>
              </a:ext>
            </a:extLst>
          </p:cNvPr>
          <p:cNvSpPr>
            <a:spLocks noGrp="1"/>
          </p:cNvSpPr>
          <p:nvPr>
            <p:ph type="title"/>
          </p:nvPr>
        </p:nvSpPr>
        <p:spPr/>
        <p:txBody>
          <a:bodyPr>
            <a:normAutofit fontScale="90000"/>
          </a:bodyPr>
          <a:lstStyle/>
          <a:p>
            <a:r>
              <a:rPr lang="en-US" dirty="0"/>
              <a:t>Non-GAAP Reconciliations </a:t>
            </a:r>
            <a:br>
              <a:rPr lang="en-US" dirty="0"/>
            </a:br>
            <a:r>
              <a:rPr lang="en-US" sz="1800" i="1" dirty="0"/>
              <a:t>(unaudited)</a:t>
            </a:r>
          </a:p>
        </p:txBody>
      </p:sp>
      <p:sp>
        <p:nvSpPr>
          <p:cNvPr id="3" name="Content Placeholder 2">
            <a:extLst>
              <a:ext uri="{FF2B5EF4-FFF2-40B4-BE49-F238E27FC236}">
                <a16:creationId xmlns:a16="http://schemas.microsoft.com/office/drawing/2014/main" id="{D7AD9085-91B5-4869-B367-6086CF121F7B}"/>
              </a:ext>
            </a:extLst>
          </p:cNvPr>
          <p:cNvSpPr>
            <a:spLocks noGrp="1"/>
          </p:cNvSpPr>
          <p:nvPr>
            <p:ph sz="quarter" idx="10"/>
          </p:nvPr>
        </p:nvSpPr>
        <p:spPr/>
        <p:txBody>
          <a:bodyPr>
            <a:normAutofit/>
          </a:bodyPr>
          <a:lstStyle/>
          <a:p>
            <a:pPr marL="0" indent="0">
              <a:buNone/>
            </a:pPr>
            <a:r>
              <a:rPr lang="en-US" sz="1800" dirty="0">
                <a:solidFill>
                  <a:schemeClr val="tx2"/>
                </a:solidFill>
              </a:rPr>
              <a:t>Net sales is reconciled to total billings as follows: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solidFill>
                <a:schemeClr val="tx2"/>
              </a:solidFill>
            </a:endParaRPr>
          </a:p>
          <a:p>
            <a:pPr marL="0" indent="0">
              <a:buNone/>
            </a:pPr>
            <a:r>
              <a:rPr lang="en-US" sz="1800" dirty="0">
                <a:solidFill>
                  <a:schemeClr val="tx2"/>
                </a:solidFill>
              </a:rPr>
              <a:t>Net income (loss) is reconciled to EBITDA and adjusted EBITDA as follows:</a:t>
            </a:r>
          </a:p>
        </p:txBody>
      </p:sp>
      <p:sp>
        <p:nvSpPr>
          <p:cNvPr id="4" name="Date Placeholder 3">
            <a:extLst>
              <a:ext uri="{FF2B5EF4-FFF2-40B4-BE49-F238E27FC236}">
                <a16:creationId xmlns:a16="http://schemas.microsoft.com/office/drawing/2014/main" id="{7717179B-7F5E-4189-BB6B-C55BAC297F53}"/>
              </a:ext>
            </a:extLst>
          </p:cNvPr>
          <p:cNvSpPr>
            <a:spLocks noGrp="1"/>
          </p:cNvSpPr>
          <p:nvPr>
            <p:ph type="dt" sz="half" idx="11"/>
          </p:nvPr>
        </p:nvSpPr>
        <p:spPr/>
        <p:txBody>
          <a:bodyPr/>
          <a:lstStyle/>
          <a:p>
            <a:r>
              <a:rPr lang="en-US" dirty="0"/>
              <a:t>August 7, 2019</a:t>
            </a:r>
          </a:p>
        </p:txBody>
      </p:sp>
      <p:sp>
        <p:nvSpPr>
          <p:cNvPr id="5" name="Slide Number Placeholder 4">
            <a:extLst>
              <a:ext uri="{FF2B5EF4-FFF2-40B4-BE49-F238E27FC236}">
                <a16:creationId xmlns:a16="http://schemas.microsoft.com/office/drawing/2014/main" id="{2836F929-8A64-4746-BD5C-87A7BB7EC30C}"/>
              </a:ext>
            </a:extLst>
          </p:cNvPr>
          <p:cNvSpPr>
            <a:spLocks noGrp="1"/>
          </p:cNvSpPr>
          <p:nvPr>
            <p:ph type="sldNum" sz="quarter" idx="4"/>
          </p:nvPr>
        </p:nvSpPr>
        <p:spPr/>
        <p:txBody>
          <a:bodyPr/>
          <a:lstStyle/>
          <a:p>
            <a:fld id="{B6F15528-21DE-4FAA-801E-634DDDAF4B2B}" type="slidenum">
              <a:rPr lang="en-US" smtClean="0"/>
              <a:pPr/>
              <a:t>17</a:t>
            </a:fld>
            <a:endParaRPr lang="en-US" dirty="0"/>
          </a:p>
        </p:txBody>
      </p:sp>
      <p:pic>
        <p:nvPicPr>
          <p:cNvPr id="10" name="Picture 9">
            <a:extLst>
              <a:ext uri="{FF2B5EF4-FFF2-40B4-BE49-F238E27FC236}">
                <a16:creationId xmlns:a16="http://schemas.microsoft.com/office/drawing/2014/main" id="{5394120A-E912-4BDD-89F9-6E511C7488EA}"/>
              </a:ext>
            </a:extLst>
          </p:cNvPr>
          <p:cNvPicPr>
            <a:picLocks noChangeAspect="1"/>
          </p:cNvPicPr>
          <p:nvPr/>
        </p:nvPicPr>
        <p:blipFill>
          <a:blip r:embed="rId2"/>
          <a:stretch>
            <a:fillRect/>
          </a:stretch>
        </p:blipFill>
        <p:spPr>
          <a:xfrm>
            <a:off x="190500" y="3702466"/>
            <a:ext cx="6766560" cy="2487138"/>
          </a:xfrm>
          <a:prstGeom prst="rect">
            <a:avLst/>
          </a:prstGeom>
        </p:spPr>
      </p:pic>
      <p:pic>
        <p:nvPicPr>
          <p:cNvPr id="6" name="Picture 5">
            <a:extLst>
              <a:ext uri="{FF2B5EF4-FFF2-40B4-BE49-F238E27FC236}">
                <a16:creationId xmlns:a16="http://schemas.microsoft.com/office/drawing/2014/main" id="{D039CEE5-3938-4C75-A9F7-C7F2727F783C}"/>
              </a:ext>
            </a:extLst>
          </p:cNvPr>
          <p:cNvPicPr>
            <a:picLocks noChangeAspect="1"/>
          </p:cNvPicPr>
          <p:nvPr/>
        </p:nvPicPr>
        <p:blipFill>
          <a:blip r:embed="rId3"/>
          <a:stretch>
            <a:fillRect/>
          </a:stretch>
        </p:blipFill>
        <p:spPr>
          <a:xfrm>
            <a:off x="190500" y="1513600"/>
            <a:ext cx="6766560" cy="1316224"/>
          </a:xfrm>
          <a:prstGeom prst="rect">
            <a:avLst/>
          </a:prstGeom>
        </p:spPr>
      </p:pic>
    </p:spTree>
    <p:extLst>
      <p:ext uri="{BB962C8B-B14F-4D97-AF65-F5344CB8AC3E}">
        <p14:creationId xmlns:p14="http://schemas.microsoft.com/office/powerpoint/2010/main" val="241906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7FE-598D-4868-A01D-CBF55156BDF4}"/>
              </a:ext>
            </a:extLst>
          </p:cNvPr>
          <p:cNvSpPr>
            <a:spLocks noGrp="1"/>
          </p:cNvSpPr>
          <p:nvPr>
            <p:ph type="title"/>
          </p:nvPr>
        </p:nvSpPr>
        <p:spPr/>
        <p:txBody>
          <a:bodyPr>
            <a:normAutofit fontScale="90000"/>
          </a:bodyPr>
          <a:lstStyle/>
          <a:p>
            <a:r>
              <a:rPr lang="en-US" dirty="0"/>
              <a:t>Non-GAAP Reconciliations </a:t>
            </a:r>
            <a:r>
              <a:rPr lang="en-US" sz="1800" i="1" dirty="0"/>
              <a:t>(continued)</a:t>
            </a:r>
            <a:r>
              <a:rPr lang="en-US" dirty="0"/>
              <a:t> </a:t>
            </a:r>
            <a:br>
              <a:rPr lang="en-US" dirty="0"/>
            </a:br>
            <a:r>
              <a:rPr lang="en-US" sz="1800" i="1" dirty="0"/>
              <a:t>(unaudited)</a:t>
            </a:r>
          </a:p>
        </p:txBody>
      </p:sp>
      <p:sp>
        <p:nvSpPr>
          <p:cNvPr id="3" name="Content Placeholder 2">
            <a:extLst>
              <a:ext uri="{FF2B5EF4-FFF2-40B4-BE49-F238E27FC236}">
                <a16:creationId xmlns:a16="http://schemas.microsoft.com/office/drawing/2014/main" id="{D7AD9085-91B5-4869-B367-6086CF121F7B}"/>
              </a:ext>
            </a:extLst>
          </p:cNvPr>
          <p:cNvSpPr>
            <a:spLocks noGrp="1"/>
          </p:cNvSpPr>
          <p:nvPr>
            <p:ph sz="quarter" idx="10"/>
          </p:nvPr>
        </p:nvSpPr>
        <p:spPr/>
        <p:txBody>
          <a:bodyPr/>
          <a:lstStyle/>
          <a:p>
            <a:pPr marL="0" indent="0">
              <a:buNone/>
            </a:pPr>
            <a:r>
              <a:rPr lang="en-US" dirty="0">
                <a:solidFill>
                  <a:schemeClr val="tx2"/>
                </a:solidFill>
              </a:rPr>
              <a:t>Net debt is reconciled as follows:</a:t>
            </a:r>
          </a:p>
          <a:p>
            <a:pPr marL="0" indent="0">
              <a:buNone/>
            </a:pPr>
            <a:endParaRPr lang="en-US" dirty="0">
              <a:solidFill>
                <a:schemeClr val="tx2"/>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tx2"/>
                </a:solidFill>
              </a:rPr>
              <a:t>Free cash flow is reconciled as follows:</a:t>
            </a:r>
          </a:p>
        </p:txBody>
      </p:sp>
      <p:sp>
        <p:nvSpPr>
          <p:cNvPr id="4" name="Date Placeholder 3">
            <a:extLst>
              <a:ext uri="{FF2B5EF4-FFF2-40B4-BE49-F238E27FC236}">
                <a16:creationId xmlns:a16="http://schemas.microsoft.com/office/drawing/2014/main" id="{E09C446D-072C-4F79-A0BB-DE8B09D44447}"/>
              </a:ext>
            </a:extLst>
          </p:cNvPr>
          <p:cNvSpPr>
            <a:spLocks noGrp="1"/>
          </p:cNvSpPr>
          <p:nvPr>
            <p:ph type="dt" sz="half" idx="11"/>
          </p:nvPr>
        </p:nvSpPr>
        <p:spPr/>
        <p:txBody>
          <a:bodyPr/>
          <a:lstStyle/>
          <a:p>
            <a:r>
              <a:rPr lang="en-US" dirty="0"/>
              <a:t>August 7, 2019</a:t>
            </a:r>
          </a:p>
        </p:txBody>
      </p:sp>
      <p:sp>
        <p:nvSpPr>
          <p:cNvPr id="5" name="Slide Number Placeholder 4">
            <a:extLst>
              <a:ext uri="{FF2B5EF4-FFF2-40B4-BE49-F238E27FC236}">
                <a16:creationId xmlns:a16="http://schemas.microsoft.com/office/drawing/2014/main" id="{B2EB03E7-64EB-4CA1-957D-8EA628DC6582}"/>
              </a:ext>
            </a:extLst>
          </p:cNvPr>
          <p:cNvSpPr>
            <a:spLocks noGrp="1"/>
          </p:cNvSpPr>
          <p:nvPr>
            <p:ph type="sldNum" sz="quarter" idx="4"/>
          </p:nvPr>
        </p:nvSpPr>
        <p:spPr/>
        <p:txBody>
          <a:bodyPr/>
          <a:lstStyle/>
          <a:p>
            <a:fld id="{B6F15528-21DE-4FAA-801E-634DDDAF4B2B}" type="slidenum">
              <a:rPr lang="en-US" smtClean="0"/>
              <a:pPr/>
              <a:t>18</a:t>
            </a:fld>
            <a:endParaRPr lang="en-US" dirty="0"/>
          </a:p>
        </p:txBody>
      </p:sp>
      <p:pic>
        <p:nvPicPr>
          <p:cNvPr id="6" name="Picture 5">
            <a:extLst>
              <a:ext uri="{FF2B5EF4-FFF2-40B4-BE49-F238E27FC236}">
                <a16:creationId xmlns:a16="http://schemas.microsoft.com/office/drawing/2014/main" id="{3E5E3F56-78EA-43DC-9E18-28475E1D4811}"/>
              </a:ext>
            </a:extLst>
          </p:cNvPr>
          <p:cNvPicPr>
            <a:picLocks noChangeAspect="1"/>
          </p:cNvPicPr>
          <p:nvPr/>
        </p:nvPicPr>
        <p:blipFill>
          <a:blip r:embed="rId2"/>
          <a:stretch>
            <a:fillRect/>
          </a:stretch>
        </p:blipFill>
        <p:spPr>
          <a:xfrm>
            <a:off x="190500" y="1594086"/>
            <a:ext cx="6858000" cy="1375142"/>
          </a:xfrm>
          <a:prstGeom prst="rect">
            <a:avLst/>
          </a:prstGeom>
        </p:spPr>
      </p:pic>
      <p:pic>
        <p:nvPicPr>
          <p:cNvPr id="8" name="Picture 7">
            <a:extLst>
              <a:ext uri="{FF2B5EF4-FFF2-40B4-BE49-F238E27FC236}">
                <a16:creationId xmlns:a16="http://schemas.microsoft.com/office/drawing/2014/main" id="{92C8F79E-00B0-4D95-BC32-59077F88C423}"/>
              </a:ext>
            </a:extLst>
          </p:cNvPr>
          <p:cNvPicPr>
            <a:picLocks noChangeAspect="1"/>
          </p:cNvPicPr>
          <p:nvPr/>
        </p:nvPicPr>
        <p:blipFill>
          <a:blip r:embed="rId3"/>
          <a:stretch>
            <a:fillRect/>
          </a:stretch>
        </p:blipFill>
        <p:spPr>
          <a:xfrm>
            <a:off x="190500" y="4177154"/>
            <a:ext cx="6858000" cy="1169418"/>
          </a:xfrm>
          <a:prstGeom prst="rect">
            <a:avLst/>
          </a:prstGeom>
        </p:spPr>
      </p:pic>
    </p:spTree>
    <p:extLst>
      <p:ext uri="{BB962C8B-B14F-4D97-AF65-F5344CB8AC3E}">
        <p14:creationId xmlns:p14="http://schemas.microsoft.com/office/powerpoint/2010/main" val="134913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7FE-598D-4868-A01D-CBF55156BDF4}"/>
              </a:ext>
            </a:extLst>
          </p:cNvPr>
          <p:cNvSpPr>
            <a:spLocks noGrp="1"/>
          </p:cNvSpPr>
          <p:nvPr>
            <p:ph type="title"/>
          </p:nvPr>
        </p:nvSpPr>
        <p:spPr/>
        <p:txBody>
          <a:bodyPr>
            <a:normAutofit fontScale="90000"/>
          </a:bodyPr>
          <a:lstStyle/>
          <a:p>
            <a:r>
              <a:rPr lang="en-US" dirty="0"/>
              <a:t>Non-GAAP Reconciliations </a:t>
            </a:r>
            <a:r>
              <a:rPr lang="en-US" sz="1800" i="1" dirty="0"/>
              <a:t>(continued)</a:t>
            </a:r>
            <a:br>
              <a:rPr lang="en-US" dirty="0"/>
            </a:br>
            <a:r>
              <a:rPr lang="en-US" sz="1800" i="1" dirty="0"/>
              <a:t>(unaudited)</a:t>
            </a:r>
          </a:p>
        </p:txBody>
      </p:sp>
      <p:sp>
        <p:nvSpPr>
          <p:cNvPr id="3" name="Content Placeholder 2">
            <a:extLst>
              <a:ext uri="{FF2B5EF4-FFF2-40B4-BE49-F238E27FC236}">
                <a16:creationId xmlns:a16="http://schemas.microsoft.com/office/drawing/2014/main" id="{D7AD9085-91B5-4869-B367-6086CF121F7B}"/>
              </a:ext>
            </a:extLst>
          </p:cNvPr>
          <p:cNvSpPr>
            <a:spLocks noGrp="1"/>
          </p:cNvSpPr>
          <p:nvPr>
            <p:ph sz="quarter" idx="10"/>
          </p:nvPr>
        </p:nvSpPr>
        <p:spPr/>
        <p:txBody>
          <a:bodyPr/>
          <a:lstStyle/>
          <a:p>
            <a:pPr marL="0" indent="0">
              <a:buNone/>
            </a:pPr>
            <a:r>
              <a:rPr lang="en-US" dirty="0">
                <a:solidFill>
                  <a:schemeClr val="tx2"/>
                </a:solidFill>
              </a:rPr>
              <a:t>A reconciliation of the low end and high end ranges of projected net loss to projected EBITDA and projected adjusted EBITDA is as follows:</a:t>
            </a:r>
            <a:endParaRPr lang="en-US" sz="1200" dirty="0">
              <a:solidFill>
                <a:schemeClr val="tx2"/>
              </a:solidFill>
            </a:endParaRPr>
          </a:p>
          <a:p>
            <a:pPr marL="0" indent="0">
              <a:buNone/>
            </a:pPr>
            <a:endParaRPr lang="en-US" dirty="0">
              <a:solidFill>
                <a:schemeClr val="tx2"/>
              </a:solidFill>
            </a:endParaRPr>
          </a:p>
        </p:txBody>
      </p:sp>
      <p:sp>
        <p:nvSpPr>
          <p:cNvPr id="4" name="Date Placeholder 3">
            <a:extLst>
              <a:ext uri="{FF2B5EF4-FFF2-40B4-BE49-F238E27FC236}">
                <a16:creationId xmlns:a16="http://schemas.microsoft.com/office/drawing/2014/main" id="{56E4FA24-C8C8-4673-81C8-D5DA2CCD2E09}"/>
              </a:ext>
            </a:extLst>
          </p:cNvPr>
          <p:cNvSpPr>
            <a:spLocks noGrp="1"/>
          </p:cNvSpPr>
          <p:nvPr>
            <p:ph type="dt" sz="half" idx="11"/>
          </p:nvPr>
        </p:nvSpPr>
        <p:spPr/>
        <p:txBody>
          <a:bodyPr/>
          <a:lstStyle/>
          <a:p>
            <a:r>
              <a:rPr lang="en-US" dirty="0"/>
              <a:t>August 7, 2019</a:t>
            </a:r>
          </a:p>
        </p:txBody>
      </p:sp>
      <p:sp>
        <p:nvSpPr>
          <p:cNvPr id="5" name="Slide Number Placeholder 4">
            <a:extLst>
              <a:ext uri="{FF2B5EF4-FFF2-40B4-BE49-F238E27FC236}">
                <a16:creationId xmlns:a16="http://schemas.microsoft.com/office/drawing/2014/main" id="{BBD8EF4F-E7F8-4C86-88CF-7AD60E92A632}"/>
              </a:ext>
            </a:extLst>
          </p:cNvPr>
          <p:cNvSpPr>
            <a:spLocks noGrp="1"/>
          </p:cNvSpPr>
          <p:nvPr>
            <p:ph type="sldNum" sz="quarter" idx="4"/>
          </p:nvPr>
        </p:nvSpPr>
        <p:spPr/>
        <p:txBody>
          <a:bodyPr/>
          <a:lstStyle/>
          <a:p>
            <a:fld id="{B6F15528-21DE-4FAA-801E-634DDDAF4B2B}" type="slidenum">
              <a:rPr lang="en-US" smtClean="0"/>
              <a:pPr/>
              <a:t>19</a:t>
            </a:fld>
            <a:endParaRPr lang="en-US" dirty="0"/>
          </a:p>
        </p:txBody>
      </p:sp>
      <p:pic>
        <p:nvPicPr>
          <p:cNvPr id="8" name="Picture 7">
            <a:extLst>
              <a:ext uri="{FF2B5EF4-FFF2-40B4-BE49-F238E27FC236}">
                <a16:creationId xmlns:a16="http://schemas.microsoft.com/office/drawing/2014/main" id="{1FF6D7AF-DB0D-4264-B628-2C83BE01B2EC}"/>
              </a:ext>
            </a:extLst>
          </p:cNvPr>
          <p:cNvPicPr>
            <a:picLocks noChangeAspect="1"/>
          </p:cNvPicPr>
          <p:nvPr/>
        </p:nvPicPr>
        <p:blipFill>
          <a:blip r:embed="rId2"/>
          <a:stretch>
            <a:fillRect/>
          </a:stretch>
        </p:blipFill>
        <p:spPr>
          <a:xfrm>
            <a:off x="1965960" y="2074134"/>
            <a:ext cx="5212080" cy="2709733"/>
          </a:xfrm>
          <a:prstGeom prst="rect">
            <a:avLst/>
          </a:prstGeom>
        </p:spPr>
      </p:pic>
    </p:spTree>
    <p:extLst>
      <p:ext uri="{BB962C8B-B14F-4D97-AF65-F5344CB8AC3E}">
        <p14:creationId xmlns:p14="http://schemas.microsoft.com/office/powerpoint/2010/main" val="415711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FE33-3537-4162-81B0-99471181CAA1}"/>
              </a:ext>
            </a:extLst>
          </p:cNvPr>
          <p:cNvSpPr>
            <a:spLocks noGrp="1"/>
          </p:cNvSpPr>
          <p:nvPr>
            <p:ph type="title"/>
          </p:nvPr>
        </p:nvSpPr>
        <p:spPr>
          <a:xfrm>
            <a:off x="152399" y="130274"/>
            <a:ext cx="8801101" cy="558496"/>
          </a:xfrm>
        </p:spPr>
        <p:txBody>
          <a:bodyPr/>
          <a:lstStyle/>
          <a:p>
            <a:r>
              <a:rPr lang="en-US" dirty="0"/>
              <a:t>Legal Disclaimer</a:t>
            </a:r>
            <a:endParaRPr lang="en-US" dirty="0">
              <a:solidFill>
                <a:srgbClr val="FF0000"/>
              </a:solidFill>
            </a:endParaRPr>
          </a:p>
        </p:txBody>
      </p:sp>
      <p:sp>
        <p:nvSpPr>
          <p:cNvPr id="3" name="Content Placeholder 2">
            <a:extLst>
              <a:ext uri="{FF2B5EF4-FFF2-40B4-BE49-F238E27FC236}">
                <a16:creationId xmlns:a16="http://schemas.microsoft.com/office/drawing/2014/main" id="{7856FC31-444F-438B-85AC-9FBC16BD9490}"/>
              </a:ext>
            </a:extLst>
          </p:cNvPr>
          <p:cNvSpPr>
            <a:spLocks noGrp="1"/>
          </p:cNvSpPr>
          <p:nvPr>
            <p:ph sz="quarter" idx="10"/>
          </p:nvPr>
        </p:nvSpPr>
        <p:spPr>
          <a:xfrm>
            <a:off x="152400" y="688770"/>
            <a:ext cx="8403771" cy="4601687"/>
          </a:xfrm>
        </p:spPr>
        <p:txBody>
          <a:bodyPr vert="horz" lIns="91440" tIns="45720" rIns="91440" bIns="45720" rtlCol="0" anchor="t">
            <a:noAutofit/>
          </a:bodyPr>
          <a:lstStyle/>
          <a:p>
            <a:pPr marL="0" indent="0">
              <a:buNone/>
            </a:pPr>
            <a:r>
              <a:rPr lang="en-US" sz="800" dirty="0"/>
              <a:t>This presentation contains forward-looking statements within the meaning of the federal securities law. All statements other than statements of historical facts contained in this presentation, including statements regarding our future results of operations and financial position, business strategy and plans and objectives of management for future operations, are forward-looking statements. In many cases, you can identify forward-looking statements by terms such as “may,” “should,” “expects,” “plans,” “anticipates,” “could,” “intends,” “target,” “projects,” “contemplates,” “believes,” “estimates,” “predicts,” “potential” or “continue” or the negative of these terms or other similar words. Forward-looking statements contained in this presentation include, but are not limited to, statements about: (i) growth of the wind energy market and our addressable market; (ii) the potential impact of the increasing prevalence of auction-based tenders in the wind energy market and increased competition from solar energy on our gross margins and overall financial performance; (iii) our future financial performance, including our net sales, cost of goods sold, gross profit or gross margin, operating expenses, ability to generate positive cash flow, and ability to achieve or maintain profitability; (iv) changes in domestic or international government or regulatory policy, including without limitation, changes in trade policy; (v) the sufficiency of our cash and cash equivalents to meet our liquidity needs; (vi) our ability to attract and retain customers for our products, and to optimize product pricing; (vii) our ability to effectively manage our growth strategy and future expenses, including our startup and transition costs; (viii) competition from other wind blade and wind blade turbine manufacturers; (ix) the discovery of defects in our products; (x) our ability to successfully expand in our existing wind energy markets and into new international wind energy markets; (xi) our ability to successfully open new manufacturing facilities and expand existing facilities on time and on budget; (xii) the impact of the accelerated pace of new product and wind blade model introductions on our business and our results of operations; (xiii) our ability to successfully expand our transportation business and execute upon our strategy of entering new markets outside of wind energy; (xiv) worldwide economic conditions and their impact on customer demand; (xv) our ability to maintain, protect and enhance our intellectual property; (xvi) our ability to comply with existing, modified or new laws and regulations applying to our business, including the imposition of new taxes, duties or similar assessments on our products; (xvii)  the attraction and retention of qualified employees and key personnel; (xviii) our ability to maintain good working relationships with our employees, and avoid labor disruptions, strikes and other disputes with labor unions that represent certain of our employees; (xix) our ability to procure adequate supplies of raw materials and components to fulfill our wind blade volume commitments to our customers and (xx) the potential impact of one or more of our customers becoming bankrupt or insolvent, or experiencing other financial problems.</a:t>
            </a:r>
          </a:p>
          <a:p>
            <a:pPr marL="0" indent="0">
              <a:spcBef>
                <a:spcPts val="0"/>
              </a:spcBef>
              <a:buNone/>
            </a:pPr>
            <a:endParaRPr lang="en-US" sz="800" dirty="0"/>
          </a:p>
          <a:p>
            <a:pPr marL="0" indent="0">
              <a:buNone/>
            </a:pPr>
            <a:r>
              <a:rPr lang="en-US" sz="800" dirty="0"/>
              <a:t>These forward-looking statements are only predictions. These statements relate to future events or our future financial performance and involve known and unknown risks, uncertainties and other important factors that may cause our actual results, levels of activity, performance or achievements to materially differ from any future results, levels of activity, performance or achievements expressed or implied by these forward-looking statements. Because forward-looking statements are inherently subject to risks and uncertainties, some of which cannot be predicted or quantified, you should not rely on these forward-looking statements as guarantees of future events. Further information on the factors, risks and uncertainties that could affect our financial results and the forward-looking statements in this presentation are included in our filings with the Securities and Exchange Commission and will be included in subsequent periodic and current reports we make with the Securities and Exchange Commission from time to time, including in our Annual Report on Form 10-K for the year ended December 31, 2018.</a:t>
            </a:r>
            <a:endParaRPr lang="en-US" sz="800" dirty="0">
              <a:cs typeface="Arial"/>
            </a:endParaRPr>
          </a:p>
          <a:p>
            <a:pPr marL="0" indent="0">
              <a:spcBef>
                <a:spcPts val="0"/>
              </a:spcBef>
              <a:buNone/>
            </a:pPr>
            <a:endParaRPr lang="en-US" sz="800" dirty="0"/>
          </a:p>
          <a:p>
            <a:pPr marL="0" indent="0">
              <a:buNone/>
            </a:pPr>
            <a:r>
              <a:rPr lang="en-US" sz="800" dirty="0"/>
              <a:t>The forward-looking statements in this presentation represent our views as of the date of this presentation. We anticipate that subsequent events and developments will cause our views to change. However, while we may elect to update these forward-looking statements at some point in the future, we undertake no obligation to update any forward-looking statement to reflect events or developments after the date on which the statement is made or to reflect the occurrence of unanticipated events except to the extent required by applicable law. You should, therefore, not rely on these forward-looking statements as representing our views as of any date after the date of this presentation. Our forward-looking statements do not reflect the potential impact of any future acquisitions, mergers, dispositions, joint ventures, or investments we may make.</a:t>
            </a:r>
          </a:p>
          <a:p>
            <a:pPr marL="0" indent="0">
              <a:spcBef>
                <a:spcPts val="0"/>
              </a:spcBef>
              <a:buNone/>
            </a:pPr>
            <a:endParaRPr lang="en-US" sz="800" dirty="0"/>
          </a:p>
          <a:p>
            <a:pPr marL="0" indent="0">
              <a:buNone/>
            </a:pPr>
            <a:r>
              <a:rPr lang="en-US" sz="800" dirty="0"/>
              <a:t>This presentation includes unaudited non-GAAP financial measures including total billings, EBITDA, adjusted EBITDA, net cash (debt) and free cash flow. We define total billings as the total amounts we have invoiced our customers for products and services for which we are entitled to payment under the terms of our long-term supply agreements or other contractual agreements. We define EBITDA as net income (loss) plus interest expense (including losses on the extinguishment of debt and net of interest income), income taxes and depreciation and amortization. We define Adjusted EBITDA as EBITDA plus any share-based compensation expense, plus or minus any gains or losses from foreign currency remeasurement and any gains or losses on the sale of assets. We define net cash (debt) as the total principal amount of debt outstanding less unrestricted cash and cash equivalents. We define free cash flow as net cash flow generated from operating activities less capital expenditures. We present non-GAAP measures when we believe that the additional information is useful and meaningful to investors. Non-GAAP financial measures do not have any standardized meaning and are therefore unlikely to be comparable to similar measures presented by other companies. The presentation of non-GAAP financial measures is not intended to be a substitute for, and should not be considered in isolation from, the financial measures reported in accordance with GAAP. See the appendix for the reconciliations of certain non-GAAP financial measures to the comparable GAAP measures.</a:t>
            </a:r>
            <a:endParaRPr lang="en-US" sz="800" dirty="0">
              <a:cs typeface="Arial"/>
            </a:endParaRPr>
          </a:p>
          <a:p>
            <a:pPr marL="0" indent="0">
              <a:spcBef>
                <a:spcPts val="0"/>
              </a:spcBef>
              <a:buNone/>
            </a:pPr>
            <a:endParaRPr lang="en-US" sz="800" dirty="0"/>
          </a:p>
          <a:p>
            <a:pPr marL="0" indent="0">
              <a:buNone/>
            </a:pPr>
            <a:r>
              <a:rPr lang="en-US" sz="800" dirty="0"/>
              <a:t>This presentation also contains estimates and other information concerning our industry that are based on industry publications, surveys and forecasts. This information involves a number of assumptions and limitations, and we have not independently verified the accuracy or completeness of the information. </a:t>
            </a:r>
            <a:endParaRPr lang="en-US" sz="800" dirty="0">
              <a:cs typeface="Arial"/>
            </a:endParaRPr>
          </a:p>
        </p:txBody>
      </p:sp>
      <p:sp>
        <p:nvSpPr>
          <p:cNvPr id="4" name="Date Placeholder 3">
            <a:extLst>
              <a:ext uri="{FF2B5EF4-FFF2-40B4-BE49-F238E27FC236}">
                <a16:creationId xmlns:a16="http://schemas.microsoft.com/office/drawing/2014/main" id="{AF14118D-7F3F-464A-A73C-0517B2732C57}"/>
              </a:ext>
            </a:extLst>
          </p:cNvPr>
          <p:cNvSpPr>
            <a:spLocks noGrp="1"/>
          </p:cNvSpPr>
          <p:nvPr>
            <p:ph type="dt" sz="half" idx="11"/>
          </p:nvPr>
        </p:nvSpPr>
        <p:spPr/>
        <p:txBody>
          <a:bodyPr/>
          <a:lstStyle/>
          <a:p>
            <a:r>
              <a:rPr lang="en-US" dirty="0"/>
              <a:t>August 7, 2019</a:t>
            </a:r>
          </a:p>
        </p:txBody>
      </p:sp>
      <p:sp>
        <p:nvSpPr>
          <p:cNvPr id="5" name="Slide Number Placeholder 4">
            <a:extLst>
              <a:ext uri="{FF2B5EF4-FFF2-40B4-BE49-F238E27FC236}">
                <a16:creationId xmlns:a16="http://schemas.microsoft.com/office/drawing/2014/main" id="{A706700E-1EDD-46AE-B19A-D2F95900169D}"/>
              </a:ext>
            </a:extLst>
          </p:cNvPr>
          <p:cNvSpPr>
            <a:spLocks noGrp="1"/>
          </p:cNvSpPr>
          <p:nvPr>
            <p:ph type="sldNum" sz="quarter" idx="4"/>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140416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53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A878-026F-425A-BEE0-78F55593973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5779B74-03C7-4D47-96A4-CAE06202B414}"/>
              </a:ext>
            </a:extLst>
          </p:cNvPr>
          <p:cNvSpPr>
            <a:spLocks noGrp="1"/>
          </p:cNvSpPr>
          <p:nvPr>
            <p:ph sz="quarter" idx="10"/>
          </p:nvPr>
        </p:nvSpPr>
        <p:spPr/>
        <p:txBody>
          <a:bodyPr vert="horz" lIns="91440" tIns="45720" rIns="91440" bIns="45720" rtlCol="0" anchor="t">
            <a:normAutofit/>
          </a:bodyPr>
          <a:lstStyle/>
          <a:p>
            <a:pPr marL="233045" indent="-233045"/>
            <a:r>
              <a:rPr lang="en-US" dirty="0"/>
              <a:t>Q2 2019 Highlights</a:t>
            </a:r>
          </a:p>
          <a:p>
            <a:pPr marL="233045" indent="-233045"/>
            <a:r>
              <a:rPr lang="en-US" dirty="0"/>
              <a:t>Q2 2019 Financial Highlights</a:t>
            </a:r>
          </a:p>
          <a:p>
            <a:pPr marL="233045" indent="-233045"/>
            <a:r>
              <a:rPr lang="en-US" dirty="0"/>
              <a:t>Guidance for 2019 and 2020 Targets</a:t>
            </a:r>
            <a:endParaRPr lang="en-US" dirty="0">
              <a:cs typeface="Arial"/>
            </a:endParaRPr>
          </a:p>
          <a:p>
            <a:pPr marL="233045" indent="-233045"/>
            <a:r>
              <a:rPr lang="en-US" dirty="0"/>
              <a:t>Q&amp;A</a:t>
            </a:r>
            <a:endParaRPr lang="en-US" dirty="0">
              <a:cs typeface="Arial"/>
            </a:endParaRPr>
          </a:p>
          <a:p>
            <a:pPr marL="233045" indent="-233045"/>
            <a:r>
              <a:rPr lang="en-US" dirty="0"/>
              <a:t>Appendix</a:t>
            </a:r>
            <a:endParaRPr lang="en-US" dirty="0">
              <a:cs typeface="Arial"/>
            </a:endParaRPr>
          </a:p>
          <a:p>
            <a:pPr marL="233045" lvl="1" indent="0">
              <a:buNone/>
            </a:pPr>
            <a:r>
              <a:rPr lang="en-US" dirty="0"/>
              <a:t> – Non-GAAP Information</a:t>
            </a:r>
            <a:endParaRPr lang="en-US" dirty="0">
              <a:cs typeface="Arial"/>
            </a:endParaRPr>
          </a:p>
          <a:p>
            <a:pPr marL="233045" lvl="1" indent="0">
              <a:buNone/>
            </a:pPr>
            <a:r>
              <a:rPr lang="en-US" dirty="0"/>
              <a:t> </a:t>
            </a:r>
          </a:p>
        </p:txBody>
      </p:sp>
      <p:sp>
        <p:nvSpPr>
          <p:cNvPr id="4" name="Date Placeholder 3">
            <a:extLst>
              <a:ext uri="{FF2B5EF4-FFF2-40B4-BE49-F238E27FC236}">
                <a16:creationId xmlns:a16="http://schemas.microsoft.com/office/drawing/2014/main" id="{C9944B76-FF54-48A3-81D9-CA8195F1302C}"/>
              </a:ext>
            </a:extLst>
          </p:cNvPr>
          <p:cNvSpPr>
            <a:spLocks noGrp="1"/>
          </p:cNvSpPr>
          <p:nvPr>
            <p:ph type="dt" sz="half" idx="11"/>
          </p:nvPr>
        </p:nvSpPr>
        <p:spPr/>
        <p:txBody>
          <a:bodyPr/>
          <a:lstStyle/>
          <a:p>
            <a:r>
              <a:rPr lang="en-US" dirty="0"/>
              <a:t>August 7, 2019</a:t>
            </a:r>
          </a:p>
        </p:txBody>
      </p:sp>
      <p:sp>
        <p:nvSpPr>
          <p:cNvPr id="5" name="Slide Number Placeholder 4">
            <a:extLst>
              <a:ext uri="{FF2B5EF4-FFF2-40B4-BE49-F238E27FC236}">
                <a16:creationId xmlns:a16="http://schemas.microsoft.com/office/drawing/2014/main" id="{79021E65-E545-4C89-A26F-70F68032C34C}"/>
              </a:ext>
            </a:extLst>
          </p:cNvPr>
          <p:cNvSpPr>
            <a:spLocks noGrp="1"/>
          </p:cNvSpPr>
          <p:nvPr>
            <p:ph type="sldNum" sz="quarter" idx="4"/>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77570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D0A180-14BA-4C9E-8630-42870D60D604}"/>
              </a:ext>
            </a:extLst>
          </p:cNvPr>
          <p:cNvSpPr>
            <a:spLocks noGrp="1"/>
          </p:cNvSpPr>
          <p:nvPr>
            <p:ph type="body" sz="quarter" idx="18"/>
          </p:nvPr>
        </p:nvSpPr>
        <p:spPr/>
        <p:txBody>
          <a:bodyPr/>
          <a:lstStyle/>
          <a:p>
            <a:r>
              <a:rPr lang="en-US" dirty="0"/>
              <a:t>Q2 2019 Highlights</a:t>
            </a:r>
          </a:p>
        </p:txBody>
      </p:sp>
    </p:spTree>
    <p:extLst>
      <p:ext uri="{BB962C8B-B14F-4D97-AF65-F5344CB8AC3E}">
        <p14:creationId xmlns:p14="http://schemas.microsoft.com/office/powerpoint/2010/main" val="158085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08FA-EB21-47D7-813A-9B473B29A946}"/>
              </a:ext>
            </a:extLst>
          </p:cNvPr>
          <p:cNvSpPr>
            <a:spLocks noGrp="1"/>
          </p:cNvSpPr>
          <p:nvPr>
            <p:ph type="title"/>
          </p:nvPr>
        </p:nvSpPr>
        <p:spPr/>
        <p:txBody>
          <a:bodyPr>
            <a:normAutofit/>
          </a:bodyPr>
          <a:lstStyle/>
          <a:p>
            <a:r>
              <a:rPr lang="en-US" dirty="0"/>
              <a:t>Q2 2019 Highlights</a:t>
            </a:r>
          </a:p>
        </p:txBody>
      </p:sp>
      <p:graphicFrame>
        <p:nvGraphicFramePr>
          <p:cNvPr id="6" name="Table 136">
            <a:extLst>
              <a:ext uri="{FF2B5EF4-FFF2-40B4-BE49-F238E27FC236}">
                <a16:creationId xmlns:a16="http://schemas.microsoft.com/office/drawing/2014/main" id="{0F682F96-33F2-4F51-B176-FC2174888E7C}"/>
              </a:ext>
            </a:extLst>
          </p:cNvPr>
          <p:cNvGraphicFramePr/>
          <p:nvPr>
            <p:extLst>
              <p:ext uri="{D42A27DB-BD31-4B8C-83A1-F6EECF244321}">
                <p14:modId xmlns:p14="http://schemas.microsoft.com/office/powerpoint/2010/main" val="1101154579"/>
              </p:ext>
            </p:extLst>
          </p:nvPr>
        </p:nvGraphicFramePr>
        <p:xfrm>
          <a:off x="223581" y="850900"/>
          <a:ext cx="8371778" cy="272529"/>
        </p:xfrm>
        <a:graphic>
          <a:graphicData uri="http://schemas.openxmlformats.org/drawingml/2006/table">
            <a:tbl>
              <a:tblPr/>
              <a:tblGrid>
                <a:gridCol w="8371778">
                  <a:extLst>
                    <a:ext uri="{9D8B030D-6E8A-4147-A177-3AD203B41FA5}">
                      <a16:colId xmlns:a16="http://schemas.microsoft.com/office/drawing/2014/main" val="20000"/>
                    </a:ext>
                  </a:extLst>
                </a:gridCol>
              </a:tblGrid>
              <a:tr h="272529">
                <a:tc>
                  <a:txBody>
                    <a:bodyPr/>
                    <a:lstStyle/>
                    <a:p>
                      <a:pPr algn="ctr">
                        <a:defRPr sz="1800">
                          <a:solidFill>
                            <a:srgbClr val="000000"/>
                          </a:solidFill>
                        </a:defRPr>
                      </a:pPr>
                      <a:r>
                        <a:rPr lang="en-US" sz="1200" b="1" dirty="0">
                          <a:solidFill>
                            <a:srgbClr val="FFFFFF"/>
                          </a:solidFill>
                        </a:rPr>
                        <a:t>Q2 2019 </a:t>
                      </a:r>
                      <a:r>
                        <a:rPr sz="1200" b="1" dirty="0">
                          <a:solidFill>
                            <a:srgbClr val="FFFFFF"/>
                          </a:solidFill>
                        </a:rPr>
                        <a:t>Highlights</a:t>
                      </a:r>
                    </a:p>
                  </a:txBody>
                  <a:tcPr marL="0" marR="0" marT="0" marB="0" anchor="ctr" horzOverflow="overflow">
                    <a:lnL w="12700">
                      <a:miter lim="400000"/>
                    </a:lnL>
                    <a:lnR w="12700">
                      <a:miter lim="400000"/>
                    </a:lnR>
                    <a:lnT w="12700">
                      <a:miter lim="400000"/>
                    </a:lnT>
                    <a:lnB w="12700">
                      <a:miter lim="400000"/>
                    </a:lnB>
                    <a:solidFill>
                      <a:schemeClr val="accent4"/>
                    </a:solidFill>
                  </a:tcPr>
                </a:tc>
                <a:extLst>
                  <a:ext uri="{0D108BD9-81ED-4DB2-BD59-A6C34878D82A}">
                    <a16:rowId xmlns:a16="http://schemas.microsoft.com/office/drawing/2014/main" val="10000"/>
                  </a:ext>
                </a:extLst>
              </a:tr>
            </a:tbl>
          </a:graphicData>
        </a:graphic>
      </p:graphicFrame>
      <p:sp>
        <p:nvSpPr>
          <p:cNvPr id="7" name="Shape 135">
            <a:extLst>
              <a:ext uri="{FF2B5EF4-FFF2-40B4-BE49-F238E27FC236}">
                <a16:creationId xmlns:a16="http://schemas.microsoft.com/office/drawing/2014/main" id="{3A78C73B-5600-4D5E-8B93-D6057B88FED0}"/>
              </a:ext>
            </a:extLst>
          </p:cNvPr>
          <p:cNvSpPr/>
          <p:nvPr/>
        </p:nvSpPr>
        <p:spPr>
          <a:xfrm>
            <a:off x="186324" y="1465342"/>
            <a:ext cx="4129153" cy="454483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95288" lvl="1" indent="-171450" fontAlgn="base">
              <a:spcBef>
                <a:spcPts val="400"/>
              </a:spcBef>
              <a:spcAft>
                <a:spcPts val="500"/>
              </a:spcAft>
              <a:buClr>
                <a:schemeClr val="tx1"/>
              </a:buClr>
              <a:buSzPct val="105000"/>
              <a:buFont typeface="Arial" panose="020B0604020202020204" pitchFamily="34" charset="0"/>
              <a:buChar char="•"/>
              <a:defRPr/>
            </a:pPr>
            <a:r>
              <a:rPr sz="1050" dirty="0">
                <a:latin typeface="Arial" pitchFamily="34" charset="0"/>
                <a:cs typeface="Arial" pitchFamily="34" charset="0"/>
              </a:rPr>
              <a:t>Operating results and year-over-year compared to 201</a:t>
            </a:r>
            <a:r>
              <a:rPr lang="en-US" sz="1050" dirty="0">
                <a:latin typeface="Arial" pitchFamily="34" charset="0"/>
                <a:cs typeface="Arial" pitchFamily="34" charset="0"/>
              </a:rPr>
              <a:t>8:</a:t>
            </a:r>
            <a:endParaRPr sz="1050" dirty="0">
              <a:latin typeface="Arial" pitchFamily="34" charset="0"/>
              <a:cs typeface="Arial" pitchFamily="34" charset="0"/>
            </a:endParaRPr>
          </a:p>
          <a:p>
            <a:pPr marL="628650" lvl="1" indent="-171450">
              <a:spcBef>
                <a:spcPts val="500"/>
              </a:spcBef>
              <a:buClr>
                <a:schemeClr val="tx1"/>
              </a:buClr>
              <a:buSzPct val="104999"/>
              <a:buFont typeface="Arial" panose="020B0604020202020204" pitchFamily="34" charset="0"/>
              <a:buChar char="•"/>
              <a:defRPr sz="1100"/>
            </a:pPr>
            <a:r>
              <a:rPr sz="1050" dirty="0">
                <a:latin typeface="Arial" pitchFamily="34" charset="0"/>
                <a:cs typeface="Arial" pitchFamily="34" charset="0"/>
              </a:rPr>
              <a:t>Net sales were </a:t>
            </a:r>
            <a:r>
              <a:rPr lang="en-US" sz="1050" dirty="0">
                <a:latin typeface="Arial" pitchFamily="34" charset="0"/>
                <a:cs typeface="Arial" pitchFamily="34" charset="0"/>
              </a:rPr>
              <a:t>up 43.4% to $330.8 million for the quarter</a:t>
            </a:r>
          </a:p>
          <a:p>
            <a:pPr marL="628650" lvl="1" indent="-171450">
              <a:spcBef>
                <a:spcPts val="500"/>
              </a:spcBef>
              <a:buClr>
                <a:schemeClr val="tx1"/>
              </a:buClr>
              <a:buSzPct val="104999"/>
              <a:buFont typeface="Arial" panose="020B0604020202020204" pitchFamily="34" charset="0"/>
              <a:buChar char="•"/>
              <a:defRPr sz="1100"/>
            </a:pPr>
            <a:r>
              <a:rPr lang="en-US" sz="1050" dirty="0">
                <a:latin typeface="Arial" pitchFamily="34" charset="0"/>
                <a:cs typeface="Arial" pitchFamily="34" charset="0"/>
              </a:rPr>
              <a:t>Total billings were up 28.3% to $304.5 million for the quarter</a:t>
            </a:r>
          </a:p>
          <a:p>
            <a:pPr marL="628650" lvl="1" indent="-171450">
              <a:spcBef>
                <a:spcPts val="500"/>
              </a:spcBef>
              <a:buClr>
                <a:schemeClr val="tx1"/>
              </a:buClr>
              <a:buSzPct val="104999"/>
              <a:buFont typeface="Arial" panose="020B0604020202020204" pitchFamily="34" charset="0"/>
              <a:buChar char="•"/>
              <a:defRPr sz="1100"/>
            </a:pPr>
            <a:r>
              <a:rPr lang="en-US" sz="1050" dirty="0">
                <a:latin typeface="Arial" pitchFamily="34" charset="0"/>
                <a:cs typeface="Arial" pitchFamily="34" charset="0"/>
              </a:rPr>
              <a:t>N</a:t>
            </a:r>
            <a:r>
              <a:rPr sz="1050" dirty="0">
                <a:latin typeface="Arial" pitchFamily="34" charset="0"/>
                <a:cs typeface="Arial" pitchFamily="34" charset="0"/>
              </a:rPr>
              <a:t>et </a:t>
            </a:r>
            <a:r>
              <a:rPr lang="en-US" sz="1050" dirty="0">
                <a:latin typeface="Arial" pitchFamily="34" charset="0"/>
                <a:cs typeface="Arial" pitchFamily="34" charset="0"/>
              </a:rPr>
              <a:t>income </a:t>
            </a:r>
            <a:r>
              <a:rPr sz="1050" dirty="0">
                <a:latin typeface="Arial" pitchFamily="34" charset="0"/>
                <a:cs typeface="Arial" pitchFamily="34" charset="0"/>
              </a:rPr>
              <a:t>for the </a:t>
            </a:r>
            <a:r>
              <a:rPr lang="en-US" sz="1050" dirty="0">
                <a:latin typeface="Arial" pitchFamily="34" charset="0"/>
                <a:cs typeface="Arial" pitchFamily="34" charset="0"/>
              </a:rPr>
              <a:t>quarter</a:t>
            </a:r>
            <a:r>
              <a:rPr sz="1050" dirty="0">
                <a:latin typeface="Arial" pitchFamily="34" charset="0"/>
                <a:cs typeface="Arial" pitchFamily="34" charset="0"/>
              </a:rPr>
              <a:t> </a:t>
            </a:r>
            <a:r>
              <a:rPr lang="en-US" sz="1050" dirty="0">
                <a:latin typeface="Arial" pitchFamily="34" charset="0"/>
                <a:cs typeface="Arial" pitchFamily="34" charset="0"/>
              </a:rPr>
              <a:t>was </a:t>
            </a:r>
            <a:r>
              <a:rPr sz="1050" dirty="0">
                <a:latin typeface="Arial" pitchFamily="34" charset="0"/>
                <a:cs typeface="Arial" pitchFamily="34" charset="0"/>
              </a:rPr>
              <a:t>$</a:t>
            </a:r>
            <a:r>
              <a:rPr lang="en-US" sz="1050" dirty="0">
                <a:latin typeface="Arial" pitchFamily="34" charset="0"/>
                <a:cs typeface="Arial" pitchFamily="34" charset="0"/>
              </a:rPr>
              <a:t>1.8</a:t>
            </a:r>
            <a:r>
              <a:rPr sz="1050" dirty="0">
                <a:latin typeface="Arial" pitchFamily="34" charset="0"/>
                <a:cs typeface="Arial" pitchFamily="34" charset="0"/>
              </a:rPr>
              <a:t> million </a:t>
            </a:r>
            <a:r>
              <a:rPr lang="en-US" sz="1050" dirty="0">
                <a:latin typeface="Arial" pitchFamily="34" charset="0"/>
                <a:cs typeface="Arial" pitchFamily="34" charset="0"/>
              </a:rPr>
              <a:t>compared to a net loss of $4.1</a:t>
            </a:r>
            <a:r>
              <a:rPr sz="1050" dirty="0">
                <a:latin typeface="Arial" pitchFamily="34" charset="0"/>
                <a:cs typeface="Arial" pitchFamily="34" charset="0"/>
              </a:rPr>
              <a:t> million</a:t>
            </a:r>
            <a:r>
              <a:rPr lang="en-US" sz="1050" dirty="0">
                <a:latin typeface="Arial" pitchFamily="34" charset="0"/>
                <a:cs typeface="Arial" pitchFamily="34" charset="0"/>
              </a:rPr>
              <a:t> in 2018</a:t>
            </a:r>
          </a:p>
          <a:p>
            <a:pPr marL="628650" lvl="1" indent="-171450">
              <a:spcBef>
                <a:spcPts val="500"/>
              </a:spcBef>
              <a:buClr>
                <a:schemeClr val="tx1"/>
              </a:buClr>
              <a:buSzPct val="104999"/>
              <a:buFont typeface="Arial" panose="020B0604020202020204" pitchFamily="34" charset="0"/>
              <a:buChar char="•"/>
              <a:defRPr sz="1100"/>
            </a:pPr>
            <a:r>
              <a:rPr lang="en-US" sz="1050" dirty="0">
                <a:latin typeface="Arial" pitchFamily="34" charset="0"/>
                <a:cs typeface="Arial" pitchFamily="34" charset="0"/>
              </a:rPr>
              <a:t>Adjusted EBITDA for the quarter was $19.5 million or 5.9% of net sales </a:t>
            </a:r>
          </a:p>
          <a:p>
            <a:pPr marL="628650" lvl="1" indent="-171450">
              <a:spcBef>
                <a:spcPts val="500"/>
              </a:spcBef>
              <a:buClr>
                <a:schemeClr val="tx1"/>
              </a:buClr>
              <a:buSzPct val="104999"/>
              <a:buFont typeface="Arial" panose="020B0604020202020204" pitchFamily="34" charset="0"/>
              <a:buChar char="•"/>
              <a:defRPr sz="1100"/>
            </a:pPr>
            <a:endParaRPr lang="en-US" sz="1050" dirty="0">
              <a:latin typeface="Arial" pitchFamily="34" charset="0"/>
              <a:cs typeface="Arial" pitchFamily="34" charset="0"/>
            </a:endParaRPr>
          </a:p>
          <a:p>
            <a:pPr marL="395288" lvl="1" indent="-171450" fontAlgn="base">
              <a:spcBef>
                <a:spcPts val="400"/>
              </a:spcBef>
              <a:spcAft>
                <a:spcPts val="500"/>
              </a:spcAft>
              <a:buClr>
                <a:schemeClr val="tx1"/>
              </a:buClr>
              <a:buSzPct val="105000"/>
              <a:buFont typeface="Arial" panose="020B0604020202020204" pitchFamily="34" charset="0"/>
              <a:buChar char="•"/>
              <a:defRPr/>
            </a:pPr>
            <a:r>
              <a:rPr lang="en-US" sz="1050" dirty="0">
                <a:latin typeface="Arial" pitchFamily="34" charset="0"/>
                <a:cs typeface="Arial" pitchFamily="34" charset="0"/>
              </a:rPr>
              <a:t>Reached agreement with Nordex to transition multiple existing lines in Turkey to longer blades and extended the end of the contract from 2020 to 2022.</a:t>
            </a:r>
          </a:p>
          <a:p>
            <a:pPr marL="395288" lvl="1" indent="-171450" fontAlgn="base">
              <a:spcBef>
                <a:spcPts val="400"/>
              </a:spcBef>
              <a:spcAft>
                <a:spcPts val="500"/>
              </a:spcAft>
              <a:buClr>
                <a:schemeClr val="tx1"/>
              </a:buClr>
              <a:buSzPct val="105000"/>
              <a:buFont typeface="Arial" panose="020B0604020202020204" pitchFamily="34" charset="0"/>
              <a:buChar char="•"/>
              <a:defRPr/>
            </a:pPr>
            <a:r>
              <a:rPr lang="en-US" sz="1050" dirty="0">
                <a:latin typeface="Arial" pitchFamily="34" charset="0"/>
                <a:cs typeface="Arial" pitchFamily="34" charset="0"/>
              </a:rPr>
              <a:t>Acquired a team of engineering resources from the EUROS group, based in Berlin, Germany. The team of approximately 20 technical experts focuses on blade design, tooling, materials and process technology development. It will strengthen our technical capabilities in support of our global operations and growth and the experience and skills of this engineering team will enable us to offer complete blade solutions where valuable. </a:t>
            </a:r>
          </a:p>
          <a:p>
            <a:pPr marL="395288" lvl="1" indent="-171450" fontAlgn="base">
              <a:spcBef>
                <a:spcPts val="400"/>
              </a:spcBef>
              <a:spcAft>
                <a:spcPts val="500"/>
              </a:spcAft>
              <a:buClr>
                <a:schemeClr val="tx1"/>
              </a:buClr>
              <a:buSzPct val="105000"/>
              <a:buFont typeface="Arial" panose="020B0604020202020204" pitchFamily="34" charset="0"/>
              <a:buChar char="•"/>
              <a:defRPr/>
            </a:pPr>
            <a:r>
              <a:rPr lang="en-US" sz="1050" dirty="0">
                <a:latin typeface="Arial" pitchFamily="34" charset="0"/>
                <a:cs typeface="Arial" pitchFamily="34" charset="0"/>
              </a:rPr>
              <a:t>Completed negotiations and signed an agreement to sell the remaining Senvion blades in our inventory to Senvion’s customer to enable them to complete a project in Australia.  </a:t>
            </a:r>
          </a:p>
        </p:txBody>
      </p:sp>
      <p:graphicFrame>
        <p:nvGraphicFramePr>
          <p:cNvPr id="8" name="Table 138">
            <a:extLst>
              <a:ext uri="{FF2B5EF4-FFF2-40B4-BE49-F238E27FC236}">
                <a16:creationId xmlns:a16="http://schemas.microsoft.com/office/drawing/2014/main" id="{DF177C8F-0842-44E4-9A7E-2F1531A05116}"/>
              </a:ext>
            </a:extLst>
          </p:cNvPr>
          <p:cNvGraphicFramePr/>
          <p:nvPr>
            <p:extLst/>
          </p:nvPr>
        </p:nvGraphicFramePr>
        <p:xfrm>
          <a:off x="4572000" y="1230212"/>
          <a:ext cx="4023359" cy="215153"/>
        </p:xfrm>
        <a:graphic>
          <a:graphicData uri="http://schemas.openxmlformats.org/drawingml/2006/table">
            <a:tbl>
              <a:tblPr/>
              <a:tblGrid>
                <a:gridCol w="4023359">
                  <a:extLst>
                    <a:ext uri="{9D8B030D-6E8A-4147-A177-3AD203B41FA5}">
                      <a16:colId xmlns:a16="http://schemas.microsoft.com/office/drawing/2014/main" val="20000"/>
                    </a:ext>
                  </a:extLst>
                </a:gridCol>
              </a:tblGrid>
              <a:tr h="215153">
                <a:tc>
                  <a:txBody>
                    <a:bodyPr/>
                    <a:lstStyle/>
                    <a:p>
                      <a:pPr algn="ctr">
                        <a:defRPr sz="1800">
                          <a:solidFill>
                            <a:srgbClr val="000000"/>
                          </a:solidFill>
                        </a:defRPr>
                      </a:pPr>
                      <a:r>
                        <a:rPr sz="900" b="1" dirty="0">
                          <a:solidFill>
                            <a:srgbClr val="FFFFFF"/>
                          </a:solidFill>
                        </a:rPr>
                        <a:t>Net Sales</a:t>
                      </a:r>
                      <a:r>
                        <a:rPr lang="en-US" sz="900" b="1" dirty="0">
                          <a:solidFill>
                            <a:srgbClr val="FFFFFF"/>
                          </a:solidFill>
                        </a:rPr>
                        <a:t> and Adjusted EBITDA </a:t>
                      </a:r>
                      <a:r>
                        <a:rPr lang="en-US" sz="900" b="1" dirty="0">
                          <a:solidFill>
                            <a:schemeClr val="bg1"/>
                          </a:solidFill>
                        </a:rPr>
                        <a:t>($</a:t>
                      </a:r>
                      <a:r>
                        <a:rPr lang="en-US" sz="900" b="1" baseline="0" dirty="0">
                          <a:solidFill>
                            <a:schemeClr val="bg1"/>
                          </a:solidFill>
                        </a:rPr>
                        <a:t> in millions)</a:t>
                      </a:r>
                      <a:endParaRPr sz="900" b="1" dirty="0">
                        <a:solidFill>
                          <a:schemeClr val="bg1"/>
                        </a:solidFill>
                      </a:endParaRPr>
                    </a:p>
                  </a:txBody>
                  <a:tcPr marL="0" marR="0" marT="0" marB="0" anchor="ctr" horzOverflow="overflow">
                    <a:lnL w="12700">
                      <a:miter lim="400000"/>
                    </a:lnL>
                    <a:lnR w="12700">
                      <a:miter lim="400000"/>
                    </a:lnR>
                    <a:lnT w="12700">
                      <a:miter lim="400000"/>
                    </a:lnT>
                    <a:lnB w="12700">
                      <a:miter lim="400000"/>
                    </a:lnB>
                    <a:solidFill>
                      <a:schemeClr val="accent4"/>
                    </a:solidFill>
                  </a:tcPr>
                </a:tc>
                <a:extLst>
                  <a:ext uri="{0D108BD9-81ED-4DB2-BD59-A6C34878D82A}">
                    <a16:rowId xmlns:a16="http://schemas.microsoft.com/office/drawing/2014/main" val="10000"/>
                  </a:ext>
                </a:extLst>
              </a:tr>
            </a:tbl>
          </a:graphicData>
        </a:graphic>
      </p:graphicFrame>
      <p:graphicFrame>
        <p:nvGraphicFramePr>
          <p:cNvPr id="10" name="Table 140">
            <a:extLst>
              <a:ext uri="{FF2B5EF4-FFF2-40B4-BE49-F238E27FC236}">
                <a16:creationId xmlns:a16="http://schemas.microsoft.com/office/drawing/2014/main" id="{E165772B-7821-4878-ABB2-F9EF2FCBBC65}"/>
              </a:ext>
            </a:extLst>
          </p:cNvPr>
          <p:cNvGraphicFramePr/>
          <p:nvPr>
            <p:extLst>
              <p:ext uri="{D42A27DB-BD31-4B8C-83A1-F6EECF244321}">
                <p14:modId xmlns:p14="http://schemas.microsoft.com/office/powerpoint/2010/main" val="936300648"/>
              </p:ext>
            </p:extLst>
          </p:nvPr>
        </p:nvGraphicFramePr>
        <p:xfrm>
          <a:off x="4572000" y="4437299"/>
          <a:ext cx="4034829" cy="1378770"/>
        </p:xfrm>
        <a:graphic>
          <a:graphicData uri="http://schemas.openxmlformats.org/drawingml/2006/table">
            <a:tbl>
              <a:tblPr/>
              <a:tblGrid>
                <a:gridCol w="627601">
                  <a:extLst>
                    <a:ext uri="{9D8B030D-6E8A-4147-A177-3AD203B41FA5}">
                      <a16:colId xmlns:a16="http://schemas.microsoft.com/office/drawing/2014/main" val="20000"/>
                    </a:ext>
                  </a:extLst>
                </a:gridCol>
                <a:gridCol w="851807">
                  <a:extLst>
                    <a:ext uri="{9D8B030D-6E8A-4147-A177-3AD203B41FA5}">
                      <a16:colId xmlns:a16="http://schemas.microsoft.com/office/drawing/2014/main" val="20001"/>
                    </a:ext>
                  </a:extLst>
                </a:gridCol>
                <a:gridCol w="851807">
                  <a:extLst>
                    <a:ext uri="{9D8B030D-6E8A-4147-A177-3AD203B41FA5}">
                      <a16:colId xmlns:a16="http://schemas.microsoft.com/office/drawing/2014/main" val="20002"/>
                    </a:ext>
                  </a:extLst>
                </a:gridCol>
                <a:gridCol w="851807">
                  <a:extLst>
                    <a:ext uri="{9D8B030D-6E8A-4147-A177-3AD203B41FA5}">
                      <a16:colId xmlns:a16="http://schemas.microsoft.com/office/drawing/2014/main" val="20003"/>
                    </a:ext>
                  </a:extLst>
                </a:gridCol>
                <a:gridCol w="851807">
                  <a:extLst>
                    <a:ext uri="{9D8B030D-6E8A-4147-A177-3AD203B41FA5}">
                      <a16:colId xmlns:a16="http://schemas.microsoft.com/office/drawing/2014/main" val="20004"/>
                    </a:ext>
                  </a:extLst>
                </a:gridCol>
              </a:tblGrid>
              <a:tr h="200004">
                <a:tc>
                  <a:txBody>
                    <a:bodyPr/>
                    <a:lstStyle/>
                    <a:p>
                      <a:pPr>
                        <a:defRPr sz="1800">
                          <a:solidFill>
                            <a:srgbClr val="000000"/>
                          </a:solidFill>
                        </a:defRPr>
                      </a:pPr>
                      <a:endParaRPr sz="800" b="1" dirty="0">
                        <a:solidFill>
                          <a:schemeClr val="tx1"/>
                        </a:solidFill>
                      </a:endParaRPr>
                    </a:p>
                  </a:txBody>
                  <a:tcPr marL="40341" marR="40341" marT="40341" marB="40341" anchor="ctr" horzOverflow="overflow">
                    <a:lnL w="12700">
                      <a:miter lim="400000"/>
                    </a:lnL>
                    <a:lnR w="12700">
                      <a:noFill/>
                      <a:miter lim="400000"/>
                    </a:lnR>
                    <a:lnT w="12700">
                      <a:miter lim="400000"/>
                    </a:lnT>
                    <a:lnB w="12700">
                      <a:miter lim="400000"/>
                    </a:lnB>
                  </a:tcPr>
                </a:tc>
                <a:tc>
                  <a:txBody>
                    <a:bodyPr/>
                    <a:lstStyle/>
                    <a:p>
                      <a:pPr algn="ctr">
                        <a:defRPr sz="1800">
                          <a:solidFill>
                            <a:srgbClr val="000000"/>
                          </a:solidFill>
                        </a:defRPr>
                      </a:pPr>
                      <a:endParaRPr sz="1000" b="1" u="sng" dirty="0">
                        <a:solidFill>
                          <a:schemeClr val="tx1"/>
                        </a:solidFill>
                      </a:endParaRPr>
                    </a:p>
                  </a:txBody>
                  <a:tcPr marL="7620" marR="7620" marT="7620" marB="7620" anchor="ctr" horzOverflow="overflow">
                    <a:lnL w="12700">
                      <a:noFill/>
                      <a:miter lim="400000"/>
                    </a:lnL>
                    <a:lnR w="12700">
                      <a:noFill/>
                      <a:miter lim="400000"/>
                    </a:lnR>
                    <a:lnT w="12700">
                      <a:miter lim="400000"/>
                    </a:lnT>
                    <a:lnB w="12700">
                      <a:miter lim="400000"/>
                    </a:lnB>
                  </a:tcPr>
                </a:tc>
                <a:tc>
                  <a:txBody>
                    <a:bodyPr/>
                    <a:lstStyle/>
                    <a:p>
                      <a:pPr algn="ctr">
                        <a:defRPr sz="1800">
                          <a:solidFill>
                            <a:srgbClr val="000000"/>
                          </a:solidFill>
                        </a:defRPr>
                      </a:pPr>
                      <a:endParaRPr sz="1000" b="1" u="sng" dirty="0">
                        <a:solidFill>
                          <a:schemeClr val="tx1"/>
                        </a:solidFill>
                      </a:endParaRPr>
                    </a:p>
                  </a:txBody>
                  <a:tcPr marL="7620" marR="7620" marT="7620" marB="7620" anchor="ctr" horzOverflow="overflow">
                    <a:lnL w="12700">
                      <a:noFill/>
                      <a:miter lim="400000"/>
                    </a:lnL>
                    <a:lnR w="12700">
                      <a:noFill/>
                      <a:miter lim="400000"/>
                    </a:lnR>
                    <a:lnT w="12700">
                      <a:miter lim="400000"/>
                    </a:lnT>
                    <a:lnB w="12700">
                      <a:miter lim="400000"/>
                    </a:lnB>
                  </a:tcPr>
                </a:tc>
                <a:tc>
                  <a:txBody>
                    <a:bodyPr/>
                    <a:lstStyle/>
                    <a:p>
                      <a:pPr algn="ctr">
                        <a:defRPr sz="1800">
                          <a:solidFill>
                            <a:srgbClr val="000000"/>
                          </a:solidFill>
                        </a:defRPr>
                      </a:pPr>
                      <a:endParaRPr sz="1000" b="1" u="sng" dirty="0">
                        <a:solidFill>
                          <a:schemeClr val="tx1"/>
                        </a:solidFill>
                      </a:endParaRPr>
                    </a:p>
                  </a:txBody>
                  <a:tcPr marL="7620" marR="7620" marT="7620" marB="7620" anchor="ctr" horzOverflow="overflow">
                    <a:lnL w="12700">
                      <a:noFill/>
                      <a:miter lim="400000"/>
                    </a:lnL>
                    <a:lnR w="12700">
                      <a:noFill/>
                      <a:miter lim="400000"/>
                    </a:lnR>
                    <a:lnT w="12700">
                      <a:miter lim="400000"/>
                    </a:lnT>
                    <a:lnB w="12700">
                      <a:miter lim="400000"/>
                    </a:lnB>
                  </a:tcPr>
                </a:tc>
                <a:tc>
                  <a:txBody>
                    <a:bodyPr/>
                    <a:lstStyle/>
                    <a:p>
                      <a:pPr algn="ctr">
                        <a:defRPr sz="1800">
                          <a:solidFill>
                            <a:srgbClr val="000000"/>
                          </a:solidFill>
                        </a:defRPr>
                      </a:pPr>
                      <a:endParaRPr sz="1000" b="1" u="sng" dirty="0">
                        <a:solidFill>
                          <a:schemeClr val="tx1"/>
                        </a:solidFill>
                      </a:endParaRPr>
                    </a:p>
                  </a:txBody>
                  <a:tcPr marL="7620" marR="7620" marT="7620" marB="7620" anchor="ctr" horzOverflow="overflow">
                    <a:lnL w="12700">
                      <a:noFill/>
                      <a:miter lim="400000"/>
                    </a:lnL>
                    <a:lnR w="12700">
                      <a:miter lim="400000"/>
                    </a:lnR>
                    <a:lnT w="12700">
                      <a:miter lim="400000"/>
                    </a:lnT>
                    <a:lnB w="12700">
                      <a:miter lim="400000"/>
                    </a:lnB>
                  </a:tcPr>
                </a:tc>
                <a:extLst>
                  <a:ext uri="{0D108BD9-81ED-4DB2-BD59-A6C34878D82A}">
                    <a16:rowId xmlns:a16="http://schemas.microsoft.com/office/drawing/2014/main" val="10004"/>
                  </a:ext>
                </a:extLst>
              </a:tr>
              <a:tr h="200004">
                <a:tc>
                  <a:txBody>
                    <a:bodyPr/>
                    <a:lstStyle/>
                    <a:p>
                      <a:pPr>
                        <a:defRPr sz="1800">
                          <a:solidFill>
                            <a:srgbClr val="000000"/>
                          </a:solidFill>
                        </a:defRPr>
                      </a:pPr>
                      <a:r>
                        <a:rPr sz="800" b="1" dirty="0">
                          <a:solidFill>
                            <a:schemeClr val="tx1"/>
                          </a:solidFill>
                        </a:rPr>
                        <a:t>Sets</a:t>
                      </a:r>
                      <a:r>
                        <a:rPr lang="en-US" sz="800" b="1" dirty="0">
                          <a:solidFill>
                            <a:schemeClr val="tx1"/>
                          </a:solidFill>
                        </a:rPr>
                        <a:t> invoiced</a:t>
                      </a:r>
                      <a:endParaRPr sz="800" b="1" dirty="0">
                        <a:solidFill>
                          <a:schemeClr val="tx1"/>
                        </a:solidFill>
                      </a:endParaRPr>
                    </a:p>
                  </a:txBody>
                  <a:tcPr marL="40341" marR="40341" marT="40341" marB="40341" anchor="ctr" horzOverflow="overflow">
                    <a:lnL w="12700">
                      <a:miter lim="400000"/>
                    </a:lnL>
                    <a:lnR w="12700">
                      <a:miter lim="400000"/>
                    </a:lnR>
                    <a:lnT w="12700">
                      <a:noFill/>
                      <a:miter lim="400000"/>
                    </a:lnT>
                    <a:lnB w="12700">
                      <a:miter lim="400000"/>
                    </a:lnB>
                  </a:tcPr>
                </a:tc>
                <a:tc>
                  <a:txBody>
                    <a:bodyPr/>
                    <a:lstStyle/>
                    <a:p>
                      <a:pPr algn="ctr">
                        <a:defRPr sz="1800">
                          <a:solidFill>
                            <a:srgbClr val="000000"/>
                          </a:solidFill>
                        </a:defRPr>
                      </a:pPr>
                      <a:r>
                        <a:rPr lang="en-US" sz="1000" b="1" dirty="0">
                          <a:solidFill>
                            <a:schemeClr val="tx1"/>
                          </a:solidFill>
                        </a:rPr>
                        <a:t>576</a:t>
                      </a:r>
                      <a:endParaRPr sz="1000" b="1" dirty="0">
                        <a:solidFill>
                          <a:schemeClr val="tx1"/>
                        </a:solidFill>
                      </a:endParaRPr>
                    </a:p>
                  </a:txBody>
                  <a:tcPr marL="7620" marR="7620" marT="7620" marB="7620" anchor="ctr" horzOverflow="overflow">
                    <a:lnL w="12700">
                      <a:miter lim="400000"/>
                    </a:lnL>
                    <a:lnR w="12700">
                      <a:noFill/>
                      <a:miter lim="400000"/>
                    </a:lnR>
                    <a:lnT w="12700">
                      <a:noFill/>
                      <a:miter lim="400000"/>
                    </a:lnT>
                    <a:lnB w="12700">
                      <a:miter lim="400000"/>
                    </a:lnB>
                  </a:tcPr>
                </a:tc>
                <a:tc>
                  <a:txBody>
                    <a:bodyPr/>
                    <a:lstStyle/>
                    <a:p>
                      <a:pPr algn="ctr">
                        <a:defRPr sz="1800">
                          <a:solidFill>
                            <a:srgbClr val="000000"/>
                          </a:solidFill>
                        </a:defRPr>
                      </a:pPr>
                      <a:r>
                        <a:rPr lang="en-US" sz="1000" b="1" dirty="0">
                          <a:solidFill>
                            <a:schemeClr val="tx1"/>
                          </a:solidFill>
                        </a:rPr>
                        <a:t>716</a:t>
                      </a:r>
                      <a:endParaRPr sz="1000" b="1" dirty="0">
                        <a:solidFill>
                          <a:schemeClr val="tx1"/>
                        </a:solidFill>
                      </a:endParaRPr>
                    </a:p>
                  </a:txBody>
                  <a:tcPr marL="7620" marR="7620" marT="7620" marB="7620" anchor="ctr" horzOverflow="overflow">
                    <a:lnL w="12700">
                      <a:miter lim="400000"/>
                    </a:lnL>
                    <a:lnR w="12700">
                      <a:miter lim="400000"/>
                    </a:lnR>
                    <a:lnT w="12700">
                      <a:noFill/>
                      <a:miter lim="400000"/>
                    </a:lnT>
                    <a:lnB w="12700">
                      <a:miter lim="400000"/>
                    </a:lnB>
                  </a:tcPr>
                </a:tc>
                <a:tc>
                  <a:txBody>
                    <a:bodyPr/>
                    <a:lstStyle/>
                    <a:p>
                      <a:pPr algn="ctr">
                        <a:defRPr sz="1800">
                          <a:solidFill>
                            <a:srgbClr val="000000"/>
                          </a:solidFill>
                        </a:defRPr>
                      </a:pPr>
                      <a:endParaRPr sz="1000" b="1" dirty="0">
                        <a:solidFill>
                          <a:schemeClr val="tx1"/>
                        </a:solidFill>
                      </a:endParaRPr>
                    </a:p>
                  </a:txBody>
                  <a:tcPr marL="7620" marR="7620" marT="7620" marB="7620" anchor="ctr" horzOverflow="overflow">
                    <a:lnL w="12700">
                      <a:noFill/>
                      <a:miter lim="400000"/>
                    </a:lnL>
                    <a:lnR w="12700">
                      <a:noFill/>
                      <a:miter lim="400000"/>
                    </a:lnR>
                    <a:lnT w="12700">
                      <a:noFill/>
                      <a:miter lim="400000"/>
                    </a:lnT>
                    <a:lnB w="12700">
                      <a:miter lim="400000"/>
                    </a:lnB>
                  </a:tcPr>
                </a:tc>
                <a:tc>
                  <a:txBody>
                    <a:bodyPr/>
                    <a:lstStyle/>
                    <a:p>
                      <a:pPr algn="ctr">
                        <a:defRPr sz="1800">
                          <a:solidFill>
                            <a:srgbClr val="000000"/>
                          </a:solidFill>
                        </a:defRPr>
                      </a:pPr>
                      <a:endParaRPr sz="1000" b="1" dirty="0">
                        <a:solidFill>
                          <a:schemeClr val="tx1"/>
                        </a:solidFill>
                      </a:endParaRPr>
                    </a:p>
                  </a:txBody>
                  <a:tcPr marL="7620" marR="7620" marT="7620" marB="7620" anchor="ctr" horzOverflow="overflow">
                    <a:lnL w="12700">
                      <a:miter lim="400000"/>
                    </a:lnL>
                    <a:lnR w="12700">
                      <a:miter lim="400000"/>
                    </a:lnR>
                    <a:lnT w="12700">
                      <a:noFill/>
                      <a:miter lim="400000"/>
                    </a:lnT>
                    <a:lnB w="12700">
                      <a:miter lim="400000"/>
                    </a:lnB>
                  </a:tcPr>
                </a:tc>
                <a:extLst>
                  <a:ext uri="{0D108BD9-81ED-4DB2-BD59-A6C34878D82A}">
                    <a16:rowId xmlns:a16="http://schemas.microsoft.com/office/drawing/2014/main" val="10000"/>
                  </a:ext>
                </a:extLst>
              </a:tr>
              <a:tr h="200004">
                <a:tc>
                  <a:txBody>
                    <a:bodyPr/>
                    <a:lstStyle/>
                    <a:p>
                      <a:pPr>
                        <a:defRPr sz="1800">
                          <a:solidFill>
                            <a:srgbClr val="000000"/>
                          </a:solidFill>
                        </a:defRPr>
                      </a:pPr>
                      <a:r>
                        <a:rPr sz="800" b="1" dirty="0">
                          <a:solidFill>
                            <a:schemeClr val="tx1"/>
                          </a:solidFill>
                        </a:rPr>
                        <a:t>Est. MW</a:t>
                      </a:r>
                    </a:p>
                  </a:txBody>
                  <a:tcPr marL="40341" marR="40341" marT="40341" marB="40341" anchor="ctr" horzOverflow="overflow">
                    <a:lnL w="12700">
                      <a:miter lim="400000"/>
                    </a:lnL>
                    <a:lnR w="12700">
                      <a:miter lim="400000"/>
                    </a:lnR>
                    <a:lnT w="12700">
                      <a:miter lim="400000"/>
                    </a:lnT>
                    <a:lnB w="12700">
                      <a:miter lim="400000"/>
                    </a:lnB>
                  </a:tcPr>
                </a:tc>
                <a:tc>
                  <a:txBody>
                    <a:bodyPr/>
                    <a:lstStyle/>
                    <a:p>
                      <a:pPr algn="ctr">
                        <a:defRPr sz="1800">
                          <a:solidFill>
                            <a:srgbClr val="000000"/>
                          </a:solidFill>
                        </a:defRPr>
                      </a:pPr>
                      <a:r>
                        <a:rPr lang="en-US" sz="1000" b="1" dirty="0">
                          <a:solidFill>
                            <a:schemeClr val="tx1"/>
                          </a:solidFill>
                        </a:rPr>
                        <a:t>1,544</a:t>
                      </a:r>
                      <a:endParaRPr sz="1000" b="1" dirty="0">
                        <a:solidFill>
                          <a:schemeClr val="tx1"/>
                        </a:solidFill>
                      </a:endParaRPr>
                    </a:p>
                  </a:txBody>
                  <a:tcPr marL="7620" marR="7620" marT="7620" marB="7620" anchor="ctr" horzOverflow="overflow">
                    <a:lnL w="12700">
                      <a:miter lim="400000"/>
                    </a:lnL>
                    <a:lnR w="12700">
                      <a:noFill/>
                      <a:miter lim="400000"/>
                    </a:lnR>
                    <a:lnT w="12700">
                      <a:miter lim="400000"/>
                    </a:lnT>
                    <a:lnB w="12700">
                      <a:miter lim="400000"/>
                    </a:lnB>
                  </a:tcPr>
                </a:tc>
                <a:tc>
                  <a:txBody>
                    <a:bodyPr/>
                    <a:lstStyle/>
                    <a:p>
                      <a:pPr algn="ctr">
                        <a:defRPr sz="1800">
                          <a:solidFill>
                            <a:srgbClr val="000000"/>
                          </a:solidFill>
                        </a:defRPr>
                      </a:pPr>
                      <a:r>
                        <a:rPr lang="en-US" sz="1000" b="1" dirty="0">
                          <a:solidFill>
                            <a:schemeClr val="tx1"/>
                          </a:solidFill>
                        </a:rPr>
                        <a:t>2,029</a:t>
                      </a:r>
                      <a:endParaRPr sz="1000" b="1" dirty="0">
                        <a:solidFill>
                          <a:schemeClr val="tx1"/>
                        </a:solidFill>
                      </a:endParaRPr>
                    </a:p>
                  </a:txBody>
                  <a:tcPr marL="7620" marR="7620" marT="7620" marB="7620" anchor="ctr" horzOverflow="overflow">
                    <a:lnL w="12700">
                      <a:miter lim="400000"/>
                    </a:lnL>
                    <a:lnR w="12700">
                      <a:miter lim="400000"/>
                    </a:lnR>
                    <a:lnT w="12700">
                      <a:miter lim="400000"/>
                    </a:lnT>
                    <a:lnB w="12700">
                      <a:miter lim="400000"/>
                    </a:lnB>
                  </a:tcPr>
                </a:tc>
                <a:tc>
                  <a:txBody>
                    <a:bodyPr/>
                    <a:lstStyle/>
                    <a:p>
                      <a:pPr marL="0" marR="0" indent="0" algn="ctr" defTabSz="457200" rtl="0" latinLnBrk="0">
                        <a:lnSpc>
                          <a:spcPct val="100000"/>
                        </a:lnSpc>
                        <a:spcBef>
                          <a:spcPts val="0"/>
                        </a:spcBef>
                        <a:spcAft>
                          <a:spcPts val="0"/>
                        </a:spcAft>
                        <a:buClrTx/>
                        <a:buSzTx/>
                        <a:buFontTx/>
                        <a:buNone/>
                        <a:tabLst/>
                        <a:defRPr sz="1800">
                          <a:solidFill>
                            <a:srgbClr val="000000"/>
                          </a:solidFill>
                        </a:defRPr>
                      </a:pPr>
                      <a:endParaRPr sz="1000" b="1" i="0" u="none" strike="noStrike" cap="none" spc="0" baseline="0" dirty="0">
                        <a:ln>
                          <a:noFill/>
                        </a:ln>
                        <a:solidFill>
                          <a:schemeClr val="tx1"/>
                        </a:solidFill>
                        <a:uFillTx/>
                        <a:latin typeface="Arial"/>
                        <a:ea typeface="Arial"/>
                        <a:cs typeface="Arial"/>
                        <a:sym typeface="Arial"/>
                      </a:endParaRPr>
                    </a:p>
                  </a:txBody>
                  <a:tcPr marL="7620" marR="7620" marT="7620" marB="7620" anchor="ctr" horzOverflow="overflow">
                    <a:lnL w="12700">
                      <a:noFill/>
                      <a:miter lim="400000"/>
                    </a:lnL>
                    <a:lnR w="12700">
                      <a:noFill/>
                      <a:miter lim="400000"/>
                    </a:lnR>
                    <a:lnT w="12700">
                      <a:miter lim="400000"/>
                    </a:lnT>
                    <a:lnB w="12700">
                      <a:miter lim="400000"/>
                    </a:lnB>
                  </a:tcPr>
                </a:tc>
                <a:tc>
                  <a:txBody>
                    <a:bodyPr/>
                    <a:lstStyle/>
                    <a:p>
                      <a:pPr marL="0" marR="0" indent="0" algn="ctr" defTabSz="457200" rtl="0" latinLnBrk="0">
                        <a:lnSpc>
                          <a:spcPct val="100000"/>
                        </a:lnSpc>
                        <a:spcBef>
                          <a:spcPts val="0"/>
                        </a:spcBef>
                        <a:spcAft>
                          <a:spcPts val="0"/>
                        </a:spcAft>
                        <a:buClrTx/>
                        <a:buSzTx/>
                        <a:buFontTx/>
                        <a:buNone/>
                        <a:tabLst/>
                        <a:defRPr sz="1800">
                          <a:solidFill>
                            <a:srgbClr val="000000"/>
                          </a:solidFill>
                        </a:defRPr>
                      </a:pPr>
                      <a:endParaRPr sz="1000" b="1" i="0" u="none" strike="noStrike" cap="none" spc="0" baseline="0" dirty="0">
                        <a:ln>
                          <a:noFill/>
                        </a:ln>
                        <a:solidFill>
                          <a:schemeClr val="tx1"/>
                        </a:solidFill>
                        <a:uFillTx/>
                        <a:latin typeface="Arial"/>
                        <a:ea typeface="Arial"/>
                        <a:cs typeface="Arial"/>
                        <a:sym typeface="Arial"/>
                      </a:endParaRPr>
                    </a:p>
                  </a:txBody>
                  <a:tcPr marL="7620" marR="7620" marT="7620" marB="762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1"/>
                  </a:ext>
                </a:extLst>
              </a:tr>
              <a:tr h="279976">
                <a:tc>
                  <a:txBody>
                    <a:bodyPr/>
                    <a:lstStyle/>
                    <a:p>
                      <a:pPr>
                        <a:defRPr sz="800" b="1"/>
                      </a:pPr>
                      <a:r>
                        <a:rPr dirty="0">
                          <a:solidFill>
                            <a:schemeClr val="tx1"/>
                          </a:solidFill>
                        </a:rPr>
                        <a:t>Dedicated lines</a:t>
                      </a:r>
                      <a:r>
                        <a:rPr baseline="30000" dirty="0">
                          <a:solidFill>
                            <a:schemeClr val="tx1"/>
                          </a:solidFill>
                        </a:rPr>
                        <a:t>(1)</a:t>
                      </a:r>
                      <a:r>
                        <a:rPr dirty="0">
                          <a:solidFill>
                            <a:schemeClr val="tx1"/>
                          </a:solidFill>
                        </a:rPr>
                        <a:t> </a:t>
                      </a:r>
                    </a:p>
                  </a:txBody>
                  <a:tcPr marL="40341" marR="40341" marT="40341" marB="40341" anchor="ctr" horzOverflow="overflow">
                    <a:lnL w="12700">
                      <a:miter lim="400000"/>
                    </a:lnL>
                    <a:lnR w="12700">
                      <a:miter lim="400000"/>
                    </a:lnR>
                    <a:lnT w="12700">
                      <a:miter lim="400000"/>
                    </a:lnT>
                    <a:lnB w="12700">
                      <a:miter lim="400000"/>
                    </a:lnB>
                  </a:tcPr>
                </a:tc>
                <a:tc>
                  <a:txBody>
                    <a:bodyPr/>
                    <a:lstStyle/>
                    <a:p>
                      <a:pPr marL="0" marR="0" indent="0" algn="ctr" defTabSz="457200" rtl="0" eaLnBrk="1" latinLnBrk="0" hangingPunct="1">
                        <a:lnSpc>
                          <a:spcPct val="100000"/>
                        </a:lnSpc>
                        <a:spcBef>
                          <a:spcPts val="0"/>
                        </a:spcBef>
                        <a:spcAft>
                          <a:spcPts val="0"/>
                        </a:spcAft>
                        <a:buClrTx/>
                        <a:buSzTx/>
                        <a:buFontTx/>
                        <a:buNone/>
                        <a:tabLst/>
                        <a:defRPr sz="1800">
                          <a:solidFill>
                            <a:srgbClr val="000000"/>
                          </a:solidFill>
                        </a:defRPr>
                      </a:pPr>
                      <a:r>
                        <a:rPr lang="en-US" sz="1000" b="1" kern="1200" dirty="0">
                          <a:solidFill>
                            <a:schemeClr val="tx1"/>
                          </a:solidFill>
                          <a:latin typeface="+mn-lt"/>
                          <a:ea typeface="+mn-ea"/>
                          <a:cs typeface="+mn-cs"/>
                          <a:sym typeface="Arial"/>
                        </a:rPr>
                        <a:t>52</a:t>
                      </a:r>
                      <a:endParaRPr sz="1000" b="1" kern="1200" dirty="0">
                        <a:solidFill>
                          <a:schemeClr val="tx1"/>
                        </a:solidFill>
                        <a:latin typeface="+mn-lt"/>
                        <a:ea typeface="+mn-ea"/>
                        <a:cs typeface="+mn-cs"/>
                        <a:sym typeface="Arial"/>
                      </a:endParaRPr>
                    </a:p>
                  </a:txBody>
                  <a:tcPr marL="7620" marR="7620" marT="7620" marB="7620" anchor="ctr" horzOverflow="overflow">
                    <a:lnL w="12700">
                      <a:miter lim="400000"/>
                    </a:lnL>
                    <a:lnR w="12700">
                      <a:noFill/>
                      <a:miter lim="400000"/>
                    </a:lnR>
                    <a:lnT w="12700">
                      <a:miter lim="400000"/>
                    </a:lnT>
                    <a:lnB w="12700">
                      <a:miter lim="400000"/>
                    </a:lnB>
                  </a:tcPr>
                </a:tc>
                <a:tc>
                  <a:txBody>
                    <a:bodyPr/>
                    <a:lstStyle/>
                    <a:p>
                      <a:pPr marL="0" marR="0" indent="0" algn="ctr" defTabSz="457200" rtl="0" eaLnBrk="1" latinLnBrk="0" hangingPunct="1">
                        <a:lnSpc>
                          <a:spcPct val="100000"/>
                        </a:lnSpc>
                        <a:spcBef>
                          <a:spcPts val="0"/>
                        </a:spcBef>
                        <a:spcAft>
                          <a:spcPts val="0"/>
                        </a:spcAft>
                        <a:buClrTx/>
                        <a:buSzTx/>
                        <a:buFontTx/>
                        <a:buNone/>
                        <a:tabLst/>
                        <a:defRPr sz="1800">
                          <a:solidFill>
                            <a:srgbClr val="000000"/>
                          </a:solidFill>
                        </a:defRPr>
                      </a:pPr>
                      <a:r>
                        <a:rPr lang="en-US" sz="1000" b="1" kern="1200" dirty="0">
                          <a:solidFill>
                            <a:schemeClr val="tx1"/>
                          </a:solidFill>
                          <a:latin typeface="+mn-lt"/>
                          <a:ea typeface="+mn-ea"/>
                          <a:cs typeface="+mn-cs"/>
                          <a:sym typeface="Arial"/>
                        </a:rPr>
                        <a:t>54</a:t>
                      </a:r>
                      <a:endParaRPr sz="1000" b="1" kern="1200" dirty="0">
                        <a:solidFill>
                          <a:schemeClr val="tx1"/>
                        </a:solidFill>
                        <a:latin typeface="+mn-lt"/>
                        <a:ea typeface="+mn-ea"/>
                        <a:cs typeface="+mn-cs"/>
                        <a:sym typeface="Arial"/>
                      </a:endParaRPr>
                    </a:p>
                  </a:txBody>
                  <a:tcPr marL="7620" marR="7620" marT="7620" marB="7620" anchor="ctr" horzOverflow="overflow">
                    <a:lnL w="12700">
                      <a:miter lim="400000"/>
                    </a:lnL>
                    <a:lnR w="12700">
                      <a:miter lim="400000"/>
                    </a:lnR>
                    <a:lnT w="12700">
                      <a:miter lim="400000"/>
                    </a:lnT>
                    <a:lnB w="12700">
                      <a:miter lim="400000"/>
                    </a:lnB>
                  </a:tcPr>
                </a:tc>
                <a:tc>
                  <a:txBody>
                    <a:bodyPr/>
                    <a:lstStyle/>
                    <a:p>
                      <a:pPr algn="ctr">
                        <a:defRPr sz="1800">
                          <a:solidFill>
                            <a:srgbClr val="000000"/>
                          </a:solidFill>
                        </a:defRPr>
                      </a:pPr>
                      <a:endParaRPr sz="1000" b="1" i="0" u="none" strike="noStrike" cap="none" spc="0" baseline="0" dirty="0">
                        <a:ln>
                          <a:noFill/>
                        </a:ln>
                        <a:solidFill>
                          <a:schemeClr val="tx1"/>
                        </a:solidFill>
                        <a:uFillTx/>
                        <a:latin typeface="Arial"/>
                        <a:ea typeface="Arial"/>
                        <a:cs typeface="Arial"/>
                        <a:sym typeface="Arial"/>
                      </a:endParaRPr>
                    </a:p>
                  </a:txBody>
                  <a:tcPr marL="7620" marR="7620" marT="7620" marB="7620" anchor="ctr" horzOverflow="overflow">
                    <a:lnL w="12700">
                      <a:noFill/>
                      <a:miter lim="400000"/>
                    </a:lnL>
                    <a:lnR w="12700">
                      <a:noFill/>
                      <a:miter lim="400000"/>
                    </a:lnR>
                    <a:lnT w="12700">
                      <a:miter lim="400000"/>
                    </a:lnT>
                    <a:lnB w="12700">
                      <a:miter lim="400000"/>
                    </a:lnB>
                  </a:tcPr>
                </a:tc>
                <a:tc>
                  <a:txBody>
                    <a:bodyPr/>
                    <a:lstStyle/>
                    <a:p>
                      <a:pPr marL="0" marR="0" indent="0" algn="ctr" defTabSz="457200" rtl="0" eaLnBrk="1" latinLnBrk="0" hangingPunct="1">
                        <a:lnSpc>
                          <a:spcPct val="100000"/>
                        </a:lnSpc>
                        <a:spcBef>
                          <a:spcPts val="0"/>
                        </a:spcBef>
                        <a:spcAft>
                          <a:spcPts val="0"/>
                        </a:spcAft>
                        <a:buClrTx/>
                        <a:buSzTx/>
                        <a:buFontTx/>
                        <a:buNone/>
                        <a:tabLst/>
                        <a:defRPr sz="1800">
                          <a:solidFill>
                            <a:srgbClr val="000000"/>
                          </a:solidFill>
                        </a:defRPr>
                      </a:pPr>
                      <a:endParaRPr sz="1000" b="1" i="0" u="none" strike="noStrike" kern="1200" cap="none" spc="0" baseline="0" dirty="0">
                        <a:ln>
                          <a:noFill/>
                        </a:ln>
                        <a:solidFill>
                          <a:schemeClr val="tx1"/>
                        </a:solidFill>
                        <a:uFillTx/>
                        <a:latin typeface="Arial"/>
                        <a:ea typeface="Arial"/>
                        <a:cs typeface="Arial"/>
                        <a:sym typeface="Arial"/>
                      </a:endParaRPr>
                    </a:p>
                  </a:txBody>
                  <a:tcPr marL="7620" marR="7620" marT="7620" marB="762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279976">
                <a:tc>
                  <a:txBody>
                    <a:bodyPr/>
                    <a:lstStyle/>
                    <a:p>
                      <a:pPr>
                        <a:defRPr sz="800" b="1"/>
                      </a:pPr>
                      <a:r>
                        <a:rPr dirty="0">
                          <a:solidFill>
                            <a:schemeClr val="tx1"/>
                          </a:solidFill>
                        </a:rPr>
                        <a:t>Lines installed</a:t>
                      </a:r>
                      <a:r>
                        <a:rPr baseline="30000" dirty="0">
                          <a:solidFill>
                            <a:schemeClr val="tx1"/>
                          </a:solidFill>
                        </a:rPr>
                        <a:t>(2)</a:t>
                      </a:r>
                    </a:p>
                  </a:txBody>
                  <a:tcPr marL="40341" marR="40341" marT="40341" marB="40341" anchor="ctr" horzOverflow="overflow">
                    <a:lnL w="12700">
                      <a:miter lim="400000"/>
                    </a:lnL>
                    <a:lnR w="12700">
                      <a:miter lim="400000"/>
                    </a:lnR>
                    <a:lnT w="12700">
                      <a:miter lim="400000"/>
                    </a:lnT>
                    <a:lnB w="12700">
                      <a:miter lim="400000"/>
                    </a:lnB>
                  </a:tcPr>
                </a:tc>
                <a:tc>
                  <a:txBody>
                    <a:bodyPr/>
                    <a:lstStyle/>
                    <a:p>
                      <a:pPr marL="0" algn="ctr" defTabSz="457200" rtl="0" eaLnBrk="1" latinLnBrk="0" hangingPunct="1">
                        <a:defRPr sz="1800">
                          <a:solidFill>
                            <a:srgbClr val="000000"/>
                          </a:solidFill>
                        </a:defRPr>
                      </a:pPr>
                      <a:r>
                        <a:rPr lang="en-US" sz="1000" b="1" kern="1200" dirty="0">
                          <a:solidFill>
                            <a:schemeClr val="tx1"/>
                          </a:solidFill>
                          <a:latin typeface="+mn-lt"/>
                          <a:ea typeface="+mn-ea"/>
                          <a:cs typeface="+mn-cs"/>
                          <a:sym typeface="Arial"/>
                        </a:rPr>
                        <a:t>40</a:t>
                      </a:r>
                      <a:endParaRPr sz="1000" b="1" kern="1200" dirty="0">
                        <a:solidFill>
                          <a:schemeClr val="tx1"/>
                        </a:solidFill>
                        <a:latin typeface="+mn-lt"/>
                        <a:ea typeface="+mn-ea"/>
                        <a:cs typeface="+mn-cs"/>
                        <a:sym typeface="Arial"/>
                      </a:endParaRPr>
                    </a:p>
                  </a:txBody>
                  <a:tcPr marL="7620" marR="7620" marT="7620" marB="7620" anchor="ctr" horzOverflow="overflow">
                    <a:lnL w="12700">
                      <a:miter lim="400000"/>
                    </a:lnL>
                    <a:lnR w="12700">
                      <a:noFill/>
                      <a:miter lim="400000"/>
                    </a:lnR>
                    <a:lnT w="12700">
                      <a:miter lim="400000"/>
                    </a:lnT>
                    <a:lnB w="12700">
                      <a:miter lim="400000"/>
                    </a:lnB>
                  </a:tcPr>
                </a:tc>
                <a:tc>
                  <a:txBody>
                    <a:bodyPr/>
                    <a:lstStyle/>
                    <a:p>
                      <a:pPr marL="0" marR="0" indent="0" algn="ctr" defTabSz="457200" rtl="0" eaLnBrk="1" latinLnBrk="0" hangingPunct="1">
                        <a:lnSpc>
                          <a:spcPct val="100000"/>
                        </a:lnSpc>
                        <a:spcBef>
                          <a:spcPts val="0"/>
                        </a:spcBef>
                        <a:spcAft>
                          <a:spcPts val="0"/>
                        </a:spcAft>
                        <a:buClrTx/>
                        <a:buSzTx/>
                        <a:buFontTx/>
                        <a:buNone/>
                        <a:tabLst/>
                        <a:defRPr sz="1800">
                          <a:solidFill>
                            <a:srgbClr val="000000"/>
                          </a:solidFill>
                        </a:defRPr>
                      </a:pPr>
                      <a:r>
                        <a:rPr lang="en-US" sz="1000" b="1" kern="1200" dirty="0">
                          <a:solidFill>
                            <a:schemeClr val="tx1"/>
                          </a:solidFill>
                          <a:latin typeface="+mn-lt"/>
                          <a:ea typeface="+mn-ea"/>
                          <a:cs typeface="+mn-cs"/>
                          <a:sym typeface="Arial"/>
                        </a:rPr>
                        <a:t>50</a:t>
                      </a:r>
                      <a:endParaRPr sz="1000" b="1" kern="1200" dirty="0">
                        <a:solidFill>
                          <a:schemeClr val="tx1"/>
                        </a:solidFill>
                        <a:latin typeface="+mn-lt"/>
                        <a:ea typeface="+mn-ea"/>
                        <a:cs typeface="+mn-cs"/>
                        <a:sym typeface="Arial"/>
                      </a:endParaRPr>
                    </a:p>
                  </a:txBody>
                  <a:tcPr marL="7620" marR="7620" marT="7620" marB="7620" anchor="ctr" horzOverflow="overflow">
                    <a:lnL w="12700">
                      <a:miter lim="400000"/>
                    </a:lnL>
                    <a:lnR w="12700">
                      <a:miter lim="400000"/>
                    </a:lnR>
                    <a:lnT w="12700">
                      <a:miter lim="400000"/>
                    </a:lnT>
                    <a:lnB w="12700">
                      <a:miter lim="400000"/>
                    </a:lnB>
                  </a:tcPr>
                </a:tc>
                <a:tc>
                  <a:txBody>
                    <a:bodyPr/>
                    <a:lstStyle/>
                    <a:p>
                      <a:pPr algn="ctr">
                        <a:defRPr sz="1800">
                          <a:solidFill>
                            <a:srgbClr val="000000"/>
                          </a:solidFill>
                        </a:defRPr>
                      </a:pPr>
                      <a:endParaRPr sz="1000" b="1" i="0" u="none" strike="noStrike" cap="none" spc="0" baseline="0" dirty="0">
                        <a:ln>
                          <a:noFill/>
                        </a:ln>
                        <a:solidFill>
                          <a:schemeClr val="tx1"/>
                        </a:solidFill>
                        <a:uFillTx/>
                        <a:latin typeface="Arial"/>
                        <a:ea typeface="Arial"/>
                        <a:cs typeface="Arial"/>
                        <a:sym typeface="Arial"/>
                      </a:endParaRPr>
                    </a:p>
                  </a:txBody>
                  <a:tcPr marL="7620" marR="7620" marT="7620" marB="7620" anchor="ctr" horzOverflow="overflow">
                    <a:lnL w="12700">
                      <a:noFill/>
                      <a:miter lim="400000"/>
                    </a:lnL>
                    <a:lnR w="12700">
                      <a:noFill/>
                      <a:miter lim="400000"/>
                    </a:lnR>
                    <a:lnT w="12700">
                      <a:miter lim="400000"/>
                    </a:lnT>
                    <a:lnB w="12700">
                      <a:miter lim="400000"/>
                    </a:lnB>
                  </a:tcPr>
                </a:tc>
                <a:tc>
                  <a:txBody>
                    <a:bodyPr/>
                    <a:lstStyle/>
                    <a:p>
                      <a:pPr marL="0" marR="0" indent="0" algn="ctr" defTabSz="457200" rtl="0" eaLnBrk="1" latinLnBrk="0" hangingPunct="1">
                        <a:lnSpc>
                          <a:spcPct val="100000"/>
                        </a:lnSpc>
                        <a:spcBef>
                          <a:spcPts val="0"/>
                        </a:spcBef>
                        <a:spcAft>
                          <a:spcPts val="0"/>
                        </a:spcAft>
                        <a:buClrTx/>
                        <a:buSzTx/>
                        <a:buFontTx/>
                        <a:buNone/>
                        <a:tabLst/>
                        <a:defRPr sz="1800">
                          <a:solidFill>
                            <a:srgbClr val="000000"/>
                          </a:solidFill>
                        </a:defRPr>
                      </a:pPr>
                      <a:endParaRPr sz="1000" b="1" i="0" u="none" strike="noStrike" kern="1200" cap="none" spc="0" baseline="0" dirty="0">
                        <a:ln>
                          <a:noFill/>
                        </a:ln>
                        <a:solidFill>
                          <a:schemeClr val="tx1"/>
                        </a:solidFill>
                        <a:uFillTx/>
                        <a:latin typeface="Arial"/>
                        <a:ea typeface="Arial"/>
                        <a:cs typeface="Arial"/>
                        <a:sym typeface="Arial"/>
                      </a:endParaRPr>
                    </a:p>
                  </a:txBody>
                  <a:tcPr marL="7620" marR="7620" marT="7620" marB="762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3"/>
                  </a:ext>
                </a:extLst>
              </a:tr>
            </a:tbl>
          </a:graphicData>
        </a:graphic>
      </p:graphicFrame>
      <p:sp>
        <p:nvSpPr>
          <p:cNvPr id="12" name="Shape 143">
            <a:extLst>
              <a:ext uri="{FF2B5EF4-FFF2-40B4-BE49-F238E27FC236}">
                <a16:creationId xmlns:a16="http://schemas.microsoft.com/office/drawing/2014/main" id="{23C63EBA-F1ED-41AD-9072-C8624ADE3199}"/>
              </a:ext>
            </a:extLst>
          </p:cNvPr>
          <p:cNvSpPr/>
          <p:nvPr/>
        </p:nvSpPr>
        <p:spPr>
          <a:xfrm>
            <a:off x="4552949" y="5837998"/>
            <a:ext cx="4400551"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700">
                <a:solidFill>
                  <a:schemeClr val="accent1"/>
                </a:solidFill>
              </a:defRPr>
            </a:pPr>
            <a:endParaRPr dirty="0"/>
          </a:p>
          <a:p>
            <a:pPr marL="228600" indent="-228600">
              <a:buSzPct val="100000"/>
              <a:buAutoNum type="arabicParenBoth"/>
              <a:defRPr sz="700">
                <a:solidFill>
                  <a:schemeClr val="accent1"/>
                </a:solidFill>
              </a:defRPr>
            </a:pPr>
            <a:r>
              <a:rPr sz="700" dirty="0">
                <a:solidFill>
                  <a:srgbClr val="425563"/>
                </a:solidFill>
              </a:rPr>
              <a:t>Number of </a:t>
            </a:r>
            <a:r>
              <a:rPr lang="en-US" sz="700" dirty="0">
                <a:solidFill>
                  <a:srgbClr val="425563"/>
                </a:solidFill>
              </a:rPr>
              <a:t>wind blade </a:t>
            </a:r>
            <a:r>
              <a:rPr sz="700" dirty="0">
                <a:solidFill>
                  <a:srgbClr val="425563"/>
                </a:solidFill>
              </a:rPr>
              <a:t>manufacturing lines dedicated to our customers under long-term supply agreement</a:t>
            </a:r>
            <a:r>
              <a:rPr lang="en-US" sz="700" dirty="0">
                <a:solidFill>
                  <a:srgbClr val="425563"/>
                </a:solidFill>
              </a:rPr>
              <a:t>s at the end of the period.</a:t>
            </a:r>
          </a:p>
          <a:p>
            <a:pPr marL="228600" indent="-228600">
              <a:buSzPct val="100000"/>
              <a:buAutoNum type="arabicParenBoth"/>
              <a:defRPr sz="700">
                <a:solidFill>
                  <a:schemeClr val="accent1"/>
                </a:solidFill>
              </a:defRPr>
            </a:pPr>
            <a:r>
              <a:rPr sz="700" dirty="0">
                <a:solidFill>
                  <a:srgbClr val="425563"/>
                </a:solidFill>
              </a:rPr>
              <a:t>Number of</a:t>
            </a:r>
            <a:r>
              <a:rPr lang="en-US" sz="700" dirty="0">
                <a:solidFill>
                  <a:srgbClr val="425563"/>
                </a:solidFill>
              </a:rPr>
              <a:t> wind blade manufacturing lines installed that are either in operation, startup or transition at the end of the period.</a:t>
            </a:r>
            <a:endParaRPr sz="700" dirty="0">
              <a:solidFill>
                <a:srgbClr val="425563"/>
              </a:solidFill>
            </a:endParaRPr>
          </a:p>
        </p:txBody>
      </p:sp>
      <p:graphicFrame>
        <p:nvGraphicFramePr>
          <p:cNvPr id="14" name="Chart 137">
            <a:extLst>
              <a:ext uri="{FF2B5EF4-FFF2-40B4-BE49-F238E27FC236}">
                <a16:creationId xmlns:a16="http://schemas.microsoft.com/office/drawing/2014/main" id="{0CF95161-AD55-4C3C-8F3B-A8A62C75CA81}"/>
              </a:ext>
            </a:extLst>
          </p:cNvPr>
          <p:cNvGraphicFramePr/>
          <p:nvPr>
            <p:extLst>
              <p:ext uri="{D42A27DB-BD31-4B8C-83A1-F6EECF244321}">
                <p14:modId xmlns:p14="http://schemas.microsoft.com/office/powerpoint/2010/main" val="2472803758"/>
              </p:ext>
            </p:extLst>
          </p:nvPr>
        </p:nvGraphicFramePr>
        <p:xfrm>
          <a:off x="4628109" y="1714645"/>
          <a:ext cx="3911139" cy="279837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39C52931-EC67-43BB-9D4F-4DE58708D7CA}"/>
              </a:ext>
            </a:extLst>
          </p:cNvPr>
          <p:cNvSpPr txBox="1"/>
          <p:nvPr/>
        </p:nvSpPr>
        <p:spPr>
          <a:xfrm>
            <a:off x="5253372" y="1701112"/>
            <a:ext cx="1425724" cy="276999"/>
          </a:xfrm>
          <a:prstGeom prst="rect">
            <a:avLst/>
          </a:prstGeom>
          <a:solidFill>
            <a:schemeClr val="accent1"/>
          </a:solidFill>
        </p:spPr>
        <p:txBody>
          <a:bodyPr wrap="square" rtlCol="0">
            <a:spAutoFit/>
          </a:bodyPr>
          <a:lstStyle/>
          <a:p>
            <a:pPr algn="ctr"/>
            <a:r>
              <a:rPr lang="en-US" sz="1200" dirty="0">
                <a:solidFill>
                  <a:schemeClr val="bg1"/>
                </a:solidFill>
              </a:rPr>
              <a:t>Net Sales</a:t>
            </a:r>
          </a:p>
        </p:txBody>
      </p:sp>
      <p:sp>
        <p:nvSpPr>
          <p:cNvPr id="16" name="TextBox 15">
            <a:extLst>
              <a:ext uri="{FF2B5EF4-FFF2-40B4-BE49-F238E27FC236}">
                <a16:creationId xmlns:a16="http://schemas.microsoft.com/office/drawing/2014/main" id="{8536FA5E-8287-4C55-A122-6A097D55A79D}"/>
              </a:ext>
            </a:extLst>
          </p:cNvPr>
          <p:cNvSpPr txBox="1"/>
          <p:nvPr/>
        </p:nvSpPr>
        <p:spPr>
          <a:xfrm>
            <a:off x="6972179" y="1705232"/>
            <a:ext cx="1432350" cy="276999"/>
          </a:xfrm>
          <a:prstGeom prst="rect">
            <a:avLst/>
          </a:prstGeom>
          <a:solidFill>
            <a:schemeClr val="accent2"/>
          </a:solidFill>
        </p:spPr>
        <p:txBody>
          <a:bodyPr wrap="square" rtlCol="0">
            <a:spAutoFit/>
          </a:bodyPr>
          <a:lstStyle/>
          <a:p>
            <a:r>
              <a:rPr lang="en-US" sz="1200" dirty="0">
                <a:solidFill>
                  <a:schemeClr val="bg1"/>
                </a:solidFill>
              </a:rPr>
              <a:t>Adjusted EBITDA</a:t>
            </a:r>
          </a:p>
        </p:txBody>
      </p:sp>
      <p:sp>
        <p:nvSpPr>
          <p:cNvPr id="3" name="Date Placeholder 2">
            <a:extLst>
              <a:ext uri="{FF2B5EF4-FFF2-40B4-BE49-F238E27FC236}">
                <a16:creationId xmlns:a16="http://schemas.microsoft.com/office/drawing/2014/main" id="{CF6249FD-51F6-460D-ABB9-C54E36361F50}"/>
              </a:ext>
            </a:extLst>
          </p:cNvPr>
          <p:cNvSpPr>
            <a:spLocks noGrp="1"/>
          </p:cNvSpPr>
          <p:nvPr>
            <p:ph type="dt" sz="half" idx="11"/>
          </p:nvPr>
        </p:nvSpPr>
        <p:spPr/>
        <p:txBody>
          <a:bodyPr/>
          <a:lstStyle/>
          <a:p>
            <a:r>
              <a:rPr lang="en-US" dirty="0"/>
              <a:t>August 7, 2019</a:t>
            </a:r>
          </a:p>
        </p:txBody>
      </p:sp>
      <p:sp>
        <p:nvSpPr>
          <p:cNvPr id="4" name="Slide Number Placeholder 3">
            <a:extLst>
              <a:ext uri="{FF2B5EF4-FFF2-40B4-BE49-F238E27FC236}">
                <a16:creationId xmlns:a16="http://schemas.microsoft.com/office/drawing/2014/main" id="{0A1E6BCF-8EA8-45E6-8277-EFA8418CD411}"/>
              </a:ext>
            </a:extLst>
          </p:cNvPr>
          <p:cNvSpPr>
            <a:spLocks noGrp="1"/>
          </p:cNvSpPr>
          <p:nvPr>
            <p:ph type="sldNum" sz="quarter" idx="4"/>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53273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C283-6552-4A29-A1F5-C1BDBB4A9008}"/>
              </a:ext>
            </a:extLst>
          </p:cNvPr>
          <p:cNvSpPr>
            <a:spLocks noGrp="1"/>
          </p:cNvSpPr>
          <p:nvPr>
            <p:ph type="title"/>
          </p:nvPr>
        </p:nvSpPr>
        <p:spPr/>
        <p:txBody>
          <a:bodyPr>
            <a:normAutofit/>
          </a:bodyPr>
          <a:lstStyle/>
          <a:p>
            <a:r>
              <a:rPr lang="en-US" sz="2000" dirty="0"/>
              <a:t>Existing Contracts Provide for ~$6.2 Billion in Potential Revenue through 2023</a:t>
            </a:r>
            <a:r>
              <a:rPr lang="en-US" sz="2000" baseline="30000" dirty="0"/>
              <a:t>(1)</a:t>
            </a:r>
          </a:p>
        </p:txBody>
      </p:sp>
      <p:graphicFrame>
        <p:nvGraphicFramePr>
          <p:cNvPr id="6" name="Table 156">
            <a:extLst>
              <a:ext uri="{FF2B5EF4-FFF2-40B4-BE49-F238E27FC236}">
                <a16:creationId xmlns:a16="http://schemas.microsoft.com/office/drawing/2014/main" id="{0E401117-DD22-46E0-9595-2B79D1DA73E4}"/>
              </a:ext>
            </a:extLst>
          </p:cNvPr>
          <p:cNvGraphicFramePr/>
          <p:nvPr>
            <p:extLst/>
          </p:nvPr>
        </p:nvGraphicFramePr>
        <p:xfrm>
          <a:off x="223581" y="850900"/>
          <a:ext cx="8590219" cy="280744"/>
        </p:xfrm>
        <a:graphic>
          <a:graphicData uri="http://schemas.openxmlformats.org/drawingml/2006/table">
            <a:tbl>
              <a:tblPr/>
              <a:tblGrid>
                <a:gridCol w="8590219">
                  <a:extLst>
                    <a:ext uri="{9D8B030D-6E8A-4147-A177-3AD203B41FA5}">
                      <a16:colId xmlns:a16="http://schemas.microsoft.com/office/drawing/2014/main" val="20000"/>
                    </a:ext>
                  </a:extLst>
                </a:gridCol>
              </a:tblGrid>
              <a:tr h="280744">
                <a:tc>
                  <a:txBody>
                    <a:bodyPr/>
                    <a:lstStyle/>
                    <a:p>
                      <a:pPr algn="ctr">
                        <a:defRPr sz="1800">
                          <a:solidFill>
                            <a:srgbClr val="000000"/>
                          </a:solidFill>
                        </a:defRPr>
                      </a:pPr>
                      <a:r>
                        <a:rPr sz="1200" b="1" dirty="0">
                          <a:solidFill>
                            <a:srgbClr val="FFFFFF"/>
                          </a:solidFill>
                        </a:rPr>
                        <a:t>Long-term Supply Agreements</a:t>
                      </a:r>
                      <a:r>
                        <a:rPr lang="en-US" sz="1200" b="1" dirty="0">
                          <a:solidFill>
                            <a:srgbClr val="FFFFFF"/>
                          </a:solidFill>
                        </a:rPr>
                        <a:t> </a:t>
                      </a:r>
                      <a:r>
                        <a:rPr lang="en-US" sz="1200" b="1" baseline="30000" dirty="0">
                          <a:solidFill>
                            <a:srgbClr val="FFFFFF"/>
                          </a:solidFill>
                        </a:rPr>
                        <a:t>(1)</a:t>
                      </a:r>
                      <a:endParaRPr sz="1200" b="1" baseline="30000" dirty="0">
                        <a:solidFill>
                          <a:srgbClr val="FFFFFF"/>
                        </a:solidFill>
                      </a:endParaRPr>
                    </a:p>
                  </a:txBody>
                  <a:tcPr marL="0" marR="0" marT="0" marB="0" anchor="ctr" horzOverflow="overflow">
                    <a:lnL w="12700">
                      <a:miter lim="400000"/>
                    </a:lnL>
                    <a:lnR w="12700">
                      <a:miter lim="400000"/>
                    </a:lnR>
                    <a:lnT w="12700">
                      <a:miter lim="400000"/>
                    </a:lnT>
                    <a:lnB w="12700">
                      <a:miter lim="400000"/>
                    </a:lnB>
                    <a:solidFill>
                      <a:schemeClr val="accent4"/>
                    </a:solidFill>
                  </a:tcPr>
                </a:tc>
                <a:extLst>
                  <a:ext uri="{0D108BD9-81ED-4DB2-BD59-A6C34878D82A}">
                    <a16:rowId xmlns:a16="http://schemas.microsoft.com/office/drawing/2014/main" val="10000"/>
                  </a:ext>
                </a:extLst>
              </a:tr>
            </a:tbl>
          </a:graphicData>
        </a:graphic>
      </p:graphicFrame>
      <p:sp>
        <p:nvSpPr>
          <p:cNvPr id="18" name="Shape 154">
            <a:extLst>
              <a:ext uri="{FF2B5EF4-FFF2-40B4-BE49-F238E27FC236}">
                <a16:creationId xmlns:a16="http://schemas.microsoft.com/office/drawing/2014/main" id="{647FEEB5-B86A-4E6F-8E2D-FA64246F31D7}"/>
              </a:ext>
            </a:extLst>
          </p:cNvPr>
          <p:cNvSpPr/>
          <p:nvPr/>
        </p:nvSpPr>
        <p:spPr>
          <a:xfrm>
            <a:off x="223581" y="4570326"/>
            <a:ext cx="8590219" cy="944632"/>
          </a:xfrm>
          <a:prstGeom prst="rect">
            <a:avLst/>
          </a:prstGeom>
          <a:solidFill>
            <a:schemeClr val="bg1">
              <a:lumMod val="95000"/>
            </a:schemeClr>
          </a:solidFill>
          <a:ln w="12700" cap="flat">
            <a:noFill/>
            <a:miter lim="400000"/>
          </a:ln>
          <a:effectLst/>
          <a:extLst>
            <a:ext uri="{C572A759-6A51-4108-AA02-DFA0A04FC94B}">
              <ma14:wrappingTextBoxFlag xmlns:ma14="http://schemas.microsoft.com/office/mac/drawingml/2011/main" xmlns="" val="1"/>
            </a:ext>
          </a:extLst>
        </p:spPr>
        <p:txBody>
          <a:bodyPr wrap="square" lIns="41028" tIns="41028" rIns="41028" bIns="41028" numCol="1"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400" b="1"/>
            </a:pPr>
            <a:r>
              <a:rPr kumimoji="0" sz="1400" b="1" i="0" u="none" strike="noStrike" kern="1200" cap="none" spc="0" normalizeH="0" baseline="0" noProof="0" dirty="0">
                <a:ln>
                  <a:noFill/>
                </a:ln>
                <a:solidFill>
                  <a:srgbClr val="425563"/>
                </a:solidFill>
                <a:effectLst/>
                <a:uLnTx/>
                <a:uFillTx/>
                <a:latin typeface="Arial"/>
                <a:ea typeface="+mn-ea"/>
                <a:cs typeface="+mn-cs"/>
              </a:rPr>
              <a:t>Long-term supply agreements provide for estimated minimum aggregate volume commitments from our customers of </a:t>
            </a:r>
            <a:r>
              <a:rPr lang="en-US" sz="1400" b="1" dirty="0">
                <a:solidFill>
                  <a:srgbClr val="425563"/>
                </a:solidFill>
                <a:latin typeface="Arial"/>
              </a:rPr>
              <a:t>approximately </a:t>
            </a:r>
            <a:r>
              <a:rPr sz="1400" b="1" dirty="0">
                <a:solidFill>
                  <a:srgbClr val="425563"/>
                </a:solidFill>
                <a:latin typeface="Arial"/>
              </a:rPr>
              <a:t>$</a:t>
            </a:r>
            <a:r>
              <a:rPr lang="en-US" sz="1400" b="1" dirty="0">
                <a:solidFill>
                  <a:srgbClr val="425563"/>
                </a:solidFill>
                <a:latin typeface="Arial"/>
              </a:rPr>
              <a:t>3.5</a:t>
            </a:r>
            <a:r>
              <a:rPr sz="1400" b="1" dirty="0">
                <a:solidFill>
                  <a:srgbClr val="425563"/>
                </a:solidFill>
                <a:latin typeface="Arial"/>
              </a:rPr>
              <a:t> </a:t>
            </a:r>
            <a:r>
              <a:rPr kumimoji="0" sz="1400" b="1" i="0" u="none" strike="noStrike" kern="1200" cap="none" spc="0" normalizeH="0" baseline="0" noProof="0" dirty="0">
                <a:ln>
                  <a:noFill/>
                </a:ln>
                <a:solidFill>
                  <a:srgbClr val="425563"/>
                </a:solidFill>
                <a:effectLst/>
                <a:uLnTx/>
                <a:uFillTx/>
                <a:latin typeface="Arial"/>
                <a:ea typeface="+mn-ea"/>
                <a:cs typeface="+mn-cs"/>
              </a:rPr>
              <a:t>billion and encourage our customers to purchase additional volume up to, in the aggregate, an estimated total </a:t>
            </a:r>
            <a:r>
              <a:rPr kumimoji="0" lang="en-US" sz="1400" b="1" i="0" u="none" strike="noStrike" kern="1200" cap="none" spc="0" normalizeH="0" baseline="0" noProof="0" dirty="0">
                <a:ln>
                  <a:noFill/>
                </a:ln>
                <a:solidFill>
                  <a:srgbClr val="425563"/>
                </a:solidFill>
                <a:effectLst/>
                <a:uLnTx/>
                <a:uFillTx/>
                <a:latin typeface="Arial"/>
                <a:ea typeface="+mn-ea"/>
                <a:cs typeface="+mn-cs"/>
              </a:rPr>
              <a:t>potential revenue</a:t>
            </a:r>
            <a:r>
              <a:rPr kumimoji="0" sz="1400" b="1" i="0" u="none" strike="noStrike" kern="1200" cap="none" spc="0" normalizeH="0" baseline="0" noProof="0" dirty="0">
                <a:ln>
                  <a:noFill/>
                </a:ln>
                <a:solidFill>
                  <a:srgbClr val="425563"/>
                </a:solidFill>
                <a:effectLst/>
                <a:uLnTx/>
                <a:uFillTx/>
                <a:latin typeface="Arial"/>
                <a:ea typeface="+mn-ea"/>
                <a:cs typeface="+mn-cs"/>
              </a:rPr>
              <a:t> of </a:t>
            </a:r>
            <a:r>
              <a:rPr kumimoji="0" lang="en-US" sz="1400" b="1" i="0" u="none" strike="noStrike" kern="1200" cap="none" spc="0" normalizeH="0" baseline="0" noProof="0" dirty="0">
                <a:ln>
                  <a:noFill/>
                </a:ln>
                <a:solidFill>
                  <a:srgbClr val="425563"/>
                </a:solidFill>
                <a:effectLst/>
                <a:uLnTx/>
                <a:uFillTx/>
                <a:latin typeface="Arial"/>
                <a:ea typeface="+mn-ea"/>
                <a:cs typeface="+mn-cs"/>
              </a:rPr>
              <a:t>approximately $6.2 </a:t>
            </a:r>
            <a:r>
              <a:rPr kumimoji="0" sz="1400" b="1" i="0" u="none" strike="noStrike" kern="1200" cap="none" spc="0" normalizeH="0" baseline="0" noProof="0" dirty="0">
                <a:ln>
                  <a:noFill/>
                </a:ln>
                <a:solidFill>
                  <a:srgbClr val="425563"/>
                </a:solidFill>
                <a:effectLst/>
                <a:uLnTx/>
                <a:uFillTx/>
                <a:latin typeface="Arial"/>
                <a:ea typeface="+mn-ea"/>
                <a:cs typeface="+mn-cs"/>
              </a:rPr>
              <a:t>billion through the end of 2023</a:t>
            </a:r>
            <a:r>
              <a:rPr kumimoji="0" sz="1400" b="1" i="0" u="none" strike="noStrike" kern="1200" cap="none" spc="0" normalizeH="0" baseline="30000" noProof="0" dirty="0">
                <a:ln>
                  <a:noFill/>
                </a:ln>
                <a:solidFill>
                  <a:srgbClr val="425563"/>
                </a:solidFill>
                <a:effectLst/>
                <a:uLnTx/>
                <a:uFillTx/>
                <a:latin typeface="Arial"/>
                <a:ea typeface="+mn-ea"/>
                <a:cs typeface="+mn-cs"/>
              </a:rPr>
              <a:t>(1)</a:t>
            </a:r>
          </a:p>
        </p:txBody>
      </p:sp>
      <p:sp>
        <p:nvSpPr>
          <p:cNvPr id="19" name="Shape 152">
            <a:extLst>
              <a:ext uri="{FF2B5EF4-FFF2-40B4-BE49-F238E27FC236}">
                <a16:creationId xmlns:a16="http://schemas.microsoft.com/office/drawing/2014/main" id="{AEECF994-DFA8-4840-873F-5EA7E4371285}"/>
              </a:ext>
            </a:extLst>
          </p:cNvPr>
          <p:cNvSpPr/>
          <p:nvPr/>
        </p:nvSpPr>
        <p:spPr>
          <a:xfrm>
            <a:off x="223581" y="5786257"/>
            <a:ext cx="8729919" cy="4616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lvl="0" indent="0" algn="l" defTabSz="457200" rtl="0" eaLnBrk="1" fontAlgn="auto" latinLnBrk="0" hangingPunct="1">
              <a:lnSpc>
                <a:spcPts val="900"/>
              </a:lnSpc>
              <a:spcBef>
                <a:spcPts val="0"/>
              </a:spcBef>
              <a:spcAft>
                <a:spcPts val="0"/>
              </a:spcAft>
              <a:buClrTx/>
              <a:buSzTx/>
              <a:buFontTx/>
              <a:buNone/>
              <a:tabLst/>
              <a:defRPr sz="700"/>
            </a:pPr>
            <a:r>
              <a:rPr kumimoji="0" sz="700" b="0" i="0" u="none" strike="noStrike" kern="1200" cap="none" spc="0" normalizeH="0" baseline="0" noProof="0" dirty="0">
                <a:ln>
                  <a:noFill/>
                </a:ln>
                <a:solidFill>
                  <a:srgbClr val="425563"/>
                </a:solidFill>
                <a:effectLst/>
                <a:uLnTx/>
                <a:uFillTx/>
                <a:latin typeface="Arial"/>
                <a:ea typeface="+mn-ea"/>
                <a:cs typeface="+mn-cs"/>
              </a:rPr>
              <a:t>Note: Our contracts with </a:t>
            </a:r>
            <a:r>
              <a:rPr kumimoji="0" lang="en-US" sz="700" b="0" i="0" u="none" strike="noStrike" kern="1200" cap="none" spc="0" normalizeH="0" baseline="0" noProof="0" dirty="0">
                <a:ln>
                  <a:noFill/>
                </a:ln>
                <a:solidFill>
                  <a:srgbClr val="425563"/>
                </a:solidFill>
                <a:effectLst/>
                <a:uLnTx/>
                <a:uFillTx/>
                <a:latin typeface="Arial"/>
                <a:ea typeface="+mn-ea"/>
                <a:cs typeface="+mn-cs"/>
              </a:rPr>
              <a:t>certain </a:t>
            </a:r>
            <a:r>
              <a:rPr kumimoji="0" sz="700" b="0" i="0" u="none" strike="noStrike" kern="1200" cap="none" spc="0" normalizeH="0" baseline="0" noProof="0" dirty="0">
                <a:ln>
                  <a:noFill/>
                </a:ln>
                <a:solidFill>
                  <a:srgbClr val="425563"/>
                </a:solidFill>
                <a:effectLst/>
                <a:uLnTx/>
                <a:uFillTx/>
                <a:latin typeface="Arial"/>
                <a:ea typeface="+mn-ea"/>
                <a:cs typeface="+mn-cs"/>
              </a:rPr>
              <a:t>of our customers are subject to termination or reduction on short notice, generally with substantial penalties, and contain liquidated damages provisions, which may require us to make unanticipated payments to our customers or our customers to make payments to us. </a:t>
            </a:r>
            <a:endParaRPr kumimoji="0" lang="en-US" sz="700" b="0" i="0" u="none" strike="noStrike" kern="1200" cap="none" spc="0" normalizeH="0" baseline="0" noProof="0" dirty="0">
              <a:ln>
                <a:noFill/>
              </a:ln>
              <a:solidFill>
                <a:srgbClr val="425563"/>
              </a:solidFill>
              <a:effectLst/>
              <a:uLnTx/>
              <a:uFillTx/>
              <a:latin typeface="Arial"/>
              <a:ea typeface="+mn-ea"/>
              <a:cs typeface="+mn-cs"/>
            </a:endParaRPr>
          </a:p>
          <a:p>
            <a:pPr marL="0" marR="0" lvl="0" indent="0" algn="l" defTabSz="457200" rtl="0" eaLnBrk="1" fontAlgn="auto" latinLnBrk="0" hangingPunct="1">
              <a:lnSpc>
                <a:spcPts val="900"/>
              </a:lnSpc>
              <a:spcBef>
                <a:spcPts val="0"/>
              </a:spcBef>
              <a:spcAft>
                <a:spcPts val="0"/>
              </a:spcAft>
              <a:buClrTx/>
              <a:buSzTx/>
              <a:buFontTx/>
              <a:buNone/>
              <a:tabLst/>
              <a:defRPr sz="700"/>
            </a:pPr>
            <a:endParaRPr kumimoji="0" sz="700" b="0" i="0" u="none" strike="noStrike" kern="1200" cap="none" spc="0" normalizeH="0" baseline="0" noProof="0" dirty="0">
              <a:ln>
                <a:noFill/>
              </a:ln>
              <a:solidFill>
                <a:srgbClr val="425563"/>
              </a:solidFill>
              <a:effectLst/>
              <a:uLnTx/>
              <a:uFillTx/>
              <a:latin typeface="Arial"/>
              <a:ea typeface="+mn-ea"/>
              <a:cs typeface="+mn-cs"/>
            </a:endParaRPr>
          </a:p>
          <a:p>
            <a:pPr>
              <a:lnSpc>
                <a:spcPts val="900"/>
              </a:lnSpc>
              <a:defRPr sz="700"/>
            </a:pPr>
            <a:r>
              <a:rPr kumimoji="0" sz="700" b="0" i="0" u="none" strike="noStrike" kern="1200" cap="none" spc="0" normalizeH="0" baseline="0" noProof="0" dirty="0">
                <a:ln>
                  <a:noFill/>
                </a:ln>
                <a:solidFill>
                  <a:srgbClr val="425563"/>
                </a:solidFill>
                <a:effectLst/>
                <a:uLnTx/>
                <a:uFillTx/>
                <a:latin typeface="Arial"/>
                <a:ea typeface="+mn-ea"/>
                <a:cs typeface="+mn-cs"/>
              </a:rPr>
              <a:t>(1)</a:t>
            </a:r>
            <a:r>
              <a:rPr lang="en-US" sz="700" dirty="0">
                <a:solidFill>
                  <a:srgbClr val="425563"/>
                </a:solidFill>
                <a:latin typeface="Arial"/>
              </a:rPr>
              <a:t> </a:t>
            </a:r>
            <a:r>
              <a:rPr kumimoji="0" sz="700" b="0" i="0" u="none" strike="noStrike" kern="1200" cap="none" spc="0" normalizeH="0" baseline="0" noProof="0" dirty="0">
                <a:ln>
                  <a:noFill/>
                </a:ln>
                <a:solidFill>
                  <a:srgbClr val="425563"/>
                </a:solidFill>
                <a:effectLst/>
                <a:uLnTx/>
                <a:uFillTx/>
                <a:latin typeface="Arial"/>
                <a:ea typeface="+mn-ea"/>
                <a:cs typeface="+mn-cs"/>
              </a:rPr>
              <a:t> </a:t>
            </a:r>
            <a:r>
              <a:rPr sz="700" dirty="0">
                <a:solidFill>
                  <a:srgbClr val="425563"/>
                </a:solidFill>
                <a:latin typeface="Arial"/>
              </a:rPr>
              <a:t>As </a:t>
            </a:r>
            <a:r>
              <a:rPr lang="en-US" sz="700" dirty="0">
                <a:solidFill>
                  <a:srgbClr val="425563"/>
                </a:solidFill>
                <a:latin typeface="Arial"/>
              </a:rPr>
              <a:t>of </a:t>
            </a:r>
            <a:r>
              <a:rPr lang="en-US" sz="700" dirty="0">
                <a:latin typeface="Arial"/>
              </a:rPr>
              <a:t>August 7, 2019.</a:t>
            </a:r>
            <a:r>
              <a:rPr sz="700" dirty="0">
                <a:latin typeface="Arial"/>
              </a:rPr>
              <a:t> The </a:t>
            </a:r>
            <a:r>
              <a:rPr kumimoji="0" sz="700" b="0" i="0" u="none" strike="noStrike" kern="1200" cap="none" spc="0" normalizeH="0" baseline="0" noProof="0" dirty="0">
                <a:ln>
                  <a:noFill/>
                </a:ln>
                <a:effectLst/>
                <a:uLnTx/>
                <a:uFillTx/>
                <a:latin typeface="Arial"/>
                <a:ea typeface="+mn-ea"/>
                <a:cs typeface="+mn-cs"/>
              </a:rPr>
              <a:t>chart depicts the term of the longest contract in each location</a:t>
            </a:r>
            <a:r>
              <a:rPr lang="en-US" sz="700" dirty="0">
                <a:latin typeface="Arial"/>
              </a:rPr>
              <a:t>.</a:t>
            </a:r>
            <a:endParaRPr kumimoji="0" sz="700" b="0" i="0" u="none" strike="noStrike" kern="1200" cap="none" spc="0" normalizeH="0" baseline="0" noProof="0" dirty="0">
              <a:ln>
                <a:noFill/>
              </a:ln>
              <a:effectLst/>
              <a:uLnTx/>
              <a:uFillTx/>
              <a:latin typeface="Arial"/>
            </a:endParaRPr>
          </a:p>
        </p:txBody>
      </p:sp>
      <p:graphicFrame>
        <p:nvGraphicFramePr>
          <p:cNvPr id="16" name="Table 15">
            <a:extLst>
              <a:ext uri="{FF2B5EF4-FFF2-40B4-BE49-F238E27FC236}">
                <a16:creationId xmlns:a16="http://schemas.microsoft.com/office/drawing/2014/main" id="{B82ED9F1-7EF4-4CC9-BA3A-0FE7141C59FD}"/>
              </a:ext>
            </a:extLst>
          </p:cNvPr>
          <p:cNvGraphicFramePr>
            <a:graphicFrameLocks noGrp="1"/>
          </p:cNvGraphicFramePr>
          <p:nvPr>
            <p:extLst/>
          </p:nvPr>
        </p:nvGraphicFramePr>
        <p:xfrm>
          <a:off x="1503217" y="1343042"/>
          <a:ext cx="5332641" cy="3081178"/>
        </p:xfrm>
        <a:graphic>
          <a:graphicData uri="http://schemas.openxmlformats.org/drawingml/2006/table">
            <a:tbl>
              <a:tblPr firstRow="1" bandRow="1">
                <a:tableStyleId>{2D5ABB26-0587-4C30-8999-92F81FD0307C}</a:tableStyleId>
              </a:tblPr>
              <a:tblGrid>
                <a:gridCol w="476932">
                  <a:extLst>
                    <a:ext uri="{9D8B030D-6E8A-4147-A177-3AD203B41FA5}">
                      <a16:colId xmlns:a16="http://schemas.microsoft.com/office/drawing/2014/main" val="20000"/>
                    </a:ext>
                  </a:extLst>
                </a:gridCol>
                <a:gridCol w="521671">
                  <a:extLst>
                    <a:ext uri="{9D8B030D-6E8A-4147-A177-3AD203B41FA5}">
                      <a16:colId xmlns:a16="http://schemas.microsoft.com/office/drawing/2014/main" val="20001"/>
                    </a:ext>
                  </a:extLst>
                </a:gridCol>
                <a:gridCol w="838846">
                  <a:extLst>
                    <a:ext uri="{9D8B030D-6E8A-4147-A177-3AD203B41FA5}">
                      <a16:colId xmlns:a16="http://schemas.microsoft.com/office/drawing/2014/main" val="20003"/>
                    </a:ext>
                  </a:extLst>
                </a:gridCol>
                <a:gridCol w="838846">
                  <a:extLst>
                    <a:ext uri="{9D8B030D-6E8A-4147-A177-3AD203B41FA5}">
                      <a16:colId xmlns:a16="http://schemas.microsoft.com/office/drawing/2014/main" val="20004"/>
                    </a:ext>
                  </a:extLst>
                </a:gridCol>
                <a:gridCol w="838846">
                  <a:extLst>
                    <a:ext uri="{9D8B030D-6E8A-4147-A177-3AD203B41FA5}">
                      <a16:colId xmlns:a16="http://schemas.microsoft.com/office/drawing/2014/main" val="20005"/>
                    </a:ext>
                  </a:extLst>
                </a:gridCol>
                <a:gridCol w="838846">
                  <a:extLst>
                    <a:ext uri="{9D8B030D-6E8A-4147-A177-3AD203B41FA5}">
                      <a16:colId xmlns:a16="http://schemas.microsoft.com/office/drawing/2014/main" val="20006"/>
                    </a:ext>
                  </a:extLst>
                </a:gridCol>
                <a:gridCol w="838846">
                  <a:extLst>
                    <a:ext uri="{9D8B030D-6E8A-4147-A177-3AD203B41FA5}">
                      <a16:colId xmlns:a16="http://schemas.microsoft.com/office/drawing/2014/main" val="20007"/>
                    </a:ext>
                  </a:extLst>
                </a:gridCol>
                <a:gridCol w="139808">
                  <a:extLst>
                    <a:ext uri="{9D8B030D-6E8A-4147-A177-3AD203B41FA5}">
                      <a16:colId xmlns:a16="http://schemas.microsoft.com/office/drawing/2014/main" val="20008"/>
                    </a:ext>
                  </a:extLst>
                </a:gridCol>
              </a:tblGrid>
              <a:tr h="88821">
                <a:tc>
                  <a:txBody>
                    <a:bodyPr/>
                    <a:lstStyle/>
                    <a:p>
                      <a:endParaRPr lang="en-US" sz="1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dirty="0">
                        <a:latin typeface="Arial" pitchFamily="34" charset="0"/>
                        <a:cs typeface="Arial" pitchFamily="34" charset="0"/>
                      </a:endParaRPr>
                    </a:p>
                  </a:txBody>
                  <a:tcPr marL="8313" marR="8313" marT="8068" marB="80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dirty="0">
                        <a:latin typeface="Arial" pitchFamily="34" charset="0"/>
                        <a:cs typeface="Arial" pitchFamily="34" charset="0"/>
                      </a:endParaRPr>
                    </a:p>
                  </a:txBody>
                  <a:tcPr marL="8313" marR="8313" marT="8068" marB="80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dirty="0">
                        <a:latin typeface="Arial" pitchFamily="34" charset="0"/>
                        <a:cs typeface="Arial" pitchFamily="34" charset="0"/>
                      </a:endParaRPr>
                    </a:p>
                  </a:txBody>
                  <a:tcPr marL="8313" marR="8313" marT="8068" marB="80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dirty="0">
                        <a:latin typeface="Arial" pitchFamily="34" charset="0"/>
                        <a:cs typeface="Arial" pitchFamily="34" charset="0"/>
                      </a:endParaRPr>
                    </a:p>
                  </a:txBody>
                  <a:tcPr marL="8313" marR="8313" marT="8068" marB="80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dirty="0">
                        <a:latin typeface="Arial" pitchFamily="34" charset="0"/>
                        <a:cs typeface="Arial" pitchFamily="34" charset="0"/>
                      </a:endParaRPr>
                    </a:p>
                  </a:txBody>
                  <a:tcPr marL="8313" marR="8313" marT="8068" marB="80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dirty="0">
                        <a:latin typeface="Arial" pitchFamily="34" charset="0"/>
                        <a:cs typeface="Arial" pitchFamily="34" charset="0"/>
                      </a:endParaRPr>
                    </a:p>
                  </a:txBody>
                  <a:tcPr marL="8313" marR="8313" marT="8068" marB="80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0" b="1" dirty="0">
                        <a:latin typeface="Arial" pitchFamily="34" charset="0"/>
                        <a:cs typeface="Arial" pitchFamily="34" charset="0"/>
                      </a:endParaRPr>
                    </a:p>
                  </a:txBody>
                  <a:tcPr marL="8313" marR="8313" marT="8068" marB="806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1342">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latin typeface="Arial" pitchFamily="34" charset="0"/>
                        <a:cs typeface="Arial" pitchFamily="34" charset="0"/>
                      </a:endParaRP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solidFill>
                            <a:schemeClr val="bg2">
                              <a:lumMod val="50000"/>
                            </a:schemeClr>
                          </a:solidFill>
                          <a:latin typeface="Arial" pitchFamily="34" charset="0"/>
                          <a:cs typeface="Arial" pitchFamily="34" charset="0"/>
                        </a:rPr>
                        <a:t>2019</a:t>
                      </a: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solidFill>
                            <a:schemeClr val="bg2">
                              <a:lumMod val="50000"/>
                            </a:schemeClr>
                          </a:solidFill>
                          <a:latin typeface="Arial" pitchFamily="34" charset="0"/>
                          <a:cs typeface="Arial" pitchFamily="34" charset="0"/>
                        </a:rPr>
                        <a:t>2020</a:t>
                      </a: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solidFill>
                            <a:schemeClr val="bg2">
                              <a:lumMod val="50000"/>
                            </a:schemeClr>
                          </a:solidFill>
                          <a:latin typeface="Arial" pitchFamily="34" charset="0"/>
                          <a:cs typeface="Arial" pitchFamily="34" charset="0"/>
                        </a:rPr>
                        <a:t>2021</a:t>
                      </a: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solidFill>
                            <a:schemeClr val="bg2">
                              <a:lumMod val="50000"/>
                            </a:schemeClr>
                          </a:solidFill>
                          <a:latin typeface="Arial" pitchFamily="34" charset="0"/>
                          <a:cs typeface="Arial" pitchFamily="34" charset="0"/>
                        </a:rPr>
                        <a:t>2022</a:t>
                      </a: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1" dirty="0">
                          <a:solidFill>
                            <a:schemeClr val="bg2">
                              <a:lumMod val="50000"/>
                            </a:schemeClr>
                          </a:solidFill>
                          <a:latin typeface="Arial" pitchFamily="34" charset="0"/>
                          <a:cs typeface="Arial" pitchFamily="34" charset="0"/>
                        </a:rPr>
                        <a:t>2023</a:t>
                      </a: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b="1" dirty="0">
                        <a:solidFill>
                          <a:schemeClr val="bg2">
                            <a:lumMod val="50000"/>
                          </a:schemeClr>
                        </a:solidFill>
                        <a:latin typeface="Arial" pitchFamily="34" charset="0"/>
                        <a:cs typeface="Arial" pitchFamily="34" charset="0"/>
                      </a:endParaRP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2203">
                <a:tc gridSpan="2">
                  <a:txBody>
                    <a:bodyPr/>
                    <a:lstStyle/>
                    <a:p>
                      <a:pPr algn="l"/>
                      <a:r>
                        <a:rPr lang="en-US" sz="1000" b="1" dirty="0">
                          <a:solidFill>
                            <a:schemeClr val="tx1"/>
                          </a:solidFill>
                          <a:latin typeface="Arial" pitchFamily="34" charset="0"/>
                          <a:cs typeface="Arial" pitchFamily="34" charset="0"/>
                        </a:rPr>
                        <a:t>China</a:t>
                      </a:r>
                    </a:p>
                  </a:txBody>
                  <a:tcPr marL="182880"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900" dirty="0">
                        <a:latin typeface="Arial" pitchFamily="34" charset="0"/>
                        <a:cs typeface="Arial" pitchFamily="34" charset="0"/>
                      </a:endParaRPr>
                    </a:p>
                  </a:txBody>
                  <a:tcPr marL="8313" marR="8313" marT="8068" marB="8068" anchor="ctr"/>
                </a:tc>
                <a:tc>
                  <a:txBody>
                    <a:bodyPr/>
                    <a:lstStyle/>
                    <a:p>
                      <a:pPr algn="ctr"/>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3732143"/>
                  </a:ext>
                </a:extLst>
              </a:tr>
              <a:tr h="532203">
                <a:tc gridSpan="2">
                  <a:txBody>
                    <a:bodyPr/>
                    <a:lstStyle/>
                    <a:p>
                      <a:pPr marL="0" algn="l" defTabSz="457200" rtl="0" eaLnBrk="1" latinLnBrk="0" hangingPunct="1"/>
                      <a:r>
                        <a:rPr lang="en-US" sz="1000" b="1" kern="1200" dirty="0">
                          <a:solidFill>
                            <a:schemeClr val="tx1"/>
                          </a:solidFill>
                          <a:latin typeface="Arial" pitchFamily="34" charset="0"/>
                          <a:ea typeface="+mn-ea"/>
                          <a:cs typeface="Arial" pitchFamily="34" charset="0"/>
                        </a:rPr>
                        <a:t>India</a:t>
                      </a:r>
                    </a:p>
                  </a:txBody>
                  <a:tcPr marL="182880"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900" dirty="0">
                        <a:solidFill>
                          <a:schemeClr val="tx1"/>
                        </a:solidFill>
                        <a:latin typeface="Arial" pitchFamily="34" charset="0"/>
                        <a:cs typeface="Arial" pitchFamily="34" charset="0"/>
                      </a:endParaRP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2203">
                <a:tc gridSpan="2">
                  <a:txBody>
                    <a:bodyPr/>
                    <a:lstStyle/>
                    <a:p>
                      <a:pPr algn="l"/>
                      <a:r>
                        <a:rPr lang="en-US" sz="1000" b="1" dirty="0">
                          <a:solidFill>
                            <a:schemeClr val="tx1"/>
                          </a:solidFill>
                          <a:latin typeface="Arial" pitchFamily="34" charset="0"/>
                          <a:cs typeface="Arial" pitchFamily="34" charset="0"/>
                        </a:rPr>
                        <a:t>Iowa</a:t>
                      </a:r>
                    </a:p>
                  </a:txBody>
                  <a:tcPr marL="182880"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900" dirty="0">
                        <a:latin typeface="Arial" pitchFamily="34" charset="0"/>
                        <a:cs typeface="Arial" pitchFamily="34" charset="0"/>
                      </a:endParaRP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32203">
                <a:tc gridSpan="2">
                  <a:txBody>
                    <a:bodyPr/>
                    <a:lstStyle/>
                    <a:p>
                      <a:pPr marL="0" algn="l" defTabSz="457200" rtl="0" eaLnBrk="1" latinLnBrk="0" hangingPunct="1"/>
                      <a:r>
                        <a:rPr lang="en-US" sz="1000" b="1" kern="1200" dirty="0">
                          <a:solidFill>
                            <a:schemeClr val="tx1"/>
                          </a:solidFill>
                          <a:latin typeface="Arial" pitchFamily="34" charset="0"/>
                          <a:ea typeface="+mn-ea"/>
                          <a:cs typeface="Arial" pitchFamily="34" charset="0"/>
                        </a:rPr>
                        <a:t>Mexico</a:t>
                      </a:r>
                    </a:p>
                  </a:txBody>
                  <a:tcPr marL="182880"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900" dirty="0">
                        <a:solidFill>
                          <a:schemeClr val="tx1"/>
                        </a:solidFill>
                        <a:latin typeface="Arial" pitchFamily="34" charset="0"/>
                        <a:cs typeface="Arial" pitchFamily="34" charset="0"/>
                      </a:endParaRP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2203">
                <a:tc gridSpan="2">
                  <a:txBody>
                    <a:bodyPr/>
                    <a:lstStyle/>
                    <a:p>
                      <a:pPr algn="l"/>
                      <a:r>
                        <a:rPr lang="en-US" sz="1000" b="1" dirty="0">
                          <a:solidFill>
                            <a:schemeClr val="tx1"/>
                          </a:solidFill>
                          <a:latin typeface="Arial" pitchFamily="34" charset="0"/>
                          <a:cs typeface="Arial" pitchFamily="34" charset="0"/>
                        </a:rPr>
                        <a:t>Turkey</a:t>
                      </a:r>
                    </a:p>
                  </a:txBody>
                  <a:tcPr marL="182880"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900" dirty="0">
                        <a:solidFill>
                          <a:schemeClr val="tx1"/>
                        </a:solidFill>
                        <a:latin typeface="Arial" pitchFamily="34" charset="0"/>
                        <a:cs typeface="Arial" pitchFamily="34" charset="0"/>
                      </a:endParaRPr>
                    </a:p>
                  </a:txBody>
                  <a:tcPr marL="8313" marR="8313" marT="8068" marB="806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solidFill>
                          <a:schemeClr val="tx1"/>
                        </a:solidFill>
                        <a:latin typeface="Arial" pitchFamily="34" charset="0"/>
                        <a:cs typeface="Arial" pitchFamily="34" charset="0"/>
                      </a:endParaRPr>
                    </a:p>
                  </a:txBody>
                  <a:tcPr marL="8313" marR="8313" marT="8068" marB="80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1" name="Pentagon 11">
            <a:extLst>
              <a:ext uri="{FF2B5EF4-FFF2-40B4-BE49-F238E27FC236}">
                <a16:creationId xmlns:a16="http://schemas.microsoft.com/office/drawing/2014/main" id="{2CC1734E-D7BF-4B9B-BA50-B64E2A26ACEE}"/>
              </a:ext>
            </a:extLst>
          </p:cNvPr>
          <p:cNvSpPr/>
          <p:nvPr/>
        </p:nvSpPr>
        <p:spPr>
          <a:xfrm>
            <a:off x="2591349" y="1780364"/>
            <a:ext cx="3914617" cy="3193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94272"/>
              </a:solidFill>
              <a:effectLst/>
              <a:uLnTx/>
              <a:uFillTx/>
              <a:latin typeface="Arial"/>
              <a:ea typeface="+mn-ea"/>
              <a:cs typeface="Arial" pitchFamily="34" charset="0"/>
            </a:endParaRPr>
          </a:p>
        </p:txBody>
      </p:sp>
      <p:sp>
        <p:nvSpPr>
          <p:cNvPr id="22" name="Pentagon 12">
            <a:extLst>
              <a:ext uri="{FF2B5EF4-FFF2-40B4-BE49-F238E27FC236}">
                <a16:creationId xmlns:a16="http://schemas.microsoft.com/office/drawing/2014/main" id="{703FBD58-1EFC-4146-8E47-C7CD43720224}"/>
              </a:ext>
            </a:extLst>
          </p:cNvPr>
          <p:cNvSpPr/>
          <p:nvPr/>
        </p:nvSpPr>
        <p:spPr>
          <a:xfrm>
            <a:off x="2614842" y="2406423"/>
            <a:ext cx="3891131" cy="31932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94272"/>
              </a:solidFill>
              <a:effectLst/>
              <a:uLnTx/>
              <a:uFillTx/>
              <a:latin typeface="Arial"/>
              <a:ea typeface="+mn-ea"/>
              <a:cs typeface="Arial" pitchFamily="34" charset="0"/>
            </a:endParaRPr>
          </a:p>
        </p:txBody>
      </p:sp>
      <p:sp>
        <p:nvSpPr>
          <p:cNvPr id="23" name="Pentagon 13">
            <a:extLst>
              <a:ext uri="{FF2B5EF4-FFF2-40B4-BE49-F238E27FC236}">
                <a16:creationId xmlns:a16="http://schemas.microsoft.com/office/drawing/2014/main" id="{4CCE2B2B-4025-478B-8269-CC3C9F135847}"/>
              </a:ext>
            </a:extLst>
          </p:cNvPr>
          <p:cNvSpPr/>
          <p:nvPr/>
        </p:nvSpPr>
        <p:spPr>
          <a:xfrm>
            <a:off x="2599065" y="2937403"/>
            <a:ext cx="3131693" cy="31932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94272"/>
              </a:solidFill>
              <a:effectLst/>
              <a:uLnTx/>
              <a:uFillTx/>
              <a:latin typeface="Arial"/>
              <a:ea typeface="+mn-ea"/>
              <a:cs typeface="Arial" pitchFamily="34" charset="0"/>
            </a:endParaRPr>
          </a:p>
        </p:txBody>
      </p:sp>
      <p:sp>
        <p:nvSpPr>
          <p:cNvPr id="24" name="Pentagon 14">
            <a:extLst>
              <a:ext uri="{FF2B5EF4-FFF2-40B4-BE49-F238E27FC236}">
                <a16:creationId xmlns:a16="http://schemas.microsoft.com/office/drawing/2014/main" id="{AC5BA816-AE34-48DF-8F67-588A3E93B2B5}"/>
              </a:ext>
            </a:extLst>
          </p:cNvPr>
          <p:cNvSpPr/>
          <p:nvPr/>
        </p:nvSpPr>
        <p:spPr>
          <a:xfrm>
            <a:off x="2591349" y="3461906"/>
            <a:ext cx="3914617" cy="31932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94272"/>
              </a:solidFill>
              <a:effectLst/>
              <a:uLnTx/>
              <a:uFillTx/>
              <a:latin typeface="Arial"/>
              <a:ea typeface="+mn-ea"/>
              <a:cs typeface="Arial" pitchFamily="34" charset="0"/>
            </a:endParaRPr>
          </a:p>
        </p:txBody>
      </p:sp>
      <p:cxnSp>
        <p:nvCxnSpPr>
          <p:cNvPr id="25" name="Straight Connector 24">
            <a:extLst>
              <a:ext uri="{FF2B5EF4-FFF2-40B4-BE49-F238E27FC236}">
                <a16:creationId xmlns:a16="http://schemas.microsoft.com/office/drawing/2014/main" id="{E2CF884B-2E3C-4577-93A6-AB5EF2C72BD0}"/>
              </a:ext>
            </a:extLst>
          </p:cNvPr>
          <p:cNvCxnSpPr>
            <a:cxnSpLocks/>
          </p:cNvCxnSpPr>
          <p:nvPr/>
        </p:nvCxnSpPr>
        <p:spPr>
          <a:xfrm>
            <a:off x="2613119" y="1687652"/>
            <a:ext cx="569246" cy="1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4F199B-A3CA-4689-8FF7-8ABD77711807}"/>
              </a:ext>
            </a:extLst>
          </p:cNvPr>
          <p:cNvCxnSpPr>
            <a:cxnSpLocks/>
          </p:cNvCxnSpPr>
          <p:nvPr/>
        </p:nvCxnSpPr>
        <p:spPr>
          <a:xfrm>
            <a:off x="3464900" y="1687652"/>
            <a:ext cx="569246" cy="1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E3592F-3F38-41BE-8F90-B23C513EA5E5}"/>
              </a:ext>
            </a:extLst>
          </p:cNvPr>
          <p:cNvCxnSpPr>
            <a:cxnSpLocks/>
          </p:cNvCxnSpPr>
          <p:nvPr/>
        </p:nvCxnSpPr>
        <p:spPr>
          <a:xfrm>
            <a:off x="4303167" y="1687652"/>
            <a:ext cx="569246" cy="1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7944B5-9E2C-4D2B-BC0A-FF4FFE46D607}"/>
              </a:ext>
            </a:extLst>
          </p:cNvPr>
          <p:cNvCxnSpPr>
            <a:cxnSpLocks/>
          </p:cNvCxnSpPr>
          <p:nvPr/>
        </p:nvCxnSpPr>
        <p:spPr>
          <a:xfrm>
            <a:off x="5154264" y="1687652"/>
            <a:ext cx="569246" cy="1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46167A-504B-4259-82A6-51FCA8EA85EB}"/>
              </a:ext>
            </a:extLst>
          </p:cNvPr>
          <p:cNvCxnSpPr>
            <a:cxnSpLocks/>
          </p:cNvCxnSpPr>
          <p:nvPr/>
        </p:nvCxnSpPr>
        <p:spPr>
          <a:xfrm>
            <a:off x="5999432" y="1687652"/>
            <a:ext cx="569246" cy="1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Pentagon 14">
            <a:extLst>
              <a:ext uri="{FF2B5EF4-FFF2-40B4-BE49-F238E27FC236}">
                <a16:creationId xmlns:a16="http://schemas.microsoft.com/office/drawing/2014/main" id="{B9B8F14B-C092-4BB6-90B0-4EC1F8F546D8}"/>
              </a:ext>
            </a:extLst>
          </p:cNvPr>
          <p:cNvSpPr/>
          <p:nvPr/>
        </p:nvSpPr>
        <p:spPr>
          <a:xfrm>
            <a:off x="2591356" y="4002729"/>
            <a:ext cx="3914617" cy="31932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94272"/>
              </a:solidFill>
              <a:effectLst/>
              <a:uLnTx/>
              <a:uFillTx/>
              <a:latin typeface="Arial"/>
              <a:ea typeface="+mn-ea"/>
              <a:cs typeface="Arial" pitchFamily="34" charset="0"/>
            </a:endParaRPr>
          </a:p>
        </p:txBody>
      </p:sp>
      <p:sp>
        <p:nvSpPr>
          <p:cNvPr id="3" name="Date Placeholder 2">
            <a:extLst>
              <a:ext uri="{FF2B5EF4-FFF2-40B4-BE49-F238E27FC236}">
                <a16:creationId xmlns:a16="http://schemas.microsoft.com/office/drawing/2014/main" id="{55E517EE-8376-4BA4-901B-862F8418CB9A}"/>
              </a:ext>
            </a:extLst>
          </p:cNvPr>
          <p:cNvSpPr>
            <a:spLocks noGrp="1"/>
          </p:cNvSpPr>
          <p:nvPr>
            <p:ph type="dt" sz="half" idx="11"/>
          </p:nvPr>
        </p:nvSpPr>
        <p:spPr/>
        <p:txBody>
          <a:bodyPr/>
          <a:lstStyle/>
          <a:p>
            <a:r>
              <a:rPr lang="en-US" dirty="0"/>
              <a:t>August 7, 2019</a:t>
            </a:r>
          </a:p>
        </p:txBody>
      </p:sp>
      <p:sp>
        <p:nvSpPr>
          <p:cNvPr id="4" name="Slide Number Placeholder 3">
            <a:extLst>
              <a:ext uri="{FF2B5EF4-FFF2-40B4-BE49-F238E27FC236}">
                <a16:creationId xmlns:a16="http://schemas.microsoft.com/office/drawing/2014/main" id="{DAC7F395-6871-459B-A7AC-E3005C58B986}"/>
              </a:ext>
            </a:extLst>
          </p:cNvPr>
          <p:cNvSpPr>
            <a:spLocks noGrp="1"/>
          </p:cNvSpPr>
          <p:nvPr>
            <p:ph type="sldNum" sz="quarter" idx="4"/>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96153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69C8B-DB81-4B6D-9B5F-EA1687B0370B}"/>
              </a:ext>
            </a:extLst>
          </p:cNvPr>
          <p:cNvSpPr>
            <a:spLocks noGrp="1"/>
          </p:cNvSpPr>
          <p:nvPr>
            <p:ph type="body" sz="quarter" idx="18"/>
          </p:nvPr>
        </p:nvSpPr>
        <p:spPr/>
        <p:txBody>
          <a:bodyPr/>
          <a:lstStyle/>
          <a:p>
            <a:r>
              <a:rPr lang="en-US" dirty="0"/>
              <a:t>Q2 2019 Financial Highlights</a:t>
            </a:r>
            <a:endParaRPr lang="en-US" dirty="0">
              <a:solidFill>
                <a:srgbClr val="FF0000"/>
              </a:solidFill>
            </a:endParaRPr>
          </a:p>
        </p:txBody>
      </p:sp>
    </p:spTree>
    <p:extLst>
      <p:ext uri="{BB962C8B-B14F-4D97-AF65-F5344CB8AC3E}">
        <p14:creationId xmlns:p14="http://schemas.microsoft.com/office/powerpoint/2010/main" val="77575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E2D5E5-8F84-48DF-8517-D6866D4AA24B}"/>
              </a:ext>
            </a:extLst>
          </p:cNvPr>
          <p:cNvPicPr>
            <a:picLocks noChangeAspect="1"/>
          </p:cNvPicPr>
          <p:nvPr/>
        </p:nvPicPr>
        <p:blipFill>
          <a:blip r:embed="rId2"/>
          <a:stretch>
            <a:fillRect/>
          </a:stretch>
        </p:blipFill>
        <p:spPr>
          <a:xfrm>
            <a:off x="190499" y="850899"/>
            <a:ext cx="6710654" cy="5029200"/>
          </a:xfrm>
          <a:prstGeom prst="rect">
            <a:avLst/>
          </a:prstGeom>
        </p:spPr>
      </p:pic>
      <p:sp>
        <p:nvSpPr>
          <p:cNvPr id="2" name="Title 1">
            <a:extLst>
              <a:ext uri="{FF2B5EF4-FFF2-40B4-BE49-F238E27FC236}">
                <a16:creationId xmlns:a16="http://schemas.microsoft.com/office/drawing/2014/main" id="{36BB07FE-598D-4868-A01D-CBF55156BDF4}"/>
              </a:ext>
            </a:extLst>
          </p:cNvPr>
          <p:cNvSpPr>
            <a:spLocks noGrp="1"/>
          </p:cNvSpPr>
          <p:nvPr>
            <p:ph type="title"/>
          </p:nvPr>
        </p:nvSpPr>
        <p:spPr/>
        <p:txBody>
          <a:bodyPr>
            <a:normAutofit fontScale="90000"/>
          </a:bodyPr>
          <a:lstStyle/>
          <a:p>
            <a:r>
              <a:rPr lang="en-US" dirty="0"/>
              <a:t>Q2 2019 Financial Highlights </a:t>
            </a:r>
            <a:r>
              <a:rPr lang="en-US" sz="2200" baseline="30000" dirty="0"/>
              <a:t>(1)</a:t>
            </a:r>
            <a:br>
              <a:rPr lang="en-US" baseline="30000" dirty="0"/>
            </a:br>
            <a:r>
              <a:rPr lang="en-US" sz="1800" i="1" dirty="0"/>
              <a:t>(unaudited)</a:t>
            </a:r>
            <a:endParaRPr lang="en-US" sz="1800" i="1" dirty="0">
              <a:solidFill>
                <a:srgbClr val="FF0000"/>
              </a:solidFill>
            </a:endParaRPr>
          </a:p>
        </p:txBody>
      </p:sp>
      <p:sp>
        <p:nvSpPr>
          <p:cNvPr id="7" name="Shape 184">
            <a:extLst>
              <a:ext uri="{FF2B5EF4-FFF2-40B4-BE49-F238E27FC236}">
                <a16:creationId xmlns:a16="http://schemas.microsoft.com/office/drawing/2014/main" id="{62145BF8-49B6-4590-8DB5-E32368EFAD12}"/>
              </a:ext>
            </a:extLst>
          </p:cNvPr>
          <p:cNvSpPr/>
          <p:nvPr/>
        </p:nvSpPr>
        <p:spPr>
          <a:xfrm>
            <a:off x="152399" y="5929735"/>
            <a:ext cx="60668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8600" indent="-228600">
              <a:buSzPct val="100000"/>
              <a:buFontTx/>
              <a:buAutoNum type="arabicParenBoth"/>
              <a:defRPr sz="700"/>
            </a:pPr>
            <a:r>
              <a:rPr lang="en-US" sz="900" dirty="0">
                <a:solidFill>
                  <a:schemeClr val="tx2"/>
                </a:solidFill>
              </a:rPr>
              <a:t>See Appendix for reconciliations of non-GAAP financial data</a:t>
            </a:r>
          </a:p>
        </p:txBody>
      </p:sp>
      <p:sp>
        <p:nvSpPr>
          <p:cNvPr id="3" name="Date Placeholder 2">
            <a:extLst>
              <a:ext uri="{FF2B5EF4-FFF2-40B4-BE49-F238E27FC236}">
                <a16:creationId xmlns:a16="http://schemas.microsoft.com/office/drawing/2014/main" id="{76327D15-224F-4083-95E1-BAD63B95C13C}"/>
              </a:ext>
            </a:extLst>
          </p:cNvPr>
          <p:cNvSpPr>
            <a:spLocks noGrp="1"/>
          </p:cNvSpPr>
          <p:nvPr>
            <p:ph type="dt" sz="half" idx="11"/>
          </p:nvPr>
        </p:nvSpPr>
        <p:spPr/>
        <p:txBody>
          <a:bodyPr/>
          <a:lstStyle/>
          <a:p>
            <a:r>
              <a:rPr lang="en-US" dirty="0"/>
              <a:t>August 7, 2019</a:t>
            </a:r>
          </a:p>
        </p:txBody>
      </p:sp>
      <p:sp>
        <p:nvSpPr>
          <p:cNvPr id="4" name="Slide Number Placeholder 3">
            <a:extLst>
              <a:ext uri="{FF2B5EF4-FFF2-40B4-BE49-F238E27FC236}">
                <a16:creationId xmlns:a16="http://schemas.microsoft.com/office/drawing/2014/main" id="{5892DE1D-4A51-4F18-A909-818FF3E8A170}"/>
              </a:ext>
            </a:extLst>
          </p:cNvPr>
          <p:cNvSpPr>
            <a:spLocks noGrp="1"/>
          </p:cNvSpPr>
          <p:nvPr>
            <p:ph type="sldNum" sz="quarter" idx="4"/>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42710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7FE-598D-4868-A01D-CBF55156BDF4}"/>
              </a:ext>
            </a:extLst>
          </p:cNvPr>
          <p:cNvSpPr>
            <a:spLocks noGrp="1"/>
          </p:cNvSpPr>
          <p:nvPr>
            <p:ph type="title"/>
          </p:nvPr>
        </p:nvSpPr>
        <p:spPr/>
        <p:txBody>
          <a:bodyPr>
            <a:normAutofit fontScale="90000"/>
          </a:bodyPr>
          <a:lstStyle/>
          <a:p>
            <a:r>
              <a:rPr lang="en-US" dirty="0"/>
              <a:t>Income Statement Summary</a:t>
            </a:r>
            <a:r>
              <a:rPr lang="en-US" sz="1800" baseline="30000" dirty="0"/>
              <a:t>(1)</a:t>
            </a:r>
            <a:br>
              <a:rPr lang="en-US" dirty="0"/>
            </a:br>
            <a:r>
              <a:rPr lang="en-US" sz="1800" i="1" dirty="0"/>
              <a:t>(unaudited)</a:t>
            </a:r>
          </a:p>
        </p:txBody>
      </p:sp>
      <p:sp>
        <p:nvSpPr>
          <p:cNvPr id="8" name="Shape 184">
            <a:extLst>
              <a:ext uri="{FF2B5EF4-FFF2-40B4-BE49-F238E27FC236}">
                <a16:creationId xmlns:a16="http://schemas.microsoft.com/office/drawing/2014/main" id="{2D051BA6-4759-43C9-9F84-118DE1081C20}"/>
              </a:ext>
            </a:extLst>
          </p:cNvPr>
          <p:cNvSpPr/>
          <p:nvPr/>
        </p:nvSpPr>
        <p:spPr>
          <a:xfrm>
            <a:off x="152399" y="5929735"/>
            <a:ext cx="6066897" cy="2308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8600" indent="-228600">
              <a:buSzPct val="100000"/>
              <a:buFontTx/>
              <a:buAutoNum type="arabicParenBoth"/>
              <a:defRPr sz="700"/>
            </a:pPr>
            <a:r>
              <a:rPr lang="en-US" sz="900" dirty="0">
                <a:solidFill>
                  <a:schemeClr val="tx2"/>
                </a:solidFill>
              </a:rPr>
              <a:t>See Appendix for reconciliations of non-GAAP financial data</a:t>
            </a:r>
          </a:p>
        </p:txBody>
      </p:sp>
      <p:sp>
        <p:nvSpPr>
          <p:cNvPr id="3" name="Date Placeholder 2">
            <a:extLst>
              <a:ext uri="{FF2B5EF4-FFF2-40B4-BE49-F238E27FC236}">
                <a16:creationId xmlns:a16="http://schemas.microsoft.com/office/drawing/2014/main" id="{EDCA4952-DA94-4C5F-88A3-9A3FE029F98C}"/>
              </a:ext>
            </a:extLst>
          </p:cNvPr>
          <p:cNvSpPr>
            <a:spLocks noGrp="1"/>
          </p:cNvSpPr>
          <p:nvPr>
            <p:ph type="dt" sz="half" idx="11"/>
          </p:nvPr>
        </p:nvSpPr>
        <p:spPr/>
        <p:txBody>
          <a:bodyPr/>
          <a:lstStyle/>
          <a:p>
            <a:r>
              <a:rPr lang="en-US" dirty="0"/>
              <a:t>August 7, 2019</a:t>
            </a:r>
          </a:p>
        </p:txBody>
      </p:sp>
      <p:sp>
        <p:nvSpPr>
          <p:cNvPr id="4" name="Slide Number Placeholder 3">
            <a:extLst>
              <a:ext uri="{FF2B5EF4-FFF2-40B4-BE49-F238E27FC236}">
                <a16:creationId xmlns:a16="http://schemas.microsoft.com/office/drawing/2014/main" id="{291B9156-BFC9-4304-828A-475F5A39FB1F}"/>
              </a:ext>
            </a:extLst>
          </p:cNvPr>
          <p:cNvSpPr>
            <a:spLocks noGrp="1"/>
          </p:cNvSpPr>
          <p:nvPr>
            <p:ph type="sldNum" sz="quarter" idx="4"/>
          </p:nvPr>
        </p:nvSpPr>
        <p:spPr/>
        <p:txBody>
          <a:bodyPr/>
          <a:lstStyle/>
          <a:p>
            <a:fld id="{B6F15528-21DE-4FAA-801E-634DDDAF4B2B}" type="slidenum">
              <a:rPr lang="en-US" smtClean="0"/>
              <a:pPr/>
              <a:t>9</a:t>
            </a:fld>
            <a:endParaRPr lang="en-US" dirty="0"/>
          </a:p>
        </p:txBody>
      </p:sp>
      <p:pic>
        <p:nvPicPr>
          <p:cNvPr id="6" name="Picture 5">
            <a:extLst>
              <a:ext uri="{FF2B5EF4-FFF2-40B4-BE49-F238E27FC236}">
                <a16:creationId xmlns:a16="http://schemas.microsoft.com/office/drawing/2014/main" id="{D00D69D9-BC43-44A0-B51D-62694065FA47}"/>
              </a:ext>
            </a:extLst>
          </p:cNvPr>
          <p:cNvPicPr>
            <a:picLocks noChangeAspect="1"/>
          </p:cNvPicPr>
          <p:nvPr/>
        </p:nvPicPr>
        <p:blipFill>
          <a:blip r:embed="rId2"/>
          <a:stretch>
            <a:fillRect/>
          </a:stretch>
        </p:blipFill>
        <p:spPr>
          <a:xfrm>
            <a:off x="376170" y="1097280"/>
            <a:ext cx="8391661" cy="4663440"/>
          </a:xfrm>
          <a:prstGeom prst="rect">
            <a:avLst/>
          </a:prstGeom>
        </p:spPr>
      </p:pic>
    </p:spTree>
    <p:extLst>
      <p:ext uri="{BB962C8B-B14F-4D97-AF65-F5344CB8AC3E}">
        <p14:creationId xmlns:p14="http://schemas.microsoft.com/office/powerpoint/2010/main" val="1547261534"/>
      </p:ext>
    </p:extLst>
  </p:cSld>
  <p:clrMapOvr>
    <a:masterClrMapping/>
  </p:clrMapOvr>
</p:sld>
</file>

<file path=ppt/theme/theme1.xml><?xml version="1.0" encoding="utf-8"?>
<a:theme xmlns:a="http://schemas.openxmlformats.org/drawingml/2006/main" name="TPI Wind 2018">
  <a:themeElements>
    <a:clrScheme name="TPI Colors 2018">
      <a:dk1>
        <a:srgbClr val="425563"/>
      </a:dk1>
      <a:lt1>
        <a:srgbClr val="FFFFFF"/>
      </a:lt1>
      <a:dk2>
        <a:srgbClr val="094272"/>
      </a:dk2>
      <a:lt2>
        <a:srgbClr val="6CC24A"/>
      </a:lt2>
      <a:accent1>
        <a:srgbClr val="005587"/>
      </a:accent1>
      <a:accent2>
        <a:srgbClr val="48A23F"/>
      </a:accent2>
      <a:accent3>
        <a:srgbClr val="046A38"/>
      </a:accent3>
      <a:accent4>
        <a:srgbClr val="00B5E2"/>
      </a:accent4>
      <a:accent5>
        <a:srgbClr val="E87722"/>
      </a:accent5>
      <a:accent6>
        <a:srgbClr val="F0B323"/>
      </a:accent6>
      <a:hlink>
        <a:srgbClr val="F0B323"/>
      </a:hlink>
      <a:folHlink>
        <a:srgbClr val="00B5E2"/>
      </a:folHlink>
    </a:clrScheme>
    <a:fontScheme name="TPI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PI Wind 2018" id="{88673B4C-E559-46C6-A15F-56846A43E3CE}" vid="{7CEE5A7A-CF1D-4A65-86D1-6C0219DB0491}"/>
    </a:ext>
  </a:extLst>
</a:theme>
</file>

<file path=ppt/theme/theme2.xml><?xml version="1.0" encoding="utf-8"?>
<a:theme xmlns:a="http://schemas.openxmlformats.org/drawingml/2006/main" name="Wind 2019">
  <a:themeElements>
    <a:clrScheme name="TPI Colors 2019">
      <a:dk1>
        <a:srgbClr val="425563"/>
      </a:dk1>
      <a:lt1>
        <a:srgbClr val="FFFFFF"/>
      </a:lt1>
      <a:dk2>
        <a:srgbClr val="094272"/>
      </a:dk2>
      <a:lt2>
        <a:srgbClr val="6CC24A"/>
      </a:lt2>
      <a:accent1>
        <a:srgbClr val="005587"/>
      </a:accent1>
      <a:accent2>
        <a:srgbClr val="48A23F"/>
      </a:accent2>
      <a:accent3>
        <a:srgbClr val="046A38"/>
      </a:accent3>
      <a:accent4>
        <a:srgbClr val="00B5E2"/>
      </a:accent4>
      <a:accent5>
        <a:srgbClr val="E87722"/>
      </a:accent5>
      <a:accent6>
        <a:srgbClr val="F0B323"/>
      </a:accent6>
      <a:hlink>
        <a:srgbClr val="00B5E2"/>
      </a:hlink>
      <a:folHlink>
        <a:srgbClr val="C6F3FF"/>
      </a:folHlink>
    </a:clrScheme>
    <a:fontScheme name="TPI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ind 2019" id="{144FE0ED-676F-4654-9892-BB2DFF7FC865}" vid="{71D2B41F-79FE-4183-B14E-9FC9EA523B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527DC9C4285E428D44CDD163A9A94F" ma:contentTypeVersion="10" ma:contentTypeDescription="Create a new document." ma:contentTypeScope="" ma:versionID="2b0bedc42bcf2c7a9e897f5829e52832">
  <xsd:schema xmlns:xsd="http://www.w3.org/2001/XMLSchema" xmlns:xs="http://www.w3.org/2001/XMLSchema" xmlns:p="http://schemas.microsoft.com/office/2006/metadata/properties" xmlns:ns3="17950e53-7d00-455b-9e0c-5162c2b51d62" targetNamespace="http://schemas.microsoft.com/office/2006/metadata/properties" ma:root="true" ma:fieldsID="b826f4bfb44eb36fe0a13648ff230448" ns3:_="">
    <xsd:import namespace="17950e53-7d00-455b-9e0c-5162c2b51d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50e53-7d00-455b-9e0c-5162c2b51d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C05969-57DD-4F3E-A64A-3E0B4B9898F0}">
  <ds:schemaRefs>
    <ds:schemaRef ds:uri="http://schemas.microsoft.com/sharepoint/v3/contenttype/forms"/>
  </ds:schemaRefs>
</ds:datastoreItem>
</file>

<file path=customXml/itemProps2.xml><?xml version="1.0" encoding="utf-8"?>
<ds:datastoreItem xmlns:ds="http://schemas.openxmlformats.org/officeDocument/2006/customXml" ds:itemID="{BC5CE646-EF7C-433E-8D82-66D11EE2E7E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7950e53-7d00-455b-9e0c-5162c2b51d62"/>
    <ds:schemaRef ds:uri="http://www.w3.org/XML/1998/namespace"/>
    <ds:schemaRef ds:uri="http://purl.org/dc/dcmitype/"/>
  </ds:schemaRefs>
</ds:datastoreItem>
</file>

<file path=customXml/itemProps3.xml><?xml version="1.0" encoding="utf-8"?>
<ds:datastoreItem xmlns:ds="http://schemas.openxmlformats.org/officeDocument/2006/customXml" ds:itemID="{0DB6BBDC-8FE1-46D2-ACF8-CAFB257F2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50e53-7d00-455b-9e0c-5162c2b51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TPI Wind 2018</Template>
  <TotalTime>15978</TotalTime>
  <Words>2580</Words>
  <Application>Microsoft Office PowerPoint</Application>
  <PresentationFormat>On-screen Show (4:3)</PresentationFormat>
  <Paragraphs>245</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Wingdings</vt:lpstr>
      <vt:lpstr>TPI Wind 2018</vt:lpstr>
      <vt:lpstr>Wind 2019</vt:lpstr>
      <vt:lpstr>Q2 2019 Earnings Call</vt:lpstr>
      <vt:lpstr>Legal Disclaimer</vt:lpstr>
      <vt:lpstr>Agenda</vt:lpstr>
      <vt:lpstr>PowerPoint Presentation</vt:lpstr>
      <vt:lpstr>Q2 2019 Highlights</vt:lpstr>
      <vt:lpstr>Existing Contracts Provide for ~$6.2 Billion in Potential Revenue through 2023(1)</vt:lpstr>
      <vt:lpstr>PowerPoint Presentation</vt:lpstr>
      <vt:lpstr>Q2 2019 Financial Highlights (1) (unaudited)</vt:lpstr>
      <vt:lpstr>Income Statement Summary(1) (unaudited)</vt:lpstr>
      <vt:lpstr>Key Balance Sheet and Cash Flow Data(1) (unaudited)</vt:lpstr>
      <vt:lpstr>PowerPoint Presentation</vt:lpstr>
      <vt:lpstr>EBITDA Guidance Bridges ($ in millions)</vt:lpstr>
      <vt:lpstr>2019 Guidance Metrics and 2020 Targets</vt:lpstr>
      <vt:lpstr>2019 Startup and Transition Guidance Metrics </vt:lpstr>
      <vt:lpstr>PowerPoint Presentation</vt:lpstr>
      <vt:lpstr>PowerPoint Presentation</vt:lpstr>
      <vt:lpstr>Non-GAAP Reconciliations  (unaudited)</vt:lpstr>
      <vt:lpstr>Non-GAAP Reconciliations (continued)  (unaudited)</vt:lpstr>
      <vt:lpstr>Non-GAAP Reconciliations (continued) (unaudited)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Curran, Wendy</dc:creator>
  <cp:lastModifiedBy>Edin, Christian</cp:lastModifiedBy>
  <cp:revision>462</cp:revision>
  <cp:lastPrinted>2019-08-02T22:10:11Z</cp:lastPrinted>
  <dcterms:created xsi:type="dcterms:W3CDTF">2017-09-25T17:14:33Z</dcterms:created>
  <dcterms:modified xsi:type="dcterms:W3CDTF">2019-08-06T15:37:33Z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0x01010005527DC9C4285E428D44CDD163A9A94F</vt:lpwstr>
  </property>
</Properties>
</file>