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5"/>
  </p:sldMasterIdLst>
  <p:notesMasterIdLst>
    <p:notesMasterId r:id="rId19"/>
  </p:notesMasterIdLst>
  <p:handoutMasterIdLst>
    <p:handoutMasterId r:id="rId20"/>
  </p:handoutMasterIdLst>
  <p:sldIdLst>
    <p:sldId id="258" r:id="rId6"/>
    <p:sldId id="259" r:id="rId7"/>
    <p:sldId id="331" r:id="rId8"/>
    <p:sldId id="301" r:id="rId9"/>
    <p:sldId id="351" r:id="rId10"/>
    <p:sldId id="305" r:id="rId11"/>
    <p:sldId id="308" r:id="rId12"/>
    <p:sldId id="307" r:id="rId13"/>
    <p:sldId id="353" r:id="rId14"/>
    <p:sldId id="345" r:id="rId15"/>
    <p:sldId id="350" r:id="rId16"/>
    <p:sldId id="263" r:id="rId17"/>
    <p:sldId id="333" r:id="rId18"/>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06" userDrawn="1">
          <p15:clr>
            <a:srgbClr val="A4A3A4"/>
          </p15:clr>
        </p15:guide>
        <p15:guide id="2" pos="2952" userDrawn="1">
          <p15:clr>
            <a:srgbClr val="A4A3A4"/>
          </p15:clr>
        </p15:guide>
        <p15:guide id="3" orient="horz" pos="3030">
          <p15:clr>
            <a:srgbClr val="A4A3A4"/>
          </p15:clr>
        </p15:guide>
        <p15:guide id="4" orient="horz" pos="816">
          <p15:clr>
            <a:srgbClr val="A4A3A4"/>
          </p15:clr>
        </p15:guide>
        <p15:guide id="5" orient="horz" pos="709">
          <p15:clr>
            <a:srgbClr val="A4A3A4"/>
          </p15:clr>
        </p15:guide>
        <p15:guide id="6" orient="horz" pos="2917">
          <p15:clr>
            <a:srgbClr val="A4A3A4"/>
          </p15:clr>
        </p15:guide>
        <p15:guide id="7" orient="horz" pos="1942">
          <p15:clr>
            <a:srgbClr val="A4A3A4"/>
          </p15:clr>
        </p15:guide>
        <p15:guide id="8" orient="horz" pos="1798">
          <p15:clr>
            <a:srgbClr val="A4A3A4"/>
          </p15:clr>
        </p15:guide>
        <p15:guide id="9" orient="horz" pos="3242">
          <p15:clr>
            <a:srgbClr val="A4A3A4"/>
          </p15:clr>
        </p15:guide>
        <p15:guide id="10" pos="248">
          <p15:clr>
            <a:srgbClr val="A4A3A4"/>
          </p15:clr>
        </p15:guide>
        <p15:guide id="11" pos="5512">
          <p15:clr>
            <a:srgbClr val="A4A3A4"/>
          </p15:clr>
        </p15:guide>
        <p15:guide id="12" pos="2798">
          <p15:clr>
            <a:srgbClr val="A4A3A4"/>
          </p15:clr>
        </p15:guide>
        <p15:guide id="13" pos="296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anda Honnette" initials="MH" lastIdx="2" clrIdx="0"/>
  <p:cmAuthor id="2" name="Bonnie Pettis" initials="BP" lastIdx="12" clrIdx="1">
    <p:extLst>
      <p:ext uri="{19B8F6BF-5375-455C-9EA6-DF929625EA0E}">
        <p15:presenceInfo xmlns:p15="http://schemas.microsoft.com/office/powerpoint/2012/main" userId="S-1-5-21-725345543-839522115-2146474517-47331" providerId="AD"/>
      </p:ext>
    </p:extLst>
  </p:cmAuthor>
  <p:cmAuthor id="3" name="Jennifer Spaude" initials="JS" lastIdx="23" clrIdx="2">
    <p:extLst>
      <p:ext uri="{19B8F6BF-5375-455C-9EA6-DF929625EA0E}">
        <p15:presenceInfo xmlns:p15="http://schemas.microsoft.com/office/powerpoint/2012/main" userId="S-1-5-21-725345543-839522115-2146474517-474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A5"/>
    <a:srgbClr val="F7941D"/>
    <a:srgbClr val="0057A5"/>
    <a:srgbClr val="0099FF"/>
    <a:srgbClr val="FCB040"/>
    <a:srgbClr val="0057A6"/>
    <a:srgbClr val="0055A6"/>
    <a:srgbClr val="F5951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5" autoAdjust="0"/>
    <p:restoredTop sz="95455" autoAdjust="0"/>
  </p:normalViewPr>
  <p:slideViewPr>
    <p:cSldViewPr snapToObjects="1">
      <p:cViewPr varScale="1">
        <p:scale>
          <a:sx n="140" d="100"/>
          <a:sy n="140" d="100"/>
        </p:scale>
        <p:origin x="1254" y="126"/>
      </p:cViewPr>
      <p:guideLst>
        <p:guide orient="horz" pos="3206"/>
        <p:guide pos="2952"/>
        <p:guide orient="horz" pos="3030"/>
        <p:guide orient="horz" pos="816"/>
        <p:guide orient="horz" pos="709"/>
        <p:guide orient="horz" pos="2917"/>
        <p:guide orient="horz" pos="1942"/>
        <p:guide orient="horz" pos="1798"/>
        <p:guide orient="horz" pos="3242"/>
        <p:guide pos="248"/>
        <p:guide pos="5512"/>
        <p:guide pos="2798"/>
        <p:guide pos="2963"/>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Objects="1">
      <p:cViewPr>
        <p:scale>
          <a:sx n="33" d="100"/>
          <a:sy n="33" d="100"/>
        </p:scale>
        <p:origin x="327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onsolidated\dfs\MTON%20PROJECTS\Investor%20Relations\Quarterly%20Earnings\2020%20Q3\Earnings%20Presentation\Q3-2020%20Investor%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onsolidated\dfs\MTON%20PROJECTS\Investor%20Relations\Quarterly%20Earnings\2020%20Q3\Earnings%20Presentation\10.02.20%20Debt%20Maturit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onsolidated\dfs\MTON%20PROJECTS\Investor%20Relations\Quarterly%20Earnings\2020%20Q3\Earnings%20Presentation\Copy%20of%2010.02.20%20Debt%20Maturity%20-%20with%20Shyamli'sTab.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5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'Consumer ARPU'!$F$4:$L$4</c:f>
              <c:strCache>
                <c:ptCount val="7"/>
                <c:pt idx="0">
                  <c:v>Q1-19</c:v>
                </c:pt>
                <c:pt idx="1">
                  <c:v>Q2-19</c:v>
                </c:pt>
                <c:pt idx="2">
                  <c:v>Q3-19</c:v>
                </c:pt>
                <c:pt idx="3">
                  <c:v>Q4-19</c:v>
                </c:pt>
                <c:pt idx="4">
                  <c:v>Q1-20</c:v>
                </c:pt>
                <c:pt idx="5">
                  <c:v>Q2-20</c:v>
                </c:pt>
                <c:pt idx="6">
                  <c:v>Q3-20</c:v>
                </c:pt>
              </c:strCache>
            </c:strRef>
          </c:cat>
          <c:val>
            <c:numRef>
              <c:f>'Consumer ARPU'!$F$5:$L$5</c:f>
              <c:numCache>
                <c:formatCode>_("$"* #,##0.00_);_("$"* \(#,##0.00\);_("$"* "-"??_);_(@_)</c:formatCode>
                <c:ptCount val="7"/>
                <c:pt idx="0">
                  <c:v>70.17</c:v>
                </c:pt>
                <c:pt idx="1">
                  <c:v>70.86</c:v>
                </c:pt>
                <c:pt idx="2">
                  <c:v>72.7</c:v>
                </c:pt>
                <c:pt idx="3">
                  <c:v>73.52</c:v>
                </c:pt>
                <c:pt idx="4">
                  <c:v>73.319999999999993</c:v>
                </c:pt>
                <c:pt idx="5" formatCode="General">
                  <c:v>74.91</c:v>
                </c:pt>
                <c:pt idx="6">
                  <c:v>76.069999999999993</c:v>
                </c:pt>
              </c:numCache>
            </c:numRef>
          </c:val>
          <c:extLst>
            <c:ext xmlns:c16="http://schemas.microsoft.com/office/drawing/2014/chart" uri="{C3380CC4-5D6E-409C-BE32-E72D297353CC}">
              <c16:uniqueId val="{00000000-E559-4D7E-A273-66ACB8BF66B2}"/>
            </c:ext>
          </c:extLst>
        </c:ser>
        <c:dLbls>
          <c:showLegendKey val="0"/>
          <c:showVal val="0"/>
          <c:showCatName val="0"/>
          <c:showSerName val="0"/>
          <c:showPercent val="0"/>
          <c:showBubbleSize val="0"/>
        </c:dLbls>
        <c:gapWidth val="107"/>
        <c:overlap val="-27"/>
        <c:axId val="570314000"/>
        <c:axId val="570323248"/>
      </c:barChart>
      <c:catAx>
        <c:axId val="57031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0323248"/>
        <c:crosses val="autoZero"/>
        <c:auto val="1"/>
        <c:lblAlgn val="ctr"/>
        <c:lblOffset val="100"/>
        <c:noMultiLvlLbl val="0"/>
      </c:catAx>
      <c:valAx>
        <c:axId val="570323248"/>
        <c:scaling>
          <c:orientation val="minMax"/>
        </c:scaling>
        <c:delete val="1"/>
        <c:axPos val="l"/>
        <c:numFmt formatCode="_(&quot;$&quot;* #,##0.00_);_(&quot;$&quot;* \(#,##0.00\);_(&quot;$&quot;* &quot;-&quot;??_);_(@_)" sourceLinked="1"/>
        <c:majorTickMark val="none"/>
        <c:minorTickMark val="none"/>
        <c:tickLblPos val="nextTo"/>
        <c:crossAx val="5703140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520584329349272E-2"/>
          <c:y val="0.21564561580577088"/>
          <c:w val="0.92695883134130141"/>
          <c:h val="0.579821139790657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55A5"/>
              </a:solidFill>
              <a:ln>
                <a:noFill/>
              </a:ln>
              <a:effectLst/>
            </c:spPr>
            <c:extLst>
              <c:ext xmlns:c16="http://schemas.microsoft.com/office/drawing/2014/chart" uri="{C3380CC4-5D6E-409C-BE32-E72D297353CC}">
                <c16:uniqueId val="{00000001-9535-48A7-8C01-88C47C5FEA83}"/>
              </c:ext>
            </c:extLst>
          </c:dPt>
          <c:dPt>
            <c:idx val="1"/>
            <c:invertIfNegative val="0"/>
            <c:bubble3D val="0"/>
            <c:spPr>
              <a:solidFill>
                <a:srgbClr val="0055A5"/>
              </a:solidFill>
              <a:ln>
                <a:noFill/>
              </a:ln>
              <a:effectLst/>
            </c:spPr>
            <c:extLst>
              <c:ext xmlns:c16="http://schemas.microsoft.com/office/drawing/2014/chart" uri="{C3380CC4-5D6E-409C-BE32-E72D297353CC}">
                <c16:uniqueId val="{00000003-9535-48A7-8C01-88C47C5FEA83}"/>
              </c:ext>
            </c:extLst>
          </c:dPt>
          <c:dPt>
            <c:idx val="2"/>
            <c:invertIfNegative val="0"/>
            <c:bubble3D val="0"/>
            <c:spPr>
              <a:solidFill>
                <a:srgbClr val="0055A5"/>
              </a:solidFill>
              <a:ln>
                <a:noFill/>
              </a:ln>
              <a:effectLst/>
            </c:spPr>
            <c:extLst>
              <c:ext xmlns:c16="http://schemas.microsoft.com/office/drawing/2014/chart" uri="{C3380CC4-5D6E-409C-BE32-E72D297353CC}">
                <c16:uniqueId val="{00000005-9535-48A7-8C01-88C47C5FEA83}"/>
              </c:ext>
            </c:extLst>
          </c:dPt>
          <c:dPt>
            <c:idx val="3"/>
            <c:invertIfNegative val="0"/>
            <c:bubble3D val="0"/>
            <c:spPr>
              <a:solidFill>
                <a:srgbClr val="0055A5"/>
              </a:solidFill>
              <a:ln>
                <a:noFill/>
              </a:ln>
              <a:effectLst/>
            </c:spPr>
            <c:extLst>
              <c:ext xmlns:c16="http://schemas.microsoft.com/office/drawing/2014/chart" uri="{C3380CC4-5D6E-409C-BE32-E72D297353CC}">
                <c16:uniqueId val="{00000007-9535-48A7-8C01-88C47C5FEA83}"/>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Leverage!$A$3:$A$6</c:f>
              <c:strCache>
                <c:ptCount val="4"/>
                <c:pt idx="0">
                  <c:v>12/31/19</c:v>
                </c:pt>
                <c:pt idx="1">
                  <c:v>6/30/20</c:v>
                </c:pt>
                <c:pt idx="2">
                  <c:v>9/30/20</c:v>
                </c:pt>
                <c:pt idx="3">
                  <c:v>9/30/20</c:v>
                </c:pt>
              </c:strCache>
            </c:strRef>
          </c:cat>
          <c:val>
            <c:numRef>
              <c:f>Leverage!$B$3:$B$6</c:f>
              <c:numCache>
                <c:formatCode>0.0</c:formatCode>
                <c:ptCount val="4"/>
                <c:pt idx="0">
                  <c:v>4.3</c:v>
                </c:pt>
                <c:pt idx="1">
                  <c:v>4.0999999999999996</c:v>
                </c:pt>
                <c:pt idx="2">
                  <c:v>4.01</c:v>
                </c:pt>
                <c:pt idx="3">
                  <c:v>3.5</c:v>
                </c:pt>
              </c:numCache>
            </c:numRef>
          </c:val>
          <c:extLst>
            <c:ext xmlns:c16="http://schemas.microsoft.com/office/drawing/2014/chart" uri="{C3380CC4-5D6E-409C-BE32-E72D297353CC}">
              <c16:uniqueId val="{00000008-9535-48A7-8C01-88C47C5FEA83}"/>
            </c:ext>
          </c:extLst>
        </c:ser>
        <c:dLbls>
          <c:showLegendKey val="0"/>
          <c:showVal val="0"/>
          <c:showCatName val="0"/>
          <c:showSerName val="0"/>
          <c:showPercent val="0"/>
          <c:showBubbleSize val="0"/>
        </c:dLbls>
        <c:gapWidth val="138"/>
        <c:axId val="547928144"/>
        <c:axId val="547926184"/>
      </c:barChart>
      <c:catAx>
        <c:axId val="5479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7926184"/>
        <c:crosses val="autoZero"/>
        <c:auto val="1"/>
        <c:lblAlgn val="ctr"/>
        <c:lblOffset val="100"/>
        <c:noMultiLvlLbl val="0"/>
      </c:catAx>
      <c:valAx>
        <c:axId val="547926184"/>
        <c:scaling>
          <c:orientation val="minMax"/>
          <c:min val="2"/>
        </c:scaling>
        <c:delete val="1"/>
        <c:axPos val="l"/>
        <c:numFmt formatCode="0.0" sourceLinked="1"/>
        <c:majorTickMark val="none"/>
        <c:minorTickMark val="none"/>
        <c:tickLblPos val="nextTo"/>
        <c:crossAx val="5479281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27478376580173E-2"/>
          <c:y val="0.27714714307196325"/>
          <c:w val="0.94145043246839655"/>
          <c:h val="0.39691384286987497"/>
        </c:manualLayout>
      </c:layout>
      <c:barChart>
        <c:barDir val="col"/>
        <c:grouping val="clustered"/>
        <c:varyColors val="0"/>
        <c:ser>
          <c:idx val="0"/>
          <c:order val="0"/>
          <c:tx>
            <c:strRef>
              <c:f>'Net Debt &amp; Leverage ratio - Shy'!$Q$3</c:f>
              <c:strCache>
                <c:ptCount val="1"/>
                <c:pt idx="0">
                  <c:v>Debt</c:v>
                </c:pt>
              </c:strCache>
            </c:strRef>
          </c:tx>
          <c:spPr>
            <a:solidFill>
              <a:schemeClr val="accent1"/>
            </a:solidFill>
            <a:ln>
              <a:noFill/>
            </a:ln>
            <a:effectLst/>
          </c:spPr>
          <c:invertIfNegative val="0"/>
          <c:dPt>
            <c:idx val="5"/>
            <c:invertIfNegative val="0"/>
            <c:bubble3D val="0"/>
            <c:spPr>
              <a:noFill/>
              <a:ln w="22225">
                <a:solidFill>
                  <a:schemeClr val="accent5">
                    <a:lumMod val="75000"/>
                  </a:schemeClr>
                </a:solidFill>
                <a:prstDash val="sysDash"/>
              </a:ln>
              <a:effectLst/>
            </c:spPr>
            <c:extLst>
              <c:ext xmlns:c16="http://schemas.microsoft.com/office/drawing/2014/chart" uri="{C3380CC4-5D6E-409C-BE32-E72D297353CC}">
                <c16:uniqueId val="{00000001-65BD-4AB0-BECA-4CB93AA17B12}"/>
              </c:ext>
            </c:extLst>
          </c:dPt>
          <c:dPt>
            <c:idx val="7"/>
            <c:invertIfNegative val="0"/>
            <c:bubble3D val="0"/>
            <c:spPr>
              <a:solidFill>
                <a:srgbClr val="0055A5"/>
              </a:solidFill>
              <a:ln>
                <a:noFill/>
              </a:ln>
              <a:effectLst/>
            </c:spPr>
            <c:extLst>
              <c:ext xmlns:c16="http://schemas.microsoft.com/office/drawing/2014/chart" uri="{C3380CC4-5D6E-409C-BE32-E72D297353CC}">
                <c16:uniqueId val="{00000003-65BD-4AB0-BECA-4CB93AA17B12}"/>
              </c:ext>
            </c:extLst>
          </c:dPt>
          <c:dPt>
            <c:idx val="8"/>
            <c:invertIfNegative val="0"/>
            <c:bubble3D val="0"/>
            <c:spPr>
              <a:solidFill>
                <a:srgbClr val="F7941D"/>
              </a:solidFill>
              <a:ln>
                <a:noFill/>
              </a:ln>
              <a:effectLst/>
            </c:spPr>
            <c:extLst>
              <c:ext xmlns:c16="http://schemas.microsoft.com/office/drawing/2014/chart" uri="{C3380CC4-5D6E-409C-BE32-E72D297353CC}">
                <c16:uniqueId val="{00000005-65BD-4AB0-BECA-4CB93AA17B1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'Net Debt &amp; Leverage ratio - Shy'!$R$2:$Z$2</c:f>
              <c:numCache>
                <c:formatCode>General</c:formatCode>
                <c:ptCount val="9"/>
                <c:pt idx="0">
                  <c:v>2020</c:v>
                </c:pt>
                <c:pt idx="1">
                  <c:v>2021</c:v>
                </c:pt>
                <c:pt idx="2">
                  <c:v>2022</c:v>
                </c:pt>
                <c:pt idx="3">
                  <c:v>2023</c:v>
                </c:pt>
                <c:pt idx="4">
                  <c:v>2024</c:v>
                </c:pt>
                <c:pt idx="5">
                  <c:v>2025</c:v>
                </c:pt>
                <c:pt idx="6">
                  <c:v>2026</c:v>
                </c:pt>
                <c:pt idx="7">
                  <c:v>2027</c:v>
                </c:pt>
                <c:pt idx="8">
                  <c:v>2028</c:v>
                </c:pt>
              </c:numCache>
            </c:numRef>
          </c:cat>
          <c:val>
            <c:numRef>
              <c:f>'Net Debt &amp; Leverage ratio - Shy'!$R$3:$Z$3</c:f>
              <c:numCache>
                <c:formatCode>General</c:formatCode>
                <c:ptCount val="9"/>
                <c:pt idx="5" formatCode="&quot;$&quot;#,##0_);\(&quot;$&quot;#,##0\)">
                  <c:v>250</c:v>
                </c:pt>
                <c:pt idx="7" formatCode="&quot;$&quot;#,##0_);\(&quot;$&quot;#,##0\)">
                  <c:v>1250</c:v>
                </c:pt>
                <c:pt idx="8" formatCode="&quot;$&quot;#,##0_);\(&quot;$&quot;#,##0\)">
                  <c:v>750</c:v>
                </c:pt>
              </c:numCache>
            </c:numRef>
          </c:val>
          <c:extLst>
            <c:ext xmlns:c16="http://schemas.microsoft.com/office/drawing/2014/chart" uri="{C3380CC4-5D6E-409C-BE32-E72D297353CC}">
              <c16:uniqueId val="{00000006-65BD-4AB0-BECA-4CB93AA17B12}"/>
            </c:ext>
          </c:extLst>
        </c:ser>
        <c:dLbls>
          <c:showLegendKey val="0"/>
          <c:showVal val="0"/>
          <c:showCatName val="0"/>
          <c:showSerName val="0"/>
          <c:showPercent val="0"/>
          <c:showBubbleSize val="0"/>
        </c:dLbls>
        <c:gapWidth val="30"/>
        <c:overlap val="-27"/>
        <c:axId val="1380010959"/>
        <c:axId val="1380015951"/>
      </c:barChart>
      <c:catAx>
        <c:axId val="1380010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0015951"/>
        <c:crosses val="autoZero"/>
        <c:auto val="1"/>
        <c:lblAlgn val="ctr"/>
        <c:lblOffset val="100"/>
        <c:noMultiLvlLbl val="0"/>
      </c:catAx>
      <c:valAx>
        <c:axId val="1380015951"/>
        <c:scaling>
          <c:orientation val="minMax"/>
          <c:max val="1300"/>
          <c:min val="0"/>
        </c:scaling>
        <c:delete val="1"/>
        <c:axPos val="l"/>
        <c:numFmt formatCode="General" sourceLinked="1"/>
        <c:majorTickMark val="out"/>
        <c:minorTickMark val="none"/>
        <c:tickLblPos val="nextTo"/>
        <c:crossAx val="1380010959"/>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0.64776</cdr:x>
      <cdr:y>0.85594</cdr:y>
    </cdr:from>
    <cdr:to>
      <cdr:x>0.85629</cdr:x>
      <cdr:y>0.96507</cdr:y>
    </cdr:to>
    <cdr:sp macro="" textlink="">
      <cdr:nvSpPr>
        <cdr:cNvPr id="3" name="TextBox 21"/>
        <cdr:cNvSpPr txBox="1">
          <a:spLocks xmlns:a="http://schemas.openxmlformats.org/drawingml/2006/main" noChangeArrowheads="1"/>
        </cdr:cNvSpPr>
      </cdr:nvSpPr>
      <cdr:spPr bwMode="auto">
        <a:xfrm xmlns:a="http://schemas.openxmlformats.org/drawingml/2006/main">
          <a:off x="3880879" y="1483809"/>
          <a:ext cx="1249333" cy="18918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nchor="ctr">
          <a:noAutofit/>
        </a:bodyPr>
        <a:lstStyle xmlns:a="http://schemas.openxmlformats.org/drawingml/2006/main">
          <a:defPPr>
            <a:defRPr lang="en-US"/>
          </a:defPPr>
          <a:lvl1pPr algn="l" defTabSz="584200" rtl="0" eaLnBrk="0" fontAlgn="base" hangingPunct="0">
            <a:spcBef>
              <a:spcPct val="0"/>
            </a:spcBef>
            <a:spcAft>
              <a:spcPct val="0"/>
            </a:spcAft>
            <a:defRPr sz="3600" kern="1200">
              <a:solidFill>
                <a:schemeClr val="tx1"/>
              </a:solidFill>
              <a:latin typeface="Arial" panose="020B0604020202020204" pitchFamily="34" charset="0"/>
              <a:ea typeface="MS PGothic" panose="020B0600070205080204" pitchFamily="34" charset="-128"/>
              <a:cs typeface="+mn-cs"/>
              <a:sym typeface="Helvetica Light"/>
            </a:defRPr>
          </a:lvl1pPr>
          <a:lvl2pPr marL="457200" indent="-114300" algn="l" defTabSz="584200" rtl="0" eaLnBrk="0" fontAlgn="base" hangingPunct="0">
            <a:spcBef>
              <a:spcPct val="0"/>
            </a:spcBef>
            <a:spcAft>
              <a:spcPct val="0"/>
            </a:spcAft>
            <a:defRPr sz="3600" kern="1200">
              <a:solidFill>
                <a:schemeClr val="tx1"/>
              </a:solidFill>
              <a:latin typeface="Arial" panose="020B0604020202020204" pitchFamily="34" charset="0"/>
              <a:ea typeface="MS PGothic" panose="020B0600070205080204" pitchFamily="34" charset="-128"/>
              <a:cs typeface="+mn-cs"/>
              <a:sym typeface="Helvetica Light"/>
            </a:defRPr>
          </a:lvl2pPr>
          <a:lvl3pPr marL="914400" indent="-228600" algn="l" defTabSz="584200" rtl="0" eaLnBrk="0" fontAlgn="base" hangingPunct="0">
            <a:spcBef>
              <a:spcPct val="0"/>
            </a:spcBef>
            <a:spcAft>
              <a:spcPct val="0"/>
            </a:spcAft>
            <a:defRPr sz="3600" kern="1200">
              <a:solidFill>
                <a:schemeClr val="tx1"/>
              </a:solidFill>
              <a:latin typeface="Arial" panose="020B0604020202020204" pitchFamily="34" charset="0"/>
              <a:ea typeface="MS PGothic" panose="020B0600070205080204" pitchFamily="34" charset="-128"/>
              <a:cs typeface="+mn-cs"/>
              <a:sym typeface="Helvetica Light"/>
            </a:defRPr>
          </a:lvl3pPr>
          <a:lvl4pPr marL="1371600" indent="-342900" algn="l" defTabSz="584200" rtl="0" eaLnBrk="0" fontAlgn="base" hangingPunct="0">
            <a:spcBef>
              <a:spcPct val="0"/>
            </a:spcBef>
            <a:spcAft>
              <a:spcPct val="0"/>
            </a:spcAft>
            <a:defRPr sz="3600" kern="1200">
              <a:solidFill>
                <a:schemeClr val="tx1"/>
              </a:solidFill>
              <a:latin typeface="Arial" panose="020B0604020202020204" pitchFamily="34" charset="0"/>
              <a:ea typeface="MS PGothic" panose="020B0600070205080204" pitchFamily="34" charset="-128"/>
              <a:cs typeface="+mn-cs"/>
              <a:sym typeface="Helvetica Light"/>
            </a:defRPr>
          </a:lvl4pPr>
          <a:lvl5pPr marL="1828800" indent="-457200" algn="l" defTabSz="584200" rtl="0" eaLnBrk="0" fontAlgn="base" hangingPunct="0">
            <a:spcBef>
              <a:spcPct val="0"/>
            </a:spcBef>
            <a:spcAft>
              <a:spcPct val="0"/>
            </a:spcAft>
            <a:defRPr sz="3600" kern="1200">
              <a:solidFill>
                <a:schemeClr val="tx1"/>
              </a:solidFill>
              <a:latin typeface="Arial" panose="020B0604020202020204" pitchFamily="34" charset="0"/>
              <a:ea typeface="MS PGothic" panose="020B0600070205080204" pitchFamily="34" charset="-128"/>
              <a:cs typeface="+mn-cs"/>
              <a:sym typeface="Helvetica Light"/>
            </a:defRPr>
          </a:lvl5pPr>
          <a:lvl6pPr marL="2286000" algn="l" defTabSz="914400" rtl="0" eaLnBrk="1" latinLnBrk="0" hangingPunct="1">
            <a:defRPr sz="3600" kern="1200">
              <a:solidFill>
                <a:schemeClr val="tx1"/>
              </a:solidFill>
              <a:latin typeface="Arial" panose="020B0604020202020204" pitchFamily="34" charset="0"/>
              <a:ea typeface="MS PGothic" panose="020B0600070205080204" pitchFamily="34" charset="-128"/>
              <a:cs typeface="+mn-cs"/>
              <a:sym typeface="Helvetica Light"/>
            </a:defRPr>
          </a:lvl6pPr>
          <a:lvl7pPr marL="2743200" algn="l" defTabSz="914400" rtl="0" eaLnBrk="1" latinLnBrk="0" hangingPunct="1">
            <a:defRPr sz="3600" kern="1200">
              <a:solidFill>
                <a:schemeClr val="tx1"/>
              </a:solidFill>
              <a:latin typeface="Arial" panose="020B0604020202020204" pitchFamily="34" charset="0"/>
              <a:ea typeface="MS PGothic" panose="020B0600070205080204" pitchFamily="34" charset="-128"/>
              <a:cs typeface="+mn-cs"/>
              <a:sym typeface="Helvetica Light"/>
            </a:defRPr>
          </a:lvl7pPr>
          <a:lvl8pPr marL="3200400" algn="l" defTabSz="914400" rtl="0" eaLnBrk="1" latinLnBrk="0" hangingPunct="1">
            <a:defRPr sz="3600" kern="1200">
              <a:solidFill>
                <a:schemeClr val="tx1"/>
              </a:solidFill>
              <a:latin typeface="Arial" panose="020B0604020202020204" pitchFamily="34" charset="0"/>
              <a:ea typeface="MS PGothic" panose="020B0600070205080204" pitchFamily="34" charset="-128"/>
              <a:cs typeface="+mn-cs"/>
              <a:sym typeface="Helvetica Light"/>
            </a:defRPr>
          </a:lvl8pPr>
          <a:lvl9pPr marL="3657600" algn="l" defTabSz="914400" rtl="0" eaLnBrk="1" latinLnBrk="0" hangingPunct="1">
            <a:defRPr sz="3600" kern="1200">
              <a:solidFill>
                <a:schemeClr val="tx1"/>
              </a:solidFill>
              <a:latin typeface="Arial" panose="020B0604020202020204" pitchFamily="34" charset="0"/>
              <a:ea typeface="MS PGothic" panose="020B0600070205080204" pitchFamily="34" charset="-128"/>
              <a:cs typeface="+mn-cs"/>
              <a:sym typeface="Helvetica Light"/>
            </a:defRPr>
          </a:lvl9pPr>
        </a:lstStyle>
        <a:p xmlns:a="http://schemas.openxmlformats.org/drawingml/2006/main">
          <a:r>
            <a:rPr lang="en-US" altLang="en-US" sz="800" dirty="0">
              <a:solidFill>
                <a:srgbClr val="7F7F7F"/>
              </a:solidFill>
              <a:cs typeface="Arial" panose="020B0604020202020204" pitchFamily="34" charset="0"/>
            </a:rPr>
            <a:t>Senior Notes</a:t>
          </a:r>
        </a:p>
      </cdr:txBody>
    </cdr:sp>
  </cdr:relSizeAnchor>
  <cdr:relSizeAnchor xmlns:cdr="http://schemas.openxmlformats.org/drawingml/2006/chartDrawing">
    <cdr:from>
      <cdr:x>0.61746</cdr:x>
      <cdr:y>0.87721</cdr:y>
    </cdr:from>
    <cdr:to>
      <cdr:x>0.65139</cdr:x>
      <cdr:y>0.95153</cdr:y>
    </cdr:to>
    <cdr:sp macro="" textlink="">
      <cdr:nvSpPr>
        <cdr:cNvPr id="5" name="Rectangle 4"/>
        <cdr:cNvSpPr/>
      </cdr:nvSpPr>
      <cdr:spPr>
        <a:xfrm xmlns:a="http://schemas.openxmlformats.org/drawingml/2006/main">
          <a:off x="3699362" y="1520687"/>
          <a:ext cx="203279" cy="128835"/>
        </a:xfrm>
        <a:prstGeom xmlns:a="http://schemas.openxmlformats.org/drawingml/2006/main" prst="rect">
          <a:avLst/>
        </a:prstGeom>
        <a:solidFill xmlns:a="http://schemas.openxmlformats.org/drawingml/2006/main">
          <a:srgbClr val="F7941D"/>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0.44176</cdr:x>
      <cdr:y>0.84536</cdr:y>
    </cdr:from>
    <cdr:to>
      <cdr:x>0.61351</cdr:x>
      <cdr:y>0.97807</cdr:y>
    </cdr:to>
    <cdr:sp macro="" textlink="">
      <cdr:nvSpPr>
        <cdr:cNvPr id="6" name="TextBox 21"/>
        <cdr:cNvSpPr txBox="1">
          <a:spLocks xmlns:a="http://schemas.openxmlformats.org/drawingml/2006/main" noChangeArrowheads="1"/>
        </cdr:cNvSpPr>
      </cdr:nvSpPr>
      <cdr:spPr bwMode="auto">
        <a:xfrm xmlns:a="http://schemas.openxmlformats.org/drawingml/2006/main">
          <a:off x="2646706" y="1465472"/>
          <a:ext cx="1028995" cy="23006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en-US" sz="800" kern="1200" dirty="0">
              <a:solidFill>
                <a:srgbClr val="7F7F7F"/>
              </a:solidFill>
              <a:latin typeface="Arial" panose="020B0604020202020204" pitchFamily="34" charset="0"/>
              <a:ea typeface="MS PGothic" panose="020B0600070205080204" pitchFamily="34" charset="-128"/>
              <a:cs typeface="Arial" panose="020B0604020202020204" pitchFamily="34" charset="0"/>
              <a:sym typeface="Helvetica Light"/>
            </a:rPr>
            <a:t>Term Loan</a:t>
          </a:r>
        </a:p>
      </cdr:txBody>
    </cdr:sp>
  </cdr:relSizeAnchor>
  <cdr:relSizeAnchor xmlns:cdr="http://schemas.openxmlformats.org/drawingml/2006/chartDrawing">
    <cdr:from>
      <cdr:x>0.41382</cdr:x>
      <cdr:y>0.87721</cdr:y>
    </cdr:from>
    <cdr:to>
      <cdr:x>0.44775</cdr:x>
      <cdr:y>0.95153</cdr:y>
    </cdr:to>
    <cdr:sp macro="" textlink="">
      <cdr:nvSpPr>
        <cdr:cNvPr id="7" name="Rectangle 6"/>
        <cdr:cNvSpPr/>
      </cdr:nvSpPr>
      <cdr:spPr>
        <a:xfrm xmlns:a="http://schemas.openxmlformats.org/drawingml/2006/main">
          <a:off x="2479300" y="1520687"/>
          <a:ext cx="203278" cy="128835"/>
        </a:xfrm>
        <a:prstGeom xmlns:a="http://schemas.openxmlformats.org/drawingml/2006/main" prst="rect">
          <a:avLst/>
        </a:prstGeom>
        <a:solidFill xmlns:a="http://schemas.openxmlformats.org/drawingml/2006/main">
          <a:srgbClr val="0055A5"/>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0.2601</cdr:x>
      <cdr:y>0.84982</cdr:y>
    </cdr:from>
    <cdr:to>
      <cdr:x>0.40855</cdr:x>
      <cdr:y>0.98253</cdr:y>
    </cdr:to>
    <cdr:sp macro="" textlink="">
      <cdr:nvSpPr>
        <cdr:cNvPr id="8" name="TextBox 21"/>
        <cdr:cNvSpPr txBox="1">
          <a:spLocks xmlns:a="http://schemas.openxmlformats.org/drawingml/2006/main" noChangeArrowheads="1"/>
        </cdr:cNvSpPr>
      </cdr:nvSpPr>
      <cdr:spPr bwMode="auto">
        <a:xfrm xmlns:a="http://schemas.openxmlformats.org/drawingml/2006/main">
          <a:off x="1558322" y="1473206"/>
          <a:ext cx="889421" cy="23006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en-US" sz="800" kern="1200" dirty="0">
              <a:solidFill>
                <a:srgbClr val="7F7F7F"/>
              </a:solidFill>
              <a:latin typeface="Arial" panose="020B0604020202020204" pitchFamily="34" charset="0"/>
              <a:ea typeface="MS PGothic" panose="020B0600070205080204" pitchFamily="34" charset="-128"/>
              <a:cs typeface="Arial" panose="020B0604020202020204" pitchFamily="34" charset="0"/>
            </a:rPr>
            <a:t>Revolver</a:t>
          </a:r>
        </a:p>
      </cdr:txBody>
    </cdr:sp>
  </cdr:relSizeAnchor>
  <cdr:relSizeAnchor xmlns:cdr="http://schemas.openxmlformats.org/drawingml/2006/chartDrawing">
    <cdr:from>
      <cdr:x>0.20426</cdr:x>
      <cdr:y>0.87721</cdr:y>
    </cdr:from>
    <cdr:to>
      <cdr:x>0.25349</cdr:x>
      <cdr:y>0.96038</cdr:y>
    </cdr:to>
    <cdr:sp macro="" textlink="">
      <cdr:nvSpPr>
        <cdr:cNvPr id="9" name="Rectangle 8"/>
        <cdr:cNvSpPr/>
      </cdr:nvSpPr>
      <cdr:spPr>
        <a:xfrm xmlns:a="http://schemas.openxmlformats.org/drawingml/2006/main">
          <a:off x="1223758" y="1520687"/>
          <a:ext cx="294954" cy="144173"/>
        </a:xfrm>
        <a:prstGeom xmlns:a="http://schemas.openxmlformats.org/drawingml/2006/main" prst="rect">
          <a:avLst/>
        </a:prstGeom>
        <a:noFill xmlns:a="http://schemas.openxmlformats.org/drawingml/2006/main"/>
        <a:ln xmlns:a="http://schemas.openxmlformats.org/drawingml/2006/main" w="22225">
          <a:solidFill>
            <a:schemeClr val="accent5">
              <a:lumMod val="75000"/>
            </a:schemeClr>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8"/>
            <a:ext cx="3043342" cy="3705697"/>
          </a:xfrm>
          <a:prstGeom prst="rect">
            <a:avLst/>
          </a:prstGeom>
        </p:spPr>
        <p:txBody>
          <a:bodyPr vert="horz" lIns="185318" tIns="92658" rIns="185318" bIns="92658" rtlCol="0"/>
          <a:lstStyle>
            <a:lvl1pPr algn="l">
              <a:defRPr sz="2400"/>
            </a:lvl1pPr>
          </a:lstStyle>
          <a:p>
            <a:endParaRPr lang="en-US" dirty="0"/>
          </a:p>
        </p:txBody>
      </p:sp>
      <p:sp>
        <p:nvSpPr>
          <p:cNvPr id="3" name="Date Placeholder 2"/>
          <p:cNvSpPr>
            <a:spLocks noGrp="1"/>
          </p:cNvSpPr>
          <p:nvPr>
            <p:ph type="dt" sz="quarter" idx="1"/>
          </p:nvPr>
        </p:nvSpPr>
        <p:spPr>
          <a:xfrm>
            <a:off x="3978135" y="8"/>
            <a:ext cx="3043342" cy="3705697"/>
          </a:xfrm>
          <a:prstGeom prst="rect">
            <a:avLst/>
          </a:prstGeom>
        </p:spPr>
        <p:txBody>
          <a:bodyPr vert="horz" lIns="185318" tIns="92658" rIns="185318" bIns="92658" rtlCol="0"/>
          <a:lstStyle>
            <a:lvl1pPr algn="r">
              <a:defRPr sz="2400"/>
            </a:lvl1pPr>
          </a:lstStyle>
          <a:p>
            <a:fld id="{DD451228-D07C-4842-AA51-4AFFDB0BA7F2}" type="datetimeFigureOut">
              <a:rPr lang="en-US" smtClean="0"/>
              <a:t>10/28/2020</a:t>
            </a:fld>
            <a:endParaRPr lang="en-US" dirty="0"/>
          </a:p>
        </p:txBody>
      </p:sp>
      <p:sp>
        <p:nvSpPr>
          <p:cNvPr id="4" name="Footer Placeholder 3"/>
          <p:cNvSpPr>
            <a:spLocks noGrp="1"/>
          </p:cNvSpPr>
          <p:nvPr>
            <p:ph type="ftr" sz="quarter" idx="2"/>
          </p:nvPr>
        </p:nvSpPr>
        <p:spPr>
          <a:xfrm>
            <a:off x="3" y="70151654"/>
            <a:ext cx="3043342" cy="3705689"/>
          </a:xfrm>
          <a:prstGeom prst="rect">
            <a:avLst/>
          </a:prstGeom>
        </p:spPr>
        <p:txBody>
          <a:bodyPr vert="horz" lIns="185318" tIns="92658" rIns="185318" bIns="92658" rtlCol="0" anchor="b"/>
          <a:lstStyle>
            <a:lvl1pPr algn="l">
              <a:defRPr sz="2400"/>
            </a:lvl1pPr>
          </a:lstStyle>
          <a:p>
            <a:endParaRPr lang="en-US" dirty="0"/>
          </a:p>
        </p:txBody>
      </p:sp>
      <p:sp>
        <p:nvSpPr>
          <p:cNvPr id="5" name="Slide Number Placeholder 4"/>
          <p:cNvSpPr>
            <a:spLocks noGrp="1"/>
          </p:cNvSpPr>
          <p:nvPr>
            <p:ph type="sldNum" sz="quarter" idx="3"/>
          </p:nvPr>
        </p:nvSpPr>
        <p:spPr>
          <a:xfrm>
            <a:off x="3978135" y="70151654"/>
            <a:ext cx="3043342" cy="3705689"/>
          </a:xfrm>
          <a:prstGeom prst="rect">
            <a:avLst/>
          </a:prstGeom>
        </p:spPr>
        <p:txBody>
          <a:bodyPr vert="horz" lIns="185318" tIns="92658" rIns="185318" bIns="92658" rtlCol="0" anchor="b"/>
          <a:lstStyle>
            <a:lvl1pPr algn="r">
              <a:defRPr sz="2400"/>
            </a:lvl1pPr>
          </a:lstStyle>
          <a:p>
            <a:fld id="{640EAD8C-CD04-40D5-9E22-D119453ACFBB}" type="slidenum">
              <a:rPr lang="en-US" smtClean="0"/>
              <a:t>‹#›</a:t>
            </a:fld>
            <a:endParaRPr lang="en-US" dirty="0"/>
          </a:p>
        </p:txBody>
      </p:sp>
    </p:spTree>
    <p:extLst>
      <p:ext uri="{BB962C8B-B14F-4D97-AF65-F5344CB8AC3E}">
        <p14:creationId xmlns:p14="http://schemas.microsoft.com/office/powerpoint/2010/main" val="9501686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3"/>
            <a:ext cx="3043342" cy="3692866"/>
          </a:xfrm>
          <a:prstGeom prst="rect">
            <a:avLst/>
          </a:prstGeom>
        </p:spPr>
        <p:txBody>
          <a:bodyPr vert="horz" lIns="185318" tIns="92658" rIns="185318" bIns="92658" rtlCol="0"/>
          <a:lstStyle>
            <a:lvl1pPr algn="l">
              <a:defRPr sz="2400"/>
            </a:lvl1pPr>
          </a:lstStyle>
          <a:p>
            <a:endParaRPr lang="en-US" dirty="0"/>
          </a:p>
        </p:txBody>
      </p:sp>
      <p:sp>
        <p:nvSpPr>
          <p:cNvPr id="3" name="Date Placeholder 2"/>
          <p:cNvSpPr>
            <a:spLocks noGrp="1"/>
          </p:cNvSpPr>
          <p:nvPr>
            <p:ph type="dt" idx="1"/>
          </p:nvPr>
        </p:nvSpPr>
        <p:spPr>
          <a:xfrm>
            <a:off x="3978135" y="13"/>
            <a:ext cx="3043342" cy="3692866"/>
          </a:xfrm>
          <a:prstGeom prst="rect">
            <a:avLst/>
          </a:prstGeom>
        </p:spPr>
        <p:txBody>
          <a:bodyPr vert="horz" lIns="185318" tIns="92658" rIns="185318" bIns="92658" rtlCol="0"/>
          <a:lstStyle>
            <a:lvl1pPr algn="r">
              <a:defRPr sz="2400"/>
            </a:lvl1pPr>
          </a:lstStyle>
          <a:p>
            <a:fld id="{C4B8959B-790F-1A41-BBCE-AA2C3426CB25}" type="datetimeFigureOut">
              <a:rPr lang="en-US" smtClean="0"/>
              <a:t>10/28/2020</a:t>
            </a:fld>
            <a:endParaRPr lang="en-US" dirty="0"/>
          </a:p>
        </p:txBody>
      </p:sp>
      <p:sp>
        <p:nvSpPr>
          <p:cNvPr id="5" name="Notes Placeholder 4"/>
          <p:cNvSpPr>
            <a:spLocks noGrp="1"/>
          </p:cNvSpPr>
          <p:nvPr>
            <p:ph type="body" sz="quarter" idx="3"/>
          </p:nvPr>
        </p:nvSpPr>
        <p:spPr>
          <a:xfrm>
            <a:off x="702311" y="35082238"/>
            <a:ext cx="5618479" cy="33235794"/>
          </a:xfrm>
          <a:prstGeom prst="rect">
            <a:avLst/>
          </a:prstGeom>
        </p:spPr>
        <p:txBody>
          <a:bodyPr vert="horz" lIns="185318" tIns="92658" rIns="185318" bIns="926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70151648"/>
            <a:ext cx="3043342" cy="3692866"/>
          </a:xfrm>
          <a:prstGeom prst="rect">
            <a:avLst/>
          </a:prstGeom>
        </p:spPr>
        <p:txBody>
          <a:bodyPr vert="horz" lIns="185318" tIns="92658" rIns="185318" bIns="92658" rtlCol="0" anchor="b"/>
          <a:lstStyle>
            <a:lvl1pPr algn="l">
              <a:defRPr sz="2400"/>
            </a:lvl1pPr>
          </a:lstStyle>
          <a:p>
            <a:endParaRPr lang="en-US" dirty="0"/>
          </a:p>
        </p:txBody>
      </p:sp>
      <p:sp>
        <p:nvSpPr>
          <p:cNvPr id="7" name="Slide Number Placeholder 6"/>
          <p:cNvSpPr>
            <a:spLocks noGrp="1"/>
          </p:cNvSpPr>
          <p:nvPr>
            <p:ph type="sldNum" sz="quarter" idx="5"/>
          </p:nvPr>
        </p:nvSpPr>
        <p:spPr>
          <a:xfrm>
            <a:off x="3978135" y="70151648"/>
            <a:ext cx="3043342" cy="3692866"/>
          </a:xfrm>
          <a:prstGeom prst="rect">
            <a:avLst/>
          </a:prstGeom>
        </p:spPr>
        <p:txBody>
          <a:bodyPr vert="horz" lIns="185318" tIns="92658" rIns="185318" bIns="92658" rtlCol="0" anchor="b"/>
          <a:lstStyle>
            <a:lvl1pPr algn="r">
              <a:defRPr sz="2400"/>
            </a:lvl1pPr>
          </a:lstStyle>
          <a:p>
            <a:fld id="{C21647DB-3AD4-F849-8A89-C2CBB5AFAC79}" type="slidenum">
              <a:rPr lang="en-US" smtClean="0"/>
              <a:t>‹#›</a:t>
            </a:fld>
            <a:endParaRPr lang="en-US" dirty="0"/>
          </a:p>
        </p:txBody>
      </p:sp>
      <p:sp>
        <p:nvSpPr>
          <p:cNvPr id="8" name="Slide Image Placeholder 7"/>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2672093875"/>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163" y="381000"/>
            <a:ext cx="6142037" cy="3459163"/>
          </a:xfrm>
          <a:prstGeom prst="rect">
            <a:avLst/>
          </a:prstGeom>
        </p:spPr>
      </p:sp>
      <p:sp>
        <p:nvSpPr>
          <p:cNvPr id="3" name="Notes Placeholder 2"/>
          <p:cNvSpPr>
            <a:spLocks noGrp="1"/>
          </p:cNvSpPr>
          <p:nvPr>
            <p:ph type="body" idx="1"/>
          </p:nvPr>
        </p:nvSpPr>
        <p:spPr>
          <a:xfrm>
            <a:off x="273014" y="4272607"/>
            <a:ext cx="6163913" cy="4416065"/>
          </a:xfrm>
        </p:spPr>
        <p:txBody>
          <a:bodyPr/>
          <a:lstStyle/>
          <a:p>
            <a:endParaRPr lang="en-US" dirty="0"/>
          </a:p>
        </p:txBody>
      </p:sp>
      <p:sp>
        <p:nvSpPr>
          <p:cNvPr id="4" name="Slide Number Placeholder 3"/>
          <p:cNvSpPr>
            <a:spLocks noGrp="1"/>
          </p:cNvSpPr>
          <p:nvPr>
            <p:ph type="sldNum" sz="quarter" idx="10"/>
          </p:nvPr>
        </p:nvSpPr>
        <p:spPr/>
        <p:txBody>
          <a:bodyPr/>
          <a:lstStyle/>
          <a:p>
            <a:fld id="{C21647DB-3AD4-F849-8A89-C2CBB5AFAC79}" type="slidenum">
              <a:rPr lang="en-US" smtClean="0"/>
              <a:t>1</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52789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 y="530225"/>
            <a:ext cx="5584825" cy="3144838"/>
          </a:xfrm>
          <a:prstGeom prst="rect">
            <a:avLst/>
          </a:prstGeom>
        </p:spPr>
      </p:sp>
      <p:sp>
        <p:nvSpPr>
          <p:cNvPr id="3" name="Notes Placeholder 2"/>
          <p:cNvSpPr>
            <a:spLocks noGrp="1"/>
          </p:cNvSpPr>
          <p:nvPr>
            <p:ph type="body" idx="1"/>
          </p:nvPr>
        </p:nvSpPr>
        <p:spPr>
          <a:xfrm>
            <a:off x="484991" y="4048062"/>
            <a:ext cx="5618479" cy="4715459"/>
          </a:xfrm>
        </p:spPr>
        <p:txBody>
          <a:bodyPr/>
          <a:lstStyle/>
          <a:p>
            <a:endParaRPr lang="en-US" dirty="0"/>
          </a:p>
        </p:txBody>
      </p:sp>
      <p:sp>
        <p:nvSpPr>
          <p:cNvPr id="4" name="Slide Number Placeholder 3"/>
          <p:cNvSpPr>
            <a:spLocks noGrp="1"/>
          </p:cNvSpPr>
          <p:nvPr>
            <p:ph type="sldNum" sz="quarter" idx="10"/>
          </p:nvPr>
        </p:nvSpPr>
        <p:spPr/>
        <p:txBody>
          <a:bodyPr/>
          <a:lstStyle/>
          <a:p>
            <a:fld id="{C21647DB-3AD4-F849-8A89-C2CBB5AFAC79}" type="slidenum">
              <a:rPr lang="en-US" smtClean="0"/>
              <a:t>11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40614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381000"/>
            <a:ext cx="5580062" cy="3143250"/>
          </a:xfrm>
          <a:prstGeom prst="rect">
            <a:avLst/>
          </a:prstGeom>
        </p:spPr>
      </p:sp>
      <p:sp>
        <p:nvSpPr>
          <p:cNvPr id="3" name="Notes Placeholder 2"/>
          <p:cNvSpPr>
            <a:spLocks noGrp="1"/>
          </p:cNvSpPr>
          <p:nvPr>
            <p:ph type="body" idx="1"/>
          </p:nvPr>
        </p:nvSpPr>
        <p:spPr>
          <a:xfrm>
            <a:off x="667703" y="3973213"/>
            <a:ext cx="5618479" cy="4865157"/>
          </a:xfrm>
        </p:spPr>
        <p:txBody>
          <a:bodyPr/>
          <a:lstStyle/>
          <a:p>
            <a:endParaRPr lang="en-US" dirty="0"/>
          </a:p>
        </p:txBody>
      </p:sp>
      <p:sp>
        <p:nvSpPr>
          <p:cNvPr id="4" name="Slide Number Placeholder 3"/>
          <p:cNvSpPr>
            <a:spLocks noGrp="1"/>
          </p:cNvSpPr>
          <p:nvPr>
            <p:ph type="sldNum" sz="quarter" idx="10"/>
          </p:nvPr>
        </p:nvSpPr>
        <p:spPr/>
        <p:txBody>
          <a:bodyPr/>
          <a:lstStyle/>
          <a:p>
            <a:fld id="{C21647DB-3AD4-F849-8A89-C2CBB5AFAC79}" type="slidenum">
              <a:rPr lang="en-US" smtClean="0"/>
              <a:t>12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3815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365125"/>
            <a:ext cx="5581650" cy="3143250"/>
          </a:xfrm>
          <a:prstGeom prst="rect">
            <a:avLst/>
          </a:prstGeom>
        </p:spPr>
      </p:sp>
      <p:sp>
        <p:nvSpPr>
          <p:cNvPr id="3" name="Notes Placeholder 2"/>
          <p:cNvSpPr>
            <a:spLocks noGrp="1"/>
          </p:cNvSpPr>
          <p:nvPr>
            <p:ph type="body" idx="1"/>
          </p:nvPr>
        </p:nvSpPr>
        <p:spPr>
          <a:xfrm>
            <a:off x="688784" y="3748668"/>
            <a:ext cx="5618479" cy="4790307"/>
          </a:xfrm>
        </p:spPr>
        <p:txBody>
          <a:bodyPr/>
          <a:lstStyle/>
          <a:p>
            <a:endParaRPr lang="en-US" dirty="0"/>
          </a:p>
        </p:txBody>
      </p:sp>
      <p:sp>
        <p:nvSpPr>
          <p:cNvPr id="4" name="Slide Number Placeholder 3"/>
          <p:cNvSpPr>
            <a:spLocks noGrp="1"/>
          </p:cNvSpPr>
          <p:nvPr>
            <p:ph type="sldNum" sz="quarter" idx="10"/>
          </p:nvPr>
        </p:nvSpPr>
        <p:spPr/>
        <p:txBody>
          <a:bodyPr/>
          <a:lstStyle/>
          <a:p>
            <a:fld id="{C21647DB-3AD4-F849-8A89-C2CBB5AFAC79}" type="slidenum">
              <a:rPr lang="en-US" smtClean="0"/>
              <a:t>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32875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768350"/>
            <a:ext cx="5683250" cy="3200400"/>
          </a:xfrm>
          <a:prstGeom prst="rect">
            <a:avLst/>
          </a:prstGeom>
        </p:spPr>
      </p:sp>
      <p:sp>
        <p:nvSpPr>
          <p:cNvPr id="3" name="Notes Placeholder 2"/>
          <p:cNvSpPr>
            <a:spLocks noGrp="1"/>
          </p:cNvSpPr>
          <p:nvPr>
            <p:ph type="body" idx="1"/>
          </p:nvPr>
        </p:nvSpPr>
        <p:spPr>
          <a:xfrm>
            <a:off x="462694" y="4273552"/>
            <a:ext cx="5753739" cy="4571999"/>
          </a:xfrm>
        </p:spPr>
        <p:txBody>
          <a:bodyPr/>
          <a:lstStyle/>
          <a:p>
            <a:endParaRPr lang="en-US" dirty="0"/>
          </a:p>
        </p:txBody>
      </p:sp>
      <p:sp>
        <p:nvSpPr>
          <p:cNvPr id="4" name="Slide Number Placeholder 3"/>
          <p:cNvSpPr>
            <a:spLocks noGrp="1"/>
          </p:cNvSpPr>
          <p:nvPr>
            <p:ph type="sldNum" sz="quarter" idx="10"/>
          </p:nvPr>
        </p:nvSpPr>
        <p:spPr/>
        <p:txBody>
          <a:bodyPr/>
          <a:lstStyle/>
          <a:p>
            <a:fld id="{C21647DB-3AD4-F849-8A89-C2CBB5AFAC79}" type="slidenum">
              <a:rPr lang="en-US" smtClean="0"/>
              <a:t>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83649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21647DB-3AD4-F849-8A89-C2CBB5AFAC79}" type="slidenum">
              <a:rPr lang="en-US" smtClean="0"/>
              <a:pPr/>
              <a:t>4</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6161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21647DB-3AD4-F849-8A89-C2CBB5AFAC79}" type="slidenum">
              <a:rPr lang="en-US" smtClean="0"/>
              <a:t>5</a:t>
            </a:fld>
            <a:endParaRPr lang="en-US" dirty="0"/>
          </a:p>
        </p:txBody>
      </p:sp>
    </p:spTree>
    <p:extLst>
      <p:ext uri="{BB962C8B-B14F-4D97-AF65-F5344CB8AC3E}">
        <p14:creationId xmlns:p14="http://schemas.microsoft.com/office/powerpoint/2010/main" val="149618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21647DB-3AD4-F849-8A89-C2CBB5AFAC79}" type="slidenum">
              <a:rPr lang="en-US" smtClean="0"/>
              <a:pPr/>
              <a:t>6</a:t>
            </a:fld>
            <a:endParaRPr lang="en-US" dirty="0"/>
          </a:p>
        </p:txBody>
      </p:sp>
      <p:sp>
        <p:nvSpPr>
          <p:cNvPr id="8" name="Slide Image Placeholder 7"/>
          <p:cNvSpPr>
            <a:spLocks noGrp="1" noRot="1" noChangeAspect="1"/>
          </p:cNvSpPr>
          <p:nvPr>
            <p:ph type="sldImg"/>
          </p:nvPr>
        </p:nvSpPr>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603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21647DB-3AD4-F849-8A89-C2CBB5AFAC79}" type="slidenum">
              <a:rPr lang="en-US" smtClean="0"/>
              <a:pPr/>
              <a:t>7</a:t>
            </a:fld>
            <a:endParaRPr lang="en-US" dirty="0"/>
          </a:p>
        </p:txBody>
      </p:sp>
      <p:sp>
        <p:nvSpPr>
          <p:cNvPr id="8" name="Slide Image Placeholder 7"/>
          <p:cNvSpPr>
            <a:spLocks noGrp="1" noRot="1" noChangeAspect="1"/>
          </p:cNvSpPr>
          <p:nvPr>
            <p:ph type="sldImg"/>
          </p:nvPr>
        </p:nvSpPr>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9535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21647DB-3AD4-F849-8A89-C2CBB5AFAC79}" type="slidenum">
              <a:rPr lang="en-US" smtClean="0"/>
              <a:pPr/>
              <a:t>8</a:t>
            </a:fld>
            <a:endParaRPr lang="en-US" dirty="0"/>
          </a:p>
        </p:txBody>
      </p:sp>
      <p:sp>
        <p:nvSpPr>
          <p:cNvPr id="8" name="Slide Image Placeholder 7"/>
          <p:cNvSpPr>
            <a:spLocks noGrp="1" noRot="1" noChangeAspect="1"/>
          </p:cNvSpPr>
          <p:nvPr>
            <p:ph type="sldImg"/>
          </p:nvPr>
        </p:nvSpPr>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5626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21647DB-3AD4-F849-8A89-C2CBB5AFAC79}" type="slidenum">
              <a:rPr lang="en-US" smtClean="0"/>
              <a:t>10</a:t>
            </a:fld>
            <a:endParaRPr lang="en-US" dirty="0"/>
          </a:p>
        </p:txBody>
      </p:sp>
    </p:spTree>
    <p:extLst>
      <p:ext uri="{BB962C8B-B14F-4D97-AF65-F5344CB8AC3E}">
        <p14:creationId xmlns:p14="http://schemas.microsoft.com/office/powerpoint/2010/main" val="918182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IR Slides_Widescreen_March 2018-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5" name="Slide Number Placeholder 1"/>
          <p:cNvSpPr>
            <a:spLocks noGrp="1"/>
          </p:cNvSpPr>
          <p:nvPr>
            <p:ph type="sldNum" sz="quarter" idx="10"/>
          </p:nvPr>
        </p:nvSpPr>
        <p:spPr>
          <a:xfrm>
            <a:off x="6934200" y="4783931"/>
            <a:ext cx="2057400" cy="273050"/>
          </a:xfrm>
        </p:spPr>
        <p:txBody>
          <a:bodyPr/>
          <a:lstStyle/>
          <a:p>
            <a:fld id="{C5A765CE-95C3-474D-B52E-87ED9E1D4B66}" type="slidenum">
              <a:rPr lang="en-US" smtClean="0"/>
              <a:t>‹#›</a:t>
            </a:fld>
            <a:endParaRPr lang="en-US" dirty="0"/>
          </a:p>
        </p:txBody>
      </p:sp>
    </p:spTree>
    <p:extLst>
      <p:ext uri="{BB962C8B-B14F-4D97-AF65-F5344CB8AC3E}">
        <p14:creationId xmlns:p14="http://schemas.microsoft.com/office/powerpoint/2010/main" val="22215097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a:xfrm>
            <a:off x="6934200" y="4783931"/>
            <a:ext cx="2057400" cy="273050"/>
          </a:xfrm>
        </p:spPr>
        <p:txBody>
          <a:bodyPr/>
          <a:lstStyle/>
          <a:p>
            <a:fld id="{C5A765CE-95C3-474D-B52E-87ED9E1D4B66}" type="slidenum">
              <a:rPr lang="en-US" smtClean="0"/>
              <a:t>‹#›</a:t>
            </a:fld>
            <a:endParaRPr lang="en-US" dirty="0"/>
          </a:p>
        </p:txBody>
      </p:sp>
    </p:spTree>
    <p:extLst>
      <p:ext uri="{BB962C8B-B14F-4D97-AF65-F5344CB8AC3E}">
        <p14:creationId xmlns:p14="http://schemas.microsoft.com/office/powerpoint/2010/main" val="41178150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393700" y="88500"/>
            <a:ext cx="8356600" cy="461665"/>
          </a:xfrm>
          <a:prstGeom prst="rect">
            <a:avLst/>
          </a:prstGeom>
        </p:spPr>
        <p:txBody>
          <a:bodyPr lIns="0" tIns="0" rIns="0" bIns="0" anchor="ctr"/>
          <a:lstStyle>
            <a:lvl1pPr algn="l">
              <a:defRPr sz="2400" b="1">
                <a:solidFill>
                  <a:srgbClr val="FCB04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2"/>
          <p:cNvSpPr>
            <a:spLocks noGrp="1"/>
          </p:cNvSpPr>
          <p:nvPr>
            <p:ph type="sldNum" sz="quarter" idx="10"/>
          </p:nvPr>
        </p:nvSpPr>
        <p:spPr>
          <a:xfrm>
            <a:off x="6925733" y="4868601"/>
            <a:ext cx="2057400" cy="273050"/>
          </a:xfrm>
        </p:spPr>
        <p:txBody>
          <a:bodyPr/>
          <a:lstStyle>
            <a:lvl1pPr>
              <a:defRPr sz="1050"/>
            </a:lvl1pPr>
          </a:lstStyle>
          <a:p>
            <a:fld id="{12606A94-97A3-4E04-9E25-180CC9BAE03C}" type="slidenum">
              <a:rPr lang="en-US" smtClean="0"/>
              <a:pPr/>
              <a:t>‹#›</a:t>
            </a:fld>
            <a:endParaRPr lang="en-US" dirty="0"/>
          </a:p>
        </p:txBody>
      </p:sp>
    </p:spTree>
    <p:extLst>
      <p:ext uri="{BB962C8B-B14F-4D97-AF65-F5344CB8AC3E}">
        <p14:creationId xmlns:p14="http://schemas.microsoft.com/office/powerpoint/2010/main" val="18973352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IR Slides_Widescreen_March 2018-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39"/>
            <a:ext cx="9144000" cy="5145024"/>
          </a:xfrm>
          <a:prstGeom prst="rect">
            <a:avLst/>
          </a:prstGeom>
        </p:spPr>
      </p:pic>
      <p:sp>
        <p:nvSpPr>
          <p:cNvPr id="5" name="Title 1"/>
          <p:cNvSpPr>
            <a:spLocks noGrp="1"/>
          </p:cNvSpPr>
          <p:nvPr>
            <p:ph type="title"/>
          </p:nvPr>
        </p:nvSpPr>
        <p:spPr>
          <a:xfrm>
            <a:off x="393700" y="88500"/>
            <a:ext cx="8356600" cy="461665"/>
          </a:xfrm>
          <a:prstGeom prst="rect">
            <a:avLst/>
          </a:prstGeom>
        </p:spPr>
        <p:txBody>
          <a:bodyPr lIns="0" tIns="0" rIns="0" bIns="0" anchor="ctr"/>
          <a:lstStyle>
            <a:lvl1pPr algn="l">
              <a:defRPr sz="2400" b="1">
                <a:solidFill>
                  <a:srgbClr val="FCB04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687857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descr="IR Slides_Widescreen_March 2018-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0696474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descr="IR Slides_Widescreen_March 2018-03.png"/>
          <p:cNvPicPr>
            <a:picLocks noChangeAspect="1"/>
          </p:cNvPicPr>
          <p:nvPr userDrawn="1"/>
        </p:nvPicPr>
        <p:blipFill rotWithShape="1">
          <a:blip r:embed="rId7">
            <a:extLst>
              <a:ext uri="{28A0092B-C50C-407E-A947-70E740481C1C}">
                <a14:useLocalDpi xmlns:a14="http://schemas.microsoft.com/office/drawing/2010/main" val="0"/>
              </a:ext>
            </a:extLst>
          </a:blip>
          <a:srcRect b="85513"/>
          <a:stretch/>
        </p:blipFill>
        <p:spPr>
          <a:xfrm>
            <a:off x="0" y="0"/>
            <a:ext cx="9144000" cy="745331"/>
          </a:xfrm>
          <a:prstGeom prst="rect">
            <a:avLst/>
          </a:prstGeom>
        </p:spPr>
      </p:pic>
      <p:sp>
        <p:nvSpPr>
          <p:cNvPr id="7" name="Slide Number Placeholder 2"/>
          <p:cNvSpPr>
            <a:spLocks noGrp="1"/>
          </p:cNvSpPr>
          <p:nvPr>
            <p:ph type="sldNum" sz="quarter" idx="4"/>
          </p:nvPr>
        </p:nvSpPr>
        <p:spPr>
          <a:xfrm>
            <a:off x="6934200" y="4783931"/>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C5A765CE-95C3-474D-B52E-87ED9E1D4B66}" type="slidenum">
              <a:rPr lang="en-US" smtClean="0"/>
              <a:t>‹#›</a:t>
            </a:fld>
            <a:endParaRPr lang="en-US" dirty="0"/>
          </a:p>
        </p:txBody>
      </p:sp>
    </p:spTree>
    <p:extLst>
      <p:ext uri="{BB962C8B-B14F-4D97-AF65-F5344CB8AC3E}">
        <p14:creationId xmlns:p14="http://schemas.microsoft.com/office/powerpoint/2010/main" val="1456009114"/>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76" r:id="rId3"/>
    <p:sldLayoutId id="2147483678" r:id="rId4"/>
    <p:sldLayoutId id="2147483679" r:id="rId5"/>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ir.consolidated.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5.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812131"/>
            <a:ext cx="4516553" cy="1329595"/>
          </a:xfrm>
          <a:prstGeom prst="rect">
            <a:avLst/>
          </a:prstGeom>
        </p:spPr>
        <p:txBody>
          <a:bodyPr wrap="square" lIns="0" rIns="0">
            <a:spAutoFit/>
          </a:bodyPr>
          <a:lstStyle/>
          <a:p>
            <a:pPr>
              <a:lnSpc>
                <a:spcPct val="90000"/>
              </a:lnSpc>
            </a:pPr>
            <a:endParaRPr lang="en-US" sz="3600" b="1" dirty="0">
              <a:solidFill>
                <a:schemeClr val="bg1"/>
              </a:solidFill>
              <a:latin typeface="Arial"/>
              <a:cs typeface="Arial"/>
            </a:endParaRPr>
          </a:p>
          <a:p>
            <a:pPr>
              <a:lnSpc>
                <a:spcPct val="120000"/>
              </a:lnSpc>
            </a:pPr>
            <a:r>
              <a:rPr lang="en-US" sz="2400" b="1" dirty="0" smtClean="0">
                <a:solidFill>
                  <a:schemeClr val="bg1"/>
                </a:solidFill>
                <a:latin typeface="Arial"/>
                <a:cs typeface="Arial"/>
              </a:rPr>
              <a:t>Q3 2020 Earnings</a:t>
            </a:r>
            <a:r>
              <a:rPr lang="en-US" sz="2400" dirty="0" smtClean="0">
                <a:solidFill>
                  <a:schemeClr val="bg1"/>
                </a:solidFill>
                <a:latin typeface="Arial"/>
                <a:cs typeface="Arial"/>
              </a:rPr>
              <a:t/>
            </a:r>
            <a:br>
              <a:rPr lang="en-US" sz="2400" dirty="0" smtClean="0">
                <a:solidFill>
                  <a:schemeClr val="bg1"/>
                </a:solidFill>
                <a:latin typeface="Arial"/>
                <a:cs typeface="Arial"/>
              </a:rPr>
            </a:br>
            <a:r>
              <a:rPr lang="en-US" sz="1600" dirty="0" smtClean="0">
                <a:solidFill>
                  <a:schemeClr val="bg1"/>
                </a:solidFill>
                <a:latin typeface="Arial"/>
                <a:cs typeface="Arial"/>
              </a:rPr>
              <a:t>Oct. 29, 2020 </a:t>
            </a:r>
            <a:endParaRPr lang="en-US" sz="1600" dirty="0">
              <a:solidFill>
                <a:schemeClr val="bg1"/>
              </a:solidFill>
              <a:latin typeface="Arial"/>
              <a:cs typeface="Arial"/>
            </a:endParaRPr>
          </a:p>
        </p:txBody>
      </p:sp>
    </p:spTree>
    <p:extLst>
      <p:ext uri="{BB962C8B-B14F-4D97-AF65-F5344CB8AC3E}">
        <p14:creationId xmlns:p14="http://schemas.microsoft.com/office/powerpoint/2010/main" val="3422278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346759" y="653378"/>
            <a:ext cx="1798722" cy="4524315"/>
          </a:xfrm>
          <a:prstGeom prst="rect">
            <a:avLst/>
          </a:prstGeom>
          <a:solidFill>
            <a:srgbClr val="F7941D">
              <a:alpha val="78000"/>
            </a:srgbClr>
          </a:solidFill>
        </p:spPr>
        <p:txBody>
          <a:bodyPr wrap="square" rtlCol="0">
            <a:spAutoFit/>
          </a:bodyPr>
          <a:lstStyle/>
          <a:p>
            <a:pPr algn="ctr"/>
            <a:endParaRPr lang="en-US" i="1" dirty="0" smtClean="0">
              <a:latin typeface="Arial" panose="020B0604020202020204" pitchFamily="34" charset="0"/>
              <a:cs typeface="Arial" panose="020B0604020202020204" pitchFamily="34" charset="0"/>
            </a:endParaRPr>
          </a:p>
          <a:p>
            <a:pPr algn="ctr"/>
            <a:endParaRPr lang="en-US" i="1" dirty="0">
              <a:latin typeface="Arial" panose="020B0604020202020204" pitchFamily="34" charset="0"/>
              <a:cs typeface="Arial" panose="020B0604020202020204" pitchFamily="34" charset="0"/>
            </a:endParaRPr>
          </a:p>
          <a:p>
            <a:pPr algn="ctr"/>
            <a:endParaRPr lang="en-US" i="1" dirty="0" smtClean="0">
              <a:latin typeface="Arial" panose="020B0604020202020204" pitchFamily="34" charset="0"/>
              <a:cs typeface="Arial" panose="020B0604020202020204" pitchFamily="34" charset="0"/>
            </a:endParaRPr>
          </a:p>
          <a:p>
            <a:pPr algn="ctr"/>
            <a:endParaRPr lang="en-US" i="1" dirty="0">
              <a:latin typeface="Arial" panose="020B0604020202020204" pitchFamily="34" charset="0"/>
              <a:cs typeface="Arial" panose="020B0604020202020204" pitchFamily="34" charset="0"/>
            </a:endParaRPr>
          </a:p>
          <a:p>
            <a:pPr algn="ctr"/>
            <a:endParaRPr lang="en-US" i="1" dirty="0" smtClean="0">
              <a:latin typeface="Arial" panose="020B0604020202020204" pitchFamily="34" charset="0"/>
              <a:cs typeface="Arial" panose="020B0604020202020204" pitchFamily="34" charset="0"/>
            </a:endParaRPr>
          </a:p>
          <a:p>
            <a:pPr algn="ctr"/>
            <a:endParaRPr lang="en-US" i="1" dirty="0">
              <a:latin typeface="Arial" panose="020B0604020202020204" pitchFamily="34" charset="0"/>
              <a:cs typeface="Arial" panose="020B0604020202020204" pitchFamily="34" charset="0"/>
            </a:endParaRPr>
          </a:p>
          <a:p>
            <a:pPr algn="ctr"/>
            <a:endParaRPr lang="en-US" i="1" dirty="0" smtClean="0">
              <a:latin typeface="Arial" panose="020B0604020202020204" pitchFamily="34" charset="0"/>
              <a:cs typeface="Arial" panose="020B0604020202020204" pitchFamily="34" charset="0"/>
            </a:endParaRPr>
          </a:p>
          <a:p>
            <a:pPr algn="ctr"/>
            <a:endParaRPr lang="en-US" i="1" dirty="0">
              <a:latin typeface="Arial" panose="020B0604020202020204" pitchFamily="34" charset="0"/>
              <a:cs typeface="Arial" panose="020B0604020202020204" pitchFamily="34" charset="0"/>
            </a:endParaRPr>
          </a:p>
          <a:p>
            <a:pPr algn="ctr"/>
            <a:endParaRPr lang="en-US" i="1" dirty="0" smtClean="0">
              <a:latin typeface="Arial" panose="020B0604020202020204" pitchFamily="34" charset="0"/>
              <a:cs typeface="Arial" panose="020B0604020202020204" pitchFamily="34" charset="0"/>
            </a:endParaRPr>
          </a:p>
          <a:p>
            <a:pPr algn="ctr"/>
            <a:endParaRPr lang="en-US" i="1" dirty="0">
              <a:latin typeface="Arial" panose="020B0604020202020204" pitchFamily="34" charset="0"/>
              <a:cs typeface="Arial" panose="020B0604020202020204" pitchFamily="34" charset="0"/>
            </a:endParaRPr>
          </a:p>
          <a:p>
            <a:pPr algn="ctr"/>
            <a:endParaRPr lang="en-US" i="1" dirty="0" smtClean="0">
              <a:latin typeface="Arial" panose="020B0604020202020204" pitchFamily="34" charset="0"/>
              <a:cs typeface="Arial" panose="020B0604020202020204" pitchFamily="34" charset="0"/>
            </a:endParaRPr>
          </a:p>
          <a:p>
            <a:pPr algn="ctr"/>
            <a:endParaRPr lang="en-US" i="1" dirty="0">
              <a:latin typeface="Arial" panose="020B0604020202020204" pitchFamily="34" charset="0"/>
              <a:cs typeface="Arial" panose="020B0604020202020204" pitchFamily="34" charset="0"/>
            </a:endParaRPr>
          </a:p>
          <a:p>
            <a:pPr algn="ctr"/>
            <a:endParaRPr lang="en-US" i="1" dirty="0" smtClean="0">
              <a:latin typeface="Arial" panose="020B0604020202020204" pitchFamily="34" charset="0"/>
              <a:cs typeface="Arial" panose="020B0604020202020204" pitchFamily="34" charset="0"/>
            </a:endParaRPr>
          </a:p>
          <a:p>
            <a:pPr algn="ctr"/>
            <a:endParaRPr lang="en-US" i="1" dirty="0">
              <a:latin typeface="Arial" panose="020B0604020202020204" pitchFamily="34" charset="0"/>
              <a:cs typeface="Arial" panose="020B0604020202020204" pitchFamily="34" charset="0"/>
            </a:endParaRPr>
          </a:p>
          <a:p>
            <a:pPr algn="ctr"/>
            <a:endParaRPr lang="en-US" i="1" dirty="0" smtClean="0">
              <a:latin typeface="Arial" panose="020B0604020202020204" pitchFamily="34" charset="0"/>
              <a:cs typeface="Arial" panose="020B0604020202020204" pitchFamily="34" charset="0"/>
            </a:endParaRPr>
          </a:p>
          <a:p>
            <a:pPr algn="ctr"/>
            <a:endParaRPr lang="en-US" i="1"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93700" y="88500"/>
            <a:ext cx="8356600" cy="461665"/>
          </a:xfrm>
          <a:prstGeom prst="rect">
            <a:avLst/>
          </a:prstGeom>
        </p:spPr>
        <p:txBody>
          <a:bodyPr/>
          <a:lstStyle/>
          <a:p>
            <a:r>
              <a:rPr lang="en-US" dirty="0" smtClean="0">
                <a:solidFill>
                  <a:srgbClr val="F7941D"/>
                </a:solidFill>
              </a:rPr>
              <a:t>Consolidated’s Fiber-Rich Network</a:t>
            </a:r>
            <a:endParaRPr lang="en-US" dirty="0">
              <a:solidFill>
                <a:srgbClr val="F7941D"/>
              </a:solidFill>
            </a:endParaRPr>
          </a:p>
        </p:txBody>
      </p:sp>
      <p:sp>
        <p:nvSpPr>
          <p:cNvPr id="6" name="TextBox 5">
            <a:extLst>
              <a:ext uri="{FF2B5EF4-FFF2-40B4-BE49-F238E27FC236}">
                <a16:creationId xmlns:a16="http://schemas.microsoft.com/office/drawing/2014/main" id="{50A796D3-5834-8641-9273-9467E10097FB}"/>
              </a:ext>
            </a:extLst>
          </p:cNvPr>
          <p:cNvSpPr txBox="1"/>
          <p:nvPr/>
        </p:nvSpPr>
        <p:spPr>
          <a:xfrm>
            <a:off x="7315200" y="653517"/>
            <a:ext cx="1838029" cy="4480560"/>
          </a:xfrm>
          <a:prstGeom prst="rect">
            <a:avLst/>
          </a:prstGeom>
          <a:solidFill>
            <a:srgbClr val="F7941D"/>
          </a:solidFill>
        </p:spPr>
        <p:txBody>
          <a:bodyPr wrap="square" rtlCol="0" anchor="t">
            <a:spAutoFit/>
          </a:bodyPr>
          <a:lstStyle/>
          <a:p>
            <a:pPr algn="ctr"/>
            <a:r>
              <a:rPr lang="en-US" sz="1600" b="1" dirty="0" smtClean="0">
                <a:latin typeface="Arial" panose="020B0604020202020204" pitchFamily="34" charset="0"/>
                <a:cs typeface="Arial" panose="020B0604020202020204" pitchFamily="34" charset="0"/>
              </a:rPr>
              <a:t>46,300</a:t>
            </a:r>
          </a:p>
          <a:p>
            <a:pPr algn="ctr"/>
            <a:r>
              <a:rPr lang="en-US" sz="1050" dirty="0" smtClean="0">
                <a:latin typeface="Arial" panose="020B0604020202020204" pitchFamily="34" charset="0"/>
                <a:cs typeface="Arial" panose="020B0604020202020204" pitchFamily="34" charset="0"/>
              </a:rPr>
              <a:t>Fiber-route miles</a:t>
            </a:r>
          </a:p>
          <a:p>
            <a:pPr algn="ctr"/>
            <a:endParaRPr lang="en-US" sz="1050" b="1" dirty="0">
              <a:latin typeface="Arial" panose="020B0604020202020204" pitchFamily="34" charset="0"/>
              <a:cs typeface="Arial" panose="020B0604020202020204" pitchFamily="34" charset="0"/>
            </a:endParaRPr>
          </a:p>
          <a:p>
            <a:pPr algn="ctr"/>
            <a:r>
              <a:rPr lang="en-US" sz="1600" b="1" dirty="0" smtClean="0">
                <a:latin typeface="Arial" panose="020B0604020202020204" pitchFamily="34" charset="0"/>
                <a:cs typeface="Arial" panose="020B0604020202020204" pitchFamily="34" charset="0"/>
              </a:rPr>
              <a:t>2M+</a:t>
            </a:r>
            <a:r>
              <a:rPr lang="en-US" sz="1100" dirty="0">
                <a:latin typeface="Arial" panose="020B0604020202020204" pitchFamily="34" charset="0"/>
                <a:cs typeface="Arial" panose="020B0604020202020204" pitchFamily="34" charset="0"/>
              </a:rPr>
              <a:t/>
            </a:r>
            <a:br>
              <a:rPr lang="en-US" sz="1100" dirty="0">
                <a:latin typeface="Arial" panose="020B0604020202020204" pitchFamily="34" charset="0"/>
                <a:cs typeface="Arial" panose="020B0604020202020204" pitchFamily="34" charset="0"/>
              </a:rPr>
            </a:br>
            <a:r>
              <a:rPr lang="en-US" sz="1100" dirty="0" smtClean="0">
                <a:latin typeface="Arial" panose="020B0604020202020204" pitchFamily="34" charset="0"/>
                <a:cs typeface="Arial" panose="020B0604020202020204" pitchFamily="34" charset="0"/>
              </a:rPr>
              <a:t>Fiber-strand </a:t>
            </a:r>
            <a:r>
              <a:rPr lang="en-US" sz="1100" dirty="0">
                <a:latin typeface="Arial" panose="020B0604020202020204" pitchFamily="34" charset="0"/>
                <a:cs typeface="Arial" panose="020B0604020202020204" pitchFamily="34" charset="0"/>
              </a:rPr>
              <a:t>miles</a:t>
            </a:r>
          </a:p>
          <a:p>
            <a:pPr algn="ctr"/>
            <a:r>
              <a:rPr lang="en-US" sz="1100" b="1" dirty="0" smtClean="0">
                <a:latin typeface="Arial" panose="020B0604020202020204" pitchFamily="34" charset="0"/>
                <a:cs typeface="Arial" panose="020B0604020202020204" pitchFamily="34" charset="0"/>
              </a:rPr>
              <a:t/>
            </a:r>
            <a:br>
              <a:rPr lang="en-US" sz="1100" b="1" dirty="0" smtClean="0">
                <a:latin typeface="Arial" panose="020B0604020202020204" pitchFamily="34" charset="0"/>
                <a:cs typeface="Arial" panose="020B0604020202020204" pitchFamily="34" charset="0"/>
              </a:rPr>
            </a:br>
            <a:r>
              <a:rPr lang="en-US" sz="1600" b="1" dirty="0" smtClean="0">
                <a:latin typeface="Arial" panose="020B0604020202020204" pitchFamily="34" charset="0"/>
                <a:cs typeface="Arial" panose="020B0604020202020204" pitchFamily="34" charset="0"/>
              </a:rPr>
              <a:t>13,200 </a:t>
            </a:r>
            <a:r>
              <a:rPr lang="en-US" sz="1050" dirty="0" smtClean="0">
                <a:latin typeface="Arial" panose="020B0604020202020204" pitchFamily="34" charset="0"/>
                <a:cs typeface="Arial" panose="020B0604020202020204" pitchFamily="34" charset="0"/>
              </a:rPr>
              <a:t/>
            </a:r>
            <a:br>
              <a:rPr lang="en-US" sz="1050" dirty="0" smtClean="0">
                <a:latin typeface="Arial" panose="020B0604020202020204" pitchFamily="34" charset="0"/>
                <a:cs typeface="Arial" panose="020B0604020202020204" pitchFamily="34" charset="0"/>
              </a:rPr>
            </a:br>
            <a:r>
              <a:rPr lang="en-US" sz="1050" dirty="0" smtClean="0">
                <a:latin typeface="Arial" panose="020B0604020202020204" pitchFamily="34" charset="0"/>
                <a:cs typeface="Arial" panose="020B0604020202020204" pitchFamily="34" charset="0"/>
              </a:rPr>
              <a:t>On-net locations</a:t>
            </a:r>
          </a:p>
          <a:p>
            <a:pPr algn="ctr"/>
            <a:endParaRPr lang="en-US" sz="1050" dirty="0">
              <a:latin typeface="Arial" panose="020B0604020202020204" pitchFamily="34" charset="0"/>
              <a:cs typeface="Arial" panose="020B0604020202020204" pitchFamily="34" charset="0"/>
            </a:endParaRPr>
          </a:p>
          <a:p>
            <a:pPr algn="ctr"/>
            <a:r>
              <a:rPr lang="en-US" sz="1600" b="1" dirty="0" smtClean="0">
                <a:latin typeface="Arial" panose="020B0604020202020204" pitchFamily="34" charset="0"/>
                <a:cs typeface="Arial" panose="020B0604020202020204" pitchFamily="34" charset="0"/>
              </a:rPr>
              <a:t>550</a:t>
            </a:r>
            <a:r>
              <a:rPr lang="en-US" sz="1400" b="1" dirty="0" smtClean="0">
                <a:latin typeface="Arial" panose="020B0604020202020204" pitchFamily="34" charset="0"/>
                <a:cs typeface="Arial" panose="020B0604020202020204" pitchFamily="34" charset="0"/>
              </a:rPr>
              <a:t/>
            </a:r>
            <a:br>
              <a:rPr lang="en-US" sz="1400" b="1" dirty="0" smtClean="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F</a:t>
            </a:r>
            <a:r>
              <a:rPr lang="en-US" sz="1050" dirty="0" smtClean="0">
                <a:latin typeface="Arial" panose="020B0604020202020204" pitchFamily="34" charset="0"/>
                <a:cs typeface="Arial" panose="020B0604020202020204" pitchFamily="34" charset="0"/>
              </a:rPr>
              <a:t>iber hub</a:t>
            </a:r>
            <a:r>
              <a:rPr lang="en-US" sz="1100" dirty="0" smtClean="0">
                <a:latin typeface="Arial" panose="020B0604020202020204" pitchFamily="34" charset="0"/>
                <a:cs typeface="Arial" panose="020B0604020202020204" pitchFamily="34" charset="0"/>
              </a:rPr>
              <a:t>s/COs</a:t>
            </a:r>
            <a:br>
              <a:rPr lang="en-US" sz="1100" dirty="0" smtClean="0">
                <a:latin typeface="Arial" panose="020B0604020202020204" pitchFamily="34" charset="0"/>
                <a:cs typeface="Arial" panose="020B0604020202020204" pitchFamily="34" charset="0"/>
              </a:rPr>
            </a:br>
            <a:r>
              <a:rPr lang="en-US" sz="1100" b="1" dirty="0" smtClean="0">
                <a:latin typeface="Arial" panose="020B0604020202020204" pitchFamily="34" charset="0"/>
                <a:cs typeface="Arial" panose="020B0604020202020204" pitchFamily="34" charset="0"/>
              </a:rPr>
              <a:t/>
            </a:r>
            <a:br>
              <a:rPr lang="en-US" sz="1100" b="1" dirty="0" smtClean="0">
                <a:latin typeface="Arial" panose="020B0604020202020204" pitchFamily="34" charset="0"/>
                <a:cs typeface="Arial" panose="020B0604020202020204" pitchFamily="34" charset="0"/>
              </a:rPr>
            </a:br>
            <a:r>
              <a:rPr lang="en-US" sz="1600" b="1" dirty="0" smtClean="0">
                <a:latin typeface="Arial" panose="020B0604020202020204" pitchFamily="34" charset="0"/>
                <a:cs typeface="Arial" panose="020B0604020202020204" pitchFamily="34" charset="0"/>
              </a:rPr>
              <a:t>3,900</a:t>
            </a:r>
          </a:p>
          <a:p>
            <a:pPr algn="ctr"/>
            <a:r>
              <a:rPr lang="en-US" sz="1050" dirty="0">
                <a:latin typeface="Arial" panose="020B0604020202020204" pitchFamily="34" charset="0"/>
                <a:cs typeface="Arial" panose="020B0604020202020204" pitchFamily="34" charset="0"/>
              </a:rPr>
              <a:t>F</a:t>
            </a:r>
            <a:r>
              <a:rPr lang="en-US" sz="1050" dirty="0" smtClean="0">
                <a:latin typeface="Arial" panose="020B0604020202020204" pitchFamily="34" charset="0"/>
                <a:cs typeface="Arial" panose="020B0604020202020204" pitchFamily="34" charset="0"/>
              </a:rPr>
              <a:t>iber connections to </a:t>
            </a:r>
            <a:br>
              <a:rPr lang="en-US" sz="1050" dirty="0" smtClean="0">
                <a:latin typeface="Arial" panose="020B0604020202020204" pitchFamily="34" charset="0"/>
                <a:cs typeface="Arial" panose="020B0604020202020204" pitchFamily="34" charset="0"/>
              </a:rPr>
            </a:br>
            <a:r>
              <a:rPr lang="en-US" sz="1050" dirty="0" smtClean="0">
                <a:latin typeface="Arial" panose="020B0604020202020204" pitchFamily="34" charset="0"/>
                <a:cs typeface="Arial" panose="020B0604020202020204" pitchFamily="34" charset="0"/>
              </a:rPr>
              <a:t>wireless providers</a:t>
            </a:r>
            <a:br>
              <a:rPr lang="en-US" sz="1050" dirty="0" smtClean="0">
                <a:latin typeface="Arial" panose="020B0604020202020204" pitchFamily="34" charset="0"/>
                <a:cs typeface="Arial" panose="020B0604020202020204" pitchFamily="34" charset="0"/>
              </a:rPr>
            </a:br>
            <a:endParaRPr lang="en-US" sz="1050" dirty="0" smtClean="0">
              <a:latin typeface="Arial" panose="020B0604020202020204" pitchFamily="34" charset="0"/>
              <a:cs typeface="Arial" panose="020B0604020202020204" pitchFamily="34" charset="0"/>
            </a:endParaRPr>
          </a:p>
          <a:p>
            <a:pPr algn="ctr"/>
            <a:r>
              <a:rPr lang="en-US" sz="1600" b="1" dirty="0" smtClean="0">
                <a:latin typeface="Arial" panose="020B0604020202020204" pitchFamily="34" charset="0"/>
                <a:cs typeface="Arial" panose="020B0604020202020204" pitchFamily="34" charset="0"/>
              </a:rPr>
              <a:t>13</a:t>
            </a:r>
          </a:p>
          <a:p>
            <a:pPr algn="ctr"/>
            <a:r>
              <a:rPr lang="en-US" sz="1050" dirty="0" smtClean="0">
                <a:latin typeface="Arial" panose="020B0604020202020204" pitchFamily="34" charset="0"/>
                <a:cs typeface="Arial" panose="020B0604020202020204" pitchFamily="34" charset="0"/>
              </a:rPr>
              <a:t>Data centers</a:t>
            </a:r>
            <a:br>
              <a:rPr lang="en-US" sz="1050" dirty="0" smtClean="0">
                <a:latin typeface="Arial" panose="020B0604020202020204" pitchFamily="34" charset="0"/>
                <a:cs typeface="Arial" panose="020B0604020202020204" pitchFamily="34" charset="0"/>
              </a:rPr>
            </a:br>
            <a:endParaRPr lang="en-US" sz="1100" dirty="0" smtClean="0">
              <a:latin typeface="Arial" panose="020B0604020202020204" pitchFamily="34" charset="0"/>
              <a:cs typeface="Arial" panose="020B0604020202020204" pitchFamily="34" charset="0"/>
            </a:endParaRPr>
          </a:p>
          <a:p>
            <a:pPr algn="ctr"/>
            <a:r>
              <a:rPr lang="en-US" sz="1600" b="1" dirty="0" smtClean="0">
                <a:latin typeface="Arial" panose="020B0604020202020204" pitchFamily="34" charset="0"/>
                <a:cs typeface="Arial" panose="020B0604020202020204" pitchFamily="34" charset="0"/>
              </a:rPr>
              <a:t>23</a:t>
            </a:r>
            <a:r>
              <a:rPr lang="en-US" sz="1050" dirty="0" smtClean="0">
                <a:latin typeface="Arial" panose="020B0604020202020204" pitchFamily="34" charset="0"/>
                <a:cs typeface="Arial" panose="020B0604020202020204" pitchFamily="34" charset="0"/>
              </a:rPr>
              <a:t/>
            </a:r>
            <a:br>
              <a:rPr lang="en-US" sz="1050" dirty="0" smtClean="0">
                <a:latin typeface="Arial" panose="020B0604020202020204" pitchFamily="34" charset="0"/>
                <a:cs typeface="Arial" panose="020B0604020202020204" pitchFamily="34" charset="0"/>
              </a:rPr>
            </a:br>
            <a:r>
              <a:rPr lang="en-US" sz="1050" dirty="0" smtClean="0">
                <a:latin typeface="Arial" panose="020B0604020202020204" pitchFamily="34" charset="0"/>
                <a:cs typeface="Arial" panose="020B0604020202020204" pitchFamily="34" charset="0"/>
              </a:rPr>
              <a:t>Operating states</a:t>
            </a:r>
          </a:p>
          <a:p>
            <a:pPr marL="285750" indent="-285750" algn="ctr">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667" r="9167"/>
          <a:stretch/>
        </p:blipFill>
        <p:spPr>
          <a:xfrm>
            <a:off x="145081" y="836161"/>
            <a:ext cx="7026792" cy="4174332"/>
          </a:xfrm>
          <a:prstGeom prst="rect">
            <a:avLst/>
          </a:prstGeom>
        </p:spPr>
      </p:pic>
      <p:sp>
        <p:nvSpPr>
          <p:cNvPr id="14" name="Isosceles Triangle 13"/>
          <p:cNvSpPr/>
          <p:nvPr/>
        </p:nvSpPr>
        <p:spPr>
          <a:xfrm>
            <a:off x="152400" y="4159091"/>
            <a:ext cx="152400" cy="152400"/>
          </a:xfrm>
          <a:prstGeom prst="triangle">
            <a:avLst/>
          </a:prstGeom>
          <a:solidFill>
            <a:srgbClr val="FF000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52400" y="4860131"/>
            <a:ext cx="152400" cy="135732"/>
          </a:xfrm>
          <a:prstGeom prst="rect">
            <a:avLst/>
          </a:prstGeom>
          <a:solidFill>
            <a:srgbClr val="0055A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321783" y="4112151"/>
            <a:ext cx="946285" cy="276999"/>
          </a:xfrm>
          <a:prstGeom prst="rect">
            <a:avLst/>
          </a:prstGeom>
          <a:noFill/>
        </p:spPr>
        <p:txBody>
          <a:bodyPr wrap="square" rtlCol="0">
            <a:spAutoFit/>
          </a:bodyPr>
          <a:lstStyle/>
          <a:p>
            <a:r>
              <a:rPr lang="en-US" sz="1200" dirty="0" smtClean="0">
                <a:latin typeface="Arial Narrow" panose="020B0606020202030204" pitchFamily="34" charset="0"/>
              </a:rPr>
              <a:t>Data Centers</a:t>
            </a:r>
            <a:endParaRPr lang="en-US" sz="1200" dirty="0">
              <a:latin typeface="Arial Narrow" panose="020B0606020202030204" pitchFamily="34" charset="0"/>
            </a:endParaRPr>
          </a:p>
        </p:txBody>
      </p:sp>
      <p:sp>
        <p:nvSpPr>
          <p:cNvPr id="17" name="TextBox 16"/>
          <p:cNvSpPr txBox="1"/>
          <p:nvPr/>
        </p:nvSpPr>
        <p:spPr>
          <a:xfrm>
            <a:off x="321783" y="4789497"/>
            <a:ext cx="1430817" cy="276999"/>
          </a:xfrm>
          <a:prstGeom prst="rect">
            <a:avLst/>
          </a:prstGeom>
          <a:noFill/>
        </p:spPr>
        <p:txBody>
          <a:bodyPr wrap="square" rtlCol="0">
            <a:spAutoFit/>
          </a:bodyPr>
          <a:lstStyle/>
          <a:p>
            <a:r>
              <a:rPr lang="en-US" sz="1200" dirty="0" smtClean="0">
                <a:latin typeface="Arial Narrow" panose="020B0606020202030204" pitchFamily="34" charset="0"/>
              </a:rPr>
              <a:t>Operating States</a:t>
            </a:r>
            <a:endParaRPr lang="en-US" sz="1200" dirty="0">
              <a:latin typeface="Arial Narrow" panose="020B0606020202030204" pitchFamily="34" charset="0"/>
            </a:endParaRPr>
          </a:p>
        </p:txBody>
      </p:sp>
      <p:cxnSp>
        <p:nvCxnSpPr>
          <p:cNvPr id="19" name="Straight Connector 18"/>
          <p:cNvCxnSpPr/>
          <p:nvPr/>
        </p:nvCxnSpPr>
        <p:spPr>
          <a:xfrm>
            <a:off x="152400" y="4522797"/>
            <a:ext cx="169383" cy="0"/>
          </a:xfrm>
          <a:prstGeom prst="line">
            <a:avLst/>
          </a:prstGeom>
          <a:ln w="44450"/>
        </p:spPr>
        <p:style>
          <a:lnRef idx="1">
            <a:schemeClr val="accent6"/>
          </a:lnRef>
          <a:fillRef idx="0">
            <a:schemeClr val="accent6"/>
          </a:fillRef>
          <a:effectRef idx="0">
            <a:schemeClr val="accent6"/>
          </a:effectRef>
          <a:fontRef idx="minor">
            <a:schemeClr val="tx1"/>
          </a:fontRef>
        </p:style>
      </p:cxnSp>
      <p:sp>
        <p:nvSpPr>
          <p:cNvPr id="20" name="TextBox 19"/>
          <p:cNvSpPr txBox="1"/>
          <p:nvPr/>
        </p:nvSpPr>
        <p:spPr>
          <a:xfrm>
            <a:off x="329403" y="4371231"/>
            <a:ext cx="1108048" cy="276999"/>
          </a:xfrm>
          <a:prstGeom prst="rect">
            <a:avLst/>
          </a:prstGeom>
          <a:noFill/>
        </p:spPr>
        <p:txBody>
          <a:bodyPr wrap="square" rtlCol="0">
            <a:spAutoFit/>
          </a:bodyPr>
          <a:lstStyle/>
          <a:p>
            <a:r>
              <a:rPr lang="en-US" sz="1200" dirty="0" smtClean="0">
                <a:latin typeface="Arial Narrow" panose="020B0606020202030204" pitchFamily="34" charset="0"/>
              </a:rPr>
              <a:t>Fiber Networks</a:t>
            </a:r>
            <a:endParaRPr lang="en-US" sz="1200" dirty="0">
              <a:latin typeface="Arial Narrow" panose="020B0606020202030204" pitchFamily="34" charset="0"/>
            </a:endParaRPr>
          </a:p>
        </p:txBody>
      </p:sp>
      <p:sp>
        <p:nvSpPr>
          <p:cNvPr id="21" name="TextBox 20"/>
          <p:cNvSpPr txBox="1"/>
          <p:nvPr/>
        </p:nvSpPr>
        <p:spPr>
          <a:xfrm>
            <a:off x="329403" y="4584591"/>
            <a:ext cx="946285" cy="276999"/>
          </a:xfrm>
          <a:prstGeom prst="rect">
            <a:avLst/>
          </a:prstGeom>
          <a:noFill/>
        </p:spPr>
        <p:txBody>
          <a:bodyPr wrap="square" rtlCol="0">
            <a:spAutoFit/>
          </a:bodyPr>
          <a:lstStyle/>
          <a:p>
            <a:r>
              <a:rPr lang="en-US" sz="1200" dirty="0" smtClean="0">
                <a:latin typeface="Arial Narrow" panose="020B0606020202030204" pitchFamily="34" charset="0"/>
              </a:rPr>
              <a:t>Leased Fiber</a:t>
            </a:r>
            <a:endParaRPr lang="en-US" sz="1200" dirty="0">
              <a:latin typeface="Arial Narrow" panose="020B0606020202030204" pitchFamily="34" charset="0"/>
            </a:endParaRPr>
          </a:p>
        </p:txBody>
      </p:sp>
      <p:cxnSp>
        <p:nvCxnSpPr>
          <p:cNvPr id="22" name="Straight Connector 21"/>
          <p:cNvCxnSpPr/>
          <p:nvPr/>
        </p:nvCxnSpPr>
        <p:spPr>
          <a:xfrm>
            <a:off x="152400" y="4713297"/>
            <a:ext cx="169383" cy="0"/>
          </a:xfrm>
          <a:prstGeom prst="line">
            <a:avLst/>
          </a:prstGeom>
          <a:ln w="44450">
            <a:prstDash val="sysDot"/>
          </a:ln>
        </p:spPr>
        <p:style>
          <a:lnRef idx="1">
            <a:schemeClr val="accent6"/>
          </a:lnRef>
          <a:fillRef idx="0">
            <a:schemeClr val="accent6"/>
          </a:fillRef>
          <a:effectRef idx="0">
            <a:schemeClr val="accent6"/>
          </a:effectRef>
          <a:fontRef idx="minor">
            <a:schemeClr val="tx1"/>
          </a:fontRef>
        </p:style>
      </p:cxnSp>
      <p:sp>
        <p:nvSpPr>
          <p:cNvPr id="3" name="Slide Number Placeholder 2"/>
          <p:cNvSpPr>
            <a:spLocks noGrp="1"/>
          </p:cNvSpPr>
          <p:nvPr>
            <p:ph type="sldNum" sz="quarter" idx="10"/>
          </p:nvPr>
        </p:nvSpPr>
        <p:spPr/>
        <p:txBody>
          <a:bodyPr/>
          <a:lstStyle/>
          <a:p>
            <a:fld id="{12606A94-97A3-4E04-9E25-180CC9BAE03C}" type="slidenum">
              <a:rPr lang="en-US" smtClean="0"/>
              <a:pPr/>
              <a:t>10</a:t>
            </a:fld>
            <a:endParaRPr lang="en-US" dirty="0"/>
          </a:p>
        </p:txBody>
      </p:sp>
    </p:spTree>
    <p:extLst>
      <p:ext uri="{BB962C8B-B14F-4D97-AF65-F5344CB8AC3E}">
        <p14:creationId xmlns:p14="http://schemas.microsoft.com/office/powerpoint/2010/main" val="1035516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699" y="91893"/>
            <a:ext cx="8366125" cy="461665"/>
          </a:xfrm>
          <a:prstGeom prst="rect">
            <a:avLst/>
          </a:prstGeom>
        </p:spPr>
        <p:txBody>
          <a:bodyPr lIns="0" tIns="0" rIns="0" bIns="0" anchor="ctr"/>
          <a:lstStyle>
            <a:lvl1pPr>
              <a:spcBef>
                <a:spcPct val="0"/>
              </a:spcBef>
              <a:buNone/>
              <a:defRPr sz="2400" b="1">
                <a:solidFill>
                  <a:srgbClr val="FCB040"/>
                </a:solidFill>
                <a:latin typeface="Arial" panose="020B0604020202020204" pitchFamily="34" charset="0"/>
                <a:ea typeface="+mj-ea"/>
                <a:cs typeface="Arial" panose="020B0604020202020204" pitchFamily="34" charset="0"/>
              </a:defRPr>
            </a:lvl1pPr>
          </a:lstStyle>
          <a:p>
            <a:r>
              <a:rPr lang="en-US" sz="2800" dirty="0"/>
              <a:t>Consolidated Strategic Imperatives  </a:t>
            </a:r>
          </a:p>
        </p:txBody>
      </p:sp>
      <p:sp>
        <p:nvSpPr>
          <p:cNvPr id="7" name="TextBox 6"/>
          <p:cNvSpPr txBox="1"/>
          <p:nvPr/>
        </p:nvSpPr>
        <p:spPr>
          <a:xfrm>
            <a:off x="1752602" y="2824705"/>
            <a:ext cx="7406640" cy="1123384"/>
          </a:xfrm>
          <a:prstGeom prst="rect">
            <a:avLst/>
          </a:prstGeom>
          <a:noFill/>
        </p:spPr>
        <p:txBody>
          <a:bodyPr wrap="square" rtlCol="0">
            <a:spAutoFit/>
          </a:bodyPr>
          <a:lstStyle/>
          <a:p>
            <a:pPr lvl="0">
              <a:defRPr/>
            </a:pPr>
            <a:r>
              <a:rPr lang="en-US" sz="1400" b="1" dirty="0" smtClean="0">
                <a:latin typeface="Arial" panose="020B0604020202020204" pitchFamily="34" charset="0"/>
                <a:cs typeface="Arial" panose="020B0604020202020204" pitchFamily="34" charset="0"/>
              </a:rPr>
              <a:t>New Capital Structure with Extended Maturities and Increased Liquidity, </a:t>
            </a:r>
            <a:br>
              <a:rPr lang="en-US" sz="1400" b="1" dirty="0" smtClean="0">
                <a:latin typeface="Arial" panose="020B0604020202020204" pitchFamily="34" charset="0"/>
                <a:cs typeface="Arial" panose="020B0604020202020204" pitchFamily="34" charset="0"/>
              </a:rPr>
            </a:br>
            <a:r>
              <a:rPr lang="en-US" sz="1400" b="1" dirty="0" smtClean="0">
                <a:latin typeface="Arial" panose="020B0604020202020204" pitchFamily="34" charset="0"/>
                <a:cs typeface="Arial" panose="020B0604020202020204" pitchFamily="34" charset="0"/>
              </a:rPr>
              <a:t>Positions Company for Accelerated Growth</a:t>
            </a:r>
            <a:endParaRPr lang="en-US" sz="1300" b="1" dirty="0">
              <a:latin typeface="Arial" panose="020B0604020202020204" pitchFamily="34" charset="0"/>
              <a:cs typeface="Arial" panose="020B0604020202020204" pitchFamily="34" charset="0"/>
            </a:endParaRPr>
          </a:p>
          <a:p>
            <a:pPr marL="460375" lvl="1" indent="-233363">
              <a:buFont typeface="Arial" panose="020B0604020202020204" pitchFamily="34" charset="0"/>
              <a:buChar char="•"/>
              <a:defRPr/>
            </a:pPr>
            <a:r>
              <a:rPr lang="en-US" sz="1300" dirty="0" smtClean="0">
                <a:latin typeface="Arial" panose="020B0604020202020204" pitchFamily="34" charset="0"/>
                <a:cs typeface="Arial" panose="020B0604020202020204" pitchFamily="34" charset="0"/>
              </a:rPr>
              <a:t>Improved leverage profile of 3.5x</a:t>
            </a:r>
            <a:r>
              <a:rPr lang="en-US" sz="1300" baseline="30000" dirty="0" smtClean="0">
                <a:latin typeface="Arial" panose="020B0604020202020204" pitchFamily="34" charset="0"/>
                <a:cs typeface="Arial" panose="020B0604020202020204" pitchFamily="34" charset="0"/>
              </a:rPr>
              <a:t>1</a:t>
            </a:r>
            <a:endParaRPr lang="en-US" sz="1300" dirty="0">
              <a:latin typeface="Arial" panose="020B0604020202020204" pitchFamily="34" charset="0"/>
              <a:cs typeface="Arial" panose="020B0604020202020204" pitchFamily="34" charset="0"/>
            </a:endParaRPr>
          </a:p>
          <a:p>
            <a:pPr marL="460375" lvl="1" indent="-233363">
              <a:buFont typeface="Arial" panose="020B0604020202020204" pitchFamily="34" charset="0"/>
              <a:buChar char="•"/>
              <a:defRPr/>
            </a:pPr>
            <a:r>
              <a:rPr lang="en-US" sz="1300" dirty="0" smtClean="0">
                <a:latin typeface="Arial" panose="020B0604020202020204" pitchFamily="34" charset="0"/>
                <a:cs typeface="Arial" panose="020B0604020202020204" pitchFamily="34" charset="0"/>
              </a:rPr>
              <a:t>Target substantially all free </a:t>
            </a:r>
            <a:r>
              <a:rPr lang="en-US" sz="1300" dirty="0">
                <a:latin typeface="Arial" panose="020B0604020202020204" pitchFamily="34" charset="0"/>
                <a:cs typeface="Arial" panose="020B0604020202020204" pitchFamily="34" charset="0"/>
              </a:rPr>
              <a:t>cash flow to </a:t>
            </a:r>
            <a:r>
              <a:rPr lang="en-US" sz="1300" dirty="0" smtClean="0">
                <a:latin typeface="Arial" panose="020B0604020202020204" pitchFamily="34" charset="0"/>
                <a:cs typeface="Arial" panose="020B0604020202020204" pitchFamily="34" charset="0"/>
              </a:rPr>
              <a:t>focus </a:t>
            </a:r>
            <a:r>
              <a:rPr lang="en-US" sz="1300" dirty="0">
                <a:latin typeface="Arial" panose="020B0604020202020204" pitchFamily="34" charset="0"/>
                <a:cs typeface="Arial" panose="020B0604020202020204" pitchFamily="34" charset="0"/>
              </a:rPr>
              <a:t>on highest return fiber expansion </a:t>
            </a:r>
            <a:r>
              <a:rPr lang="en-US" sz="1300" dirty="0" smtClean="0">
                <a:latin typeface="Arial" panose="020B0604020202020204" pitchFamily="34" charset="0"/>
                <a:cs typeface="Arial" panose="020B0604020202020204" pitchFamily="34" charset="0"/>
              </a:rPr>
              <a:t/>
            </a:r>
            <a:br>
              <a:rPr lang="en-US" sz="1300" dirty="0" smtClean="0">
                <a:latin typeface="Arial" panose="020B0604020202020204" pitchFamily="34" charset="0"/>
                <a:cs typeface="Arial" panose="020B0604020202020204" pitchFamily="34" charset="0"/>
              </a:rPr>
            </a:br>
            <a:r>
              <a:rPr lang="en-US" sz="1300" dirty="0" smtClean="0">
                <a:latin typeface="Arial" panose="020B0604020202020204" pitchFamily="34" charset="0"/>
                <a:cs typeface="Arial" panose="020B0604020202020204" pitchFamily="34" charset="0"/>
              </a:rPr>
              <a:t>projects </a:t>
            </a:r>
            <a:r>
              <a:rPr lang="en-US" sz="1300" dirty="0">
                <a:latin typeface="Arial" panose="020B0604020202020204" pitchFamily="34" charset="0"/>
                <a:cs typeface="Arial" panose="020B0604020202020204" pitchFamily="34" charset="0"/>
              </a:rPr>
              <a:t>and </a:t>
            </a:r>
            <a:r>
              <a:rPr lang="en-US" sz="1300" dirty="0" smtClean="0">
                <a:latin typeface="Arial" panose="020B0604020202020204" pitchFamily="34" charset="0"/>
                <a:cs typeface="Arial" panose="020B0604020202020204" pitchFamily="34" charset="0"/>
              </a:rPr>
              <a:t>increase </a:t>
            </a:r>
            <a:r>
              <a:rPr lang="en-US" sz="1300" dirty="0">
                <a:latin typeface="Arial" panose="020B0604020202020204" pitchFamily="34" charset="0"/>
                <a:cs typeface="Arial" panose="020B0604020202020204" pitchFamily="34" charset="0"/>
              </a:rPr>
              <a:t>market share </a:t>
            </a:r>
            <a:endParaRPr lang="en-US" sz="1300" dirty="0" smtClean="0">
              <a:latin typeface="Arial" panose="020B0604020202020204" pitchFamily="34" charset="0"/>
              <a:cs typeface="Arial" panose="020B0604020202020204" pitchFamily="34" charset="0"/>
            </a:endParaRPr>
          </a:p>
        </p:txBody>
      </p:sp>
      <p:pic>
        <p:nvPicPr>
          <p:cNvPr id="16" name="Picture 15"/>
          <p:cNvPicPr/>
          <p:nvPr/>
        </p:nvPicPr>
        <p:blipFill>
          <a:blip r:embed="rId3" cstate="print">
            <a:extLst>
              <a:ext uri="{28A0092B-C50C-407E-A947-70E740481C1C}">
                <a14:useLocalDpi xmlns:a14="http://schemas.microsoft.com/office/drawing/2010/main" val="0"/>
              </a:ext>
            </a:extLst>
          </a:blip>
          <a:stretch>
            <a:fillRect/>
          </a:stretch>
        </p:blipFill>
        <p:spPr>
          <a:xfrm>
            <a:off x="531865" y="1936807"/>
            <a:ext cx="807720" cy="665018"/>
          </a:xfrm>
          <a:prstGeom prst="rect">
            <a:avLst/>
          </a:prstGeom>
        </p:spPr>
      </p:pic>
      <p:sp>
        <p:nvSpPr>
          <p:cNvPr id="4" name="Rectangle 3"/>
          <p:cNvSpPr/>
          <p:nvPr/>
        </p:nvSpPr>
        <p:spPr>
          <a:xfrm>
            <a:off x="1752390" y="1815346"/>
            <a:ext cx="7406640" cy="907941"/>
          </a:xfrm>
          <a:prstGeom prst="rect">
            <a:avLst/>
          </a:prstGeom>
        </p:spPr>
        <p:txBody>
          <a:bodyPr wrap="square">
            <a:spAutoFit/>
          </a:bodyPr>
          <a:lstStyle/>
          <a:p>
            <a:r>
              <a:rPr lang="en-US" sz="1400" b="1" dirty="0" smtClean="0">
                <a:latin typeface="Arial" panose="020B0604020202020204" pitchFamily="34" charset="0"/>
                <a:cs typeface="Arial" panose="020B0604020202020204" pitchFamily="34" charset="0"/>
              </a:rPr>
              <a:t>Three Diverse Customer </a:t>
            </a:r>
            <a:r>
              <a:rPr lang="en-US" sz="1400" b="1" dirty="0">
                <a:latin typeface="Arial" panose="020B0604020202020204" pitchFamily="34" charset="0"/>
                <a:cs typeface="Arial" panose="020B0604020202020204" pitchFamily="34" charset="0"/>
              </a:rPr>
              <a:t>Groups Benefiting </a:t>
            </a:r>
            <a:r>
              <a:rPr lang="en-US" sz="1400" b="1" dirty="0" smtClean="0">
                <a:latin typeface="Arial" panose="020B0604020202020204" pitchFamily="34" charset="0"/>
                <a:cs typeface="Arial" panose="020B0604020202020204" pitchFamily="34" charset="0"/>
              </a:rPr>
              <a:t>From Significant </a:t>
            </a:r>
            <a:r>
              <a:rPr lang="en-US" sz="1400" b="1" dirty="0">
                <a:latin typeface="Arial" panose="020B0604020202020204" pitchFamily="34" charset="0"/>
                <a:cs typeface="Arial" panose="020B0604020202020204" pitchFamily="34" charset="0"/>
              </a:rPr>
              <a:t>Fiber </a:t>
            </a:r>
            <a:r>
              <a:rPr lang="en-US" sz="1400" b="1" dirty="0" smtClean="0">
                <a:latin typeface="Arial" panose="020B0604020202020204" pitchFamily="34" charset="0"/>
                <a:cs typeface="Arial" panose="020B0604020202020204" pitchFamily="34" charset="0"/>
              </a:rPr>
              <a:t>Expansion</a:t>
            </a:r>
            <a:endParaRPr lang="en-US" sz="1400" b="1" dirty="0">
              <a:latin typeface="Arial" panose="020B0604020202020204" pitchFamily="34" charset="0"/>
              <a:cs typeface="Arial" panose="020B0604020202020204" pitchFamily="34" charset="0"/>
            </a:endParaRPr>
          </a:p>
          <a:p>
            <a:pPr marL="457200" indent="-227013">
              <a:buFont typeface="Arial" panose="020B0604020202020204" pitchFamily="34" charset="0"/>
              <a:buChar char="•"/>
            </a:pPr>
            <a:r>
              <a:rPr lang="en-US" sz="1300" dirty="0" smtClean="0">
                <a:latin typeface="Arial" panose="020B0604020202020204" pitchFamily="34" charset="0"/>
                <a:cs typeface="Arial" panose="020B0604020202020204" pitchFamily="34" charset="0"/>
              </a:rPr>
              <a:t>Top </a:t>
            </a:r>
            <a:r>
              <a:rPr lang="en-US" sz="1300" dirty="0">
                <a:latin typeface="Arial" panose="020B0604020202020204" pitchFamily="34" charset="0"/>
                <a:cs typeface="Arial" panose="020B0604020202020204" pitchFamily="34" charset="0"/>
              </a:rPr>
              <a:t>10 fiber provider in the U.S.; </a:t>
            </a:r>
            <a:r>
              <a:rPr lang="en-US" sz="1300" dirty="0" smtClean="0">
                <a:latin typeface="Arial" panose="020B0604020202020204" pitchFamily="34" charset="0"/>
                <a:cs typeface="Arial" panose="020B0604020202020204" pitchFamily="34" charset="0"/>
              </a:rPr>
              <a:t>23 states; 46,300 </a:t>
            </a:r>
            <a:r>
              <a:rPr lang="en-US" sz="1300" dirty="0">
                <a:latin typeface="Arial" panose="020B0604020202020204" pitchFamily="34" charset="0"/>
                <a:cs typeface="Arial" panose="020B0604020202020204" pitchFamily="34" charset="0"/>
              </a:rPr>
              <a:t>fiber route </a:t>
            </a:r>
            <a:r>
              <a:rPr lang="en-US" sz="1300" dirty="0" smtClean="0">
                <a:latin typeface="Arial" panose="020B0604020202020204" pitchFamily="34" charset="0"/>
                <a:cs typeface="Arial" panose="020B0604020202020204" pitchFamily="34" charset="0"/>
              </a:rPr>
              <a:t>miles and growing </a:t>
            </a:r>
          </a:p>
          <a:p>
            <a:pPr marL="457200" indent="-227013">
              <a:buFont typeface="Arial" panose="020B0604020202020204" pitchFamily="34" charset="0"/>
              <a:buChar char="•"/>
            </a:pPr>
            <a:r>
              <a:rPr lang="en-US" sz="1300" dirty="0" smtClean="0">
                <a:latin typeface="Arial" panose="020B0604020202020204" pitchFamily="34" charset="0"/>
                <a:cs typeface="Arial" panose="020B0604020202020204" pitchFamily="34" charset="0"/>
              </a:rPr>
              <a:t>Compelling Consumer, Commercial and Carrier growth opportunities </a:t>
            </a:r>
            <a:endParaRPr lang="en-US" sz="1300" dirty="0">
              <a:latin typeface="Arial" panose="020B0604020202020204" pitchFamily="34" charset="0"/>
              <a:cs typeface="Arial" panose="020B0604020202020204" pitchFamily="34" charset="0"/>
            </a:endParaRPr>
          </a:p>
          <a:p>
            <a:pPr marL="457200" indent="-227013">
              <a:buFont typeface="Arial" panose="020B0604020202020204" pitchFamily="34" charset="0"/>
              <a:buChar char="•"/>
            </a:pPr>
            <a:r>
              <a:rPr lang="en-US" sz="1300" dirty="0" smtClean="0">
                <a:latin typeface="Arial" panose="020B0604020202020204" pitchFamily="34" charset="0"/>
                <a:cs typeface="Arial" panose="020B0604020202020204" pitchFamily="34" charset="0"/>
              </a:rPr>
              <a:t>Deliver a superior product offering with best-in-class customer experience </a:t>
            </a:r>
            <a:endParaRPr lang="en-US" sz="1300" dirty="0">
              <a:latin typeface="Arial" panose="020B0604020202020204" pitchFamily="34" charset="0"/>
              <a:cs typeface="Arial" panose="020B0604020202020204" pitchFamily="34" charset="0"/>
            </a:endParaRPr>
          </a:p>
        </p:txBody>
      </p:sp>
      <p:sp>
        <p:nvSpPr>
          <p:cNvPr id="6" name="Rectangle 5"/>
          <p:cNvSpPr/>
          <p:nvPr/>
        </p:nvSpPr>
        <p:spPr>
          <a:xfrm>
            <a:off x="1752600" y="757844"/>
            <a:ext cx="7406640" cy="923330"/>
          </a:xfrm>
          <a:prstGeom prst="rect">
            <a:avLst/>
          </a:prstGeom>
        </p:spPr>
        <p:txBody>
          <a:bodyPr wrap="square">
            <a:spAutoFit/>
          </a:bodyPr>
          <a:lstStyle/>
          <a:p>
            <a:r>
              <a:rPr lang="en-US" sz="1400" b="1" dirty="0" smtClean="0">
                <a:latin typeface="Arial" panose="020B0604020202020204" pitchFamily="34" charset="0"/>
                <a:cs typeface="Arial" panose="020B0604020202020204" pitchFamily="34" charset="0"/>
              </a:rPr>
              <a:t>Achieve Top Line Growth by Accelerating FTTH, Expanding Commercial and </a:t>
            </a:r>
            <a:br>
              <a:rPr lang="en-US" sz="1400" b="1" dirty="0" smtClean="0">
                <a:latin typeface="Arial" panose="020B0604020202020204" pitchFamily="34" charset="0"/>
                <a:cs typeface="Arial" panose="020B0604020202020204" pitchFamily="34" charset="0"/>
              </a:rPr>
            </a:br>
            <a:r>
              <a:rPr lang="en-US" sz="1400" b="1" dirty="0" smtClean="0">
                <a:latin typeface="Arial" panose="020B0604020202020204" pitchFamily="34" charset="0"/>
                <a:cs typeface="Arial" panose="020B0604020202020204" pitchFamily="34" charset="0"/>
              </a:rPr>
              <a:t>Carrier Opportunities</a:t>
            </a:r>
            <a:endParaRPr lang="en-US" sz="1400" b="1" dirty="0">
              <a:latin typeface="Arial" panose="020B0604020202020204" pitchFamily="34" charset="0"/>
              <a:cs typeface="Arial" panose="020B0604020202020204" pitchFamily="34" charset="0"/>
            </a:endParaRPr>
          </a:p>
          <a:p>
            <a:pPr marL="460375" lvl="1" indent="-233363">
              <a:buFont typeface="Arial" panose="020B0604020202020204" pitchFamily="34" charset="0"/>
              <a:buChar char="•"/>
            </a:pPr>
            <a:r>
              <a:rPr lang="en-US" sz="1300" dirty="0" smtClean="0">
                <a:latin typeface="Arial" panose="020B0604020202020204" pitchFamily="34" charset="0"/>
                <a:cs typeface="Arial" panose="020B0604020202020204" pitchFamily="34" charset="0"/>
              </a:rPr>
              <a:t>Improve EBITDA margins through simplified best-in-class fiber broadband services</a:t>
            </a:r>
          </a:p>
          <a:p>
            <a:pPr marL="460375" lvl="1" indent="-233363">
              <a:buFont typeface="Arial" panose="020B0604020202020204" pitchFamily="34" charset="0"/>
              <a:buChar char="•"/>
            </a:pPr>
            <a:r>
              <a:rPr lang="en-US" sz="1300" dirty="0" smtClean="0">
                <a:latin typeface="Arial" panose="020B0604020202020204" pitchFamily="34" charset="0"/>
                <a:cs typeface="Arial" panose="020B0604020202020204" pitchFamily="34" charset="0"/>
              </a:rPr>
              <a:t>Leverage low costs to upgrade 1M+ near net fiber passings</a:t>
            </a:r>
            <a:endParaRPr lang="en-US" sz="1300" dirty="0">
              <a:latin typeface="Arial" panose="020B0604020202020204" pitchFamily="34" charset="0"/>
              <a:cs typeface="Arial" panose="020B0604020202020204" pitchFamily="34" charset="0"/>
            </a:endParaRPr>
          </a:p>
        </p:txBody>
      </p:sp>
      <p:sp>
        <p:nvSpPr>
          <p:cNvPr id="14" name="Rectangle 13"/>
          <p:cNvSpPr/>
          <p:nvPr/>
        </p:nvSpPr>
        <p:spPr>
          <a:xfrm>
            <a:off x="1752601" y="4080464"/>
            <a:ext cx="7406640" cy="707886"/>
          </a:xfrm>
          <a:prstGeom prst="rect">
            <a:avLst/>
          </a:prstGeom>
        </p:spPr>
        <p:txBody>
          <a:bodyPr wrap="square">
            <a:spAutoFit/>
          </a:bodyPr>
          <a:lstStyle/>
          <a:p>
            <a:r>
              <a:rPr lang="en-US" sz="1400" b="1" dirty="0" smtClean="0">
                <a:latin typeface="Arial" panose="020B0604020202020204" pitchFamily="34" charset="0"/>
                <a:cs typeface="Arial" panose="020B0604020202020204" pitchFamily="34" charset="0"/>
              </a:rPr>
              <a:t>Strategic Asset Portfolio Review</a:t>
            </a:r>
          </a:p>
          <a:p>
            <a:pPr marL="457200" indent="-227013">
              <a:buFont typeface="Arial" panose="020B0604020202020204" pitchFamily="34" charset="0"/>
              <a:buChar char="•"/>
            </a:pPr>
            <a:r>
              <a:rPr lang="en-US" sz="1300" dirty="0" smtClean="0">
                <a:latin typeface="Arial" panose="020B0604020202020204" pitchFamily="34" charset="0"/>
                <a:cs typeface="Arial" panose="020B0604020202020204" pitchFamily="34" charset="0"/>
              </a:rPr>
              <a:t>Continue to evaluate assets for fiber investment </a:t>
            </a:r>
            <a:r>
              <a:rPr lang="en-US" sz="1300" dirty="0">
                <a:latin typeface="Arial" panose="020B0604020202020204" pitchFamily="34" charset="0"/>
                <a:cs typeface="Arial" panose="020B0604020202020204" pitchFamily="34" charset="0"/>
              </a:rPr>
              <a:t>or </a:t>
            </a:r>
            <a:r>
              <a:rPr lang="en-US" sz="1300" dirty="0" smtClean="0">
                <a:latin typeface="Arial" panose="020B0604020202020204" pitchFamily="34" charset="0"/>
                <a:cs typeface="Arial" panose="020B0604020202020204" pitchFamily="34" charset="0"/>
              </a:rPr>
              <a:t>monetization</a:t>
            </a:r>
          </a:p>
          <a:p>
            <a:pPr marL="457200" indent="-227013">
              <a:buFont typeface="Arial" panose="020B0604020202020204" pitchFamily="34" charset="0"/>
              <a:buChar char="•"/>
            </a:pPr>
            <a:r>
              <a:rPr lang="en-US" sz="1300" dirty="0" smtClean="0">
                <a:latin typeface="Arial" panose="020B0604020202020204" pitchFamily="34" charset="0"/>
                <a:cs typeface="Arial" panose="020B0604020202020204" pitchFamily="34" charset="0"/>
              </a:rPr>
              <a:t>Ensure </a:t>
            </a:r>
            <a:r>
              <a:rPr lang="en-US" sz="1300" dirty="0">
                <a:latin typeface="Arial" panose="020B0604020202020204" pitchFamily="34" charset="0"/>
                <a:cs typeface="Arial" panose="020B0604020202020204" pitchFamily="34" charset="0"/>
              </a:rPr>
              <a:t>all assets have a long-term, strategic </a:t>
            </a:r>
            <a:r>
              <a:rPr lang="en-US" sz="1300" dirty="0" smtClean="0">
                <a:latin typeface="Arial" panose="020B0604020202020204" pitchFamily="34" charset="0"/>
                <a:cs typeface="Arial" panose="020B0604020202020204" pitchFamily="34" charset="0"/>
              </a:rPr>
              <a:t>fit</a:t>
            </a:r>
            <a:endParaRPr lang="en-US" sz="1300" dirty="0">
              <a:solidFill>
                <a:srgbClr val="FF000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80" y="4014276"/>
            <a:ext cx="914344" cy="914344"/>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4474" t="10039" b="14203"/>
          <a:stretch/>
        </p:blipFill>
        <p:spPr>
          <a:xfrm>
            <a:off x="446890" y="829323"/>
            <a:ext cx="1037696" cy="822960"/>
          </a:xfrm>
          <a:prstGeom prst="rect">
            <a:avLst/>
          </a:prstGeom>
        </p:spPr>
      </p:pic>
      <p:cxnSp>
        <p:nvCxnSpPr>
          <p:cNvPr id="19" name="Straight Connector 18"/>
          <p:cNvCxnSpPr/>
          <p:nvPr/>
        </p:nvCxnSpPr>
        <p:spPr>
          <a:xfrm>
            <a:off x="489267" y="1748510"/>
            <a:ext cx="8356600" cy="0"/>
          </a:xfrm>
          <a:prstGeom prst="line">
            <a:avLst/>
          </a:prstGeom>
          <a:ln w="63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416555" y="2785084"/>
            <a:ext cx="8356600" cy="0"/>
          </a:xfrm>
          <a:prstGeom prst="line">
            <a:avLst/>
          </a:prstGeom>
          <a:ln w="63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531652" y="4014276"/>
            <a:ext cx="8356600" cy="0"/>
          </a:xfrm>
          <a:prstGeom prst="line">
            <a:avLst/>
          </a:prstGeom>
          <a:ln w="63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8" name="Picture 6" descr="Icons_Most Popular-Color-34.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21869" y="2902021"/>
            <a:ext cx="1064255" cy="106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484586" y="4788350"/>
            <a:ext cx="5906814" cy="507831"/>
          </a:xfrm>
          <a:prstGeom prst="rect">
            <a:avLst/>
          </a:prstGeom>
          <a:noFill/>
        </p:spPr>
        <p:txBody>
          <a:bodyPr wrap="square" rtlCol="0">
            <a:spAutoFit/>
          </a:bodyPr>
          <a:lstStyle/>
          <a:p>
            <a:r>
              <a:rPr lang="en-US" sz="900" baseline="30000" dirty="0" smtClean="0">
                <a:solidFill>
                  <a:schemeClr val="tx1">
                    <a:lumMod val="65000"/>
                    <a:lumOff val="35000"/>
                  </a:schemeClr>
                </a:solidFill>
                <a:latin typeface="Arial" panose="020B0604020202020204" pitchFamily="34" charset="0"/>
                <a:cs typeface="Arial" panose="020B0604020202020204" pitchFamily="34" charset="0"/>
              </a:rPr>
              <a:t>1</a:t>
            </a:r>
            <a:r>
              <a:rPr lang="en-US" sz="900" dirty="0" smtClean="0">
                <a:solidFill>
                  <a:schemeClr val="tx1">
                    <a:lumMod val="65000"/>
                    <a:lumOff val="35000"/>
                  </a:schemeClr>
                </a:solidFill>
                <a:latin typeface="Arial" panose="020B0604020202020204" pitchFamily="34" charset="0"/>
                <a:cs typeface="Arial" panose="020B0604020202020204" pitchFamily="34" charset="0"/>
              </a:rPr>
              <a:t> </a:t>
            </a:r>
            <a:r>
              <a:rPr lang="en-US" sz="900" dirty="0">
                <a:solidFill>
                  <a:schemeClr val="tx1">
                    <a:lumMod val="65000"/>
                    <a:lumOff val="35000"/>
                  </a:schemeClr>
                </a:solidFill>
                <a:latin typeface="Arial" panose="020B0604020202020204" pitchFamily="34" charset="0"/>
                <a:cs typeface="Arial" panose="020B0604020202020204" pitchFamily="34" charset="0"/>
              </a:rPr>
              <a:t>Pro forma net debt leverage at 9/30/20 includes the net cash proceeds from the refinancing and </a:t>
            </a:r>
            <a:r>
              <a:rPr lang="en-US" sz="900" dirty="0" smtClean="0">
                <a:solidFill>
                  <a:schemeClr val="tx1">
                    <a:lumMod val="65000"/>
                    <a:lumOff val="35000"/>
                  </a:schemeClr>
                </a:solidFill>
                <a:latin typeface="Arial" panose="020B0604020202020204" pitchFamily="34" charset="0"/>
                <a:cs typeface="Arial" panose="020B0604020202020204" pitchFamily="34" charset="0"/>
              </a:rPr>
              <a:t>Searchlight’s </a:t>
            </a:r>
            <a:r>
              <a:rPr lang="en-US" sz="900" dirty="0">
                <a:solidFill>
                  <a:schemeClr val="tx1">
                    <a:lumMod val="65000"/>
                    <a:lumOff val="35000"/>
                  </a:schemeClr>
                </a:solidFill>
                <a:latin typeface="Arial" panose="020B0604020202020204" pitchFamily="34" charset="0"/>
                <a:cs typeface="Arial" panose="020B0604020202020204" pitchFamily="34" charset="0"/>
              </a:rPr>
              <a:t>Stage 1 investment of $350M completed on 10/2/20</a:t>
            </a:r>
          </a:p>
          <a:p>
            <a:pPr lvl="0"/>
            <a:endParaRPr lang="en-US" sz="900" i="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0"/>
          </p:nvPr>
        </p:nvSpPr>
        <p:spPr>
          <a:xfrm>
            <a:off x="6968035" y="4857462"/>
            <a:ext cx="2057400" cy="273050"/>
          </a:xfrm>
        </p:spPr>
        <p:txBody>
          <a:bodyPr/>
          <a:lstStyle/>
          <a:p>
            <a:fld id="{C5A765CE-95C3-474D-B52E-87ED9E1D4B66}" type="slidenum">
              <a:rPr lang="en-US" sz="1000" smtClean="0"/>
              <a:t>11</a:t>
            </a:fld>
            <a:endParaRPr lang="en-US" sz="1000" dirty="0"/>
          </a:p>
        </p:txBody>
      </p:sp>
    </p:spTree>
    <p:extLst>
      <p:ext uri="{BB962C8B-B14F-4D97-AF65-F5344CB8AC3E}">
        <p14:creationId xmlns:p14="http://schemas.microsoft.com/office/powerpoint/2010/main" val="3817651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88500"/>
            <a:ext cx="8356600" cy="461665"/>
          </a:xfrm>
          <a:prstGeom prst="rect">
            <a:avLst/>
          </a:prstGeom>
        </p:spPr>
        <p:txBody>
          <a:bodyPr/>
          <a:lstStyle/>
          <a:p>
            <a:r>
              <a:rPr lang="en-GB" dirty="0" smtClean="0">
                <a:solidFill>
                  <a:srgbClr val="F7941D"/>
                </a:solidFill>
              </a:rPr>
              <a:t>Free Cash Flow</a:t>
            </a:r>
            <a:endParaRPr lang="en-US" dirty="0">
              <a:solidFill>
                <a:srgbClr val="F7941D"/>
              </a:solidFill>
            </a:endParaRPr>
          </a:p>
        </p:txBody>
      </p:sp>
      <p:sp>
        <p:nvSpPr>
          <p:cNvPr id="6" name="Rectangle 5">
            <a:extLst>
              <a:ext uri="{FF2B5EF4-FFF2-40B4-BE49-F238E27FC236}">
                <a16:creationId xmlns:a16="http://schemas.microsoft.com/office/drawing/2014/main" id="{FB363C6B-514A-1F41-AC57-058AFB4FFBE8}"/>
              </a:ext>
            </a:extLst>
          </p:cNvPr>
          <p:cNvSpPr/>
          <p:nvPr/>
        </p:nvSpPr>
        <p:spPr>
          <a:xfrm>
            <a:off x="425660" y="4566259"/>
            <a:ext cx="8356600" cy="569387"/>
          </a:xfrm>
          <a:prstGeom prst="rect">
            <a:avLst/>
          </a:prstGeom>
        </p:spPr>
        <p:txBody>
          <a:bodyPr wrap="square" lIns="0" tIns="0" rIns="0" bIns="0">
            <a:spAutoFit/>
          </a:bodyPr>
          <a:lstStyle/>
          <a:p>
            <a:pPr marL="228600" indent="-228600">
              <a:spcAft>
                <a:spcPts val="600"/>
              </a:spcAft>
              <a:buAutoNum type="arabicParenBoth"/>
            </a:pPr>
            <a:r>
              <a:rPr lang="en-US" sz="900" dirty="0" smtClean="0">
                <a:latin typeface="Arial" panose="020B0604020202020204" pitchFamily="34" charset="0"/>
                <a:cs typeface="Arial" panose="020B0604020202020204" pitchFamily="34" charset="0"/>
              </a:rPr>
              <a:t>Includes </a:t>
            </a:r>
            <a:r>
              <a:rPr lang="en-US" sz="900" dirty="0">
                <a:latin typeface="Arial" panose="020B0604020202020204" pitchFamily="34" charset="0"/>
                <a:cs typeface="Arial" panose="020B0604020202020204" pitchFamily="34" charset="0"/>
              </a:rPr>
              <a:t>acquisition and non-recurring related costs, and certain miscellaneous </a:t>
            </a:r>
            <a:r>
              <a:rPr lang="en-US" sz="900" dirty="0" smtClean="0">
                <a:latin typeface="Arial" panose="020B0604020202020204" pitchFamily="34" charset="0"/>
                <a:cs typeface="Arial" panose="020B0604020202020204" pitchFamily="34" charset="0"/>
              </a:rPr>
              <a:t>items.</a:t>
            </a:r>
          </a:p>
          <a:p>
            <a:pPr>
              <a:spcAft>
                <a:spcPts val="600"/>
              </a:spcAft>
            </a:pPr>
            <a:r>
              <a:rPr lang="en-US" sz="900" dirty="0" smtClean="0">
                <a:latin typeface="Arial" panose="020B0604020202020204" pitchFamily="34" charset="0"/>
                <a:cs typeface="Arial" panose="020B0604020202020204" pitchFamily="34" charset="0"/>
              </a:rPr>
              <a:t>(2) 2019 </a:t>
            </a:r>
            <a:r>
              <a:rPr lang="en-US" sz="900" dirty="0">
                <a:latin typeface="Arial" panose="020B0604020202020204" pitchFamily="34" charset="0"/>
                <a:cs typeface="Arial" panose="020B0604020202020204" pitchFamily="34" charset="0"/>
              </a:rPr>
              <a:t>Free Cash Flow </a:t>
            </a:r>
            <a:r>
              <a:rPr lang="en-US" sz="900" dirty="0" smtClean="0">
                <a:latin typeface="Arial" panose="020B0604020202020204" pitchFamily="34" charset="0"/>
                <a:cs typeface="Arial" panose="020B0604020202020204" pitchFamily="34" charset="0"/>
              </a:rPr>
              <a:t>excludes $55.4 million in </a:t>
            </a:r>
            <a:r>
              <a:rPr lang="en-US" sz="900" dirty="0" smtClean="0">
                <a:latin typeface="Arial" panose="020B0604020202020204" pitchFamily="34" charset="0"/>
                <a:cs typeface="Arial" panose="020B0604020202020204" pitchFamily="34" charset="0"/>
              </a:rPr>
              <a:t>dividends made </a:t>
            </a:r>
            <a:r>
              <a:rPr lang="en-US" sz="900" dirty="0">
                <a:latin typeface="Arial" panose="020B0604020202020204" pitchFamily="34" charset="0"/>
                <a:cs typeface="Arial" panose="020B0604020202020204" pitchFamily="34" charset="0"/>
              </a:rPr>
              <a:t>prior to the change in capital allocation policy announced in </a:t>
            </a:r>
            <a:r>
              <a:rPr lang="en-US" sz="900" dirty="0" smtClean="0">
                <a:latin typeface="Arial" panose="020B0604020202020204" pitchFamily="34" charset="0"/>
                <a:cs typeface="Arial" panose="020B0604020202020204" pitchFamily="34" charset="0"/>
              </a:rPr>
              <a:t>April 2019.</a:t>
            </a:r>
            <a:endParaRPr lang="en-US" sz="900" dirty="0">
              <a:latin typeface="Arial" panose="020B0604020202020204" pitchFamily="34" charset="0"/>
              <a:cs typeface="Arial" panose="020B0604020202020204" pitchFamily="34" charset="0"/>
            </a:endParaRPr>
          </a:p>
          <a:p>
            <a:pPr>
              <a:spcAft>
                <a:spcPts val="600"/>
              </a:spcAft>
            </a:pPr>
            <a:endParaRPr lang="en-US" sz="900"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304800" y="751171"/>
            <a:ext cx="6096000"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Improved Cash Flow; Stronger Balance Sheet</a:t>
            </a:r>
            <a:endParaRPr lang="en-US" sz="1600" b="1"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880859481"/>
              </p:ext>
            </p:extLst>
          </p:nvPr>
        </p:nvGraphicFramePr>
        <p:xfrm>
          <a:off x="457200" y="1246529"/>
          <a:ext cx="7886700" cy="3068955"/>
        </p:xfrm>
        <a:graphic>
          <a:graphicData uri="http://schemas.openxmlformats.org/drawingml/2006/table">
            <a:tbl>
              <a:tblPr/>
              <a:tblGrid>
                <a:gridCol w="3268980">
                  <a:extLst>
                    <a:ext uri="{9D8B030D-6E8A-4147-A177-3AD203B41FA5}">
                      <a16:colId xmlns:a16="http://schemas.microsoft.com/office/drawing/2014/main" val="3467830710"/>
                    </a:ext>
                  </a:extLst>
                </a:gridCol>
                <a:gridCol w="982980">
                  <a:extLst>
                    <a:ext uri="{9D8B030D-6E8A-4147-A177-3AD203B41FA5}">
                      <a16:colId xmlns:a16="http://schemas.microsoft.com/office/drawing/2014/main" val="2811203061"/>
                    </a:ext>
                  </a:extLst>
                </a:gridCol>
                <a:gridCol w="228600">
                  <a:extLst>
                    <a:ext uri="{9D8B030D-6E8A-4147-A177-3AD203B41FA5}">
                      <a16:colId xmlns:a16="http://schemas.microsoft.com/office/drawing/2014/main" val="3731888635"/>
                    </a:ext>
                  </a:extLst>
                </a:gridCol>
                <a:gridCol w="982980">
                  <a:extLst>
                    <a:ext uri="{9D8B030D-6E8A-4147-A177-3AD203B41FA5}">
                      <a16:colId xmlns:a16="http://schemas.microsoft.com/office/drawing/2014/main" val="3055857420"/>
                    </a:ext>
                  </a:extLst>
                </a:gridCol>
                <a:gridCol w="228600">
                  <a:extLst>
                    <a:ext uri="{9D8B030D-6E8A-4147-A177-3AD203B41FA5}">
                      <a16:colId xmlns:a16="http://schemas.microsoft.com/office/drawing/2014/main" val="342009221"/>
                    </a:ext>
                  </a:extLst>
                </a:gridCol>
                <a:gridCol w="982980">
                  <a:extLst>
                    <a:ext uri="{9D8B030D-6E8A-4147-A177-3AD203B41FA5}">
                      <a16:colId xmlns:a16="http://schemas.microsoft.com/office/drawing/2014/main" val="641581377"/>
                    </a:ext>
                  </a:extLst>
                </a:gridCol>
                <a:gridCol w="228600">
                  <a:extLst>
                    <a:ext uri="{9D8B030D-6E8A-4147-A177-3AD203B41FA5}">
                      <a16:colId xmlns:a16="http://schemas.microsoft.com/office/drawing/2014/main" val="1373086617"/>
                    </a:ext>
                  </a:extLst>
                </a:gridCol>
                <a:gridCol w="982980">
                  <a:extLst>
                    <a:ext uri="{9D8B030D-6E8A-4147-A177-3AD203B41FA5}">
                      <a16:colId xmlns:a16="http://schemas.microsoft.com/office/drawing/2014/main" val="1191353689"/>
                    </a:ext>
                  </a:extLst>
                </a:gridCol>
              </a:tblGrid>
              <a:tr h="211455">
                <a:tc>
                  <a:txBody>
                    <a:bodyPr/>
                    <a:lstStyle/>
                    <a:p>
                      <a:pPr algn="l" rtl="0" fontAlgn="ctr"/>
                      <a:r>
                        <a:rPr lang="en-US" sz="900" b="0" i="0" u="none" strike="noStrike" dirty="0">
                          <a:solidFill>
                            <a:srgbClr val="404040"/>
                          </a:solidFill>
                          <a:effectLst/>
                          <a:latin typeface="Arial" panose="020B0604020202020204" pitchFamily="34" charset="0"/>
                        </a:rPr>
                        <a:t>$ in millions</a:t>
                      </a:r>
                    </a:p>
                  </a:txBody>
                  <a:tcPr marL="5715" marR="5715" marT="571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300" b="1" i="0" u="none" strike="noStrike" dirty="0">
                          <a:solidFill>
                            <a:srgbClr val="FFFFFF"/>
                          </a:solidFill>
                          <a:effectLst/>
                          <a:latin typeface="Arial" panose="020B0604020202020204" pitchFamily="34" charset="0"/>
                        </a:rPr>
                        <a:t>Q3-20     </a:t>
                      </a:r>
                    </a:p>
                  </a:txBody>
                  <a:tcPr marL="5715" marR="5715" marT="5715" marB="0" anchor="ctr">
                    <a:lnL>
                      <a:noFill/>
                    </a:lnL>
                    <a:lnR>
                      <a:noFill/>
                    </a:lnR>
                    <a:lnT>
                      <a:noFill/>
                    </a:lnT>
                    <a:lnB w="12700" cap="flat" cmpd="sng" algn="ctr">
                      <a:solidFill>
                        <a:srgbClr val="000000"/>
                      </a:solidFill>
                      <a:prstDash val="solid"/>
                      <a:round/>
                      <a:headEnd type="none" w="med" len="med"/>
                      <a:tailEnd type="none" w="med" len="med"/>
                    </a:lnB>
                    <a:solidFill>
                      <a:srgbClr val="0055A5"/>
                    </a:solidFill>
                  </a:tcPr>
                </a:tc>
                <a:tc>
                  <a:txBody>
                    <a:bodyPr/>
                    <a:lstStyle/>
                    <a:p>
                      <a:pPr algn="ctr" rtl="0" fontAlgn="ctr"/>
                      <a:r>
                        <a:rPr lang="en-US" sz="1300" b="1" i="0" u="none" strike="noStrike" dirty="0">
                          <a:solidFill>
                            <a:srgbClr val="FFFFFF"/>
                          </a:solidFill>
                          <a:effectLst/>
                          <a:latin typeface="Arial" panose="020B0604020202020204" pitchFamily="34" charset="0"/>
                        </a:rPr>
                        <a:t> </a:t>
                      </a:r>
                    </a:p>
                  </a:txBody>
                  <a:tcPr marL="5715" marR="5715" marT="571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300" b="1" i="0" u="none" strike="noStrike" dirty="0">
                          <a:solidFill>
                            <a:srgbClr val="FFFFFF"/>
                          </a:solidFill>
                          <a:effectLst/>
                          <a:latin typeface="Arial" panose="020B0604020202020204" pitchFamily="34" charset="0"/>
                        </a:rPr>
                        <a:t>Q3-19</a:t>
                      </a:r>
                    </a:p>
                  </a:txBody>
                  <a:tcPr marL="5715" marR="5715" marT="5715" marB="0" anchor="ctr">
                    <a:lnL>
                      <a:noFill/>
                    </a:lnL>
                    <a:lnR>
                      <a:noFill/>
                    </a:lnR>
                    <a:lnT>
                      <a:noFill/>
                    </a:lnT>
                    <a:lnB w="12700" cap="flat" cmpd="sng" algn="ctr">
                      <a:solidFill>
                        <a:srgbClr val="000000"/>
                      </a:solidFill>
                      <a:prstDash val="solid"/>
                      <a:round/>
                      <a:headEnd type="none" w="med" len="med"/>
                      <a:tailEnd type="none" w="med" len="med"/>
                    </a:lnB>
                    <a:solidFill>
                      <a:srgbClr val="0055A5"/>
                    </a:solidFill>
                  </a:tcPr>
                </a:tc>
                <a:tc>
                  <a:txBody>
                    <a:bodyPr/>
                    <a:lstStyle/>
                    <a:p>
                      <a:pPr algn="ctr" rtl="0" fontAlgn="ctr"/>
                      <a:r>
                        <a:rPr lang="en-US" sz="1300" b="1" i="0" u="none" strike="noStrike" dirty="0">
                          <a:solidFill>
                            <a:srgbClr val="000000"/>
                          </a:solidFill>
                          <a:effectLst/>
                          <a:latin typeface="Arial" panose="020B0604020202020204" pitchFamily="34" charset="0"/>
                        </a:rPr>
                        <a:t> </a:t>
                      </a:r>
                    </a:p>
                  </a:txBody>
                  <a:tcPr marL="5715" marR="5715" marT="571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300" b="1" i="0" u="none" strike="noStrike" dirty="0">
                          <a:solidFill>
                            <a:srgbClr val="FFFFFF"/>
                          </a:solidFill>
                          <a:effectLst/>
                          <a:latin typeface="Arial" panose="020B0604020202020204" pitchFamily="34" charset="0"/>
                        </a:rPr>
                        <a:t>YTD 2020</a:t>
                      </a:r>
                    </a:p>
                  </a:txBody>
                  <a:tcPr marL="5715" marR="5715" marT="5715" marB="0" anchor="ctr">
                    <a:lnL>
                      <a:noFill/>
                    </a:lnL>
                    <a:lnR>
                      <a:noFill/>
                    </a:lnR>
                    <a:lnT>
                      <a:noFill/>
                    </a:lnT>
                    <a:lnB w="12700" cap="flat" cmpd="sng" algn="ctr">
                      <a:solidFill>
                        <a:srgbClr val="000000"/>
                      </a:solidFill>
                      <a:prstDash val="solid"/>
                      <a:round/>
                      <a:headEnd type="none" w="med" len="med"/>
                      <a:tailEnd type="none" w="med" len="med"/>
                    </a:lnB>
                    <a:solidFill>
                      <a:srgbClr val="0055A5"/>
                    </a:solidFill>
                  </a:tcPr>
                </a:tc>
                <a:tc>
                  <a:txBody>
                    <a:bodyPr/>
                    <a:lstStyle/>
                    <a:p>
                      <a:pPr algn="ctr" rtl="0" fontAlgn="ctr"/>
                      <a:r>
                        <a:rPr lang="en-US" sz="1300" b="1" i="0" u="none" strike="noStrike" dirty="0">
                          <a:solidFill>
                            <a:srgbClr val="FFFFFF"/>
                          </a:solidFill>
                          <a:effectLst/>
                          <a:latin typeface="Arial" panose="020B0604020202020204" pitchFamily="34" charset="0"/>
                        </a:rPr>
                        <a:t> </a:t>
                      </a:r>
                    </a:p>
                  </a:txBody>
                  <a:tcPr marL="5715" marR="5715" marT="571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300" b="1" i="0" u="none" strike="noStrike" dirty="0">
                          <a:solidFill>
                            <a:srgbClr val="FFFFFF"/>
                          </a:solidFill>
                          <a:effectLst/>
                          <a:latin typeface="Arial" panose="020B0604020202020204" pitchFamily="34" charset="0"/>
                        </a:rPr>
                        <a:t>YTD 2019</a:t>
                      </a:r>
                    </a:p>
                  </a:txBody>
                  <a:tcPr marL="5715" marR="5715" marT="5715" marB="0" anchor="ctr">
                    <a:lnL>
                      <a:noFill/>
                    </a:lnL>
                    <a:lnR>
                      <a:noFill/>
                    </a:lnR>
                    <a:lnT>
                      <a:noFill/>
                    </a:lnT>
                    <a:lnB w="12700" cap="flat" cmpd="sng" algn="ctr">
                      <a:solidFill>
                        <a:srgbClr val="000000"/>
                      </a:solidFill>
                      <a:prstDash val="solid"/>
                      <a:round/>
                      <a:headEnd type="none" w="med" len="med"/>
                      <a:tailEnd type="none" w="med" len="med"/>
                    </a:lnB>
                    <a:solidFill>
                      <a:srgbClr val="0055A5"/>
                    </a:solidFill>
                  </a:tcPr>
                </a:tc>
                <a:extLst>
                  <a:ext uri="{0D108BD9-81ED-4DB2-BD59-A6C34878D82A}">
                    <a16:rowId xmlns:a16="http://schemas.microsoft.com/office/drawing/2014/main" val="2787711296"/>
                  </a:ext>
                </a:extLst>
              </a:tr>
              <a:tr h="285750">
                <a:tc>
                  <a:txBody>
                    <a:bodyPr/>
                    <a:lstStyle/>
                    <a:p>
                      <a:pPr algn="l" rtl="0" fontAlgn="b"/>
                      <a:r>
                        <a:rPr lang="en-US" sz="1300" b="1" i="0" u="none" strike="noStrike" dirty="0">
                          <a:solidFill>
                            <a:srgbClr val="000000"/>
                          </a:solidFill>
                          <a:effectLst/>
                          <a:latin typeface="Arial" panose="020B0604020202020204" pitchFamily="34" charset="0"/>
                        </a:rPr>
                        <a:t>Adjusted EBITDA </a:t>
                      </a:r>
                    </a:p>
                  </a:txBody>
                  <a:tcPr marL="5715" marR="5715" marT="571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1" i="0" u="none" strike="noStrike" dirty="0">
                          <a:solidFill>
                            <a:srgbClr val="000000"/>
                          </a:solidFill>
                          <a:effectLst/>
                          <a:latin typeface="Arial" panose="020B0604020202020204" pitchFamily="34" charset="0"/>
                        </a:rPr>
                        <a:t> $       132.2 </a:t>
                      </a:r>
                    </a:p>
                  </a:txBody>
                  <a:tcPr marL="5715" marR="5715" marT="571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7941D"/>
                    </a:solidFill>
                  </a:tcPr>
                </a:tc>
                <a:tc>
                  <a:txBody>
                    <a:bodyPr/>
                    <a:lstStyle/>
                    <a:p>
                      <a:pPr algn="ctr" fontAlgn="b"/>
                      <a:r>
                        <a:rPr lang="en-US" sz="1600" b="0" i="0" u="none" strike="noStrike" dirty="0">
                          <a:solidFill>
                            <a:srgbClr val="000000"/>
                          </a:solidFill>
                          <a:effectLst/>
                          <a:latin typeface="Arial" panose="020B0604020202020204" pitchFamily="34" charset="0"/>
                        </a:rPr>
                        <a:t> </a:t>
                      </a:r>
                    </a:p>
                  </a:txBody>
                  <a:tcPr marL="5715" marR="5715" marT="571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0" i="0" u="none" strike="noStrike" dirty="0">
                          <a:solidFill>
                            <a:srgbClr val="000000"/>
                          </a:solidFill>
                          <a:effectLst/>
                          <a:latin typeface="Arial" panose="020B0604020202020204" pitchFamily="34" charset="0"/>
                        </a:rPr>
                        <a:t> $       131.0 </a:t>
                      </a:r>
                    </a:p>
                  </a:txBody>
                  <a:tcPr marL="5715" marR="5715" marT="571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rPr>
                        <a:t> </a:t>
                      </a:r>
                    </a:p>
                  </a:txBody>
                  <a:tcPr marL="5715" marR="5715" marT="571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1" i="0" u="none" strike="noStrike" dirty="0">
                          <a:solidFill>
                            <a:srgbClr val="000000"/>
                          </a:solidFill>
                          <a:effectLst/>
                          <a:latin typeface="Arial" panose="020B0604020202020204" pitchFamily="34" charset="0"/>
                        </a:rPr>
                        <a:t> $       396.9 </a:t>
                      </a:r>
                    </a:p>
                  </a:txBody>
                  <a:tcPr marL="5715" marR="5715" marT="571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7941D"/>
                    </a:solidFill>
                  </a:tcPr>
                </a:tc>
                <a:tc>
                  <a:txBody>
                    <a:bodyPr/>
                    <a:lstStyle/>
                    <a:p>
                      <a:pPr algn="ctr" fontAlgn="b"/>
                      <a:r>
                        <a:rPr lang="en-US" sz="1600" b="0" i="0" u="none" strike="noStrike" dirty="0">
                          <a:solidFill>
                            <a:srgbClr val="000000"/>
                          </a:solidFill>
                          <a:effectLst/>
                          <a:latin typeface="Arial" panose="020B0604020202020204" pitchFamily="34" charset="0"/>
                        </a:rPr>
                        <a:t> </a:t>
                      </a:r>
                    </a:p>
                  </a:txBody>
                  <a:tcPr marL="5715" marR="5715" marT="571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0" i="0" u="none" strike="noStrike" dirty="0">
                          <a:solidFill>
                            <a:srgbClr val="000000"/>
                          </a:solidFill>
                          <a:effectLst/>
                          <a:latin typeface="Arial" panose="020B0604020202020204" pitchFamily="34" charset="0"/>
                        </a:rPr>
                        <a:t> $       392.7 </a:t>
                      </a:r>
                    </a:p>
                  </a:txBody>
                  <a:tcPr marL="5715" marR="5715" marT="571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066259403"/>
                  </a:ext>
                </a:extLst>
              </a:tr>
              <a:tr h="285750">
                <a:tc>
                  <a:txBody>
                    <a:bodyPr/>
                    <a:lstStyle/>
                    <a:p>
                      <a:pPr algn="l" rtl="0" fontAlgn="b"/>
                      <a:r>
                        <a:rPr lang="en-US" sz="1300" b="0" i="0" u="none" strike="noStrike" dirty="0">
                          <a:solidFill>
                            <a:srgbClr val="000000"/>
                          </a:solidFill>
                          <a:effectLst/>
                          <a:latin typeface="Arial" panose="020B0604020202020204" pitchFamily="34" charset="0"/>
                        </a:rPr>
                        <a:t>Interest Payments</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1" i="0" u="none" strike="noStrike" dirty="0">
                          <a:solidFill>
                            <a:srgbClr val="000000"/>
                          </a:solidFill>
                          <a:effectLst/>
                          <a:latin typeface="Arial" panose="020B0604020202020204" pitchFamily="34" charset="0"/>
                        </a:rPr>
                        <a:t>           (23.0)</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41D"/>
                    </a:solidFill>
                  </a:tcPr>
                </a:tc>
                <a:tc>
                  <a:txBody>
                    <a:bodyPr/>
                    <a:lstStyle/>
                    <a:p>
                      <a:pPr algn="ctr" rtl="0" fontAlgn="b"/>
                      <a:r>
                        <a:rPr lang="en-US" sz="1300" b="1"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0" i="0" u="none" strike="noStrike" dirty="0">
                          <a:solidFill>
                            <a:srgbClr val="000000"/>
                          </a:solidFill>
                          <a:effectLst/>
                          <a:latin typeface="Arial" panose="020B0604020202020204" pitchFamily="34" charset="0"/>
                        </a:rPr>
                        <a:t>           (26.5)</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0"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1" i="0" u="none" strike="noStrike" dirty="0">
                          <a:solidFill>
                            <a:srgbClr val="000000"/>
                          </a:solidFill>
                          <a:effectLst/>
                          <a:latin typeface="Arial" panose="020B0604020202020204" pitchFamily="34" charset="0"/>
                        </a:rPr>
                        <a:t>           (84.6)</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41D"/>
                    </a:solidFill>
                  </a:tcPr>
                </a:tc>
                <a:tc>
                  <a:txBody>
                    <a:bodyPr/>
                    <a:lstStyle/>
                    <a:p>
                      <a:pPr algn="ctr" rtl="0" fontAlgn="b"/>
                      <a:r>
                        <a:rPr lang="en-US" sz="1300" b="1"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0" i="0" u="none" strike="noStrike" dirty="0">
                          <a:solidFill>
                            <a:srgbClr val="000000"/>
                          </a:solidFill>
                          <a:effectLst/>
                          <a:latin typeface="Arial" panose="020B0604020202020204" pitchFamily="34" charset="0"/>
                        </a:rPr>
                        <a:t>           (92.5)</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5243846"/>
                  </a:ext>
                </a:extLst>
              </a:tr>
              <a:tr h="285750">
                <a:tc>
                  <a:txBody>
                    <a:bodyPr/>
                    <a:lstStyle/>
                    <a:p>
                      <a:pPr algn="l" rtl="0" fontAlgn="b"/>
                      <a:r>
                        <a:rPr lang="en-US" sz="1300" b="0" i="0" u="none" strike="noStrike" dirty="0">
                          <a:solidFill>
                            <a:srgbClr val="000000"/>
                          </a:solidFill>
                          <a:effectLst/>
                          <a:latin typeface="Arial" panose="020B0604020202020204" pitchFamily="34" charset="0"/>
                        </a:rPr>
                        <a:t>Pension and OPEB Payments</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1" i="0" u="none" strike="noStrike" dirty="0">
                          <a:solidFill>
                            <a:srgbClr val="000000"/>
                          </a:solidFill>
                          <a:effectLst/>
                          <a:latin typeface="Arial" panose="020B0604020202020204" pitchFamily="34" charset="0"/>
                        </a:rPr>
                        <a:t>           (11.8)</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41D"/>
                    </a:solidFill>
                  </a:tcPr>
                </a:tc>
                <a:tc>
                  <a:txBody>
                    <a:bodyPr/>
                    <a:lstStyle/>
                    <a:p>
                      <a:pPr algn="ctr" rtl="0" fontAlgn="b"/>
                      <a:r>
                        <a:rPr lang="en-US" sz="1300" b="1"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0" i="0" u="none" strike="noStrike" dirty="0">
                          <a:solidFill>
                            <a:srgbClr val="000000"/>
                          </a:solidFill>
                          <a:effectLst/>
                          <a:latin typeface="Arial" panose="020B0604020202020204" pitchFamily="34" charset="0"/>
                        </a:rPr>
                        <a:t>           (12.2)</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0"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1" i="0" u="none" strike="noStrike" dirty="0">
                          <a:solidFill>
                            <a:srgbClr val="000000"/>
                          </a:solidFill>
                          <a:effectLst/>
                          <a:latin typeface="Arial" panose="020B0604020202020204" pitchFamily="34" charset="0"/>
                        </a:rPr>
                        <a:t>           (26.6)</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41D"/>
                    </a:solidFill>
                  </a:tcPr>
                </a:tc>
                <a:tc>
                  <a:txBody>
                    <a:bodyPr/>
                    <a:lstStyle/>
                    <a:p>
                      <a:pPr algn="ctr" rtl="0" fontAlgn="b"/>
                      <a:r>
                        <a:rPr lang="en-US" sz="1300" b="1"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0" i="0" u="none" strike="noStrike" dirty="0">
                          <a:solidFill>
                            <a:srgbClr val="000000"/>
                          </a:solidFill>
                          <a:effectLst/>
                          <a:latin typeface="Arial" panose="020B0604020202020204" pitchFamily="34" charset="0"/>
                        </a:rPr>
                        <a:t>           (28.0)</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00822122"/>
                  </a:ext>
                </a:extLst>
              </a:tr>
              <a:tr h="285750">
                <a:tc>
                  <a:txBody>
                    <a:bodyPr/>
                    <a:lstStyle/>
                    <a:p>
                      <a:pPr algn="l" rtl="0" fontAlgn="b"/>
                      <a:r>
                        <a:rPr lang="en-US" sz="1300" b="0" i="0" u="none" strike="noStrike" dirty="0">
                          <a:solidFill>
                            <a:srgbClr val="000000"/>
                          </a:solidFill>
                          <a:effectLst/>
                          <a:latin typeface="Arial" panose="020B0604020202020204" pitchFamily="34" charset="0"/>
                        </a:rPr>
                        <a:t>Restructuring, Severance and Other</a:t>
                      </a:r>
                      <a:r>
                        <a:rPr lang="en-US" sz="1300" b="0" i="0" u="none" strike="noStrike" baseline="30000" dirty="0">
                          <a:solidFill>
                            <a:srgbClr val="000000"/>
                          </a:solidFill>
                          <a:effectLst/>
                          <a:latin typeface="Arial" panose="020B0604020202020204" pitchFamily="34" charset="0"/>
                        </a:rPr>
                        <a:t> (1)</a:t>
                      </a:r>
                      <a:endParaRPr lang="en-US" sz="1300" b="0" i="0" u="none" strike="noStrike" dirty="0">
                        <a:solidFill>
                          <a:srgbClr val="000000"/>
                        </a:solidFill>
                        <a:effectLst/>
                        <a:latin typeface="Arial" panose="020B0604020202020204" pitchFamily="34" charset="0"/>
                      </a:endParaRP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1" i="0" u="none" strike="noStrike" dirty="0">
                          <a:solidFill>
                            <a:srgbClr val="000000"/>
                          </a:solidFill>
                          <a:effectLst/>
                          <a:latin typeface="Arial" panose="020B0604020202020204" pitchFamily="34" charset="0"/>
                        </a:rPr>
                        <a:t>                 -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41D"/>
                    </a:solidFill>
                  </a:tcPr>
                </a:tc>
                <a:tc>
                  <a:txBody>
                    <a:bodyPr/>
                    <a:lstStyle/>
                    <a:p>
                      <a:pPr algn="ctr" rtl="0" fontAlgn="b"/>
                      <a:r>
                        <a:rPr lang="en-US" sz="1300" b="1"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0" i="0" u="none" strike="noStrike" dirty="0">
                          <a:solidFill>
                            <a:srgbClr val="000000"/>
                          </a:solidFill>
                          <a:effectLst/>
                          <a:latin typeface="Arial" panose="020B0604020202020204" pitchFamily="34" charset="0"/>
                        </a:rPr>
                        <a:t>             (1.1)</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0"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1" i="0" u="none" strike="noStrike" dirty="0">
                          <a:solidFill>
                            <a:srgbClr val="000000"/>
                          </a:solidFill>
                          <a:effectLst/>
                          <a:latin typeface="Arial" panose="020B0604020202020204" pitchFamily="34" charset="0"/>
                        </a:rPr>
                        <a:t>                 -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41D"/>
                    </a:solidFill>
                  </a:tcPr>
                </a:tc>
                <a:tc>
                  <a:txBody>
                    <a:bodyPr/>
                    <a:lstStyle/>
                    <a:p>
                      <a:pPr algn="ctr" rtl="0" fontAlgn="b"/>
                      <a:r>
                        <a:rPr lang="en-US" sz="1300" b="1"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0" i="0" u="none" strike="noStrike" dirty="0">
                          <a:solidFill>
                            <a:srgbClr val="000000"/>
                          </a:solidFill>
                          <a:effectLst/>
                          <a:latin typeface="Arial" panose="020B0604020202020204" pitchFamily="34" charset="0"/>
                        </a:rPr>
                        <a:t>           (14.0)</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83231477"/>
                  </a:ext>
                </a:extLst>
              </a:tr>
              <a:tr h="285750">
                <a:tc>
                  <a:txBody>
                    <a:bodyPr/>
                    <a:lstStyle/>
                    <a:p>
                      <a:pPr algn="l" rtl="0" fontAlgn="b"/>
                      <a:r>
                        <a:rPr lang="en-US" sz="1300" b="0" i="0" u="none" strike="noStrike" dirty="0">
                          <a:solidFill>
                            <a:srgbClr val="000000"/>
                          </a:solidFill>
                          <a:effectLst/>
                          <a:latin typeface="Arial" panose="020B0604020202020204" pitchFamily="34" charset="0"/>
                        </a:rPr>
                        <a:t>Income Tax Payments, net of refunds</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1" i="0" u="none" strike="noStrike" dirty="0">
                          <a:solidFill>
                            <a:srgbClr val="000000"/>
                          </a:solidFill>
                          <a:effectLst/>
                          <a:latin typeface="Arial" panose="020B0604020202020204" pitchFamily="34" charset="0"/>
                        </a:rPr>
                        <a:t>             (0.8)</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41D"/>
                    </a:solidFill>
                  </a:tcPr>
                </a:tc>
                <a:tc>
                  <a:txBody>
                    <a:bodyPr/>
                    <a:lstStyle/>
                    <a:p>
                      <a:pPr algn="ctr" rtl="0" fontAlgn="b"/>
                      <a:r>
                        <a:rPr lang="en-US" sz="1300" b="1"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0" i="0" u="none" strike="noStrike" dirty="0">
                          <a:solidFill>
                            <a:srgbClr val="000000"/>
                          </a:solidFill>
                          <a:effectLst/>
                          <a:latin typeface="Arial" panose="020B0604020202020204" pitchFamily="34" charset="0"/>
                        </a:rPr>
                        <a:t>             (0.1)</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0"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1" i="0" u="none" strike="noStrike" dirty="0">
                          <a:solidFill>
                            <a:srgbClr val="000000"/>
                          </a:solidFill>
                          <a:effectLst/>
                          <a:latin typeface="Arial" panose="020B0604020202020204" pitchFamily="34" charset="0"/>
                        </a:rPr>
                        <a:t>             (1.0)</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41D"/>
                    </a:solidFill>
                  </a:tcPr>
                </a:tc>
                <a:tc>
                  <a:txBody>
                    <a:bodyPr/>
                    <a:lstStyle/>
                    <a:p>
                      <a:pPr algn="ctr" rtl="0" fontAlgn="b"/>
                      <a:r>
                        <a:rPr lang="en-US" sz="1300" b="1"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0" i="0" u="none" strike="noStrike" dirty="0">
                          <a:solidFill>
                            <a:srgbClr val="000000"/>
                          </a:solidFill>
                          <a:effectLst/>
                          <a:latin typeface="Arial" panose="020B0604020202020204" pitchFamily="34" charset="0"/>
                        </a:rPr>
                        <a:t>             (0.6)</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68514411"/>
                  </a:ext>
                </a:extLst>
              </a:tr>
              <a:tr h="285750">
                <a:tc>
                  <a:txBody>
                    <a:bodyPr/>
                    <a:lstStyle/>
                    <a:p>
                      <a:pPr algn="l" rtl="0" fontAlgn="b"/>
                      <a:r>
                        <a:rPr lang="en-US" sz="1300" b="0" i="0" u="none" strike="noStrike" dirty="0">
                          <a:solidFill>
                            <a:srgbClr val="000000"/>
                          </a:solidFill>
                          <a:effectLst/>
                          <a:latin typeface="Arial" panose="020B0604020202020204" pitchFamily="34" charset="0"/>
                        </a:rPr>
                        <a:t>Working Capital and Other</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1" i="0" u="none" strike="noStrike" dirty="0">
                          <a:solidFill>
                            <a:srgbClr val="000000"/>
                          </a:solidFill>
                          <a:effectLst/>
                          <a:latin typeface="Arial" panose="020B0604020202020204" pitchFamily="34" charset="0"/>
                        </a:rPr>
                        <a:t>            19.0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41D"/>
                    </a:solidFill>
                  </a:tcPr>
                </a:tc>
                <a:tc>
                  <a:txBody>
                    <a:bodyPr/>
                    <a:lstStyle/>
                    <a:p>
                      <a:pPr algn="ctr" rtl="0" fontAlgn="b"/>
                      <a:r>
                        <a:rPr lang="en-US" sz="1300" b="1"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0" i="0" u="none" strike="noStrike" dirty="0">
                          <a:solidFill>
                            <a:srgbClr val="000000"/>
                          </a:solidFill>
                          <a:effectLst/>
                          <a:latin typeface="Arial" panose="020B0604020202020204" pitchFamily="34" charset="0"/>
                        </a:rPr>
                        <a:t>             (5.7)</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0"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1" i="0" u="none" strike="noStrike" dirty="0">
                          <a:solidFill>
                            <a:srgbClr val="000000"/>
                          </a:solidFill>
                          <a:effectLst/>
                          <a:latin typeface="Arial" panose="020B0604020202020204" pitchFamily="34" charset="0"/>
                        </a:rPr>
                        <a:t>            12.7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41D"/>
                    </a:solidFill>
                  </a:tcPr>
                </a:tc>
                <a:tc>
                  <a:txBody>
                    <a:bodyPr/>
                    <a:lstStyle/>
                    <a:p>
                      <a:pPr algn="ctr" rtl="0" fontAlgn="b"/>
                      <a:r>
                        <a:rPr lang="en-US" sz="1300" b="1"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0" i="0" u="none" strike="noStrike" dirty="0">
                          <a:solidFill>
                            <a:srgbClr val="000000"/>
                          </a:solidFill>
                          <a:effectLst/>
                          <a:latin typeface="Arial" panose="020B0604020202020204" pitchFamily="34" charset="0"/>
                        </a:rPr>
                        <a:t>             (9.0)</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98270044"/>
                  </a:ext>
                </a:extLst>
              </a:tr>
              <a:tr h="285750">
                <a:tc>
                  <a:txBody>
                    <a:bodyPr/>
                    <a:lstStyle/>
                    <a:p>
                      <a:pPr algn="l" rtl="0" fontAlgn="b"/>
                      <a:r>
                        <a:rPr lang="en-US" sz="1300" b="1" i="0" u="none" strike="noStrike" dirty="0">
                          <a:solidFill>
                            <a:srgbClr val="000000"/>
                          </a:solidFill>
                          <a:effectLst/>
                          <a:latin typeface="Arial" panose="020B0604020202020204" pitchFamily="34" charset="0"/>
                        </a:rPr>
                        <a:t>Cash provided by Operating Activities</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rtl="0" fontAlgn="b"/>
                      <a:r>
                        <a:rPr lang="en-US" sz="1300" b="1" i="0" u="none" strike="noStrike" dirty="0">
                          <a:solidFill>
                            <a:srgbClr val="000000"/>
                          </a:solidFill>
                          <a:effectLst/>
                          <a:latin typeface="Arial" panose="020B0604020202020204" pitchFamily="34" charset="0"/>
                        </a:rPr>
                        <a:t> $       115.6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41D"/>
                    </a:solidFill>
                  </a:tcPr>
                </a:tc>
                <a:tc>
                  <a:txBody>
                    <a:bodyPr/>
                    <a:lstStyle/>
                    <a:p>
                      <a:pPr algn="ctr" rtl="0" fontAlgn="b"/>
                      <a:r>
                        <a:rPr lang="en-US" sz="1300" b="1"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rtl="0" fontAlgn="b"/>
                      <a:r>
                        <a:rPr lang="en-US" sz="1300" b="0" i="0" u="none" strike="noStrike" dirty="0">
                          <a:solidFill>
                            <a:srgbClr val="000000"/>
                          </a:solidFill>
                          <a:effectLst/>
                          <a:latin typeface="Arial" panose="020B0604020202020204" pitchFamily="34" charset="0"/>
                        </a:rPr>
                        <a:t> $         85.4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rtl="0" fontAlgn="b"/>
                      <a:r>
                        <a:rPr lang="en-US" sz="1300" b="0"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rtl="0" fontAlgn="b"/>
                      <a:r>
                        <a:rPr lang="en-US" sz="1300" b="1" i="0" u="none" strike="noStrike" dirty="0">
                          <a:solidFill>
                            <a:srgbClr val="000000"/>
                          </a:solidFill>
                          <a:effectLst/>
                          <a:latin typeface="Arial" panose="020B0604020202020204" pitchFamily="34" charset="0"/>
                        </a:rPr>
                        <a:t> $       297.4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41D"/>
                    </a:solidFill>
                  </a:tcPr>
                </a:tc>
                <a:tc>
                  <a:txBody>
                    <a:bodyPr/>
                    <a:lstStyle/>
                    <a:p>
                      <a:pPr algn="ctr" rtl="0" fontAlgn="b"/>
                      <a:r>
                        <a:rPr lang="en-US" sz="1300" b="1"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rtl="0" fontAlgn="b"/>
                      <a:r>
                        <a:rPr lang="en-US" sz="1300" b="0" i="0" u="none" strike="noStrike" dirty="0">
                          <a:solidFill>
                            <a:srgbClr val="000000"/>
                          </a:solidFill>
                          <a:effectLst/>
                          <a:latin typeface="Arial" panose="020B0604020202020204" pitchFamily="34" charset="0"/>
                        </a:rPr>
                        <a:t> $       248.6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extLst>
                  <a:ext uri="{0D108BD9-81ED-4DB2-BD59-A6C34878D82A}">
                    <a16:rowId xmlns:a16="http://schemas.microsoft.com/office/drawing/2014/main" val="3700406877"/>
                  </a:ext>
                </a:extLst>
              </a:tr>
              <a:tr h="285750">
                <a:tc>
                  <a:txBody>
                    <a:bodyPr/>
                    <a:lstStyle/>
                    <a:p>
                      <a:pPr algn="l" rtl="0" fontAlgn="b"/>
                      <a:r>
                        <a:rPr lang="en-US" sz="1300" b="0" i="0" u="none" strike="noStrike" dirty="0">
                          <a:solidFill>
                            <a:srgbClr val="000000"/>
                          </a:solidFill>
                          <a:effectLst/>
                          <a:latin typeface="Arial" panose="020B0604020202020204" pitchFamily="34" charset="0"/>
                        </a:rPr>
                        <a:t>Capital expenditures</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1" i="0" u="none" strike="noStrike" dirty="0">
                          <a:solidFill>
                            <a:srgbClr val="000000"/>
                          </a:solidFill>
                          <a:effectLst/>
                          <a:latin typeface="Arial" panose="020B0604020202020204" pitchFamily="34" charset="0"/>
                        </a:rPr>
                        <a:t>           (56.0)</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41D"/>
                    </a:solidFill>
                  </a:tcPr>
                </a:tc>
                <a:tc>
                  <a:txBody>
                    <a:bodyPr/>
                    <a:lstStyle/>
                    <a:p>
                      <a:pPr algn="ctr" rtl="0" fontAlgn="b"/>
                      <a:r>
                        <a:rPr lang="en-US" sz="1300" b="1"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0" i="0" u="none" strike="noStrike" dirty="0">
                          <a:solidFill>
                            <a:srgbClr val="000000"/>
                          </a:solidFill>
                          <a:effectLst/>
                          <a:latin typeface="Arial" panose="020B0604020202020204" pitchFamily="34" charset="0"/>
                        </a:rPr>
                        <a:t>           (64.6)</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0"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1" i="0" u="none" strike="noStrike" dirty="0">
                          <a:solidFill>
                            <a:srgbClr val="000000"/>
                          </a:solidFill>
                          <a:effectLst/>
                          <a:latin typeface="Arial" panose="020B0604020202020204" pitchFamily="34" charset="0"/>
                        </a:rPr>
                        <a:t>         (152.2)</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41D"/>
                    </a:solidFill>
                  </a:tcPr>
                </a:tc>
                <a:tc>
                  <a:txBody>
                    <a:bodyPr/>
                    <a:lstStyle/>
                    <a:p>
                      <a:pPr algn="ctr" rtl="0" fontAlgn="b"/>
                      <a:r>
                        <a:rPr lang="en-US" sz="1300" b="1"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0" i="0" u="none" strike="noStrike" dirty="0">
                          <a:solidFill>
                            <a:srgbClr val="000000"/>
                          </a:solidFill>
                          <a:effectLst/>
                          <a:latin typeface="Arial" panose="020B0604020202020204" pitchFamily="34" charset="0"/>
                        </a:rPr>
                        <a:t>         (184.3)</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07285888"/>
                  </a:ext>
                </a:extLst>
              </a:tr>
              <a:tr h="285750">
                <a:tc>
                  <a:txBody>
                    <a:bodyPr/>
                    <a:lstStyle/>
                    <a:p>
                      <a:pPr algn="l" rtl="0" fontAlgn="b"/>
                      <a:r>
                        <a:rPr lang="en-US" sz="1300" b="0" i="0" u="none" strike="noStrike" dirty="0">
                          <a:solidFill>
                            <a:srgbClr val="000000"/>
                          </a:solidFill>
                          <a:effectLst/>
                          <a:latin typeface="Arial" panose="020B0604020202020204" pitchFamily="34" charset="0"/>
                        </a:rPr>
                        <a:t>Proceeds from sale of assets</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1" i="0" u="none" strike="noStrike" dirty="0">
                          <a:solidFill>
                            <a:srgbClr val="000000"/>
                          </a:solidFill>
                          <a:effectLst/>
                          <a:latin typeface="Arial" panose="020B0604020202020204" pitchFamily="34" charset="0"/>
                        </a:rPr>
                        <a:t>              0.9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41D"/>
                    </a:solidFill>
                  </a:tcPr>
                </a:tc>
                <a:tc>
                  <a:txBody>
                    <a:bodyPr/>
                    <a:lstStyle/>
                    <a:p>
                      <a:pPr algn="ctr" rtl="0" fontAlgn="b"/>
                      <a:r>
                        <a:rPr lang="en-US" sz="1300" b="1"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0" i="0" u="none" strike="noStrike" dirty="0">
                          <a:solidFill>
                            <a:srgbClr val="000000"/>
                          </a:solidFill>
                          <a:effectLst/>
                          <a:latin typeface="Arial" panose="020B0604020202020204" pitchFamily="34" charset="0"/>
                        </a:rPr>
                        <a:t>              0.1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0"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1" i="0" u="none" strike="noStrike" dirty="0">
                          <a:solidFill>
                            <a:srgbClr val="000000"/>
                          </a:solidFill>
                          <a:effectLst/>
                          <a:latin typeface="Arial" panose="020B0604020202020204" pitchFamily="34" charset="0"/>
                        </a:rPr>
                        <a:t>              7.0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41D"/>
                    </a:solidFill>
                  </a:tcPr>
                </a:tc>
                <a:tc>
                  <a:txBody>
                    <a:bodyPr/>
                    <a:lstStyle/>
                    <a:p>
                      <a:pPr algn="ctr" rtl="0" fontAlgn="b"/>
                      <a:r>
                        <a:rPr lang="en-US" sz="1300" b="1"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300" b="0" i="0" u="none" strike="noStrike" dirty="0">
                          <a:solidFill>
                            <a:srgbClr val="000000"/>
                          </a:solidFill>
                          <a:effectLst/>
                          <a:latin typeface="Arial" panose="020B0604020202020204" pitchFamily="34" charset="0"/>
                        </a:rPr>
                        <a:t>            14.3 </a:t>
                      </a: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643317525"/>
                  </a:ext>
                </a:extLst>
              </a:tr>
              <a:tr h="285750">
                <a:tc>
                  <a:txBody>
                    <a:bodyPr/>
                    <a:lstStyle/>
                    <a:p>
                      <a:pPr algn="l" rtl="0" fontAlgn="b"/>
                      <a:r>
                        <a:rPr lang="en-US" sz="1300" b="1" i="0" u="none" strike="noStrike" dirty="0">
                          <a:solidFill>
                            <a:srgbClr val="000000"/>
                          </a:solidFill>
                          <a:effectLst/>
                          <a:latin typeface="Arial" panose="020B0604020202020204" pitchFamily="34" charset="0"/>
                        </a:rPr>
                        <a:t>Free Cash Flow </a:t>
                      </a:r>
                      <a:r>
                        <a:rPr lang="en-US" sz="1300" b="0" i="0" u="none" strike="noStrike" baseline="30000" dirty="0">
                          <a:solidFill>
                            <a:srgbClr val="000000"/>
                          </a:solidFill>
                          <a:effectLst/>
                          <a:latin typeface="Arial" panose="020B0604020202020204" pitchFamily="34" charset="0"/>
                        </a:rPr>
                        <a:t>(2)</a:t>
                      </a:r>
                      <a:endParaRPr lang="en-US" sz="1300" b="0" i="0" u="none" strike="noStrike" dirty="0">
                        <a:solidFill>
                          <a:srgbClr val="000000"/>
                        </a:solidFill>
                        <a:effectLst/>
                        <a:latin typeface="Arial" panose="020B0604020202020204" pitchFamily="34" charset="0"/>
                      </a:endParaRPr>
                    </a:p>
                  </a:txBody>
                  <a:tcPr marL="5715" marR="5715" marT="5715" marB="0" anchor="b">
                    <a:lnL>
                      <a:noFill/>
                    </a:lnL>
                    <a:lnR>
                      <a:noFill/>
                    </a:lnR>
                    <a:lnT w="6350" cap="flat" cmpd="sng" algn="ctr">
                      <a:solidFill>
                        <a:srgbClr val="000000"/>
                      </a:solidFill>
                      <a:prstDash val="dot"/>
                      <a:round/>
                      <a:headEnd type="none" w="med" len="med"/>
                      <a:tailEnd type="none" w="med" len="med"/>
                    </a:lnT>
                    <a:lnB w="6350" cap="flat" cmpd="sng" algn="ctr">
                      <a:solidFill>
                        <a:srgbClr val="BFBFBF"/>
                      </a:solidFill>
                      <a:prstDash val="solid"/>
                      <a:round/>
                      <a:headEnd type="none" w="med" len="med"/>
                      <a:tailEnd type="none" w="med" len="med"/>
                    </a:lnB>
                    <a:solidFill>
                      <a:srgbClr val="D0CECE"/>
                    </a:solidFill>
                  </a:tcPr>
                </a:tc>
                <a:tc>
                  <a:txBody>
                    <a:bodyPr/>
                    <a:lstStyle/>
                    <a:p>
                      <a:pPr algn="ctr" rtl="0" fontAlgn="b"/>
                      <a:r>
                        <a:rPr lang="en-US" sz="1300" b="1" i="0" u="none" strike="noStrike" dirty="0">
                          <a:solidFill>
                            <a:srgbClr val="000000"/>
                          </a:solidFill>
                          <a:effectLst/>
                          <a:latin typeface="Arial" panose="020B0604020202020204" pitchFamily="34" charset="0"/>
                        </a:rPr>
                        <a:t> $         60.5 </a:t>
                      </a:r>
                    </a:p>
                  </a:txBody>
                  <a:tcPr marL="5715" marR="5715" marT="5715" marB="0" anchor="b">
                    <a:lnL>
                      <a:noFill/>
                    </a:lnL>
                    <a:lnR>
                      <a:noFill/>
                    </a:lnR>
                    <a:lnT w="6350" cap="flat" cmpd="sng" algn="ctr">
                      <a:solidFill>
                        <a:srgbClr val="000000"/>
                      </a:solidFill>
                      <a:prstDash val="dot"/>
                      <a:round/>
                      <a:headEnd type="none" w="med" len="med"/>
                      <a:tailEnd type="none" w="med" len="med"/>
                    </a:lnT>
                    <a:lnB>
                      <a:noFill/>
                    </a:lnB>
                    <a:solidFill>
                      <a:srgbClr val="F7941D"/>
                    </a:solidFill>
                  </a:tcPr>
                </a:tc>
                <a:tc>
                  <a:txBody>
                    <a:bodyPr/>
                    <a:lstStyle/>
                    <a:p>
                      <a:pPr algn="ctr" rtl="0" fontAlgn="b"/>
                      <a:r>
                        <a:rPr lang="en-US" sz="1300" b="1"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a:noFill/>
                    </a:lnB>
                    <a:solidFill>
                      <a:srgbClr val="D0CECE"/>
                    </a:solidFill>
                  </a:tcPr>
                </a:tc>
                <a:tc>
                  <a:txBody>
                    <a:bodyPr/>
                    <a:lstStyle/>
                    <a:p>
                      <a:pPr algn="ctr" rtl="0" fontAlgn="b"/>
                      <a:r>
                        <a:rPr lang="en-US" sz="1300" b="0" i="0" u="none" strike="noStrike" dirty="0">
                          <a:solidFill>
                            <a:srgbClr val="000000"/>
                          </a:solidFill>
                          <a:effectLst/>
                          <a:latin typeface="Arial" panose="020B0604020202020204" pitchFamily="34" charset="0"/>
                        </a:rPr>
                        <a:t> $         20.9 </a:t>
                      </a:r>
                    </a:p>
                  </a:txBody>
                  <a:tcPr marL="5715" marR="5715" marT="5715" marB="0" anchor="b">
                    <a:lnL>
                      <a:noFill/>
                    </a:lnL>
                    <a:lnR>
                      <a:noFill/>
                    </a:lnR>
                    <a:lnT w="6350" cap="flat" cmpd="sng" algn="ctr">
                      <a:solidFill>
                        <a:srgbClr val="000000"/>
                      </a:solidFill>
                      <a:prstDash val="dot"/>
                      <a:round/>
                      <a:headEnd type="none" w="med" len="med"/>
                      <a:tailEnd type="none" w="med" len="med"/>
                    </a:lnT>
                    <a:lnB>
                      <a:noFill/>
                    </a:lnB>
                    <a:solidFill>
                      <a:srgbClr val="D0CECE"/>
                    </a:solidFill>
                  </a:tcPr>
                </a:tc>
                <a:tc>
                  <a:txBody>
                    <a:bodyPr/>
                    <a:lstStyle/>
                    <a:p>
                      <a:pPr algn="ctr" rtl="0" fontAlgn="b"/>
                      <a:r>
                        <a:rPr lang="en-US" sz="1300" b="0" i="0" u="none" strike="noStrike" dirty="0">
                          <a:solidFill>
                            <a:srgbClr val="000000"/>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a:noFill/>
                    </a:lnB>
                    <a:solidFill>
                      <a:srgbClr val="D0CECE"/>
                    </a:solidFill>
                  </a:tcPr>
                </a:tc>
                <a:tc>
                  <a:txBody>
                    <a:bodyPr/>
                    <a:lstStyle/>
                    <a:p>
                      <a:pPr algn="ctr" rtl="0" fontAlgn="b"/>
                      <a:r>
                        <a:rPr lang="en-US" sz="1300" b="1" i="0" u="none" strike="noStrike" dirty="0">
                          <a:solidFill>
                            <a:schemeClr val="tx1"/>
                          </a:solidFill>
                          <a:effectLst/>
                          <a:latin typeface="Arial" panose="020B0604020202020204" pitchFamily="34" charset="0"/>
                        </a:rPr>
                        <a:t> $       152.2 </a:t>
                      </a:r>
                    </a:p>
                  </a:txBody>
                  <a:tcPr marL="5715" marR="5715" marT="5715" marB="0" anchor="b">
                    <a:lnL>
                      <a:noFill/>
                    </a:lnL>
                    <a:lnR>
                      <a:noFill/>
                    </a:lnR>
                    <a:lnT w="6350" cap="flat" cmpd="sng" algn="ctr">
                      <a:solidFill>
                        <a:srgbClr val="000000"/>
                      </a:solidFill>
                      <a:prstDash val="dot"/>
                      <a:round/>
                      <a:headEnd type="none" w="med" len="med"/>
                      <a:tailEnd type="none" w="med" len="med"/>
                    </a:lnT>
                    <a:lnB>
                      <a:noFill/>
                    </a:lnB>
                    <a:solidFill>
                      <a:srgbClr val="F7941D"/>
                    </a:solidFill>
                  </a:tcPr>
                </a:tc>
                <a:tc>
                  <a:txBody>
                    <a:bodyPr/>
                    <a:lstStyle/>
                    <a:p>
                      <a:pPr algn="ctr" rtl="0" fontAlgn="b"/>
                      <a:r>
                        <a:rPr lang="en-US" sz="1300" b="1" i="0" u="none" strike="noStrike" dirty="0">
                          <a:solidFill>
                            <a:schemeClr val="tx1"/>
                          </a:solidFill>
                          <a:effectLst/>
                          <a:latin typeface="Arial" panose="020B0604020202020204" pitchFamily="34" charset="0"/>
                        </a:rPr>
                        <a:t> </a:t>
                      </a:r>
                    </a:p>
                  </a:txBody>
                  <a:tcPr marL="5715" marR="5715" marT="5715" marB="0" anchor="b">
                    <a:lnL>
                      <a:noFill/>
                    </a:lnL>
                    <a:lnR>
                      <a:noFill/>
                    </a:lnR>
                    <a:lnT w="6350" cap="flat" cmpd="sng" algn="ctr">
                      <a:solidFill>
                        <a:srgbClr val="000000"/>
                      </a:solidFill>
                      <a:prstDash val="dot"/>
                      <a:round/>
                      <a:headEnd type="none" w="med" len="med"/>
                      <a:tailEnd type="none" w="med" len="med"/>
                    </a:lnT>
                    <a:lnB>
                      <a:noFill/>
                    </a:lnB>
                    <a:solidFill>
                      <a:srgbClr val="D0CECE"/>
                    </a:solidFill>
                  </a:tcPr>
                </a:tc>
                <a:tc>
                  <a:txBody>
                    <a:bodyPr/>
                    <a:lstStyle/>
                    <a:p>
                      <a:pPr algn="ctr" rtl="0" fontAlgn="b"/>
                      <a:r>
                        <a:rPr lang="en-US" sz="1300" b="0" i="0" u="none" strike="noStrike" dirty="0">
                          <a:solidFill>
                            <a:srgbClr val="000000"/>
                          </a:solidFill>
                          <a:effectLst/>
                          <a:latin typeface="Arial" panose="020B0604020202020204" pitchFamily="34" charset="0"/>
                        </a:rPr>
                        <a:t> $         78.6 </a:t>
                      </a:r>
                    </a:p>
                  </a:txBody>
                  <a:tcPr marL="5715" marR="5715" marT="5715" marB="0" anchor="b">
                    <a:lnL>
                      <a:noFill/>
                    </a:lnL>
                    <a:lnR>
                      <a:noFill/>
                    </a:lnR>
                    <a:lnT w="6350" cap="flat" cmpd="sng" algn="ctr">
                      <a:solidFill>
                        <a:srgbClr val="000000"/>
                      </a:solidFill>
                      <a:prstDash val="dot"/>
                      <a:round/>
                      <a:headEnd type="none" w="med" len="med"/>
                      <a:tailEnd type="none" w="med" len="med"/>
                    </a:lnT>
                    <a:lnB>
                      <a:noFill/>
                    </a:lnB>
                    <a:solidFill>
                      <a:srgbClr val="D0CECE"/>
                    </a:solidFill>
                  </a:tcPr>
                </a:tc>
                <a:extLst>
                  <a:ext uri="{0D108BD9-81ED-4DB2-BD59-A6C34878D82A}">
                    <a16:rowId xmlns:a16="http://schemas.microsoft.com/office/drawing/2014/main" val="3271633826"/>
                  </a:ext>
                </a:extLst>
              </a:tr>
            </a:tbl>
          </a:graphicData>
        </a:graphic>
      </p:graphicFrame>
      <p:sp>
        <p:nvSpPr>
          <p:cNvPr id="3" name="Slide Number Placeholder 2"/>
          <p:cNvSpPr>
            <a:spLocks noGrp="1"/>
          </p:cNvSpPr>
          <p:nvPr>
            <p:ph type="sldNum" sz="quarter" idx="10"/>
          </p:nvPr>
        </p:nvSpPr>
        <p:spPr/>
        <p:txBody>
          <a:bodyPr/>
          <a:lstStyle/>
          <a:p>
            <a:fld id="{12606A94-97A3-4E04-9E25-180CC9BAE03C}" type="slidenum">
              <a:rPr lang="en-US" smtClean="0"/>
              <a:pPr/>
              <a:t>12</a:t>
            </a:fld>
            <a:endParaRPr lang="en-US" dirty="0"/>
          </a:p>
        </p:txBody>
      </p:sp>
    </p:spTree>
    <p:extLst>
      <p:ext uri="{BB962C8B-B14F-4D97-AF65-F5344CB8AC3E}">
        <p14:creationId xmlns:p14="http://schemas.microsoft.com/office/powerpoint/2010/main" val="2285925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812131"/>
            <a:ext cx="4516553" cy="1329595"/>
          </a:xfrm>
          <a:prstGeom prst="rect">
            <a:avLst/>
          </a:prstGeom>
        </p:spPr>
        <p:txBody>
          <a:bodyPr wrap="square" lIns="0" rIns="0">
            <a:spAutoFit/>
          </a:bodyPr>
          <a:lstStyle/>
          <a:p>
            <a:pPr>
              <a:lnSpc>
                <a:spcPct val="90000"/>
              </a:lnSpc>
            </a:pPr>
            <a:endParaRPr lang="en-US" sz="3600" b="1" dirty="0">
              <a:solidFill>
                <a:schemeClr val="bg1"/>
              </a:solidFill>
              <a:latin typeface="Arial"/>
              <a:cs typeface="Arial"/>
            </a:endParaRPr>
          </a:p>
          <a:p>
            <a:pPr>
              <a:lnSpc>
                <a:spcPct val="120000"/>
              </a:lnSpc>
            </a:pPr>
            <a:r>
              <a:rPr lang="en-US" sz="2400" b="1" dirty="0" smtClean="0">
                <a:solidFill>
                  <a:schemeClr val="bg1"/>
                </a:solidFill>
                <a:latin typeface="Arial"/>
                <a:cs typeface="Arial"/>
              </a:rPr>
              <a:t>Q&amp;A</a:t>
            </a:r>
            <a:r>
              <a:rPr lang="en-US" sz="2400" dirty="0" smtClean="0">
                <a:solidFill>
                  <a:schemeClr val="bg1"/>
                </a:solidFill>
                <a:latin typeface="Arial"/>
                <a:cs typeface="Arial"/>
              </a:rPr>
              <a:t/>
            </a:r>
            <a:br>
              <a:rPr lang="en-US" sz="2400" dirty="0" smtClean="0">
                <a:solidFill>
                  <a:schemeClr val="bg1"/>
                </a:solidFill>
                <a:latin typeface="Arial"/>
                <a:cs typeface="Arial"/>
              </a:rPr>
            </a:br>
            <a:r>
              <a:rPr lang="en-US" sz="1600" dirty="0" smtClean="0">
                <a:solidFill>
                  <a:schemeClr val="bg1"/>
                </a:solidFill>
                <a:latin typeface="Arial"/>
                <a:cs typeface="Arial"/>
              </a:rPr>
              <a:t>Q3 2020 Earnings</a:t>
            </a:r>
            <a:endParaRPr lang="en-US" sz="1600" dirty="0">
              <a:solidFill>
                <a:schemeClr val="bg1"/>
              </a:solidFill>
              <a:latin typeface="Arial"/>
              <a:cs typeface="Arial"/>
            </a:endParaRPr>
          </a:p>
        </p:txBody>
      </p:sp>
    </p:spTree>
    <p:extLst>
      <p:ext uri="{BB962C8B-B14F-4D97-AF65-F5344CB8AC3E}">
        <p14:creationId xmlns:p14="http://schemas.microsoft.com/office/powerpoint/2010/main" val="3280889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88500"/>
            <a:ext cx="8356600" cy="461665"/>
          </a:xfrm>
          <a:prstGeom prst="rect">
            <a:avLst/>
          </a:prstGeom>
        </p:spPr>
        <p:txBody>
          <a:bodyPr/>
          <a:lstStyle/>
          <a:p>
            <a:r>
              <a:rPr lang="en-US" dirty="0">
                <a:solidFill>
                  <a:srgbClr val="F7941D"/>
                </a:solidFill>
              </a:rPr>
              <a:t>Safe Harbor</a:t>
            </a:r>
          </a:p>
        </p:txBody>
      </p:sp>
      <p:sp>
        <p:nvSpPr>
          <p:cNvPr id="3" name="TextBox 2"/>
          <p:cNvSpPr txBox="1"/>
          <p:nvPr/>
        </p:nvSpPr>
        <p:spPr>
          <a:xfrm>
            <a:off x="228600" y="745331"/>
            <a:ext cx="8610600" cy="4462760"/>
          </a:xfrm>
          <a:prstGeom prst="rect">
            <a:avLst/>
          </a:prstGeom>
          <a:noFill/>
        </p:spPr>
        <p:txBody>
          <a:bodyPr wrap="square" lIns="0" tIns="0" rIns="0" bIns="0" rtlCol="0">
            <a:spAutoFit/>
          </a:bodyPr>
          <a:lstStyle/>
          <a:p>
            <a:r>
              <a:rPr lang="en-US" sz="1000" dirty="0">
                <a:latin typeface="Arial" panose="020B0604020202020204" pitchFamily="34" charset="0"/>
                <a:cs typeface="Arial" panose="020B0604020202020204" pitchFamily="34" charset="0"/>
              </a:rPr>
              <a:t>The Securities and Exchange Commission (“SEC”) encourages companies to disclose forward-looking information so that investors can better understand a company’s future prospects and make informed investment decisions.  Certain statements in this communication are forward-looking statements and are made pursuant to the safe harbor provisions of the Securities Litigation Reform Act of 1995.  These forward-looking statements reflect, among other things, our current expectations, plans, strategies, and anticipated financial results.  There are a number of risks, uncertainties, and conditions that may cause our actual results to differ materially from those expressed or implied by these forward-looking statements.  These risks and uncertainties include a number of factors related to our business, including the uncertainties relating to the impact of the novel coronavirus (COVID-19) pandemic on the company’s business, results of operations, cash flows, stock price and employees; economic and financial market conditions generally and economic conditions in our service areas;  various risks to the price and volatility of our common stock; changes in the valuation of pension plan assets; the substantial amount of debt and our ability to repay or refinance it or incur additional debt in the future; our need for a significant amount of cash to service and repay the debt  restrictions contained in our debt agreements that limit the discretion of management in operating the business; regulatory changes, including changes to subsidies, rapid development and introduction of new technologies and intense competition in the telecommunications industry; risks associated with our possible pursuit of acquisitions; system failures; cyber-attacks, information or security breaches or technology failure of ours or of a third party; losses of large customers or government contracts; risks associated with the rights-of-way for the network; disruptions in the relationship with third party vendors; losses of key management personnel and the inability to attract and retain highly qualified management and personnel in the future; changes in the extensive governmental legislation and regulations governing telecommunications providers and the provision of telecommunications services; new or changing tax laws or regulations; telecommunications carriers disputing and/or avoiding their obligations to pay network access charges for use of our network; high costs of regulatory compliance; the competitive impact of legislation and regulatory changes in the telecommunications industry; and liability and compliance costs regarding environmental regulations; and risks associated with discontinuing paying dividends on our common stock. A detailed discussion of these and other risks and uncertainties that could cause actual results and events to differ materially from such forward-looking statements are discussed in more detail in our filings with the SEC, including our reports on Form 10-K and Form 10-Q.  Many of these circumstances are beyond our ability to control or predict.  Moreover, forward-looking statements necessarily involve assumptions on our part.  These forward-looking statements generally are identified by the words “believe,” “expect,” “anticipate,” “estimate,” “project,” “intend,” “plan,” “should,” “may,” “will,” “would,” “will be,” “will continue” or similar expressions.  Such forward-looking statements involve known and unknown risks, uncertainties and other factors that may cause actual results, performance or achievements of Consolidated Communications Holdings, Inc. and its subsidiaries to be different from those expressed or implied in the forward-looking statements.  All forward-looking statements attributable to us or persons acting on our behalf are expressly qualified in their entirety by the cautionary statements that appear throughout this communication.  Furthermore, forward-looking statements speak only as of the date they are made.  Except as required under the federal securities laws or the rules and regulations of the SEC, we disclaim any intention or obligation to update or revise publicly any forward-looking statements.  You should not place undue reliance on forward-looking statements.</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2606A94-97A3-4E04-9E25-180CC9BAE03C}" type="slidenum">
              <a:rPr lang="en-US" smtClean="0"/>
              <a:pPr/>
              <a:t>2</a:t>
            </a:fld>
            <a:endParaRPr lang="en-US" dirty="0"/>
          </a:p>
        </p:txBody>
      </p:sp>
    </p:spTree>
    <p:extLst>
      <p:ext uri="{BB962C8B-B14F-4D97-AF65-F5344CB8AC3E}">
        <p14:creationId xmlns:p14="http://schemas.microsoft.com/office/powerpoint/2010/main" val="1535951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88500"/>
            <a:ext cx="8356600" cy="461665"/>
          </a:xfrm>
          <a:prstGeom prst="rect">
            <a:avLst/>
          </a:prstGeom>
        </p:spPr>
        <p:txBody>
          <a:bodyPr/>
          <a:lstStyle/>
          <a:p>
            <a:r>
              <a:rPr lang="en-GB" dirty="0" smtClean="0">
                <a:solidFill>
                  <a:srgbClr val="F7941D"/>
                </a:solidFill>
              </a:rPr>
              <a:t>Non-GAAP </a:t>
            </a:r>
            <a:r>
              <a:rPr lang="en-GB" dirty="0">
                <a:solidFill>
                  <a:srgbClr val="F7941D"/>
                </a:solidFill>
              </a:rPr>
              <a:t>Measures</a:t>
            </a:r>
          </a:p>
        </p:txBody>
      </p:sp>
      <p:sp>
        <p:nvSpPr>
          <p:cNvPr id="5" name="TextBox 4"/>
          <p:cNvSpPr txBox="1"/>
          <p:nvPr/>
        </p:nvSpPr>
        <p:spPr>
          <a:xfrm>
            <a:off x="228600" y="745331"/>
            <a:ext cx="8610600" cy="4250532"/>
          </a:xfrm>
          <a:prstGeom prst="rect">
            <a:avLst/>
          </a:prstGeom>
          <a:noFill/>
        </p:spPr>
        <p:txBody>
          <a:bodyPr wrap="square" lIns="0" tIns="0" rIns="0" bIns="0" rtlCol="0">
            <a:noAutofit/>
          </a:bodyPr>
          <a:lstStyle/>
          <a:p>
            <a:r>
              <a:rPr lang="en-US" sz="1100" dirty="0">
                <a:latin typeface="Arial" panose="020B0604020202020204" pitchFamily="34" charset="0"/>
                <a:cs typeface="Arial" panose="020B0604020202020204" pitchFamily="34" charset="0"/>
              </a:rPr>
              <a:t>This </a:t>
            </a:r>
            <a:r>
              <a:rPr lang="en-US" sz="1100" dirty="0" smtClean="0">
                <a:latin typeface="Arial" panose="020B0604020202020204" pitchFamily="34" charset="0"/>
                <a:cs typeface="Arial" panose="020B0604020202020204" pitchFamily="34" charset="0"/>
              </a:rPr>
              <a:t>presentation</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includes certain non-GAAP historical and forward-looking financial measures, including but not limited to “</a:t>
            </a:r>
            <a:r>
              <a:rPr lang="en-US" sz="1100" dirty="0">
                <a:latin typeface="Arial" panose="020B0604020202020204" pitchFamily="34" charset="0"/>
                <a:cs typeface="Arial" panose="020B0604020202020204" pitchFamily="34" charset="0"/>
              </a:rPr>
              <a:t>EBITDA,” “adjusted EBITDA,” “total net debt to last twelve month adjusted EBITDA ratio</a:t>
            </a:r>
            <a:r>
              <a:rPr lang="en-US" sz="1100" dirty="0" smtClean="0">
                <a:latin typeface="Arial" panose="020B0604020202020204" pitchFamily="34" charset="0"/>
                <a:cs typeface="Arial" panose="020B0604020202020204" pitchFamily="34" charset="0"/>
              </a:rPr>
              <a:t>,” and “</a:t>
            </a:r>
            <a:r>
              <a:rPr lang="en-US" sz="1100" dirty="0">
                <a:latin typeface="Arial" panose="020B0604020202020204" pitchFamily="34" charset="0"/>
                <a:cs typeface="Arial" panose="020B0604020202020204" pitchFamily="34" charset="0"/>
              </a:rPr>
              <a:t>free cash </a:t>
            </a:r>
            <a:r>
              <a:rPr lang="en-US" sz="1100" dirty="0" smtClean="0">
                <a:latin typeface="Arial" panose="020B0604020202020204" pitchFamily="34" charset="0"/>
                <a:cs typeface="Arial" panose="020B0604020202020204" pitchFamily="34" charset="0"/>
              </a:rPr>
              <a:t>flow.”  In addition to providing key metrics for management to evaluate the Company’s performance, we believes these measurements assist investors in their understanding of operating performance and in identifying historical and prospective trends.  </a:t>
            </a:r>
          </a:p>
          <a:p>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A </a:t>
            </a:r>
            <a:r>
              <a:rPr lang="en-US" sz="1100" dirty="0">
                <a:latin typeface="Arial" panose="020B0604020202020204" pitchFamily="34" charset="0"/>
                <a:cs typeface="Arial" panose="020B0604020202020204" pitchFamily="34" charset="0"/>
              </a:rPr>
              <a:t>reconciliation of the differences between these non-GAAP financial measures and the most directly comparable financial measures presented in accordance with GAAP </a:t>
            </a:r>
            <a:r>
              <a:rPr lang="en-US" sz="1100" dirty="0" smtClean="0">
                <a:latin typeface="Arial" panose="020B0604020202020204" pitchFamily="34" charset="0"/>
                <a:cs typeface="Arial" panose="020B0604020202020204" pitchFamily="34" charset="0"/>
              </a:rPr>
              <a:t>are available on the Company’s </a:t>
            </a:r>
            <a:r>
              <a:rPr lang="en-US" sz="1100" dirty="0">
                <a:latin typeface="Arial" panose="020B0604020202020204" pitchFamily="34" charset="0"/>
                <a:cs typeface="Arial" panose="020B0604020202020204" pitchFamily="34" charset="0"/>
              </a:rPr>
              <a:t>website at </a:t>
            </a:r>
            <a:r>
              <a:rPr lang="en-US" sz="1100" dirty="0">
                <a:latin typeface="Arial" panose="020B0604020202020204" pitchFamily="34" charset="0"/>
                <a:cs typeface="Arial" panose="020B0604020202020204" pitchFamily="34" charset="0"/>
                <a:hlinkClick r:id="rId3"/>
              </a:rPr>
              <a:t>https://</a:t>
            </a:r>
            <a:r>
              <a:rPr lang="en-US" sz="1100" dirty="0" smtClean="0">
                <a:latin typeface="Arial" panose="020B0604020202020204" pitchFamily="34" charset="0"/>
                <a:cs typeface="Arial" panose="020B0604020202020204" pitchFamily="34" charset="0"/>
                <a:hlinkClick r:id="rId3"/>
              </a:rPr>
              <a:t>ir.consolidated.com</a:t>
            </a:r>
            <a:r>
              <a:rPr lang="en-US" sz="1100" dirty="0" smtClean="0">
                <a:latin typeface="Arial" panose="020B0604020202020204" pitchFamily="34" charset="0"/>
                <a:cs typeface="Arial" panose="020B0604020202020204" pitchFamily="34" charset="0"/>
              </a:rPr>
              <a:t>.  Non-GAAP measures are not presented to be replacements or alternatives to the GAAP measures, and investors are urged to consider these non-GAAP measures in addition to, and not in substitution for, measures prepared in accordance with GAAP.  Consolidated may present or calculate its non-GAAP measures differently from other companies.</a:t>
            </a:r>
          </a:p>
          <a:p>
            <a:endParaRPr lang="en-US" sz="1100" dirty="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Consolidated has filed a Form 8-K reporting the quarterly results for the third quarter of 2020.  The 8-K must be read in conjunction with this presentation and contains additional important details on the quarterly results.</a:t>
            </a:r>
          </a:p>
          <a:p>
            <a:endParaRPr lang="en-US" sz="1100" dirty="0" smtClean="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800" dirty="0" smtClean="0">
                <a:latin typeface="Arial" panose="020B0604020202020204" pitchFamily="34" charset="0"/>
                <a:cs typeface="Arial" panose="020B0604020202020204" pitchFamily="34" charset="0"/>
              </a:rPr>
              <a:t>.  </a:t>
            </a:r>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 </a:t>
            </a:r>
          </a:p>
          <a:p>
            <a:endParaRPr lang="en-US" sz="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fld id="{12606A94-97A3-4E04-9E25-180CC9BAE03C}" type="slidenum">
              <a:rPr lang="en-US" smtClean="0"/>
              <a:pPr/>
              <a:t>3</a:t>
            </a:fld>
            <a:endParaRPr lang="en-US" dirty="0"/>
          </a:p>
        </p:txBody>
      </p:sp>
    </p:spTree>
    <p:extLst>
      <p:ext uri="{BB962C8B-B14F-4D97-AF65-F5344CB8AC3E}">
        <p14:creationId xmlns:p14="http://schemas.microsoft.com/office/powerpoint/2010/main" val="971642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88500"/>
            <a:ext cx="8356600" cy="461665"/>
          </a:xfrm>
          <a:prstGeom prst="rect">
            <a:avLst/>
          </a:prstGeom>
        </p:spPr>
        <p:txBody>
          <a:bodyPr/>
          <a:lstStyle/>
          <a:p>
            <a:r>
              <a:rPr lang="en-US" dirty="0" smtClean="0">
                <a:solidFill>
                  <a:srgbClr val="F7941D"/>
                </a:solidFill>
              </a:rPr>
              <a:t>Third Quarter 2020 Highlights</a:t>
            </a:r>
            <a:endParaRPr lang="en-US" dirty="0">
              <a:solidFill>
                <a:srgbClr val="F7941D"/>
              </a:solidFill>
            </a:endParaRPr>
          </a:p>
        </p:txBody>
      </p:sp>
      <p:sp>
        <p:nvSpPr>
          <p:cNvPr id="5" name="TextBox 4"/>
          <p:cNvSpPr txBox="1"/>
          <p:nvPr/>
        </p:nvSpPr>
        <p:spPr>
          <a:xfrm>
            <a:off x="231054" y="985529"/>
            <a:ext cx="5674182" cy="4647426"/>
          </a:xfrm>
          <a:prstGeom prst="rect">
            <a:avLst/>
          </a:prstGeom>
          <a:noFill/>
        </p:spPr>
        <p:txBody>
          <a:bodyPr wrap="square" numCol="1" rtlCol="0">
            <a:spAutoFit/>
          </a:bodyPr>
          <a:lstStyle/>
          <a:p>
            <a:pPr>
              <a:spcAft>
                <a:spcPts val="600"/>
              </a:spcAft>
            </a:pPr>
            <a:r>
              <a:rPr lang="en-US" sz="1400" b="1" dirty="0">
                <a:latin typeface="Arial" panose="020B0604020202020204" pitchFamily="34" charset="0"/>
                <a:cs typeface="Arial" panose="020B0604020202020204" pitchFamily="34" charset="0"/>
              </a:rPr>
              <a:t>New Capitalization Plan Positions Company </a:t>
            </a:r>
            <a:r>
              <a:rPr lang="en-US" sz="1400" b="1" dirty="0" smtClean="0">
                <a:latin typeface="Arial" panose="020B0604020202020204" pitchFamily="34" charset="0"/>
                <a:cs typeface="Arial" panose="020B0604020202020204" pitchFamily="34" charset="0"/>
              </a:rPr>
              <a:t>for Return to </a:t>
            </a:r>
            <a:r>
              <a:rPr lang="en-US" sz="1400" b="1" dirty="0">
                <a:latin typeface="Arial" panose="020B0604020202020204" pitchFamily="34" charset="0"/>
                <a:cs typeface="Arial" panose="020B0604020202020204" pitchFamily="34" charset="0"/>
              </a:rPr>
              <a:t>Growth</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Announced strategic partnership with Searchlight Capital Partners, closed on $350M capital infusion and completed global refinancing on 10/2/20</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Lowered </a:t>
            </a:r>
            <a:r>
              <a:rPr lang="en-US" sz="1400" dirty="0">
                <a:latin typeface="Arial" panose="020B0604020202020204" pitchFamily="34" charset="0"/>
                <a:cs typeface="Arial" panose="020B0604020202020204" pitchFamily="34" charset="0"/>
              </a:rPr>
              <a:t>net debt ratio from </a:t>
            </a:r>
            <a:r>
              <a:rPr lang="en-US" sz="1400" dirty="0" smtClean="0">
                <a:latin typeface="Arial" panose="020B0604020202020204" pitchFamily="34" charset="0"/>
                <a:cs typeface="Arial" panose="020B0604020202020204" pitchFamily="34" charset="0"/>
              </a:rPr>
              <a:t>4.39x </a:t>
            </a:r>
            <a:r>
              <a:rPr lang="en-US" sz="1400" dirty="0">
                <a:latin typeface="Arial" panose="020B0604020202020204" pitchFamily="34" charset="0"/>
                <a:cs typeface="Arial" panose="020B0604020202020204" pitchFamily="34" charset="0"/>
              </a:rPr>
              <a:t>to </a:t>
            </a:r>
            <a:r>
              <a:rPr lang="en-US" sz="1400" dirty="0" smtClean="0">
                <a:latin typeface="Arial" panose="020B0604020202020204" pitchFamily="34" charset="0"/>
                <a:cs typeface="Arial" panose="020B0604020202020204" pitchFamily="34" charset="0"/>
              </a:rPr>
              <a:t>4.01x, as of Sept. 30, 2020</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Total </a:t>
            </a:r>
            <a:r>
              <a:rPr lang="en-US" sz="1400" dirty="0" smtClean="0">
                <a:latin typeface="Arial" panose="020B0604020202020204" pitchFamily="34" charset="0"/>
                <a:cs typeface="Arial" panose="020B0604020202020204" pitchFamily="34" charset="0"/>
              </a:rPr>
              <a:t>liquidity: </a:t>
            </a:r>
            <a:r>
              <a:rPr lang="en-US" sz="1400" dirty="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191.6M, as </a:t>
            </a:r>
            <a:r>
              <a:rPr lang="en-US" sz="1400" dirty="0">
                <a:latin typeface="Arial" panose="020B0604020202020204" pitchFamily="34" charset="0"/>
                <a:cs typeface="Arial" panose="020B0604020202020204" pitchFamily="34" charset="0"/>
              </a:rPr>
              <a:t>of Sept. 30, </a:t>
            </a:r>
            <a:r>
              <a:rPr lang="en-US" sz="1400" dirty="0" smtClean="0">
                <a:latin typeface="Arial" panose="020B0604020202020204" pitchFamily="34" charset="0"/>
                <a:cs typeface="Arial" panose="020B0604020202020204" pitchFamily="34" charset="0"/>
              </a:rPr>
              <a:t>2020</a:t>
            </a:r>
            <a:endParaRPr lang="en-US" sz="1400" dirty="0">
              <a:latin typeface="Arial" panose="020B0604020202020204" pitchFamily="34" charset="0"/>
              <a:cs typeface="Arial" panose="020B0604020202020204" pitchFamily="34" charset="0"/>
            </a:endParaRPr>
          </a:p>
          <a:p>
            <a:pPr lvl="0">
              <a:spcAft>
                <a:spcPts val="600"/>
              </a:spcAft>
            </a:pPr>
            <a:endParaRPr lang="en-US" sz="1400" b="1" dirty="0" smtClean="0">
              <a:latin typeface="Arial" panose="020B0604020202020204" pitchFamily="34" charset="0"/>
              <a:cs typeface="Arial" panose="020B0604020202020204" pitchFamily="34" charset="0"/>
            </a:endParaRPr>
          </a:p>
          <a:p>
            <a:pPr lvl="0">
              <a:spcAft>
                <a:spcPts val="600"/>
              </a:spcAft>
            </a:pPr>
            <a:r>
              <a:rPr lang="en-US" sz="1400" b="1" dirty="0" smtClean="0">
                <a:latin typeface="Arial" panose="020B0604020202020204" pitchFamily="34" charset="0"/>
                <a:cs typeface="Arial" panose="020B0604020202020204" pitchFamily="34" charset="0"/>
              </a:rPr>
              <a:t>Delivered Stable Revenue and Adjusted </a:t>
            </a:r>
            <a:r>
              <a:rPr lang="en-US" sz="1400" b="1" dirty="0">
                <a:latin typeface="Arial" panose="020B0604020202020204" pitchFamily="34" charset="0"/>
                <a:cs typeface="Arial" panose="020B0604020202020204" pitchFamily="34" charset="0"/>
              </a:rPr>
              <a:t>EBITDA </a:t>
            </a:r>
            <a:r>
              <a:rPr lang="en-US" sz="1400" b="1" dirty="0" smtClean="0">
                <a:latin typeface="Arial" panose="020B0604020202020204" pitchFamily="34" charset="0"/>
                <a:cs typeface="Arial" panose="020B0604020202020204" pitchFamily="34" charset="0"/>
              </a:rPr>
              <a:t>Growth</a:t>
            </a:r>
            <a:endParaRPr lang="en-US" sz="1400"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Revenue: $327.1M, down 1.9%</a:t>
            </a:r>
            <a:endParaRPr lang="en-US"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Adjusted EBITDA: $132.2M, up 1.0% </a:t>
            </a:r>
            <a:endParaRPr lang="en-US" sz="1400"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Free Cash Flow: increased $39.6M in Q3-20 and $128.9M YTD</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Capital </a:t>
            </a:r>
            <a:r>
              <a:rPr lang="en-US" sz="1400" dirty="0" smtClean="0">
                <a:latin typeface="Arial" panose="020B0604020202020204" pitchFamily="34" charset="0"/>
                <a:cs typeface="Arial" panose="020B0604020202020204" pitchFamily="34" charset="0"/>
              </a:rPr>
              <a:t>expenditures: </a:t>
            </a:r>
            <a:r>
              <a:rPr lang="en-US" sz="1400" dirty="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56M </a:t>
            </a:r>
            <a:r>
              <a:rPr lang="en-US" sz="1400" dirty="0">
                <a:latin typeface="Arial" panose="020B0604020202020204" pitchFamily="34" charset="0"/>
                <a:cs typeface="Arial" panose="020B0604020202020204" pitchFamily="34" charset="0"/>
              </a:rPr>
              <a:t>in Q3-20 and $</a:t>
            </a:r>
            <a:r>
              <a:rPr lang="en-US" sz="1400" dirty="0" smtClean="0">
                <a:latin typeface="Arial" panose="020B0604020202020204" pitchFamily="34" charset="0"/>
                <a:cs typeface="Arial" panose="020B0604020202020204" pitchFamily="34" charset="0"/>
              </a:rPr>
              <a:t>152.2M </a:t>
            </a:r>
            <a:r>
              <a:rPr lang="en-US" sz="1400" dirty="0">
                <a:latin typeface="Arial" panose="020B0604020202020204" pitchFamily="34" charset="0"/>
                <a:cs typeface="Arial" panose="020B0604020202020204" pitchFamily="34" charset="0"/>
              </a:rPr>
              <a:t>YTD</a:t>
            </a:r>
          </a:p>
          <a:p>
            <a:pPr lvl="0"/>
            <a:endParaRPr lang="en-US" sz="1400" dirty="0">
              <a:latin typeface="Arial" panose="020B0604020202020204" pitchFamily="34" charset="0"/>
              <a:cs typeface="Arial" panose="020B0604020202020204" pitchFamily="34" charset="0"/>
            </a:endParaRPr>
          </a:p>
          <a:p>
            <a:pPr lvl="0">
              <a:spcAft>
                <a:spcPts val="600"/>
              </a:spcAft>
            </a:pPr>
            <a:r>
              <a:rPr lang="en-US" sz="1400" b="1" dirty="0" smtClean="0">
                <a:latin typeface="Arial" panose="020B0604020202020204" pitchFamily="34" charset="0"/>
                <a:cs typeface="Arial" panose="020B0604020202020204" pitchFamily="34" charset="0"/>
              </a:rPr>
              <a:t>Leveraging </a:t>
            </a:r>
            <a:r>
              <a:rPr lang="en-US" sz="1400" b="1" dirty="0">
                <a:latin typeface="Arial" panose="020B0604020202020204" pitchFamily="34" charset="0"/>
                <a:cs typeface="Arial" panose="020B0604020202020204" pitchFamily="34" charset="0"/>
              </a:rPr>
              <a:t>Fiber Assets Across Three Customer </a:t>
            </a:r>
            <a:r>
              <a:rPr lang="en-US" sz="1400" b="1" dirty="0" smtClean="0">
                <a:latin typeface="Arial" panose="020B0604020202020204" pitchFamily="34" charset="0"/>
                <a:cs typeface="Arial" panose="020B0604020202020204" pitchFamily="34" charset="0"/>
              </a:rPr>
              <a:t>Groups</a:t>
            </a:r>
          </a:p>
          <a:p>
            <a:pPr marL="284163" lvl="0" indent="-284163">
              <a:buFont typeface="Arial" panose="020B0604020202020204" pitchFamily="34" charset="0"/>
              <a:buChar char="•"/>
            </a:pPr>
            <a:r>
              <a:rPr lang="en-US" sz="1400" dirty="0" smtClean="0">
                <a:latin typeface="Arial" panose="020B0604020202020204" pitchFamily="34" charset="0"/>
                <a:cs typeface="Arial" panose="020B0604020202020204" pitchFamily="34" charset="0"/>
              </a:rPr>
              <a:t>Data &amp; Transport revenue: up 1.6% </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Broadband revenue: up 2.6% (6th consecutive quarter)</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Fiber lit buildings +12.5%; 1,100 fiber-route miles added</a:t>
            </a:r>
            <a:r>
              <a:rPr lang="en-US" sz="1400" dirty="0" smtClean="0">
                <a:solidFill>
                  <a:srgbClr val="FF0000"/>
                </a:solidFill>
                <a:latin typeface="Arial" panose="020B0604020202020204" pitchFamily="34" charset="0"/>
                <a:cs typeface="Arial" panose="020B0604020202020204" pitchFamily="34" charset="0"/>
              </a:rPr>
              <a:t> </a:t>
            </a:r>
            <a:endParaRPr lang="en-US" sz="1400" dirty="0">
              <a:solidFill>
                <a:srgbClr val="FF0000"/>
              </a:solidFill>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p:txBody>
      </p:sp>
      <p:sp>
        <p:nvSpPr>
          <p:cNvPr id="6" name="TextBox 5"/>
          <p:cNvSpPr txBox="1"/>
          <p:nvPr/>
        </p:nvSpPr>
        <p:spPr>
          <a:xfrm>
            <a:off x="393192" y="635377"/>
            <a:ext cx="6756792" cy="276999"/>
          </a:xfrm>
          <a:prstGeom prst="rect">
            <a:avLst/>
          </a:prstGeom>
          <a:noFill/>
        </p:spPr>
        <p:txBody>
          <a:bodyPr wrap="square" rtlCol="0">
            <a:spAutoFit/>
          </a:bodyPr>
          <a:lstStyle/>
          <a:p>
            <a:r>
              <a:rPr lang="en-US" sz="1200" dirty="0" smtClean="0">
                <a:solidFill>
                  <a:schemeClr val="bg1">
                    <a:lumMod val="50000"/>
                  </a:schemeClr>
                </a:solidFill>
                <a:latin typeface="Arial" panose="020B0604020202020204" pitchFamily="34" charset="0"/>
                <a:cs typeface="Arial" panose="020B0604020202020204" pitchFamily="34" charset="0"/>
              </a:rPr>
              <a:t>Q3-2020 as compared to Q3-2019</a:t>
            </a:r>
            <a:endParaRPr lang="en-US" sz="1200" dirty="0">
              <a:solidFill>
                <a:schemeClr val="bg1">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6019800" y="635377"/>
            <a:ext cx="3124200" cy="4491698"/>
          </a:xfrm>
          <a:prstGeom prst="rect">
            <a:avLst/>
          </a:prstGeom>
          <a:solidFill>
            <a:srgbClr val="0055A5">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6132577" y="892537"/>
            <a:ext cx="2896859" cy="4524315"/>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1600" dirty="0" smtClean="0">
                <a:solidFill>
                  <a:schemeClr val="bg1"/>
                </a:solidFill>
                <a:latin typeface="Arial" panose="020B0604020202020204" pitchFamily="34" charset="0"/>
                <a:cs typeface="Arial" panose="020B0604020202020204" pitchFamily="34" charset="0"/>
              </a:rPr>
              <a:t>Stable and improved Adjusted EBITDA and revenue trends  reflecting resiliency of business</a:t>
            </a:r>
          </a:p>
          <a:p>
            <a:pPr algn="ctr"/>
            <a:endParaRPr lang="en-US" sz="1600" dirty="0" smtClean="0">
              <a:solidFill>
                <a:schemeClr val="bg1"/>
              </a:solidFill>
              <a:latin typeface="Arial" panose="020B0604020202020204" pitchFamily="34" charset="0"/>
              <a:cs typeface="Arial" panose="020B0604020202020204" pitchFamily="34" charset="0"/>
            </a:endParaRPr>
          </a:p>
          <a:p>
            <a:pPr algn="ctr"/>
            <a:endParaRPr lang="en-US" sz="1600" dirty="0">
              <a:solidFill>
                <a:schemeClr val="bg1"/>
              </a:solidFill>
              <a:latin typeface="Arial" panose="020B0604020202020204" pitchFamily="34" charset="0"/>
              <a:cs typeface="Arial" panose="020B0604020202020204" pitchFamily="34" charset="0"/>
            </a:endParaRPr>
          </a:p>
          <a:p>
            <a:pPr algn="ctr"/>
            <a:r>
              <a:rPr lang="en-US" sz="1600" dirty="0" smtClean="0">
                <a:solidFill>
                  <a:schemeClr val="bg1"/>
                </a:solidFill>
                <a:latin typeface="Arial" panose="020B0604020202020204" pitchFamily="34" charset="0"/>
                <a:cs typeface="Arial" panose="020B0604020202020204" pitchFamily="34" charset="0"/>
              </a:rPr>
              <a:t>Global refinancing strengthened balance sheet; lowered leverage and</a:t>
            </a:r>
            <a:br>
              <a:rPr lang="en-US" sz="1600" dirty="0" smtClean="0">
                <a:solidFill>
                  <a:schemeClr val="bg1"/>
                </a:solidFill>
                <a:latin typeface="Arial" panose="020B0604020202020204" pitchFamily="34" charset="0"/>
                <a:cs typeface="Arial" panose="020B0604020202020204" pitchFamily="34" charset="0"/>
              </a:rPr>
            </a:br>
            <a:r>
              <a:rPr lang="en-US" sz="1600" dirty="0" smtClean="0">
                <a:solidFill>
                  <a:schemeClr val="bg1"/>
                </a:solidFill>
                <a:latin typeface="Arial" panose="020B0604020202020204" pitchFamily="34" charset="0"/>
                <a:cs typeface="Arial" panose="020B0604020202020204" pitchFamily="34" charset="0"/>
              </a:rPr>
              <a:t>increased liquidity</a:t>
            </a:r>
          </a:p>
          <a:p>
            <a:pPr algn="ctr"/>
            <a:endParaRPr lang="en-US" sz="1600" dirty="0" smtClean="0">
              <a:solidFill>
                <a:schemeClr val="bg1"/>
              </a:solidFill>
              <a:latin typeface="Arial" panose="020B0604020202020204" pitchFamily="34" charset="0"/>
              <a:cs typeface="Arial" panose="020B0604020202020204" pitchFamily="34" charset="0"/>
            </a:endParaRPr>
          </a:p>
          <a:p>
            <a:pPr algn="ctr"/>
            <a:endParaRPr lang="en-US" sz="1600" dirty="0">
              <a:solidFill>
                <a:schemeClr val="bg1"/>
              </a:solidFill>
              <a:latin typeface="Arial" panose="020B0604020202020204" pitchFamily="34" charset="0"/>
              <a:cs typeface="Arial" panose="020B0604020202020204" pitchFamily="34" charset="0"/>
            </a:endParaRPr>
          </a:p>
          <a:p>
            <a:pPr algn="ctr"/>
            <a:r>
              <a:rPr lang="en-US" sz="1600" dirty="0" smtClean="0">
                <a:solidFill>
                  <a:schemeClr val="bg1"/>
                </a:solidFill>
                <a:latin typeface="Arial" panose="020B0604020202020204" pitchFamily="34" charset="0"/>
                <a:cs typeface="Arial" panose="020B0604020202020204" pitchFamily="34" charset="0"/>
              </a:rPr>
              <a:t>Strategic investment accelerates fiber expansion plans enabling return to growth</a:t>
            </a:r>
          </a:p>
          <a:p>
            <a:pPr algn="ctr"/>
            <a:endParaRPr lang="en-US" sz="1600" dirty="0">
              <a:solidFill>
                <a:schemeClr val="bg1"/>
              </a:solidFill>
              <a:latin typeface="Arial" panose="020B0604020202020204" pitchFamily="34" charset="0"/>
              <a:cs typeface="Arial" panose="020B0604020202020204" pitchFamily="34" charset="0"/>
            </a:endParaRPr>
          </a:p>
          <a:p>
            <a:pPr algn="ctr"/>
            <a:endParaRPr lang="en-US" sz="1600"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fld id="{12606A94-97A3-4E04-9E25-180CC9BAE03C}" type="slidenum">
              <a:rPr lang="en-US" smtClean="0"/>
              <a:pPr/>
              <a:t>4</a:t>
            </a:fld>
            <a:endParaRPr lang="en-US" dirty="0"/>
          </a:p>
        </p:txBody>
      </p:sp>
    </p:spTree>
    <p:extLst>
      <p:ext uri="{BB962C8B-B14F-4D97-AF65-F5344CB8AC3E}">
        <p14:creationId xmlns:p14="http://schemas.microsoft.com/office/powerpoint/2010/main" val="4187593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Pentagon 53">
            <a:extLst>
              <a:ext uri="{FF2B5EF4-FFF2-40B4-BE49-F238E27FC236}">
                <a16:creationId xmlns:a16="http://schemas.microsoft.com/office/drawing/2014/main" id="{827C0660-D69A-744A-95ED-EB584C0F4C04}"/>
              </a:ext>
            </a:extLst>
          </p:cNvPr>
          <p:cNvSpPr/>
          <p:nvPr/>
        </p:nvSpPr>
        <p:spPr>
          <a:xfrm>
            <a:off x="2520841" y="1271450"/>
            <a:ext cx="6658601" cy="3468799"/>
          </a:xfrm>
          <a:prstGeom prst="homePlate">
            <a:avLst>
              <a:gd name="adj" fmla="val 0"/>
            </a:avLst>
          </a:prstGeom>
          <a:gradFill>
            <a:gsLst>
              <a:gs pos="0">
                <a:schemeClr val="accent4"/>
              </a:gs>
              <a:gs pos="100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Pentagon 54">
            <a:extLst>
              <a:ext uri="{FF2B5EF4-FFF2-40B4-BE49-F238E27FC236}">
                <a16:creationId xmlns:a16="http://schemas.microsoft.com/office/drawing/2014/main" id="{B2581BD8-10D2-134D-ACA9-C2D8EBE96ADD}"/>
              </a:ext>
            </a:extLst>
          </p:cNvPr>
          <p:cNvSpPr/>
          <p:nvPr/>
        </p:nvSpPr>
        <p:spPr>
          <a:xfrm>
            <a:off x="1" y="1271451"/>
            <a:ext cx="5118540" cy="3468798"/>
          </a:xfrm>
          <a:prstGeom prst="homePlate">
            <a:avLst/>
          </a:prstGeom>
          <a:gradFill>
            <a:gsLst>
              <a:gs pos="100000">
                <a:schemeClr val="accent4"/>
              </a:gs>
              <a:gs pos="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6" name="Group 55">
            <a:extLst>
              <a:ext uri="{FF2B5EF4-FFF2-40B4-BE49-F238E27FC236}">
                <a16:creationId xmlns:a16="http://schemas.microsoft.com/office/drawing/2014/main" id="{3E36EE84-4C47-D048-86A2-F31DC5818758}"/>
              </a:ext>
            </a:extLst>
          </p:cNvPr>
          <p:cNvGrpSpPr/>
          <p:nvPr/>
        </p:nvGrpSpPr>
        <p:grpSpPr>
          <a:xfrm>
            <a:off x="3471482" y="1271451"/>
            <a:ext cx="1647057" cy="3468798"/>
            <a:chOff x="2794741" y="1271451"/>
            <a:chExt cx="2757352" cy="3352800"/>
          </a:xfrm>
          <a:effectLst>
            <a:outerShdw blurRad="50800" dist="12700" dir="2700000" algn="tl" rotWithShape="0">
              <a:prstClr val="black">
                <a:alpha val="40000"/>
              </a:prstClr>
            </a:outerShdw>
          </a:effectLst>
        </p:grpSpPr>
        <p:sp>
          <p:nvSpPr>
            <p:cNvPr id="57" name="Chevron 56">
              <a:extLst>
                <a:ext uri="{FF2B5EF4-FFF2-40B4-BE49-F238E27FC236}">
                  <a16:creationId xmlns:a16="http://schemas.microsoft.com/office/drawing/2014/main" id="{9AD65764-A9E1-CB45-9840-E5358D9DD323}"/>
                </a:ext>
              </a:extLst>
            </p:cNvPr>
            <p:cNvSpPr/>
            <p:nvPr/>
          </p:nvSpPr>
          <p:spPr>
            <a:xfrm>
              <a:off x="3356444" y="1271451"/>
              <a:ext cx="2195649" cy="3352800"/>
            </a:xfrm>
            <a:prstGeom prst="chevron">
              <a:avLst>
                <a:gd name="adj" fmla="val 78659"/>
              </a:avLst>
            </a:prstGeom>
            <a:gradFill>
              <a:gsLst>
                <a:gs pos="100000">
                  <a:schemeClr val="accent4">
                    <a:lumMod val="75000"/>
                  </a:schemeClr>
                </a:gs>
                <a:gs pos="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8" name="Chevron 57">
              <a:extLst>
                <a:ext uri="{FF2B5EF4-FFF2-40B4-BE49-F238E27FC236}">
                  <a16:creationId xmlns:a16="http://schemas.microsoft.com/office/drawing/2014/main" id="{0A9A7AC3-D7C7-8F4F-8B8A-EA8C8D22A7AC}"/>
                </a:ext>
              </a:extLst>
            </p:cNvPr>
            <p:cNvSpPr/>
            <p:nvPr/>
          </p:nvSpPr>
          <p:spPr>
            <a:xfrm>
              <a:off x="2794741" y="1271451"/>
              <a:ext cx="2195649" cy="3352800"/>
            </a:xfrm>
            <a:prstGeom prst="chevron">
              <a:avLst>
                <a:gd name="adj" fmla="val 78659"/>
              </a:avLst>
            </a:prstGeom>
            <a:gradFill>
              <a:gsLst>
                <a:gs pos="100000">
                  <a:schemeClr val="accent4">
                    <a:lumMod val="75000"/>
                    <a:alpha val="66000"/>
                  </a:schemeClr>
                </a:gs>
                <a:gs pos="0">
                  <a:schemeClr val="accent1">
                    <a:lumMod val="75000"/>
                    <a:alpha val="59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4" name="Title 1"/>
          <p:cNvSpPr>
            <a:spLocks noGrp="1"/>
          </p:cNvSpPr>
          <p:nvPr>
            <p:ph type="title"/>
            <p:custDataLst>
              <p:tags r:id="rId1"/>
            </p:custDataLst>
          </p:nvPr>
        </p:nvSpPr>
        <p:spPr>
          <a:xfrm>
            <a:off x="393700" y="88500"/>
            <a:ext cx="8356600" cy="461665"/>
          </a:xfrm>
        </p:spPr>
        <p:txBody>
          <a:bodyPr/>
          <a:lstStyle/>
          <a:p>
            <a:r>
              <a:rPr lang="en-US" dirty="0">
                <a:latin typeface="Arial" panose="020B0604020202020204" pitchFamily="34" charset="0"/>
                <a:cs typeface="Arial" panose="020B0604020202020204" pitchFamily="34" charset="0"/>
              </a:rPr>
              <a:t>The </a:t>
            </a:r>
            <a:r>
              <a:rPr lang="en-US" sz="3200" dirty="0">
                <a:solidFill>
                  <a:schemeClr val="bg1"/>
                </a:solidFill>
                <a:latin typeface="Arial" panose="020B0604020202020204" pitchFamily="34" charset="0"/>
                <a:cs typeface="Arial" panose="020B0604020202020204" pitchFamily="34" charset="0"/>
              </a:rPr>
              <a:t>New</a:t>
            </a:r>
            <a:r>
              <a:rPr lang="en-US" dirty="0">
                <a:latin typeface="Arial" panose="020B0604020202020204" pitchFamily="34" charset="0"/>
                <a:cs typeface="Arial" panose="020B0604020202020204" pitchFamily="34" charset="0"/>
              </a:rPr>
              <a:t> Consolidated Communications</a:t>
            </a:r>
          </a:p>
        </p:txBody>
      </p:sp>
      <p:sp>
        <p:nvSpPr>
          <p:cNvPr id="48" name="TextBox 47">
            <a:extLst>
              <a:ext uri="{FF2B5EF4-FFF2-40B4-BE49-F238E27FC236}">
                <a16:creationId xmlns:a16="http://schemas.microsoft.com/office/drawing/2014/main" id="{F5377162-B3A7-FF4A-A2B4-A2D6E31C1022}"/>
              </a:ext>
            </a:extLst>
          </p:cNvPr>
          <p:cNvSpPr txBox="1"/>
          <p:nvPr>
            <p:custDataLst>
              <p:tags r:id="rId2"/>
            </p:custDataLst>
          </p:nvPr>
        </p:nvSpPr>
        <p:spPr>
          <a:xfrm>
            <a:off x="342482" y="849325"/>
            <a:ext cx="6084317" cy="246221"/>
          </a:xfrm>
          <a:prstGeom prst="rect">
            <a:avLst/>
          </a:prstGeom>
          <a:noFill/>
        </p:spPr>
        <p:txBody>
          <a:bodyPr wrap="square" lIns="0" tIns="0" rIns="0" bIns="0" rtlCol="0">
            <a:spAutoFit/>
          </a:bodyPr>
          <a:lstStyle/>
          <a:p>
            <a:r>
              <a:rPr lang="en-US" sz="1600" dirty="0" smtClean="0">
                <a:latin typeface="Arial" panose="020B0604020202020204" pitchFamily="34" charset="0"/>
                <a:cs typeface="Arial" panose="020B0604020202020204" pitchFamily="34" charset="0"/>
              </a:rPr>
              <a:t>Strategic transformation underway for return to </a:t>
            </a:r>
            <a:r>
              <a:rPr lang="en-US" sz="1600" dirty="0">
                <a:latin typeface="Arial" panose="020B0604020202020204" pitchFamily="34" charset="0"/>
                <a:cs typeface="Arial" panose="020B0604020202020204" pitchFamily="34" charset="0"/>
              </a:rPr>
              <a:t>growth</a:t>
            </a:r>
          </a:p>
        </p:txBody>
      </p:sp>
      <p:grpSp>
        <p:nvGrpSpPr>
          <p:cNvPr id="9" name="Group 8">
            <a:extLst>
              <a:ext uri="{FF2B5EF4-FFF2-40B4-BE49-F238E27FC236}">
                <a16:creationId xmlns:a16="http://schemas.microsoft.com/office/drawing/2014/main" id="{A7A3149E-C463-7B48-9F94-27487F62B876}"/>
              </a:ext>
            </a:extLst>
          </p:cNvPr>
          <p:cNvGrpSpPr/>
          <p:nvPr/>
        </p:nvGrpSpPr>
        <p:grpSpPr>
          <a:xfrm>
            <a:off x="342482" y="1505852"/>
            <a:ext cx="3405523" cy="446032"/>
            <a:chOff x="342482" y="1355151"/>
            <a:chExt cx="3405523" cy="446032"/>
          </a:xfrm>
        </p:grpSpPr>
        <p:sp>
          <p:nvSpPr>
            <p:cNvPr id="28" name="Rectangle 27">
              <a:extLst>
                <a:ext uri="{FF2B5EF4-FFF2-40B4-BE49-F238E27FC236}">
                  <a16:creationId xmlns:a16="http://schemas.microsoft.com/office/drawing/2014/main" id="{3BDD986E-B3FB-4452-AEBF-0EF517F77522}"/>
                </a:ext>
              </a:extLst>
            </p:cNvPr>
            <p:cNvSpPr/>
            <p:nvPr>
              <p:custDataLst>
                <p:tags r:id="rId11"/>
              </p:custDataLst>
            </p:nvPr>
          </p:nvSpPr>
          <p:spPr bwMode="auto">
            <a:xfrm>
              <a:off x="445230" y="1355151"/>
              <a:ext cx="3302775" cy="446032"/>
            </a:xfrm>
            <a:prstGeom prst="rect">
              <a:avLst/>
            </a:prstGeom>
            <a:noFill/>
            <a:ln w="9525" cap="flat" cmpd="sng" algn="ctr">
              <a:noFill/>
              <a:prstDash val="solid"/>
              <a:round/>
              <a:headEnd type="none" w="med" len="med"/>
              <a:tailEnd type="none" w="med" len="med"/>
            </a:ln>
            <a:effectLst/>
          </p:spPr>
          <p:txBody>
            <a:bodyPr vert="horz" wrap="square" lIns="411480" tIns="45720" rIns="91440" bIns="45720" numCol="1" rtlCol="0" anchor="ctr" anchorCtr="0" compatLnSpc="1">
              <a:prstTxWarp prst="textNoShape">
                <a:avLst/>
              </a:prstTxWarp>
            </a:bodyPr>
            <a:lstStyle/>
            <a:p>
              <a:pPr defTabSz="914400" eaLnBrk="0" fontAlgn="base" hangingPunct="0">
                <a:spcBef>
                  <a:spcPct val="0"/>
                </a:spcBef>
                <a:spcAft>
                  <a:spcPct val="0"/>
                </a:spcAft>
              </a:pPr>
              <a:r>
                <a:rPr lang="en-US" sz="1400" dirty="0">
                  <a:solidFill>
                    <a:schemeClr val="bg1"/>
                  </a:solidFill>
                  <a:latin typeface="Arial" panose="020B0604020202020204" pitchFamily="34" charset="0"/>
                  <a:cs typeface="Arial" panose="020B0604020202020204" pitchFamily="34" charset="0"/>
                </a:rPr>
                <a:t>Dividend Cut + New Capital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Allocation Plan</a:t>
              </a:r>
            </a:p>
          </p:txBody>
        </p:sp>
        <p:sp>
          <p:nvSpPr>
            <p:cNvPr id="60" name="Freeform 33">
              <a:extLst>
                <a:ext uri="{FF2B5EF4-FFF2-40B4-BE49-F238E27FC236}">
                  <a16:creationId xmlns:a16="http://schemas.microsoft.com/office/drawing/2014/main" id="{48F7E23C-EFC2-424E-9BD7-7A9DC923813B}"/>
                </a:ext>
              </a:extLst>
            </p:cNvPr>
            <p:cNvSpPr>
              <a:spLocks noEditPoints="1"/>
            </p:cNvSpPr>
            <p:nvPr/>
          </p:nvSpPr>
          <p:spPr bwMode="auto">
            <a:xfrm>
              <a:off x="342482" y="1412015"/>
              <a:ext cx="420554" cy="336630"/>
            </a:xfrm>
            <a:custGeom>
              <a:avLst/>
              <a:gdLst>
                <a:gd name="T0" fmla="*/ 2425 w 2593"/>
                <a:gd name="T1" fmla="*/ 168 h 2076"/>
                <a:gd name="T2" fmla="*/ 1171 w 2593"/>
                <a:gd name="T3" fmla="*/ 1422 h 2076"/>
                <a:gd name="T4" fmla="*/ 548 w 2593"/>
                <a:gd name="T5" fmla="*/ 798 h 2076"/>
                <a:gd name="T6" fmla="*/ 416 w 2593"/>
                <a:gd name="T7" fmla="*/ 798 h 2076"/>
                <a:gd name="T8" fmla="*/ 416 w 2593"/>
                <a:gd name="T9" fmla="*/ 930 h 2076"/>
                <a:gd name="T10" fmla="*/ 1171 w 2593"/>
                <a:gd name="T11" fmla="*/ 1685 h 2076"/>
                <a:gd name="T12" fmla="*/ 2557 w 2593"/>
                <a:gd name="T13" fmla="*/ 300 h 2076"/>
                <a:gd name="T14" fmla="*/ 2557 w 2593"/>
                <a:gd name="T15" fmla="*/ 168 h 2076"/>
                <a:gd name="T16" fmla="*/ 2425 w 2593"/>
                <a:gd name="T17" fmla="*/ 168 h 2076"/>
                <a:gd name="T18" fmla="*/ 1890 w 2593"/>
                <a:gd name="T19" fmla="*/ 1890 h 2076"/>
                <a:gd name="T20" fmla="*/ 187 w 2593"/>
                <a:gd name="T21" fmla="*/ 1890 h 2076"/>
                <a:gd name="T22" fmla="*/ 187 w 2593"/>
                <a:gd name="T23" fmla="*/ 187 h 2076"/>
                <a:gd name="T24" fmla="*/ 1890 w 2593"/>
                <a:gd name="T25" fmla="*/ 187 h 2076"/>
                <a:gd name="T26" fmla="*/ 1890 w 2593"/>
                <a:gd name="T27" fmla="*/ 413 h 2076"/>
                <a:gd name="T28" fmla="*/ 2076 w 2593"/>
                <a:gd name="T29" fmla="*/ 226 h 2076"/>
                <a:gd name="T30" fmla="*/ 2076 w 2593"/>
                <a:gd name="T31" fmla="*/ 0 h 2076"/>
                <a:gd name="T32" fmla="*/ 0 w 2593"/>
                <a:gd name="T33" fmla="*/ 0 h 2076"/>
                <a:gd name="T34" fmla="*/ 0 w 2593"/>
                <a:gd name="T35" fmla="*/ 2076 h 2076"/>
                <a:gd name="T36" fmla="*/ 2076 w 2593"/>
                <a:gd name="T37" fmla="*/ 2076 h 2076"/>
                <a:gd name="T38" fmla="*/ 2076 w 2593"/>
                <a:gd name="T39" fmla="*/ 1070 h 2076"/>
                <a:gd name="T40" fmla="*/ 1890 w 2593"/>
                <a:gd name="T41" fmla="*/ 1257 h 2076"/>
                <a:gd name="T42" fmla="*/ 1890 w 2593"/>
                <a:gd name="T43" fmla="*/ 1890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3" h="2076">
                  <a:moveTo>
                    <a:pt x="2425" y="168"/>
                  </a:moveTo>
                  <a:cubicBezTo>
                    <a:pt x="1171" y="1422"/>
                    <a:pt x="1171" y="1422"/>
                    <a:pt x="1171" y="1422"/>
                  </a:cubicBezTo>
                  <a:cubicBezTo>
                    <a:pt x="548" y="798"/>
                    <a:pt x="548" y="798"/>
                    <a:pt x="548" y="798"/>
                  </a:cubicBezTo>
                  <a:cubicBezTo>
                    <a:pt x="511" y="762"/>
                    <a:pt x="452" y="762"/>
                    <a:pt x="416" y="798"/>
                  </a:cubicBezTo>
                  <a:cubicBezTo>
                    <a:pt x="379" y="835"/>
                    <a:pt x="379" y="894"/>
                    <a:pt x="416" y="930"/>
                  </a:cubicBezTo>
                  <a:cubicBezTo>
                    <a:pt x="1171" y="1685"/>
                    <a:pt x="1171" y="1685"/>
                    <a:pt x="1171" y="1685"/>
                  </a:cubicBezTo>
                  <a:cubicBezTo>
                    <a:pt x="2557" y="300"/>
                    <a:pt x="2557" y="300"/>
                    <a:pt x="2557" y="300"/>
                  </a:cubicBezTo>
                  <a:cubicBezTo>
                    <a:pt x="2593" y="264"/>
                    <a:pt x="2593" y="205"/>
                    <a:pt x="2557" y="168"/>
                  </a:cubicBezTo>
                  <a:cubicBezTo>
                    <a:pt x="2520" y="132"/>
                    <a:pt x="2461" y="132"/>
                    <a:pt x="2425" y="168"/>
                  </a:cubicBezTo>
                  <a:close/>
                  <a:moveTo>
                    <a:pt x="1890" y="1890"/>
                  </a:moveTo>
                  <a:cubicBezTo>
                    <a:pt x="187" y="1890"/>
                    <a:pt x="187" y="1890"/>
                    <a:pt x="187" y="1890"/>
                  </a:cubicBezTo>
                  <a:cubicBezTo>
                    <a:pt x="187" y="187"/>
                    <a:pt x="187" y="187"/>
                    <a:pt x="187" y="187"/>
                  </a:cubicBezTo>
                  <a:cubicBezTo>
                    <a:pt x="1890" y="187"/>
                    <a:pt x="1890" y="187"/>
                    <a:pt x="1890" y="187"/>
                  </a:cubicBezTo>
                  <a:cubicBezTo>
                    <a:pt x="1890" y="413"/>
                    <a:pt x="1890" y="413"/>
                    <a:pt x="1890" y="413"/>
                  </a:cubicBezTo>
                  <a:cubicBezTo>
                    <a:pt x="2076" y="226"/>
                    <a:pt x="2076" y="226"/>
                    <a:pt x="2076" y="226"/>
                  </a:cubicBezTo>
                  <a:cubicBezTo>
                    <a:pt x="2076" y="0"/>
                    <a:pt x="2076" y="0"/>
                    <a:pt x="2076" y="0"/>
                  </a:cubicBezTo>
                  <a:cubicBezTo>
                    <a:pt x="0" y="0"/>
                    <a:pt x="0" y="0"/>
                    <a:pt x="0" y="0"/>
                  </a:cubicBezTo>
                  <a:cubicBezTo>
                    <a:pt x="0" y="2076"/>
                    <a:pt x="0" y="2076"/>
                    <a:pt x="0" y="2076"/>
                  </a:cubicBezTo>
                  <a:cubicBezTo>
                    <a:pt x="2076" y="2076"/>
                    <a:pt x="2076" y="2076"/>
                    <a:pt x="2076" y="2076"/>
                  </a:cubicBezTo>
                  <a:cubicBezTo>
                    <a:pt x="2076" y="1070"/>
                    <a:pt x="2076" y="1070"/>
                    <a:pt x="2076" y="1070"/>
                  </a:cubicBezTo>
                  <a:cubicBezTo>
                    <a:pt x="1890" y="1257"/>
                    <a:pt x="1890" y="1257"/>
                    <a:pt x="1890" y="1257"/>
                  </a:cubicBezTo>
                  <a:lnTo>
                    <a:pt x="1890" y="18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61" name="Group 60">
            <a:extLst>
              <a:ext uri="{FF2B5EF4-FFF2-40B4-BE49-F238E27FC236}">
                <a16:creationId xmlns:a16="http://schemas.microsoft.com/office/drawing/2014/main" id="{CA15ECC2-2F0A-1947-A42E-7D47857B367B}"/>
              </a:ext>
            </a:extLst>
          </p:cNvPr>
          <p:cNvGrpSpPr/>
          <p:nvPr/>
        </p:nvGrpSpPr>
        <p:grpSpPr>
          <a:xfrm>
            <a:off x="342482" y="2191460"/>
            <a:ext cx="3405523" cy="446032"/>
            <a:chOff x="342482" y="1355151"/>
            <a:chExt cx="3405523" cy="446032"/>
          </a:xfrm>
        </p:grpSpPr>
        <p:sp>
          <p:nvSpPr>
            <p:cNvPr id="62" name="Rectangle 61">
              <a:extLst>
                <a:ext uri="{FF2B5EF4-FFF2-40B4-BE49-F238E27FC236}">
                  <a16:creationId xmlns:a16="http://schemas.microsoft.com/office/drawing/2014/main" id="{C35D82D7-8AA6-E04A-9678-A04AC078C168}"/>
                </a:ext>
              </a:extLst>
            </p:cNvPr>
            <p:cNvSpPr/>
            <p:nvPr>
              <p:custDataLst>
                <p:tags r:id="rId10"/>
              </p:custDataLst>
            </p:nvPr>
          </p:nvSpPr>
          <p:spPr bwMode="auto">
            <a:xfrm>
              <a:off x="445230" y="1355151"/>
              <a:ext cx="3302775" cy="446032"/>
            </a:xfrm>
            <a:prstGeom prst="rect">
              <a:avLst/>
            </a:prstGeom>
            <a:noFill/>
            <a:ln w="9525" cap="flat" cmpd="sng" algn="ctr">
              <a:noFill/>
              <a:prstDash val="solid"/>
              <a:round/>
              <a:headEnd type="none" w="med" len="med"/>
              <a:tailEnd type="none" w="med" len="med"/>
            </a:ln>
            <a:effectLst/>
          </p:spPr>
          <p:txBody>
            <a:bodyPr vert="horz" wrap="square" lIns="411480" tIns="45720" rIns="91440" bIns="45720" numCol="1" rtlCol="0" anchor="ctr" anchorCtr="0" compatLnSpc="1">
              <a:prstTxWarp prst="textNoShape">
                <a:avLst/>
              </a:prstTxWarp>
            </a:bodyPr>
            <a:lstStyle/>
            <a:p>
              <a:pPr defTabSz="914400" eaLnBrk="0" fontAlgn="base" hangingPunct="0">
                <a:spcBef>
                  <a:spcPct val="0"/>
                </a:spcBef>
                <a:spcAft>
                  <a:spcPct val="0"/>
                </a:spcAft>
              </a:pPr>
              <a:r>
                <a:rPr lang="en-US" sz="1400" dirty="0">
                  <a:solidFill>
                    <a:schemeClr val="bg1"/>
                  </a:solidFill>
                  <a:latin typeface="Arial" panose="020B0604020202020204" pitchFamily="34" charset="0"/>
                  <a:cs typeface="Arial" panose="020B0604020202020204" pitchFamily="34" charset="0"/>
                </a:rPr>
                <a:t>Aggressive Debt Paydown from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Free Cash Flow</a:t>
              </a:r>
            </a:p>
          </p:txBody>
        </p:sp>
        <p:sp>
          <p:nvSpPr>
            <p:cNvPr id="63" name="Freeform 33">
              <a:extLst>
                <a:ext uri="{FF2B5EF4-FFF2-40B4-BE49-F238E27FC236}">
                  <a16:creationId xmlns:a16="http://schemas.microsoft.com/office/drawing/2014/main" id="{E2980944-0CDB-DC4F-BA89-8D780F528360}"/>
                </a:ext>
              </a:extLst>
            </p:cNvPr>
            <p:cNvSpPr>
              <a:spLocks noEditPoints="1"/>
            </p:cNvSpPr>
            <p:nvPr/>
          </p:nvSpPr>
          <p:spPr bwMode="auto">
            <a:xfrm>
              <a:off x="342482" y="1412015"/>
              <a:ext cx="420554" cy="336630"/>
            </a:xfrm>
            <a:custGeom>
              <a:avLst/>
              <a:gdLst>
                <a:gd name="T0" fmla="*/ 2425 w 2593"/>
                <a:gd name="T1" fmla="*/ 168 h 2076"/>
                <a:gd name="T2" fmla="*/ 1171 w 2593"/>
                <a:gd name="T3" fmla="*/ 1422 h 2076"/>
                <a:gd name="T4" fmla="*/ 548 w 2593"/>
                <a:gd name="T5" fmla="*/ 798 h 2076"/>
                <a:gd name="T6" fmla="*/ 416 w 2593"/>
                <a:gd name="T7" fmla="*/ 798 h 2076"/>
                <a:gd name="T8" fmla="*/ 416 w 2593"/>
                <a:gd name="T9" fmla="*/ 930 h 2076"/>
                <a:gd name="T10" fmla="*/ 1171 w 2593"/>
                <a:gd name="T11" fmla="*/ 1685 h 2076"/>
                <a:gd name="T12" fmla="*/ 2557 w 2593"/>
                <a:gd name="T13" fmla="*/ 300 h 2076"/>
                <a:gd name="T14" fmla="*/ 2557 w 2593"/>
                <a:gd name="T15" fmla="*/ 168 h 2076"/>
                <a:gd name="T16" fmla="*/ 2425 w 2593"/>
                <a:gd name="T17" fmla="*/ 168 h 2076"/>
                <a:gd name="T18" fmla="*/ 1890 w 2593"/>
                <a:gd name="T19" fmla="*/ 1890 h 2076"/>
                <a:gd name="T20" fmla="*/ 187 w 2593"/>
                <a:gd name="T21" fmla="*/ 1890 h 2076"/>
                <a:gd name="T22" fmla="*/ 187 w 2593"/>
                <a:gd name="T23" fmla="*/ 187 h 2076"/>
                <a:gd name="T24" fmla="*/ 1890 w 2593"/>
                <a:gd name="T25" fmla="*/ 187 h 2076"/>
                <a:gd name="T26" fmla="*/ 1890 w 2593"/>
                <a:gd name="T27" fmla="*/ 413 h 2076"/>
                <a:gd name="T28" fmla="*/ 2076 w 2593"/>
                <a:gd name="T29" fmla="*/ 226 h 2076"/>
                <a:gd name="T30" fmla="*/ 2076 w 2593"/>
                <a:gd name="T31" fmla="*/ 0 h 2076"/>
                <a:gd name="T32" fmla="*/ 0 w 2593"/>
                <a:gd name="T33" fmla="*/ 0 h 2076"/>
                <a:gd name="T34" fmla="*/ 0 w 2593"/>
                <a:gd name="T35" fmla="*/ 2076 h 2076"/>
                <a:gd name="T36" fmla="*/ 2076 w 2593"/>
                <a:gd name="T37" fmla="*/ 2076 h 2076"/>
                <a:gd name="T38" fmla="*/ 2076 w 2593"/>
                <a:gd name="T39" fmla="*/ 1070 h 2076"/>
                <a:gd name="T40" fmla="*/ 1890 w 2593"/>
                <a:gd name="T41" fmla="*/ 1257 h 2076"/>
                <a:gd name="T42" fmla="*/ 1890 w 2593"/>
                <a:gd name="T43" fmla="*/ 1890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3" h="2076">
                  <a:moveTo>
                    <a:pt x="2425" y="168"/>
                  </a:moveTo>
                  <a:cubicBezTo>
                    <a:pt x="1171" y="1422"/>
                    <a:pt x="1171" y="1422"/>
                    <a:pt x="1171" y="1422"/>
                  </a:cubicBezTo>
                  <a:cubicBezTo>
                    <a:pt x="548" y="798"/>
                    <a:pt x="548" y="798"/>
                    <a:pt x="548" y="798"/>
                  </a:cubicBezTo>
                  <a:cubicBezTo>
                    <a:pt x="511" y="762"/>
                    <a:pt x="452" y="762"/>
                    <a:pt x="416" y="798"/>
                  </a:cubicBezTo>
                  <a:cubicBezTo>
                    <a:pt x="379" y="835"/>
                    <a:pt x="379" y="894"/>
                    <a:pt x="416" y="930"/>
                  </a:cubicBezTo>
                  <a:cubicBezTo>
                    <a:pt x="1171" y="1685"/>
                    <a:pt x="1171" y="1685"/>
                    <a:pt x="1171" y="1685"/>
                  </a:cubicBezTo>
                  <a:cubicBezTo>
                    <a:pt x="2557" y="300"/>
                    <a:pt x="2557" y="300"/>
                    <a:pt x="2557" y="300"/>
                  </a:cubicBezTo>
                  <a:cubicBezTo>
                    <a:pt x="2593" y="264"/>
                    <a:pt x="2593" y="205"/>
                    <a:pt x="2557" y="168"/>
                  </a:cubicBezTo>
                  <a:cubicBezTo>
                    <a:pt x="2520" y="132"/>
                    <a:pt x="2461" y="132"/>
                    <a:pt x="2425" y="168"/>
                  </a:cubicBezTo>
                  <a:close/>
                  <a:moveTo>
                    <a:pt x="1890" y="1890"/>
                  </a:moveTo>
                  <a:cubicBezTo>
                    <a:pt x="187" y="1890"/>
                    <a:pt x="187" y="1890"/>
                    <a:pt x="187" y="1890"/>
                  </a:cubicBezTo>
                  <a:cubicBezTo>
                    <a:pt x="187" y="187"/>
                    <a:pt x="187" y="187"/>
                    <a:pt x="187" y="187"/>
                  </a:cubicBezTo>
                  <a:cubicBezTo>
                    <a:pt x="1890" y="187"/>
                    <a:pt x="1890" y="187"/>
                    <a:pt x="1890" y="187"/>
                  </a:cubicBezTo>
                  <a:cubicBezTo>
                    <a:pt x="1890" y="413"/>
                    <a:pt x="1890" y="413"/>
                    <a:pt x="1890" y="413"/>
                  </a:cubicBezTo>
                  <a:cubicBezTo>
                    <a:pt x="2076" y="226"/>
                    <a:pt x="2076" y="226"/>
                    <a:pt x="2076" y="226"/>
                  </a:cubicBezTo>
                  <a:cubicBezTo>
                    <a:pt x="2076" y="0"/>
                    <a:pt x="2076" y="0"/>
                    <a:pt x="2076" y="0"/>
                  </a:cubicBezTo>
                  <a:cubicBezTo>
                    <a:pt x="0" y="0"/>
                    <a:pt x="0" y="0"/>
                    <a:pt x="0" y="0"/>
                  </a:cubicBezTo>
                  <a:cubicBezTo>
                    <a:pt x="0" y="2076"/>
                    <a:pt x="0" y="2076"/>
                    <a:pt x="0" y="2076"/>
                  </a:cubicBezTo>
                  <a:cubicBezTo>
                    <a:pt x="2076" y="2076"/>
                    <a:pt x="2076" y="2076"/>
                    <a:pt x="2076" y="2076"/>
                  </a:cubicBezTo>
                  <a:cubicBezTo>
                    <a:pt x="2076" y="1070"/>
                    <a:pt x="2076" y="1070"/>
                    <a:pt x="2076" y="1070"/>
                  </a:cubicBezTo>
                  <a:cubicBezTo>
                    <a:pt x="1890" y="1257"/>
                    <a:pt x="1890" y="1257"/>
                    <a:pt x="1890" y="1257"/>
                  </a:cubicBezTo>
                  <a:lnTo>
                    <a:pt x="1890" y="18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65" name="Rectangle 64">
            <a:extLst>
              <a:ext uri="{FF2B5EF4-FFF2-40B4-BE49-F238E27FC236}">
                <a16:creationId xmlns:a16="http://schemas.microsoft.com/office/drawing/2014/main" id="{4E0BEC82-4327-B54F-A924-63A3EB04EAA5}"/>
              </a:ext>
            </a:extLst>
          </p:cNvPr>
          <p:cNvSpPr/>
          <p:nvPr>
            <p:custDataLst>
              <p:tags r:id="rId3"/>
            </p:custDataLst>
          </p:nvPr>
        </p:nvSpPr>
        <p:spPr bwMode="auto">
          <a:xfrm>
            <a:off x="445230" y="2920613"/>
            <a:ext cx="3302775" cy="446032"/>
          </a:xfrm>
          <a:prstGeom prst="rect">
            <a:avLst/>
          </a:prstGeom>
          <a:noFill/>
          <a:ln w="9525" cap="flat" cmpd="sng" algn="ctr">
            <a:noFill/>
            <a:prstDash val="solid"/>
            <a:round/>
            <a:headEnd type="none" w="med" len="med"/>
            <a:tailEnd type="none" w="med" len="med"/>
          </a:ln>
          <a:effectLst/>
        </p:spPr>
        <p:txBody>
          <a:bodyPr vert="horz" wrap="square" lIns="411480" tIns="45720" rIns="91440" bIns="45720" numCol="1" rtlCol="0" anchor="ctr" anchorCtr="0" compatLnSpc="1">
            <a:prstTxWarp prst="textNoShape">
              <a:avLst/>
            </a:prstTxWarp>
          </a:bodyPr>
          <a:lstStyle/>
          <a:p>
            <a:pPr defTabSz="914400" eaLnBrk="0" fontAlgn="base" hangingPunct="0">
              <a:spcBef>
                <a:spcPct val="0"/>
              </a:spcBef>
              <a:spcAft>
                <a:spcPct val="0"/>
              </a:spcAft>
            </a:pPr>
            <a:r>
              <a:rPr lang="en-US" sz="1400" dirty="0">
                <a:solidFill>
                  <a:schemeClr val="bg1"/>
                </a:solidFill>
                <a:latin typeface="Arial" panose="020B0604020202020204" pitchFamily="34" charset="0"/>
                <a:cs typeface="Arial" panose="020B0604020202020204" pitchFamily="34" charset="0"/>
              </a:rPr>
              <a:t>Conservative Financial Policy</a:t>
            </a:r>
          </a:p>
        </p:txBody>
      </p:sp>
      <p:sp>
        <p:nvSpPr>
          <p:cNvPr id="66" name="Freeform 33">
            <a:extLst>
              <a:ext uri="{FF2B5EF4-FFF2-40B4-BE49-F238E27FC236}">
                <a16:creationId xmlns:a16="http://schemas.microsoft.com/office/drawing/2014/main" id="{206C5FFB-2C6A-5943-8E7D-9FBD6565EC5C}"/>
              </a:ext>
            </a:extLst>
          </p:cNvPr>
          <p:cNvSpPr>
            <a:spLocks noEditPoints="1"/>
          </p:cNvSpPr>
          <p:nvPr/>
        </p:nvSpPr>
        <p:spPr bwMode="auto">
          <a:xfrm>
            <a:off x="342482" y="2977477"/>
            <a:ext cx="420554" cy="336630"/>
          </a:xfrm>
          <a:custGeom>
            <a:avLst/>
            <a:gdLst>
              <a:gd name="T0" fmla="*/ 2425 w 2593"/>
              <a:gd name="T1" fmla="*/ 168 h 2076"/>
              <a:gd name="T2" fmla="*/ 1171 w 2593"/>
              <a:gd name="T3" fmla="*/ 1422 h 2076"/>
              <a:gd name="T4" fmla="*/ 548 w 2593"/>
              <a:gd name="T5" fmla="*/ 798 h 2076"/>
              <a:gd name="T6" fmla="*/ 416 w 2593"/>
              <a:gd name="T7" fmla="*/ 798 h 2076"/>
              <a:gd name="T8" fmla="*/ 416 w 2593"/>
              <a:gd name="T9" fmla="*/ 930 h 2076"/>
              <a:gd name="T10" fmla="*/ 1171 w 2593"/>
              <a:gd name="T11" fmla="*/ 1685 h 2076"/>
              <a:gd name="T12" fmla="*/ 2557 w 2593"/>
              <a:gd name="T13" fmla="*/ 300 h 2076"/>
              <a:gd name="T14" fmla="*/ 2557 w 2593"/>
              <a:gd name="T15" fmla="*/ 168 h 2076"/>
              <a:gd name="T16" fmla="*/ 2425 w 2593"/>
              <a:gd name="T17" fmla="*/ 168 h 2076"/>
              <a:gd name="T18" fmla="*/ 1890 w 2593"/>
              <a:gd name="T19" fmla="*/ 1890 h 2076"/>
              <a:gd name="T20" fmla="*/ 187 w 2593"/>
              <a:gd name="T21" fmla="*/ 1890 h 2076"/>
              <a:gd name="T22" fmla="*/ 187 w 2593"/>
              <a:gd name="T23" fmla="*/ 187 h 2076"/>
              <a:gd name="T24" fmla="*/ 1890 w 2593"/>
              <a:gd name="T25" fmla="*/ 187 h 2076"/>
              <a:gd name="T26" fmla="*/ 1890 w 2593"/>
              <a:gd name="T27" fmla="*/ 413 h 2076"/>
              <a:gd name="T28" fmla="*/ 2076 w 2593"/>
              <a:gd name="T29" fmla="*/ 226 h 2076"/>
              <a:gd name="T30" fmla="*/ 2076 w 2593"/>
              <a:gd name="T31" fmla="*/ 0 h 2076"/>
              <a:gd name="T32" fmla="*/ 0 w 2593"/>
              <a:gd name="T33" fmla="*/ 0 h 2076"/>
              <a:gd name="T34" fmla="*/ 0 w 2593"/>
              <a:gd name="T35" fmla="*/ 2076 h 2076"/>
              <a:gd name="T36" fmla="*/ 2076 w 2593"/>
              <a:gd name="T37" fmla="*/ 2076 h 2076"/>
              <a:gd name="T38" fmla="*/ 2076 w 2593"/>
              <a:gd name="T39" fmla="*/ 1070 h 2076"/>
              <a:gd name="T40" fmla="*/ 1890 w 2593"/>
              <a:gd name="T41" fmla="*/ 1257 h 2076"/>
              <a:gd name="T42" fmla="*/ 1890 w 2593"/>
              <a:gd name="T43" fmla="*/ 1890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3" h="2076">
                <a:moveTo>
                  <a:pt x="2425" y="168"/>
                </a:moveTo>
                <a:cubicBezTo>
                  <a:pt x="1171" y="1422"/>
                  <a:pt x="1171" y="1422"/>
                  <a:pt x="1171" y="1422"/>
                </a:cubicBezTo>
                <a:cubicBezTo>
                  <a:pt x="548" y="798"/>
                  <a:pt x="548" y="798"/>
                  <a:pt x="548" y="798"/>
                </a:cubicBezTo>
                <a:cubicBezTo>
                  <a:pt x="511" y="762"/>
                  <a:pt x="452" y="762"/>
                  <a:pt x="416" y="798"/>
                </a:cubicBezTo>
                <a:cubicBezTo>
                  <a:pt x="379" y="835"/>
                  <a:pt x="379" y="894"/>
                  <a:pt x="416" y="930"/>
                </a:cubicBezTo>
                <a:cubicBezTo>
                  <a:pt x="1171" y="1685"/>
                  <a:pt x="1171" y="1685"/>
                  <a:pt x="1171" y="1685"/>
                </a:cubicBezTo>
                <a:cubicBezTo>
                  <a:pt x="2557" y="300"/>
                  <a:pt x="2557" y="300"/>
                  <a:pt x="2557" y="300"/>
                </a:cubicBezTo>
                <a:cubicBezTo>
                  <a:pt x="2593" y="264"/>
                  <a:pt x="2593" y="205"/>
                  <a:pt x="2557" y="168"/>
                </a:cubicBezTo>
                <a:cubicBezTo>
                  <a:pt x="2520" y="132"/>
                  <a:pt x="2461" y="132"/>
                  <a:pt x="2425" y="168"/>
                </a:cubicBezTo>
                <a:close/>
                <a:moveTo>
                  <a:pt x="1890" y="1890"/>
                </a:moveTo>
                <a:cubicBezTo>
                  <a:pt x="187" y="1890"/>
                  <a:pt x="187" y="1890"/>
                  <a:pt x="187" y="1890"/>
                </a:cubicBezTo>
                <a:cubicBezTo>
                  <a:pt x="187" y="187"/>
                  <a:pt x="187" y="187"/>
                  <a:pt x="187" y="187"/>
                </a:cubicBezTo>
                <a:cubicBezTo>
                  <a:pt x="1890" y="187"/>
                  <a:pt x="1890" y="187"/>
                  <a:pt x="1890" y="187"/>
                </a:cubicBezTo>
                <a:cubicBezTo>
                  <a:pt x="1890" y="413"/>
                  <a:pt x="1890" y="413"/>
                  <a:pt x="1890" y="413"/>
                </a:cubicBezTo>
                <a:cubicBezTo>
                  <a:pt x="2076" y="226"/>
                  <a:pt x="2076" y="226"/>
                  <a:pt x="2076" y="226"/>
                </a:cubicBezTo>
                <a:cubicBezTo>
                  <a:pt x="2076" y="0"/>
                  <a:pt x="2076" y="0"/>
                  <a:pt x="2076" y="0"/>
                </a:cubicBezTo>
                <a:cubicBezTo>
                  <a:pt x="0" y="0"/>
                  <a:pt x="0" y="0"/>
                  <a:pt x="0" y="0"/>
                </a:cubicBezTo>
                <a:cubicBezTo>
                  <a:pt x="0" y="2076"/>
                  <a:pt x="0" y="2076"/>
                  <a:pt x="0" y="2076"/>
                </a:cubicBezTo>
                <a:cubicBezTo>
                  <a:pt x="2076" y="2076"/>
                  <a:pt x="2076" y="2076"/>
                  <a:pt x="2076" y="2076"/>
                </a:cubicBezTo>
                <a:cubicBezTo>
                  <a:pt x="2076" y="1070"/>
                  <a:pt x="2076" y="1070"/>
                  <a:pt x="2076" y="1070"/>
                </a:cubicBezTo>
                <a:cubicBezTo>
                  <a:pt x="1890" y="1257"/>
                  <a:pt x="1890" y="1257"/>
                  <a:pt x="1890" y="1257"/>
                </a:cubicBezTo>
                <a:lnTo>
                  <a:pt x="1890" y="18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0" name="Group 9">
            <a:extLst>
              <a:ext uri="{FF2B5EF4-FFF2-40B4-BE49-F238E27FC236}">
                <a16:creationId xmlns:a16="http://schemas.microsoft.com/office/drawing/2014/main" id="{AD091405-973D-AB45-B95F-B587765E321F}"/>
              </a:ext>
            </a:extLst>
          </p:cNvPr>
          <p:cNvGrpSpPr/>
          <p:nvPr/>
        </p:nvGrpSpPr>
        <p:grpSpPr>
          <a:xfrm>
            <a:off x="210444" y="3615126"/>
            <a:ext cx="3498633" cy="446033"/>
            <a:chOff x="249372" y="3783936"/>
            <a:chExt cx="3498633" cy="446033"/>
          </a:xfrm>
        </p:grpSpPr>
        <p:sp>
          <p:nvSpPr>
            <p:cNvPr id="59" name="Freeform 5">
              <a:extLst>
                <a:ext uri="{FF2B5EF4-FFF2-40B4-BE49-F238E27FC236}">
                  <a16:creationId xmlns:a16="http://schemas.microsoft.com/office/drawing/2014/main" id="{21ED84F2-A5D8-5C44-B722-53DD7943878A}"/>
                </a:ext>
              </a:extLst>
            </p:cNvPr>
            <p:cNvSpPr>
              <a:spLocks/>
            </p:cNvSpPr>
            <p:nvPr/>
          </p:nvSpPr>
          <p:spPr bwMode="auto">
            <a:xfrm rot="5400000" flipH="1" flipV="1">
              <a:off x="284070" y="3749238"/>
              <a:ext cx="383463" cy="452859"/>
            </a:xfrm>
            <a:custGeom>
              <a:avLst/>
              <a:gdLst>
                <a:gd name="T0" fmla="*/ 2108 w 2237"/>
                <a:gd name="T1" fmla="*/ 1436 h 2643"/>
                <a:gd name="T2" fmla="*/ 1161 w 2237"/>
                <a:gd name="T3" fmla="*/ 2398 h 2643"/>
                <a:gd name="T4" fmla="*/ 1161 w 2237"/>
                <a:gd name="T5" fmla="*/ 71 h 2643"/>
                <a:gd name="T6" fmla="*/ 1090 w 2237"/>
                <a:gd name="T7" fmla="*/ 0 h 2643"/>
                <a:gd name="T8" fmla="*/ 1019 w 2237"/>
                <a:gd name="T9" fmla="*/ 71 h 2643"/>
                <a:gd name="T10" fmla="*/ 1019 w 2237"/>
                <a:gd name="T11" fmla="*/ 2392 h 2643"/>
                <a:gd name="T12" fmla="*/ 131 w 2237"/>
                <a:gd name="T13" fmla="*/ 1437 h 2643"/>
                <a:gd name="T14" fmla="*/ 31 w 2237"/>
                <a:gd name="T15" fmla="*/ 1434 h 2643"/>
                <a:gd name="T16" fmla="*/ 27 w 2237"/>
                <a:gd name="T17" fmla="*/ 1534 h 2643"/>
                <a:gd name="T18" fmla="*/ 1038 w 2237"/>
                <a:gd name="T19" fmla="*/ 2620 h 2643"/>
                <a:gd name="T20" fmla="*/ 1089 w 2237"/>
                <a:gd name="T21" fmla="*/ 2643 h 2643"/>
                <a:gd name="T22" fmla="*/ 1090 w 2237"/>
                <a:gd name="T23" fmla="*/ 2643 h 2643"/>
                <a:gd name="T24" fmla="*/ 1140 w 2237"/>
                <a:gd name="T25" fmla="*/ 2622 h 2643"/>
                <a:gd name="T26" fmla="*/ 2209 w 2237"/>
                <a:gd name="T27" fmla="*/ 1535 h 2643"/>
                <a:gd name="T28" fmla="*/ 2208 w 2237"/>
                <a:gd name="T29" fmla="*/ 1435 h 2643"/>
                <a:gd name="T30" fmla="*/ 2108 w 2237"/>
                <a:gd name="T31" fmla="*/ 1436 h 2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7" h="2643">
                  <a:moveTo>
                    <a:pt x="2108" y="1436"/>
                  </a:moveTo>
                  <a:cubicBezTo>
                    <a:pt x="1161" y="2398"/>
                    <a:pt x="1161" y="2398"/>
                    <a:pt x="1161" y="2398"/>
                  </a:cubicBezTo>
                  <a:cubicBezTo>
                    <a:pt x="1161" y="71"/>
                    <a:pt x="1161" y="71"/>
                    <a:pt x="1161" y="71"/>
                  </a:cubicBezTo>
                  <a:cubicBezTo>
                    <a:pt x="1161" y="32"/>
                    <a:pt x="1129" y="0"/>
                    <a:pt x="1090" y="0"/>
                  </a:cubicBezTo>
                  <a:cubicBezTo>
                    <a:pt x="1051" y="0"/>
                    <a:pt x="1019" y="32"/>
                    <a:pt x="1019" y="71"/>
                  </a:cubicBezTo>
                  <a:cubicBezTo>
                    <a:pt x="1019" y="2392"/>
                    <a:pt x="1019" y="2392"/>
                    <a:pt x="1019" y="2392"/>
                  </a:cubicBezTo>
                  <a:cubicBezTo>
                    <a:pt x="131" y="1437"/>
                    <a:pt x="131" y="1437"/>
                    <a:pt x="131" y="1437"/>
                  </a:cubicBezTo>
                  <a:cubicBezTo>
                    <a:pt x="104" y="1409"/>
                    <a:pt x="59" y="1407"/>
                    <a:pt x="31" y="1434"/>
                  </a:cubicBezTo>
                  <a:cubicBezTo>
                    <a:pt x="2" y="1460"/>
                    <a:pt x="0" y="1505"/>
                    <a:pt x="27" y="1534"/>
                  </a:cubicBezTo>
                  <a:cubicBezTo>
                    <a:pt x="1038" y="2620"/>
                    <a:pt x="1038" y="2620"/>
                    <a:pt x="1038" y="2620"/>
                  </a:cubicBezTo>
                  <a:cubicBezTo>
                    <a:pt x="1051" y="2635"/>
                    <a:pt x="1069" y="2643"/>
                    <a:pt x="1089" y="2643"/>
                  </a:cubicBezTo>
                  <a:cubicBezTo>
                    <a:pt x="1090" y="2643"/>
                    <a:pt x="1090" y="2643"/>
                    <a:pt x="1090" y="2643"/>
                  </a:cubicBezTo>
                  <a:cubicBezTo>
                    <a:pt x="1109" y="2643"/>
                    <a:pt x="1127" y="2635"/>
                    <a:pt x="1140" y="2622"/>
                  </a:cubicBezTo>
                  <a:cubicBezTo>
                    <a:pt x="2209" y="1535"/>
                    <a:pt x="2209" y="1535"/>
                    <a:pt x="2209" y="1535"/>
                  </a:cubicBezTo>
                  <a:cubicBezTo>
                    <a:pt x="2237" y="1507"/>
                    <a:pt x="2236" y="1463"/>
                    <a:pt x="2208" y="1435"/>
                  </a:cubicBezTo>
                  <a:cubicBezTo>
                    <a:pt x="2180" y="1408"/>
                    <a:pt x="2135" y="1408"/>
                    <a:pt x="2108" y="1436"/>
                  </a:cubicBezTo>
                  <a:close/>
                </a:path>
              </a:pathLst>
            </a:custGeom>
            <a:solidFill>
              <a:schemeClr val="accent2"/>
            </a:solidFill>
            <a:ln w="19050">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sp>
          <p:nvSpPr>
            <p:cNvPr id="68" name="Rectangle 67">
              <a:extLst>
                <a:ext uri="{FF2B5EF4-FFF2-40B4-BE49-F238E27FC236}">
                  <a16:creationId xmlns:a16="http://schemas.microsoft.com/office/drawing/2014/main" id="{4ED3BB35-30F5-0B42-A6C8-1C5982581F3B}"/>
                </a:ext>
              </a:extLst>
            </p:cNvPr>
            <p:cNvSpPr/>
            <p:nvPr>
              <p:custDataLst>
                <p:tags r:id="rId9"/>
              </p:custDataLst>
            </p:nvPr>
          </p:nvSpPr>
          <p:spPr bwMode="auto">
            <a:xfrm>
              <a:off x="445230" y="3783937"/>
              <a:ext cx="3302775" cy="446032"/>
            </a:xfrm>
            <a:prstGeom prst="rect">
              <a:avLst/>
            </a:prstGeom>
            <a:noFill/>
            <a:ln w="9525" cap="flat" cmpd="sng" algn="ctr">
              <a:noFill/>
              <a:prstDash val="solid"/>
              <a:round/>
              <a:headEnd type="none" w="med" len="med"/>
              <a:tailEnd type="none" w="med" len="med"/>
            </a:ln>
            <a:effectLst/>
          </p:spPr>
          <p:txBody>
            <a:bodyPr vert="horz" wrap="square" lIns="411480" tIns="45720" rIns="91440" bIns="45720" numCol="1" rtlCol="0" anchor="ctr" anchorCtr="0" compatLnSpc="1">
              <a:prstTxWarp prst="textNoShape">
                <a:avLst/>
              </a:prstTxWarp>
            </a:bodyPr>
            <a:lstStyle/>
            <a:p>
              <a:pPr defTabSz="914400" eaLnBrk="0" fontAlgn="base" hangingPunct="0">
                <a:spcBef>
                  <a:spcPct val="0"/>
                </a:spcBef>
                <a:spcAft>
                  <a:spcPct val="0"/>
                </a:spcAft>
              </a:pPr>
              <a:r>
                <a:rPr lang="en-US" sz="1400" dirty="0">
                  <a:solidFill>
                    <a:schemeClr val="bg1"/>
                  </a:solidFill>
                  <a:latin typeface="Arial" panose="020B0604020202020204" pitchFamily="34" charset="0"/>
                  <a:cs typeface="Arial" panose="020B0604020202020204" pitchFamily="34" charset="0"/>
                </a:rPr>
                <a:t>Accelerate Investment in </a:t>
              </a:r>
              <a:r>
                <a:rPr lang="en-US" sz="1400" dirty="0" smtClean="0">
                  <a:solidFill>
                    <a:schemeClr val="bg1"/>
                  </a:solidFill>
                  <a:latin typeface="Arial" panose="020B0604020202020204" pitchFamily="34" charset="0"/>
                  <a:cs typeface="Arial" panose="020B0604020202020204" pitchFamily="34" charset="0"/>
                </a:rPr>
                <a:t>Business:</a:t>
              </a:r>
              <a:r>
                <a:rPr lang="en-US" sz="1400" dirty="0">
                  <a:solidFill>
                    <a:schemeClr val="bg1"/>
                  </a:solidFill>
                  <a:latin typeface="Arial" panose="020B0604020202020204" pitchFamily="34" charset="0"/>
                  <a:cs typeface="Arial" panose="020B0604020202020204" pitchFamily="34" charset="0"/>
                </a:rPr>
                <a:t/>
              </a:r>
              <a:br>
                <a:rPr lang="en-US" sz="1400" dirty="0">
                  <a:solidFill>
                    <a:schemeClr val="bg1"/>
                  </a:solidFill>
                  <a:latin typeface="Arial" panose="020B0604020202020204" pitchFamily="34" charset="0"/>
                  <a:cs typeface="Arial" panose="020B0604020202020204" pitchFamily="34" charset="0"/>
                </a:rPr>
              </a:br>
              <a:r>
                <a:rPr lang="en-US" sz="1400" dirty="0" smtClean="0">
                  <a:solidFill>
                    <a:schemeClr val="bg1"/>
                  </a:solidFill>
                  <a:latin typeface="Arial" panose="020B0604020202020204" pitchFamily="34" charset="0"/>
                  <a:cs typeface="Arial" panose="020B0604020202020204" pitchFamily="34" charset="0"/>
                </a:rPr>
                <a:t>$</a:t>
              </a:r>
              <a:r>
                <a:rPr lang="en-US" sz="1400" dirty="0">
                  <a:solidFill>
                    <a:schemeClr val="bg1"/>
                  </a:solidFill>
                  <a:latin typeface="Arial" panose="020B0604020202020204" pitchFamily="34" charset="0"/>
                  <a:cs typeface="Arial" panose="020B0604020202020204" pitchFamily="34" charset="0"/>
                </a:rPr>
                <a:t>425M </a:t>
              </a:r>
              <a:r>
                <a:rPr lang="en-US" sz="1400" dirty="0" smtClean="0">
                  <a:solidFill>
                    <a:schemeClr val="bg1"/>
                  </a:solidFill>
                  <a:latin typeface="Arial" panose="020B0604020202020204" pitchFamily="34" charset="0"/>
                  <a:cs typeface="Arial" panose="020B0604020202020204" pitchFamily="34" charset="0"/>
                </a:rPr>
                <a:t>Committed Capital </a:t>
              </a:r>
              <a:r>
                <a:rPr lang="en-US" sz="1400" dirty="0">
                  <a:solidFill>
                    <a:schemeClr val="bg1"/>
                  </a:solidFill>
                  <a:latin typeface="Arial" panose="020B0604020202020204" pitchFamily="34" charset="0"/>
                  <a:cs typeface="Arial" panose="020B0604020202020204" pitchFamily="34" charset="0"/>
                </a:rPr>
                <a:t>I</a:t>
              </a:r>
              <a:r>
                <a:rPr lang="en-US" sz="1400" dirty="0" smtClean="0">
                  <a:solidFill>
                    <a:schemeClr val="bg1"/>
                  </a:solidFill>
                  <a:latin typeface="Arial" panose="020B0604020202020204" pitchFamily="34" charset="0"/>
                  <a:cs typeface="Arial" panose="020B0604020202020204" pitchFamily="34" charset="0"/>
                </a:rPr>
                <a:t>nfusion</a:t>
              </a:r>
              <a:endParaRPr lang="en-US" sz="1400" dirty="0">
                <a:solidFill>
                  <a:schemeClr val="bg1"/>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87C30157-5AE0-AF44-B541-2D6C15991D9D}"/>
              </a:ext>
            </a:extLst>
          </p:cNvPr>
          <p:cNvGrpSpPr/>
          <p:nvPr/>
        </p:nvGrpSpPr>
        <p:grpSpPr>
          <a:xfrm>
            <a:off x="5302607" y="2427268"/>
            <a:ext cx="3567460" cy="1895900"/>
            <a:chOff x="5302607" y="2427268"/>
            <a:chExt cx="3567460" cy="1895900"/>
          </a:xfrm>
        </p:grpSpPr>
        <p:grpSp>
          <p:nvGrpSpPr>
            <p:cNvPr id="70" name="Group 69">
              <a:extLst>
                <a:ext uri="{FF2B5EF4-FFF2-40B4-BE49-F238E27FC236}">
                  <a16:creationId xmlns:a16="http://schemas.microsoft.com/office/drawing/2014/main" id="{60C5DA86-B2AC-3B41-9566-76D840161928}"/>
                </a:ext>
              </a:extLst>
            </p:cNvPr>
            <p:cNvGrpSpPr/>
            <p:nvPr/>
          </p:nvGrpSpPr>
          <p:grpSpPr>
            <a:xfrm>
              <a:off x="5314399" y="3201014"/>
              <a:ext cx="3498633" cy="1122154"/>
              <a:chOff x="249372" y="3002717"/>
              <a:chExt cx="3498633" cy="1122154"/>
            </a:xfrm>
          </p:grpSpPr>
          <p:sp>
            <p:nvSpPr>
              <p:cNvPr id="71" name="Freeform 5">
                <a:extLst>
                  <a:ext uri="{FF2B5EF4-FFF2-40B4-BE49-F238E27FC236}">
                    <a16:creationId xmlns:a16="http://schemas.microsoft.com/office/drawing/2014/main" id="{1B7404CE-2F2D-554A-83FE-ECCEF26D1294}"/>
                  </a:ext>
                </a:extLst>
              </p:cNvPr>
              <p:cNvSpPr>
                <a:spLocks/>
              </p:cNvSpPr>
              <p:nvPr/>
            </p:nvSpPr>
            <p:spPr bwMode="auto">
              <a:xfrm rot="5400000" flipH="1" flipV="1">
                <a:off x="284070" y="3706710"/>
                <a:ext cx="383463" cy="452859"/>
              </a:xfrm>
              <a:custGeom>
                <a:avLst/>
                <a:gdLst>
                  <a:gd name="T0" fmla="*/ 2108 w 2237"/>
                  <a:gd name="T1" fmla="*/ 1436 h 2643"/>
                  <a:gd name="T2" fmla="*/ 1161 w 2237"/>
                  <a:gd name="T3" fmla="*/ 2398 h 2643"/>
                  <a:gd name="T4" fmla="*/ 1161 w 2237"/>
                  <a:gd name="T5" fmla="*/ 71 h 2643"/>
                  <a:gd name="T6" fmla="*/ 1090 w 2237"/>
                  <a:gd name="T7" fmla="*/ 0 h 2643"/>
                  <a:gd name="T8" fmla="*/ 1019 w 2237"/>
                  <a:gd name="T9" fmla="*/ 71 h 2643"/>
                  <a:gd name="T10" fmla="*/ 1019 w 2237"/>
                  <a:gd name="T11" fmla="*/ 2392 h 2643"/>
                  <a:gd name="T12" fmla="*/ 131 w 2237"/>
                  <a:gd name="T13" fmla="*/ 1437 h 2643"/>
                  <a:gd name="T14" fmla="*/ 31 w 2237"/>
                  <a:gd name="T15" fmla="*/ 1434 h 2643"/>
                  <a:gd name="T16" fmla="*/ 27 w 2237"/>
                  <a:gd name="T17" fmla="*/ 1534 h 2643"/>
                  <a:gd name="T18" fmla="*/ 1038 w 2237"/>
                  <a:gd name="T19" fmla="*/ 2620 h 2643"/>
                  <a:gd name="T20" fmla="*/ 1089 w 2237"/>
                  <a:gd name="T21" fmla="*/ 2643 h 2643"/>
                  <a:gd name="T22" fmla="*/ 1090 w 2237"/>
                  <a:gd name="T23" fmla="*/ 2643 h 2643"/>
                  <a:gd name="T24" fmla="*/ 1140 w 2237"/>
                  <a:gd name="T25" fmla="*/ 2622 h 2643"/>
                  <a:gd name="T26" fmla="*/ 2209 w 2237"/>
                  <a:gd name="T27" fmla="*/ 1535 h 2643"/>
                  <a:gd name="T28" fmla="*/ 2208 w 2237"/>
                  <a:gd name="T29" fmla="*/ 1435 h 2643"/>
                  <a:gd name="T30" fmla="*/ 2108 w 2237"/>
                  <a:gd name="T31" fmla="*/ 1436 h 2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7" h="2643">
                    <a:moveTo>
                      <a:pt x="2108" y="1436"/>
                    </a:moveTo>
                    <a:cubicBezTo>
                      <a:pt x="1161" y="2398"/>
                      <a:pt x="1161" y="2398"/>
                      <a:pt x="1161" y="2398"/>
                    </a:cubicBezTo>
                    <a:cubicBezTo>
                      <a:pt x="1161" y="71"/>
                      <a:pt x="1161" y="71"/>
                      <a:pt x="1161" y="71"/>
                    </a:cubicBezTo>
                    <a:cubicBezTo>
                      <a:pt x="1161" y="32"/>
                      <a:pt x="1129" y="0"/>
                      <a:pt x="1090" y="0"/>
                    </a:cubicBezTo>
                    <a:cubicBezTo>
                      <a:pt x="1051" y="0"/>
                      <a:pt x="1019" y="32"/>
                      <a:pt x="1019" y="71"/>
                    </a:cubicBezTo>
                    <a:cubicBezTo>
                      <a:pt x="1019" y="2392"/>
                      <a:pt x="1019" y="2392"/>
                      <a:pt x="1019" y="2392"/>
                    </a:cubicBezTo>
                    <a:cubicBezTo>
                      <a:pt x="131" y="1437"/>
                      <a:pt x="131" y="1437"/>
                      <a:pt x="131" y="1437"/>
                    </a:cubicBezTo>
                    <a:cubicBezTo>
                      <a:pt x="104" y="1409"/>
                      <a:pt x="59" y="1407"/>
                      <a:pt x="31" y="1434"/>
                    </a:cubicBezTo>
                    <a:cubicBezTo>
                      <a:pt x="2" y="1460"/>
                      <a:pt x="0" y="1505"/>
                      <a:pt x="27" y="1534"/>
                    </a:cubicBezTo>
                    <a:cubicBezTo>
                      <a:pt x="1038" y="2620"/>
                      <a:pt x="1038" y="2620"/>
                      <a:pt x="1038" y="2620"/>
                    </a:cubicBezTo>
                    <a:cubicBezTo>
                      <a:pt x="1051" y="2635"/>
                      <a:pt x="1069" y="2643"/>
                      <a:pt x="1089" y="2643"/>
                    </a:cubicBezTo>
                    <a:cubicBezTo>
                      <a:pt x="1090" y="2643"/>
                      <a:pt x="1090" y="2643"/>
                      <a:pt x="1090" y="2643"/>
                    </a:cubicBezTo>
                    <a:cubicBezTo>
                      <a:pt x="1109" y="2643"/>
                      <a:pt x="1127" y="2635"/>
                      <a:pt x="1140" y="2622"/>
                    </a:cubicBezTo>
                    <a:cubicBezTo>
                      <a:pt x="2209" y="1535"/>
                      <a:pt x="2209" y="1535"/>
                      <a:pt x="2209" y="1535"/>
                    </a:cubicBezTo>
                    <a:cubicBezTo>
                      <a:pt x="2237" y="1507"/>
                      <a:pt x="2236" y="1463"/>
                      <a:pt x="2208" y="1435"/>
                    </a:cubicBezTo>
                    <a:cubicBezTo>
                      <a:pt x="2180" y="1408"/>
                      <a:pt x="2135" y="1408"/>
                      <a:pt x="2108" y="1436"/>
                    </a:cubicBezTo>
                    <a:close/>
                  </a:path>
                </a:pathLst>
              </a:custGeom>
              <a:solidFill>
                <a:schemeClr val="accent2"/>
              </a:solidFill>
              <a:ln w="19050">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sp>
            <p:nvSpPr>
              <p:cNvPr id="72" name="Rectangle 71">
                <a:extLst>
                  <a:ext uri="{FF2B5EF4-FFF2-40B4-BE49-F238E27FC236}">
                    <a16:creationId xmlns:a16="http://schemas.microsoft.com/office/drawing/2014/main" id="{DD7B0A97-3270-2C4D-82D7-1BCC52A3672B}"/>
                  </a:ext>
                </a:extLst>
              </p:cNvPr>
              <p:cNvSpPr/>
              <p:nvPr>
                <p:custDataLst>
                  <p:tags r:id="rId8"/>
                </p:custDataLst>
              </p:nvPr>
            </p:nvSpPr>
            <p:spPr bwMode="auto">
              <a:xfrm>
                <a:off x="445230" y="3002717"/>
                <a:ext cx="3302775" cy="446032"/>
              </a:xfrm>
              <a:prstGeom prst="rect">
                <a:avLst/>
              </a:prstGeom>
              <a:noFill/>
              <a:ln w="9525" cap="flat" cmpd="sng" algn="ctr">
                <a:noFill/>
                <a:prstDash val="solid"/>
                <a:round/>
                <a:headEnd type="none" w="med" len="med"/>
                <a:tailEnd type="none" w="med" len="med"/>
              </a:ln>
              <a:effectLst/>
            </p:spPr>
            <p:txBody>
              <a:bodyPr vert="horz" wrap="square" lIns="411480" tIns="45720" rIns="91440" bIns="45720" numCol="1" rtlCol="0" anchor="ctr" anchorCtr="0" compatLnSpc="1">
                <a:prstTxWarp prst="textNoShape">
                  <a:avLst/>
                </a:prstTxWarp>
              </a:bodyPr>
              <a:lstStyle/>
              <a:p>
                <a:pPr defTabSz="914400" eaLnBrk="0" fontAlgn="base" hangingPunct="0">
                  <a:spcBef>
                    <a:spcPct val="0"/>
                  </a:spcBef>
                  <a:spcAft>
                    <a:spcPct val="0"/>
                  </a:spcAft>
                </a:pPr>
                <a:r>
                  <a:rPr lang="en-US" sz="1400" dirty="0">
                    <a:solidFill>
                      <a:schemeClr val="bg1"/>
                    </a:solidFill>
                    <a:latin typeface="Arial" panose="020B0604020202020204" pitchFamily="34" charset="0"/>
                    <a:cs typeface="Arial" panose="020B0604020202020204" pitchFamily="34" charset="0"/>
                  </a:rPr>
                  <a:t>Future-proof </a:t>
                </a:r>
                <a:r>
                  <a:rPr lang="en-US" sz="1400" dirty="0" smtClean="0">
                    <a:solidFill>
                      <a:schemeClr val="bg1"/>
                    </a:solidFill>
                    <a:latin typeface="Arial" panose="020B0604020202020204" pitchFamily="34" charset="0"/>
                    <a:cs typeface="Arial" panose="020B0604020202020204" pitchFamily="34" charset="0"/>
                  </a:rPr>
                  <a:t>the Fiber Network</a:t>
                </a:r>
                <a:endParaRPr lang="en-US" sz="1400" dirty="0">
                  <a:solidFill>
                    <a:schemeClr val="bg1"/>
                  </a:solidFill>
                  <a:latin typeface="Arial" panose="020B0604020202020204" pitchFamily="34" charset="0"/>
                  <a:cs typeface="Arial" panose="020B0604020202020204" pitchFamily="34" charset="0"/>
                </a:endParaRPr>
              </a:p>
            </p:txBody>
          </p:sp>
        </p:grpSp>
        <p:sp>
          <p:nvSpPr>
            <p:cNvPr id="74" name="Freeform 5">
              <a:extLst>
                <a:ext uri="{FF2B5EF4-FFF2-40B4-BE49-F238E27FC236}">
                  <a16:creationId xmlns:a16="http://schemas.microsoft.com/office/drawing/2014/main" id="{A098E3D5-0CB9-DC48-B4C2-947B351319DD}"/>
                </a:ext>
              </a:extLst>
            </p:cNvPr>
            <p:cNvSpPr>
              <a:spLocks/>
            </p:cNvSpPr>
            <p:nvPr/>
          </p:nvSpPr>
          <p:spPr bwMode="auto">
            <a:xfrm rot="5400000" flipH="1" flipV="1">
              <a:off x="5337305" y="2392570"/>
              <a:ext cx="383463" cy="452859"/>
            </a:xfrm>
            <a:custGeom>
              <a:avLst/>
              <a:gdLst>
                <a:gd name="T0" fmla="*/ 2108 w 2237"/>
                <a:gd name="T1" fmla="*/ 1436 h 2643"/>
                <a:gd name="T2" fmla="*/ 1161 w 2237"/>
                <a:gd name="T3" fmla="*/ 2398 h 2643"/>
                <a:gd name="T4" fmla="*/ 1161 w 2237"/>
                <a:gd name="T5" fmla="*/ 71 h 2643"/>
                <a:gd name="T6" fmla="*/ 1090 w 2237"/>
                <a:gd name="T7" fmla="*/ 0 h 2643"/>
                <a:gd name="T8" fmla="*/ 1019 w 2237"/>
                <a:gd name="T9" fmla="*/ 71 h 2643"/>
                <a:gd name="T10" fmla="*/ 1019 w 2237"/>
                <a:gd name="T11" fmla="*/ 2392 h 2643"/>
                <a:gd name="T12" fmla="*/ 131 w 2237"/>
                <a:gd name="T13" fmla="*/ 1437 h 2643"/>
                <a:gd name="T14" fmla="*/ 31 w 2237"/>
                <a:gd name="T15" fmla="*/ 1434 h 2643"/>
                <a:gd name="T16" fmla="*/ 27 w 2237"/>
                <a:gd name="T17" fmla="*/ 1534 h 2643"/>
                <a:gd name="T18" fmla="*/ 1038 w 2237"/>
                <a:gd name="T19" fmla="*/ 2620 h 2643"/>
                <a:gd name="T20" fmla="*/ 1089 w 2237"/>
                <a:gd name="T21" fmla="*/ 2643 h 2643"/>
                <a:gd name="T22" fmla="*/ 1090 w 2237"/>
                <a:gd name="T23" fmla="*/ 2643 h 2643"/>
                <a:gd name="T24" fmla="*/ 1140 w 2237"/>
                <a:gd name="T25" fmla="*/ 2622 h 2643"/>
                <a:gd name="T26" fmla="*/ 2209 w 2237"/>
                <a:gd name="T27" fmla="*/ 1535 h 2643"/>
                <a:gd name="T28" fmla="*/ 2208 w 2237"/>
                <a:gd name="T29" fmla="*/ 1435 h 2643"/>
                <a:gd name="T30" fmla="*/ 2108 w 2237"/>
                <a:gd name="T31" fmla="*/ 1436 h 2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7" h="2643">
                  <a:moveTo>
                    <a:pt x="2108" y="1436"/>
                  </a:moveTo>
                  <a:cubicBezTo>
                    <a:pt x="1161" y="2398"/>
                    <a:pt x="1161" y="2398"/>
                    <a:pt x="1161" y="2398"/>
                  </a:cubicBezTo>
                  <a:cubicBezTo>
                    <a:pt x="1161" y="71"/>
                    <a:pt x="1161" y="71"/>
                    <a:pt x="1161" y="71"/>
                  </a:cubicBezTo>
                  <a:cubicBezTo>
                    <a:pt x="1161" y="32"/>
                    <a:pt x="1129" y="0"/>
                    <a:pt x="1090" y="0"/>
                  </a:cubicBezTo>
                  <a:cubicBezTo>
                    <a:pt x="1051" y="0"/>
                    <a:pt x="1019" y="32"/>
                    <a:pt x="1019" y="71"/>
                  </a:cubicBezTo>
                  <a:cubicBezTo>
                    <a:pt x="1019" y="2392"/>
                    <a:pt x="1019" y="2392"/>
                    <a:pt x="1019" y="2392"/>
                  </a:cubicBezTo>
                  <a:cubicBezTo>
                    <a:pt x="131" y="1437"/>
                    <a:pt x="131" y="1437"/>
                    <a:pt x="131" y="1437"/>
                  </a:cubicBezTo>
                  <a:cubicBezTo>
                    <a:pt x="104" y="1409"/>
                    <a:pt x="59" y="1407"/>
                    <a:pt x="31" y="1434"/>
                  </a:cubicBezTo>
                  <a:cubicBezTo>
                    <a:pt x="2" y="1460"/>
                    <a:pt x="0" y="1505"/>
                    <a:pt x="27" y="1534"/>
                  </a:cubicBezTo>
                  <a:cubicBezTo>
                    <a:pt x="1038" y="2620"/>
                    <a:pt x="1038" y="2620"/>
                    <a:pt x="1038" y="2620"/>
                  </a:cubicBezTo>
                  <a:cubicBezTo>
                    <a:pt x="1051" y="2635"/>
                    <a:pt x="1069" y="2643"/>
                    <a:pt x="1089" y="2643"/>
                  </a:cubicBezTo>
                  <a:cubicBezTo>
                    <a:pt x="1090" y="2643"/>
                    <a:pt x="1090" y="2643"/>
                    <a:pt x="1090" y="2643"/>
                  </a:cubicBezTo>
                  <a:cubicBezTo>
                    <a:pt x="1109" y="2643"/>
                    <a:pt x="1127" y="2635"/>
                    <a:pt x="1140" y="2622"/>
                  </a:cubicBezTo>
                  <a:cubicBezTo>
                    <a:pt x="2209" y="1535"/>
                    <a:pt x="2209" y="1535"/>
                    <a:pt x="2209" y="1535"/>
                  </a:cubicBezTo>
                  <a:cubicBezTo>
                    <a:pt x="2237" y="1507"/>
                    <a:pt x="2236" y="1463"/>
                    <a:pt x="2208" y="1435"/>
                  </a:cubicBezTo>
                  <a:cubicBezTo>
                    <a:pt x="2180" y="1408"/>
                    <a:pt x="2135" y="1408"/>
                    <a:pt x="2108" y="1436"/>
                  </a:cubicBezTo>
                  <a:close/>
                </a:path>
              </a:pathLst>
            </a:custGeom>
            <a:solidFill>
              <a:schemeClr val="accent2"/>
            </a:solidFill>
            <a:ln w="19050">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grpSp>
          <p:nvGrpSpPr>
            <p:cNvPr id="76" name="Group 75">
              <a:extLst>
                <a:ext uri="{FF2B5EF4-FFF2-40B4-BE49-F238E27FC236}">
                  <a16:creationId xmlns:a16="http://schemas.microsoft.com/office/drawing/2014/main" id="{C14785ED-E76A-8A4F-B5C0-B94587157D9D}"/>
                </a:ext>
              </a:extLst>
            </p:cNvPr>
            <p:cNvGrpSpPr/>
            <p:nvPr/>
          </p:nvGrpSpPr>
          <p:grpSpPr>
            <a:xfrm>
              <a:off x="5314399" y="2451594"/>
              <a:ext cx="3498633" cy="1170266"/>
              <a:chOff x="249372" y="3904218"/>
              <a:chExt cx="3498633" cy="1170266"/>
            </a:xfrm>
          </p:grpSpPr>
          <p:sp>
            <p:nvSpPr>
              <p:cNvPr id="77" name="Freeform 5">
                <a:extLst>
                  <a:ext uri="{FF2B5EF4-FFF2-40B4-BE49-F238E27FC236}">
                    <a16:creationId xmlns:a16="http://schemas.microsoft.com/office/drawing/2014/main" id="{B2045EF4-E443-6B4B-A11C-3F8AD5F22E58}"/>
                  </a:ext>
                </a:extLst>
              </p:cNvPr>
              <p:cNvSpPr>
                <a:spLocks/>
              </p:cNvSpPr>
              <p:nvPr/>
            </p:nvSpPr>
            <p:spPr bwMode="auto">
              <a:xfrm rot="5400000" flipH="1" flipV="1">
                <a:off x="284070" y="4656323"/>
                <a:ext cx="383463" cy="452859"/>
              </a:xfrm>
              <a:custGeom>
                <a:avLst/>
                <a:gdLst>
                  <a:gd name="T0" fmla="*/ 2108 w 2237"/>
                  <a:gd name="T1" fmla="*/ 1436 h 2643"/>
                  <a:gd name="T2" fmla="*/ 1161 w 2237"/>
                  <a:gd name="T3" fmla="*/ 2398 h 2643"/>
                  <a:gd name="T4" fmla="*/ 1161 w 2237"/>
                  <a:gd name="T5" fmla="*/ 71 h 2643"/>
                  <a:gd name="T6" fmla="*/ 1090 w 2237"/>
                  <a:gd name="T7" fmla="*/ 0 h 2643"/>
                  <a:gd name="T8" fmla="*/ 1019 w 2237"/>
                  <a:gd name="T9" fmla="*/ 71 h 2643"/>
                  <a:gd name="T10" fmla="*/ 1019 w 2237"/>
                  <a:gd name="T11" fmla="*/ 2392 h 2643"/>
                  <a:gd name="T12" fmla="*/ 131 w 2237"/>
                  <a:gd name="T13" fmla="*/ 1437 h 2643"/>
                  <a:gd name="T14" fmla="*/ 31 w 2237"/>
                  <a:gd name="T15" fmla="*/ 1434 h 2643"/>
                  <a:gd name="T16" fmla="*/ 27 w 2237"/>
                  <a:gd name="T17" fmla="*/ 1534 h 2643"/>
                  <a:gd name="T18" fmla="*/ 1038 w 2237"/>
                  <a:gd name="T19" fmla="*/ 2620 h 2643"/>
                  <a:gd name="T20" fmla="*/ 1089 w 2237"/>
                  <a:gd name="T21" fmla="*/ 2643 h 2643"/>
                  <a:gd name="T22" fmla="*/ 1090 w 2237"/>
                  <a:gd name="T23" fmla="*/ 2643 h 2643"/>
                  <a:gd name="T24" fmla="*/ 1140 w 2237"/>
                  <a:gd name="T25" fmla="*/ 2622 h 2643"/>
                  <a:gd name="T26" fmla="*/ 2209 w 2237"/>
                  <a:gd name="T27" fmla="*/ 1535 h 2643"/>
                  <a:gd name="T28" fmla="*/ 2208 w 2237"/>
                  <a:gd name="T29" fmla="*/ 1435 h 2643"/>
                  <a:gd name="T30" fmla="*/ 2108 w 2237"/>
                  <a:gd name="T31" fmla="*/ 1436 h 2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7" h="2643">
                    <a:moveTo>
                      <a:pt x="2108" y="1436"/>
                    </a:moveTo>
                    <a:cubicBezTo>
                      <a:pt x="1161" y="2398"/>
                      <a:pt x="1161" y="2398"/>
                      <a:pt x="1161" y="2398"/>
                    </a:cubicBezTo>
                    <a:cubicBezTo>
                      <a:pt x="1161" y="71"/>
                      <a:pt x="1161" y="71"/>
                      <a:pt x="1161" y="71"/>
                    </a:cubicBezTo>
                    <a:cubicBezTo>
                      <a:pt x="1161" y="32"/>
                      <a:pt x="1129" y="0"/>
                      <a:pt x="1090" y="0"/>
                    </a:cubicBezTo>
                    <a:cubicBezTo>
                      <a:pt x="1051" y="0"/>
                      <a:pt x="1019" y="32"/>
                      <a:pt x="1019" y="71"/>
                    </a:cubicBezTo>
                    <a:cubicBezTo>
                      <a:pt x="1019" y="2392"/>
                      <a:pt x="1019" y="2392"/>
                      <a:pt x="1019" y="2392"/>
                    </a:cubicBezTo>
                    <a:cubicBezTo>
                      <a:pt x="131" y="1437"/>
                      <a:pt x="131" y="1437"/>
                      <a:pt x="131" y="1437"/>
                    </a:cubicBezTo>
                    <a:cubicBezTo>
                      <a:pt x="104" y="1409"/>
                      <a:pt x="59" y="1407"/>
                      <a:pt x="31" y="1434"/>
                    </a:cubicBezTo>
                    <a:cubicBezTo>
                      <a:pt x="2" y="1460"/>
                      <a:pt x="0" y="1505"/>
                      <a:pt x="27" y="1534"/>
                    </a:cubicBezTo>
                    <a:cubicBezTo>
                      <a:pt x="1038" y="2620"/>
                      <a:pt x="1038" y="2620"/>
                      <a:pt x="1038" y="2620"/>
                    </a:cubicBezTo>
                    <a:cubicBezTo>
                      <a:pt x="1051" y="2635"/>
                      <a:pt x="1069" y="2643"/>
                      <a:pt x="1089" y="2643"/>
                    </a:cubicBezTo>
                    <a:cubicBezTo>
                      <a:pt x="1090" y="2643"/>
                      <a:pt x="1090" y="2643"/>
                      <a:pt x="1090" y="2643"/>
                    </a:cubicBezTo>
                    <a:cubicBezTo>
                      <a:pt x="1109" y="2643"/>
                      <a:pt x="1127" y="2635"/>
                      <a:pt x="1140" y="2622"/>
                    </a:cubicBezTo>
                    <a:cubicBezTo>
                      <a:pt x="2209" y="1535"/>
                      <a:pt x="2209" y="1535"/>
                      <a:pt x="2209" y="1535"/>
                    </a:cubicBezTo>
                    <a:cubicBezTo>
                      <a:pt x="2237" y="1507"/>
                      <a:pt x="2236" y="1463"/>
                      <a:pt x="2208" y="1435"/>
                    </a:cubicBezTo>
                    <a:cubicBezTo>
                      <a:pt x="2180" y="1408"/>
                      <a:pt x="2135" y="1408"/>
                      <a:pt x="2108" y="1436"/>
                    </a:cubicBezTo>
                    <a:close/>
                  </a:path>
                </a:pathLst>
              </a:custGeom>
              <a:solidFill>
                <a:schemeClr val="accent2"/>
              </a:solidFill>
              <a:ln w="19050">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sp>
            <p:nvSpPr>
              <p:cNvPr id="78" name="Rectangle 77">
                <a:extLst>
                  <a:ext uri="{FF2B5EF4-FFF2-40B4-BE49-F238E27FC236}">
                    <a16:creationId xmlns:a16="http://schemas.microsoft.com/office/drawing/2014/main" id="{06168CB5-790E-3A4A-B6C5-154683B189EB}"/>
                  </a:ext>
                </a:extLst>
              </p:cNvPr>
              <p:cNvSpPr/>
              <p:nvPr>
                <p:custDataLst>
                  <p:tags r:id="rId7"/>
                </p:custDataLst>
              </p:nvPr>
            </p:nvSpPr>
            <p:spPr bwMode="auto">
              <a:xfrm>
                <a:off x="445230" y="3904218"/>
                <a:ext cx="3302775" cy="405484"/>
              </a:xfrm>
              <a:prstGeom prst="rect">
                <a:avLst/>
              </a:prstGeom>
              <a:noFill/>
              <a:ln w="9525" cap="flat" cmpd="sng" algn="ctr">
                <a:noFill/>
                <a:prstDash val="solid"/>
                <a:round/>
                <a:headEnd type="none" w="med" len="med"/>
                <a:tailEnd type="none" w="med" len="med"/>
              </a:ln>
              <a:effectLst/>
            </p:spPr>
            <p:txBody>
              <a:bodyPr vert="horz" wrap="square" lIns="411480" tIns="45720" rIns="91440" bIns="45720" numCol="1" rtlCol="0" anchor="ctr" anchorCtr="0" compatLnSpc="1">
                <a:prstTxWarp prst="textNoShape">
                  <a:avLst/>
                </a:prstTxWarp>
              </a:bodyPr>
              <a:lstStyle/>
              <a:p>
                <a:pPr defTabSz="914400" eaLnBrk="0" fontAlgn="base" hangingPunct="0">
                  <a:spcBef>
                    <a:spcPct val="0"/>
                  </a:spcBef>
                  <a:spcAft>
                    <a:spcPct val="0"/>
                  </a:spcAft>
                </a:pPr>
                <a:r>
                  <a:rPr lang="en-US" sz="1400" dirty="0" smtClean="0">
                    <a:solidFill>
                      <a:schemeClr val="bg1"/>
                    </a:solidFill>
                    <a:latin typeface="Arial" panose="020B0604020202020204" pitchFamily="34" charset="0"/>
                    <a:cs typeface="Arial" panose="020B0604020202020204" pitchFamily="34" charset="0"/>
                  </a:rPr>
                  <a:t>Deliver Best-in-Class Services and Customer Experience Across Three Customer </a:t>
                </a:r>
                <a:r>
                  <a:rPr lang="en-US" sz="1400" dirty="0">
                    <a:solidFill>
                      <a:schemeClr val="bg1"/>
                    </a:solidFill>
                    <a:latin typeface="Arial" panose="020B0604020202020204" pitchFamily="34" charset="0"/>
                    <a:cs typeface="Arial" panose="020B0604020202020204" pitchFamily="34" charset="0"/>
                  </a:rPr>
                  <a:t>Groups</a:t>
                </a:r>
              </a:p>
            </p:txBody>
          </p:sp>
        </p:grpSp>
        <p:sp>
          <p:nvSpPr>
            <p:cNvPr id="81" name="Rectangle 80">
              <a:extLst>
                <a:ext uri="{FF2B5EF4-FFF2-40B4-BE49-F238E27FC236}">
                  <a16:creationId xmlns:a16="http://schemas.microsoft.com/office/drawing/2014/main" id="{F7CB866C-7698-7443-860E-438BBF7E3F94}"/>
                </a:ext>
              </a:extLst>
            </p:cNvPr>
            <p:cNvSpPr/>
            <p:nvPr>
              <p:custDataLst>
                <p:tags r:id="rId6"/>
              </p:custDataLst>
            </p:nvPr>
          </p:nvSpPr>
          <p:spPr bwMode="auto">
            <a:xfrm>
              <a:off x="5540828" y="3877136"/>
              <a:ext cx="3329239" cy="446032"/>
            </a:xfrm>
            <a:prstGeom prst="rect">
              <a:avLst/>
            </a:prstGeom>
            <a:noFill/>
            <a:ln w="9525" cap="flat" cmpd="sng" algn="ctr">
              <a:noFill/>
              <a:prstDash val="solid"/>
              <a:round/>
              <a:headEnd type="none" w="med" len="med"/>
              <a:tailEnd type="none" w="med" len="med"/>
            </a:ln>
            <a:effectLst/>
          </p:spPr>
          <p:txBody>
            <a:bodyPr vert="horz" wrap="square" lIns="411480" tIns="45720" rIns="91440" bIns="45720" numCol="1" rtlCol="0" anchor="ctr" anchorCtr="0" compatLnSpc="1">
              <a:prstTxWarp prst="textNoShape">
                <a:avLst/>
              </a:prstTxWarp>
            </a:bodyPr>
            <a:lstStyle/>
            <a:p>
              <a:pPr defTabSz="914400" eaLnBrk="0" fontAlgn="base" hangingPunct="0">
                <a:spcBef>
                  <a:spcPct val="0"/>
                </a:spcBef>
                <a:spcAft>
                  <a:spcPct val="0"/>
                </a:spcAft>
              </a:pPr>
              <a:r>
                <a:rPr lang="en-US" sz="1400" dirty="0">
                  <a:solidFill>
                    <a:schemeClr val="bg1"/>
                  </a:solidFill>
                  <a:latin typeface="Arial" panose="020B0604020202020204" pitchFamily="34" charset="0"/>
                  <a:cs typeface="Arial" panose="020B0604020202020204" pitchFamily="34" charset="0"/>
                </a:rPr>
                <a:t>Return to Revenue Growth</a:t>
              </a:r>
            </a:p>
          </p:txBody>
        </p:sp>
      </p:grpSp>
      <p:grpSp>
        <p:nvGrpSpPr>
          <p:cNvPr id="2" name="Group 1"/>
          <p:cNvGrpSpPr/>
          <p:nvPr/>
        </p:nvGrpSpPr>
        <p:grpSpPr>
          <a:xfrm>
            <a:off x="5407509" y="1581608"/>
            <a:ext cx="3615989" cy="446032"/>
            <a:chOff x="5438080" y="1804624"/>
            <a:chExt cx="3615989" cy="446032"/>
          </a:xfrm>
        </p:grpSpPr>
        <p:sp>
          <p:nvSpPr>
            <p:cNvPr id="35" name="Rectangle 34">
              <a:extLst>
                <a:ext uri="{FF2B5EF4-FFF2-40B4-BE49-F238E27FC236}">
                  <a16:creationId xmlns:a16="http://schemas.microsoft.com/office/drawing/2014/main" id="{4E0BEC82-4327-B54F-A924-63A3EB04EAA5}"/>
                </a:ext>
              </a:extLst>
            </p:cNvPr>
            <p:cNvSpPr/>
            <p:nvPr>
              <p:custDataLst>
                <p:tags r:id="rId5"/>
              </p:custDataLst>
            </p:nvPr>
          </p:nvSpPr>
          <p:spPr bwMode="auto">
            <a:xfrm>
              <a:off x="5540828" y="1804624"/>
              <a:ext cx="3513241" cy="446032"/>
            </a:xfrm>
            <a:prstGeom prst="rect">
              <a:avLst/>
            </a:prstGeom>
            <a:noFill/>
            <a:ln w="9525" cap="flat" cmpd="sng" algn="ctr">
              <a:noFill/>
              <a:prstDash val="solid"/>
              <a:round/>
              <a:headEnd type="none" w="med" len="med"/>
              <a:tailEnd type="none" w="med" len="med"/>
            </a:ln>
            <a:effectLst/>
          </p:spPr>
          <p:txBody>
            <a:bodyPr vert="horz" wrap="square" lIns="411480" tIns="45720" rIns="91440" bIns="45720" numCol="1" rtlCol="0" anchor="ctr" anchorCtr="0" compatLnSpc="1">
              <a:prstTxWarp prst="textNoShape">
                <a:avLst/>
              </a:prstTxWarp>
            </a:bodyPr>
            <a:lstStyle/>
            <a:p>
              <a:pPr defTabSz="914400" eaLnBrk="0" fontAlgn="base" hangingPunct="0">
                <a:spcBef>
                  <a:spcPct val="0"/>
                </a:spcBef>
                <a:spcAft>
                  <a:spcPct val="0"/>
                </a:spcAft>
              </a:pPr>
              <a:r>
                <a:rPr lang="en-US" sz="1400" dirty="0" smtClean="0">
                  <a:solidFill>
                    <a:schemeClr val="bg1"/>
                  </a:solidFill>
                  <a:latin typeface="Arial" panose="020B0604020202020204" pitchFamily="34" charset="0"/>
                  <a:cs typeface="Arial" panose="020B0604020202020204" pitchFamily="34" charset="0"/>
                </a:rPr>
                <a:t>Lowered </a:t>
              </a:r>
              <a:r>
                <a:rPr lang="en-US" sz="1400" dirty="0">
                  <a:solidFill>
                    <a:schemeClr val="bg1"/>
                  </a:solidFill>
                  <a:latin typeface="Arial" panose="020B0604020202020204" pitchFamily="34" charset="0"/>
                  <a:cs typeface="Arial" panose="020B0604020202020204" pitchFamily="34" charset="0"/>
                </a:rPr>
                <a:t>Leverage, </a:t>
              </a:r>
              <a:r>
                <a:rPr lang="en-US" sz="1400" dirty="0" smtClean="0">
                  <a:solidFill>
                    <a:schemeClr val="bg1"/>
                  </a:solidFill>
                  <a:latin typeface="Arial" panose="020B0604020202020204" pitchFamily="34" charset="0"/>
                  <a:cs typeface="Arial" panose="020B0604020202020204" pitchFamily="34" charset="0"/>
                </a:rPr>
                <a:t>Extended </a:t>
              </a:r>
              <a:r>
                <a:rPr lang="en-US" sz="1400" dirty="0">
                  <a:solidFill>
                    <a:schemeClr val="bg1"/>
                  </a:solidFill>
                  <a:latin typeface="Arial" panose="020B0604020202020204" pitchFamily="34" charset="0"/>
                  <a:cs typeface="Arial" panose="020B0604020202020204" pitchFamily="34" charset="0"/>
                </a:rPr>
                <a:t>Maturities, </a:t>
              </a:r>
              <a:r>
                <a:rPr lang="en-US" sz="1400" dirty="0" smtClean="0">
                  <a:solidFill>
                    <a:schemeClr val="bg1"/>
                  </a:solidFill>
                  <a:latin typeface="Arial" panose="020B0604020202020204" pitchFamily="34" charset="0"/>
                  <a:cs typeface="Arial" panose="020B0604020202020204" pitchFamily="34" charset="0"/>
                </a:rPr>
                <a:t>Enhanced </a:t>
              </a:r>
              <a:r>
                <a:rPr lang="en-US" sz="1400" dirty="0">
                  <a:solidFill>
                    <a:schemeClr val="bg1"/>
                  </a:solidFill>
                  <a:latin typeface="Arial" panose="020B0604020202020204" pitchFamily="34" charset="0"/>
                  <a:cs typeface="Arial" panose="020B0604020202020204" pitchFamily="34" charset="0"/>
                </a:rPr>
                <a:t>Liquidity Profile</a:t>
              </a:r>
            </a:p>
          </p:txBody>
        </p:sp>
        <p:sp>
          <p:nvSpPr>
            <p:cNvPr id="36" name="Freeform 33">
              <a:extLst>
                <a:ext uri="{FF2B5EF4-FFF2-40B4-BE49-F238E27FC236}">
                  <a16:creationId xmlns:a16="http://schemas.microsoft.com/office/drawing/2014/main" id="{206C5FFB-2C6A-5943-8E7D-9FBD6565EC5C}"/>
                </a:ext>
              </a:extLst>
            </p:cNvPr>
            <p:cNvSpPr>
              <a:spLocks noEditPoints="1"/>
            </p:cNvSpPr>
            <p:nvPr/>
          </p:nvSpPr>
          <p:spPr bwMode="auto">
            <a:xfrm>
              <a:off x="5438080" y="1861488"/>
              <a:ext cx="420554" cy="336630"/>
            </a:xfrm>
            <a:custGeom>
              <a:avLst/>
              <a:gdLst>
                <a:gd name="T0" fmla="*/ 2425 w 2593"/>
                <a:gd name="T1" fmla="*/ 168 h 2076"/>
                <a:gd name="T2" fmla="*/ 1171 w 2593"/>
                <a:gd name="T3" fmla="*/ 1422 h 2076"/>
                <a:gd name="T4" fmla="*/ 548 w 2593"/>
                <a:gd name="T5" fmla="*/ 798 h 2076"/>
                <a:gd name="T6" fmla="*/ 416 w 2593"/>
                <a:gd name="T7" fmla="*/ 798 h 2076"/>
                <a:gd name="T8" fmla="*/ 416 w 2593"/>
                <a:gd name="T9" fmla="*/ 930 h 2076"/>
                <a:gd name="T10" fmla="*/ 1171 w 2593"/>
                <a:gd name="T11" fmla="*/ 1685 h 2076"/>
                <a:gd name="T12" fmla="*/ 2557 w 2593"/>
                <a:gd name="T13" fmla="*/ 300 h 2076"/>
                <a:gd name="T14" fmla="*/ 2557 w 2593"/>
                <a:gd name="T15" fmla="*/ 168 h 2076"/>
                <a:gd name="T16" fmla="*/ 2425 w 2593"/>
                <a:gd name="T17" fmla="*/ 168 h 2076"/>
                <a:gd name="T18" fmla="*/ 1890 w 2593"/>
                <a:gd name="T19" fmla="*/ 1890 h 2076"/>
                <a:gd name="T20" fmla="*/ 187 w 2593"/>
                <a:gd name="T21" fmla="*/ 1890 h 2076"/>
                <a:gd name="T22" fmla="*/ 187 w 2593"/>
                <a:gd name="T23" fmla="*/ 187 h 2076"/>
                <a:gd name="T24" fmla="*/ 1890 w 2593"/>
                <a:gd name="T25" fmla="*/ 187 h 2076"/>
                <a:gd name="T26" fmla="*/ 1890 w 2593"/>
                <a:gd name="T27" fmla="*/ 413 h 2076"/>
                <a:gd name="T28" fmla="*/ 2076 w 2593"/>
                <a:gd name="T29" fmla="*/ 226 h 2076"/>
                <a:gd name="T30" fmla="*/ 2076 w 2593"/>
                <a:gd name="T31" fmla="*/ 0 h 2076"/>
                <a:gd name="T32" fmla="*/ 0 w 2593"/>
                <a:gd name="T33" fmla="*/ 0 h 2076"/>
                <a:gd name="T34" fmla="*/ 0 w 2593"/>
                <a:gd name="T35" fmla="*/ 2076 h 2076"/>
                <a:gd name="T36" fmla="*/ 2076 w 2593"/>
                <a:gd name="T37" fmla="*/ 2076 h 2076"/>
                <a:gd name="T38" fmla="*/ 2076 w 2593"/>
                <a:gd name="T39" fmla="*/ 1070 h 2076"/>
                <a:gd name="T40" fmla="*/ 1890 w 2593"/>
                <a:gd name="T41" fmla="*/ 1257 h 2076"/>
                <a:gd name="T42" fmla="*/ 1890 w 2593"/>
                <a:gd name="T43" fmla="*/ 1890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3" h="2076">
                  <a:moveTo>
                    <a:pt x="2425" y="168"/>
                  </a:moveTo>
                  <a:cubicBezTo>
                    <a:pt x="1171" y="1422"/>
                    <a:pt x="1171" y="1422"/>
                    <a:pt x="1171" y="1422"/>
                  </a:cubicBezTo>
                  <a:cubicBezTo>
                    <a:pt x="548" y="798"/>
                    <a:pt x="548" y="798"/>
                    <a:pt x="548" y="798"/>
                  </a:cubicBezTo>
                  <a:cubicBezTo>
                    <a:pt x="511" y="762"/>
                    <a:pt x="452" y="762"/>
                    <a:pt x="416" y="798"/>
                  </a:cubicBezTo>
                  <a:cubicBezTo>
                    <a:pt x="379" y="835"/>
                    <a:pt x="379" y="894"/>
                    <a:pt x="416" y="930"/>
                  </a:cubicBezTo>
                  <a:cubicBezTo>
                    <a:pt x="1171" y="1685"/>
                    <a:pt x="1171" y="1685"/>
                    <a:pt x="1171" y="1685"/>
                  </a:cubicBezTo>
                  <a:cubicBezTo>
                    <a:pt x="2557" y="300"/>
                    <a:pt x="2557" y="300"/>
                    <a:pt x="2557" y="300"/>
                  </a:cubicBezTo>
                  <a:cubicBezTo>
                    <a:pt x="2593" y="264"/>
                    <a:pt x="2593" y="205"/>
                    <a:pt x="2557" y="168"/>
                  </a:cubicBezTo>
                  <a:cubicBezTo>
                    <a:pt x="2520" y="132"/>
                    <a:pt x="2461" y="132"/>
                    <a:pt x="2425" y="168"/>
                  </a:cubicBezTo>
                  <a:close/>
                  <a:moveTo>
                    <a:pt x="1890" y="1890"/>
                  </a:moveTo>
                  <a:cubicBezTo>
                    <a:pt x="187" y="1890"/>
                    <a:pt x="187" y="1890"/>
                    <a:pt x="187" y="1890"/>
                  </a:cubicBezTo>
                  <a:cubicBezTo>
                    <a:pt x="187" y="187"/>
                    <a:pt x="187" y="187"/>
                    <a:pt x="187" y="187"/>
                  </a:cubicBezTo>
                  <a:cubicBezTo>
                    <a:pt x="1890" y="187"/>
                    <a:pt x="1890" y="187"/>
                    <a:pt x="1890" y="187"/>
                  </a:cubicBezTo>
                  <a:cubicBezTo>
                    <a:pt x="1890" y="413"/>
                    <a:pt x="1890" y="413"/>
                    <a:pt x="1890" y="413"/>
                  </a:cubicBezTo>
                  <a:cubicBezTo>
                    <a:pt x="2076" y="226"/>
                    <a:pt x="2076" y="226"/>
                    <a:pt x="2076" y="226"/>
                  </a:cubicBezTo>
                  <a:cubicBezTo>
                    <a:pt x="2076" y="0"/>
                    <a:pt x="2076" y="0"/>
                    <a:pt x="2076" y="0"/>
                  </a:cubicBezTo>
                  <a:cubicBezTo>
                    <a:pt x="0" y="0"/>
                    <a:pt x="0" y="0"/>
                    <a:pt x="0" y="0"/>
                  </a:cubicBezTo>
                  <a:cubicBezTo>
                    <a:pt x="0" y="2076"/>
                    <a:pt x="0" y="2076"/>
                    <a:pt x="0" y="2076"/>
                  </a:cubicBezTo>
                  <a:cubicBezTo>
                    <a:pt x="2076" y="2076"/>
                    <a:pt x="2076" y="2076"/>
                    <a:pt x="2076" y="2076"/>
                  </a:cubicBezTo>
                  <a:cubicBezTo>
                    <a:pt x="2076" y="1070"/>
                    <a:pt x="2076" y="1070"/>
                    <a:pt x="2076" y="1070"/>
                  </a:cubicBezTo>
                  <a:cubicBezTo>
                    <a:pt x="1890" y="1257"/>
                    <a:pt x="1890" y="1257"/>
                    <a:pt x="1890" y="1257"/>
                  </a:cubicBezTo>
                  <a:lnTo>
                    <a:pt x="1890" y="18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3" name="Group 32"/>
          <p:cNvGrpSpPr/>
          <p:nvPr/>
        </p:nvGrpSpPr>
        <p:grpSpPr>
          <a:xfrm>
            <a:off x="824473" y="4098985"/>
            <a:ext cx="3302775" cy="446032"/>
            <a:chOff x="702644" y="4326363"/>
            <a:chExt cx="3302775" cy="446032"/>
          </a:xfrm>
        </p:grpSpPr>
        <p:sp>
          <p:nvSpPr>
            <p:cNvPr id="34" name="Rectangle 33">
              <a:extLst>
                <a:ext uri="{FF2B5EF4-FFF2-40B4-BE49-F238E27FC236}">
                  <a16:creationId xmlns:a16="http://schemas.microsoft.com/office/drawing/2014/main" id="{4E0BEC82-4327-B54F-A924-63A3EB04EAA5}"/>
                </a:ext>
              </a:extLst>
            </p:cNvPr>
            <p:cNvSpPr/>
            <p:nvPr>
              <p:custDataLst>
                <p:tags r:id="rId4"/>
              </p:custDataLst>
            </p:nvPr>
          </p:nvSpPr>
          <p:spPr bwMode="auto">
            <a:xfrm>
              <a:off x="702644" y="4326363"/>
              <a:ext cx="3302775" cy="446032"/>
            </a:xfrm>
            <a:prstGeom prst="rect">
              <a:avLst/>
            </a:prstGeom>
            <a:noFill/>
            <a:ln w="9525" cap="flat" cmpd="sng" algn="ctr">
              <a:noFill/>
              <a:prstDash val="solid"/>
              <a:round/>
              <a:headEnd type="none" w="med" len="med"/>
              <a:tailEnd type="none" w="med" len="med"/>
            </a:ln>
            <a:effectLst/>
          </p:spPr>
          <p:txBody>
            <a:bodyPr vert="horz" wrap="square" lIns="411480" tIns="45720" rIns="91440" bIns="45720" numCol="1" rtlCol="0" anchor="ctr" anchorCtr="0" compatLnSpc="1">
              <a:prstTxWarp prst="textNoShape">
                <a:avLst/>
              </a:prstTxWarp>
            </a:bodyPr>
            <a:lstStyle/>
            <a:p>
              <a:pPr defTabSz="914400" eaLnBrk="0" fontAlgn="base" hangingPunct="0">
                <a:spcBef>
                  <a:spcPct val="0"/>
                </a:spcBef>
                <a:spcAft>
                  <a:spcPct val="0"/>
                </a:spcAft>
              </a:pPr>
              <a:r>
                <a:rPr lang="en-US" sz="1400" dirty="0" smtClean="0">
                  <a:solidFill>
                    <a:schemeClr val="bg1"/>
                  </a:solidFill>
                  <a:latin typeface="Arial" panose="020B0604020202020204" pitchFamily="34" charset="0"/>
                  <a:cs typeface="Arial" panose="020B0604020202020204" pitchFamily="34" charset="0"/>
                </a:rPr>
                <a:t>$350M Searchlight  investment</a:t>
              </a:r>
              <a:endParaRPr lang="en-US" sz="1400" dirty="0">
                <a:solidFill>
                  <a:schemeClr val="bg1"/>
                </a:solidFill>
                <a:latin typeface="Arial" panose="020B0604020202020204" pitchFamily="34" charset="0"/>
                <a:cs typeface="Arial" panose="020B0604020202020204" pitchFamily="34" charset="0"/>
              </a:endParaRPr>
            </a:p>
          </p:txBody>
        </p:sp>
        <p:sp>
          <p:nvSpPr>
            <p:cNvPr id="37" name="Freeform 33">
              <a:extLst>
                <a:ext uri="{FF2B5EF4-FFF2-40B4-BE49-F238E27FC236}">
                  <a16:creationId xmlns:a16="http://schemas.microsoft.com/office/drawing/2014/main" id="{206C5FFB-2C6A-5943-8E7D-9FBD6565EC5C}"/>
                </a:ext>
              </a:extLst>
            </p:cNvPr>
            <p:cNvSpPr>
              <a:spLocks noEditPoints="1"/>
            </p:cNvSpPr>
            <p:nvPr/>
          </p:nvSpPr>
          <p:spPr bwMode="auto">
            <a:xfrm>
              <a:off x="710912" y="4419910"/>
              <a:ext cx="308430" cy="258795"/>
            </a:xfrm>
            <a:custGeom>
              <a:avLst/>
              <a:gdLst>
                <a:gd name="T0" fmla="*/ 2425 w 2593"/>
                <a:gd name="T1" fmla="*/ 168 h 2076"/>
                <a:gd name="T2" fmla="*/ 1171 w 2593"/>
                <a:gd name="T3" fmla="*/ 1422 h 2076"/>
                <a:gd name="T4" fmla="*/ 548 w 2593"/>
                <a:gd name="T5" fmla="*/ 798 h 2076"/>
                <a:gd name="T6" fmla="*/ 416 w 2593"/>
                <a:gd name="T7" fmla="*/ 798 h 2076"/>
                <a:gd name="T8" fmla="*/ 416 w 2593"/>
                <a:gd name="T9" fmla="*/ 930 h 2076"/>
                <a:gd name="T10" fmla="*/ 1171 w 2593"/>
                <a:gd name="T11" fmla="*/ 1685 h 2076"/>
                <a:gd name="T12" fmla="*/ 2557 w 2593"/>
                <a:gd name="T13" fmla="*/ 300 h 2076"/>
                <a:gd name="T14" fmla="*/ 2557 w 2593"/>
                <a:gd name="T15" fmla="*/ 168 h 2076"/>
                <a:gd name="T16" fmla="*/ 2425 w 2593"/>
                <a:gd name="T17" fmla="*/ 168 h 2076"/>
                <a:gd name="T18" fmla="*/ 1890 w 2593"/>
                <a:gd name="T19" fmla="*/ 1890 h 2076"/>
                <a:gd name="T20" fmla="*/ 187 w 2593"/>
                <a:gd name="T21" fmla="*/ 1890 h 2076"/>
                <a:gd name="T22" fmla="*/ 187 w 2593"/>
                <a:gd name="T23" fmla="*/ 187 h 2076"/>
                <a:gd name="T24" fmla="*/ 1890 w 2593"/>
                <a:gd name="T25" fmla="*/ 187 h 2076"/>
                <a:gd name="T26" fmla="*/ 1890 w 2593"/>
                <a:gd name="T27" fmla="*/ 413 h 2076"/>
                <a:gd name="T28" fmla="*/ 2076 w 2593"/>
                <a:gd name="T29" fmla="*/ 226 h 2076"/>
                <a:gd name="T30" fmla="*/ 2076 w 2593"/>
                <a:gd name="T31" fmla="*/ 0 h 2076"/>
                <a:gd name="T32" fmla="*/ 0 w 2593"/>
                <a:gd name="T33" fmla="*/ 0 h 2076"/>
                <a:gd name="T34" fmla="*/ 0 w 2593"/>
                <a:gd name="T35" fmla="*/ 2076 h 2076"/>
                <a:gd name="T36" fmla="*/ 2076 w 2593"/>
                <a:gd name="T37" fmla="*/ 2076 h 2076"/>
                <a:gd name="T38" fmla="*/ 2076 w 2593"/>
                <a:gd name="T39" fmla="*/ 1070 h 2076"/>
                <a:gd name="T40" fmla="*/ 1890 w 2593"/>
                <a:gd name="T41" fmla="*/ 1257 h 2076"/>
                <a:gd name="T42" fmla="*/ 1890 w 2593"/>
                <a:gd name="T43" fmla="*/ 1890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3" h="2076">
                  <a:moveTo>
                    <a:pt x="2425" y="168"/>
                  </a:moveTo>
                  <a:cubicBezTo>
                    <a:pt x="1171" y="1422"/>
                    <a:pt x="1171" y="1422"/>
                    <a:pt x="1171" y="1422"/>
                  </a:cubicBezTo>
                  <a:cubicBezTo>
                    <a:pt x="548" y="798"/>
                    <a:pt x="548" y="798"/>
                    <a:pt x="548" y="798"/>
                  </a:cubicBezTo>
                  <a:cubicBezTo>
                    <a:pt x="511" y="762"/>
                    <a:pt x="452" y="762"/>
                    <a:pt x="416" y="798"/>
                  </a:cubicBezTo>
                  <a:cubicBezTo>
                    <a:pt x="379" y="835"/>
                    <a:pt x="379" y="894"/>
                    <a:pt x="416" y="930"/>
                  </a:cubicBezTo>
                  <a:cubicBezTo>
                    <a:pt x="1171" y="1685"/>
                    <a:pt x="1171" y="1685"/>
                    <a:pt x="1171" y="1685"/>
                  </a:cubicBezTo>
                  <a:cubicBezTo>
                    <a:pt x="2557" y="300"/>
                    <a:pt x="2557" y="300"/>
                    <a:pt x="2557" y="300"/>
                  </a:cubicBezTo>
                  <a:cubicBezTo>
                    <a:pt x="2593" y="264"/>
                    <a:pt x="2593" y="205"/>
                    <a:pt x="2557" y="168"/>
                  </a:cubicBezTo>
                  <a:cubicBezTo>
                    <a:pt x="2520" y="132"/>
                    <a:pt x="2461" y="132"/>
                    <a:pt x="2425" y="168"/>
                  </a:cubicBezTo>
                  <a:close/>
                  <a:moveTo>
                    <a:pt x="1890" y="1890"/>
                  </a:moveTo>
                  <a:cubicBezTo>
                    <a:pt x="187" y="1890"/>
                    <a:pt x="187" y="1890"/>
                    <a:pt x="187" y="1890"/>
                  </a:cubicBezTo>
                  <a:cubicBezTo>
                    <a:pt x="187" y="187"/>
                    <a:pt x="187" y="187"/>
                    <a:pt x="187" y="187"/>
                  </a:cubicBezTo>
                  <a:cubicBezTo>
                    <a:pt x="1890" y="187"/>
                    <a:pt x="1890" y="187"/>
                    <a:pt x="1890" y="187"/>
                  </a:cubicBezTo>
                  <a:cubicBezTo>
                    <a:pt x="1890" y="413"/>
                    <a:pt x="1890" y="413"/>
                    <a:pt x="1890" y="413"/>
                  </a:cubicBezTo>
                  <a:cubicBezTo>
                    <a:pt x="2076" y="226"/>
                    <a:pt x="2076" y="226"/>
                    <a:pt x="2076" y="226"/>
                  </a:cubicBezTo>
                  <a:cubicBezTo>
                    <a:pt x="2076" y="0"/>
                    <a:pt x="2076" y="0"/>
                    <a:pt x="2076" y="0"/>
                  </a:cubicBezTo>
                  <a:cubicBezTo>
                    <a:pt x="0" y="0"/>
                    <a:pt x="0" y="0"/>
                    <a:pt x="0" y="0"/>
                  </a:cubicBezTo>
                  <a:cubicBezTo>
                    <a:pt x="0" y="2076"/>
                    <a:pt x="0" y="2076"/>
                    <a:pt x="0" y="2076"/>
                  </a:cubicBezTo>
                  <a:cubicBezTo>
                    <a:pt x="2076" y="2076"/>
                    <a:pt x="2076" y="2076"/>
                    <a:pt x="2076" y="2076"/>
                  </a:cubicBezTo>
                  <a:cubicBezTo>
                    <a:pt x="2076" y="1070"/>
                    <a:pt x="2076" y="1070"/>
                    <a:pt x="2076" y="1070"/>
                  </a:cubicBezTo>
                  <a:cubicBezTo>
                    <a:pt x="1890" y="1257"/>
                    <a:pt x="1890" y="1257"/>
                    <a:pt x="1890" y="1257"/>
                  </a:cubicBezTo>
                  <a:lnTo>
                    <a:pt x="1890" y="18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 name="Slide Number Placeholder 2"/>
          <p:cNvSpPr>
            <a:spLocks noGrp="1"/>
          </p:cNvSpPr>
          <p:nvPr>
            <p:ph type="sldNum" sz="quarter" idx="10"/>
          </p:nvPr>
        </p:nvSpPr>
        <p:spPr/>
        <p:txBody>
          <a:bodyPr/>
          <a:lstStyle/>
          <a:p>
            <a:fld id="{12606A94-97A3-4E04-9E25-180CC9BAE03C}" type="slidenum">
              <a:rPr lang="en-US" smtClean="0"/>
              <a:pPr/>
              <a:t>5</a:t>
            </a:fld>
            <a:endParaRPr lang="en-US" dirty="0"/>
          </a:p>
        </p:txBody>
      </p:sp>
    </p:spTree>
    <p:extLst>
      <p:ext uri="{BB962C8B-B14F-4D97-AF65-F5344CB8AC3E}">
        <p14:creationId xmlns:p14="http://schemas.microsoft.com/office/powerpoint/2010/main" val="961017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2" y="91440"/>
            <a:ext cx="8356600" cy="461665"/>
          </a:xfrm>
          <a:prstGeom prst="rect">
            <a:avLst/>
          </a:prstGeom>
        </p:spPr>
        <p:txBody>
          <a:bodyPr/>
          <a:lstStyle/>
          <a:p>
            <a:r>
              <a:rPr lang="en-US" dirty="0" smtClean="0">
                <a:solidFill>
                  <a:srgbClr val="F7941D"/>
                </a:solidFill>
              </a:rPr>
              <a:t>Third Quarter 2020 Results </a:t>
            </a:r>
            <a:endParaRPr lang="en-US" dirty="0">
              <a:solidFill>
                <a:srgbClr val="F7941D"/>
              </a:solidFill>
            </a:endParaRPr>
          </a:p>
        </p:txBody>
      </p:sp>
      <p:sp>
        <p:nvSpPr>
          <p:cNvPr id="11" name="TextBox 10"/>
          <p:cNvSpPr txBox="1"/>
          <p:nvPr/>
        </p:nvSpPr>
        <p:spPr>
          <a:xfrm>
            <a:off x="387973" y="3229920"/>
            <a:ext cx="4023360"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Improved revenue trends driven by broadband and </a:t>
            </a:r>
            <a:r>
              <a:rPr lang="en-US" sz="1400" dirty="0">
                <a:latin typeface="Arial" panose="020B0604020202020204" pitchFamily="34" charset="0"/>
                <a:cs typeface="Arial" panose="020B0604020202020204" pitchFamily="34" charset="0"/>
              </a:rPr>
              <a:t>data/transport growth;</a:t>
            </a:r>
            <a:br>
              <a:rPr lang="en-US" sz="1400" dirty="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higher voice retention</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Adjusted EBITDA margins improved as a result of improved cost structure, technology and process improvements </a:t>
            </a:r>
          </a:p>
        </p:txBody>
      </p:sp>
      <p:sp>
        <p:nvSpPr>
          <p:cNvPr id="14" name="TextBox 13"/>
          <p:cNvSpPr txBox="1"/>
          <p:nvPr/>
        </p:nvSpPr>
        <p:spPr>
          <a:xfrm>
            <a:off x="393192" y="637449"/>
            <a:ext cx="3505200"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panose="020B0604020202020204" pitchFamily="34" charset="0"/>
                <a:cs typeface="Arial" panose="020B0604020202020204" pitchFamily="34" charset="0"/>
              </a:rPr>
              <a:t>$ </a:t>
            </a:r>
            <a:r>
              <a:rPr lang="en-US" sz="1200" dirty="0">
                <a:solidFill>
                  <a:schemeClr val="tx1">
                    <a:lumMod val="50000"/>
                    <a:lumOff val="50000"/>
                  </a:schemeClr>
                </a:solidFill>
                <a:latin typeface="Arial" panose="020B0604020202020204" pitchFamily="34" charset="0"/>
                <a:cs typeface="Arial" panose="020B0604020202020204" pitchFamily="34" charset="0"/>
              </a:rPr>
              <a:t>in </a:t>
            </a:r>
            <a:r>
              <a:rPr lang="en-US" sz="1200" dirty="0" smtClean="0">
                <a:solidFill>
                  <a:schemeClr val="tx1">
                    <a:lumMod val="50000"/>
                    <a:lumOff val="50000"/>
                  </a:schemeClr>
                </a:solidFill>
                <a:latin typeface="Arial" panose="020B0604020202020204" pitchFamily="34" charset="0"/>
                <a:cs typeface="Arial" panose="020B0604020202020204" pitchFamily="34" charset="0"/>
              </a:rPr>
              <a:t>millions</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5" name="TextBox 14"/>
          <p:cNvSpPr txBox="1"/>
          <p:nvPr/>
        </p:nvSpPr>
        <p:spPr>
          <a:xfrm>
            <a:off x="4702483" y="3229920"/>
            <a:ext cx="4023360"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Cost management resulted in a 3.3% or $7.2M reduction in operating expenses</a:t>
            </a:r>
            <a:br>
              <a:rPr lang="en-US" sz="1400" dirty="0" smtClean="0">
                <a:latin typeface="Arial" panose="020B0604020202020204" pitchFamily="34" charset="0"/>
                <a:cs typeface="Arial" panose="020B0604020202020204" pitchFamily="34" charset="0"/>
              </a:rPr>
            </a:b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Wireless cash distributions totaled $12.3M in Q3</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055551349"/>
              </p:ext>
            </p:extLst>
          </p:nvPr>
        </p:nvGraphicFramePr>
        <p:xfrm>
          <a:off x="404674" y="1202531"/>
          <a:ext cx="8129615" cy="1313648"/>
        </p:xfrm>
        <a:graphic>
          <a:graphicData uri="http://schemas.openxmlformats.org/drawingml/2006/table">
            <a:tbl>
              <a:tblPr firstRow="1" bandRow="1">
                <a:tableStyleId>{5C22544A-7EE6-4342-B048-85BDC9FD1C3A}</a:tableStyleId>
              </a:tblPr>
              <a:tblGrid>
                <a:gridCol w="2600367">
                  <a:extLst>
                    <a:ext uri="{9D8B030D-6E8A-4147-A177-3AD203B41FA5}">
                      <a16:colId xmlns:a16="http://schemas.microsoft.com/office/drawing/2014/main" val="20000"/>
                    </a:ext>
                  </a:extLst>
                </a:gridCol>
                <a:gridCol w="1382312">
                  <a:extLst>
                    <a:ext uri="{9D8B030D-6E8A-4147-A177-3AD203B41FA5}">
                      <a16:colId xmlns:a16="http://schemas.microsoft.com/office/drawing/2014/main" val="20001"/>
                    </a:ext>
                  </a:extLst>
                </a:gridCol>
                <a:gridCol w="1382312">
                  <a:extLst>
                    <a:ext uri="{9D8B030D-6E8A-4147-A177-3AD203B41FA5}">
                      <a16:colId xmlns:a16="http://schemas.microsoft.com/office/drawing/2014/main" val="20002"/>
                    </a:ext>
                  </a:extLst>
                </a:gridCol>
                <a:gridCol w="1382312">
                  <a:extLst>
                    <a:ext uri="{9D8B030D-6E8A-4147-A177-3AD203B41FA5}">
                      <a16:colId xmlns:a16="http://schemas.microsoft.com/office/drawing/2014/main" val="20003"/>
                    </a:ext>
                  </a:extLst>
                </a:gridCol>
                <a:gridCol w="1382312">
                  <a:extLst>
                    <a:ext uri="{9D8B030D-6E8A-4147-A177-3AD203B41FA5}">
                      <a16:colId xmlns:a16="http://schemas.microsoft.com/office/drawing/2014/main" val="20004"/>
                    </a:ext>
                  </a:extLst>
                </a:gridCol>
              </a:tblGrid>
              <a:tr h="328412">
                <a:tc>
                  <a:txBody>
                    <a:bodyPr/>
                    <a:lstStyle/>
                    <a:p>
                      <a:endParaRPr lang="en-US" sz="1400" dirty="0">
                        <a:latin typeface="Arial" panose="020B0604020202020204" pitchFamily="34" charset="0"/>
                        <a:cs typeface="Arial" panose="020B0604020202020204" pitchFamily="34" charset="0"/>
                      </a:endParaRPr>
                    </a:p>
                  </a:txBody>
                  <a:tcPr>
                    <a:lnB w="3175"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Q3-20</a:t>
                      </a:r>
                      <a:endParaRPr lang="en-US" sz="1400" dirty="0">
                        <a:solidFill>
                          <a:schemeClr val="tx1"/>
                        </a:solidFill>
                        <a:latin typeface="Arial" panose="020B0604020202020204" pitchFamily="34" charset="0"/>
                        <a:cs typeface="Arial" panose="020B0604020202020204" pitchFamily="34" charset="0"/>
                      </a:endParaRPr>
                    </a:p>
                  </a:txBody>
                  <a:tcPr anchor="ct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7941D"/>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Y/Y</a:t>
                      </a:r>
                      <a:endParaRPr lang="en-US" sz="1400" dirty="0">
                        <a:solidFill>
                          <a:schemeClr val="tx1"/>
                        </a:solidFill>
                        <a:latin typeface="Arial" panose="020B0604020202020204" pitchFamily="34" charset="0"/>
                        <a:cs typeface="Arial" panose="020B0604020202020204" pitchFamily="34" charset="0"/>
                      </a:endParaRPr>
                    </a:p>
                  </a:txBody>
                  <a:tcPr anchor="ct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457200" rtl="0" eaLnBrk="1" latinLnBrk="0" hangingPunct="1"/>
                      <a:r>
                        <a:rPr lang="en-US" sz="1400" kern="1200" dirty="0" smtClean="0">
                          <a:solidFill>
                            <a:schemeClr val="dk1"/>
                          </a:solidFill>
                          <a:latin typeface="Arial" panose="020B0604020202020204" pitchFamily="34" charset="0"/>
                          <a:ea typeface="+mn-ea"/>
                          <a:cs typeface="Arial" panose="020B0604020202020204" pitchFamily="34" charset="0"/>
                        </a:rPr>
                        <a:t>YTD</a:t>
                      </a:r>
                      <a:r>
                        <a:rPr lang="en-US" sz="1400" kern="1200" baseline="0" dirty="0" smtClean="0">
                          <a:solidFill>
                            <a:schemeClr val="dk1"/>
                          </a:solidFill>
                          <a:latin typeface="Arial" panose="020B0604020202020204" pitchFamily="34" charset="0"/>
                          <a:ea typeface="+mn-ea"/>
                          <a:cs typeface="Arial" panose="020B0604020202020204" pitchFamily="34" charset="0"/>
                        </a:rPr>
                        <a:t> </a:t>
                      </a:r>
                      <a:r>
                        <a:rPr lang="en-US" sz="1400" kern="1200" dirty="0" smtClean="0">
                          <a:solidFill>
                            <a:schemeClr val="dk1"/>
                          </a:solidFill>
                          <a:latin typeface="Arial" panose="020B0604020202020204" pitchFamily="34" charset="0"/>
                          <a:ea typeface="+mn-ea"/>
                          <a:cs typeface="Arial" panose="020B0604020202020204" pitchFamily="34" charset="0"/>
                        </a:rPr>
                        <a:t>2020</a:t>
                      </a:r>
                      <a:endParaRPr lang="en-US" sz="1400" kern="1200" dirty="0">
                        <a:solidFill>
                          <a:schemeClr val="dk1"/>
                        </a:solidFill>
                        <a:latin typeface="Arial" panose="020B0604020202020204" pitchFamily="34" charset="0"/>
                        <a:ea typeface="+mn-ea"/>
                        <a:cs typeface="Arial" panose="020B0604020202020204" pitchFamily="34" charset="0"/>
                      </a:endParaRPr>
                    </a:p>
                  </a:txBody>
                  <a:tcPr anchor="ct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7941D"/>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Y/Y</a:t>
                      </a:r>
                      <a:endParaRPr lang="en-US" sz="1400" dirty="0">
                        <a:solidFill>
                          <a:schemeClr val="tx1"/>
                        </a:solidFill>
                        <a:latin typeface="Arial" panose="020B0604020202020204" pitchFamily="34" charset="0"/>
                        <a:cs typeface="Arial" panose="020B0604020202020204" pitchFamily="34" charset="0"/>
                      </a:endParaRPr>
                    </a:p>
                  </a:txBody>
                  <a:tcPr anchor="ct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8412">
                <a:tc>
                  <a:txBody>
                    <a:bodyPr/>
                    <a:lstStyle/>
                    <a:p>
                      <a:r>
                        <a:rPr lang="en-US" sz="1400" b="1" dirty="0" smtClean="0">
                          <a:latin typeface="Arial" panose="020B0604020202020204" pitchFamily="34" charset="0"/>
                          <a:cs typeface="Arial" panose="020B0604020202020204" pitchFamily="34" charset="0"/>
                        </a:rPr>
                        <a:t>Total Revenue</a:t>
                      </a:r>
                      <a:endParaRPr lang="en-US" sz="1400" b="1" dirty="0">
                        <a:latin typeface="Arial" panose="020B0604020202020204" pitchFamily="34" charset="0"/>
                        <a:cs typeface="Arial" panose="020B0604020202020204" pitchFamily="34" charset="0"/>
                      </a:endParaRP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$327.1</a:t>
                      </a:r>
                      <a:endParaRPr lang="en-US" sz="1400" dirty="0">
                        <a:solidFill>
                          <a:schemeClr val="tx1"/>
                        </a:solidFill>
                        <a:latin typeface="Arial" panose="020B0604020202020204" pitchFamily="34" charset="0"/>
                        <a:cs typeface="Arial" panose="020B0604020202020204" pitchFamily="34" charset="0"/>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7941D"/>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(1.9%)</a:t>
                      </a:r>
                      <a:endParaRPr lang="en-US" sz="1400" dirty="0">
                        <a:solidFill>
                          <a:schemeClr val="tx1"/>
                        </a:solidFill>
                        <a:latin typeface="Arial" panose="020B0604020202020204" pitchFamily="34" charset="0"/>
                        <a:cs typeface="Arial" panose="020B0604020202020204" pitchFamily="34" charset="0"/>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457200" rtl="0" eaLnBrk="1" latinLnBrk="0" hangingPunct="1"/>
                      <a:r>
                        <a:rPr lang="en-US" sz="1400" kern="1200" dirty="0" smtClean="0">
                          <a:solidFill>
                            <a:schemeClr val="tx1"/>
                          </a:solidFill>
                          <a:latin typeface="Arial" panose="020B0604020202020204" pitchFamily="34" charset="0"/>
                          <a:ea typeface="+mn-ea"/>
                          <a:cs typeface="Arial" panose="020B0604020202020204" pitchFamily="34" charset="0"/>
                        </a:rPr>
                        <a:t>$977.9</a:t>
                      </a:r>
                      <a:endParaRPr lang="en-US" sz="1400" kern="1200" dirty="0">
                        <a:solidFill>
                          <a:schemeClr val="tx1"/>
                        </a:solidFill>
                        <a:latin typeface="Arial" panose="020B0604020202020204" pitchFamily="34" charset="0"/>
                        <a:ea typeface="+mn-ea"/>
                        <a:cs typeface="Arial" panose="020B0604020202020204" pitchFamily="34" charset="0"/>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7941D"/>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(2.7%)</a:t>
                      </a:r>
                      <a:endParaRPr lang="en-US" sz="1400" dirty="0">
                        <a:solidFill>
                          <a:schemeClr val="tx1"/>
                        </a:solidFill>
                        <a:latin typeface="Arial" panose="020B0604020202020204" pitchFamily="34" charset="0"/>
                        <a:cs typeface="Arial" panose="020B0604020202020204" pitchFamily="34" charset="0"/>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8412">
                <a:tc>
                  <a:txBody>
                    <a:bodyPr/>
                    <a:lstStyle/>
                    <a:p>
                      <a:r>
                        <a:rPr lang="en-US" sz="1400" b="1" dirty="0" smtClean="0">
                          <a:latin typeface="Arial" panose="020B0604020202020204" pitchFamily="34" charset="0"/>
                          <a:cs typeface="Arial" panose="020B0604020202020204" pitchFamily="34" charset="0"/>
                        </a:rPr>
                        <a:t>Adjusted EBITDA</a:t>
                      </a:r>
                      <a:endParaRPr lang="en-US" sz="1400" b="1" dirty="0">
                        <a:latin typeface="Arial" panose="020B0604020202020204" pitchFamily="34" charset="0"/>
                        <a:cs typeface="Arial" panose="020B0604020202020204" pitchFamily="34" charset="0"/>
                      </a:endParaRP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$132.2</a:t>
                      </a:r>
                      <a:endParaRPr lang="en-US" sz="1400" dirty="0">
                        <a:solidFill>
                          <a:schemeClr val="tx1"/>
                        </a:solidFill>
                        <a:latin typeface="Arial" panose="020B0604020202020204" pitchFamily="34" charset="0"/>
                        <a:cs typeface="Arial" panose="020B0604020202020204" pitchFamily="34" charset="0"/>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7941D"/>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1.0%</a:t>
                      </a:r>
                      <a:endParaRPr lang="en-US" sz="1400" dirty="0">
                        <a:solidFill>
                          <a:schemeClr val="tx1"/>
                        </a:solidFill>
                        <a:latin typeface="Arial" panose="020B0604020202020204" pitchFamily="34" charset="0"/>
                        <a:cs typeface="Arial" panose="020B0604020202020204" pitchFamily="34" charset="0"/>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457200" rtl="0" eaLnBrk="1" latinLnBrk="0" hangingPunct="1"/>
                      <a:r>
                        <a:rPr lang="en-US" sz="1400" kern="1200" dirty="0" smtClean="0">
                          <a:solidFill>
                            <a:schemeClr val="tx1"/>
                          </a:solidFill>
                          <a:latin typeface="Arial" panose="020B0604020202020204" pitchFamily="34" charset="0"/>
                          <a:ea typeface="+mn-ea"/>
                          <a:cs typeface="Arial" panose="020B0604020202020204" pitchFamily="34" charset="0"/>
                        </a:rPr>
                        <a:t>$396.9</a:t>
                      </a:r>
                      <a:endParaRPr lang="en-US" sz="1400" kern="1200" dirty="0">
                        <a:solidFill>
                          <a:schemeClr val="tx1"/>
                        </a:solidFill>
                        <a:latin typeface="Arial" panose="020B0604020202020204" pitchFamily="34" charset="0"/>
                        <a:ea typeface="+mn-ea"/>
                        <a:cs typeface="Arial" panose="020B0604020202020204" pitchFamily="34" charset="0"/>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7941D"/>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1.1%</a:t>
                      </a:r>
                      <a:endParaRPr lang="en-US" sz="1400" dirty="0">
                        <a:solidFill>
                          <a:schemeClr val="tx1"/>
                        </a:solidFill>
                        <a:latin typeface="Arial" panose="020B0604020202020204" pitchFamily="34" charset="0"/>
                        <a:cs typeface="Arial" panose="020B0604020202020204" pitchFamily="34" charset="0"/>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28412">
                <a:tc>
                  <a:txBody>
                    <a:bodyPr/>
                    <a:lstStyle/>
                    <a:p>
                      <a:r>
                        <a:rPr lang="en-US" sz="1400" b="1" dirty="0" smtClean="0">
                          <a:latin typeface="Arial" panose="020B0604020202020204" pitchFamily="34" charset="0"/>
                          <a:cs typeface="Arial" panose="020B0604020202020204" pitchFamily="34" charset="0"/>
                        </a:rPr>
                        <a:t>Adjusted EBITDA margin</a:t>
                      </a:r>
                      <a:endParaRPr lang="en-US" sz="1400" b="1" dirty="0">
                        <a:latin typeface="Arial" panose="020B0604020202020204" pitchFamily="34" charset="0"/>
                        <a:cs typeface="Arial" panose="020B0604020202020204" pitchFamily="34" charset="0"/>
                      </a:endParaRP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40.4%</a:t>
                      </a:r>
                      <a:endParaRPr lang="en-US" sz="1400" dirty="0">
                        <a:solidFill>
                          <a:schemeClr val="tx1"/>
                        </a:solidFill>
                        <a:latin typeface="Arial" panose="020B0604020202020204" pitchFamily="34" charset="0"/>
                        <a:cs typeface="Arial" panose="020B0604020202020204" pitchFamily="34" charset="0"/>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7941D"/>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1.1%</a:t>
                      </a:r>
                      <a:endParaRPr lang="en-US" sz="1400" dirty="0">
                        <a:solidFill>
                          <a:schemeClr val="tx1"/>
                        </a:solidFill>
                        <a:latin typeface="Arial" panose="020B0604020202020204" pitchFamily="34" charset="0"/>
                        <a:cs typeface="Arial" panose="020B0604020202020204" pitchFamily="34" charset="0"/>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457200" rtl="0" eaLnBrk="1" latinLnBrk="0" hangingPunct="1"/>
                      <a:r>
                        <a:rPr lang="en-US" sz="1400" kern="1200" dirty="0" smtClean="0">
                          <a:solidFill>
                            <a:schemeClr val="tx1"/>
                          </a:solidFill>
                          <a:latin typeface="Arial" panose="020B0604020202020204" pitchFamily="34" charset="0"/>
                          <a:ea typeface="+mn-ea"/>
                          <a:cs typeface="Arial" panose="020B0604020202020204" pitchFamily="34" charset="0"/>
                        </a:rPr>
                        <a:t>40.6%</a:t>
                      </a:r>
                      <a:endParaRPr lang="en-US" sz="1400" kern="1200" dirty="0">
                        <a:solidFill>
                          <a:schemeClr val="tx1"/>
                        </a:solidFill>
                        <a:latin typeface="Arial" panose="020B0604020202020204" pitchFamily="34" charset="0"/>
                        <a:ea typeface="+mn-ea"/>
                        <a:cs typeface="Arial" panose="020B0604020202020204" pitchFamily="34" charset="0"/>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7941D"/>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1.5%</a:t>
                      </a:r>
                      <a:endParaRPr lang="en-US" sz="1400" dirty="0">
                        <a:solidFill>
                          <a:schemeClr val="tx1"/>
                        </a:solidFill>
                        <a:latin typeface="Arial" panose="020B0604020202020204" pitchFamily="34" charset="0"/>
                        <a:cs typeface="Arial" panose="020B0604020202020204" pitchFamily="34" charset="0"/>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 name="TextBox 2"/>
          <p:cNvSpPr txBox="1"/>
          <p:nvPr/>
        </p:nvSpPr>
        <p:spPr>
          <a:xfrm>
            <a:off x="404674" y="2838260"/>
            <a:ext cx="3176726"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Third Quarter Highlights</a:t>
            </a:r>
            <a:endParaRPr lang="en-US" sz="1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2606A94-97A3-4E04-9E25-180CC9BAE03C}" type="slidenum">
              <a:rPr lang="en-US" smtClean="0"/>
              <a:pPr/>
              <a:t>6</a:t>
            </a:fld>
            <a:endParaRPr lang="en-US" dirty="0"/>
          </a:p>
        </p:txBody>
      </p:sp>
      <p:cxnSp>
        <p:nvCxnSpPr>
          <p:cNvPr id="9" name="Straight Connector 8"/>
          <p:cNvCxnSpPr/>
          <p:nvPr/>
        </p:nvCxnSpPr>
        <p:spPr>
          <a:xfrm flipH="1">
            <a:off x="4523645" y="3046884"/>
            <a:ext cx="13855" cy="1828800"/>
          </a:xfrm>
          <a:prstGeom prst="line">
            <a:avLst/>
          </a:prstGeom>
          <a:ln w="6350"/>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032898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58628"/>
            <a:ext cx="8356600" cy="461665"/>
          </a:xfrm>
          <a:prstGeom prst="rect">
            <a:avLst/>
          </a:prstGeom>
        </p:spPr>
        <p:txBody>
          <a:bodyPr/>
          <a:lstStyle/>
          <a:p>
            <a:r>
              <a:rPr lang="en-US" dirty="0">
                <a:solidFill>
                  <a:srgbClr val="F7941D"/>
                </a:solidFill>
              </a:rPr>
              <a:t>Commercial</a:t>
            </a:r>
            <a:r>
              <a:rPr lang="en-US" dirty="0" smtClean="0">
                <a:solidFill>
                  <a:srgbClr val="F7941D"/>
                </a:solidFill>
              </a:rPr>
              <a:t> and Carrier Revenue</a:t>
            </a:r>
            <a:endParaRPr lang="en-US" dirty="0">
              <a:solidFill>
                <a:srgbClr val="F7941D"/>
              </a:solidFill>
            </a:endParaRPr>
          </a:p>
        </p:txBody>
      </p:sp>
      <p:sp>
        <p:nvSpPr>
          <p:cNvPr id="4" name="TextBox 3"/>
          <p:cNvSpPr txBox="1"/>
          <p:nvPr/>
        </p:nvSpPr>
        <p:spPr>
          <a:xfrm>
            <a:off x="-12315" y="3142731"/>
            <a:ext cx="4567190" cy="307777"/>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Data and Transport Revenue</a:t>
            </a:r>
            <a:endParaRPr lang="en-US" sz="1400" b="1" dirty="0">
              <a:latin typeface="Arial" panose="020B0604020202020204" pitchFamily="34" charset="0"/>
              <a:cs typeface="Arial" panose="020B0604020202020204" pitchFamily="34" charset="0"/>
            </a:endParaRPr>
          </a:p>
        </p:txBody>
      </p:sp>
      <p:sp>
        <p:nvSpPr>
          <p:cNvPr id="11" name="TextBox 10"/>
          <p:cNvSpPr txBox="1"/>
          <p:nvPr/>
        </p:nvSpPr>
        <p:spPr>
          <a:xfrm>
            <a:off x="393192" y="651050"/>
            <a:ext cx="4788408"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panose="020B0604020202020204" pitchFamily="34" charset="0"/>
                <a:cs typeface="Arial" panose="020B0604020202020204" pitchFamily="34" charset="0"/>
              </a:rPr>
              <a:t>$ in millions, </a:t>
            </a:r>
            <a:r>
              <a:rPr lang="en-US" sz="1200" dirty="0" smtClean="0">
                <a:solidFill>
                  <a:schemeClr val="bg1">
                    <a:lumMod val="50000"/>
                  </a:schemeClr>
                </a:solidFill>
                <a:latin typeface="Arial" panose="020B0604020202020204" pitchFamily="34" charset="0"/>
                <a:cs typeface="Arial" panose="020B0604020202020204" pitchFamily="34" charset="0"/>
              </a:rPr>
              <a:t>Q3-2020 </a:t>
            </a:r>
            <a:r>
              <a:rPr lang="en-US" sz="1200" dirty="0">
                <a:solidFill>
                  <a:schemeClr val="bg1">
                    <a:lumMod val="50000"/>
                  </a:schemeClr>
                </a:solidFill>
                <a:latin typeface="Arial" panose="020B0604020202020204" pitchFamily="34" charset="0"/>
                <a:cs typeface="Arial" panose="020B0604020202020204" pitchFamily="34" charset="0"/>
              </a:rPr>
              <a:t>as compared to </a:t>
            </a:r>
            <a:r>
              <a:rPr lang="en-US" sz="1200" dirty="0" smtClean="0">
                <a:solidFill>
                  <a:schemeClr val="bg1">
                    <a:lumMod val="50000"/>
                  </a:schemeClr>
                </a:solidFill>
                <a:latin typeface="Arial" panose="020B0604020202020204" pitchFamily="34" charset="0"/>
                <a:cs typeface="Arial" panose="020B0604020202020204" pitchFamily="34" charset="0"/>
              </a:rPr>
              <a:t>Q3-2019</a:t>
            </a:r>
            <a:endParaRPr lang="en-US" sz="1200" dirty="0">
              <a:solidFill>
                <a:schemeClr val="bg1">
                  <a:lumMod val="50000"/>
                </a:schemeClr>
              </a:solidFill>
              <a:latin typeface="Arial" panose="020B0604020202020204" pitchFamily="34" charset="0"/>
              <a:cs typeface="Arial" panose="020B0604020202020204" pitchFamily="34" charset="0"/>
            </a:endParaRPr>
          </a:p>
          <a:p>
            <a:endParaRPr lang="en-US" sz="12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2" name="Rectangle 11"/>
          <p:cNvSpPr/>
          <p:nvPr/>
        </p:nvSpPr>
        <p:spPr>
          <a:xfrm>
            <a:off x="4858478" y="1424876"/>
            <a:ext cx="4048125" cy="1405000"/>
          </a:xfrm>
          <a:prstGeom prst="rect">
            <a:avLst/>
          </a:prstGeom>
        </p:spPr>
        <p:txBody>
          <a:bodyPr wrap="square" lIns="0" tIns="0" rIns="0" bIns="0">
            <a:spAutoFit/>
          </a:bodyPr>
          <a:lstStyle/>
          <a:p>
            <a:pPr marL="228600" indent="-228600">
              <a:lnSpc>
                <a:spcPct val="110000"/>
              </a:lnSpc>
              <a:buFont typeface="Arial" panose="020B0604020202020204" pitchFamily="34" charset="0"/>
              <a:buChar char="•"/>
            </a:pPr>
            <a:r>
              <a:rPr lang="en-GB" sz="1200" dirty="0" smtClean="0">
                <a:latin typeface="Arial" panose="020B0604020202020204" pitchFamily="34" charset="0"/>
                <a:cs typeface="Arial" panose="020B0604020202020204" pitchFamily="34" charset="0"/>
              </a:rPr>
              <a:t>Data and Transport Revenue: +1.6% </a:t>
            </a:r>
            <a:endParaRPr lang="en-GB" sz="1200" dirty="0">
              <a:latin typeface="Arial" panose="020B0604020202020204" pitchFamily="34" charset="0"/>
              <a:cs typeface="Arial" panose="020B0604020202020204" pitchFamily="34" charset="0"/>
            </a:endParaRPr>
          </a:p>
          <a:p>
            <a:pPr marL="228600" indent="-228600">
              <a:lnSpc>
                <a:spcPct val="110000"/>
              </a:lnSpc>
              <a:buFont typeface="Arial" panose="020B0604020202020204" pitchFamily="34" charset="0"/>
              <a:buChar char="•"/>
            </a:pPr>
            <a:r>
              <a:rPr lang="en-GB" sz="1200" dirty="0" smtClean="0">
                <a:latin typeface="Arial" panose="020B0604020202020204" pitchFamily="34" charset="0"/>
                <a:cs typeface="Arial" panose="020B0604020202020204" pitchFamily="34" charset="0"/>
              </a:rPr>
              <a:t>On-net buildings: 13,202, +12.5%</a:t>
            </a:r>
          </a:p>
          <a:p>
            <a:pPr marL="228600" indent="-228600">
              <a:lnSpc>
                <a:spcPct val="110000"/>
              </a:lnSpc>
              <a:buFont typeface="Arial" panose="020B0604020202020204" pitchFamily="34" charset="0"/>
              <a:buChar char="•"/>
            </a:pPr>
            <a:r>
              <a:rPr lang="en-GB" sz="1200" dirty="0" smtClean="0">
                <a:latin typeface="Arial" panose="020B0604020202020204" pitchFamily="34" charset="0"/>
                <a:cs typeface="Arial" panose="020B0604020202020204" pitchFamily="34" charset="0"/>
              </a:rPr>
              <a:t>Tower wireless connections: 3,890, +1.9%</a:t>
            </a:r>
          </a:p>
          <a:p>
            <a:pPr marL="228600" indent="-228600">
              <a:lnSpc>
                <a:spcPct val="110000"/>
              </a:lnSpc>
              <a:buFont typeface="Arial" panose="020B0604020202020204" pitchFamily="34" charset="0"/>
              <a:buChar char="•"/>
            </a:pPr>
            <a:r>
              <a:rPr lang="en-GB" sz="1200" dirty="0" smtClean="0">
                <a:latin typeface="Arial" panose="020B0604020202020204" pitchFamily="34" charset="0"/>
                <a:cs typeface="Arial" panose="020B0604020202020204" pitchFamily="34" charset="0"/>
              </a:rPr>
              <a:t>Ethernet revenue +2.8%</a:t>
            </a:r>
          </a:p>
          <a:p>
            <a:pPr marL="228600" indent="-228600">
              <a:lnSpc>
                <a:spcPct val="110000"/>
              </a:lnSpc>
              <a:buFont typeface="Arial" panose="020B0604020202020204" pitchFamily="34" charset="0"/>
              <a:buChar char="•"/>
            </a:pPr>
            <a:r>
              <a:rPr lang="en-GB" sz="1200" dirty="0" smtClean="0">
                <a:latin typeface="Arial" panose="020B0604020202020204" pitchFamily="34" charset="0"/>
                <a:cs typeface="Arial" panose="020B0604020202020204" pitchFamily="34" charset="0"/>
              </a:rPr>
              <a:t>VoIP revenue +12%</a:t>
            </a:r>
          </a:p>
          <a:p>
            <a:pPr>
              <a:lnSpc>
                <a:spcPct val="110000"/>
              </a:lnSpc>
            </a:pPr>
            <a:endParaRPr lang="en-GB" sz="1200" dirty="0" smtClean="0">
              <a:solidFill>
                <a:srgbClr val="FF0000"/>
              </a:solidFill>
              <a:latin typeface="Arial" panose="020B0604020202020204" pitchFamily="34" charset="0"/>
              <a:cs typeface="Arial" panose="020B0604020202020204" pitchFamily="34" charset="0"/>
            </a:endParaRPr>
          </a:p>
          <a:p>
            <a:pPr>
              <a:lnSpc>
                <a:spcPct val="110000"/>
              </a:lnSpc>
              <a:spcAft>
                <a:spcPts val="600"/>
              </a:spcAft>
              <a:buClr>
                <a:srgbClr val="0055A6"/>
              </a:buClr>
            </a:pPr>
            <a:endParaRPr lang="en-GB" sz="1100" dirty="0">
              <a:solidFill>
                <a:prstClr val="black"/>
              </a:solidFill>
              <a:latin typeface="Arial" panose="020B0604020202020204" pitchFamily="34" charset="0"/>
              <a:cs typeface="Arial" panose="020B0604020202020204" pitchFamily="34" charset="0"/>
            </a:endParaRPr>
          </a:p>
        </p:txBody>
      </p:sp>
      <p:sp>
        <p:nvSpPr>
          <p:cNvPr id="13" name="Rectangle 12"/>
          <p:cNvSpPr/>
          <p:nvPr/>
        </p:nvSpPr>
        <p:spPr>
          <a:xfrm>
            <a:off x="4856040" y="3339537"/>
            <a:ext cx="4048125" cy="1421928"/>
          </a:xfrm>
          <a:prstGeom prst="rect">
            <a:avLst/>
          </a:prstGeom>
        </p:spPr>
        <p:txBody>
          <a:bodyPr wrap="square" lIns="0" tIns="0" rIns="0" bIns="0">
            <a:spAutoFit/>
          </a:bodyPr>
          <a:lstStyle/>
          <a:p>
            <a:pPr marL="228600" indent="-228600">
              <a:lnSpc>
                <a:spcPct val="110000"/>
              </a:lnSpc>
              <a:buFont typeface="Arial" panose="020B0604020202020204" pitchFamily="34" charset="0"/>
              <a:buChar char="•"/>
            </a:pPr>
            <a:r>
              <a:rPr lang="en-GB" sz="1200" dirty="0" smtClean="0">
                <a:latin typeface="Arial" panose="020B0604020202020204" pitchFamily="34" charset="0"/>
                <a:cs typeface="Arial" panose="020B0604020202020204" pitchFamily="34" charset="0"/>
              </a:rPr>
              <a:t>Introduced Exterprise@Home</a:t>
            </a:r>
          </a:p>
          <a:p>
            <a:pPr marL="228600" indent="-228600">
              <a:lnSpc>
                <a:spcPct val="110000"/>
              </a:lnSpc>
              <a:buFont typeface="Arial" panose="020B0604020202020204" pitchFamily="34" charset="0"/>
              <a:buChar char="•"/>
            </a:pPr>
            <a:r>
              <a:rPr lang="en-GB" sz="1200" dirty="0" smtClean="0">
                <a:latin typeface="Arial" panose="020B0604020202020204" pitchFamily="34" charset="0"/>
                <a:cs typeface="Arial" panose="020B0604020202020204" pitchFamily="34" charset="0"/>
              </a:rPr>
              <a:t>Enhanced Cloud Services with Pax8 Partnership</a:t>
            </a:r>
          </a:p>
          <a:p>
            <a:pPr marL="228600" indent="-228600">
              <a:lnSpc>
                <a:spcPct val="110000"/>
              </a:lnSpc>
              <a:buFont typeface="Arial" panose="020B0604020202020204" pitchFamily="34" charset="0"/>
              <a:buChar char="•"/>
            </a:pPr>
            <a:r>
              <a:rPr lang="en-GB" sz="1200" dirty="0" smtClean="0">
                <a:latin typeface="Arial" panose="020B0604020202020204" pitchFamily="34" charset="0"/>
                <a:cs typeface="Arial" panose="020B0604020202020204" pitchFamily="34" charset="0"/>
              </a:rPr>
              <a:t>Expanded launch of Microsoft Productivity Suite</a:t>
            </a:r>
          </a:p>
          <a:p>
            <a:pPr marL="228600" indent="-228600">
              <a:lnSpc>
                <a:spcPct val="110000"/>
              </a:lnSpc>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a:lnSpc>
                <a:spcPct val="110000"/>
              </a:lnSpc>
            </a:pPr>
            <a:endParaRPr lang="en-GB" sz="1200" dirty="0" smtClean="0">
              <a:solidFill>
                <a:srgbClr val="FF0000"/>
              </a:solidFill>
              <a:latin typeface="Arial" panose="020B0604020202020204" pitchFamily="34" charset="0"/>
              <a:cs typeface="Arial" panose="020B0604020202020204" pitchFamily="34" charset="0"/>
            </a:endParaRPr>
          </a:p>
          <a:p>
            <a:pPr marL="228600" indent="-228600">
              <a:lnSpc>
                <a:spcPct val="110000"/>
              </a:lnSpc>
              <a:buFont typeface="Arial" panose="020B0604020202020204" pitchFamily="34" charset="0"/>
              <a:buChar char="•"/>
            </a:pPr>
            <a:endParaRPr lang="en-GB" sz="1200" dirty="0">
              <a:solidFill>
                <a:srgbClr val="FF0000"/>
              </a:solidFill>
              <a:latin typeface="Arial" panose="020B0604020202020204" pitchFamily="34" charset="0"/>
              <a:cs typeface="Arial" panose="020B0604020202020204" pitchFamily="34" charset="0"/>
            </a:endParaRPr>
          </a:p>
          <a:p>
            <a:pPr>
              <a:lnSpc>
                <a:spcPct val="110000"/>
              </a:lnSpc>
            </a:pPr>
            <a:endParaRPr lang="en-GB" sz="1200" dirty="0">
              <a:latin typeface="Arial" panose="020B0604020202020204" pitchFamily="34" charset="0"/>
              <a:cs typeface="Arial" panose="020B0604020202020204" pitchFamily="34" charset="0"/>
            </a:endParaRPr>
          </a:p>
        </p:txBody>
      </p:sp>
      <p:sp>
        <p:nvSpPr>
          <p:cNvPr id="14" name="TextBox 13"/>
          <p:cNvSpPr txBox="1"/>
          <p:nvPr/>
        </p:nvSpPr>
        <p:spPr>
          <a:xfrm>
            <a:off x="4760828" y="975311"/>
            <a:ext cx="4375091"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Q3-20 Results</a:t>
            </a:r>
            <a:endParaRPr lang="en-US" sz="1400" b="1" dirty="0">
              <a:latin typeface="Arial" panose="020B0604020202020204" pitchFamily="34" charset="0"/>
              <a:cs typeface="Arial" panose="020B0604020202020204" pitchFamily="34" charset="0"/>
            </a:endParaRPr>
          </a:p>
        </p:txBody>
      </p:sp>
      <p:sp>
        <p:nvSpPr>
          <p:cNvPr id="15" name="TextBox 14"/>
          <p:cNvSpPr txBox="1"/>
          <p:nvPr/>
        </p:nvSpPr>
        <p:spPr>
          <a:xfrm>
            <a:off x="4734658" y="2898808"/>
            <a:ext cx="4316401"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Commercial and Carrier Highlights</a:t>
            </a:r>
            <a:endParaRPr lang="en-US" sz="1400" b="1" dirty="0">
              <a:latin typeface="Arial" panose="020B0604020202020204" pitchFamily="34" charset="0"/>
              <a:cs typeface="Arial" panose="020B0604020202020204" pitchFamily="34" charset="0"/>
            </a:endParaRPr>
          </a:p>
        </p:txBody>
      </p:sp>
      <p:cxnSp>
        <p:nvCxnSpPr>
          <p:cNvPr id="16" name="Straight Connector 15"/>
          <p:cNvCxnSpPr/>
          <p:nvPr/>
        </p:nvCxnSpPr>
        <p:spPr>
          <a:xfrm flipH="1">
            <a:off x="4567190" y="930682"/>
            <a:ext cx="13855" cy="4023360"/>
          </a:xfrm>
          <a:prstGeom prst="line">
            <a:avLst/>
          </a:prstGeom>
          <a:ln w="6350"/>
        </p:spPr>
        <p:style>
          <a:lnRef idx="2">
            <a:schemeClr val="accent3"/>
          </a:lnRef>
          <a:fillRef idx="0">
            <a:schemeClr val="accent3"/>
          </a:fillRef>
          <a:effectRef idx="1">
            <a:schemeClr val="accent3"/>
          </a:effectRef>
          <a:fontRef idx="minor">
            <a:schemeClr val="tx1"/>
          </a:fontRef>
        </p:style>
      </p:cxnSp>
      <p:sp>
        <p:nvSpPr>
          <p:cNvPr id="20" name="TextBox 19"/>
          <p:cNvSpPr txBox="1"/>
          <p:nvPr/>
        </p:nvSpPr>
        <p:spPr>
          <a:xfrm>
            <a:off x="12315" y="1128764"/>
            <a:ext cx="4581045" cy="307777"/>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Commercial and Carrier Revenue</a:t>
            </a:r>
            <a:endParaRPr lang="en-US" sz="14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4578924" y="2717577"/>
            <a:ext cx="4172542" cy="0"/>
          </a:xfrm>
          <a:prstGeom prst="line">
            <a:avLst/>
          </a:prstGeom>
          <a:ln w="63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3709552003"/>
              </p:ext>
            </p:extLst>
          </p:nvPr>
        </p:nvGraphicFramePr>
        <p:xfrm>
          <a:off x="218270" y="1583531"/>
          <a:ext cx="4169136" cy="803777"/>
        </p:xfrm>
        <a:graphic>
          <a:graphicData uri="http://schemas.openxmlformats.org/drawingml/2006/table">
            <a:tbl>
              <a:tblPr firstRow="1" bandRow="1">
                <a:tableStyleId>{5C22544A-7EE6-4342-B048-85BDC9FD1C3A}</a:tableStyleId>
              </a:tblPr>
              <a:tblGrid>
                <a:gridCol w="1042284">
                  <a:extLst>
                    <a:ext uri="{9D8B030D-6E8A-4147-A177-3AD203B41FA5}">
                      <a16:colId xmlns:a16="http://schemas.microsoft.com/office/drawing/2014/main" val="20000"/>
                    </a:ext>
                  </a:extLst>
                </a:gridCol>
                <a:gridCol w="1042284">
                  <a:extLst>
                    <a:ext uri="{9D8B030D-6E8A-4147-A177-3AD203B41FA5}">
                      <a16:colId xmlns:a16="http://schemas.microsoft.com/office/drawing/2014/main" val="20001"/>
                    </a:ext>
                  </a:extLst>
                </a:gridCol>
                <a:gridCol w="1042284">
                  <a:extLst>
                    <a:ext uri="{9D8B030D-6E8A-4147-A177-3AD203B41FA5}">
                      <a16:colId xmlns:a16="http://schemas.microsoft.com/office/drawing/2014/main" val="20002"/>
                    </a:ext>
                  </a:extLst>
                </a:gridCol>
                <a:gridCol w="1042284">
                  <a:extLst>
                    <a:ext uri="{9D8B030D-6E8A-4147-A177-3AD203B41FA5}">
                      <a16:colId xmlns:a16="http://schemas.microsoft.com/office/drawing/2014/main" val="20003"/>
                    </a:ext>
                  </a:extLst>
                </a:gridCol>
              </a:tblGrid>
              <a:tr h="432937">
                <a:tc>
                  <a:txBody>
                    <a:bodyPr/>
                    <a:lstStyle/>
                    <a:p>
                      <a:pPr algn="ctr"/>
                      <a:r>
                        <a:rPr lang="en-US" sz="1400" dirty="0" smtClean="0">
                          <a:solidFill>
                            <a:schemeClr val="tx1"/>
                          </a:solidFill>
                          <a:latin typeface="Arial" panose="020B0604020202020204" pitchFamily="34" charset="0"/>
                          <a:cs typeface="Arial" panose="020B0604020202020204" pitchFamily="34" charset="0"/>
                        </a:rPr>
                        <a:t>Q3-20</a:t>
                      </a:r>
                      <a:endParaRPr lang="en-US" sz="1400" dirty="0">
                        <a:solidFill>
                          <a:schemeClr val="tx1"/>
                        </a:solidFill>
                        <a:latin typeface="Arial" panose="020B0604020202020204" pitchFamily="34" charset="0"/>
                        <a:cs typeface="Arial" panose="020B0604020202020204" pitchFamily="34" charset="0"/>
                      </a:endParaRPr>
                    </a:p>
                  </a:txBody>
                  <a:tcPr anchor="ctr">
                    <a:lnB w="3175" cap="flat" cmpd="sng" algn="ctr">
                      <a:solidFill>
                        <a:schemeClr val="tx1"/>
                      </a:solidFill>
                      <a:prstDash val="solid"/>
                      <a:round/>
                      <a:headEnd type="none" w="med" len="med"/>
                      <a:tailEnd type="none" w="med" len="med"/>
                    </a:lnB>
                    <a:solidFill>
                      <a:srgbClr val="F7941D"/>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Y/Y</a:t>
                      </a:r>
                      <a:endParaRPr lang="en-US" sz="1400" dirty="0">
                        <a:solidFill>
                          <a:schemeClr val="tx1"/>
                        </a:solidFill>
                        <a:latin typeface="Arial" panose="020B0604020202020204" pitchFamily="34" charset="0"/>
                        <a:cs typeface="Arial" panose="020B0604020202020204" pitchFamily="34" charset="0"/>
                      </a:endParaRPr>
                    </a:p>
                  </a:txBody>
                  <a:tcPr anchor="ctr">
                    <a:lnB w="3175"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YTD 2020</a:t>
                      </a:r>
                      <a:endParaRPr lang="en-US" sz="1400" dirty="0">
                        <a:solidFill>
                          <a:schemeClr val="tx1"/>
                        </a:solidFill>
                        <a:latin typeface="Arial" panose="020B0604020202020204" pitchFamily="34" charset="0"/>
                        <a:cs typeface="Arial" panose="020B0604020202020204" pitchFamily="34" charset="0"/>
                      </a:endParaRPr>
                    </a:p>
                  </a:txBody>
                  <a:tcPr anchor="ctr">
                    <a:lnB w="3175" cap="flat" cmpd="sng" algn="ctr">
                      <a:solidFill>
                        <a:schemeClr val="tx1"/>
                      </a:solidFill>
                      <a:prstDash val="solid"/>
                      <a:round/>
                      <a:headEnd type="none" w="med" len="med"/>
                      <a:tailEnd type="none" w="med" len="med"/>
                    </a:lnB>
                    <a:solidFill>
                      <a:srgbClr val="F7941D"/>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Y/Y</a:t>
                      </a:r>
                      <a:endParaRPr lang="en-US" sz="1400" dirty="0">
                        <a:solidFill>
                          <a:schemeClr val="tx1"/>
                        </a:solidFill>
                        <a:latin typeface="Arial" panose="020B0604020202020204" pitchFamily="34" charset="0"/>
                        <a:cs typeface="Arial" panose="020B0604020202020204" pitchFamily="34" charset="0"/>
                      </a:endParaRPr>
                    </a:p>
                  </a:txBody>
                  <a:tcPr anchor="ctr">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sz="1400" dirty="0" smtClean="0">
                          <a:latin typeface="Arial" panose="020B0604020202020204" pitchFamily="34" charset="0"/>
                          <a:cs typeface="Arial" panose="020B0604020202020204" pitchFamily="34" charset="0"/>
                        </a:rPr>
                        <a:t>$146.4</a:t>
                      </a:r>
                      <a:endParaRPr lang="en-US" sz="1400" dirty="0">
                        <a:latin typeface="Arial" panose="020B0604020202020204" pitchFamily="34" charset="0"/>
                        <a:cs typeface="Arial" panose="020B0604020202020204" pitchFamily="34" charset="0"/>
                      </a:endParaRPr>
                    </a:p>
                  </a:txBody>
                  <a:tcPr anchor="ctr">
                    <a:lnT w="3175" cap="flat" cmpd="sng" algn="ctr">
                      <a:solidFill>
                        <a:schemeClr val="tx1"/>
                      </a:solidFill>
                      <a:prstDash val="solid"/>
                      <a:round/>
                      <a:headEnd type="none" w="med" len="med"/>
                      <a:tailEnd type="none" w="med" len="med"/>
                    </a:lnT>
                    <a:solidFill>
                      <a:srgbClr val="F7941D"/>
                    </a:solidFill>
                  </a:tcPr>
                </a:tc>
                <a:tc>
                  <a:txBody>
                    <a:bodyPr/>
                    <a:lstStyle/>
                    <a:p>
                      <a:pPr algn="ctr"/>
                      <a:r>
                        <a:rPr lang="en-US" sz="1400" dirty="0" smtClean="0">
                          <a:latin typeface="Arial" panose="020B0604020202020204" pitchFamily="34" charset="0"/>
                          <a:cs typeface="Arial" panose="020B0604020202020204" pitchFamily="34" charset="0"/>
                        </a:rPr>
                        <a:t>(0.5%)</a:t>
                      </a:r>
                      <a:endParaRPr lang="en-US" sz="1400" dirty="0">
                        <a:latin typeface="Arial" panose="020B0604020202020204" pitchFamily="34" charset="0"/>
                        <a:cs typeface="Arial" panose="020B0604020202020204" pitchFamily="34" charset="0"/>
                      </a:endParaRPr>
                    </a:p>
                  </a:txBody>
                  <a:tcPr anchor="ctr">
                    <a:lnT w="3175" cap="flat" cmpd="sng" algn="ctr">
                      <a:solidFill>
                        <a:schemeClr val="tx1"/>
                      </a:solidFill>
                      <a:prstDash val="solid"/>
                      <a:round/>
                      <a:headEnd type="none" w="med" len="med"/>
                      <a:tailEnd type="none" w="med" len="med"/>
                    </a:lnT>
                    <a:noFill/>
                  </a:tcPr>
                </a:tc>
                <a:tc>
                  <a:txBody>
                    <a:bodyPr/>
                    <a:lstStyle/>
                    <a:p>
                      <a:pPr algn="ctr"/>
                      <a:r>
                        <a:rPr lang="en-US" sz="1400" dirty="0" smtClean="0">
                          <a:latin typeface="Arial" panose="020B0604020202020204" pitchFamily="34" charset="0"/>
                          <a:cs typeface="Arial" panose="020B0604020202020204" pitchFamily="34" charset="0"/>
                        </a:rPr>
                        <a:t>$439.2</a:t>
                      </a:r>
                      <a:endParaRPr lang="en-US" sz="1400" dirty="0">
                        <a:latin typeface="Arial" panose="020B0604020202020204" pitchFamily="34" charset="0"/>
                        <a:cs typeface="Arial" panose="020B0604020202020204" pitchFamily="34" charset="0"/>
                      </a:endParaRPr>
                    </a:p>
                  </a:txBody>
                  <a:tcPr anchor="ctr">
                    <a:lnT w="3175" cap="flat" cmpd="sng" algn="ctr">
                      <a:solidFill>
                        <a:schemeClr val="tx1"/>
                      </a:solidFill>
                      <a:prstDash val="solid"/>
                      <a:round/>
                      <a:headEnd type="none" w="med" len="med"/>
                      <a:tailEnd type="none" w="med" len="med"/>
                    </a:lnT>
                    <a:solidFill>
                      <a:srgbClr val="F7941D"/>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(1.9%</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nchor="ctr">
                    <a:lnT w="31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151615645"/>
              </p:ext>
            </p:extLst>
          </p:nvPr>
        </p:nvGraphicFramePr>
        <p:xfrm>
          <a:off x="218270" y="3564731"/>
          <a:ext cx="4169136" cy="803777"/>
        </p:xfrm>
        <a:graphic>
          <a:graphicData uri="http://schemas.openxmlformats.org/drawingml/2006/table">
            <a:tbl>
              <a:tblPr firstRow="1" bandRow="1">
                <a:tableStyleId>{5C22544A-7EE6-4342-B048-85BDC9FD1C3A}</a:tableStyleId>
              </a:tblPr>
              <a:tblGrid>
                <a:gridCol w="1042284">
                  <a:extLst>
                    <a:ext uri="{9D8B030D-6E8A-4147-A177-3AD203B41FA5}">
                      <a16:colId xmlns:a16="http://schemas.microsoft.com/office/drawing/2014/main" val="20000"/>
                    </a:ext>
                  </a:extLst>
                </a:gridCol>
                <a:gridCol w="1042284">
                  <a:extLst>
                    <a:ext uri="{9D8B030D-6E8A-4147-A177-3AD203B41FA5}">
                      <a16:colId xmlns:a16="http://schemas.microsoft.com/office/drawing/2014/main" val="20001"/>
                    </a:ext>
                  </a:extLst>
                </a:gridCol>
                <a:gridCol w="1042284">
                  <a:extLst>
                    <a:ext uri="{9D8B030D-6E8A-4147-A177-3AD203B41FA5}">
                      <a16:colId xmlns:a16="http://schemas.microsoft.com/office/drawing/2014/main" val="20002"/>
                    </a:ext>
                  </a:extLst>
                </a:gridCol>
                <a:gridCol w="1042284">
                  <a:extLst>
                    <a:ext uri="{9D8B030D-6E8A-4147-A177-3AD203B41FA5}">
                      <a16:colId xmlns:a16="http://schemas.microsoft.com/office/drawing/2014/main" val="20003"/>
                    </a:ext>
                  </a:extLst>
                </a:gridCol>
              </a:tblGrid>
              <a:tr h="432937">
                <a:tc>
                  <a:txBody>
                    <a:bodyPr/>
                    <a:lstStyle/>
                    <a:p>
                      <a:pPr algn="ctr"/>
                      <a:r>
                        <a:rPr lang="en-US" sz="1400" dirty="0" smtClean="0">
                          <a:solidFill>
                            <a:schemeClr val="tx1"/>
                          </a:solidFill>
                          <a:latin typeface="Arial" panose="020B0604020202020204" pitchFamily="34" charset="0"/>
                          <a:cs typeface="Arial" panose="020B0604020202020204" pitchFamily="34" charset="0"/>
                        </a:rPr>
                        <a:t>Q3-20</a:t>
                      </a:r>
                      <a:endParaRPr lang="en-US" sz="1400" dirty="0">
                        <a:solidFill>
                          <a:schemeClr val="tx1"/>
                        </a:solidFill>
                        <a:latin typeface="Arial" panose="020B0604020202020204" pitchFamily="34" charset="0"/>
                        <a:cs typeface="Arial" panose="020B0604020202020204" pitchFamily="34" charset="0"/>
                      </a:endParaRPr>
                    </a:p>
                  </a:txBody>
                  <a:tcPr anchor="ctr">
                    <a:lnB w="3175" cap="flat" cmpd="sng" algn="ctr">
                      <a:solidFill>
                        <a:schemeClr val="tx1"/>
                      </a:solidFill>
                      <a:prstDash val="solid"/>
                      <a:round/>
                      <a:headEnd type="none" w="med" len="med"/>
                      <a:tailEnd type="none" w="med" len="med"/>
                    </a:lnB>
                    <a:solidFill>
                      <a:srgbClr val="F7941D"/>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Y/Y</a:t>
                      </a:r>
                      <a:endParaRPr lang="en-US" sz="1400" dirty="0">
                        <a:solidFill>
                          <a:schemeClr val="tx1"/>
                        </a:solidFill>
                        <a:latin typeface="Arial" panose="020B0604020202020204" pitchFamily="34" charset="0"/>
                        <a:cs typeface="Arial" panose="020B0604020202020204" pitchFamily="34" charset="0"/>
                      </a:endParaRPr>
                    </a:p>
                  </a:txBody>
                  <a:tcPr anchor="ctr">
                    <a:lnB w="3175"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YTD 2020</a:t>
                      </a:r>
                      <a:endParaRPr lang="en-US" sz="1400" dirty="0">
                        <a:solidFill>
                          <a:schemeClr val="tx1"/>
                        </a:solidFill>
                        <a:latin typeface="Arial" panose="020B0604020202020204" pitchFamily="34" charset="0"/>
                        <a:cs typeface="Arial" panose="020B0604020202020204" pitchFamily="34" charset="0"/>
                      </a:endParaRPr>
                    </a:p>
                  </a:txBody>
                  <a:tcPr anchor="ctr">
                    <a:lnB w="3175" cap="flat" cmpd="sng" algn="ctr">
                      <a:solidFill>
                        <a:schemeClr val="tx1"/>
                      </a:solidFill>
                      <a:prstDash val="solid"/>
                      <a:round/>
                      <a:headEnd type="none" w="med" len="med"/>
                      <a:tailEnd type="none" w="med" len="med"/>
                    </a:lnB>
                    <a:solidFill>
                      <a:srgbClr val="F7941D"/>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Y/Y</a:t>
                      </a:r>
                      <a:endParaRPr lang="en-US" sz="1400" dirty="0">
                        <a:solidFill>
                          <a:schemeClr val="tx1"/>
                        </a:solidFill>
                        <a:latin typeface="Arial" panose="020B0604020202020204" pitchFamily="34" charset="0"/>
                        <a:cs typeface="Arial" panose="020B0604020202020204" pitchFamily="34" charset="0"/>
                      </a:endParaRPr>
                    </a:p>
                  </a:txBody>
                  <a:tcPr anchor="ctr">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sz="1400" dirty="0" smtClean="0">
                          <a:latin typeface="Arial" panose="020B0604020202020204" pitchFamily="34" charset="0"/>
                          <a:cs typeface="Arial" panose="020B0604020202020204" pitchFamily="34" charset="0"/>
                        </a:rPr>
                        <a:t>$90.2</a:t>
                      </a:r>
                      <a:endParaRPr lang="en-US" sz="1400" dirty="0">
                        <a:latin typeface="Arial" panose="020B0604020202020204" pitchFamily="34" charset="0"/>
                        <a:cs typeface="Arial" panose="020B0604020202020204" pitchFamily="34" charset="0"/>
                      </a:endParaRPr>
                    </a:p>
                  </a:txBody>
                  <a:tcPr anchor="ctr">
                    <a:lnT w="3175" cap="flat" cmpd="sng" algn="ctr">
                      <a:solidFill>
                        <a:schemeClr val="tx1"/>
                      </a:solidFill>
                      <a:prstDash val="solid"/>
                      <a:round/>
                      <a:headEnd type="none" w="med" len="med"/>
                      <a:tailEnd type="none" w="med" len="med"/>
                    </a:lnT>
                    <a:solidFill>
                      <a:srgbClr val="F7941D"/>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1.6%</a:t>
                      </a:r>
                      <a:endParaRPr lang="en-US" sz="1400" dirty="0">
                        <a:solidFill>
                          <a:schemeClr val="tx1"/>
                        </a:solidFill>
                        <a:latin typeface="Arial" panose="020B0604020202020204" pitchFamily="34" charset="0"/>
                        <a:cs typeface="Arial" panose="020B0604020202020204" pitchFamily="34" charset="0"/>
                      </a:endParaRPr>
                    </a:p>
                  </a:txBody>
                  <a:tcPr anchor="ctr">
                    <a:lnT w="3175" cap="flat" cmpd="sng" algn="ctr">
                      <a:solidFill>
                        <a:schemeClr val="tx1"/>
                      </a:solidFill>
                      <a:prstDash val="solid"/>
                      <a:round/>
                      <a:headEnd type="none" w="med" len="med"/>
                      <a:tailEnd type="none" w="med" len="med"/>
                    </a:lnT>
                    <a:noFill/>
                  </a:tcPr>
                </a:tc>
                <a:tc>
                  <a:txBody>
                    <a:bodyPr/>
                    <a:lstStyle/>
                    <a:p>
                      <a:pPr algn="ctr"/>
                      <a:r>
                        <a:rPr lang="en-US" sz="1400" dirty="0" smtClean="0">
                          <a:latin typeface="Arial" panose="020B0604020202020204" pitchFamily="34" charset="0"/>
                          <a:cs typeface="Arial" panose="020B0604020202020204" pitchFamily="34" charset="0"/>
                        </a:rPr>
                        <a:t>$269.3</a:t>
                      </a:r>
                      <a:endParaRPr lang="en-US" sz="1400" dirty="0">
                        <a:latin typeface="Arial" panose="020B0604020202020204" pitchFamily="34" charset="0"/>
                        <a:cs typeface="Arial" panose="020B0604020202020204" pitchFamily="34" charset="0"/>
                      </a:endParaRPr>
                    </a:p>
                  </a:txBody>
                  <a:tcPr anchor="ctr">
                    <a:lnT w="3175" cap="flat" cmpd="sng" algn="ctr">
                      <a:solidFill>
                        <a:schemeClr val="tx1"/>
                      </a:solidFill>
                      <a:prstDash val="solid"/>
                      <a:round/>
                      <a:headEnd type="none" w="med" len="med"/>
                      <a:tailEnd type="none" w="med" len="med"/>
                    </a:lnT>
                    <a:solidFill>
                      <a:srgbClr val="F7941D"/>
                    </a:solidFill>
                  </a:tcPr>
                </a:tc>
                <a:tc>
                  <a:txBody>
                    <a:bodyPr/>
                    <a:lstStyle/>
                    <a:p>
                      <a:pPr algn="ctr"/>
                      <a:r>
                        <a:rPr lang="en-US" sz="1400" dirty="0" smtClean="0">
                          <a:latin typeface="Arial" panose="020B0604020202020204" pitchFamily="34" charset="0"/>
                          <a:cs typeface="Arial" panose="020B0604020202020204" pitchFamily="34" charset="0"/>
                        </a:rPr>
                        <a:t>1.5%</a:t>
                      </a:r>
                      <a:endParaRPr lang="en-US" sz="1400" dirty="0">
                        <a:latin typeface="Arial" panose="020B0604020202020204" pitchFamily="34" charset="0"/>
                        <a:cs typeface="Arial" panose="020B0604020202020204" pitchFamily="34" charset="0"/>
                      </a:endParaRPr>
                    </a:p>
                  </a:txBody>
                  <a:tcPr anchor="ctr">
                    <a:lnT w="31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0"/>
          </p:nvPr>
        </p:nvSpPr>
        <p:spPr/>
        <p:txBody>
          <a:bodyPr/>
          <a:lstStyle/>
          <a:p>
            <a:fld id="{12606A94-97A3-4E04-9E25-180CC9BAE03C}" type="slidenum">
              <a:rPr lang="en-US" smtClean="0"/>
              <a:pPr/>
              <a:t>7</a:t>
            </a:fld>
            <a:endParaRPr lang="en-US" dirty="0"/>
          </a:p>
        </p:txBody>
      </p:sp>
    </p:spTree>
    <p:extLst>
      <p:ext uri="{BB962C8B-B14F-4D97-AF65-F5344CB8AC3E}">
        <p14:creationId xmlns:p14="http://schemas.microsoft.com/office/powerpoint/2010/main" val="2269956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88500"/>
            <a:ext cx="8356600" cy="461665"/>
          </a:xfrm>
          <a:prstGeom prst="rect">
            <a:avLst/>
          </a:prstGeom>
        </p:spPr>
        <p:txBody>
          <a:bodyPr/>
          <a:lstStyle/>
          <a:p>
            <a:r>
              <a:rPr lang="en-US" dirty="0" smtClean="0">
                <a:solidFill>
                  <a:srgbClr val="F7941D"/>
                </a:solidFill>
              </a:rPr>
              <a:t>Consumer Revenue</a:t>
            </a:r>
            <a:endParaRPr lang="en-US" dirty="0">
              <a:solidFill>
                <a:srgbClr val="F7941D"/>
              </a:solidFill>
            </a:endParaRPr>
          </a:p>
        </p:txBody>
      </p:sp>
      <p:sp>
        <p:nvSpPr>
          <p:cNvPr id="5" name="Rectangle 4"/>
          <p:cNvSpPr/>
          <p:nvPr/>
        </p:nvSpPr>
        <p:spPr>
          <a:xfrm>
            <a:off x="4787731" y="1329061"/>
            <a:ext cx="4211505" cy="1218795"/>
          </a:xfrm>
          <a:prstGeom prst="rect">
            <a:avLst/>
          </a:prstGeom>
        </p:spPr>
        <p:txBody>
          <a:bodyPr wrap="square" lIns="0" tIns="0" rIns="0" bIns="0">
            <a:spAutoFit/>
          </a:bodyPr>
          <a:lstStyle/>
          <a:p>
            <a:pPr marL="228600" indent="-228600">
              <a:lnSpc>
                <a:spcPct val="110000"/>
              </a:lnSpc>
              <a:buFont typeface="Arial" panose="020B0604020202020204" pitchFamily="34" charset="0"/>
              <a:buChar char="•"/>
            </a:pPr>
            <a:r>
              <a:rPr lang="en-GB" sz="1200" dirty="0" smtClean="0">
                <a:solidFill>
                  <a:prstClr val="black"/>
                </a:solidFill>
                <a:latin typeface="Arial"/>
              </a:rPr>
              <a:t>Consumer revenue: $128.4 M</a:t>
            </a:r>
          </a:p>
          <a:p>
            <a:pPr marL="228600" indent="-228600">
              <a:lnSpc>
                <a:spcPct val="110000"/>
              </a:lnSpc>
              <a:buFont typeface="Arial" panose="020B0604020202020204" pitchFamily="34" charset="0"/>
              <a:buChar char="•"/>
            </a:pPr>
            <a:r>
              <a:rPr lang="en-GB" sz="1200" dirty="0" smtClean="0">
                <a:solidFill>
                  <a:prstClr val="black"/>
                </a:solidFill>
                <a:latin typeface="Arial"/>
              </a:rPr>
              <a:t>Consumer </a:t>
            </a:r>
            <a:r>
              <a:rPr lang="en-GB" sz="1200" dirty="0">
                <a:solidFill>
                  <a:prstClr val="black"/>
                </a:solidFill>
                <a:latin typeface="Arial"/>
              </a:rPr>
              <a:t>broadband </a:t>
            </a:r>
            <a:r>
              <a:rPr lang="en-GB" sz="1200" dirty="0" smtClean="0">
                <a:solidFill>
                  <a:prstClr val="black"/>
                </a:solidFill>
                <a:latin typeface="Arial"/>
              </a:rPr>
              <a:t>revenue: +2.6%; (sixth consecutive quarter of growth)</a:t>
            </a:r>
            <a:endParaRPr lang="en-GB" sz="1200" dirty="0">
              <a:solidFill>
                <a:prstClr val="black"/>
              </a:solidFill>
              <a:latin typeface="Arial"/>
            </a:endParaRPr>
          </a:p>
          <a:p>
            <a:pPr marL="228600" indent="-228600">
              <a:lnSpc>
                <a:spcPct val="110000"/>
              </a:lnSpc>
              <a:buFont typeface="Arial" panose="020B0604020202020204" pitchFamily="34" charset="0"/>
              <a:buChar char="•"/>
            </a:pPr>
            <a:r>
              <a:rPr lang="en-GB" sz="1200" dirty="0" smtClean="0">
                <a:latin typeface="Arial"/>
              </a:rPr>
              <a:t>Consumer ARPU: +4.6% </a:t>
            </a:r>
          </a:p>
          <a:p>
            <a:pPr marL="228600" indent="-228600">
              <a:lnSpc>
                <a:spcPct val="110000"/>
              </a:lnSpc>
              <a:buFont typeface="Arial" panose="020B0604020202020204" pitchFamily="34" charset="0"/>
              <a:buChar char="•"/>
            </a:pPr>
            <a:r>
              <a:rPr lang="en-GB" sz="1200" dirty="0">
                <a:latin typeface="Arial"/>
              </a:rPr>
              <a:t>Voice revenue decline improved from 10.4% in Q3-19 to 6.0% in Q3-20</a:t>
            </a:r>
          </a:p>
        </p:txBody>
      </p:sp>
      <p:sp>
        <p:nvSpPr>
          <p:cNvPr id="8" name="Rectangle 7"/>
          <p:cNvSpPr/>
          <p:nvPr/>
        </p:nvSpPr>
        <p:spPr>
          <a:xfrm>
            <a:off x="4761278" y="3373465"/>
            <a:ext cx="4419608" cy="1218795"/>
          </a:xfrm>
          <a:prstGeom prst="rect">
            <a:avLst/>
          </a:prstGeom>
        </p:spPr>
        <p:txBody>
          <a:bodyPr wrap="square" lIns="0" tIns="0" rIns="0" bIns="0">
            <a:spAutoFit/>
          </a:bodyPr>
          <a:lstStyle/>
          <a:p>
            <a:pPr marL="228600" indent="-228600">
              <a:lnSpc>
                <a:spcPct val="110000"/>
              </a:lnSpc>
              <a:buFont typeface="Arial" panose="020B0604020202020204" pitchFamily="34" charset="0"/>
              <a:buChar char="•"/>
            </a:pPr>
            <a:r>
              <a:rPr lang="en-GB" sz="1200" dirty="0">
                <a:solidFill>
                  <a:prstClr val="black"/>
                </a:solidFill>
                <a:latin typeface="Arial"/>
              </a:rPr>
              <a:t>Lead with </a:t>
            </a:r>
            <a:r>
              <a:rPr lang="en-GB" sz="1200" dirty="0" smtClean="0">
                <a:solidFill>
                  <a:prstClr val="black"/>
                </a:solidFill>
                <a:latin typeface="Arial"/>
              </a:rPr>
              <a:t>broadband; </a:t>
            </a:r>
            <a:r>
              <a:rPr lang="en-GB" sz="1200" dirty="0">
                <a:solidFill>
                  <a:prstClr val="black"/>
                </a:solidFill>
                <a:latin typeface="Arial"/>
              </a:rPr>
              <a:t>upgrade to faster </a:t>
            </a:r>
            <a:r>
              <a:rPr lang="en-GB" sz="1200" dirty="0" smtClean="0">
                <a:solidFill>
                  <a:prstClr val="black"/>
                </a:solidFill>
                <a:latin typeface="Arial"/>
              </a:rPr>
              <a:t>speeds</a:t>
            </a:r>
            <a:endParaRPr lang="en-GB" sz="1200" dirty="0">
              <a:solidFill>
                <a:prstClr val="black"/>
              </a:solidFill>
              <a:latin typeface="Arial"/>
            </a:endParaRPr>
          </a:p>
          <a:p>
            <a:pPr marL="228600" indent="-228600">
              <a:lnSpc>
                <a:spcPct val="110000"/>
              </a:lnSpc>
              <a:buFont typeface="Arial" panose="020B0604020202020204" pitchFamily="34" charset="0"/>
              <a:buChar char="•"/>
            </a:pPr>
            <a:r>
              <a:rPr lang="en-GB" sz="1200" dirty="0" smtClean="0">
                <a:solidFill>
                  <a:prstClr val="black"/>
                </a:solidFill>
                <a:latin typeface="Arial"/>
              </a:rPr>
              <a:t>Increase </a:t>
            </a:r>
            <a:r>
              <a:rPr lang="en-GB" sz="1200" dirty="0">
                <a:solidFill>
                  <a:prstClr val="black"/>
                </a:solidFill>
                <a:latin typeface="Arial"/>
              </a:rPr>
              <a:t>consumer </a:t>
            </a:r>
            <a:r>
              <a:rPr lang="en-GB" sz="1200" dirty="0" smtClean="0">
                <a:solidFill>
                  <a:prstClr val="black"/>
                </a:solidFill>
                <a:latin typeface="Arial"/>
              </a:rPr>
              <a:t>ARPU; </a:t>
            </a:r>
            <a:r>
              <a:rPr lang="en-GB" sz="1200" dirty="0">
                <a:solidFill>
                  <a:prstClr val="black"/>
                </a:solidFill>
                <a:latin typeface="Arial"/>
              </a:rPr>
              <a:t>reduce churn</a:t>
            </a:r>
          </a:p>
          <a:p>
            <a:pPr marL="228600" indent="-228600">
              <a:lnSpc>
                <a:spcPct val="110000"/>
              </a:lnSpc>
              <a:buFont typeface="Arial" panose="020B0604020202020204" pitchFamily="34" charset="0"/>
              <a:buChar char="•"/>
            </a:pPr>
            <a:r>
              <a:rPr lang="en-GB" sz="1200" dirty="0">
                <a:solidFill>
                  <a:prstClr val="black"/>
                </a:solidFill>
                <a:latin typeface="Arial"/>
              </a:rPr>
              <a:t>Leverage public-private partnerships to expand broadband services economically</a:t>
            </a:r>
          </a:p>
          <a:p>
            <a:pPr marL="228600" indent="-228600">
              <a:lnSpc>
                <a:spcPct val="110000"/>
              </a:lnSpc>
              <a:buFont typeface="Arial" panose="020B0604020202020204" pitchFamily="34" charset="0"/>
              <a:buChar char="•"/>
            </a:pPr>
            <a:r>
              <a:rPr lang="en-GB" sz="1200" dirty="0">
                <a:solidFill>
                  <a:prstClr val="black"/>
                </a:solidFill>
                <a:latin typeface="Arial"/>
              </a:rPr>
              <a:t>CCiTV expansion to </a:t>
            </a:r>
            <a:r>
              <a:rPr lang="en-GB" sz="1200" dirty="0" smtClean="0">
                <a:solidFill>
                  <a:prstClr val="black"/>
                </a:solidFill>
                <a:latin typeface="Arial"/>
              </a:rPr>
              <a:t>new markets in</a:t>
            </a:r>
            <a:r>
              <a:rPr lang="en-GB" sz="1200" dirty="0" smtClean="0">
                <a:latin typeface="Arial"/>
              </a:rPr>
              <a:t> 2020</a:t>
            </a:r>
            <a:r>
              <a:rPr lang="en-GB" sz="1200" dirty="0">
                <a:latin typeface="Arial"/>
              </a:rPr>
              <a:t>;</a:t>
            </a:r>
            <a:r>
              <a:rPr lang="en-GB" sz="1200" dirty="0" smtClean="0">
                <a:latin typeface="Arial"/>
              </a:rPr>
              <a:t/>
            </a:r>
            <a:br>
              <a:rPr lang="en-GB" sz="1200" dirty="0" smtClean="0">
                <a:latin typeface="Arial"/>
              </a:rPr>
            </a:br>
            <a:r>
              <a:rPr lang="en-GB" sz="1200" dirty="0" smtClean="0">
                <a:latin typeface="Arial"/>
              </a:rPr>
              <a:t>launched service in Texas in Q2, CA and IL in Q3</a:t>
            </a:r>
            <a:endParaRPr lang="en-GB" sz="1200" dirty="0">
              <a:latin typeface="Arial"/>
            </a:endParaRPr>
          </a:p>
        </p:txBody>
      </p:sp>
      <p:sp>
        <p:nvSpPr>
          <p:cNvPr id="11" name="TextBox 10"/>
          <p:cNvSpPr txBox="1"/>
          <p:nvPr/>
        </p:nvSpPr>
        <p:spPr>
          <a:xfrm>
            <a:off x="-6927" y="1056018"/>
            <a:ext cx="4343400" cy="307777"/>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Broadband Revenue</a:t>
            </a:r>
            <a:endParaRPr lang="en-US" sz="1400" b="1" dirty="0">
              <a:latin typeface="Arial" panose="020B0604020202020204" pitchFamily="34" charset="0"/>
              <a:cs typeface="Arial" panose="020B0604020202020204" pitchFamily="34" charset="0"/>
            </a:endParaRPr>
          </a:p>
        </p:txBody>
      </p:sp>
      <p:sp>
        <p:nvSpPr>
          <p:cNvPr id="15" name="TextBox 14"/>
          <p:cNvSpPr txBox="1"/>
          <p:nvPr/>
        </p:nvSpPr>
        <p:spPr>
          <a:xfrm>
            <a:off x="4780095" y="918740"/>
            <a:ext cx="4211505"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Q3-20 Results</a:t>
            </a:r>
            <a:endParaRPr lang="en-US" sz="1400" b="1" dirty="0">
              <a:latin typeface="Arial" panose="020B0604020202020204" pitchFamily="34" charset="0"/>
              <a:cs typeface="Arial" panose="020B0604020202020204" pitchFamily="34" charset="0"/>
            </a:endParaRPr>
          </a:p>
        </p:txBody>
      </p:sp>
      <p:sp>
        <p:nvSpPr>
          <p:cNvPr id="18" name="TextBox 17"/>
          <p:cNvSpPr txBox="1"/>
          <p:nvPr/>
        </p:nvSpPr>
        <p:spPr>
          <a:xfrm>
            <a:off x="4760829" y="2968807"/>
            <a:ext cx="4343400"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Consumer Strategy and Highlights</a:t>
            </a:r>
            <a:endParaRPr lang="en-US" sz="1400" b="1" dirty="0">
              <a:latin typeface="Arial" panose="020B0604020202020204" pitchFamily="34" charset="0"/>
              <a:cs typeface="Arial" panose="020B0604020202020204" pitchFamily="34" charset="0"/>
            </a:endParaRPr>
          </a:p>
        </p:txBody>
      </p:sp>
      <p:sp>
        <p:nvSpPr>
          <p:cNvPr id="16" name="TextBox 15"/>
          <p:cNvSpPr txBox="1"/>
          <p:nvPr/>
        </p:nvSpPr>
        <p:spPr>
          <a:xfrm>
            <a:off x="-10391" y="3067287"/>
            <a:ext cx="4343400" cy="307777"/>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Consumer ARPU</a:t>
            </a:r>
            <a:endParaRPr lang="en-US" sz="1400" b="1" dirty="0">
              <a:latin typeface="Arial" panose="020B0604020202020204" pitchFamily="34" charset="0"/>
              <a:cs typeface="Arial" panose="020B0604020202020204" pitchFamily="34" charset="0"/>
            </a:endParaRPr>
          </a:p>
        </p:txBody>
      </p:sp>
      <p:sp>
        <p:nvSpPr>
          <p:cNvPr id="17" name="TextBox 16"/>
          <p:cNvSpPr txBox="1"/>
          <p:nvPr/>
        </p:nvSpPr>
        <p:spPr>
          <a:xfrm>
            <a:off x="393192" y="651050"/>
            <a:ext cx="4788408"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panose="020B0604020202020204" pitchFamily="34" charset="0"/>
                <a:cs typeface="Arial" panose="020B0604020202020204" pitchFamily="34" charset="0"/>
              </a:rPr>
              <a:t>$ in millions, </a:t>
            </a:r>
            <a:r>
              <a:rPr lang="en-US" sz="1200" dirty="0" smtClean="0">
                <a:solidFill>
                  <a:schemeClr val="bg1">
                    <a:lumMod val="50000"/>
                  </a:schemeClr>
                </a:solidFill>
                <a:latin typeface="Arial" panose="020B0604020202020204" pitchFamily="34" charset="0"/>
                <a:cs typeface="Arial" panose="020B0604020202020204" pitchFamily="34" charset="0"/>
              </a:rPr>
              <a:t>Q3-2020 </a:t>
            </a:r>
            <a:r>
              <a:rPr lang="en-US" sz="1200" dirty="0">
                <a:solidFill>
                  <a:schemeClr val="bg1">
                    <a:lumMod val="50000"/>
                  </a:schemeClr>
                </a:solidFill>
                <a:latin typeface="Arial" panose="020B0604020202020204" pitchFamily="34" charset="0"/>
                <a:cs typeface="Arial" panose="020B0604020202020204" pitchFamily="34" charset="0"/>
              </a:rPr>
              <a:t>as compared to </a:t>
            </a:r>
            <a:r>
              <a:rPr lang="en-US" sz="1200" dirty="0" smtClean="0">
                <a:solidFill>
                  <a:schemeClr val="bg1">
                    <a:lumMod val="50000"/>
                  </a:schemeClr>
                </a:solidFill>
                <a:latin typeface="Arial" panose="020B0604020202020204" pitchFamily="34" charset="0"/>
                <a:cs typeface="Arial" panose="020B0604020202020204" pitchFamily="34" charset="0"/>
              </a:rPr>
              <a:t>Q3-2019</a:t>
            </a:r>
            <a:endParaRPr lang="en-US" sz="1200" dirty="0">
              <a:solidFill>
                <a:schemeClr val="bg1">
                  <a:lumMod val="50000"/>
                </a:schemeClr>
              </a:solidFill>
              <a:latin typeface="Arial" panose="020B0604020202020204" pitchFamily="34" charset="0"/>
              <a:cs typeface="Arial" panose="020B0604020202020204" pitchFamily="34" charset="0"/>
            </a:endParaRPr>
          </a:p>
          <a:p>
            <a:endParaRPr lang="en-US" sz="1200" dirty="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22" name="Straight Connector 21"/>
          <p:cNvCxnSpPr/>
          <p:nvPr/>
        </p:nvCxnSpPr>
        <p:spPr>
          <a:xfrm>
            <a:off x="4578924" y="2749381"/>
            <a:ext cx="4172542" cy="0"/>
          </a:xfrm>
          <a:prstGeom prst="line">
            <a:avLst/>
          </a:prstGeom>
          <a:ln w="63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4567190" y="835587"/>
            <a:ext cx="13855" cy="4114800"/>
          </a:xfrm>
          <a:prstGeom prst="line">
            <a:avLst/>
          </a:prstGeom>
          <a:ln w="6350"/>
        </p:spPr>
        <p:style>
          <a:lnRef idx="2">
            <a:schemeClr val="accent3"/>
          </a:lnRef>
          <a:fillRef idx="0">
            <a:schemeClr val="accent3"/>
          </a:fillRef>
          <a:effectRef idx="1">
            <a:schemeClr val="accent3"/>
          </a:effectRef>
          <a:fontRef idx="minor">
            <a:schemeClr val="tx1"/>
          </a:fontRef>
        </p:style>
      </p:cxnSp>
      <p:graphicFrame>
        <p:nvGraphicFramePr>
          <p:cNvPr id="25" name="Table 24"/>
          <p:cNvGraphicFramePr>
            <a:graphicFrameLocks noGrp="1"/>
          </p:cNvGraphicFramePr>
          <p:nvPr>
            <p:extLst>
              <p:ext uri="{D42A27DB-BD31-4B8C-83A1-F6EECF244321}">
                <p14:modId xmlns:p14="http://schemas.microsoft.com/office/powerpoint/2010/main" val="445371960"/>
              </p:ext>
            </p:extLst>
          </p:nvPr>
        </p:nvGraphicFramePr>
        <p:xfrm>
          <a:off x="218270" y="1583531"/>
          <a:ext cx="4169136" cy="803777"/>
        </p:xfrm>
        <a:graphic>
          <a:graphicData uri="http://schemas.openxmlformats.org/drawingml/2006/table">
            <a:tbl>
              <a:tblPr firstRow="1" bandRow="1">
                <a:tableStyleId>{5C22544A-7EE6-4342-B048-85BDC9FD1C3A}</a:tableStyleId>
              </a:tblPr>
              <a:tblGrid>
                <a:gridCol w="1042284">
                  <a:extLst>
                    <a:ext uri="{9D8B030D-6E8A-4147-A177-3AD203B41FA5}">
                      <a16:colId xmlns:a16="http://schemas.microsoft.com/office/drawing/2014/main" val="20000"/>
                    </a:ext>
                  </a:extLst>
                </a:gridCol>
                <a:gridCol w="1042284">
                  <a:extLst>
                    <a:ext uri="{9D8B030D-6E8A-4147-A177-3AD203B41FA5}">
                      <a16:colId xmlns:a16="http://schemas.microsoft.com/office/drawing/2014/main" val="20001"/>
                    </a:ext>
                  </a:extLst>
                </a:gridCol>
                <a:gridCol w="1042284">
                  <a:extLst>
                    <a:ext uri="{9D8B030D-6E8A-4147-A177-3AD203B41FA5}">
                      <a16:colId xmlns:a16="http://schemas.microsoft.com/office/drawing/2014/main" val="20002"/>
                    </a:ext>
                  </a:extLst>
                </a:gridCol>
                <a:gridCol w="1042284">
                  <a:extLst>
                    <a:ext uri="{9D8B030D-6E8A-4147-A177-3AD203B41FA5}">
                      <a16:colId xmlns:a16="http://schemas.microsoft.com/office/drawing/2014/main" val="20003"/>
                    </a:ext>
                  </a:extLst>
                </a:gridCol>
              </a:tblGrid>
              <a:tr h="432937">
                <a:tc>
                  <a:txBody>
                    <a:bodyPr/>
                    <a:lstStyle/>
                    <a:p>
                      <a:pPr algn="ctr"/>
                      <a:r>
                        <a:rPr lang="en-US" sz="1400" dirty="0" smtClean="0">
                          <a:solidFill>
                            <a:schemeClr val="tx1"/>
                          </a:solidFill>
                          <a:latin typeface="Arial" panose="020B0604020202020204" pitchFamily="34" charset="0"/>
                          <a:cs typeface="Arial" panose="020B0604020202020204" pitchFamily="34" charset="0"/>
                        </a:rPr>
                        <a:t>Q3-20</a:t>
                      </a:r>
                      <a:endParaRPr lang="en-US" sz="1400" dirty="0">
                        <a:solidFill>
                          <a:schemeClr val="tx1"/>
                        </a:solidFill>
                        <a:latin typeface="Arial" panose="020B0604020202020204" pitchFamily="34" charset="0"/>
                        <a:cs typeface="Arial" panose="020B0604020202020204" pitchFamily="34" charset="0"/>
                      </a:endParaRPr>
                    </a:p>
                  </a:txBody>
                  <a:tcPr anchor="ctr">
                    <a:lnB w="3175" cap="flat" cmpd="sng" algn="ctr">
                      <a:solidFill>
                        <a:schemeClr val="tx1"/>
                      </a:solidFill>
                      <a:prstDash val="solid"/>
                      <a:round/>
                      <a:headEnd type="none" w="med" len="med"/>
                      <a:tailEnd type="none" w="med" len="med"/>
                    </a:lnB>
                    <a:solidFill>
                      <a:srgbClr val="F7941D"/>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Y/Y</a:t>
                      </a:r>
                      <a:endParaRPr lang="en-US" sz="1400" dirty="0">
                        <a:solidFill>
                          <a:schemeClr val="tx1"/>
                        </a:solidFill>
                        <a:latin typeface="Arial" panose="020B0604020202020204" pitchFamily="34" charset="0"/>
                        <a:cs typeface="Arial" panose="020B0604020202020204" pitchFamily="34" charset="0"/>
                      </a:endParaRPr>
                    </a:p>
                  </a:txBody>
                  <a:tcPr anchor="ctr">
                    <a:lnB w="3175"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YTD 2020</a:t>
                      </a:r>
                      <a:endParaRPr lang="en-US" sz="1400" dirty="0">
                        <a:solidFill>
                          <a:schemeClr val="tx1"/>
                        </a:solidFill>
                        <a:latin typeface="Arial" panose="020B0604020202020204" pitchFamily="34" charset="0"/>
                        <a:cs typeface="Arial" panose="020B0604020202020204" pitchFamily="34" charset="0"/>
                      </a:endParaRPr>
                    </a:p>
                  </a:txBody>
                  <a:tcPr anchor="ctr">
                    <a:lnB w="3175" cap="flat" cmpd="sng" algn="ctr">
                      <a:solidFill>
                        <a:schemeClr val="tx1"/>
                      </a:solidFill>
                      <a:prstDash val="solid"/>
                      <a:round/>
                      <a:headEnd type="none" w="med" len="med"/>
                      <a:tailEnd type="none" w="med" len="med"/>
                    </a:lnB>
                    <a:solidFill>
                      <a:srgbClr val="F7941D"/>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Y/Y</a:t>
                      </a:r>
                      <a:endParaRPr lang="en-US" sz="1400" dirty="0">
                        <a:solidFill>
                          <a:schemeClr val="tx1"/>
                        </a:solidFill>
                        <a:latin typeface="Arial" panose="020B0604020202020204" pitchFamily="34" charset="0"/>
                        <a:cs typeface="Arial" panose="020B0604020202020204" pitchFamily="34" charset="0"/>
                      </a:endParaRPr>
                    </a:p>
                  </a:txBody>
                  <a:tcPr anchor="ctr">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sz="1400" dirty="0" smtClean="0">
                          <a:latin typeface="Arial" panose="020B0604020202020204" pitchFamily="34" charset="0"/>
                          <a:cs typeface="Arial" panose="020B0604020202020204" pitchFamily="34" charset="0"/>
                        </a:rPr>
                        <a:t>$67.2</a:t>
                      </a:r>
                      <a:endParaRPr lang="en-US" sz="1400" dirty="0">
                        <a:latin typeface="Arial" panose="020B0604020202020204" pitchFamily="34" charset="0"/>
                        <a:cs typeface="Arial" panose="020B0604020202020204" pitchFamily="34" charset="0"/>
                      </a:endParaRPr>
                    </a:p>
                  </a:txBody>
                  <a:tcPr anchor="ctr">
                    <a:lnT w="3175" cap="flat" cmpd="sng" algn="ctr">
                      <a:solidFill>
                        <a:schemeClr val="tx1"/>
                      </a:solidFill>
                      <a:prstDash val="solid"/>
                      <a:round/>
                      <a:headEnd type="none" w="med" len="med"/>
                      <a:tailEnd type="none" w="med" len="med"/>
                    </a:lnT>
                    <a:solidFill>
                      <a:srgbClr val="F7941D"/>
                    </a:solidFill>
                  </a:tcPr>
                </a:tc>
                <a:tc>
                  <a:txBody>
                    <a:bodyPr/>
                    <a:lstStyle/>
                    <a:p>
                      <a:pPr algn="ctr"/>
                      <a:r>
                        <a:rPr lang="en-US" sz="1400" dirty="0" smtClean="0">
                          <a:latin typeface="Arial" panose="020B0604020202020204" pitchFamily="34" charset="0"/>
                          <a:cs typeface="Arial" panose="020B0604020202020204" pitchFamily="34" charset="0"/>
                        </a:rPr>
                        <a:t>2.6%</a:t>
                      </a:r>
                      <a:endParaRPr lang="en-US" sz="1400" dirty="0">
                        <a:latin typeface="Arial" panose="020B0604020202020204" pitchFamily="34" charset="0"/>
                        <a:cs typeface="Arial" panose="020B0604020202020204" pitchFamily="34" charset="0"/>
                      </a:endParaRPr>
                    </a:p>
                  </a:txBody>
                  <a:tcPr anchor="ctr">
                    <a:lnT w="3175" cap="flat" cmpd="sng" algn="ctr">
                      <a:solidFill>
                        <a:schemeClr val="tx1"/>
                      </a:solidFill>
                      <a:prstDash val="solid"/>
                      <a:round/>
                      <a:headEnd type="none" w="med" len="med"/>
                      <a:tailEnd type="none" w="med" len="med"/>
                    </a:lnT>
                    <a:noFill/>
                  </a:tcPr>
                </a:tc>
                <a:tc>
                  <a:txBody>
                    <a:bodyPr/>
                    <a:lstStyle/>
                    <a:p>
                      <a:pPr algn="ctr"/>
                      <a:r>
                        <a:rPr lang="en-US" sz="1400" dirty="0" smtClean="0">
                          <a:latin typeface="Arial" panose="020B0604020202020204" pitchFamily="34" charset="0"/>
                          <a:cs typeface="Arial" panose="020B0604020202020204" pitchFamily="34" charset="0"/>
                        </a:rPr>
                        <a:t>$196.8</a:t>
                      </a:r>
                      <a:endParaRPr lang="en-US" sz="1400" dirty="0">
                        <a:latin typeface="Arial" panose="020B0604020202020204" pitchFamily="34" charset="0"/>
                        <a:cs typeface="Arial" panose="020B0604020202020204" pitchFamily="34" charset="0"/>
                      </a:endParaRPr>
                    </a:p>
                  </a:txBody>
                  <a:tcPr anchor="ctr">
                    <a:lnT w="3175" cap="flat" cmpd="sng" algn="ctr">
                      <a:solidFill>
                        <a:schemeClr val="tx1"/>
                      </a:solidFill>
                      <a:prstDash val="solid"/>
                      <a:round/>
                      <a:headEnd type="none" w="med" len="med"/>
                      <a:tailEnd type="none" w="med" len="med"/>
                    </a:lnT>
                    <a:solidFill>
                      <a:srgbClr val="F7941D"/>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2.2%</a:t>
                      </a:r>
                      <a:endParaRPr lang="en-US" sz="1400" dirty="0">
                        <a:latin typeface="Arial" panose="020B0604020202020204" pitchFamily="34" charset="0"/>
                        <a:cs typeface="Arial" panose="020B0604020202020204" pitchFamily="34" charset="0"/>
                      </a:endParaRPr>
                    </a:p>
                  </a:txBody>
                  <a:tcPr anchor="ctr">
                    <a:lnT w="31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graphicFrame>
        <p:nvGraphicFramePr>
          <p:cNvPr id="14" name="Chart 13"/>
          <p:cNvGraphicFramePr>
            <a:graphicFrameLocks/>
          </p:cNvGraphicFramePr>
          <p:nvPr>
            <p:extLst>
              <p:ext uri="{D42A27DB-BD31-4B8C-83A1-F6EECF244321}">
                <p14:modId xmlns:p14="http://schemas.microsoft.com/office/powerpoint/2010/main" val="3556576593"/>
              </p:ext>
            </p:extLst>
          </p:nvPr>
        </p:nvGraphicFramePr>
        <p:xfrm>
          <a:off x="182550" y="3276583"/>
          <a:ext cx="4294523" cy="172507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fld id="{12606A94-97A3-4E04-9E25-180CC9BAE03C}" type="slidenum">
              <a:rPr lang="en-US" smtClean="0"/>
              <a:pPr/>
              <a:t>8</a:t>
            </a:fld>
            <a:endParaRPr lang="en-US" dirty="0"/>
          </a:p>
        </p:txBody>
      </p:sp>
    </p:spTree>
    <p:extLst>
      <p:ext uri="{BB962C8B-B14F-4D97-AF65-F5344CB8AC3E}">
        <p14:creationId xmlns:p14="http://schemas.microsoft.com/office/powerpoint/2010/main" val="3659027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50689678"/>
              </p:ext>
            </p:extLst>
          </p:nvPr>
        </p:nvGraphicFramePr>
        <p:xfrm>
          <a:off x="414528" y="3580422"/>
          <a:ext cx="3825240" cy="147232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Capital Allocation and Liquidity Update</a:t>
            </a:r>
            <a:endParaRPr lang="en-US" dirty="0"/>
          </a:p>
        </p:txBody>
      </p:sp>
      <p:sp>
        <p:nvSpPr>
          <p:cNvPr id="5" name="TextBox 4"/>
          <p:cNvSpPr txBox="1"/>
          <p:nvPr/>
        </p:nvSpPr>
        <p:spPr>
          <a:xfrm>
            <a:off x="407317" y="954036"/>
            <a:ext cx="3840480" cy="338554"/>
          </a:xfrm>
          <a:prstGeom prst="rect">
            <a:avLst/>
          </a:prstGeom>
          <a:solidFill>
            <a:srgbClr val="0055A5"/>
          </a:solidFill>
        </p:spPr>
        <p:txBody>
          <a:bodyPr wrap="square" rtlCol="0">
            <a:spAutoFit/>
          </a:bodyPr>
          <a:lstStyle/>
          <a:p>
            <a:pPr algn="ctr"/>
            <a:r>
              <a:rPr lang="en-US" sz="1600" dirty="0" smtClean="0">
                <a:solidFill>
                  <a:schemeClr val="bg1"/>
                </a:solidFill>
                <a:latin typeface="Arial" panose="020B0604020202020204" pitchFamily="34" charset="0"/>
                <a:cs typeface="Arial" panose="020B0604020202020204" pitchFamily="34" charset="0"/>
              </a:rPr>
              <a:t>Debt Maturity ($ in M)</a:t>
            </a:r>
            <a:endParaRPr lang="en-US" sz="16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399288" y="3258095"/>
            <a:ext cx="3840480" cy="338554"/>
          </a:xfrm>
          <a:prstGeom prst="rect">
            <a:avLst/>
          </a:prstGeom>
          <a:solidFill>
            <a:srgbClr val="0055A5"/>
          </a:solidFill>
        </p:spPr>
        <p:txBody>
          <a:bodyPr wrap="square" rtlCol="0">
            <a:spAutoFit/>
          </a:bodyPr>
          <a:lstStyle/>
          <a:p>
            <a:pPr algn="ctr"/>
            <a:r>
              <a:rPr lang="en-US" sz="1600" dirty="0" smtClean="0">
                <a:solidFill>
                  <a:schemeClr val="bg1"/>
                </a:solidFill>
                <a:latin typeface="Arial" panose="020B0604020202020204" pitchFamily="34" charset="0"/>
                <a:cs typeface="Arial" panose="020B0604020202020204" pitchFamily="34" charset="0"/>
              </a:rPr>
              <a:t>Net Debt Leverage</a:t>
            </a:r>
            <a:endParaRPr lang="en-US" sz="16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4728635" y="2367575"/>
            <a:ext cx="3890502" cy="1578894"/>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sz="1400" dirty="0">
                <a:latin typeface="Arial"/>
                <a:cs typeface="Arial"/>
              </a:rPr>
              <a:t>Revolving Credit Facility: $250M (unused)</a:t>
            </a:r>
          </a:p>
          <a:p>
            <a:pPr marL="285750" indent="-285750">
              <a:buFont typeface="Arial" panose="020B0604020202020204" pitchFamily="34" charset="0"/>
              <a:buChar char="•"/>
            </a:pPr>
            <a:r>
              <a:rPr lang="en-US" sz="1400" dirty="0" smtClean="0">
                <a:latin typeface="Arial"/>
                <a:cs typeface="Arial"/>
              </a:rPr>
              <a:t>Secured Term Loan: $1,250M, priced at LIBOR+ coupon rate of 4.75% per annum, with 1.0% floor </a:t>
            </a:r>
          </a:p>
          <a:p>
            <a:pPr marL="285750" indent="-285750">
              <a:lnSpc>
                <a:spcPct val="130000"/>
              </a:lnSpc>
              <a:buFont typeface="Arial" panose="020B0604020202020204" pitchFamily="34" charset="0"/>
              <a:buChar char="•"/>
            </a:pPr>
            <a:r>
              <a:rPr lang="en-US" sz="1400" dirty="0" smtClean="0">
                <a:latin typeface="Arial"/>
                <a:cs typeface="Arial"/>
              </a:rPr>
              <a:t>Senior Secured Notes: $750M, 6.5%</a:t>
            </a:r>
          </a:p>
          <a:p>
            <a:pPr marL="285750" indent="-285750">
              <a:lnSpc>
                <a:spcPct val="130000"/>
              </a:lnSpc>
              <a:buFont typeface="Arial" panose="020B0604020202020204" pitchFamily="34" charset="0"/>
              <a:buChar char="•"/>
            </a:pPr>
            <a:r>
              <a:rPr lang="en-US" sz="1400" dirty="0" smtClean="0">
                <a:latin typeface="Arial"/>
                <a:cs typeface="Arial"/>
              </a:rPr>
              <a:t>No Short-Term Maturities</a:t>
            </a:r>
          </a:p>
        </p:txBody>
      </p:sp>
      <p:cxnSp>
        <p:nvCxnSpPr>
          <p:cNvPr id="10" name="Straight Connector 9"/>
          <p:cNvCxnSpPr/>
          <p:nvPr/>
        </p:nvCxnSpPr>
        <p:spPr>
          <a:xfrm flipH="1">
            <a:off x="4567190" y="835587"/>
            <a:ext cx="13855" cy="4114800"/>
          </a:xfrm>
          <a:prstGeom prst="line">
            <a:avLst/>
          </a:prstGeom>
          <a:ln w="6350"/>
        </p:spPr>
        <p:style>
          <a:lnRef idx="2">
            <a:schemeClr val="accent3"/>
          </a:lnRef>
          <a:fillRef idx="0">
            <a:schemeClr val="accent3"/>
          </a:fillRef>
          <a:effectRef idx="1">
            <a:schemeClr val="accent3"/>
          </a:effectRef>
          <a:fontRef idx="minor">
            <a:schemeClr val="tx1"/>
          </a:fontRef>
        </p:style>
      </p:cxnSp>
      <p:graphicFrame>
        <p:nvGraphicFramePr>
          <p:cNvPr id="11" name="Chart 10"/>
          <p:cNvGraphicFramePr>
            <a:graphicFrameLocks/>
          </p:cNvGraphicFramePr>
          <p:nvPr>
            <p:extLst>
              <p:ext uri="{D42A27DB-BD31-4B8C-83A1-F6EECF244321}">
                <p14:modId xmlns:p14="http://schemas.microsoft.com/office/powerpoint/2010/main" val="264544657"/>
              </p:ext>
            </p:extLst>
          </p:nvPr>
        </p:nvGraphicFramePr>
        <p:xfrm>
          <a:off x="152400" y="1383812"/>
          <a:ext cx="4267200" cy="15763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787273" y="4324908"/>
            <a:ext cx="3810000" cy="923330"/>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cs typeface="Arial" panose="020B0604020202020204" pitchFamily="34" charset="0"/>
              </a:rPr>
              <a:t>(1) Pro forma net debt leverage at 9/30/20 includes the net cash proceeds from the refinancing and Searchlight’s Stage 1 investment of $350M completed on 10/2/20</a:t>
            </a:r>
          </a:p>
          <a:p>
            <a:pPr marL="228600" indent="-228600">
              <a:buAutoNum type="arabicParenBoth"/>
            </a:pPr>
            <a:endParaRPr lang="en-US" sz="900" dirty="0" smtClean="0">
              <a:solidFill>
                <a:schemeClr val="tx1">
                  <a:lumMod val="65000"/>
                  <a:lumOff val="35000"/>
                </a:schemeClr>
              </a:solidFill>
              <a:latin typeface="Arial" panose="020B0604020202020204" pitchFamily="34" charset="0"/>
              <a:cs typeface="Arial" panose="020B0604020202020204" pitchFamily="34" charset="0"/>
            </a:endParaRPr>
          </a:p>
          <a:p>
            <a:pPr marL="228600" indent="-228600">
              <a:buAutoNum type="arabicParenBoth"/>
            </a:pPr>
            <a:endParaRPr lang="en-US" sz="900" dirty="0" smtClean="0">
              <a:solidFill>
                <a:schemeClr val="tx1">
                  <a:lumMod val="65000"/>
                  <a:lumOff val="35000"/>
                </a:schemeClr>
              </a:solidFill>
              <a:latin typeface="Arial" panose="020B0604020202020204" pitchFamily="34" charset="0"/>
              <a:cs typeface="Arial" panose="020B0604020202020204" pitchFamily="34" charset="0"/>
            </a:endParaRPr>
          </a:p>
          <a:p>
            <a:endParaRPr lang="en-US" sz="9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xtBox 5"/>
          <p:cNvSpPr txBox="1"/>
          <p:nvPr/>
        </p:nvSpPr>
        <p:spPr>
          <a:xfrm>
            <a:off x="3655818" y="3866202"/>
            <a:ext cx="381000" cy="200055"/>
          </a:xfrm>
          <a:prstGeom prst="rect">
            <a:avLst/>
          </a:prstGeom>
          <a:noFill/>
        </p:spPr>
        <p:txBody>
          <a:bodyPr wrap="square" rtlCol="0">
            <a:spAutoFit/>
          </a:bodyPr>
          <a:lstStyle/>
          <a:p>
            <a:r>
              <a:rPr lang="en-US" sz="700" dirty="0" smtClean="0">
                <a:latin typeface="Arial" panose="020B0604020202020204" pitchFamily="34" charset="0"/>
                <a:cs typeface="Arial" panose="020B0604020202020204" pitchFamily="34" charset="0"/>
              </a:rPr>
              <a:t>(1)</a:t>
            </a:r>
            <a:endParaRPr lang="en-US" sz="700" dirty="0">
              <a:latin typeface="Arial" panose="020B0604020202020204" pitchFamily="34" charset="0"/>
              <a:cs typeface="Arial" panose="020B0604020202020204" pitchFamily="34" charset="0"/>
            </a:endParaRPr>
          </a:p>
        </p:txBody>
      </p:sp>
      <p:sp>
        <p:nvSpPr>
          <p:cNvPr id="13" name="TextBox 12"/>
          <p:cNvSpPr txBox="1"/>
          <p:nvPr/>
        </p:nvSpPr>
        <p:spPr>
          <a:xfrm>
            <a:off x="4693920" y="954036"/>
            <a:ext cx="3840480" cy="338554"/>
          </a:xfrm>
          <a:prstGeom prst="rect">
            <a:avLst/>
          </a:prstGeom>
          <a:solidFill>
            <a:srgbClr val="0055A5"/>
          </a:solidFill>
        </p:spPr>
        <p:txBody>
          <a:bodyPr wrap="square" rtlCol="0">
            <a:spAutoFit/>
          </a:bodyPr>
          <a:lstStyle/>
          <a:p>
            <a:pPr algn="ctr"/>
            <a:r>
              <a:rPr lang="en-US" sz="1600" dirty="0" smtClean="0">
                <a:solidFill>
                  <a:schemeClr val="bg1"/>
                </a:solidFill>
                <a:latin typeface="Arial" panose="020B0604020202020204" pitchFamily="34" charset="0"/>
                <a:cs typeface="Arial" panose="020B0604020202020204" pitchFamily="34" charset="0"/>
              </a:rPr>
              <a:t>Successful Recapitalization</a:t>
            </a:r>
            <a:endParaRPr lang="en-US" sz="1600"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4809782" y="1365771"/>
            <a:ext cx="3945395" cy="932563"/>
          </a:xfrm>
          <a:prstGeom prst="rect">
            <a:avLst/>
          </a:prstGeom>
        </p:spPr>
        <p:txBody>
          <a:bodyPr wrap="square">
            <a:spAutoFit/>
          </a:bodyPr>
          <a:lstStyle/>
          <a:p>
            <a:pPr>
              <a:lnSpc>
                <a:spcPct val="130000"/>
              </a:lnSpc>
            </a:pPr>
            <a:r>
              <a:rPr lang="en-US" sz="1400" b="1" dirty="0" smtClean="0">
                <a:latin typeface="Arial"/>
                <a:cs typeface="Arial"/>
              </a:rPr>
              <a:t>New Capitalization following refinance </a:t>
            </a:r>
            <a:r>
              <a:rPr lang="en-US" sz="1400" b="1" dirty="0">
                <a:latin typeface="Arial"/>
                <a:cs typeface="Arial"/>
              </a:rPr>
              <a:t>and Searchlight Investment completed on October 2, 2020</a:t>
            </a:r>
          </a:p>
        </p:txBody>
      </p:sp>
      <p:sp>
        <p:nvSpPr>
          <p:cNvPr id="7" name="Slide Number Placeholder 6"/>
          <p:cNvSpPr>
            <a:spLocks noGrp="1"/>
          </p:cNvSpPr>
          <p:nvPr>
            <p:ph type="sldNum" sz="quarter" idx="10"/>
          </p:nvPr>
        </p:nvSpPr>
        <p:spPr/>
        <p:txBody>
          <a:bodyPr/>
          <a:lstStyle/>
          <a:p>
            <a:fld id="{12606A94-97A3-4E04-9E25-180CC9BAE03C}" type="slidenum">
              <a:rPr lang="en-US" smtClean="0"/>
              <a:pPr/>
              <a:t>9</a:t>
            </a:fld>
            <a:endParaRPr lang="en-US" dirty="0"/>
          </a:p>
        </p:txBody>
      </p:sp>
    </p:spTree>
    <p:extLst>
      <p:ext uri="{BB962C8B-B14F-4D97-AF65-F5344CB8AC3E}">
        <p14:creationId xmlns:p14="http://schemas.microsoft.com/office/powerpoint/2010/main" val="7606010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VIOUSTEXTLENGTH" val="20"/>
</p:tagLst>
</file>

<file path=ppt/tags/tag10.xml><?xml version="1.0" encoding="utf-8"?>
<p:tagLst xmlns:a="http://schemas.openxmlformats.org/drawingml/2006/main" xmlns:r="http://schemas.openxmlformats.org/officeDocument/2006/relationships" xmlns:p="http://schemas.openxmlformats.org/presentationml/2006/main">
  <p:tag name="PREVIOUSTEXTLENGTH" val="43"/>
</p:tagLst>
</file>

<file path=ppt/tags/tag11.xml><?xml version="1.0" encoding="utf-8"?>
<p:tagLst xmlns:a="http://schemas.openxmlformats.org/drawingml/2006/main" xmlns:r="http://schemas.openxmlformats.org/officeDocument/2006/relationships" xmlns:p="http://schemas.openxmlformats.org/presentationml/2006/main">
  <p:tag name="PREVIOUSTEXTLENGTH" val="43"/>
</p:tagLst>
</file>

<file path=ppt/tags/tag2.xml><?xml version="1.0" encoding="utf-8"?>
<p:tagLst xmlns:a="http://schemas.openxmlformats.org/drawingml/2006/main" xmlns:r="http://schemas.openxmlformats.org/officeDocument/2006/relationships" xmlns:p="http://schemas.openxmlformats.org/presentationml/2006/main">
  <p:tag name="PREVIOUSTEXTLENGTH" val="25"/>
</p:tagLst>
</file>

<file path=ppt/tags/tag3.xml><?xml version="1.0" encoding="utf-8"?>
<p:tagLst xmlns:a="http://schemas.openxmlformats.org/drawingml/2006/main" xmlns:r="http://schemas.openxmlformats.org/officeDocument/2006/relationships" xmlns:p="http://schemas.openxmlformats.org/presentationml/2006/main">
  <p:tag name="PREVIOUSTEXTLENGTH" val="43"/>
</p:tagLst>
</file>

<file path=ppt/tags/tag4.xml><?xml version="1.0" encoding="utf-8"?>
<p:tagLst xmlns:a="http://schemas.openxmlformats.org/drawingml/2006/main" xmlns:r="http://schemas.openxmlformats.org/officeDocument/2006/relationships" xmlns:p="http://schemas.openxmlformats.org/presentationml/2006/main">
  <p:tag name="PREVIOUSTEXTLENGTH" val="43"/>
</p:tagLst>
</file>

<file path=ppt/tags/tag5.xml><?xml version="1.0" encoding="utf-8"?>
<p:tagLst xmlns:a="http://schemas.openxmlformats.org/drawingml/2006/main" xmlns:r="http://schemas.openxmlformats.org/officeDocument/2006/relationships" xmlns:p="http://schemas.openxmlformats.org/presentationml/2006/main">
  <p:tag name="PREVIOUSTEXTLENGTH" val="43"/>
</p:tagLst>
</file>

<file path=ppt/tags/tag6.xml><?xml version="1.0" encoding="utf-8"?>
<p:tagLst xmlns:a="http://schemas.openxmlformats.org/drawingml/2006/main" xmlns:r="http://schemas.openxmlformats.org/officeDocument/2006/relationships" xmlns:p="http://schemas.openxmlformats.org/presentationml/2006/main">
  <p:tag name="PREVIOUSTEXTLENGTH" val="43"/>
</p:tagLst>
</file>

<file path=ppt/tags/tag7.xml><?xml version="1.0" encoding="utf-8"?>
<p:tagLst xmlns:a="http://schemas.openxmlformats.org/drawingml/2006/main" xmlns:r="http://schemas.openxmlformats.org/officeDocument/2006/relationships" xmlns:p="http://schemas.openxmlformats.org/presentationml/2006/main">
  <p:tag name="PREVIOUSTEXTLENGTH" val="43"/>
</p:tagLst>
</file>

<file path=ppt/tags/tag8.xml><?xml version="1.0" encoding="utf-8"?>
<p:tagLst xmlns:a="http://schemas.openxmlformats.org/drawingml/2006/main" xmlns:r="http://schemas.openxmlformats.org/officeDocument/2006/relationships" xmlns:p="http://schemas.openxmlformats.org/presentationml/2006/main">
  <p:tag name="PREVIOUSTEXTLENGTH" val="43"/>
</p:tagLst>
</file>

<file path=ppt/tags/tag9.xml><?xml version="1.0" encoding="utf-8"?>
<p:tagLst xmlns:a="http://schemas.openxmlformats.org/drawingml/2006/main" xmlns:r="http://schemas.openxmlformats.org/officeDocument/2006/relationships" xmlns:p="http://schemas.openxmlformats.org/presentationml/2006/main">
  <p:tag name="PREVIOUSTEXTLENGTH" val="43"/>
</p:tagLst>
</file>

<file path=ppt/theme/theme1.xml><?xml version="1.0" encoding="utf-8"?>
<a:theme xmlns:a="http://schemas.openxmlformats.org/drawingml/2006/main" name="No Logo">
  <a:themeElements>
    <a:clrScheme name="Consolidated Communications">
      <a:dk1>
        <a:sysClr val="windowText" lastClr="000000"/>
      </a:dk1>
      <a:lt1>
        <a:sysClr val="window" lastClr="FFFFFF"/>
      </a:lt1>
      <a:dk2>
        <a:srgbClr val="1F497D"/>
      </a:dk2>
      <a:lt2>
        <a:srgbClr val="EEECE1"/>
      </a:lt2>
      <a:accent1>
        <a:srgbClr val="0055A6"/>
      </a:accent1>
      <a:accent2>
        <a:srgbClr val="F7941D"/>
      </a:accent2>
      <a:accent3>
        <a:srgbClr val="7F7F7F"/>
      </a:accent3>
      <a:accent4>
        <a:srgbClr val="0099CC"/>
      </a:accent4>
      <a:accent5>
        <a:srgbClr val="4BACC6"/>
      </a:accent5>
      <a:accent6>
        <a:srgbClr val="FCB0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8cea06a8-1e41-4936-abb3-0ac5d84ebc8c">QMKMVUWMQUHM-1913391821-136468</_dlc_DocId>
    <_dlc_DocIdUrl xmlns="8cea06a8-1e41-4936-abb3-0ac5d84ebc8c">
      <Url>https://thepiacentegroup.sharepoint.com/sites/documents/_layouts/15/DocIdRedir.aspx?ID=QMKMVUWMQUHM-1913391821-136468</Url>
      <Description>QMKMVUWMQUHM-1913391821-136468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EA5ED5834C7F4490F3DBA8772195DB" ma:contentTypeVersion="12" ma:contentTypeDescription="Create a new document." ma:contentTypeScope="" ma:versionID="cd3cccda5e63e1b5d3e0afcee7fb05c4">
  <xsd:schema xmlns:xsd="http://www.w3.org/2001/XMLSchema" xmlns:xs="http://www.w3.org/2001/XMLSchema" xmlns:p="http://schemas.microsoft.com/office/2006/metadata/properties" xmlns:ns2="8cea06a8-1e41-4936-abb3-0ac5d84ebc8c" xmlns:ns3="49725190-533c-49e4-aa4f-6cea024745ad" targetNamespace="http://schemas.microsoft.com/office/2006/metadata/properties" ma:root="true" ma:fieldsID="b3ddac6f3b1de21a2d7a14ce03b302c8" ns2:_="" ns3:_="">
    <xsd:import namespace="8cea06a8-1e41-4936-abb3-0ac5d84ebc8c"/>
    <xsd:import namespace="49725190-533c-49e4-aa4f-6cea024745a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ea06a8-1e41-4936-abb3-0ac5d84ebc8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725190-533c-49e4-aa4f-6cea024745a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E2586BB-BD5B-4E3E-9208-82C9868C3CB6}">
  <ds:schemaRefs>
    <ds:schemaRef ds:uri="http://schemas.microsoft.com/sharepoint/v3/contenttype/forms"/>
  </ds:schemaRefs>
</ds:datastoreItem>
</file>

<file path=customXml/itemProps2.xml><?xml version="1.0" encoding="utf-8"?>
<ds:datastoreItem xmlns:ds="http://schemas.openxmlformats.org/officeDocument/2006/customXml" ds:itemID="{13A81CB6-EB02-4DA1-8DCA-AB2617E8238F}">
  <ds:schemaRef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8cea06a8-1e41-4936-abb3-0ac5d84ebc8c"/>
    <ds:schemaRef ds:uri="http://purl.org/dc/elements/1.1/"/>
    <ds:schemaRef ds:uri="http://schemas.microsoft.com/office/infopath/2007/PartnerControls"/>
    <ds:schemaRef ds:uri="49725190-533c-49e4-aa4f-6cea024745ad"/>
    <ds:schemaRef ds:uri="http://purl.org/dc/terms/"/>
  </ds:schemaRefs>
</ds:datastoreItem>
</file>

<file path=customXml/itemProps3.xml><?xml version="1.0" encoding="utf-8"?>
<ds:datastoreItem xmlns:ds="http://schemas.openxmlformats.org/officeDocument/2006/customXml" ds:itemID="{E62A7579-C00A-4B6A-8DA3-3B1CD5FD0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ea06a8-1e41-4936-abb3-0ac5d84ebc8c"/>
    <ds:schemaRef ds:uri="49725190-533c-49e4-aa4f-6cea024745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2EA29DC-4BB4-4989-BB91-41FF33CF7C5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29740</TotalTime>
  <Words>1248</Words>
  <Application>Microsoft Office PowerPoint</Application>
  <PresentationFormat>Custom</PresentationFormat>
  <Paragraphs>307</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MS PGothic</vt:lpstr>
      <vt:lpstr>Arial</vt:lpstr>
      <vt:lpstr>Arial Narrow</vt:lpstr>
      <vt:lpstr>Calibri</vt:lpstr>
      <vt:lpstr>Helvetica Light</vt:lpstr>
      <vt:lpstr>No Logo</vt:lpstr>
      <vt:lpstr>PowerPoint Presentation</vt:lpstr>
      <vt:lpstr>Safe Harbor</vt:lpstr>
      <vt:lpstr>Non-GAAP Measures</vt:lpstr>
      <vt:lpstr>Third Quarter 2020 Highlights</vt:lpstr>
      <vt:lpstr>The New Consolidated Communications</vt:lpstr>
      <vt:lpstr>Third Quarter 2020 Results </vt:lpstr>
      <vt:lpstr>Commercial and Carrier Revenue</vt:lpstr>
      <vt:lpstr>Consumer Revenue</vt:lpstr>
      <vt:lpstr>Capital Allocation and Liquidity Update</vt:lpstr>
      <vt:lpstr>Consolidated’s Fiber-Rich Network</vt:lpstr>
      <vt:lpstr>PowerPoint Presentation</vt:lpstr>
      <vt:lpstr>Free Cash Flow</vt:lpstr>
      <vt:lpstr>PowerPoint Presentation</vt:lpstr>
    </vt:vector>
  </TitlesOfParts>
  <Company>Consolidated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Harned</dc:creator>
  <cp:lastModifiedBy>Jennifer Spaude</cp:lastModifiedBy>
  <cp:revision>726</cp:revision>
  <cp:lastPrinted>2020-02-17T23:52:29Z</cp:lastPrinted>
  <dcterms:created xsi:type="dcterms:W3CDTF">2016-03-10T22:44:30Z</dcterms:created>
  <dcterms:modified xsi:type="dcterms:W3CDTF">2020-10-28T15:23:33Z</dcterms:modified>
  <cp:category>Y:\Roadshow\Consolidated Communications (604740470)</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0x010100ACEA5ED5834C7F4490F3DBA8772195DB</vt:lpwstr>
  </property>
  <property fmtid="{D5CDD505-2E9C-101B-9397-08002B2CF9AE}" pid="3" name="_dlc_DocIdItemGuid">
    <vt:lpwstr>876c1d35-6506-44ce-8eb1-78d865352c9e</vt:lpwstr>
  </property>
</Properties>
</file>