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5"/>
  </p:sldMasterIdLst>
  <p:notesMasterIdLst>
    <p:notesMasterId r:id="rId19"/>
  </p:notesMasterIdLst>
  <p:handoutMasterIdLst>
    <p:handoutMasterId r:id="rId20"/>
  </p:handoutMasterIdLst>
  <p:sldIdLst>
    <p:sldId id="258" r:id="rId6"/>
    <p:sldId id="259" r:id="rId7"/>
    <p:sldId id="331" r:id="rId8"/>
    <p:sldId id="301" r:id="rId9"/>
    <p:sldId id="351" r:id="rId10"/>
    <p:sldId id="305" r:id="rId11"/>
    <p:sldId id="308" r:id="rId12"/>
    <p:sldId id="307" r:id="rId13"/>
    <p:sldId id="353" r:id="rId14"/>
    <p:sldId id="345" r:id="rId15"/>
    <p:sldId id="350" r:id="rId16"/>
    <p:sldId id="263" r:id="rId17"/>
    <p:sldId id="333" r:id="rId18"/>
  </p:sldIdLst>
  <p:sldSz cx="9144000" cy="51482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06" userDrawn="1">
          <p15:clr>
            <a:srgbClr val="A4A3A4"/>
          </p15:clr>
        </p15:guide>
        <p15:guide id="2" pos="2952" userDrawn="1">
          <p15:clr>
            <a:srgbClr val="A4A3A4"/>
          </p15:clr>
        </p15:guide>
        <p15:guide id="3" orient="horz" pos="3030">
          <p15:clr>
            <a:srgbClr val="A4A3A4"/>
          </p15:clr>
        </p15:guide>
        <p15:guide id="4" orient="horz" pos="816">
          <p15:clr>
            <a:srgbClr val="A4A3A4"/>
          </p15:clr>
        </p15:guide>
        <p15:guide id="5" orient="horz" pos="709">
          <p15:clr>
            <a:srgbClr val="A4A3A4"/>
          </p15:clr>
        </p15:guide>
        <p15:guide id="6" orient="horz" pos="2917">
          <p15:clr>
            <a:srgbClr val="A4A3A4"/>
          </p15:clr>
        </p15:guide>
        <p15:guide id="7" orient="horz" pos="1942">
          <p15:clr>
            <a:srgbClr val="A4A3A4"/>
          </p15:clr>
        </p15:guide>
        <p15:guide id="8" orient="horz" pos="1798">
          <p15:clr>
            <a:srgbClr val="A4A3A4"/>
          </p15:clr>
        </p15:guide>
        <p15:guide id="9" orient="horz" pos="3242">
          <p15:clr>
            <a:srgbClr val="A4A3A4"/>
          </p15:clr>
        </p15:guide>
        <p15:guide id="10" pos="248">
          <p15:clr>
            <a:srgbClr val="A4A3A4"/>
          </p15:clr>
        </p15:guide>
        <p15:guide id="11" pos="5512">
          <p15:clr>
            <a:srgbClr val="A4A3A4"/>
          </p15:clr>
        </p15:guide>
        <p15:guide id="12" pos="2798">
          <p15:clr>
            <a:srgbClr val="A4A3A4"/>
          </p15:clr>
        </p15:guide>
        <p15:guide id="13" pos="2963">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anda Honnette" initials="MH" lastIdx="2" clrIdx="0"/>
  <p:cmAuthor id="2" name="Bonnie Pettis" initials="BP" lastIdx="12" clrIdx="1">
    <p:extLst>
      <p:ext uri="{19B8F6BF-5375-455C-9EA6-DF929625EA0E}">
        <p15:presenceInfo xmlns:p15="http://schemas.microsoft.com/office/powerpoint/2012/main" userId="S-1-5-21-725345543-839522115-2146474517-47331" providerId="AD"/>
      </p:ext>
    </p:extLst>
  </p:cmAuthor>
  <p:cmAuthor id="3" name="Jennifer Spaude" initials="JS" lastIdx="23" clrIdx="2">
    <p:extLst>
      <p:ext uri="{19B8F6BF-5375-455C-9EA6-DF929625EA0E}">
        <p15:presenceInfo xmlns:p15="http://schemas.microsoft.com/office/powerpoint/2012/main" userId="S-1-5-21-725345543-839522115-2146474517-474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A5"/>
    <a:srgbClr val="F7941D"/>
    <a:srgbClr val="0057A5"/>
    <a:srgbClr val="0099FF"/>
    <a:srgbClr val="FCB040"/>
    <a:srgbClr val="0057A6"/>
    <a:srgbClr val="0055A6"/>
    <a:srgbClr val="F5951D"/>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35" autoAdjust="0"/>
    <p:restoredTop sz="95455" autoAdjust="0"/>
  </p:normalViewPr>
  <p:slideViewPr>
    <p:cSldViewPr snapToObjects="1">
      <p:cViewPr varScale="1">
        <p:scale>
          <a:sx n="140" d="100"/>
          <a:sy n="140" d="100"/>
        </p:scale>
        <p:origin x="1254" y="126"/>
      </p:cViewPr>
      <p:guideLst>
        <p:guide orient="horz" pos="3206"/>
        <p:guide pos="2952"/>
        <p:guide orient="horz" pos="3030"/>
        <p:guide orient="horz" pos="816"/>
        <p:guide orient="horz" pos="709"/>
        <p:guide orient="horz" pos="2917"/>
        <p:guide orient="horz" pos="1942"/>
        <p:guide orient="horz" pos="1798"/>
        <p:guide orient="horz" pos="3242"/>
        <p:guide pos="248"/>
        <p:guide pos="5512"/>
        <p:guide pos="2798"/>
        <p:guide pos="2963"/>
      </p:guideLst>
    </p:cSldViewPr>
  </p:slideViewPr>
  <p:outlineViewPr>
    <p:cViewPr>
      <p:scale>
        <a:sx n="33" d="100"/>
        <a:sy n="33" d="100"/>
      </p:scale>
      <p:origin x="0" y="0"/>
    </p:cViewPr>
  </p:outlineViewPr>
  <p:notesTextViewPr>
    <p:cViewPr>
      <p:scale>
        <a:sx n="3" d="2"/>
        <a:sy n="3" d="2"/>
      </p:scale>
      <p:origin x="0" y="0"/>
    </p:cViewPr>
  </p:notesTextViewPr>
  <p:sorterViewPr>
    <p:cViewPr>
      <p:scale>
        <a:sx n="75" d="100"/>
        <a:sy n="75" d="100"/>
      </p:scale>
      <p:origin x="0" y="0"/>
    </p:cViewPr>
  </p:sorterViewPr>
  <p:notesViewPr>
    <p:cSldViewPr snapToObjects="1">
      <p:cViewPr>
        <p:scale>
          <a:sx n="33" d="100"/>
          <a:sy n="33" d="100"/>
        </p:scale>
        <p:origin x="3270" y="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onsolidated\dfs\MTON%20PROJECTS\Investor%20Relations\Quarterly%20Earnings\2020%20Q3\Earnings%20Presentation\Q3-2020%20Investor%20Char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onsolidated\dfs\MTON%20PROJECTS\Investor%20Relations\Quarterly%20Earnings\2020%20Q3\Earnings%20Presentation\10.02.20%20Debt%20Maturit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onsolidated\dfs\MTON%20PROJECTS\Investor%20Relations\Quarterly%20Earnings\2020%20Q3\Earnings%20Presentation\Copy%20of%2010.02.20%20Debt%20Maturity%20-%20with%20Shyamli'sTab.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rgbClr val="0055A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strRef>
              <c:f>'Consumer ARPU'!$F$4:$L$4</c:f>
              <c:strCache>
                <c:ptCount val="7"/>
                <c:pt idx="0">
                  <c:v>Q1-19</c:v>
                </c:pt>
                <c:pt idx="1">
                  <c:v>Q2-19</c:v>
                </c:pt>
                <c:pt idx="2">
                  <c:v>Q3-19</c:v>
                </c:pt>
                <c:pt idx="3">
                  <c:v>Q4-19</c:v>
                </c:pt>
                <c:pt idx="4">
                  <c:v>Q1-20</c:v>
                </c:pt>
                <c:pt idx="5">
                  <c:v>Q2-20</c:v>
                </c:pt>
                <c:pt idx="6">
                  <c:v>Q3-20</c:v>
                </c:pt>
              </c:strCache>
            </c:strRef>
          </c:cat>
          <c:val>
            <c:numRef>
              <c:f>'Consumer ARPU'!$F$5:$L$5</c:f>
              <c:numCache>
                <c:formatCode>_("$"* #,##0.00_);_("$"* \(#,##0.00\);_("$"* "-"??_);_(@_)</c:formatCode>
                <c:ptCount val="7"/>
                <c:pt idx="0">
                  <c:v>70.17</c:v>
                </c:pt>
                <c:pt idx="1">
                  <c:v>70.86</c:v>
                </c:pt>
                <c:pt idx="2">
                  <c:v>72.7</c:v>
                </c:pt>
                <c:pt idx="3">
                  <c:v>73.52</c:v>
                </c:pt>
                <c:pt idx="4">
                  <c:v>73.319999999999993</c:v>
                </c:pt>
                <c:pt idx="5" formatCode="General">
                  <c:v>74.91</c:v>
                </c:pt>
                <c:pt idx="6">
                  <c:v>76.069999999999993</c:v>
                </c:pt>
              </c:numCache>
            </c:numRef>
          </c:val>
          <c:extLst>
            <c:ext xmlns:c16="http://schemas.microsoft.com/office/drawing/2014/chart" uri="{C3380CC4-5D6E-409C-BE32-E72D297353CC}">
              <c16:uniqueId val="{00000000-E559-4D7E-A273-66ACB8BF66B2}"/>
            </c:ext>
          </c:extLst>
        </c:ser>
        <c:dLbls>
          <c:showLegendKey val="0"/>
          <c:showVal val="0"/>
          <c:showCatName val="0"/>
          <c:showSerName val="0"/>
          <c:showPercent val="0"/>
          <c:showBubbleSize val="0"/>
        </c:dLbls>
        <c:gapWidth val="107"/>
        <c:overlap val="-27"/>
        <c:axId val="570314000"/>
        <c:axId val="570323248"/>
      </c:barChart>
      <c:catAx>
        <c:axId val="570314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0323248"/>
        <c:crosses val="autoZero"/>
        <c:auto val="1"/>
        <c:lblAlgn val="ctr"/>
        <c:lblOffset val="100"/>
        <c:noMultiLvlLbl val="0"/>
      </c:catAx>
      <c:valAx>
        <c:axId val="570323248"/>
        <c:scaling>
          <c:orientation val="minMax"/>
        </c:scaling>
        <c:delete val="1"/>
        <c:axPos val="l"/>
        <c:numFmt formatCode="_(&quot;$&quot;* #,##0.00_);_(&quot;$&quot;* \(#,##0.00\);_(&quot;$&quot;* &quot;-&quot;??_);_(@_)" sourceLinked="1"/>
        <c:majorTickMark val="none"/>
        <c:minorTickMark val="none"/>
        <c:tickLblPos val="nextTo"/>
        <c:crossAx val="57031400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520584329349272E-2"/>
          <c:y val="0.21564561580577088"/>
          <c:w val="0.92695883134130141"/>
          <c:h val="0.5798211397906573"/>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55A5"/>
              </a:solidFill>
              <a:ln>
                <a:noFill/>
              </a:ln>
              <a:effectLst/>
            </c:spPr>
            <c:extLst>
              <c:ext xmlns:c16="http://schemas.microsoft.com/office/drawing/2014/chart" uri="{C3380CC4-5D6E-409C-BE32-E72D297353CC}">
                <c16:uniqueId val="{00000001-9535-48A7-8C01-88C47C5FEA83}"/>
              </c:ext>
            </c:extLst>
          </c:dPt>
          <c:dPt>
            <c:idx val="1"/>
            <c:invertIfNegative val="0"/>
            <c:bubble3D val="0"/>
            <c:spPr>
              <a:solidFill>
                <a:srgbClr val="0055A5"/>
              </a:solidFill>
              <a:ln>
                <a:noFill/>
              </a:ln>
              <a:effectLst/>
            </c:spPr>
            <c:extLst>
              <c:ext xmlns:c16="http://schemas.microsoft.com/office/drawing/2014/chart" uri="{C3380CC4-5D6E-409C-BE32-E72D297353CC}">
                <c16:uniqueId val="{00000003-9535-48A7-8C01-88C47C5FEA83}"/>
              </c:ext>
            </c:extLst>
          </c:dPt>
          <c:dPt>
            <c:idx val="2"/>
            <c:invertIfNegative val="0"/>
            <c:bubble3D val="0"/>
            <c:spPr>
              <a:solidFill>
                <a:srgbClr val="0055A5"/>
              </a:solidFill>
              <a:ln>
                <a:noFill/>
              </a:ln>
              <a:effectLst/>
            </c:spPr>
            <c:extLst>
              <c:ext xmlns:c16="http://schemas.microsoft.com/office/drawing/2014/chart" uri="{C3380CC4-5D6E-409C-BE32-E72D297353CC}">
                <c16:uniqueId val="{00000005-9535-48A7-8C01-88C47C5FEA83}"/>
              </c:ext>
            </c:extLst>
          </c:dPt>
          <c:dPt>
            <c:idx val="3"/>
            <c:invertIfNegative val="0"/>
            <c:bubble3D val="0"/>
            <c:spPr>
              <a:solidFill>
                <a:srgbClr val="0055A5"/>
              </a:solidFill>
              <a:ln>
                <a:noFill/>
              </a:ln>
              <a:effectLst/>
            </c:spPr>
            <c:extLst>
              <c:ext xmlns:c16="http://schemas.microsoft.com/office/drawing/2014/chart" uri="{C3380CC4-5D6E-409C-BE32-E72D297353CC}">
                <c16:uniqueId val="{00000007-9535-48A7-8C01-88C47C5FEA83}"/>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Leverage!$A$3:$A$6</c:f>
              <c:strCache>
                <c:ptCount val="4"/>
                <c:pt idx="0">
                  <c:v>12/31/19</c:v>
                </c:pt>
                <c:pt idx="1">
                  <c:v>6/30/20</c:v>
                </c:pt>
                <c:pt idx="2">
                  <c:v>9/30/20</c:v>
                </c:pt>
                <c:pt idx="3">
                  <c:v>9/30/20</c:v>
                </c:pt>
              </c:strCache>
            </c:strRef>
          </c:cat>
          <c:val>
            <c:numRef>
              <c:f>Leverage!$B$3:$B$6</c:f>
              <c:numCache>
                <c:formatCode>0.0</c:formatCode>
                <c:ptCount val="4"/>
                <c:pt idx="0">
                  <c:v>4.3</c:v>
                </c:pt>
                <c:pt idx="1">
                  <c:v>4.0999999999999996</c:v>
                </c:pt>
                <c:pt idx="2">
                  <c:v>4.01</c:v>
                </c:pt>
                <c:pt idx="3">
                  <c:v>3.5</c:v>
                </c:pt>
              </c:numCache>
            </c:numRef>
          </c:val>
          <c:extLst>
            <c:ext xmlns:c16="http://schemas.microsoft.com/office/drawing/2014/chart" uri="{C3380CC4-5D6E-409C-BE32-E72D297353CC}">
              <c16:uniqueId val="{00000008-9535-48A7-8C01-88C47C5FEA83}"/>
            </c:ext>
          </c:extLst>
        </c:ser>
        <c:dLbls>
          <c:showLegendKey val="0"/>
          <c:showVal val="0"/>
          <c:showCatName val="0"/>
          <c:showSerName val="0"/>
          <c:showPercent val="0"/>
          <c:showBubbleSize val="0"/>
        </c:dLbls>
        <c:gapWidth val="138"/>
        <c:axId val="547928144"/>
        <c:axId val="547926184"/>
      </c:barChart>
      <c:catAx>
        <c:axId val="547928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47926184"/>
        <c:crosses val="autoZero"/>
        <c:auto val="1"/>
        <c:lblAlgn val="ctr"/>
        <c:lblOffset val="100"/>
        <c:noMultiLvlLbl val="0"/>
      </c:catAx>
      <c:valAx>
        <c:axId val="547926184"/>
        <c:scaling>
          <c:orientation val="minMax"/>
          <c:min val="2"/>
        </c:scaling>
        <c:delete val="1"/>
        <c:axPos val="l"/>
        <c:numFmt formatCode="0.0" sourceLinked="1"/>
        <c:majorTickMark val="none"/>
        <c:minorTickMark val="none"/>
        <c:tickLblPos val="nextTo"/>
        <c:crossAx val="547928144"/>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27478376580173E-2"/>
          <c:y val="0.27714714307196325"/>
          <c:w val="0.94145043246839655"/>
          <c:h val="0.39691384286987497"/>
        </c:manualLayout>
      </c:layout>
      <c:barChart>
        <c:barDir val="col"/>
        <c:grouping val="clustered"/>
        <c:varyColors val="0"/>
        <c:ser>
          <c:idx val="0"/>
          <c:order val="0"/>
          <c:tx>
            <c:strRef>
              <c:f>'Net Debt &amp; Leverage ratio - Shy'!$Q$3</c:f>
              <c:strCache>
                <c:ptCount val="1"/>
                <c:pt idx="0">
                  <c:v>Debt</c:v>
                </c:pt>
              </c:strCache>
            </c:strRef>
          </c:tx>
          <c:spPr>
            <a:solidFill>
              <a:schemeClr val="accent1"/>
            </a:solidFill>
            <a:ln>
              <a:noFill/>
            </a:ln>
            <a:effectLst/>
          </c:spPr>
          <c:invertIfNegative val="0"/>
          <c:dPt>
            <c:idx val="5"/>
            <c:invertIfNegative val="0"/>
            <c:bubble3D val="0"/>
            <c:spPr>
              <a:noFill/>
              <a:ln w="22225">
                <a:solidFill>
                  <a:schemeClr val="accent5">
                    <a:lumMod val="75000"/>
                  </a:schemeClr>
                </a:solidFill>
                <a:prstDash val="sysDash"/>
              </a:ln>
              <a:effectLst/>
            </c:spPr>
            <c:extLst>
              <c:ext xmlns:c16="http://schemas.microsoft.com/office/drawing/2014/chart" uri="{C3380CC4-5D6E-409C-BE32-E72D297353CC}">
                <c16:uniqueId val="{00000001-65BD-4AB0-BECA-4CB93AA17B12}"/>
              </c:ext>
            </c:extLst>
          </c:dPt>
          <c:dPt>
            <c:idx val="7"/>
            <c:invertIfNegative val="0"/>
            <c:bubble3D val="0"/>
            <c:spPr>
              <a:solidFill>
                <a:srgbClr val="0055A5"/>
              </a:solidFill>
              <a:ln>
                <a:noFill/>
              </a:ln>
              <a:effectLst/>
            </c:spPr>
            <c:extLst>
              <c:ext xmlns:c16="http://schemas.microsoft.com/office/drawing/2014/chart" uri="{C3380CC4-5D6E-409C-BE32-E72D297353CC}">
                <c16:uniqueId val="{00000003-65BD-4AB0-BECA-4CB93AA17B12}"/>
              </c:ext>
            </c:extLst>
          </c:dPt>
          <c:dPt>
            <c:idx val="8"/>
            <c:invertIfNegative val="0"/>
            <c:bubble3D val="0"/>
            <c:spPr>
              <a:solidFill>
                <a:srgbClr val="F7941D"/>
              </a:solidFill>
              <a:ln>
                <a:noFill/>
              </a:ln>
              <a:effectLst/>
            </c:spPr>
            <c:extLst>
              <c:ext xmlns:c16="http://schemas.microsoft.com/office/drawing/2014/chart" uri="{C3380CC4-5D6E-409C-BE32-E72D297353CC}">
                <c16:uniqueId val="{00000005-65BD-4AB0-BECA-4CB93AA17B1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 Debt &amp; Leverage ratio - Shy'!$R$2:$Z$2</c:f>
              <c:numCache>
                <c:formatCode>General</c:formatCode>
                <c:ptCount val="9"/>
                <c:pt idx="0">
                  <c:v>2020</c:v>
                </c:pt>
                <c:pt idx="1">
                  <c:v>2021</c:v>
                </c:pt>
                <c:pt idx="2">
                  <c:v>2022</c:v>
                </c:pt>
                <c:pt idx="3">
                  <c:v>2023</c:v>
                </c:pt>
                <c:pt idx="4">
                  <c:v>2024</c:v>
                </c:pt>
                <c:pt idx="5">
                  <c:v>2025</c:v>
                </c:pt>
                <c:pt idx="6">
                  <c:v>2026</c:v>
                </c:pt>
                <c:pt idx="7">
                  <c:v>2027</c:v>
                </c:pt>
                <c:pt idx="8">
                  <c:v>2028</c:v>
                </c:pt>
              </c:numCache>
            </c:numRef>
          </c:cat>
          <c:val>
            <c:numRef>
              <c:f>'Net Debt &amp; Leverage ratio - Shy'!$R$3:$Z$3</c:f>
              <c:numCache>
                <c:formatCode>General</c:formatCode>
                <c:ptCount val="9"/>
                <c:pt idx="5" formatCode="&quot;$&quot;#,##0_);\(&quot;$&quot;#,##0\)">
                  <c:v>250</c:v>
                </c:pt>
                <c:pt idx="7" formatCode="&quot;$&quot;#,##0_);\(&quot;$&quot;#,##0\)">
                  <c:v>1250</c:v>
                </c:pt>
                <c:pt idx="8" formatCode="&quot;$&quot;#,##0_);\(&quot;$&quot;#,##0\)">
                  <c:v>750</c:v>
                </c:pt>
              </c:numCache>
            </c:numRef>
          </c:val>
          <c:extLst>
            <c:ext xmlns:c16="http://schemas.microsoft.com/office/drawing/2014/chart" uri="{C3380CC4-5D6E-409C-BE32-E72D297353CC}">
              <c16:uniqueId val="{00000006-65BD-4AB0-BECA-4CB93AA17B12}"/>
            </c:ext>
          </c:extLst>
        </c:ser>
        <c:dLbls>
          <c:showLegendKey val="0"/>
          <c:showVal val="0"/>
          <c:showCatName val="0"/>
          <c:showSerName val="0"/>
          <c:showPercent val="0"/>
          <c:showBubbleSize val="0"/>
        </c:dLbls>
        <c:gapWidth val="30"/>
        <c:overlap val="-27"/>
        <c:axId val="1380010959"/>
        <c:axId val="1380015951"/>
      </c:barChart>
      <c:catAx>
        <c:axId val="13800109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380015951"/>
        <c:crosses val="autoZero"/>
        <c:auto val="1"/>
        <c:lblAlgn val="ctr"/>
        <c:lblOffset val="100"/>
        <c:noMultiLvlLbl val="0"/>
      </c:catAx>
      <c:valAx>
        <c:axId val="1380015951"/>
        <c:scaling>
          <c:orientation val="minMax"/>
          <c:max val="1300"/>
          <c:min val="0"/>
        </c:scaling>
        <c:delete val="1"/>
        <c:axPos val="l"/>
        <c:numFmt formatCode="General" sourceLinked="1"/>
        <c:majorTickMark val="out"/>
        <c:minorTickMark val="none"/>
        <c:tickLblPos val="nextTo"/>
        <c:crossAx val="1380010959"/>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0.64776</cdr:x>
      <cdr:y>0.85594</cdr:y>
    </cdr:from>
    <cdr:to>
      <cdr:x>0.85629</cdr:x>
      <cdr:y>0.96507</cdr:y>
    </cdr:to>
    <cdr:sp macro="" textlink="">
      <cdr:nvSpPr>
        <cdr:cNvPr id="3" name="TextBox 21"/>
        <cdr:cNvSpPr txBox="1">
          <a:spLocks xmlns:a="http://schemas.openxmlformats.org/drawingml/2006/main" noChangeArrowheads="1"/>
        </cdr:cNvSpPr>
      </cdr:nvSpPr>
      <cdr:spPr bwMode="auto">
        <a:xfrm xmlns:a="http://schemas.openxmlformats.org/drawingml/2006/main">
          <a:off x="3880879" y="1483809"/>
          <a:ext cx="1249333" cy="18918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nchor="ctr">
          <a:noAutofit/>
        </a:bodyPr>
        <a:lstStyle xmlns:a="http://schemas.openxmlformats.org/drawingml/2006/main">
          <a:defPPr>
            <a:defRPr lang="en-US"/>
          </a:defPPr>
          <a:lvl1pPr algn="l" defTabSz="584200" rtl="0" eaLnBrk="0" fontAlgn="base" hangingPunct="0">
            <a:spcBef>
              <a:spcPct val="0"/>
            </a:spcBef>
            <a:spcAft>
              <a:spcPct val="0"/>
            </a:spcAft>
            <a:defRPr sz="3600" kern="1200">
              <a:solidFill>
                <a:schemeClr val="tx1"/>
              </a:solidFill>
              <a:latin typeface="Arial" panose="020B0604020202020204" pitchFamily="34" charset="0"/>
              <a:ea typeface="MS PGothic" panose="020B0600070205080204" pitchFamily="34" charset="-128"/>
              <a:cs typeface="+mn-cs"/>
              <a:sym typeface="Helvetica Light"/>
            </a:defRPr>
          </a:lvl1pPr>
          <a:lvl2pPr marL="457200" indent="-114300" algn="l" defTabSz="584200" rtl="0" eaLnBrk="0" fontAlgn="base" hangingPunct="0">
            <a:spcBef>
              <a:spcPct val="0"/>
            </a:spcBef>
            <a:spcAft>
              <a:spcPct val="0"/>
            </a:spcAft>
            <a:defRPr sz="3600" kern="1200">
              <a:solidFill>
                <a:schemeClr val="tx1"/>
              </a:solidFill>
              <a:latin typeface="Arial" panose="020B0604020202020204" pitchFamily="34" charset="0"/>
              <a:ea typeface="MS PGothic" panose="020B0600070205080204" pitchFamily="34" charset="-128"/>
              <a:cs typeface="+mn-cs"/>
              <a:sym typeface="Helvetica Light"/>
            </a:defRPr>
          </a:lvl2pPr>
          <a:lvl3pPr marL="914400" indent="-228600" algn="l" defTabSz="584200" rtl="0" eaLnBrk="0" fontAlgn="base" hangingPunct="0">
            <a:spcBef>
              <a:spcPct val="0"/>
            </a:spcBef>
            <a:spcAft>
              <a:spcPct val="0"/>
            </a:spcAft>
            <a:defRPr sz="3600" kern="1200">
              <a:solidFill>
                <a:schemeClr val="tx1"/>
              </a:solidFill>
              <a:latin typeface="Arial" panose="020B0604020202020204" pitchFamily="34" charset="0"/>
              <a:ea typeface="MS PGothic" panose="020B0600070205080204" pitchFamily="34" charset="-128"/>
              <a:cs typeface="+mn-cs"/>
              <a:sym typeface="Helvetica Light"/>
            </a:defRPr>
          </a:lvl3pPr>
          <a:lvl4pPr marL="1371600" indent="-342900" algn="l" defTabSz="584200" rtl="0" eaLnBrk="0" fontAlgn="base" hangingPunct="0">
            <a:spcBef>
              <a:spcPct val="0"/>
            </a:spcBef>
            <a:spcAft>
              <a:spcPct val="0"/>
            </a:spcAft>
            <a:defRPr sz="3600" kern="1200">
              <a:solidFill>
                <a:schemeClr val="tx1"/>
              </a:solidFill>
              <a:latin typeface="Arial" panose="020B0604020202020204" pitchFamily="34" charset="0"/>
              <a:ea typeface="MS PGothic" panose="020B0600070205080204" pitchFamily="34" charset="-128"/>
              <a:cs typeface="+mn-cs"/>
              <a:sym typeface="Helvetica Light"/>
            </a:defRPr>
          </a:lvl4pPr>
          <a:lvl5pPr marL="1828800" indent="-457200" algn="l" defTabSz="584200" rtl="0" eaLnBrk="0" fontAlgn="base" hangingPunct="0">
            <a:spcBef>
              <a:spcPct val="0"/>
            </a:spcBef>
            <a:spcAft>
              <a:spcPct val="0"/>
            </a:spcAft>
            <a:defRPr sz="3600" kern="1200">
              <a:solidFill>
                <a:schemeClr val="tx1"/>
              </a:solidFill>
              <a:latin typeface="Arial" panose="020B0604020202020204" pitchFamily="34" charset="0"/>
              <a:ea typeface="MS PGothic" panose="020B0600070205080204" pitchFamily="34" charset="-128"/>
              <a:cs typeface="+mn-cs"/>
              <a:sym typeface="Helvetica Light"/>
            </a:defRPr>
          </a:lvl5pPr>
          <a:lvl6pPr marL="2286000" algn="l" defTabSz="914400" rtl="0" eaLnBrk="1" latinLnBrk="0" hangingPunct="1">
            <a:defRPr sz="3600" kern="1200">
              <a:solidFill>
                <a:schemeClr val="tx1"/>
              </a:solidFill>
              <a:latin typeface="Arial" panose="020B0604020202020204" pitchFamily="34" charset="0"/>
              <a:ea typeface="MS PGothic" panose="020B0600070205080204" pitchFamily="34" charset="-128"/>
              <a:cs typeface="+mn-cs"/>
              <a:sym typeface="Helvetica Light"/>
            </a:defRPr>
          </a:lvl6pPr>
          <a:lvl7pPr marL="2743200" algn="l" defTabSz="914400" rtl="0" eaLnBrk="1" latinLnBrk="0" hangingPunct="1">
            <a:defRPr sz="3600" kern="1200">
              <a:solidFill>
                <a:schemeClr val="tx1"/>
              </a:solidFill>
              <a:latin typeface="Arial" panose="020B0604020202020204" pitchFamily="34" charset="0"/>
              <a:ea typeface="MS PGothic" panose="020B0600070205080204" pitchFamily="34" charset="-128"/>
              <a:cs typeface="+mn-cs"/>
              <a:sym typeface="Helvetica Light"/>
            </a:defRPr>
          </a:lvl7pPr>
          <a:lvl8pPr marL="3200400" algn="l" defTabSz="914400" rtl="0" eaLnBrk="1" latinLnBrk="0" hangingPunct="1">
            <a:defRPr sz="3600" kern="1200">
              <a:solidFill>
                <a:schemeClr val="tx1"/>
              </a:solidFill>
              <a:latin typeface="Arial" panose="020B0604020202020204" pitchFamily="34" charset="0"/>
              <a:ea typeface="MS PGothic" panose="020B0600070205080204" pitchFamily="34" charset="-128"/>
              <a:cs typeface="+mn-cs"/>
              <a:sym typeface="Helvetica Light"/>
            </a:defRPr>
          </a:lvl8pPr>
          <a:lvl9pPr marL="3657600" algn="l" defTabSz="914400" rtl="0" eaLnBrk="1" latinLnBrk="0" hangingPunct="1">
            <a:defRPr sz="3600" kern="1200">
              <a:solidFill>
                <a:schemeClr val="tx1"/>
              </a:solidFill>
              <a:latin typeface="Arial" panose="020B0604020202020204" pitchFamily="34" charset="0"/>
              <a:ea typeface="MS PGothic" panose="020B0600070205080204" pitchFamily="34" charset="-128"/>
              <a:cs typeface="+mn-cs"/>
              <a:sym typeface="Helvetica Light"/>
            </a:defRPr>
          </a:lvl9pPr>
        </a:lstStyle>
        <a:p xmlns:a="http://schemas.openxmlformats.org/drawingml/2006/main">
          <a:r>
            <a:rPr lang="en-US" altLang="en-US" sz="800" dirty="0">
              <a:solidFill>
                <a:srgbClr val="7F7F7F"/>
              </a:solidFill>
              <a:cs typeface="Arial" panose="020B0604020202020204" pitchFamily="34" charset="0"/>
            </a:rPr>
            <a:t>Senior Notes</a:t>
          </a:r>
        </a:p>
      </cdr:txBody>
    </cdr:sp>
  </cdr:relSizeAnchor>
  <cdr:relSizeAnchor xmlns:cdr="http://schemas.openxmlformats.org/drawingml/2006/chartDrawing">
    <cdr:from>
      <cdr:x>0.61746</cdr:x>
      <cdr:y>0.87721</cdr:y>
    </cdr:from>
    <cdr:to>
      <cdr:x>0.65139</cdr:x>
      <cdr:y>0.95153</cdr:y>
    </cdr:to>
    <cdr:sp macro="" textlink="">
      <cdr:nvSpPr>
        <cdr:cNvPr id="5" name="Rectangle 4"/>
        <cdr:cNvSpPr/>
      </cdr:nvSpPr>
      <cdr:spPr>
        <a:xfrm xmlns:a="http://schemas.openxmlformats.org/drawingml/2006/main">
          <a:off x="3699362" y="1520687"/>
          <a:ext cx="203279" cy="128835"/>
        </a:xfrm>
        <a:prstGeom xmlns:a="http://schemas.openxmlformats.org/drawingml/2006/main" prst="rect">
          <a:avLst/>
        </a:prstGeom>
        <a:solidFill xmlns:a="http://schemas.openxmlformats.org/drawingml/2006/main">
          <a:srgbClr val="F7941D"/>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0.44176</cdr:x>
      <cdr:y>0.84536</cdr:y>
    </cdr:from>
    <cdr:to>
      <cdr:x>0.61351</cdr:x>
      <cdr:y>0.97807</cdr:y>
    </cdr:to>
    <cdr:sp macro="" textlink="">
      <cdr:nvSpPr>
        <cdr:cNvPr id="6" name="TextBox 21"/>
        <cdr:cNvSpPr txBox="1">
          <a:spLocks xmlns:a="http://schemas.openxmlformats.org/drawingml/2006/main" noChangeArrowheads="1"/>
        </cdr:cNvSpPr>
      </cdr:nvSpPr>
      <cdr:spPr bwMode="auto">
        <a:xfrm xmlns:a="http://schemas.openxmlformats.org/drawingml/2006/main">
          <a:off x="2646706" y="1465472"/>
          <a:ext cx="1028995" cy="23006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nchor="ctr">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en-US" sz="800" kern="1200" dirty="0">
              <a:solidFill>
                <a:srgbClr val="7F7F7F"/>
              </a:solidFill>
              <a:latin typeface="Arial" panose="020B0604020202020204" pitchFamily="34" charset="0"/>
              <a:ea typeface="MS PGothic" panose="020B0600070205080204" pitchFamily="34" charset="-128"/>
              <a:cs typeface="Arial" panose="020B0604020202020204" pitchFamily="34" charset="0"/>
              <a:sym typeface="Helvetica Light"/>
            </a:rPr>
            <a:t>Term Loan</a:t>
          </a:r>
        </a:p>
      </cdr:txBody>
    </cdr:sp>
  </cdr:relSizeAnchor>
  <cdr:relSizeAnchor xmlns:cdr="http://schemas.openxmlformats.org/drawingml/2006/chartDrawing">
    <cdr:from>
      <cdr:x>0.41382</cdr:x>
      <cdr:y>0.87721</cdr:y>
    </cdr:from>
    <cdr:to>
      <cdr:x>0.44775</cdr:x>
      <cdr:y>0.95153</cdr:y>
    </cdr:to>
    <cdr:sp macro="" textlink="">
      <cdr:nvSpPr>
        <cdr:cNvPr id="7" name="Rectangle 6"/>
        <cdr:cNvSpPr/>
      </cdr:nvSpPr>
      <cdr:spPr>
        <a:xfrm xmlns:a="http://schemas.openxmlformats.org/drawingml/2006/main">
          <a:off x="2479300" y="1520687"/>
          <a:ext cx="203278" cy="128835"/>
        </a:xfrm>
        <a:prstGeom xmlns:a="http://schemas.openxmlformats.org/drawingml/2006/main" prst="rect">
          <a:avLst/>
        </a:prstGeom>
        <a:solidFill xmlns:a="http://schemas.openxmlformats.org/drawingml/2006/main">
          <a:srgbClr val="0055A5"/>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0.2601</cdr:x>
      <cdr:y>0.84982</cdr:y>
    </cdr:from>
    <cdr:to>
      <cdr:x>0.40855</cdr:x>
      <cdr:y>0.98253</cdr:y>
    </cdr:to>
    <cdr:sp macro="" textlink="">
      <cdr:nvSpPr>
        <cdr:cNvPr id="8" name="TextBox 21"/>
        <cdr:cNvSpPr txBox="1">
          <a:spLocks xmlns:a="http://schemas.openxmlformats.org/drawingml/2006/main" noChangeArrowheads="1"/>
        </cdr:cNvSpPr>
      </cdr:nvSpPr>
      <cdr:spPr bwMode="auto">
        <a:xfrm xmlns:a="http://schemas.openxmlformats.org/drawingml/2006/main">
          <a:off x="1558322" y="1473206"/>
          <a:ext cx="889421" cy="23006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nchor="ctr">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en-US" sz="800" kern="1200" dirty="0">
              <a:solidFill>
                <a:srgbClr val="7F7F7F"/>
              </a:solidFill>
              <a:latin typeface="Arial" panose="020B0604020202020204" pitchFamily="34" charset="0"/>
              <a:ea typeface="MS PGothic" panose="020B0600070205080204" pitchFamily="34" charset="-128"/>
              <a:cs typeface="Arial" panose="020B0604020202020204" pitchFamily="34" charset="0"/>
            </a:rPr>
            <a:t>Revolver</a:t>
          </a:r>
        </a:p>
      </cdr:txBody>
    </cdr:sp>
  </cdr:relSizeAnchor>
  <cdr:relSizeAnchor xmlns:cdr="http://schemas.openxmlformats.org/drawingml/2006/chartDrawing">
    <cdr:from>
      <cdr:x>0.20426</cdr:x>
      <cdr:y>0.87721</cdr:y>
    </cdr:from>
    <cdr:to>
      <cdr:x>0.25349</cdr:x>
      <cdr:y>0.96038</cdr:y>
    </cdr:to>
    <cdr:sp macro="" textlink="">
      <cdr:nvSpPr>
        <cdr:cNvPr id="9" name="Rectangle 8"/>
        <cdr:cNvSpPr/>
      </cdr:nvSpPr>
      <cdr:spPr>
        <a:xfrm xmlns:a="http://schemas.openxmlformats.org/drawingml/2006/main">
          <a:off x="1223758" y="1520687"/>
          <a:ext cx="294954" cy="144173"/>
        </a:xfrm>
        <a:prstGeom xmlns:a="http://schemas.openxmlformats.org/drawingml/2006/main" prst="rect">
          <a:avLst/>
        </a:prstGeom>
        <a:noFill xmlns:a="http://schemas.openxmlformats.org/drawingml/2006/main"/>
        <a:ln xmlns:a="http://schemas.openxmlformats.org/drawingml/2006/main" w="22225">
          <a:solidFill>
            <a:schemeClr val="accent5">
              <a:lumMod val="75000"/>
            </a:schemeClr>
          </a:solidFill>
          <a:prstDash val="sysDash"/>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8"/>
            <a:ext cx="3043342" cy="3705697"/>
          </a:xfrm>
          <a:prstGeom prst="rect">
            <a:avLst/>
          </a:prstGeom>
        </p:spPr>
        <p:txBody>
          <a:bodyPr vert="horz" lIns="185318" tIns="92658" rIns="185318" bIns="92658" rtlCol="0"/>
          <a:lstStyle>
            <a:lvl1pPr algn="l">
              <a:defRPr sz="2400"/>
            </a:lvl1pPr>
          </a:lstStyle>
          <a:p>
            <a:endParaRPr lang="en-US" dirty="0"/>
          </a:p>
        </p:txBody>
      </p:sp>
      <p:sp>
        <p:nvSpPr>
          <p:cNvPr id="3" name="Date Placeholder 2"/>
          <p:cNvSpPr>
            <a:spLocks noGrp="1"/>
          </p:cNvSpPr>
          <p:nvPr>
            <p:ph type="dt" sz="quarter" idx="1"/>
          </p:nvPr>
        </p:nvSpPr>
        <p:spPr>
          <a:xfrm>
            <a:off x="3978135" y="8"/>
            <a:ext cx="3043342" cy="3705697"/>
          </a:xfrm>
          <a:prstGeom prst="rect">
            <a:avLst/>
          </a:prstGeom>
        </p:spPr>
        <p:txBody>
          <a:bodyPr vert="horz" lIns="185318" tIns="92658" rIns="185318" bIns="92658" rtlCol="0"/>
          <a:lstStyle>
            <a:lvl1pPr algn="r">
              <a:defRPr sz="2400"/>
            </a:lvl1pPr>
          </a:lstStyle>
          <a:p>
            <a:fld id="{DD451228-D07C-4842-AA51-4AFFDB0BA7F2}" type="datetimeFigureOut">
              <a:rPr lang="en-US" smtClean="0"/>
              <a:t>10/28/2020</a:t>
            </a:fld>
            <a:endParaRPr lang="en-US" dirty="0"/>
          </a:p>
        </p:txBody>
      </p:sp>
      <p:sp>
        <p:nvSpPr>
          <p:cNvPr id="4" name="Footer Placeholder 3"/>
          <p:cNvSpPr>
            <a:spLocks noGrp="1"/>
          </p:cNvSpPr>
          <p:nvPr>
            <p:ph type="ftr" sz="quarter" idx="2"/>
          </p:nvPr>
        </p:nvSpPr>
        <p:spPr>
          <a:xfrm>
            <a:off x="3" y="70151654"/>
            <a:ext cx="3043342" cy="3705689"/>
          </a:xfrm>
          <a:prstGeom prst="rect">
            <a:avLst/>
          </a:prstGeom>
        </p:spPr>
        <p:txBody>
          <a:bodyPr vert="horz" lIns="185318" tIns="92658" rIns="185318" bIns="92658" rtlCol="0" anchor="b"/>
          <a:lstStyle>
            <a:lvl1pPr algn="l">
              <a:defRPr sz="2400"/>
            </a:lvl1pPr>
          </a:lstStyle>
          <a:p>
            <a:endParaRPr lang="en-US" dirty="0"/>
          </a:p>
        </p:txBody>
      </p:sp>
      <p:sp>
        <p:nvSpPr>
          <p:cNvPr id="5" name="Slide Number Placeholder 4"/>
          <p:cNvSpPr>
            <a:spLocks noGrp="1"/>
          </p:cNvSpPr>
          <p:nvPr>
            <p:ph type="sldNum" sz="quarter" idx="3"/>
          </p:nvPr>
        </p:nvSpPr>
        <p:spPr>
          <a:xfrm>
            <a:off x="3978135" y="70151654"/>
            <a:ext cx="3043342" cy="3705689"/>
          </a:xfrm>
          <a:prstGeom prst="rect">
            <a:avLst/>
          </a:prstGeom>
        </p:spPr>
        <p:txBody>
          <a:bodyPr vert="horz" lIns="185318" tIns="92658" rIns="185318" bIns="92658" rtlCol="0" anchor="b"/>
          <a:lstStyle>
            <a:lvl1pPr algn="r">
              <a:defRPr sz="2400"/>
            </a:lvl1pPr>
          </a:lstStyle>
          <a:p>
            <a:fld id="{640EAD8C-CD04-40D5-9E22-D119453ACFBB}" type="slidenum">
              <a:rPr lang="en-US" smtClean="0"/>
              <a:t>‹#›</a:t>
            </a:fld>
            <a:endParaRPr lang="en-US" dirty="0"/>
          </a:p>
        </p:txBody>
      </p:sp>
    </p:spTree>
    <p:extLst>
      <p:ext uri="{BB962C8B-B14F-4D97-AF65-F5344CB8AC3E}">
        <p14:creationId xmlns:p14="http://schemas.microsoft.com/office/powerpoint/2010/main" val="95016862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3"/>
            <a:ext cx="3043342" cy="3692866"/>
          </a:xfrm>
          <a:prstGeom prst="rect">
            <a:avLst/>
          </a:prstGeom>
        </p:spPr>
        <p:txBody>
          <a:bodyPr vert="horz" lIns="185318" tIns="92658" rIns="185318" bIns="92658" rtlCol="0"/>
          <a:lstStyle>
            <a:lvl1pPr algn="l">
              <a:defRPr sz="2400"/>
            </a:lvl1pPr>
          </a:lstStyle>
          <a:p>
            <a:endParaRPr lang="en-US" dirty="0"/>
          </a:p>
        </p:txBody>
      </p:sp>
      <p:sp>
        <p:nvSpPr>
          <p:cNvPr id="3" name="Date Placeholder 2"/>
          <p:cNvSpPr>
            <a:spLocks noGrp="1"/>
          </p:cNvSpPr>
          <p:nvPr>
            <p:ph type="dt" idx="1"/>
          </p:nvPr>
        </p:nvSpPr>
        <p:spPr>
          <a:xfrm>
            <a:off x="3978135" y="13"/>
            <a:ext cx="3043342" cy="3692866"/>
          </a:xfrm>
          <a:prstGeom prst="rect">
            <a:avLst/>
          </a:prstGeom>
        </p:spPr>
        <p:txBody>
          <a:bodyPr vert="horz" lIns="185318" tIns="92658" rIns="185318" bIns="92658" rtlCol="0"/>
          <a:lstStyle>
            <a:lvl1pPr algn="r">
              <a:defRPr sz="2400"/>
            </a:lvl1pPr>
          </a:lstStyle>
          <a:p>
            <a:fld id="{C4B8959B-790F-1A41-BBCE-AA2C3426CB25}" type="datetimeFigureOut">
              <a:rPr lang="en-US" smtClean="0"/>
              <a:t>10/28/2020</a:t>
            </a:fld>
            <a:endParaRPr lang="en-US" dirty="0"/>
          </a:p>
        </p:txBody>
      </p:sp>
      <p:sp>
        <p:nvSpPr>
          <p:cNvPr id="5" name="Notes Placeholder 4"/>
          <p:cNvSpPr>
            <a:spLocks noGrp="1"/>
          </p:cNvSpPr>
          <p:nvPr>
            <p:ph type="body" sz="quarter" idx="3"/>
          </p:nvPr>
        </p:nvSpPr>
        <p:spPr>
          <a:xfrm>
            <a:off x="702311" y="35082238"/>
            <a:ext cx="5618479" cy="33235794"/>
          </a:xfrm>
          <a:prstGeom prst="rect">
            <a:avLst/>
          </a:prstGeom>
        </p:spPr>
        <p:txBody>
          <a:bodyPr vert="horz" lIns="185318" tIns="92658" rIns="185318" bIns="9265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70151648"/>
            <a:ext cx="3043342" cy="3692866"/>
          </a:xfrm>
          <a:prstGeom prst="rect">
            <a:avLst/>
          </a:prstGeom>
        </p:spPr>
        <p:txBody>
          <a:bodyPr vert="horz" lIns="185318" tIns="92658" rIns="185318" bIns="92658" rtlCol="0" anchor="b"/>
          <a:lstStyle>
            <a:lvl1pPr algn="l">
              <a:defRPr sz="2400"/>
            </a:lvl1pPr>
          </a:lstStyle>
          <a:p>
            <a:endParaRPr lang="en-US" dirty="0"/>
          </a:p>
        </p:txBody>
      </p:sp>
      <p:sp>
        <p:nvSpPr>
          <p:cNvPr id="7" name="Slide Number Placeholder 6"/>
          <p:cNvSpPr>
            <a:spLocks noGrp="1"/>
          </p:cNvSpPr>
          <p:nvPr>
            <p:ph type="sldNum" sz="quarter" idx="5"/>
          </p:nvPr>
        </p:nvSpPr>
        <p:spPr>
          <a:xfrm>
            <a:off x="3978135" y="70151648"/>
            <a:ext cx="3043342" cy="3692866"/>
          </a:xfrm>
          <a:prstGeom prst="rect">
            <a:avLst/>
          </a:prstGeom>
        </p:spPr>
        <p:txBody>
          <a:bodyPr vert="horz" lIns="185318" tIns="92658" rIns="185318" bIns="92658" rtlCol="0" anchor="b"/>
          <a:lstStyle>
            <a:lvl1pPr algn="r">
              <a:defRPr sz="2400"/>
            </a:lvl1pPr>
          </a:lstStyle>
          <a:p>
            <a:fld id="{C21647DB-3AD4-F849-8A89-C2CBB5AFAC79}" type="slidenum">
              <a:rPr lang="en-US" smtClean="0"/>
              <a:t>‹#›</a:t>
            </a:fld>
            <a:endParaRPr lang="en-US" dirty="0"/>
          </a:p>
        </p:txBody>
      </p:sp>
      <p:sp>
        <p:nvSpPr>
          <p:cNvPr id="8" name="Slide Image Placeholder 7"/>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US" dirty="0"/>
          </a:p>
        </p:txBody>
      </p:sp>
    </p:spTree>
    <p:extLst>
      <p:ext uri="{BB962C8B-B14F-4D97-AF65-F5344CB8AC3E}">
        <p14:creationId xmlns:p14="http://schemas.microsoft.com/office/powerpoint/2010/main" val="2672093875"/>
      </p:ext>
    </p:extLst>
  </p:cSld>
  <p:clrMap bg1="lt1" tx1="dk1" bg2="lt2" tx2="dk2" accent1="accent1" accent2="accent2" accent3="accent3" accent4="accent4" accent5="accent5" accent6="accent6" hlink="hlink" folHlink="folHlink"/>
  <p:hf hd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4163" y="381000"/>
            <a:ext cx="6142037" cy="3459163"/>
          </a:xfrm>
          <a:prstGeom prst="rect">
            <a:avLst/>
          </a:prstGeom>
        </p:spPr>
      </p:sp>
      <p:sp>
        <p:nvSpPr>
          <p:cNvPr id="3" name="Notes Placeholder 2"/>
          <p:cNvSpPr>
            <a:spLocks noGrp="1"/>
          </p:cNvSpPr>
          <p:nvPr>
            <p:ph type="body" idx="1"/>
          </p:nvPr>
        </p:nvSpPr>
        <p:spPr>
          <a:xfrm>
            <a:off x="273014" y="4272607"/>
            <a:ext cx="6163913" cy="4416065"/>
          </a:xfrm>
        </p:spPr>
        <p:txBody>
          <a:bodyPr/>
          <a:lstStyle/>
          <a:p>
            <a:endParaRPr lang="en-US" dirty="0"/>
          </a:p>
        </p:txBody>
      </p:sp>
      <p:sp>
        <p:nvSpPr>
          <p:cNvPr id="4" name="Slide Number Placeholder 3"/>
          <p:cNvSpPr>
            <a:spLocks noGrp="1"/>
          </p:cNvSpPr>
          <p:nvPr>
            <p:ph type="sldNum" sz="quarter" idx="10"/>
          </p:nvPr>
        </p:nvSpPr>
        <p:spPr/>
        <p:txBody>
          <a:bodyPr/>
          <a:lstStyle/>
          <a:p>
            <a:fld id="{C21647DB-3AD4-F849-8A89-C2CBB5AFAC79}" type="slidenum">
              <a:rPr lang="en-US" smtClean="0"/>
              <a:t>1</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852789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8000" y="530225"/>
            <a:ext cx="5584825" cy="3144838"/>
          </a:xfrm>
          <a:prstGeom prst="rect">
            <a:avLst/>
          </a:prstGeom>
        </p:spPr>
      </p:sp>
      <p:sp>
        <p:nvSpPr>
          <p:cNvPr id="3" name="Notes Placeholder 2"/>
          <p:cNvSpPr>
            <a:spLocks noGrp="1"/>
          </p:cNvSpPr>
          <p:nvPr>
            <p:ph type="body" idx="1"/>
          </p:nvPr>
        </p:nvSpPr>
        <p:spPr>
          <a:xfrm>
            <a:off x="484991" y="4048062"/>
            <a:ext cx="5618479" cy="4715459"/>
          </a:xfrm>
        </p:spPr>
        <p:txBody>
          <a:bodyPr/>
          <a:lstStyle/>
          <a:p>
            <a:endParaRPr lang="en-US" dirty="0"/>
          </a:p>
        </p:txBody>
      </p:sp>
      <p:sp>
        <p:nvSpPr>
          <p:cNvPr id="4" name="Slide Number Placeholder 3"/>
          <p:cNvSpPr>
            <a:spLocks noGrp="1"/>
          </p:cNvSpPr>
          <p:nvPr>
            <p:ph type="sldNum" sz="quarter" idx="10"/>
          </p:nvPr>
        </p:nvSpPr>
        <p:spPr/>
        <p:txBody>
          <a:bodyPr/>
          <a:lstStyle/>
          <a:p>
            <a:fld id="{C21647DB-3AD4-F849-8A89-C2CBB5AFAC79}" type="slidenum">
              <a:rPr lang="en-US" smtClean="0"/>
              <a:t>11</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40614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1988" y="381000"/>
            <a:ext cx="5580062" cy="3143250"/>
          </a:xfrm>
          <a:prstGeom prst="rect">
            <a:avLst/>
          </a:prstGeom>
        </p:spPr>
      </p:sp>
      <p:sp>
        <p:nvSpPr>
          <p:cNvPr id="3" name="Notes Placeholder 2"/>
          <p:cNvSpPr>
            <a:spLocks noGrp="1"/>
          </p:cNvSpPr>
          <p:nvPr>
            <p:ph type="body" idx="1"/>
          </p:nvPr>
        </p:nvSpPr>
        <p:spPr>
          <a:xfrm>
            <a:off x="667703" y="3973213"/>
            <a:ext cx="5618479" cy="4865157"/>
          </a:xfrm>
        </p:spPr>
        <p:txBody>
          <a:bodyPr/>
          <a:lstStyle/>
          <a:p>
            <a:endParaRPr lang="en-US" dirty="0"/>
          </a:p>
        </p:txBody>
      </p:sp>
      <p:sp>
        <p:nvSpPr>
          <p:cNvPr id="4" name="Slide Number Placeholder 3"/>
          <p:cNvSpPr>
            <a:spLocks noGrp="1"/>
          </p:cNvSpPr>
          <p:nvPr>
            <p:ph type="sldNum" sz="quarter" idx="10"/>
          </p:nvPr>
        </p:nvSpPr>
        <p:spPr/>
        <p:txBody>
          <a:bodyPr/>
          <a:lstStyle/>
          <a:p>
            <a:fld id="{C21647DB-3AD4-F849-8A89-C2CBB5AFAC79}" type="slidenum">
              <a:rPr lang="en-US" smtClean="0"/>
              <a:t>12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438155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4375" y="365125"/>
            <a:ext cx="5581650" cy="3143250"/>
          </a:xfrm>
          <a:prstGeom prst="rect">
            <a:avLst/>
          </a:prstGeom>
        </p:spPr>
      </p:sp>
      <p:sp>
        <p:nvSpPr>
          <p:cNvPr id="3" name="Notes Placeholder 2"/>
          <p:cNvSpPr>
            <a:spLocks noGrp="1"/>
          </p:cNvSpPr>
          <p:nvPr>
            <p:ph type="body" idx="1"/>
          </p:nvPr>
        </p:nvSpPr>
        <p:spPr>
          <a:xfrm>
            <a:off x="688784" y="3748668"/>
            <a:ext cx="5618479" cy="4790307"/>
          </a:xfrm>
        </p:spPr>
        <p:txBody>
          <a:bodyPr/>
          <a:lstStyle/>
          <a:p>
            <a:endParaRPr lang="en-US" dirty="0"/>
          </a:p>
        </p:txBody>
      </p:sp>
      <p:sp>
        <p:nvSpPr>
          <p:cNvPr id="4" name="Slide Number Placeholder 3"/>
          <p:cNvSpPr>
            <a:spLocks noGrp="1"/>
          </p:cNvSpPr>
          <p:nvPr>
            <p:ph type="sldNum" sz="quarter" idx="10"/>
          </p:nvPr>
        </p:nvSpPr>
        <p:spPr/>
        <p:txBody>
          <a:bodyPr/>
          <a:lstStyle/>
          <a:p>
            <a:fld id="{C21647DB-3AD4-F849-8A89-C2CBB5AFAC79}" type="slidenum">
              <a:rPr lang="en-US" smtClean="0"/>
              <a:t>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32875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768350"/>
            <a:ext cx="5683250" cy="3200400"/>
          </a:xfrm>
          <a:prstGeom prst="rect">
            <a:avLst/>
          </a:prstGeom>
        </p:spPr>
      </p:sp>
      <p:sp>
        <p:nvSpPr>
          <p:cNvPr id="3" name="Notes Placeholder 2"/>
          <p:cNvSpPr>
            <a:spLocks noGrp="1"/>
          </p:cNvSpPr>
          <p:nvPr>
            <p:ph type="body" idx="1"/>
          </p:nvPr>
        </p:nvSpPr>
        <p:spPr>
          <a:xfrm>
            <a:off x="462694" y="4273552"/>
            <a:ext cx="5753739" cy="4571999"/>
          </a:xfrm>
        </p:spPr>
        <p:txBody>
          <a:bodyPr/>
          <a:lstStyle/>
          <a:p>
            <a:endParaRPr lang="en-US" dirty="0"/>
          </a:p>
        </p:txBody>
      </p:sp>
      <p:sp>
        <p:nvSpPr>
          <p:cNvPr id="4" name="Slide Number Placeholder 3"/>
          <p:cNvSpPr>
            <a:spLocks noGrp="1"/>
          </p:cNvSpPr>
          <p:nvPr>
            <p:ph type="sldNum" sz="quarter" idx="10"/>
          </p:nvPr>
        </p:nvSpPr>
        <p:spPr/>
        <p:txBody>
          <a:bodyPr/>
          <a:lstStyle/>
          <a:p>
            <a:fld id="{C21647DB-3AD4-F849-8A89-C2CBB5AFAC79}" type="slidenum">
              <a:rPr lang="en-US" smtClean="0"/>
              <a:t>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83649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21647DB-3AD4-F849-8A89-C2CBB5AFAC79}" type="slidenum">
              <a:rPr lang="en-US" smtClean="0"/>
              <a:pPr/>
              <a:t>4</a:t>
            </a:fld>
            <a:endParaRPr lang="en-US" dirty="0"/>
          </a:p>
        </p:txBody>
      </p:sp>
      <p:sp>
        <p:nvSpPr>
          <p:cNvPr id="9" name="Slide Image Placeholder 8"/>
          <p:cNvSpPr>
            <a:spLocks noGrp="1" noRot="1" noChangeAspect="1"/>
          </p:cNvSpPr>
          <p:nvPr>
            <p:ph type="sldImg"/>
          </p:nvPr>
        </p:nvSpPr>
        <p:spPr/>
      </p:sp>
      <p:sp>
        <p:nvSpPr>
          <p:cNvPr id="10" name="Notes Placeholder 9"/>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66161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21647DB-3AD4-F849-8A89-C2CBB5AFAC79}" type="slidenum">
              <a:rPr lang="en-US" smtClean="0"/>
              <a:t>5</a:t>
            </a:fld>
            <a:endParaRPr lang="en-US" dirty="0"/>
          </a:p>
        </p:txBody>
      </p:sp>
    </p:spTree>
    <p:extLst>
      <p:ext uri="{BB962C8B-B14F-4D97-AF65-F5344CB8AC3E}">
        <p14:creationId xmlns:p14="http://schemas.microsoft.com/office/powerpoint/2010/main" val="149618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21647DB-3AD4-F849-8A89-C2CBB5AFAC79}" type="slidenum">
              <a:rPr lang="en-US" smtClean="0"/>
              <a:pPr/>
              <a:t>6</a:t>
            </a:fld>
            <a:endParaRPr lang="en-US" dirty="0"/>
          </a:p>
        </p:txBody>
      </p:sp>
      <p:sp>
        <p:nvSpPr>
          <p:cNvPr id="8" name="Slide Image Placeholder 7"/>
          <p:cNvSpPr>
            <a:spLocks noGrp="1" noRot="1" noChangeAspect="1"/>
          </p:cNvSpPr>
          <p:nvPr>
            <p:ph type="sldImg"/>
          </p:nvPr>
        </p:nvSpPr>
        <p:spPr/>
      </p:sp>
      <p:sp>
        <p:nvSpPr>
          <p:cNvPr id="9" name="Notes Placeholder 8"/>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603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21647DB-3AD4-F849-8A89-C2CBB5AFAC79}" type="slidenum">
              <a:rPr lang="en-US" smtClean="0"/>
              <a:pPr/>
              <a:t>7</a:t>
            </a:fld>
            <a:endParaRPr lang="en-US" dirty="0"/>
          </a:p>
        </p:txBody>
      </p:sp>
      <p:sp>
        <p:nvSpPr>
          <p:cNvPr id="8" name="Slide Image Placeholder 7"/>
          <p:cNvSpPr>
            <a:spLocks noGrp="1" noRot="1" noChangeAspect="1"/>
          </p:cNvSpPr>
          <p:nvPr>
            <p:ph type="sldImg"/>
          </p:nvPr>
        </p:nvSpPr>
        <p:spPr/>
      </p:sp>
      <p:sp>
        <p:nvSpPr>
          <p:cNvPr id="9" name="Notes Placeholder 8"/>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89535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21647DB-3AD4-F849-8A89-C2CBB5AFAC79}" type="slidenum">
              <a:rPr lang="en-US" smtClean="0"/>
              <a:pPr/>
              <a:t>8</a:t>
            </a:fld>
            <a:endParaRPr lang="en-US" dirty="0"/>
          </a:p>
        </p:txBody>
      </p:sp>
      <p:sp>
        <p:nvSpPr>
          <p:cNvPr id="8" name="Slide Image Placeholder 7"/>
          <p:cNvSpPr>
            <a:spLocks noGrp="1" noRot="1" noChangeAspect="1"/>
          </p:cNvSpPr>
          <p:nvPr>
            <p:ph type="sldImg"/>
          </p:nvPr>
        </p:nvSpPr>
        <p:spPr/>
      </p:sp>
      <p:sp>
        <p:nvSpPr>
          <p:cNvPr id="9" name="Notes Placeholder 8"/>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25626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21647DB-3AD4-F849-8A89-C2CBB5AFAC79}" type="slidenum">
              <a:rPr lang="en-US" smtClean="0"/>
              <a:t>10</a:t>
            </a:fld>
            <a:endParaRPr lang="en-US" dirty="0"/>
          </a:p>
        </p:txBody>
      </p:sp>
    </p:spTree>
    <p:extLst>
      <p:ext uri="{BB962C8B-B14F-4D97-AF65-F5344CB8AC3E}">
        <p14:creationId xmlns:p14="http://schemas.microsoft.com/office/powerpoint/2010/main" val="9181824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descr="IR Slides_Widescreen_March 2018-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5" name="Slide Number Placeholder 1"/>
          <p:cNvSpPr>
            <a:spLocks noGrp="1"/>
          </p:cNvSpPr>
          <p:nvPr>
            <p:ph type="sldNum" sz="quarter" idx="10"/>
          </p:nvPr>
        </p:nvSpPr>
        <p:spPr>
          <a:xfrm>
            <a:off x="6934200" y="4783931"/>
            <a:ext cx="2057400" cy="273050"/>
          </a:xfrm>
        </p:spPr>
        <p:txBody>
          <a:bodyPr/>
          <a:lstStyle/>
          <a:p>
            <a:fld id="{C5A765CE-95C3-474D-B52E-87ED9E1D4B66}" type="slidenum">
              <a:rPr lang="en-US" smtClean="0"/>
              <a:t>‹#›</a:t>
            </a:fld>
            <a:endParaRPr lang="en-US" dirty="0"/>
          </a:p>
        </p:txBody>
      </p:sp>
    </p:spTree>
    <p:extLst>
      <p:ext uri="{BB962C8B-B14F-4D97-AF65-F5344CB8AC3E}">
        <p14:creationId xmlns:p14="http://schemas.microsoft.com/office/powerpoint/2010/main" val="222150978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lide Number Placeholder 1"/>
          <p:cNvSpPr>
            <a:spLocks noGrp="1"/>
          </p:cNvSpPr>
          <p:nvPr>
            <p:ph type="sldNum" sz="quarter" idx="10"/>
          </p:nvPr>
        </p:nvSpPr>
        <p:spPr>
          <a:xfrm>
            <a:off x="6934200" y="4783931"/>
            <a:ext cx="2057400" cy="273050"/>
          </a:xfrm>
        </p:spPr>
        <p:txBody>
          <a:bodyPr/>
          <a:lstStyle/>
          <a:p>
            <a:fld id="{C5A765CE-95C3-474D-B52E-87ED9E1D4B66}" type="slidenum">
              <a:rPr lang="en-US" smtClean="0"/>
              <a:t>‹#›</a:t>
            </a:fld>
            <a:endParaRPr lang="en-US" dirty="0"/>
          </a:p>
        </p:txBody>
      </p:sp>
    </p:spTree>
    <p:extLst>
      <p:ext uri="{BB962C8B-B14F-4D97-AF65-F5344CB8AC3E}">
        <p14:creationId xmlns:p14="http://schemas.microsoft.com/office/powerpoint/2010/main" val="411781506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1"/>
          <p:cNvSpPr>
            <a:spLocks noGrp="1"/>
          </p:cNvSpPr>
          <p:nvPr>
            <p:ph type="title"/>
          </p:nvPr>
        </p:nvSpPr>
        <p:spPr>
          <a:xfrm>
            <a:off x="393700" y="88500"/>
            <a:ext cx="8356600" cy="461665"/>
          </a:xfrm>
          <a:prstGeom prst="rect">
            <a:avLst/>
          </a:prstGeom>
        </p:spPr>
        <p:txBody>
          <a:bodyPr lIns="0" tIns="0" rIns="0" bIns="0" anchor="ctr"/>
          <a:lstStyle>
            <a:lvl1pPr algn="l">
              <a:defRPr sz="2400" b="1">
                <a:solidFill>
                  <a:srgbClr val="FCB040"/>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6" name="Slide Number Placeholder 2"/>
          <p:cNvSpPr>
            <a:spLocks noGrp="1"/>
          </p:cNvSpPr>
          <p:nvPr>
            <p:ph type="sldNum" sz="quarter" idx="10"/>
          </p:nvPr>
        </p:nvSpPr>
        <p:spPr>
          <a:xfrm>
            <a:off x="6925733" y="4868601"/>
            <a:ext cx="2057400" cy="273050"/>
          </a:xfrm>
        </p:spPr>
        <p:txBody>
          <a:bodyPr/>
          <a:lstStyle>
            <a:lvl1pPr>
              <a:defRPr sz="1050"/>
            </a:lvl1pPr>
          </a:lstStyle>
          <a:p>
            <a:fld id="{12606A94-97A3-4E04-9E25-180CC9BAE03C}" type="slidenum">
              <a:rPr lang="en-US" smtClean="0"/>
              <a:pPr/>
              <a:t>‹#›</a:t>
            </a:fld>
            <a:endParaRPr lang="en-US" dirty="0"/>
          </a:p>
        </p:txBody>
      </p:sp>
    </p:spTree>
    <p:extLst>
      <p:ext uri="{BB962C8B-B14F-4D97-AF65-F5344CB8AC3E}">
        <p14:creationId xmlns:p14="http://schemas.microsoft.com/office/powerpoint/2010/main" val="18973352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4" name="Picture 3" descr="IR Slides_Widescreen_March 2018-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39"/>
            <a:ext cx="9144000" cy="5145024"/>
          </a:xfrm>
          <a:prstGeom prst="rect">
            <a:avLst/>
          </a:prstGeom>
        </p:spPr>
      </p:pic>
      <p:sp>
        <p:nvSpPr>
          <p:cNvPr id="5" name="Title 1"/>
          <p:cNvSpPr>
            <a:spLocks noGrp="1"/>
          </p:cNvSpPr>
          <p:nvPr>
            <p:ph type="title"/>
          </p:nvPr>
        </p:nvSpPr>
        <p:spPr>
          <a:xfrm>
            <a:off x="393700" y="88500"/>
            <a:ext cx="8356600" cy="461665"/>
          </a:xfrm>
          <a:prstGeom prst="rect">
            <a:avLst/>
          </a:prstGeom>
        </p:spPr>
        <p:txBody>
          <a:bodyPr lIns="0" tIns="0" rIns="0" bIns="0" anchor="ctr"/>
          <a:lstStyle>
            <a:lvl1pPr algn="l">
              <a:defRPr sz="2400" b="1">
                <a:solidFill>
                  <a:srgbClr val="FCB040"/>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16878573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4" name="Picture 3" descr="IR Slides_Widescreen_March 2018-0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06964747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Picture 5" descr="IR Slides_Widescreen_March 2018-03.png"/>
          <p:cNvPicPr>
            <a:picLocks noChangeAspect="1"/>
          </p:cNvPicPr>
          <p:nvPr userDrawn="1"/>
        </p:nvPicPr>
        <p:blipFill rotWithShape="1">
          <a:blip r:embed="rId7">
            <a:extLst>
              <a:ext uri="{28A0092B-C50C-407E-A947-70E740481C1C}">
                <a14:useLocalDpi xmlns:a14="http://schemas.microsoft.com/office/drawing/2010/main" val="0"/>
              </a:ext>
            </a:extLst>
          </a:blip>
          <a:srcRect b="85513"/>
          <a:stretch/>
        </p:blipFill>
        <p:spPr>
          <a:xfrm>
            <a:off x="0" y="0"/>
            <a:ext cx="9144000" cy="745331"/>
          </a:xfrm>
          <a:prstGeom prst="rect">
            <a:avLst/>
          </a:prstGeom>
        </p:spPr>
      </p:pic>
      <p:sp>
        <p:nvSpPr>
          <p:cNvPr id="7" name="Slide Number Placeholder 2"/>
          <p:cNvSpPr>
            <a:spLocks noGrp="1"/>
          </p:cNvSpPr>
          <p:nvPr>
            <p:ph type="sldNum" sz="quarter" idx="4"/>
          </p:nvPr>
        </p:nvSpPr>
        <p:spPr>
          <a:xfrm>
            <a:off x="6934200" y="4783931"/>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C5A765CE-95C3-474D-B52E-87ED9E1D4B66}" type="slidenum">
              <a:rPr lang="en-US" smtClean="0"/>
              <a:t>‹#›</a:t>
            </a:fld>
            <a:endParaRPr lang="en-US" dirty="0"/>
          </a:p>
        </p:txBody>
      </p:sp>
    </p:spTree>
    <p:extLst>
      <p:ext uri="{BB962C8B-B14F-4D97-AF65-F5344CB8AC3E}">
        <p14:creationId xmlns:p14="http://schemas.microsoft.com/office/powerpoint/2010/main" val="1456009114"/>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76" r:id="rId3"/>
    <p:sldLayoutId id="2147483678" r:id="rId4"/>
    <p:sldLayoutId id="2147483679" r:id="rId5"/>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ir.consolidated.co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5.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812131"/>
            <a:ext cx="4516553" cy="1329595"/>
          </a:xfrm>
          <a:prstGeom prst="rect">
            <a:avLst/>
          </a:prstGeom>
        </p:spPr>
        <p:txBody>
          <a:bodyPr wrap="square" lIns="0" rIns="0">
            <a:spAutoFit/>
          </a:bodyPr>
          <a:lstStyle/>
          <a:p>
            <a:pPr>
              <a:lnSpc>
                <a:spcPct val="90000"/>
              </a:lnSpc>
            </a:pPr>
            <a:endParaRPr lang="en-US" sz="3600" b="1" dirty="0">
              <a:solidFill>
                <a:schemeClr val="bg1"/>
              </a:solidFill>
              <a:latin typeface="Arial"/>
              <a:cs typeface="Arial"/>
            </a:endParaRPr>
          </a:p>
          <a:p>
            <a:pPr>
              <a:lnSpc>
                <a:spcPct val="120000"/>
              </a:lnSpc>
            </a:pPr>
            <a:r>
              <a:rPr lang="en-US" sz="2400" b="1" dirty="0" smtClean="0">
                <a:solidFill>
                  <a:schemeClr val="bg1"/>
                </a:solidFill>
                <a:latin typeface="Arial"/>
                <a:cs typeface="Arial"/>
              </a:rPr>
              <a:t>Q3 2020 Earnings</a:t>
            </a:r>
            <a:r>
              <a:rPr lang="en-US" sz="2400" dirty="0" smtClean="0">
                <a:solidFill>
                  <a:schemeClr val="bg1"/>
                </a:solidFill>
                <a:latin typeface="Arial"/>
                <a:cs typeface="Arial"/>
              </a:rPr>
              <a:t/>
            </a:r>
            <a:br>
              <a:rPr lang="en-US" sz="2400" dirty="0" smtClean="0">
                <a:solidFill>
                  <a:schemeClr val="bg1"/>
                </a:solidFill>
                <a:latin typeface="Arial"/>
                <a:cs typeface="Arial"/>
              </a:rPr>
            </a:br>
            <a:r>
              <a:rPr lang="en-US" sz="1600" dirty="0" smtClean="0">
                <a:solidFill>
                  <a:schemeClr val="bg1"/>
                </a:solidFill>
                <a:latin typeface="Arial"/>
                <a:cs typeface="Arial"/>
              </a:rPr>
              <a:t>Oct. 29, 2020 </a:t>
            </a:r>
            <a:endParaRPr lang="en-US" sz="1600" dirty="0">
              <a:solidFill>
                <a:schemeClr val="bg1"/>
              </a:solidFill>
              <a:latin typeface="Arial"/>
              <a:cs typeface="Arial"/>
            </a:endParaRPr>
          </a:p>
        </p:txBody>
      </p:sp>
    </p:spTree>
    <p:extLst>
      <p:ext uri="{BB962C8B-B14F-4D97-AF65-F5344CB8AC3E}">
        <p14:creationId xmlns:p14="http://schemas.microsoft.com/office/powerpoint/2010/main" val="34222789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7346759" y="653378"/>
            <a:ext cx="1798722" cy="4524315"/>
          </a:xfrm>
          <a:prstGeom prst="rect">
            <a:avLst/>
          </a:prstGeom>
          <a:solidFill>
            <a:srgbClr val="F7941D">
              <a:alpha val="78000"/>
            </a:srgbClr>
          </a:solidFill>
        </p:spPr>
        <p:txBody>
          <a:bodyPr wrap="square" rtlCol="0">
            <a:spAutoFit/>
          </a:bodyPr>
          <a:lstStyle/>
          <a:p>
            <a:pPr algn="ctr"/>
            <a:endParaRPr lang="en-US" i="1" dirty="0" smtClean="0">
              <a:latin typeface="Arial" panose="020B0604020202020204" pitchFamily="34" charset="0"/>
              <a:cs typeface="Arial" panose="020B0604020202020204" pitchFamily="34" charset="0"/>
            </a:endParaRPr>
          </a:p>
          <a:p>
            <a:pPr algn="ctr"/>
            <a:endParaRPr lang="en-US" i="1" dirty="0">
              <a:latin typeface="Arial" panose="020B0604020202020204" pitchFamily="34" charset="0"/>
              <a:cs typeface="Arial" panose="020B0604020202020204" pitchFamily="34" charset="0"/>
            </a:endParaRPr>
          </a:p>
          <a:p>
            <a:pPr algn="ctr"/>
            <a:endParaRPr lang="en-US" i="1" dirty="0" smtClean="0">
              <a:latin typeface="Arial" panose="020B0604020202020204" pitchFamily="34" charset="0"/>
              <a:cs typeface="Arial" panose="020B0604020202020204" pitchFamily="34" charset="0"/>
            </a:endParaRPr>
          </a:p>
          <a:p>
            <a:pPr algn="ctr"/>
            <a:endParaRPr lang="en-US" i="1" dirty="0">
              <a:latin typeface="Arial" panose="020B0604020202020204" pitchFamily="34" charset="0"/>
              <a:cs typeface="Arial" panose="020B0604020202020204" pitchFamily="34" charset="0"/>
            </a:endParaRPr>
          </a:p>
          <a:p>
            <a:pPr algn="ctr"/>
            <a:endParaRPr lang="en-US" i="1" dirty="0" smtClean="0">
              <a:latin typeface="Arial" panose="020B0604020202020204" pitchFamily="34" charset="0"/>
              <a:cs typeface="Arial" panose="020B0604020202020204" pitchFamily="34" charset="0"/>
            </a:endParaRPr>
          </a:p>
          <a:p>
            <a:pPr algn="ctr"/>
            <a:endParaRPr lang="en-US" i="1" dirty="0">
              <a:latin typeface="Arial" panose="020B0604020202020204" pitchFamily="34" charset="0"/>
              <a:cs typeface="Arial" panose="020B0604020202020204" pitchFamily="34" charset="0"/>
            </a:endParaRPr>
          </a:p>
          <a:p>
            <a:pPr algn="ctr"/>
            <a:endParaRPr lang="en-US" i="1" dirty="0" smtClean="0">
              <a:latin typeface="Arial" panose="020B0604020202020204" pitchFamily="34" charset="0"/>
              <a:cs typeface="Arial" panose="020B0604020202020204" pitchFamily="34" charset="0"/>
            </a:endParaRPr>
          </a:p>
          <a:p>
            <a:pPr algn="ctr"/>
            <a:endParaRPr lang="en-US" i="1" dirty="0">
              <a:latin typeface="Arial" panose="020B0604020202020204" pitchFamily="34" charset="0"/>
              <a:cs typeface="Arial" panose="020B0604020202020204" pitchFamily="34" charset="0"/>
            </a:endParaRPr>
          </a:p>
          <a:p>
            <a:pPr algn="ctr"/>
            <a:endParaRPr lang="en-US" i="1" dirty="0" smtClean="0">
              <a:latin typeface="Arial" panose="020B0604020202020204" pitchFamily="34" charset="0"/>
              <a:cs typeface="Arial" panose="020B0604020202020204" pitchFamily="34" charset="0"/>
            </a:endParaRPr>
          </a:p>
          <a:p>
            <a:pPr algn="ctr"/>
            <a:endParaRPr lang="en-US" i="1" dirty="0">
              <a:latin typeface="Arial" panose="020B0604020202020204" pitchFamily="34" charset="0"/>
              <a:cs typeface="Arial" panose="020B0604020202020204" pitchFamily="34" charset="0"/>
            </a:endParaRPr>
          </a:p>
          <a:p>
            <a:pPr algn="ctr"/>
            <a:endParaRPr lang="en-US" i="1" dirty="0" smtClean="0">
              <a:latin typeface="Arial" panose="020B0604020202020204" pitchFamily="34" charset="0"/>
              <a:cs typeface="Arial" panose="020B0604020202020204" pitchFamily="34" charset="0"/>
            </a:endParaRPr>
          </a:p>
          <a:p>
            <a:pPr algn="ctr"/>
            <a:endParaRPr lang="en-US" i="1" dirty="0">
              <a:latin typeface="Arial" panose="020B0604020202020204" pitchFamily="34" charset="0"/>
              <a:cs typeface="Arial" panose="020B0604020202020204" pitchFamily="34" charset="0"/>
            </a:endParaRPr>
          </a:p>
          <a:p>
            <a:pPr algn="ctr"/>
            <a:endParaRPr lang="en-US" i="1" dirty="0" smtClean="0">
              <a:latin typeface="Arial" panose="020B0604020202020204" pitchFamily="34" charset="0"/>
              <a:cs typeface="Arial" panose="020B0604020202020204" pitchFamily="34" charset="0"/>
            </a:endParaRPr>
          </a:p>
          <a:p>
            <a:pPr algn="ctr"/>
            <a:endParaRPr lang="en-US" i="1" dirty="0">
              <a:latin typeface="Arial" panose="020B0604020202020204" pitchFamily="34" charset="0"/>
              <a:cs typeface="Arial" panose="020B0604020202020204" pitchFamily="34" charset="0"/>
            </a:endParaRPr>
          </a:p>
          <a:p>
            <a:pPr algn="ctr"/>
            <a:endParaRPr lang="en-US" i="1" dirty="0" smtClean="0">
              <a:latin typeface="Arial" panose="020B0604020202020204" pitchFamily="34" charset="0"/>
              <a:cs typeface="Arial" panose="020B0604020202020204" pitchFamily="34" charset="0"/>
            </a:endParaRPr>
          </a:p>
          <a:p>
            <a:pPr algn="ctr"/>
            <a:endParaRPr lang="en-US" i="1"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393700" y="88500"/>
            <a:ext cx="8356600" cy="461665"/>
          </a:xfrm>
          <a:prstGeom prst="rect">
            <a:avLst/>
          </a:prstGeom>
        </p:spPr>
        <p:txBody>
          <a:bodyPr/>
          <a:lstStyle/>
          <a:p>
            <a:r>
              <a:rPr lang="en-US" dirty="0" smtClean="0">
                <a:solidFill>
                  <a:srgbClr val="F7941D"/>
                </a:solidFill>
              </a:rPr>
              <a:t>Consolidated’s Fiber-Rich Network</a:t>
            </a:r>
            <a:endParaRPr lang="en-US" dirty="0">
              <a:solidFill>
                <a:srgbClr val="F7941D"/>
              </a:solidFill>
            </a:endParaRPr>
          </a:p>
        </p:txBody>
      </p:sp>
      <p:sp>
        <p:nvSpPr>
          <p:cNvPr id="6" name="TextBox 5">
            <a:extLst>
              <a:ext uri="{FF2B5EF4-FFF2-40B4-BE49-F238E27FC236}">
                <a16:creationId xmlns:a16="http://schemas.microsoft.com/office/drawing/2014/main" id="{50A796D3-5834-8641-9273-9467E10097FB}"/>
              </a:ext>
            </a:extLst>
          </p:cNvPr>
          <p:cNvSpPr txBox="1"/>
          <p:nvPr/>
        </p:nvSpPr>
        <p:spPr>
          <a:xfrm>
            <a:off x="7315200" y="653517"/>
            <a:ext cx="1838029" cy="4480560"/>
          </a:xfrm>
          <a:prstGeom prst="rect">
            <a:avLst/>
          </a:prstGeom>
          <a:solidFill>
            <a:srgbClr val="F7941D"/>
          </a:solidFill>
        </p:spPr>
        <p:txBody>
          <a:bodyPr wrap="square" rtlCol="0" anchor="t">
            <a:spAutoFit/>
          </a:bodyPr>
          <a:lstStyle/>
          <a:p>
            <a:pPr algn="ctr"/>
            <a:r>
              <a:rPr lang="en-US" sz="1600" b="1" dirty="0" smtClean="0">
                <a:latin typeface="Arial" panose="020B0604020202020204" pitchFamily="34" charset="0"/>
                <a:cs typeface="Arial" panose="020B0604020202020204" pitchFamily="34" charset="0"/>
              </a:rPr>
              <a:t>46,300</a:t>
            </a:r>
          </a:p>
          <a:p>
            <a:pPr algn="ctr"/>
            <a:r>
              <a:rPr lang="en-US" sz="1050" dirty="0" smtClean="0">
                <a:latin typeface="Arial" panose="020B0604020202020204" pitchFamily="34" charset="0"/>
                <a:cs typeface="Arial" panose="020B0604020202020204" pitchFamily="34" charset="0"/>
              </a:rPr>
              <a:t>Fiber-route miles</a:t>
            </a:r>
          </a:p>
          <a:p>
            <a:pPr algn="ctr"/>
            <a:endParaRPr lang="en-US" sz="1050" b="1" dirty="0">
              <a:latin typeface="Arial" panose="020B0604020202020204" pitchFamily="34" charset="0"/>
              <a:cs typeface="Arial" panose="020B0604020202020204" pitchFamily="34" charset="0"/>
            </a:endParaRPr>
          </a:p>
          <a:p>
            <a:pPr algn="ctr"/>
            <a:r>
              <a:rPr lang="en-US" sz="1600" b="1" dirty="0" smtClean="0">
                <a:latin typeface="Arial" panose="020B0604020202020204" pitchFamily="34" charset="0"/>
                <a:cs typeface="Arial" panose="020B0604020202020204" pitchFamily="34" charset="0"/>
              </a:rPr>
              <a:t>2M+</a:t>
            </a:r>
            <a:r>
              <a:rPr lang="en-US" sz="1100" dirty="0">
                <a:latin typeface="Arial" panose="020B0604020202020204" pitchFamily="34" charset="0"/>
                <a:cs typeface="Arial" panose="020B0604020202020204" pitchFamily="34" charset="0"/>
              </a:rPr>
              <a:t/>
            </a:r>
            <a:br>
              <a:rPr lang="en-US" sz="1100" dirty="0">
                <a:latin typeface="Arial" panose="020B0604020202020204" pitchFamily="34" charset="0"/>
                <a:cs typeface="Arial" panose="020B0604020202020204" pitchFamily="34" charset="0"/>
              </a:rPr>
            </a:br>
            <a:r>
              <a:rPr lang="en-US" sz="1100" dirty="0" smtClean="0">
                <a:latin typeface="Arial" panose="020B0604020202020204" pitchFamily="34" charset="0"/>
                <a:cs typeface="Arial" panose="020B0604020202020204" pitchFamily="34" charset="0"/>
              </a:rPr>
              <a:t>Fiber-strand </a:t>
            </a:r>
            <a:r>
              <a:rPr lang="en-US" sz="1100" dirty="0">
                <a:latin typeface="Arial" panose="020B0604020202020204" pitchFamily="34" charset="0"/>
                <a:cs typeface="Arial" panose="020B0604020202020204" pitchFamily="34" charset="0"/>
              </a:rPr>
              <a:t>miles</a:t>
            </a:r>
          </a:p>
          <a:p>
            <a:pPr algn="ctr"/>
            <a:r>
              <a:rPr lang="en-US" sz="1100" b="1" dirty="0" smtClean="0">
                <a:latin typeface="Arial" panose="020B0604020202020204" pitchFamily="34" charset="0"/>
                <a:cs typeface="Arial" panose="020B0604020202020204" pitchFamily="34" charset="0"/>
              </a:rPr>
              <a:t/>
            </a:r>
            <a:br>
              <a:rPr lang="en-US" sz="1100" b="1" dirty="0" smtClean="0">
                <a:latin typeface="Arial" panose="020B0604020202020204" pitchFamily="34" charset="0"/>
                <a:cs typeface="Arial" panose="020B0604020202020204" pitchFamily="34" charset="0"/>
              </a:rPr>
            </a:br>
            <a:r>
              <a:rPr lang="en-US" sz="1600" b="1" dirty="0" smtClean="0">
                <a:latin typeface="Arial" panose="020B0604020202020204" pitchFamily="34" charset="0"/>
                <a:cs typeface="Arial" panose="020B0604020202020204" pitchFamily="34" charset="0"/>
              </a:rPr>
              <a:t>13,200 </a:t>
            </a:r>
            <a:r>
              <a:rPr lang="en-US" sz="1050" dirty="0" smtClean="0">
                <a:latin typeface="Arial" panose="020B0604020202020204" pitchFamily="34" charset="0"/>
                <a:cs typeface="Arial" panose="020B0604020202020204" pitchFamily="34" charset="0"/>
              </a:rPr>
              <a:t/>
            </a:r>
            <a:br>
              <a:rPr lang="en-US" sz="1050" dirty="0" smtClean="0">
                <a:latin typeface="Arial" panose="020B0604020202020204" pitchFamily="34" charset="0"/>
                <a:cs typeface="Arial" panose="020B0604020202020204" pitchFamily="34" charset="0"/>
              </a:rPr>
            </a:br>
            <a:r>
              <a:rPr lang="en-US" sz="1050" dirty="0" smtClean="0">
                <a:latin typeface="Arial" panose="020B0604020202020204" pitchFamily="34" charset="0"/>
                <a:cs typeface="Arial" panose="020B0604020202020204" pitchFamily="34" charset="0"/>
              </a:rPr>
              <a:t>On-net locations</a:t>
            </a:r>
          </a:p>
          <a:p>
            <a:pPr algn="ctr"/>
            <a:endParaRPr lang="en-US" sz="1050" dirty="0">
              <a:latin typeface="Arial" panose="020B0604020202020204" pitchFamily="34" charset="0"/>
              <a:cs typeface="Arial" panose="020B0604020202020204" pitchFamily="34" charset="0"/>
            </a:endParaRPr>
          </a:p>
          <a:p>
            <a:pPr algn="ctr"/>
            <a:r>
              <a:rPr lang="en-US" sz="1600" b="1" dirty="0" smtClean="0">
                <a:latin typeface="Arial" panose="020B0604020202020204" pitchFamily="34" charset="0"/>
                <a:cs typeface="Arial" panose="020B0604020202020204" pitchFamily="34" charset="0"/>
              </a:rPr>
              <a:t>550</a:t>
            </a:r>
            <a:r>
              <a:rPr lang="en-US" sz="1400" b="1" dirty="0" smtClean="0">
                <a:latin typeface="Arial" panose="020B0604020202020204" pitchFamily="34" charset="0"/>
                <a:cs typeface="Arial" panose="020B0604020202020204" pitchFamily="34" charset="0"/>
              </a:rPr>
              <a:t/>
            </a:r>
            <a:br>
              <a:rPr lang="en-US" sz="1400" b="1" dirty="0" smtClean="0">
                <a:latin typeface="Arial" panose="020B0604020202020204" pitchFamily="34" charset="0"/>
                <a:cs typeface="Arial" panose="020B0604020202020204" pitchFamily="34" charset="0"/>
              </a:rPr>
            </a:br>
            <a:r>
              <a:rPr lang="en-US" sz="1050" dirty="0">
                <a:latin typeface="Arial" panose="020B0604020202020204" pitchFamily="34" charset="0"/>
                <a:cs typeface="Arial" panose="020B0604020202020204" pitchFamily="34" charset="0"/>
              </a:rPr>
              <a:t>F</a:t>
            </a:r>
            <a:r>
              <a:rPr lang="en-US" sz="1050" dirty="0" smtClean="0">
                <a:latin typeface="Arial" panose="020B0604020202020204" pitchFamily="34" charset="0"/>
                <a:cs typeface="Arial" panose="020B0604020202020204" pitchFamily="34" charset="0"/>
              </a:rPr>
              <a:t>iber hub</a:t>
            </a:r>
            <a:r>
              <a:rPr lang="en-US" sz="1100" dirty="0" smtClean="0">
                <a:latin typeface="Arial" panose="020B0604020202020204" pitchFamily="34" charset="0"/>
                <a:cs typeface="Arial" panose="020B0604020202020204" pitchFamily="34" charset="0"/>
              </a:rPr>
              <a:t>s/COs</a:t>
            </a:r>
            <a:br>
              <a:rPr lang="en-US" sz="1100" dirty="0" smtClean="0">
                <a:latin typeface="Arial" panose="020B0604020202020204" pitchFamily="34" charset="0"/>
                <a:cs typeface="Arial" panose="020B0604020202020204" pitchFamily="34" charset="0"/>
              </a:rPr>
            </a:br>
            <a:r>
              <a:rPr lang="en-US" sz="1100" b="1" dirty="0" smtClean="0">
                <a:latin typeface="Arial" panose="020B0604020202020204" pitchFamily="34" charset="0"/>
                <a:cs typeface="Arial" panose="020B0604020202020204" pitchFamily="34" charset="0"/>
              </a:rPr>
              <a:t/>
            </a:r>
            <a:br>
              <a:rPr lang="en-US" sz="1100" b="1" dirty="0" smtClean="0">
                <a:latin typeface="Arial" panose="020B0604020202020204" pitchFamily="34" charset="0"/>
                <a:cs typeface="Arial" panose="020B0604020202020204" pitchFamily="34" charset="0"/>
              </a:rPr>
            </a:br>
            <a:r>
              <a:rPr lang="en-US" sz="1600" b="1" dirty="0" smtClean="0">
                <a:latin typeface="Arial" panose="020B0604020202020204" pitchFamily="34" charset="0"/>
                <a:cs typeface="Arial" panose="020B0604020202020204" pitchFamily="34" charset="0"/>
              </a:rPr>
              <a:t>3,900</a:t>
            </a:r>
          </a:p>
          <a:p>
            <a:pPr algn="ctr"/>
            <a:r>
              <a:rPr lang="en-US" sz="1050" dirty="0">
                <a:latin typeface="Arial" panose="020B0604020202020204" pitchFamily="34" charset="0"/>
                <a:cs typeface="Arial" panose="020B0604020202020204" pitchFamily="34" charset="0"/>
              </a:rPr>
              <a:t>F</a:t>
            </a:r>
            <a:r>
              <a:rPr lang="en-US" sz="1050" dirty="0" smtClean="0">
                <a:latin typeface="Arial" panose="020B0604020202020204" pitchFamily="34" charset="0"/>
                <a:cs typeface="Arial" panose="020B0604020202020204" pitchFamily="34" charset="0"/>
              </a:rPr>
              <a:t>iber connections to </a:t>
            </a:r>
            <a:br>
              <a:rPr lang="en-US" sz="1050" dirty="0" smtClean="0">
                <a:latin typeface="Arial" panose="020B0604020202020204" pitchFamily="34" charset="0"/>
                <a:cs typeface="Arial" panose="020B0604020202020204" pitchFamily="34" charset="0"/>
              </a:rPr>
            </a:br>
            <a:r>
              <a:rPr lang="en-US" sz="1050" dirty="0" smtClean="0">
                <a:latin typeface="Arial" panose="020B0604020202020204" pitchFamily="34" charset="0"/>
                <a:cs typeface="Arial" panose="020B0604020202020204" pitchFamily="34" charset="0"/>
              </a:rPr>
              <a:t>wireless providers</a:t>
            </a:r>
            <a:br>
              <a:rPr lang="en-US" sz="1050" dirty="0" smtClean="0">
                <a:latin typeface="Arial" panose="020B0604020202020204" pitchFamily="34" charset="0"/>
                <a:cs typeface="Arial" panose="020B0604020202020204" pitchFamily="34" charset="0"/>
              </a:rPr>
            </a:br>
            <a:endParaRPr lang="en-US" sz="1050" dirty="0" smtClean="0">
              <a:latin typeface="Arial" panose="020B0604020202020204" pitchFamily="34" charset="0"/>
              <a:cs typeface="Arial" panose="020B0604020202020204" pitchFamily="34" charset="0"/>
            </a:endParaRPr>
          </a:p>
          <a:p>
            <a:pPr algn="ctr"/>
            <a:r>
              <a:rPr lang="en-US" sz="1600" b="1" dirty="0" smtClean="0">
                <a:latin typeface="Arial" panose="020B0604020202020204" pitchFamily="34" charset="0"/>
                <a:cs typeface="Arial" panose="020B0604020202020204" pitchFamily="34" charset="0"/>
              </a:rPr>
              <a:t>13</a:t>
            </a:r>
          </a:p>
          <a:p>
            <a:pPr algn="ctr"/>
            <a:r>
              <a:rPr lang="en-US" sz="1050" dirty="0" smtClean="0">
                <a:latin typeface="Arial" panose="020B0604020202020204" pitchFamily="34" charset="0"/>
                <a:cs typeface="Arial" panose="020B0604020202020204" pitchFamily="34" charset="0"/>
              </a:rPr>
              <a:t>Data centers</a:t>
            </a:r>
            <a:br>
              <a:rPr lang="en-US" sz="1050" dirty="0" smtClean="0">
                <a:latin typeface="Arial" panose="020B0604020202020204" pitchFamily="34" charset="0"/>
                <a:cs typeface="Arial" panose="020B0604020202020204" pitchFamily="34" charset="0"/>
              </a:rPr>
            </a:br>
            <a:endParaRPr lang="en-US" sz="1100" dirty="0" smtClean="0">
              <a:latin typeface="Arial" panose="020B0604020202020204" pitchFamily="34" charset="0"/>
              <a:cs typeface="Arial" panose="020B0604020202020204" pitchFamily="34" charset="0"/>
            </a:endParaRPr>
          </a:p>
          <a:p>
            <a:pPr algn="ctr"/>
            <a:r>
              <a:rPr lang="en-US" sz="1600" b="1" dirty="0" smtClean="0">
                <a:latin typeface="Arial" panose="020B0604020202020204" pitchFamily="34" charset="0"/>
                <a:cs typeface="Arial" panose="020B0604020202020204" pitchFamily="34" charset="0"/>
              </a:rPr>
              <a:t>23</a:t>
            </a:r>
            <a:r>
              <a:rPr lang="en-US" sz="1050" dirty="0" smtClean="0">
                <a:latin typeface="Arial" panose="020B0604020202020204" pitchFamily="34" charset="0"/>
                <a:cs typeface="Arial" panose="020B0604020202020204" pitchFamily="34" charset="0"/>
              </a:rPr>
              <a:t/>
            </a:r>
            <a:br>
              <a:rPr lang="en-US" sz="1050" dirty="0" smtClean="0">
                <a:latin typeface="Arial" panose="020B0604020202020204" pitchFamily="34" charset="0"/>
                <a:cs typeface="Arial" panose="020B0604020202020204" pitchFamily="34" charset="0"/>
              </a:rPr>
            </a:br>
            <a:r>
              <a:rPr lang="en-US" sz="1050" dirty="0" smtClean="0">
                <a:latin typeface="Arial" panose="020B0604020202020204" pitchFamily="34" charset="0"/>
                <a:cs typeface="Arial" panose="020B0604020202020204" pitchFamily="34" charset="0"/>
              </a:rPr>
              <a:t>Operating states</a:t>
            </a:r>
          </a:p>
          <a:p>
            <a:pPr marL="285750" indent="-285750" algn="ctr">
              <a:buFont typeface="Arial" panose="020B0604020202020204" pitchFamily="34" charset="0"/>
              <a:buChar char="•"/>
            </a:pPr>
            <a:endParaRPr lang="en-US" sz="1050" dirty="0">
              <a:latin typeface="Arial" panose="020B0604020202020204" pitchFamily="34" charset="0"/>
              <a:cs typeface="Arial" panose="020B0604020202020204" pitchFamily="34" charset="0"/>
            </a:endParaRPr>
          </a:p>
          <a:p>
            <a:pPr marL="285750" indent="-285750" algn="ctr">
              <a:buFont typeface="Arial" panose="020B0604020202020204" pitchFamily="34" charset="0"/>
              <a:buChar char="•"/>
            </a:pPr>
            <a:endParaRPr lang="en-US" sz="105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6667" r="9167"/>
          <a:stretch/>
        </p:blipFill>
        <p:spPr>
          <a:xfrm>
            <a:off x="145081" y="836161"/>
            <a:ext cx="7026792" cy="4174332"/>
          </a:xfrm>
          <a:prstGeom prst="rect">
            <a:avLst/>
          </a:prstGeom>
        </p:spPr>
      </p:pic>
      <p:sp>
        <p:nvSpPr>
          <p:cNvPr id="14" name="Isosceles Triangle 13"/>
          <p:cNvSpPr/>
          <p:nvPr/>
        </p:nvSpPr>
        <p:spPr>
          <a:xfrm>
            <a:off x="152400" y="4159091"/>
            <a:ext cx="152400" cy="152400"/>
          </a:xfrm>
          <a:prstGeom prst="triangle">
            <a:avLst/>
          </a:prstGeom>
          <a:solidFill>
            <a:srgbClr val="FF0000"/>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Rectangle 14"/>
          <p:cNvSpPr/>
          <p:nvPr/>
        </p:nvSpPr>
        <p:spPr>
          <a:xfrm>
            <a:off x="152400" y="4860131"/>
            <a:ext cx="152400" cy="135732"/>
          </a:xfrm>
          <a:prstGeom prst="rect">
            <a:avLst/>
          </a:prstGeom>
          <a:solidFill>
            <a:srgbClr val="0055A5"/>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Box 15"/>
          <p:cNvSpPr txBox="1"/>
          <p:nvPr/>
        </p:nvSpPr>
        <p:spPr>
          <a:xfrm>
            <a:off x="321783" y="4112151"/>
            <a:ext cx="946285" cy="276999"/>
          </a:xfrm>
          <a:prstGeom prst="rect">
            <a:avLst/>
          </a:prstGeom>
          <a:noFill/>
        </p:spPr>
        <p:txBody>
          <a:bodyPr wrap="square" rtlCol="0">
            <a:spAutoFit/>
          </a:bodyPr>
          <a:lstStyle/>
          <a:p>
            <a:r>
              <a:rPr lang="en-US" sz="1200" dirty="0" smtClean="0">
                <a:latin typeface="Arial Narrow" panose="020B0606020202030204" pitchFamily="34" charset="0"/>
              </a:rPr>
              <a:t>Data Centers</a:t>
            </a:r>
            <a:endParaRPr lang="en-US" sz="1200" dirty="0">
              <a:latin typeface="Arial Narrow" panose="020B0606020202030204" pitchFamily="34" charset="0"/>
            </a:endParaRPr>
          </a:p>
        </p:txBody>
      </p:sp>
      <p:sp>
        <p:nvSpPr>
          <p:cNvPr id="17" name="TextBox 16"/>
          <p:cNvSpPr txBox="1"/>
          <p:nvPr/>
        </p:nvSpPr>
        <p:spPr>
          <a:xfrm>
            <a:off x="321783" y="4789497"/>
            <a:ext cx="1430817" cy="276999"/>
          </a:xfrm>
          <a:prstGeom prst="rect">
            <a:avLst/>
          </a:prstGeom>
          <a:noFill/>
        </p:spPr>
        <p:txBody>
          <a:bodyPr wrap="square" rtlCol="0">
            <a:spAutoFit/>
          </a:bodyPr>
          <a:lstStyle/>
          <a:p>
            <a:r>
              <a:rPr lang="en-US" sz="1200" dirty="0" smtClean="0">
                <a:latin typeface="Arial Narrow" panose="020B0606020202030204" pitchFamily="34" charset="0"/>
              </a:rPr>
              <a:t>Operating States</a:t>
            </a:r>
            <a:endParaRPr lang="en-US" sz="1200" dirty="0">
              <a:latin typeface="Arial Narrow" panose="020B0606020202030204" pitchFamily="34" charset="0"/>
            </a:endParaRPr>
          </a:p>
        </p:txBody>
      </p:sp>
      <p:cxnSp>
        <p:nvCxnSpPr>
          <p:cNvPr id="19" name="Straight Connector 18"/>
          <p:cNvCxnSpPr/>
          <p:nvPr/>
        </p:nvCxnSpPr>
        <p:spPr>
          <a:xfrm>
            <a:off x="152400" y="4522797"/>
            <a:ext cx="169383" cy="0"/>
          </a:xfrm>
          <a:prstGeom prst="line">
            <a:avLst/>
          </a:prstGeom>
          <a:ln w="44450"/>
        </p:spPr>
        <p:style>
          <a:lnRef idx="1">
            <a:schemeClr val="accent6"/>
          </a:lnRef>
          <a:fillRef idx="0">
            <a:schemeClr val="accent6"/>
          </a:fillRef>
          <a:effectRef idx="0">
            <a:schemeClr val="accent6"/>
          </a:effectRef>
          <a:fontRef idx="minor">
            <a:schemeClr val="tx1"/>
          </a:fontRef>
        </p:style>
      </p:cxnSp>
      <p:sp>
        <p:nvSpPr>
          <p:cNvPr id="20" name="TextBox 19"/>
          <p:cNvSpPr txBox="1"/>
          <p:nvPr/>
        </p:nvSpPr>
        <p:spPr>
          <a:xfrm>
            <a:off x="329403" y="4371231"/>
            <a:ext cx="1108048" cy="276999"/>
          </a:xfrm>
          <a:prstGeom prst="rect">
            <a:avLst/>
          </a:prstGeom>
          <a:noFill/>
        </p:spPr>
        <p:txBody>
          <a:bodyPr wrap="square" rtlCol="0">
            <a:spAutoFit/>
          </a:bodyPr>
          <a:lstStyle/>
          <a:p>
            <a:r>
              <a:rPr lang="en-US" sz="1200" dirty="0" smtClean="0">
                <a:latin typeface="Arial Narrow" panose="020B0606020202030204" pitchFamily="34" charset="0"/>
              </a:rPr>
              <a:t>Fiber Networks</a:t>
            </a:r>
            <a:endParaRPr lang="en-US" sz="1200" dirty="0">
              <a:latin typeface="Arial Narrow" panose="020B0606020202030204" pitchFamily="34" charset="0"/>
            </a:endParaRPr>
          </a:p>
        </p:txBody>
      </p:sp>
      <p:sp>
        <p:nvSpPr>
          <p:cNvPr id="21" name="TextBox 20"/>
          <p:cNvSpPr txBox="1"/>
          <p:nvPr/>
        </p:nvSpPr>
        <p:spPr>
          <a:xfrm>
            <a:off x="329403" y="4584591"/>
            <a:ext cx="946285" cy="276999"/>
          </a:xfrm>
          <a:prstGeom prst="rect">
            <a:avLst/>
          </a:prstGeom>
          <a:noFill/>
        </p:spPr>
        <p:txBody>
          <a:bodyPr wrap="square" rtlCol="0">
            <a:spAutoFit/>
          </a:bodyPr>
          <a:lstStyle/>
          <a:p>
            <a:r>
              <a:rPr lang="en-US" sz="1200" dirty="0" smtClean="0">
                <a:latin typeface="Arial Narrow" panose="020B0606020202030204" pitchFamily="34" charset="0"/>
              </a:rPr>
              <a:t>Leased Fiber</a:t>
            </a:r>
            <a:endParaRPr lang="en-US" sz="1200" dirty="0">
              <a:latin typeface="Arial Narrow" panose="020B0606020202030204" pitchFamily="34" charset="0"/>
            </a:endParaRPr>
          </a:p>
        </p:txBody>
      </p:sp>
      <p:cxnSp>
        <p:nvCxnSpPr>
          <p:cNvPr id="22" name="Straight Connector 21"/>
          <p:cNvCxnSpPr/>
          <p:nvPr/>
        </p:nvCxnSpPr>
        <p:spPr>
          <a:xfrm>
            <a:off x="152400" y="4713297"/>
            <a:ext cx="169383" cy="0"/>
          </a:xfrm>
          <a:prstGeom prst="line">
            <a:avLst/>
          </a:prstGeom>
          <a:ln w="44450">
            <a:prstDash val="sysDot"/>
          </a:ln>
        </p:spPr>
        <p:style>
          <a:lnRef idx="1">
            <a:schemeClr val="accent6"/>
          </a:lnRef>
          <a:fillRef idx="0">
            <a:schemeClr val="accent6"/>
          </a:fillRef>
          <a:effectRef idx="0">
            <a:schemeClr val="accent6"/>
          </a:effectRef>
          <a:fontRef idx="minor">
            <a:schemeClr val="tx1"/>
          </a:fontRef>
        </p:style>
      </p:cxnSp>
      <p:sp>
        <p:nvSpPr>
          <p:cNvPr id="3" name="Slide Number Placeholder 2"/>
          <p:cNvSpPr>
            <a:spLocks noGrp="1"/>
          </p:cNvSpPr>
          <p:nvPr>
            <p:ph type="sldNum" sz="quarter" idx="10"/>
          </p:nvPr>
        </p:nvSpPr>
        <p:spPr/>
        <p:txBody>
          <a:bodyPr/>
          <a:lstStyle/>
          <a:p>
            <a:fld id="{12606A94-97A3-4E04-9E25-180CC9BAE03C}" type="slidenum">
              <a:rPr lang="en-US" smtClean="0"/>
              <a:pPr/>
              <a:t>10</a:t>
            </a:fld>
            <a:endParaRPr lang="en-US" dirty="0"/>
          </a:p>
        </p:txBody>
      </p:sp>
    </p:spTree>
    <p:extLst>
      <p:ext uri="{BB962C8B-B14F-4D97-AF65-F5344CB8AC3E}">
        <p14:creationId xmlns:p14="http://schemas.microsoft.com/office/powerpoint/2010/main" val="10355166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3699" y="91893"/>
            <a:ext cx="8366125" cy="461665"/>
          </a:xfrm>
          <a:prstGeom prst="rect">
            <a:avLst/>
          </a:prstGeom>
        </p:spPr>
        <p:txBody>
          <a:bodyPr lIns="0" tIns="0" rIns="0" bIns="0" anchor="ctr"/>
          <a:lstStyle>
            <a:lvl1pPr>
              <a:spcBef>
                <a:spcPct val="0"/>
              </a:spcBef>
              <a:buNone/>
              <a:defRPr sz="2400" b="1">
                <a:solidFill>
                  <a:srgbClr val="FCB040"/>
                </a:solidFill>
                <a:latin typeface="Arial" panose="020B0604020202020204" pitchFamily="34" charset="0"/>
                <a:ea typeface="+mj-ea"/>
                <a:cs typeface="Arial" panose="020B0604020202020204" pitchFamily="34" charset="0"/>
              </a:defRPr>
            </a:lvl1pPr>
          </a:lstStyle>
          <a:p>
            <a:r>
              <a:rPr lang="en-US" sz="2800" dirty="0"/>
              <a:t>Consolidated Strategic Imperatives  </a:t>
            </a:r>
          </a:p>
        </p:txBody>
      </p:sp>
      <p:sp>
        <p:nvSpPr>
          <p:cNvPr id="7" name="TextBox 6"/>
          <p:cNvSpPr txBox="1"/>
          <p:nvPr/>
        </p:nvSpPr>
        <p:spPr>
          <a:xfrm>
            <a:off x="1752602" y="2824705"/>
            <a:ext cx="7406640" cy="1123384"/>
          </a:xfrm>
          <a:prstGeom prst="rect">
            <a:avLst/>
          </a:prstGeom>
          <a:noFill/>
        </p:spPr>
        <p:txBody>
          <a:bodyPr wrap="square" rtlCol="0">
            <a:spAutoFit/>
          </a:bodyPr>
          <a:lstStyle/>
          <a:p>
            <a:pPr lvl="0">
              <a:defRPr/>
            </a:pPr>
            <a:r>
              <a:rPr lang="en-US" sz="1400" b="1" dirty="0" smtClean="0">
                <a:latin typeface="Arial" panose="020B0604020202020204" pitchFamily="34" charset="0"/>
                <a:cs typeface="Arial" panose="020B0604020202020204" pitchFamily="34" charset="0"/>
              </a:rPr>
              <a:t>New Capital Structure with Extended Maturities and Increased Liquidity, </a:t>
            </a:r>
            <a:br>
              <a:rPr lang="en-US" sz="1400" b="1" dirty="0" smtClean="0">
                <a:latin typeface="Arial" panose="020B0604020202020204" pitchFamily="34" charset="0"/>
                <a:cs typeface="Arial" panose="020B0604020202020204" pitchFamily="34" charset="0"/>
              </a:rPr>
            </a:br>
            <a:r>
              <a:rPr lang="en-US" sz="1400" b="1" dirty="0" smtClean="0">
                <a:latin typeface="Arial" panose="020B0604020202020204" pitchFamily="34" charset="0"/>
                <a:cs typeface="Arial" panose="020B0604020202020204" pitchFamily="34" charset="0"/>
              </a:rPr>
              <a:t>Positions Company for Accelerated Growth</a:t>
            </a:r>
            <a:endParaRPr lang="en-US" sz="1300" b="1" dirty="0">
              <a:latin typeface="Arial" panose="020B0604020202020204" pitchFamily="34" charset="0"/>
              <a:cs typeface="Arial" panose="020B0604020202020204" pitchFamily="34" charset="0"/>
            </a:endParaRPr>
          </a:p>
          <a:p>
            <a:pPr marL="460375" lvl="1" indent="-233363">
              <a:buFont typeface="Arial" panose="020B0604020202020204" pitchFamily="34" charset="0"/>
              <a:buChar char="•"/>
              <a:defRPr/>
            </a:pPr>
            <a:r>
              <a:rPr lang="en-US" sz="1300" dirty="0" smtClean="0">
                <a:latin typeface="Arial" panose="020B0604020202020204" pitchFamily="34" charset="0"/>
                <a:cs typeface="Arial" panose="020B0604020202020204" pitchFamily="34" charset="0"/>
              </a:rPr>
              <a:t>Improved leverage profile of 3.5x</a:t>
            </a:r>
            <a:r>
              <a:rPr lang="en-US" sz="1300" baseline="30000" dirty="0" smtClean="0">
                <a:latin typeface="Arial" panose="020B0604020202020204" pitchFamily="34" charset="0"/>
                <a:cs typeface="Arial" panose="020B0604020202020204" pitchFamily="34" charset="0"/>
              </a:rPr>
              <a:t>1</a:t>
            </a:r>
            <a:endParaRPr lang="en-US" sz="1300" dirty="0">
              <a:latin typeface="Arial" panose="020B0604020202020204" pitchFamily="34" charset="0"/>
              <a:cs typeface="Arial" panose="020B0604020202020204" pitchFamily="34" charset="0"/>
            </a:endParaRPr>
          </a:p>
          <a:p>
            <a:pPr marL="460375" lvl="1" indent="-233363">
              <a:buFont typeface="Arial" panose="020B0604020202020204" pitchFamily="34" charset="0"/>
              <a:buChar char="•"/>
              <a:defRPr/>
            </a:pPr>
            <a:r>
              <a:rPr lang="en-US" sz="1300" dirty="0" smtClean="0">
                <a:latin typeface="Arial" panose="020B0604020202020204" pitchFamily="34" charset="0"/>
                <a:cs typeface="Arial" panose="020B0604020202020204" pitchFamily="34" charset="0"/>
              </a:rPr>
              <a:t>Target substantially all free </a:t>
            </a:r>
            <a:r>
              <a:rPr lang="en-US" sz="1300" dirty="0">
                <a:latin typeface="Arial" panose="020B0604020202020204" pitchFamily="34" charset="0"/>
                <a:cs typeface="Arial" panose="020B0604020202020204" pitchFamily="34" charset="0"/>
              </a:rPr>
              <a:t>cash flow to </a:t>
            </a:r>
            <a:r>
              <a:rPr lang="en-US" sz="1300" dirty="0" smtClean="0">
                <a:latin typeface="Arial" panose="020B0604020202020204" pitchFamily="34" charset="0"/>
                <a:cs typeface="Arial" panose="020B0604020202020204" pitchFamily="34" charset="0"/>
              </a:rPr>
              <a:t>focus </a:t>
            </a:r>
            <a:r>
              <a:rPr lang="en-US" sz="1300" dirty="0">
                <a:latin typeface="Arial" panose="020B0604020202020204" pitchFamily="34" charset="0"/>
                <a:cs typeface="Arial" panose="020B0604020202020204" pitchFamily="34" charset="0"/>
              </a:rPr>
              <a:t>on highest return fiber expansion </a:t>
            </a:r>
            <a:r>
              <a:rPr lang="en-US" sz="1300" dirty="0" smtClean="0">
                <a:latin typeface="Arial" panose="020B0604020202020204" pitchFamily="34" charset="0"/>
                <a:cs typeface="Arial" panose="020B0604020202020204" pitchFamily="34" charset="0"/>
              </a:rPr>
              <a:t/>
            </a:r>
            <a:br>
              <a:rPr lang="en-US" sz="1300" dirty="0" smtClean="0">
                <a:latin typeface="Arial" panose="020B0604020202020204" pitchFamily="34" charset="0"/>
                <a:cs typeface="Arial" panose="020B0604020202020204" pitchFamily="34" charset="0"/>
              </a:rPr>
            </a:br>
            <a:r>
              <a:rPr lang="en-US" sz="1300" dirty="0" smtClean="0">
                <a:latin typeface="Arial" panose="020B0604020202020204" pitchFamily="34" charset="0"/>
                <a:cs typeface="Arial" panose="020B0604020202020204" pitchFamily="34" charset="0"/>
              </a:rPr>
              <a:t>projects </a:t>
            </a:r>
            <a:r>
              <a:rPr lang="en-US" sz="1300" dirty="0">
                <a:latin typeface="Arial" panose="020B0604020202020204" pitchFamily="34" charset="0"/>
                <a:cs typeface="Arial" panose="020B0604020202020204" pitchFamily="34" charset="0"/>
              </a:rPr>
              <a:t>and </a:t>
            </a:r>
            <a:r>
              <a:rPr lang="en-US" sz="1300" dirty="0" smtClean="0">
                <a:latin typeface="Arial" panose="020B0604020202020204" pitchFamily="34" charset="0"/>
                <a:cs typeface="Arial" panose="020B0604020202020204" pitchFamily="34" charset="0"/>
              </a:rPr>
              <a:t>increase </a:t>
            </a:r>
            <a:r>
              <a:rPr lang="en-US" sz="1300" dirty="0">
                <a:latin typeface="Arial" panose="020B0604020202020204" pitchFamily="34" charset="0"/>
                <a:cs typeface="Arial" panose="020B0604020202020204" pitchFamily="34" charset="0"/>
              </a:rPr>
              <a:t>market share </a:t>
            </a:r>
            <a:endParaRPr lang="en-US" sz="1300" dirty="0" smtClean="0">
              <a:latin typeface="Arial" panose="020B0604020202020204" pitchFamily="34" charset="0"/>
              <a:cs typeface="Arial" panose="020B0604020202020204" pitchFamily="34" charset="0"/>
            </a:endParaRPr>
          </a:p>
        </p:txBody>
      </p:sp>
      <p:pic>
        <p:nvPicPr>
          <p:cNvPr id="16" name="Picture 15"/>
          <p:cNvPicPr/>
          <p:nvPr/>
        </p:nvPicPr>
        <p:blipFill>
          <a:blip r:embed="rId3" cstate="print">
            <a:extLst>
              <a:ext uri="{28A0092B-C50C-407E-A947-70E740481C1C}">
                <a14:useLocalDpi xmlns:a14="http://schemas.microsoft.com/office/drawing/2010/main" val="0"/>
              </a:ext>
            </a:extLst>
          </a:blip>
          <a:stretch>
            <a:fillRect/>
          </a:stretch>
        </p:blipFill>
        <p:spPr>
          <a:xfrm>
            <a:off x="531865" y="1936807"/>
            <a:ext cx="807720" cy="665018"/>
          </a:xfrm>
          <a:prstGeom prst="rect">
            <a:avLst/>
          </a:prstGeom>
        </p:spPr>
      </p:pic>
      <p:sp>
        <p:nvSpPr>
          <p:cNvPr id="4" name="Rectangle 3"/>
          <p:cNvSpPr/>
          <p:nvPr/>
        </p:nvSpPr>
        <p:spPr>
          <a:xfrm>
            <a:off x="1752390" y="1815346"/>
            <a:ext cx="7406640" cy="907941"/>
          </a:xfrm>
          <a:prstGeom prst="rect">
            <a:avLst/>
          </a:prstGeom>
        </p:spPr>
        <p:txBody>
          <a:bodyPr wrap="square">
            <a:spAutoFit/>
          </a:bodyPr>
          <a:lstStyle/>
          <a:p>
            <a:r>
              <a:rPr lang="en-US" sz="1400" b="1" dirty="0" smtClean="0">
                <a:latin typeface="Arial" panose="020B0604020202020204" pitchFamily="34" charset="0"/>
                <a:cs typeface="Arial" panose="020B0604020202020204" pitchFamily="34" charset="0"/>
              </a:rPr>
              <a:t>Three Diverse Customer </a:t>
            </a:r>
            <a:r>
              <a:rPr lang="en-US" sz="1400" b="1" dirty="0">
                <a:latin typeface="Arial" panose="020B0604020202020204" pitchFamily="34" charset="0"/>
                <a:cs typeface="Arial" panose="020B0604020202020204" pitchFamily="34" charset="0"/>
              </a:rPr>
              <a:t>Groups Benefiting </a:t>
            </a:r>
            <a:r>
              <a:rPr lang="en-US" sz="1400" b="1" dirty="0" smtClean="0">
                <a:latin typeface="Arial" panose="020B0604020202020204" pitchFamily="34" charset="0"/>
                <a:cs typeface="Arial" panose="020B0604020202020204" pitchFamily="34" charset="0"/>
              </a:rPr>
              <a:t>From Significant </a:t>
            </a:r>
            <a:r>
              <a:rPr lang="en-US" sz="1400" b="1" dirty="0">
                <a:latin typeface="Arial" panose="020B0604020202020204" pitchFamily="34" charset="0"/>
                <a:cs typeface="Arial" panose="020B0604020202020204" pitchFamily="34" charset="0"/>
              </a:rPr>
              <a:t>Fiber </a:t>
            </a:r>
            <a:r>
              <a:rPr lang="en-US" sz="1400" b="1" dirty="0" smtClean="0">
                <a:latin typeface="Arial" panose="020B0604020202020204" pitchFamily="34" charset="0"/>
                <a:cs typeface="Arial" panose="020B0604020202020204" pitchFamily="34" charset="0"/>
              </a:rPr>
              <a:t>Expansion</a:t>
            </a:r>
            <a:endParaRPr lang="en-US" sz="1400" b="1" dirty="0">
              <a:latin typeface="Arial" panose="020B0604020202020204" pitchFamily="34" charset="0"/>
              <a:cs typeface="Arial" panose="020B0604020202020204" pitchFamily="34" charset="0"/>
            </a:endParaRPr>
          </a:p>
          <a:p>
            <a:pPr marL="457200" indent="-227013">
              <a:buFont typeface="Arial" panose="020B0604020202020204" pitchFamily="34" charset="0"/>
              <a:buChar char="•"/>
            </a:pPr>
            <a:r>
              <a:rPr lang="en-US" sz="1300" dirty="0" smtClean="0">
                <a:latin typeface="Arial" panose="020B0604020202020204" pitchFamily="34" charset="0"/>
                <a:cs typeface="Arial" panose="020B0604020202020204" pitchFamily="34" charset="0"/>
              </a:rPr>
              <a:t>Top </a:t>
            </a:r>
            <a:r>
              <a:rPr lang="en-US" sz="1300" dirty="0">
                <a:latin typeface="Arial" panose="020B0604020202020204" pitchFamily="34" charset="0"/>
                <a:cs typeface="Arial" panose="020B0604020202020204" pitchFamily="34" charset="0"/>
              </a:rPr>
              <a:t>10 fiber provider in the U.S.; </a:t>
            </a:r>
            <a:r>
              <a:rPr lang="en-US" sz="1300" dirty="0" smtClean="0">
                <a:latin typeface="Arial" panose="020B0604020202020204" pitchFamily="34" charset="0"/>
                <a:cs typeface="Arial" panose="020B0604020202020204" pitchFamily="34" charset="0"/>
              </a:rPr>
              <a:t>23 states; 46,300 </a:t>
            </a:r>
            <a:r>
              <a:rPr lang="en-US" sz="1300" dirty="0">
                <a:latin typeface="Arial" panose="020B0604020202020204" pitchFamily="34" charset="0"/>
                <a:cs typeface="Arial" panose="020B0604020202020204" pitchFamily="34" charset="0"/>
              </a:rPr>
              <a:t>fiber route </a:t>
            </a:r>
            <a:r>
              <a:rPr lang="en-US" sz="1300" dirty="0" smtClean="0">
                <a:latin typeface="Arial" panose="020B0604020202020204" pitchFamily="34" charset="0"/>
                <a:cs typeface="Arial" panose="020B0604020202020204" pitchFamily="34" charset="0"/>
              </a:rPr>
              <a:t>miles and growing </a:t>
            </a:r>
          </a:p>
          <a:p>
            <a:pPr marL="457200" indent="-227013">
              <a:buFont typeface="Arial" panose="020B0604020202020204" pitchFamily="34" charset="0"/>
              <a:buChar char="•"/>
            </a:pPr>
            <a:r>
              <a:rPr lang="en-US" sz="1300" dirty="0" smtClean="0">
                <a:latin typeface="Arial" panose="020B0604020202020204" pitchFamily="34" charset="0"/>
                <a:cs typeface="Arial" panose="020B0604020202020204" pitchFamily="34" charset="0"/>
              </a:rPr>
              <a:t>Compelling Consumer, Commercial and Carrier growth opportunities </a:t>
            </a:r>
            <a:endParaRPr lang="en-US" sz="1300" dirty="0">
              <a:latin typeface="Arial" panose="020B0604020202020204" pitchFamily="34" charset="0"/>
              <a:cs typeface="Arial" panose="020B0604020202020204" pitchFamily="34" charset="0"/>
            </a:endParaRPr>
          </a:p>
          <a:p>
            <a:pPr marL="457200" indent="-227013">
              <a:buFont typeface="Arial" panose="020B0604020202020204" pitchFamily="34" charset="0"/>
              <a:buChar char="•"/>
            </a:pPr>
            <a:r>
              <a:rPr lang="en-US" sz="1300" dirty="0" smtClean="0">
                <a:latin typeface="Arial" panose="020B0604020202020204" pitchFamily="34" charset="0"/>
                <a:cs typeface="Arial" panose="020B0604020202020204" pitchFamily="34" charset="0"/>
              </a:rPr>
              <a:t>Deliver a superior product offering with best-in-class customer experience </a:t>
            </a:r>
            <a:endParaRPr lang="en-US" sz="1300" dirty="0">
              <a:latin typeface="Arial" panose="020B0604020202020204" pitchFamily="34" charset="0"/>
              <a:cs typeface="Arial" panose="020B0604020202020204" pitchFamily="34" charset="0"/>
            </a:endParaRPr>
          </a:p>
        </p:txBody>
      </p:sp>
      <p:sp>
        <p:nvSpPr>
          <p:cNvPr id="6" name="Rectangle 5"/>
          <p:cNvSpPr/>
          <p:nvPr/>
        </p:nvSpPr>
        <p:spPr>
          <a:xfrm>
            <a:off x="1752600" y="757844"/>
            <a:ext cx="7406640" cy="923330"/>
          </a:xfrm>
          <a:prstGeom prst="rect">
            <a:avLst/>
          </a:prstGeom>
        </p:spPr>
        <p:txBody>
          <a:bodyPr wrap="square">
            <a:spAutoFit/>
          </a:bodyPr>
          <a:lstStyle/>
          <a:p>
            <a:r>
              <a:rPr lang="en-US" sz="1400" b="1" dirty="0" smtClean="0">
                <a:latin typeface="Arial" panose="020B0604020202020204" pitchFamily="34" charset="0"/>
                <a:cs typeface="Arial" panose="020B0604020202020204" pitchFamily="34" charset="0"/>
              </a:rPr>
              <a:t>Achieve Top Line Growth by Accelerating FTTH, Expanding Commercial and </a:t>
            </a:r>
            <a:br>
              <a:rPr lang="en-US" sz="1400" b="1" dirty="0" smtClean="0">
                <a:latin typeface="Arial" panose="020B0604020202020204" pitchFamily="34" charset="0"/>
                <a:cs typeface="Arial" panose="020B0604020202020204" pitchFamily="34" charset="0"/>
              </a:rPr>
            </a:br>
            <a:r>
              <a:rPr lang="en-US" sz="1400" b="1" dirty="0" smtClean="0">
                <a:latin typeface="Arial" panose="020B0604020202020204" pitchFamily="34" charset="0"/>
                <a:cs typeface="Arial" panose="020B0604020202020204" pitchFamily="34" charset="0"/>
              </a:rPr>
              <a:t>Carrier Opportunities</a:t>
            </a:r>
            <a:endParaRPr lang="en-US" sz="1400" b="1" dirty="0">
              <a:latin typeface="Arial" panose="020B0604020202020204" pitchFamily="34" charset="0"/>
              <a:cs typeface="Arial" panose="020B0604020202020204" pitchFamily="34" charset="0"/>
            </a:endParaRPr>
          </a:p>
          <a:p>
            <a:pPr marL="460375" lvl="1" indent="-233363">
              <a:buFont typeface="Arial" panose="020B0604020202020204" pitchFamily="34" charset="0"/>
              <a:buChar char="•"/>
            </a:pPr>
            <a:r>
              <a:rPr lang="en-US" sz="1300" dirty="0" smtClean="0">
                <a:latin typeface="Arial" panose="020B0604020202020204" pitchFamily="34" charset="0"/>
                <a:cs typeface="Arial" panose="020B0604020202020204" pitchFamily="34" charset="0"/>
              </a:rPr>
              <a:t>Improve EBITDA margins through simplified best-in-class fiber broadband services</a:t>
            </a:r>
          </a:p>
          <a:p>
            <a:pPr marL="460375" lvl="1" indent="-233363">
              <a:buFont typeface="Arial" panose="020B0604020202020204" pitchFamily="34" charset="0"/>
              <a:buChar char="•"/>
            </a:pPr>
            <a:r>
              <a:rPr lang="en-US" sz="1300" dirty="0" smtClean="0">
                <a:latin typeface="Arial" panose="020B0604020202020204" pitchFamily="34" charset="0"/>
                <a:cs typeface="Arial" panose="020B0604020202020204" pitchFamily="34" charset="0"/>
              </a:rPr>
              <a:t>Leverage low costs to upgrade 1M+ near net fiber passings</a:t>
            </a:r>
            <a:endParaRPr lang="en-US" sz="1300" dirty="0">
              <a:latin typeface="Arial" panose="020B0604020202020204" pitchFamily="34" charset="0"/>
              <a:cs typeface="Arial" panose="020B0604020202020204" pitchFamily="34" charset="0"/>
            </a:endParaRPr>
          </a:p>
        </p:txBody>
      </p:sp>
      <p:sp>
        <p:nvSpPr>
          <p:cNvPr id="14" name="Rectangle 13"/>
          <p:cNvSpPr/>
          <p:nvPr/>
        </p:nvSpPr>
        <p:spPr>
          <a:xfrm>
            <a:off x="1752601" y="4080464"/>
            <a:ext cx="7406640" cy="707886"/>
          </a:xfrm>
          <a:prstGeom prst="rect">
            <a:avLst/>
          </a:prstGeom>
        </p:spPr>
        <p:txBody>
          <a:bodyPr wrap="square">
            <a:spAutoFit/>
          </a:bodyPr>
          <a:lstStyle/>
          <a:p>
            <a:r>
              <a:rPr lang="en-US" sz="1400" b="1" dirty="0" smtClean="0">
                <a:latin typeface="Arial" panose="020B0604020202020204" pitchFamily="34" charset="0"/>
                <a:cs typeface="Arial" panose="020B0604020202020204" pitchFamily="34" charset="0"/>
              </a:rPr>
              <a:t>Strategic Asset Portfolio Review</a:t>
            </a:r>
          </a:p>
          <a:p>
            <a:pPr marL="457200" indent="-227013">
              <a:buFont typeface="Arial" panose="020B0604020202020204" pitchFamily="34" charset="0"/>
              <a:buChar char="•"/>
            </a:pPr>
            <a:r>
              <a:rPr lang="en-US" sz="1300" dirty="0" smtClean="0">
                <a:latin typeface="Arial" panose="020B0604020202020204" pitchFamily="34" charset="0"/>
                <a:cs typeface="Arial" panose="020B0604020202020204" pitchFamily="34" charset="0"/>
              </a:rPr>
              <a:t>Continue to evaluate assets for fiber investment </a:t>
            </a:r>
            <a:r>
              <a:rPr lang="en-US" sz="1300" dirty="0">
                <a:latin typeface="Arial" panose="020B0604020202020204" pitchFamily="34" charset="0"/>
                <a:cs typeface="Arial" panose="020B0604020202020204" pitchFamily="34" charset="0"/>
              </a:rPr>
              <a:t>or </a:t>
            </a:r>
            <a:r>
              <a:rPr lang="en-US" sz="1300" dirty="0" smtClean="0">
                <a:latin typeface="Arial" panose="020B0604020202020204" pitchFamily="34" charset="0"/>
                <a:cs typeface="Arial" panose="020B0604020202020204" pitchFamily="34" charset="0"/>
              </a:rPr>
              <a:t>monetization</a:t>
            </a:r>
          </a:p>
          <a:p>
            <a:pPr marL="457200" indent="-227013">
              <a:buFont typeface="Arial" panose="020B0604020202020204" pitchFamily="34" charset="0"/>
              <a:buChar char="•"/>
            </a:pPr>
            <a:r>
              <a:rPr lang="en-US" sz="1300" dirty="0" smtClean="0">
                <a:latin typeface="Arial" panose="020B0604020202020204" pitchFamily="34" charset="0"/>
                <a:cs typeface="Arial" panose="020B0604020202020204" pitchFamily="34" charset="0"/>
              </a:rPr>
              <a:t>Ensure </a:t>
            </a:r>
            <a:r>
              <a:rPr lang="en-US" sz="1300" dirty="0">
                <a:latin typeface="Arial" panose="020B0604020202020204" pitchFamily="34" charset="0"/>
                <a:cs typeface="Arial" panose="020B0604020202020204" pitchFamily="34" charset="0"/>
              </a:rPr>
              <a:t>all assets have a long-term, strategic </a:t>
            </a:r>
            <a:r>
              <a:rPr lang="en-US" sz="1300" dirty="0" smtClean="0">
                <a:latin typeface="Arial" panose="020B0604020202020204" pitchFamily="34" charset="0"/>
                <a:cs typeface="Arial" panose="020B0604020202020204" pitchFamily="34" charset="0"/>
              </a:rPr>
              <a:t>fit</a:t>
            </a:r>
            <a:endParaRPr lang="en-US" sz="1300" dirty="0">
              <a:solidFill>
                <a:srgbClr val="FF0000"/>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780" y="4014276"/>
            <a:ext cx="914344" cy="914344"/>
          </a:xfrm>
          <a:prstGeom prst="rect">
            <a:avLst/>
          </a:prstGeom>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4474" t="10039" b="14203"/>
          <a:stretch/>
        </p:blipFill>
        <p:spPr>
          <a:xfrm>
            <a:off x="446890" y="829323"/>
            <a:ext cx="1037696" cy="822960"/>
          </a:xfrm>
          <a:prstGeom prst="rect">
            <a:avLst/>
          </a:prstGeom>
        </p:spPr>
      </p:pic>
      <p:cxnSp>
        <p:nvCxnSpPr>
          <p:cNvPr id="19" name="Straight Connector 18"/>
          <p:cNvCxnSpPr/>
          <p:nvPr/>
        </p:nvCxnSpPr>
        <p:spPr>
          <a:xfrm>
            <a:off x="489267" y="1748510"/>
            <a:ext cx="8356600" cy="0"/>
          </a:xfrm>
          <a:prstGeom prst="line">
            <a:avLst/>
          </a:prstGeom>
          <a:ln w="6350">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416555" y="2785084"/>
            <a:ext cx="8356600" cy="0"/>
          </a:xfrm>
          <a:prstGeom prst="line">
            <a:avLst/>
          </a:prstGeom>
          <a:ln w="6350">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531652" y="4014276"/>
            <a:ext cx="8356600" cy="0"/>
          </a:xfrm>
          <a:prstGeom prst="line">
            <a:avLst/>
          </a:prstGeom>
          <a:ln w="6350">
            <a:solidFill>
              <a:schemeClr val="bg1">
                <a:lumMod val="50000"/>
              </a:schemeClr>
            </a:solidFill>
          </a:ln>
        </p:spPr>
        <p:style>
          <a:lnRef idx="1">
            <a:schemeClr val="dk1"/>
          </a:lnRef>
          <a:fillRef idx="0">
            <a:schemeClr val="dk1"/>
          </a:fillRef>
          <a:effectRef idx="0">
            <a:schemeClr val="dk1"/>
          </a:effectRef>
          <a:fontRef idx="minor">
            <a:schemeClr val="tx1"/>
          </a:fontRef>
        </p:style>
      </p:cxnSp>
      <p:pic>
        <p:nvPicPr>
          <p:cNvPr id="18" name="Picture 6" descr="Icons_Most Popular-Color-34.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21869" y="2902021"/>
            <a:ext cx="1064255" cy="1064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1484586" y="4788350"/>
            <a:ext cx="5906814" cy="507831"/>
          </a:xfrm>
          <a:prstGeom prst="rect">
            <a:avLst/>
          </a:prstGeom>
          <a:noFill/>
        </p:spPr>
        <p:txBody>
          <a:bodyPr wrap="square" rtlCol="0">
            <a:spAutoFit/>
          </a:bodyPr>
          <a:lstStyle/>
          <a:p>
            <a:r>
              <a:rPr lang="en-US" sz="900" baseline="30000" dirty="0" smtClean="0">
                <a:solidFill>
                  <a:schemeClr val="tx1">
                    <a:lumMod val="65000"/>
                    <a:lumOff val="35000"/>
                  </a:schemeClr>
                </a:solidFill>
                <a:latin typeface="Arial" panose="020B0604020202020204" pitchFamily="34" charset="0"/>
                <a:cs typeface="Arial" panose="020B0604020202020204" pitchFamily="34" charset="0"/>
              </a:rPr>
              <a:t>1</a:t>
            </a:r>
            <a:r>
              <a:rPr lang="en-US" sz="900" dirty="0" smtClean="0">
                <a:solidFill>
                  <a:schemeClr val="tx1">
                    <a:lumMod val="65000"/>
                    <a:lumOff val="35000"/>
                  </a:schemeClr>
                </a:solidFill>
                <a:latin typeface="Arial" panose="020B0604020202020204" pitchFamily="34" charset="0"/>
                <a:cs typeface="Arial" panose="020B0604020202020204" pitchFamily="34" charset="0"/>
              </a:rPr>
              <a:t> </a:t>
            </a:r>
            <a:r>
              <a:rPr lang="en-US" sz="900" dirty="0">
                <a:solidFill>
                  <a:schemeClr val="tx1">
                    <a:lumMod val="65000"/>
                    <a:lumOff val="35000"/>
                  </a:schemeClr>
                </a:solidFill>
                <a:latin typeface="Arial" panose="020B0604020202020204" pitchFamily="34" charset="0"/>
                <a:cs typeface="Arial" panose="020B0604020202020204" pitchFamily="34" charset="0"/>
              </a:rPr>
              <a:t>Pro forma net debt leverage at 9/30/20 includes the net cash proceeds from the refinancing and </a:t>
            </a:r>
            <a:r>
              <a:rPr lang="en-US" sz="900" dirty="0" smtClean="0">
                <a:solidFill>
                  <a:schemeClr val="tx1">
                    <a:lumMod val="65000"/>
                    <a:lumOff val="35000"/>
                  </a:schemeClr>
                </a:solidFill>
                <a:latin typeface="Arial" panose="020B0604020202020204" pitchFamily="34" charset="0"/>
                <a:cs typeface="Arial" panose="020B0604020202020204" pitchFamily="34" charset="0"/>
              </a:rPr>
              <a:t>Searchlight’s </a:t>
            </a:r>
            <a:r>
              <a:rPr lang="en-US" sz="900" dirty="0">
                <a:solidFill>
                  <a:schemeClr val="tx1">
                    <a:lumMod val="65000"/>
                    <a:lumOff val="35000"/>
                  </a:schemeClr>
                </a:solidFill>
                <a:latin typeface="Arial" panose="020B0604020202020204" pitchFamily="34" charset="0"/>
                <a:cs typeface="Arial" panose="020B0604020202020204" pitchFamily="34" charset="0"/>
              </a:rPr>
              <a:t>Stage 1 investment of $350M completed on 10/2/20</a:t>
            </a:r>
          </a:p>
          <a:p>
            <a:pPr lvl="0"/>
            <a:endParaRPr lang="en-US" sz="900" i="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8" name="Slide Number Placeholder 7"/>
          <p:cNvSpPr>
            <a:spLocks noGrp="1"/>
          </p:cNvSpPr>
          <p:nvPr>
            <p:ph type="sldNum" sz="quarter" idx="10"/>
          </p:nvPr>
        </p:nvSpPr>
        <p:spPr>
          <a:xfrm>
            <a:off x="6968035" y="4857462"/>
            <a:ext cx="2057400" cy="273050"/>
          </a:xfrm>
        </p:spPr>
        <p:txBody>
          <a:bodyPr/>
          <a:lstStyle/>
          <a:p>
            <a:fld id="{C5A765CE-95C3-474D-B52E-87ED9E1D4B66}" type="slidenum">
              <a:rPr lang="en-US" sz="1000" smtClean="0"/>
              <a:t>11</a:t>
            </a:fld>
            <a:endParaRPr lang="en-US" sz="1000" dirty="0"/>
          </a:p>
        </p:txBody>
      </p:sp>
    </p:spTree>
    <p:extLst>
      <p:ext uri="{BB962C8B-B14F-4D97-AF65-F5344CB8AC3E}">
        <p14:creationId xmlns:p14="http://schemas.microsoft.com/office/powerpoint/2010/main" val="38176516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88500"/>
            <a:ext cx="8356600" cy="461665"/>
          </a:xfrm>
          <a:prstGeom prst="rect">
            <a:avLst/>
          </a:prstGeom>
        </p:spPr>
        <p:txBody>
          <a:bodyPr/>
          <a:lstStyle/>
          <a:p>
            <a:r>
              <a:rPr lang="en-GB" dirty="0" smtClean="0">
                <a:solidFill>
                  <a:srgbClr val="F7941D"/>
                </a:solidFill>
              </a:rPr>
              <a:t>Free Cash Flow</a:t>
            </a:r>
            <a:endParaRPr lang="en-US" dirty="0">
              <a:solidFill>
                <a:srgbClr val="F7941D"/>
              </a:solidFill>
            </a:endParaRPr>
          </a:p>
        </p:txBody>
      </p:sp>
      <p:sp>
        <p:nvSpPr>
          <p:cNvPr id="6" name="Rectangle 5">
            <a:extLst>
              <a:ext uri="{FF2B5EF4-FFF2-40B4-BE49-F238E27FC236}">
                <a16:creationId xmlns:a16="http://schemas.microsoft.com/office/drawing/2014/main" id="{FB363C6B-514A-1F41-AC57-058AFB4FFBE8}"/>
              </a:ext>
            </a:extLst>
          </p:cNvPr>
          <p:cNvSpPr/>
          <p:nvPr/>
        </p:nvSpPr>
        <p:spPr>
          <a:xfrm>
            <a:off x="425660" y="4566259"/>
            <a:ext cx="8356600" cy="569387"/>
          </a:xfrm>
          <a:prstGeom prst="rect">
            <a:avLst/>
          </a:prstGeom>
        </p:spPr>
        <p:txBody>
          <a:bodyPr wrap="square" lIns="0" tIns="0" rIns="0" bIns="0">
            <a:spAutoFit/>
          </a:bodyPr>
          <a:lstStyle/>
          <a:p>
            <a:pPr marL="228600" indent="-228600">
              <a:spcAft>
                <a:spcPts val="600"/>
              </a:spcAft>
              <a:buAutoNum type="arabicParenBoth"/>
            </a:pPr>
            <a:r>
              <a:rPr lang="en-US" sz="900" dirty="0" smtClean="0">
                <a:latin typeface="Arial" panose="020B0604020202020204" pitchFamily="34" charset="0"/>
                <a:cs typeface="Arial" panose="020B0604020202020204" pitchFamily="34" charset="0"/>
              </a:rPr>
              <a:t>Includes </a:t>
            </a:r>
            <a:r>
              <a:rPr lang="en-US" sz="900" dirty="0">
                <a:latin typeface="Arial" panose="020B0604020202020204" pitchFamily="34" charset="0"/>
                <a:cs typeface="Arial" panose="020B0604020202020204" pitchFamily="34" charset="0"/>
              </a:rPr>
              <a:t>acquisition and non-recurring related costs, and certain miscellaneous </a:t>
            </a:r>
            <a:r>
              <a:rPr lang="en-US" sz="900" dirty="0" smtClean="0">
                <a:latin typeface="Arial" panose="020B0604020202020204" pitchFamily="34" charset="0"/>
                <a:cs typeface="Arial" panose="020B0604020202020204" pitchFamily="34" charset="0"/>
              </a:rPr>
              <a:t>items.</a:t>
            </a:r>
          </a:p>
          <a:p>
            <a:pPr>
              <a:spcAft>
                <a:spcPts val="600"/>
              </a:spcAft>
            </a:pPr>
            <a:r>
              <a:rPr lang="en-US" sz="900" dirty="0" smtClean="0">
                <a:latin typeface="Arial" panose="020B0604020202020204" pitchFamily="34" charset="0"/>
                <a:cs typeface="Arial" panose="020B0604020202020204" pitchFamily="34" charset="0"/>
              </a:rPr>
              <a:t>(2) 2019 </a:t>
            </a:r>
            <a:r>
              <a:rPr lang="en-US" sz="900" dirty="0">
                <a:latin typeface="Arial" panose="020B0604020202020204" pitchFamily="34" charset="0"/>
                <a:cs typeface="Arial" panose="020B0604020202020204" pitchFamily="34" charset="0"/>
              </a:rPr>
              <a:t>Free Cash Flow </a:t>
            </a:r>
            <a:r>
              <a:rPr lang="en-US" sz="900" dirty="0" smtClean="0">
                <a:latin typeface="Arial" panose="020B0604020202020204" pitchFamily="34" charset="0"/>
                <a:cs typeface="Arial" panose="020B0604020202020204" pitchFamily="34" charset="0"/>
              </a:rPr>
              <a:t>excludes $55.4 million in </a:t>
            </a:r>
            <a:r>
              <a:rPr lang="en-US" sz="900" dirty="0" smtClean="0">
                <a:latin typeface="Arial" panose="020B0604020202020204" pitchFamily="34" charset="0"/>
                <a:cs typeface="Arial" panose="020B0604020202020204" pitchFamily="34" charset="0"/>
              </a:rPr>
              <a:t>dividends made </a:t>
            </a:r>
            <a:r>
              <a:rPr lang="en-US" sz="900" dirty="0">
                <a:latin typeface="Arial" panose="020B0604020202020204" pitchFamily="34" charset="0"/>
                <a:cs typeface="Arial" panose="020B0604020202020204" pitchFamily="34" charset="0"/>
              </a:rPr>
              <a:t>prior to the change in capital allocation policy announced in </a:t>
            </a:r>
            <a:r>
              <a:rPr lang="en-US" sz="900" dirty="0" smtClean="0">
                <a:latin typeface="Arial" panose="020B0604020202020204" pitchFamily="34" charset="0"/>
                <a:cs typeface="Arial" panose="020B0604020202020204" pitchFamily="34" charset="0"/>
              </a:rPr>
              <a:t>April 2019.</a:t>
            </a:r>
            <a:endParaRPr lang="en-US" sz="900" dirty="0">
              <a:latin typeface="Arial" panose="020B0604020202020204" pitchFamily="34" charset="0"/>
              <a:cs typeface="Arial" panose="020B0604020202020204" pitchFamily="34" charset="0"/>
            </a:endParaRPr>
          </a:p>
          <a:p>
            <a:pPr>
              <a:spcAft>
                <a:spcPts val="600"/>
              </a:spcAft>
            </a:pPr>
            <a:endParaRPr lang="en-US" sz="900" dirty="0">
              <a:solidFill>
                <a:srgbClr val="FF0000"/>
              </a:solidFill>
              <a:latin typeface="Arial" panose="020B0604020202020204" pitchFamily="34" charset="0"/>
              <a:cs typeface="Arial" panose="020B0604020202020204" pitchFamily="34" charset="0"/>
            </a:endParaRPr>
          </a:p>
        </p:txBody>
      </p:sp>
      <p:sp>
        <p:nvSpPr>
          <p:cNvPr id="4" name="TextBox 3"/>
          <p:cNvSpPr txBox="1"/>
          <p:nvPr/>
        </p:nvSpPr>
        <p:spPr>
          <a:xfrm>
            <a:off x="304800" y="751171"/>
            <a:ext cx="6096000" cy="338554"/>
          </a:xfrm>
          <a:prstGeom prst="rect">
            <a:avLst/>
          </a:prstGeom>
          <a:noFill/>
        </p:spPr>
        <p:txBody>
          <a:bodyPr wrap="square" rtlCol="0">
            <a:spAutoFit/>
          </a:bodyPr>
          <a:lstStyle/>
          <a:p>
            <a:r>
              <a:rPr lang="en-US" sz="1600" b="1" dirty="0" smtClean="0">
                <a:latin typeface="Arial" panose="020B0604020202020204" pitchFamily="34" charset="0"/>
                <a:cs typeface="Arial" panose="020B0604020202020204" pitchFamily="34" charset="0"/>
              </a:rPr>
              <a:t>Improved Cash Flow; Stronger Balance Sheet</a:t>
            </a:r>
            <a:endParaRPr lang="en-US" sz="1600" b="1"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880859481"/>
              </p:ext>
            </p:extLst>
          </p:nvPr>
        </p:nvGraphicFramePr>
        <p:xfrm>
          <a:off x="457200" y="1246529"/>
          <a:ext cx="7886700" cy="3068955"/>
        </p:xfrm>
        <a:graphic>
          <a:graphicData uri="http://schemas.openxmlformats.org/drawingml/2006/table">
            <a:tbl>
              <a:tblPr/>
              <a:tblGrid>
                <a:gridCol w="3268980">
                  <a:extLst>
                    <a:ext uri="{9D8B030D-6E8A-4147-A177-3AD203B41FA5}">
                      <a16:colId xmlns:a16="http://schemas.microsoft.com/office/drawing/2014/main" val="3467830710"/>
                    </a:ext>
                  </a:extLst>
                </a:gridCol>
                <a:gridCol w="982980">
                  <a:extLst>
                    <a:ext uri="{9D8B030D-6E8A-4147-A177-3AD203B41FA5}">
                      <a16:colId xmlns:a16="http://schemas.microsoft.com/office/drawing/2014/main" val="2811203061"/>
                    </a:ext>
                  </a:extLst>
                </a:gridCol>
                <a:gridCol w="228600">
                  <a:extLst>
                    <a:ext uri="{9D8B030D-6E8A-4147-A177-3AD203B41FA5}">
                      <a16:colId xmlns:a16="http://schemas.microsoft.com/office/drawing/2014/main" val="3731888635"/>
                    </a:ext>
                  </a:extLst>
                </a:gridCol>
                <a:gridCol w="982980">
                  <a:extLst>
                    <a:ext uri="{9D8B030D-6E8A-4147-A177-3AD203B41FA5}">
                      <a16:colId xmlns:a16="http://schemas.microsoft.com/office/drawing/2014/main" val="3055857420"/>
                    </a:ext>
                  </a:extLst>
                </a:gridCol>
                <a:gridCol w="228600">
                  <a:extLst>
                    <a:ext uri="{9D8B030D-6E8A-4147-A177-3AD203B41FA5}">
                      <a16:colId xmlns:a16="http://schemas.microsoft.com/office/drawing/2014/main" val="342009221"/>
                    </a:ext>
                  </a:extLst>
                </a:gridCol>
                <a:gridCol w="982980">
                  <a:extLst>
                    <a:ext uri="{9D8B030D-6E8A-4147-A177-3AD203B41FA5}">
                      <a16:colId xmlns:a16="http://schemas.microsoft.com/office/drawing/2014/main" val="641581377"/>
                    </a:ext>
                  </a:extLst>
                </a:gridCol>
                <a:gridCol w="228600">
                  <a:extLst>
                    <a:ext uri="{9D8B030D-6E8A-4147-A177-3AD203B41FA5}">
                      <a16:colId xmlns:a16="http://schemas.microsoft.com/office/drawing/2014/main" val="1373086617"/>
                    </a:ext>
                  </a:extLst>
                </a:gridCol>
                <a:gridCol w="982980">
                  <a:extLst>
                    <a:ext uri="{9D8B030D-6E8A-4147-A177-3AD203B41FA5}">
                      <a16:colId xmlns:a16="http://schemas.microsoft.com/office/drawing/2014/main" val="1191353689"/>
                    </a:ext>
                  </a:extLst>
                </a:gridCol>
              </a:tblGrid>
              <a:tr h="211455">
                <a:tc>
                  <a:txBody>
                    <a:bodyPr/>
                    <a:lstStyle/>
                    <a:p>
                      <a:pPr algn="l" rtl="0" fontAlgn="ctr"/>
                      <a:r>
                        <a:rPr lang="en-US" sz="900" b="0" i="0" u="none" strike="noStrike" dirty="0">
                          <a:solidFill>
                            <a:srgbClr val="404040"/>
                          </a:solidFill>
                          <a:effectLst/>
                          <a:latin typeface="Arial" panose="020B0604020202020204" pitchFamily="34" charset="0"/>
                        </a:rPr>
                        <a:t>$ in millions</a:t>
                      </a:r>
                    </a:p>
                  </a:txBody>
                  <a:tcPr marL="5715" marR="5715" marT="571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rtl="0" fontAlgn="ctr"/>
                      <a:r>
                        <a:rPr lang="en-US" sz="1300" b="1" i="0" u="none" strike="noStrike" dirty="0">
                          <a:solidFill>
                            <a:srgbClr val="FFFFFF"/>
                          </a:solidFill>
                          <a:effectLst/>
                          <a:latin typeface="Arial" panose="020B0604020202020204" pitchFamily="34" charset="0"/>
                        </a:rPr>
                        <a:t>Q3-20     </a:t>
                      </a:r>
                    </a:p>
                  </a:txBody>
                  <a:tcPr marL="5715" marR="5715" marT="5715" marB="0" anchor="ctr">
                    <a:lnL>
                      <a:noFill/>
                    </a:lnL>
                    <a:lnR>
                      <a:noFill/>
                    </a:lnR>
                    <a:lnT>
                      <a:noFill/>
                    </a:lnT>
                    <a:lnB w="12700" cap="flat" cmpd="sng" algn="ctr">
                      <a:solidFill>
                        <a:srgbClr val="000000"/>
                      </a:solidFill>
                      <a:prstDash val="solid"/>
                      <a:round/>
                      <a:headEnd type="none" w="med" len="med"/>
                      <a:tailEnd type="none" w="med" len="med"/>
                    </a:lnB>
                    <a:solidFill>
                      <a:srgbClr val="0055A5"/>
                    </a:solidFill>
                  </a:tcPr>
                </a:tc>
                <a:tc>
                  <a:txBody>
                    <a:bodyPr/>
                    <a:lstStyle/>
                    <a:p>
                      <a:pPr algn="ctr" rtl="0" fontAlgn="ctr"/>
                      <a:r>
                        <a:rPr lang="en-US" sz="1300" b="1" i="0" u="none" strike="noStrike" dirty="0">
                          <a:solidFill>
                            <a:srgbClr val="FFFFFF"/>
                          </a:solidFill>
                          <a:effectLst/>
                          <a:latin typeface="Arial" panose="020B0604020202020204" pitchFamily="34" charset="0"/>
                        </a:rPr>
                        <a:t> </a:t>
                      </a:r>
                    </a:p>
                  </a:txBody>
                  <a:tcPr marL="5715" marR="5715" marT="571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rtl="0" fontAlgn="ctr"/>
                      <a:r>
                        <a:rPr lang="en-US" sz="1300" b="1" i="0" u="none" strike="noStrike" dirty="0">
                          <a:solidFill>
                            <a:srgbClr val="FFFFFF"/>
                          </a:solidFill>
                          <a:effectLst/>
                          <a:latin typeface="Arial" panose="020B0604020202020204" pitchFamily="34" charset="0"/>
                        </a:rPr>
                        <a:t>Q3-19</a:t>
                      </a:r>
                    </a:p>
                  </a:txBody>
                  <a:tcPr marL="5715" marR="5715" marT="5715" marB="0" anchor="ctr">
                    <a:lnL>
                      <a:noFill/>
                    </a:lnL>
                    <a:lnR>
                      <a:noFill/>
                    </a:lnR>
                    <a:lnT>
                      <a:noFill/>
                    </a:lnT>
                    <a:lnB w="12700" cap="flat" cmpd="sng" algn="ctr">
                      <a:solidFill>
                        <a:srgbClr val="000000"/>
                      </a:solidFill>
                      <a:prstDash val="solid"/>
                      <a:round/>
                      <a:headEnd type="none" w="med" len="med"/>
                      <a:tailEnd type="none" w="med" len="med"/>
                    </a:lnB>
                    <a:solidFill>
                      <a:srgbClr val="0055A5"/>
                    </a:solidFill>
                  </a:tcPr>
                </a:tc>
                <a:tc>
                  <a:txBody>
                    <a:bodyPr/>
                    <a:lstStyle/>
                    <a:p>
                      <a:pPr algn="ctr" rtl="0" fontAlgn="ctr"/>
                      <a:r>
                        <a:rPr lang="en-US" sz="1300" b="1" i="0" u="none" strike="noStrike" dirty="0">
                          <a:solidFill>
                            <a:srgbClr val="000000"/>
                          </a:solidFill>
                          <a:effectLst/>
                          <a:latin typeface="Arial" panose="020B0604020202020204" pitchFamily="34" charset="0"/>
                        </a:rPr>
                        <a:t> </a:t>
                      </a:r>
                    </a:p>
                  </a:txBody>
                  <a:tcPr marL="5715" marR="5715" marT="571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rtl="0" fontAlgn="ctr"/>
                      <a:r>
                        <a:rPr lang="en-US" sz="1300" b="1" i="0" u="none" strike="noStrike" dirty="0">
                          <a:solidFill>
                            <a:srgbClr val="FFFFFF"/>
                          </a:solidFill>
                          <a:effectLst/>
                          <a:latin typeface="Arial" panose="020B0604020202020204" pitchFamily="34" charset="0"/>
                        </a:rPr>
                        <a:t>YTD 2020</a:t>
                      </a:r>
                    </a:p>
                  </a:txBody>
                  <a:tcPr marL="5715" marR="5715" marT="5715" marB="0" anchor="ctr">
                    <a:lnL>
                      <a:noFill/>
                    </a:lnL>
                    <a:lnR>
                      <a:noFill/>
                    </a:lnR>
                    <a:lnT>
                      <a:noFill/>
                    </a:lnT>
                    <a:lnB w="12700" cap="flat" cmpd="sng" algn="ctr">
                      <a:solidFill>
                        <a:srgbClr val="000000"/>
                      </a:solidFill>
                      <a:prstDash val="solid"/>
                      <a:round/>
                      <a:headEnd type="none" w="med" len="med"/>
                      <a:tailEnd type="none" w="med" len="med"/>
                    </a:lnB>
                    <a:solidFill>
                      <a:srgbClr val="0055A5"/>
                    </a:solidFill>
                  </a:tcPr>
                </a:tc>
                <a:tc>
                  <a:txBody>
                    <a:bodyPr/>
                    <a:lstStyle/>
                    <a:p>
                      <a:pPr algn="ctr" rtl="0" fontAlgn="ctr"/>
                      <a:r>
                        <a:rPr lang="en-US" sz="1300" b="1" i="0" u="none" strike="noStrike" dirty="0">
                          <a:solidFill>
                            <a:srgbClr val="FFFFFF"/>
                          </a:solidFill>
                          <a:effectLst/>
                          <a:latin typeface="Arial" panose="020B0604020202020204" pitchFamily="34" charset="0"/>
                        </a:rPr>
                        <a:t> </a:t>
                      </a:r>
                    </a:p>
                  </a:txBody>
                  <a:tcPr marL="5715" marR="5715" marT="571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rtl="0" fontAlgn="ctr"/>
                      <a:r>
                        <a:rPr lang="en-US" sz="1300" b="1" i="0" u="none" strike="noStrike" dirty="0">
                          <a:solidFill>
                            <a:srgbClr val="FFFFFF"/>
                          </a:solidFill>
                          <a:effectLst/>
                          <a:latin typeface="Arial" panose="020B0604020202020204" pitchFamily="34" charset="0"/>
                        </a:rPr>
                        <a:t>YTD 2019</a:t>
                      </a:r>
                    </a:p>
                  </a:txBody>
                  <a:tcPr marL="5715" marR="5715" marT="5715" marB="0" anchor="ctr">
                    <a:lnL>
                      <a:noFill/>
                    </a:lnL>
                    <a:lnR>
                      <a:noFill/>
                    </a:lnR>
                    <a:lnT>
                      <a:noFill/>
                    </a:lnT>
                    <a:lnB w="12700" cap="flat" cmpd="sng" algn="ctr">
                      <a:solidFill>
                        <a:srgbClr val="000000"/>
                      </a:solidFill>
                      <a:prstDash val="solid"/>
                      <a:round/>
                      <a:headEnd type="none" w="med" len="med"/>
                      <a:tailEnd type="none" w="med" len="med"/>
                    </a:lnB>
                    <a:solidFill>
                      <a:srgbClr val="0055A5"/>
                    </a:solidFill>
                  </a:tcPr>
                </a:tc>
                <a:extLst>
                  <a:ext uri="{0D108BD9-81ED-4DB2-BD59-A6C34878D82A}">
                    <a16:rowId xmlns:a16="http://schemas.microsoft.com/office/drawing/2014/main" val="2787711296"/>
                  </a:ext>
                </a:extLst>
              </a:tr>
              <a:tr h="285750">
                <a:tc>
                  <a:txBody>
                    <a:bodyPr/>
                    <a:lstStyle/>
                    <a:p>
                      <a:pPr algn="l" rtl="0" fontAlgn="b"/>
                      <a:r>
                        <a:rPr lang="en-US" sz="1300" b="1" i="0" u="none" strike="noStrike" dirty="0">
                          <a:solidFill>
                            <a:srgbClr val="000000"/>
                          </a:solidFill>
                          <a:effectLst/>
                          <a:latin typeface="Arial" panose="020B0604020202020204" pitchFamily="34" charset="0"/>
                        </a:rPr>
                        <a:t>Adjusted EBITDA </a:t>
                      </a:r>
                    </a:p>
                  </a:txBody>
                  <a:tcPr marL="5715" marR="5715" marT="571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       132.2 </a:t>
                      </a:r>
                    </a:p>
                  </a:txBody>
                  <a:tcPr marL="5715" marR="5715" marT="571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fontAlgn="b"/>
                      <a:r>
                        <a:rPr lang="en-US" sz="1600" b="0" i="0" u="none" strike="noStrike" dirty="0">
                          <a:solidFill>
                            <a:srgbClr val="000000"/>
                          </a:solidFill>
                          <a:effectLst/>
                          <a:latin typeface="Arial" panose="020B0604020202020204" pitchFamily="34" charset="0"/>
                        </a:rPr>
                        <a:t> </a:t>
                      </a:r>
                    </a:p>
                  </a:txBody>
                  <a:tcPr marL="5715" marR="5715" marT="571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       131.0 </a:t>
                      </a:r>
                    </a:p>
                  </a:txBody>
                  <a:tcPr marL="5715" marR="5715" marT="571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600" b="0" i="0" u="none" strike="noStrike" dirty="0">
                          <a:solidFill>
                            <a:srgbClr val="000000"/>
                          </a:solidFill>
                          <a:effectLst/>
                          <a:latin typeface="Arial" panose="020B0604020202020204" pitchFamily="34" charset="0"/>
                        </a:rPr>
                        <a:t> </a:t>
                      </a:r>
                    </a:p>
                  </a:txBody>
                  <a:tcPr marL="5715" marR="5715" marT="571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       396.9 </a:t>
                      </a:r>
                    </a:p>
                  </a:txBody>
                  <a:tcPr marL="5715" marR="5715" marT="571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fontAlgn="b"/>
                      <a:r>
                        <a:rPr lang="en-US" sz="1600" b="0" i="0" u="none" strike="noStrike" dirty="0">
                          <a:solidFill>
                            <a:srgbClr val="000000"/>
                          </a:solidFill>
                          <a:effectLst/>
                          <a:latin typeface="Arial" panose="020B0604020202020204" pitchFamily="34" charset="0"/>
                        </a:rPr>
                        <a:t> </a:t>
                      </a:r>
                    </a:p>
                  </a:txBody>
                  <a:tcPr marL="5715" marR="5715" marT="571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       392.7 </a:t>
                      </a:r>
                    </a:p>
                  </a:txBody>
                  <a:tcPr marL="5715" marR="5715" marT="571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066259403"/>
                  </a:ext>
                </a:extLst>
              </a:tr>
              <a:tr h="285750">
                <a:tc>
                  <a:txBody>
                    <a:bodyPr/>
                    <a:lstStyle/>
                    <a:p>
                      <a:pPr algn="l" rtl="0" fontAlgn="b"/>
                      <a:r>
                        <a:rPr lang="en-US" sz="1300" b="0" i="0" u="none" strike="noStrike" dirty="0">
                          <a:solidFill>
                            <a:srgbClr val="000000"/>
                          </a:solidFill>
                          <a:effectLst/>
                          <a:latin typeface="Arial" panose="020B0604020202020204" pitchFamily="34" charset="0"/>
                        </a:rPr>
                        <a:t>Interest Payments</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(23.0)</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(26.5)</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(84.6)</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(92.5)</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5243846"/>
                  </a:ext>
                </a:extLst>
              </a:tr>
              <a:tr h="285750">
                <a:tc>
                  <a:txBody>
                    <a:bodyPr/>
                    <a:lstStyle/>
                    <a:p>
                      <a:pPr algn="l" rtl="0" fontAlgn="b"/>
                      <a:r>
                        <a:rPr lang="en-US" sz="1300" b="0" i="0" u="none" strike="noStrike" dirty="0">
                          <a:solidFill>
                            <a:srgbClr val="000000"/>
                          </a:solidFill>
                          <a:effectLst/>
                          <a:latin typeface="Arial" panose="020B0604020202020204" pitchFamily="34" charset="0"/>
                        </a:rPr>
                        <a:t>Pension and OPEB Payments</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(11.8)</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(12.2)</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(26.6)</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(28.0)</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900822122"/>
                  </a:ext>
                </a:extLst>
              </a:tr>
              <a:tr h="285750">
                <a:tc>
                  <a:txBody>
                    <a:bodyPr/>
                    <a:lstStyle/>
                    <a:p>
                      <a:pPr algn="l" rtl="0" fontAlgn="b"/>
                      <a:r>
                        <a:rPr lang="en-US" sz="1300" b="0" i="0" u="none" strike="noStrike" dirty="0">
                          <a:solidFill>
                            <a:srgbClr val="000000"/>
                          </a:solidFill>
                          <a:effectLst/>
                          <a:latin typeface="Arial" panose="020B0604020202020204" pitchFamily="34" charset="0"/>
                        </a:rPr>
                        <a:t>Restructuring, Severance and Other</a:t>
                      </a:r>
                      <a:r>
                        <a:rPr lang="en-US" sz="1300" b="0" i="0" u="none" strike="noStrike" baseline="30000" dirty="0">
                          <a:solidFill>
                            <a:srgbClr val="000000"/>
                          </a:solidFill>
                          <a:effectLst/>
                          <a:latin typeface="Arial" panose="020B0604020202020204" pitchFamily="34" charset="0"/>
                        </a:rPr>
                        <a:t> (1)</a:t>
                      </a:r>
                      <a:endParaRPr lang="en-US" sz="1300" b="0" i="0" u="none" strike="noStrike" dirty="0">
                        <a:solidFill>
                          <a:srgbClr val="000000"/>
                        </a:solidFill>
                        <a:effectLst/>
                        <a:latin typeface="Arial" panose="020B0604020202020204" pitchFamily="34" charset="0"/>
                      </a:endParaRP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(1.1)</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(14.0)</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4083231477"/>
                  </a:ext>
                </a:extLst>
              </a:tr>
              <a:tr h="285750">
                <a:tc>
                  <a:txBody>
                    <a:bodyPr/>
                    <a:lstStyle/>
                    <a:p>
                      <a:pPr algn="l" rtl="0" fontAlgn="b"/>
                      <a:r>
                        <a:rPr lang="en-US" sz="1300" b="0" i="0" u="none" strike="noStrike" dirty="0">
                          <a:solidFill>
                            <a:srgbClr val="000000"/>
                          </a:solidFill>
                          <a:effectLst/>
                          <a:latin typeface="Arial" panose="020B0604020202020204" pitchFamily="34" charset="0"/>
                        </a:rPr>
                        <a:t>Income Tax Payments, net of refunds</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(0.8)</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(0.1)</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(1.0)</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(0.6)</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4168514411"/>
                  </a:ext>
                </a:extLst>
              </a:tr>
              <a:tr h="285750">
                <a:tc>
                  <a:txBody>
                    <a:bodyPr/>
                    <a:lstStyle/>
                    <a:p>
                      <a:pPr algn="l" rtl="0" fontAlgn="b"/>
                      <a:r>
                        <a:rPr lang="en-US" sz="1300" b="0" i="0" u="none" strike="noStrike" dirty="0">
                          <a:solidFill>
                            <a:srgbClr val="000000"/>
                          </a:solidFill>
                          <a:effectLst/>
                          <a:latin typeface="Arial" panose="020B0604020202020204" pitchFamily="34" charset="0"/>
                        </a:rPr>
                        <a:t>Working Capital and Other</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19.0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(5.7)</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12.7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(9.0)</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998270044"/>
                  </a:ext>
                </a:extLst>
              </a:tr>
              <a:tr h="285750">
                <a:tc>
                  <a:txBody>
                    <a:bodyPr/>
                    <a:lstStyle/>
                    <a:p>
                      <a:pPr algn="l" rtl="0" fontAlgn="b"/>
                      <a:r>
                        <a:rPr lang="en-US" sz="1300" b="1" i="0" u="none" strike="noStrike" dirty="0">
                          <a:solidFill>
                            <a:srgbClr val="000000"/>
                          </a:solidFill>
                          <a:effectLst/>
                          <a:latin typeface="Arial" panose="020B0604020202020204" pitchFamily="34" charset="0"/>
                        </a:rPr>
                        <a:t>Cash provided by Operating Activities</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0CECE"/>
                    </a:solidFill>
                  </a:tcPr>
                </a:tc>
                <a:tc>
                  <a:txBody>
                    <a:bodyPr/>
                    <a:lstStyle/>
                    <a:p>
                      <a:pPr algn="ctr" rtl="0" fontAlgn="b"/>
                      <a:r>
                        <a:rPr lang="en-US" sz="1300" b="1" i="0" u="none" strike="noStrike" dirty="0">
                          <a:solidFill>
                            <a:srgbClr val="000000"/>
                          </a:solidFill>
                          <a:effectLst/>
                          <a:latin typeface="Arial" panose="020B0604020202020204" pitchFamily="34" charset="0"/>
                        </a:rPr>
                        <a:t> $       115.6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0CECE"/>
                    </a:solidFill>
                  </a:tcPr>
                </a:tc>
                <a:tc>
                  <a:txBody>
                    <a:bodyPr/>
                    <a:lstStyle/>
                    <a:p>
                      <a:pPr algn="ctr" rtl="0" fontAlgn="b"/>
                      <a:r>
                        <a:rPr lang="en-US" sz="1300" b="0" i="0" u="none" strike="noStrike" dirty="0">
                          <a:solidFill>
                            <a:srgbClr val="000000"/>
                          </a:solidFill>
                          <a:effectLst/>
                          <a:latin typeface="Arial" panose="020B0604020202020204" pitchFamily="34" charset="0"/>
                        </a:rPr>
                        <a:t> $         85.4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0CECE"/>
                    </a:solidFill>
                  </a:tcPr>
                </a:tc>
                <a:tc>
                  <a:txBody>
                    <a:bodyPr/>
                    <a:lstStyle/>
                    <a:p>
                      <a:pPr algn="ctr" rtl="0" fontAlgn="b"/>
                      <a:r>
                        <a:rPr lang="en-US" sz="1300" b="0"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0CECE"/>
                    </a:solidFill>
                  </a:tcPr>
                </a:tc>
                <a:tc>
                  <a:txBody>
                    <a:bodyPr/>
                    <a:lstStyle/>
                    <a:p>
                      <a:pPr algn="ctr" rtl="0" fontAlgn="b"/>
                      <a:r>
                        <a:rPr lang="en-US" sz="1300" b="1" i="0" u="none" strike="noStrike" dirty="0">
                          <a:solidFill>
                            <a:srgbClr val="000000"/>
                          </a:solidFill>
                          <a:effectLst/>
                          <a:latin typeface="Arial" panose="020B0604020202020204" pitchFamily="34" charset="0"/>
                        </a:rPr>
                        <a:t> $       297.4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0CECE"/>
                    </a:solidFill>
                  </a:tcPr>
                </a:tc>
                <a:tc>
                  <a:txBody>
                    <a:bodyPr/>
                    <a:lstStyle/>
                    <a:p>
                      <a:pPr algn="ctr" rtl="0" fontAlgn="b"/>
                      <a:r>
                        <a:rPr lang="en-US" sz="1300" b="0" i="0" u="none" strike="noStrike" dirty="0">
                          <a:solidFill>
                            <a:srgbClr val="000000"/>
                          </a:solidFill>
                          <a:effectLst/>
                          <a:latin typeface="Arial" panose="020B0604020202020204" pitchFamily="34" charset="0"/>
                        </a:rPr>
                        <a:t> $       248.6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0CECE"/>
                    </a:solidFill>
                  </a:tcPr>
                </a:tc>
                <a:extLst>
                  <a:ext uri="{0D108BD9-81ED-4DB2-BD59-A6C34878D82A}">
                    <a16:rowId xmlns:a16="http://schemas.microsoft.com/office/drawing/2014/main" val="3700406877"/>
                  </a:ext>
                </a:extLst>
              </a:tr>
              <a:tr h="285750">
                <a:tc>
                  <a:txBody>
                    <a:bodyPr/>
                    <a:lstStyle/>
                    <a:p>
                      <a:pPr algn="l" rtl="0" fontAlgn="b"/>
                      <a:r>
                        <a:rPr lang="en-US" sz="1300" b="0" i="0" u="none" strike="noStrike" dirty="0">
                          <a:solidFill>
                            <a:srgbClr val="000000"/>
                          </a:solidFill>
                          <a:effectLst/>
                          <a:latin typeface="Arial" panose="020B0604020202020204" pitchFamily="34" charset="0"/>
                        </a:rPr>
                        <a:t>Capital expenditures</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(56.0)</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(64.6)</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(152.2)</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(184.3)</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707285888"/>
                  </a:ext>
                </a:extLst>
              </a:tr>
              <a:tr h="285750">
                <a:tc>
                  <a:txBody>
                    <a:bodyPr/>
                    <a:lstStyle/>
                    <a:p>
                      <a:pPr algn="l" rtl="0" fontAlgn="b"/>
                      <a:r>
                        <a:rPr lang="en-US" sz="1300" b="0" i="0" u="none" strike="noStrike" dirty="0">
                          <a:solidFill>
                            <a:srgbClr val="000000"/>
                          </a:solidFill>
                          <a:effectLst/>
                          <a:latin typeface="Arial" panose="020B0604020202020204" pitchFamily="34" charset="0"/>
                        </a:rPr>
                        <a:t>Proceeds from sale of assets</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0.9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0.1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1" i="0" u="none" strike="noStrike" dirty="0">
                          <a:solidFill>
                            <a:srgbClr val="000000"/>
                          </a:solidFill>
                          <a:effectLst/>
                          <a:latin typeface="Arial" panose="020B0604020202020204" pitchFamily="34" charset="0"/>
                        </a:rPr>
                        <a:t>              7.0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n-US" sz="1300" b="0" i="0" u="none" strike="noStrike" dirty="0">
                          <a:solidFill>
                            <a:srgbClr val="000000"/>
                          </a:solidFill>
                          <a:effectLst/>
                          <a:latin typeface="Arial" panose="020B0604020202020204" pitchFamily="34" charset="0"/>
                        </a:rPr>
                        <a:t>            14.3 </a:t>
                      </a: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643317525"/>
                  </a:ext>
                </a:extLst>
              </a:tr>
              <a:tr h="285750">
                <a:tc>
                  <a:txBody>
                    <a:bodyPr/>
                    <a:lstStyle/>
                    <a:p>
                      <a:pPr algn="l" rtl="0" fontAlgn="b"/>
                      <a:r>
                        <a:rPr lang="en-US" sz="1300" b="1" i="0" u="none" strike="noStrike" dirty="0">
                          <a:solidFill>
                            <a:srgbClr val="000000"/>
                          </a:solidFill>
                          <a:effectLst/>
                          <a:latin typeface="Arial" panose="020B0604020202020204" pitchFamily="34" charset="0"/>
                        </a:rPr>
                        <a:t>Free Cash Flow </a:t>
                      </a:r>
                      <a:r>
                        <a:rPr lang="en-US" sz="1300" b="0" i="0" u="none" strike="noStrike" baseline="30000" dirty="0">
                          <a:solidFill>
                            <a:srgbClr val="000000"/>
                          </a:solidFill>
                          <a:effectLst/>
                          <a:latin typeface="Arial" panose="020B0604020202020204" pitchFamily="34" charset="0"/>
                        </a:rPr>
                        <a:t>(2)</a:t>
                      </a:r>
                      <a:endParaRPr lang="en-US" sz="1300" b="0" i="0" u="none" strike="noStrike" dirty="0">
                        <a:solidFill>
                          <a:srgbClr val="000000"/>
                        </a:solidFill>
                        <a:effectLst/>
                        <a:latin typeface="Arial" panose="020B0604020202020204" pitchFamily="34" charset="0"/>
                      </a:endParaRPr>
                    </a:p>
                  </a:txBody>
                  <a:tcPr marL="5715" marR="5715" marT="5715" marB="0" anchor="b">
                    <a:lnL>
                      <a:noFill/>
                    </a:lnL>
                    <a:lnR>
                      <a:noFill/>
                    </a:lnR>
                    <a:lnT w="6350" cap="flat" cmpd="sng" algn="ctr">
                      <a:solidFill>
                        <a:srgbClr val="000000"/>
                      </a:solidFill>
                      <a:prstDash val="dot"/>
                      <a:round/>
                      <a:headEnd type="none" w="med" len="med"/>
                      <a:tailEnd type="none" w="med" len="med"/>
                    </a:lnT>
                    <a:lnB w="6350" cap="flat" cmpd="sng" algn="ctr">
                      <a:solidFill>
                        <a:srgbClr val="BFBFBF"/>
                      </a:solidFill>
                      <a:prstDash val="solid"/>
                      <a:round/>
                      <a:headEnd type="none" w="med" len="med"/>
                      <a:tailEnd type="none" w="med" len="med"/>
                    </a:lnB>
                    <a:solidFill>
                      <a:srgbClr val="D0CECE"/>
                    </a:solidFill>
                  </a:tcPr>
                </a:tc>
                <a:tc>
                  <a:txBody>
                    <a:bodyPr/>
                    <a:lstStyle/>
                    <a:p>
                      <a:pPr algn="ctr" rtl="0" fontAlgn="b"/>
                      <a:r>
                        <a:rPr lang="en-US" sz="1300" b="1" i="0" u="none" strike="noStrike" dirty="0">
                          <a:solidFill>
                            <a:srgbClr val="000000"/>
                          </a:solidFill>
                          <a:effectLst/>
                          <a:latin typeface="Arial" panose="020B0604020202020204" pitchFamily="34" charset="0"/>
                        </a:rPr>
                        <a:t> $         60.5 </a:t>
                      </a:r>
                    </a:p>
                  </a:txBody>
                  <a:tcPr marL="5715" marR="5715" marT="5715" marB="0" anchor="b">
                    <a:lnL>
                      <a:noFill/>
                    </a:lnL>
                    <a:lnR>
                      <a:noFill/>
                    </a:lnR>
                    <a:lnT w="6350" cap="flat" cmpd="sng" algn="ctr">
                      <a:solidFill>
                        <a:srgbClr val="000000"/>
                      </a:solidFill>
                      <a:prstDash val="dot"/>
                      <a:round/>
                      <a:headEnd type="none" w="med" len="med"/>
                      <a:tailEnd type="none" w="med" len="med"/>
                    </a:lnT>
                    <a:lnB>
                      <a:noFill/>
                    </a:lnB>
                    <a:solidFill>
                      <a:srgbClr val="F7941D"/>
                    </a:solidFill>
                  </a:tcPr>
                </a:tc>
                <a:tc>
                  <a:txBody>
                    <a:bodyPr/>
                    <a:lstStyle/>
                    <a:p>
                      <a:pPr algn="ctr" rtl="0" fontAlgn="b"/>
                      <a:r>
                        <a:rPr lang="en-US" sz="1300" b="1"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a:noFill/>
                    </a:lnB>
                    <a:solidFill>
                      <a:srgbClr val="D0CECE"/>
                    </a:solidFill>
                  </a:tcPr>
                </a:tc>
                <a:tc>
                  <a:txBody>
                    <a:bodyPr/>
                    <a:lstStyle/>
                    <a:p>
                      <a:pPr algn="ctr" rtl="0" fontAlgn="b"/>
                      <a:r>
                        <a:rPr lang="en-US" sz="1300" b="0" i="0" u="none" strike="noStrike" dirty="0">
                          <a:solidFill>
                            <a:srgbClr val="000000"/>
                          </a:solidFill>
                          <a:effectLst/>
                          <a:latin typeface="Arial" panose="020B0604020202020204" pitchFamily="34" charset="0"/>
                        </a:rPr>
                        <a:t> $         20.9 </a:t>
                      </a:r>
                    </a:p>
                  </a:txBody>
                  <a:tcPr marL="5715" marR="5715" marT="5715" marB="0" anchor="b">
                    <a:lnL>
                      <a:noFill/>
                    </a:lnL>
                    <a:lnR>
                      <a:noFill/>
                    </a:lnR>
                    <a:lnT w="6350" cap="flat" cmpd="sng" algn="ctr">
                      <a:solidFill>
                        <a:srgbClr val="000000"/>
                      </a:solidFill>
                      <a:prstDash val="dot"/>
                      <a:round/>
                      <a:headEnd type="none" w="med" len="med"/>
                      <a:tailEnd type="none" w="med" len="med"/>
                    </a:lnT>
                    <a:lnB>
                      <a:noFill/>
                    </a:lnB>
                    <a:solidFill>
                      <a:srgbClr val="D0CECE"/>
                    </a:solidFill>
                  </a:tcPr>
                </a:tc>
                <a:tc>
                  <a:txBody>
                    <a:bodyPr/>
                    <a:lstStyle/>
                    <a:p>
                      <a:pPr algn="ctr" rtl="0" fontAlgn="b"/>
                      <a:r>
                        <a:rPr lang="en-US" sz="1300" b="0" i="0" u="none" strike="noStrike" dirty="0">
                          <a:solidFill>
                            <a:srgbClr val="000000"/>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a:noFill/>
                    </a:lnB>
                    <a:solidFill>
                      <a:srgbClr val="D0CECE"/>
                    </a:solidFill>
                  </a:tcPr>
                </a:tc>
                <a:tc>
                  <a:txBody>
                    <a:bodyPr/>
                    <a:lstStyle/>
                    <a:p>
                      <a:pPr algn="ctr" rtl="0" fontAlgn="b"/>
                      <a:r>
                        <a:rPr lang="en-US" sz="1300" b="1" i="0" u="none" strike="noStrike" dirty="0">
                          <a:solidFill>
                            <a:schemeClr val="tx1"/>
                          </a:solidFill>
                          <a:effectLst/>
                          <a:latin typeface="Arial" panose="020B0604020202020204" pitchFamily="34" charset="0"/>
                        </a:rPr>
                        <a:t> $       152.2 </a:t>
                      </a:r>
                    </a:p>
                  </a:txBody>
                  <a:tcPr marL="5715" marR="5715" marT="5715" marB="0" anchor="b">
                    <a:lnL>
                      <a:noFill/>
                    </a:lnL>
                    <a:lnR>
                      <a:noFill/>
                    </a:lnR>
                    <a:lnT w="6350" cap="flat" cmpd="sng" algn="ctr">
                      <a:solidFill>
                        <a:srgbClr val="000000"/>
                      </a:solidFill>
                      <a:prstDash val="dot"/>
                      <a:round/>
                      <a:headEnd type="none" w="med" len="med"/>
                      <a:tailEnd type="none" w="med" len="med"/>
                    </a:lnT>
                    <a:lnB>
                      <a:noFill/>
                    </a:lnB>
                    <a:solidFill>
                      <a:srgbClr val="F7941D"/>
                    </a:solidFill>
                  </a:tcPr>
                </a:tc>
                <a:tc>
                  <a:txBody>
                    <a:bodyPr/>
                    <a:lstStyle/>
                    <a:p>
                      <a:pPr algn="ctr" rtl="0" fontAlgn="b"/>
                      <a:r>
                        <a:rPr lang="en-US" sz="1300" b="1" i="0" u="none" strike="noStrike" dirty="0">
                          <a:solidFill>
                            <a:schemeClr val="tx1"/>
                          </a:solidFill>
                          <a:effectLst/>
                          <a:latin typeface="Arial" panose="020B0604020202020204" pitchFamily="34" charset="0"/>
                        </a:rPr>
                        <a:t> </a:t>
                      </a:r>
                    </a:p>
                  </a:txBody>
                  <a:tcPr marL="5715" marR="5715" marT="5715" marB="0" anchor="b">
                    <a:lnL>
                      <a:noFill/>
                    </a:lnL>
                    <a:lnR>
                      <a:noFill/>
                    </a:lnR>
                    <a:lnT w="6350" cap="flat" cmpd="sng" algn="ctr">
                      <a:solidFill>
                        <a:srgbClr val="000000"/>
                      </a:solidFill>
                      <a:prstDash val="dot"/>
                      <a:round/>
                      <a:headEnd type="none" w="med" len="med"/>
                      <a:tailEnd type="none" w="med" len="med"/>
                    </a:lnT>
                    <a:lnB>
                      <a:noFill/>
                    </a:lnB>
                    <a:solidFill>
                      <a:srgbClr val="D0CECE"/>
                    </a:solidFill>
                  </a:tcPr>
                </a:tc>
                <a:tc>
                  <a:txBody>
                    <a:bodyPr/>
                    <a:lstStyle/>
                    <a:p>
                      <a:pPr algn="ctr" rtl="0" fontAlgn="b"/>
                      <a:r>
                        <a:rPr lang="en-US" sz="1300" b="0" i="0" u="none" strike="noStrike" dirty="0">
                          <a:solidFill>
                            <a:srgbClr val="000000"/>
                          </a:solidFill>
                          <a:effectLst/>
                          <a:latin typeface="Arial" panose="020B0604020202020204" pitchFamily="34" charset="0"/>
                        </a:rPr>
                        <a:t> $         78.6 </a:t>
                      </a:r>
                    </a:p>
                  </a:txBody>
                  <a:tcPr marL="5715" marR="5715" marT="5715" marB="0" anchor="b">
                    <a:lnL>
                      <a:noFill/>
                    </a:lnL>
                    <a:lnR>
                      <a:noFill/>
                    </a:lnR>
                    <a:lnT w="6350" cap="flat" cmpd="sng" algn="ctr">
                      <a:solidFill>
                        <a:srgbClr val="000000"/>
                      </a:solidFill>
                      <a:prstDash val="dot"/>
                      <a:round/>
                      <a:headEnd type="none" w="med" len="med"/>
                      <a:tailEnd type="none" w="med" len="med"/>
                    </a:lnT>
                    <a:lnB>
                      <a:noFill/>
                    </a:lnB>
                    <a:solidFill>
                      <a:srgbClr val="D0CECE"/>
                    </a:solidFill>
                  </a:tcPr>
                </a:tc>
                <a:extLst>
                  <a:ext uri="{0D108BD9-81ED-4DB2-BD59-A6C34878D82A}">
                    <a16:rowId xmlns:a16="http://schemas.microsoft.com/office/drawing/2014/main" val="3271633826"/>
                  </a:ext>
                </a:extLst>
              </a:tr>
            </a:tbl>
          </a:graphicData>
        </a:graphic>
      </p:graphicFrame>
      <p:sp>
        <p:nvSpPr>
          <p:cNvPr id="3" name="Slide Number Placeholder 2"/>
          <p:cNvSpPr>
            <a:spLocks noGrp="1"/>
          </p:cNvSpPr>
          <p:nvPr>
            <p:ph type="sldNum" sz="quarter" idx="10"/>
          </p:nvPr>
        </p:nvSpPr>
        <p:spPr/>
        <p:txBody>
          <a:bodyPr/>
          <a:lstStyle/>
          <a:p>
            <a:fld id="{12606A94-97A3-4E04-9E25-180CC9BAE03C}" type="slidenum">
              <a:rPr lang="en-US" smtClean="0"/>
              <a:pPr/>
              <a:t>12</a:t>
            </a:fld>
            <a:endParaRPr lang="en-US" dirty="0"/>
          </a:p>
        </p:txBody>
      </p:sp>
    </p:spTree>
    <p:extLst>
      <p:ext uri="{BB962C8B-B14F-4D97-AF65-F5344CB8AC3E}">
        <p14:creationId xmlns:p14="http://schemas.microsoft.com/office/powerpoint/2010/main" val="22859255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812131"/>
            <a:ext cx="4516553" cy="1329595"/>
          </a:xfrm>
          <a:prstGeom prst="rect">
            <a:avLst/>
          </a:prstGeom>
        </p:spPr>
        <p:txBody>
          <a:bodyPr wrap="square" lIns="0" rIns="0">
            <a:spAutoFit/>
          </a:bodyPr>
          <a:lstStyle/>
          <a:p>
            <a:pPr>
              <a:lnSpc>
                <a:spcPct val="90000"/>
              </a:lnSpc>
            </a:pPr>
            <a:endParaRPr lang="en-US" sz="3600" b="1" dirty="0">
              <a:solidFill>
                <a:schemeClr val="bg1"/>
              </a:solidFill>
              <a:latin typeface="Arial"/>
              <a:cs typeface="Arial"/>
            </a:endParaRPr>
          </a:p>
          <a:p>
            <a:pPr>
              <a:lnSpc>
                <a:spcPct val="120000"/>
              </a:lnSpc>
            </a:pPr>
            <a:r>
              <a:rPr lang="en-US" sz="2400" b="1" dirty="0" smtClean="0">
                <a:solidFill>
                  <a:schemeClr val="bg1"/>
                </a:solidFill>
                <a:latin typeface="Arial"/>
                <a:cs typeface="Arial"/>
              </a:rPr>
              <a:t>Q&amp;A</a:t>
            </a:r>
            <a:r>
              <a:rPr lang="en-US" sz="2400" dirty="0" smtClean="0">
                <a:solidFill>
                  <a:schemeClr val="bg1"/>
                </a:solidFill>
                <a:latin typeface="Arial"/>
                <a:cs typeface="Arial"/>
              </a:rPr>
              <a:t/>
            </a:r>
            <a:br>
              <a:rPr lang="en-US" sz="2400" dirty="0" smtClean="0">
                <a:solidFill>
                  <a:schemeClr val="bg1"/>
                </a:solidFill>
                <a:latin typeface="Arial"/>
                <a:cs typeface="Arial"/>
              </a:rPr>
            </a:br>
            <a:r>
              <a:rPr lang="en-US" sz="1600" dirty="0" smtClean="0">
                <a:solidFill>
                  <a:schemeClr val="bg1"/>
                </a:solidFill>
                <a:latin typeface="Arial"/>
                <a:cs typeface="Arial"/>
              </a:rPr>
              <a:t>Q3 2020 Earnings</a:t>
            </a:r>
            <a:endParaRPr lang="en-US" sz="1600" dirty="0">
              <a:solidFill>
                <a:schemeClr val="bg1"/>
              </a:solidFill>
              <a:latin typeface="Arial"/>
              <a:cs typeface="Arial"/>
            </a:endParaRPr>
          </a:p>
        </p:txBody>
      </p:sp>
    </p:spTree>
    <p:extLst>
      <p:ext uri="{BB962C8B-B14F-4D97-AF65-F5344CB8AC3E}">
        <p14:creationId xmlns:p14="http://schemas.microsoft.com/office/powerpoint/2010/main" val="3280889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88500"/>
            <a:ext cx="8356600" cy="461665"/>
          </a:xfrm>
          <a:prstGeom prst="rect">
            <a:avLst/>
          </a:prstGeom>
        </p:spPr>
        <p:txBody>
          <a:bodyPr/>
          <a:lstStyle/>
          <a:p>
            <a:r>
              <a:rPr lang="en-US" dirty="0">
                <a:solidFill>
                  <a:srgbClr val="F7941D"/>
                </a:solidFill>
              </a:rPr>
              <a:t>Safe Harbor</a:t>
            </a:r>
          </a:p>
        </p:txBody>
      </p:sp>
      <p:sp>
        <p:nvSpPr>
          <p:cNvPr id="3" name="TextBox 2"/>
          <p:cNvSpPr txBox="1"/>
          <p:nvPr/>
        </p:nvSpPr>
        <p:spPr>
          <a:xfrm>
            <a:off x="228600" y="745331"/>
            <a:ext cx="8610600" cy="4462760"/>
          </a:xfrm>
          <a:prstGeom prst="rect">
            <a:avLst/>
          </a:prstGeom>
          <a:noFill/>
        </p:spPr>
        <p:txBody>
          <a:bodyPr wrap="square" lIns="0" tIns="0" rIns="0" bIns="0" rtlCol="0">
            <a:spAutoFit/>
          </a:bodyPr>
          <a:lstStyle/>
          <a:p>
            <a:r>
              <a:rPr lang="en-US" sz="1000" dirty="0">
                <a:latin typeface="Arial" panose="020B0604020202020204" pitchFamily="34" charset="0"/>
                <a:cs typeface="Arial" panose="020B0604020202020204" pitchFamily="34" charset="0"/>
              </a:rPr>
              <a:t>The Securities and Exchange Commission (“SEC”) encourages companies to disclose forward-looking information so that investors can better understand a company’s future prospects and make informed investment decisions.  Certain statements in this communication are forward-looking statements and are made pursuant to the safe harbor provisions of the Securities Litigation Reform Act of 1995.  These forward-looking statements reflect, among other things, our current expectations, plans, strategies, and anticipated financial results.  There are a number of risks, uncertainties, and conditions that may cause our actual results to differ materially from those expressed or implied by these forward-looking statements.  These risks and uncertainties include a number of factors related to our business, including the uncertainties relating to the impact of the novel coronavirus (COVID-19) pandemic on the company’s business, results of operations, cash flows, stock price and employees; economic and financial market conditions generally and economic conditions in our service areas;  various risks to the price and volatility of our common stock; changes in the valuation of pension plan assets; the substantial amount of debt and our ability to repay or refinance it or incur additional debt in the future; our need for a significant amount of cash to service and repay the debt  restrictions contained in our debt agreements that limit the discretion of management in operating the business; regulatory changes, including changes to subsidies, rapid development and introduction of new technologies and intense competition in the telecommunications industry; risks associated with our possible pursuit of acquisitions; system failures; cyber-attacks, information or security breaches or technology failure of ours or of a third party; losses of large customers or government contracts; risks associated with the rights-of-way for the network; disruptions in the relationship with third party vendors; losses of key management personnel and the inability to attract and retain highly qualified management and personnel in the future; changes in the extensive governmental legislation and regulations governing telecommunications providers and the provision of telecommunications services; new or changing tax laws or regulations; telecommunications carriers disputing and/or avoiding their obligations to pay network access charges for use of our network; high costs of regulatory compliance; the competitive impact of legislation and regulatory changes in the telecommunications industry; and liability and compliance costs regarding environmental regulations; and risks associated with discontinuing paying dividends on our common stock. A detailed discussion of these and other risks and uncertainties that could cause actual results and events to differ materially from such forward-looking statements are discussed in more detail in our filings with the SEC, including our reports on Form 10-K and Form 10-Q.  Many of these circumstances are beyond our ability to control or predict.  Moreover, forward-looking statements necessarily involve assumptions on our part.  These forward-looking statements generally are identified by the words “believe,” “expect,” “anticipate,” “estimate,” “project,” “intend,” “plan,” “should,” “may,” “will,” “would,” “will be,” “will continue” or similar expressions.  Such forward-looking statements involve known and unknown risks, uncertainties and other factors that may cause actual results, performance or achievements of Consolidated Communications Holdings, Inc. and its subsidiaries to be different from those expressed or implied in the forward-looking statements.  All forward-looking statements attributable to us or persons acting on our behalf are expressly qualified in their entirety by the cautionary statements that appear throughout this communication.  Furthermore, forward-looking statements speak only as of the date they are made.  Except as required under the federal securities laws or the rules and regulations of the SEC, we disclaim any intention or obligation to update or revise publicly any forward-looking statements.  You should not place undue reliance on forward-looking statements.</a:t>
            </a:r>
          </a:p>
          <a:p>
            <a:endParaRPr lang="en-US"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2606A94-97A3-4E04-9E25-180CC9BAE03C}" type="slidenum">
              <a:rPr lang="en-US" smtClean="0"/>
              <a:pPr/>
              <a:t>2</a:t>
            </a:fld>
            <a:endParaRPr lang="en-US" dirty="0"/>
          </a:p>
        </p:txBody>
      </p:sp>
    </p:spTree>
    <p:extLst>
      <p:ext uri="{BB962C8B-B14F-4D97-AF65-F5344CB8AC3E}">
        <p14:creationId xmlns:p14="http://schemas.microsoft.com/office/powerpoint/2010/main" val="1535951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88500"/>
            <a:ext cx="8356600" cy="461665"/>
          </a:xfrm>
          <a:prstGeom prst="rect">
            <a:avLst/>
          </a:prstGeom>
        </p:spPr>
        <p:txBody>
          <a:bodyPr/>
          <a:lstStyle/>
          <a:p>
            <a:r>
              <a:rPr lang="en-GB" dirty="0" smtClean="0">
                <a:solidFill>
                  <a:srgbClr val="F7941D"/>
                </a:solidFill>
              </a:rPr>
              <a:t>Non-GAAP </a:t>
            </a:r>
            <a:r>
              <a:rPr lang="en-GB" dirty="0">
                <a:solidFill>
                  <a:srgbClr val="F7941D"/>
                </a:solidFill>
              </a:rPr>
              <a:t>Measures</a:t>
            </a:r>
          </a:p>
        </p:txBody>
      </p:sp>
      <p:sp>
        <p:nvSpPr>
          <p:cNvPr id="5" name="TextBox 4"/>
          <p:cNvSpPr txBox="1"/>
          <p:nvPr/>
        </p:nvSpPr>
        <p:spPr>
          <a:xfrm>
            <a:off x="228600" y="745331"/>
            <a:ext cx="8610600" cy="4250532"/>
          </a:xfrm>
          <a:prstGeom prst="rect">
            <a:avLst/>
          </a:prstGeom>
          <a:noFill/>
        </p:spPr>
        <p:txBody>
          <a:bodyPr wrap="square" lIns="0" tIns="0" rIns="0" bIns="0" rtlCol="0">
            <a:noAutofit/>
          </a:bodyPr>
          <a:lstStyle/>
          <a:p>
            <a:r>
              <a:rPr lang="en-US" sz="1100" dirty="0">
                <a:latin typeface="Arial" panose="020B0604020202020204" pitchFamily="34" charset="0"/>
                <a:cs typeface="Arial" panose="020B0604020202020204" pitchFamily="34" charset="0"/>
              </a:rPr>
              <a:t>This </a:t>
            </a:r>
            <a:r>
              <a:rPr lang="en-US" sz="1100" dirty="0" smtClean="0">
                <a:latin typeface="Arial" panose="020B0604020202020204" pitchFamily="34" charset="0"/>
                <a:cs typeface="Arial" panose="020B0604020202020204" pitchFamily="34" charset="0"/>
              </a:rPr>
              <a:t>presentation</a:t>
            </a:r>
            <a:r>
              <a:rPr lang="en-US" sz="1100" dirty="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includes certain non-GAAP historical and forward-looking financial measures, including but not limited to “</a:t>
            </a:r>
            <a:r>
              <a:rPr lang="en-US" sz="1100" dirty="0">
                <a:latin typeface="Arial" panose="020B0604020202020204" pitchFamily="34" charset="0"/>
                <a:cs typeface="Arial" panose="020B0604020202020204" pitchFamily="34" charset="0"/>
              </a:rPr>
              <a:t>EBITDA,” “adjusted EBITDA,” “total net debt to last twelve month adjusted EBITDA ratio</a:t>
            </a:r>
            <a:r>
              <a:rPr lang="en-US" sz="1100" dirty="0" smtClean="0">
                <a:latin typeface="Arial" panose="020B0604020202020204" pitchFamily="34" charset="0"/>
                <a:cs typeface="Arial" panose="020B0604020202020204" pitchFamily="34" charset="0"/>
              </a:rPr>
              <a:t>,” and “</a:t>
            </a:r>
            <a:r>
              <a:rPr lang="en-US" sz="1100" dirty="0">
                <a:latin typeface="Arial" panose="020B0604020202020204" pitchFamily="34" charset="0"/>
                <a:cs typeface="Arial" panose="020B0604020202020204" pitchFamily="34" charset="0"/>
              </a:rPr>
              <a:t>free cash </a:t>
            </a:r>
            <a:r>
              <a:rPr lang="en-US" sz="1100" dirty="0" smtClean="0">
                <a:latin typeface="Arial" panose="020B0604020202020204" pitchFamily="34" charset="0"/>
                <a:cs typeface="Arial" panose="020B0604020202020204" pitchFamily="34" charset="0"/>
              </a:rPr>
              <a:t>flow.”  In addition to providing key metrics for management to evaluate the Company’s performance, we believes these measurements assist investors in their understanding of operating performance and in identifying historical and prospective trends.  </a:t>
            </a:r>
          </a:p>
          <a:p>
            <a:endParaRPr lang="en-US" sz="1100" dirty="0" smtClean="0">
              <a:latin typeface="Arial" panose="020B0604020202020204" pitchFamily="34" charset="0"/>
              <a:cs typeface="Arial" panose="020B0604020202020204" pitchFamily="34" charset="0"/>
            </a:endParaRPr>
          </a:p>
          <a:p>
            <a:r>
              <a:rPr lang="en-US" sz="1100" dirty="0" smtClean="0">
                <a:latin typeface="Arial" panose="020B0604020202020204" pitchFamily="34" charset="0"/>
                <a:cs typeface="Arial" panose="020B0604020202020204" pitchFamily="34" charset="0"/>
              </a:rPr>
              <a:t>A </a:t>
            </a:r>
            <a:r>
              <a:rPr lang="en-US" sz="1100" dirty="0">
                <a:latin typeface="Arial" panose="020B0604020202020204" pitchFamily="34" charset="0"/>
                <a:cs typeface="Arial" panose="020B0604020202020204" pitchFamily="34" charset="0"/>
              </a:rPr>
              <a:t>reconciliation of the differences between these non-GAAP financial measures and the most directly comparable financial measures presented in accordance with GAAP </a:t>
            </a:r>
            <a:r>
              <a:rPr lang="en-US" sz="1100" dirty="0" smtClean="0">
                <a:latin typeface="Arial" panose="020B0604020202020204" pitchFamily="34" charset="0"/>
                <a:cs typeface="Arial" panose="020B0604020202020204" pitchFamily="34" charset="0"/>
              </a:rPr>
              <a:t>are available on the Company’s </a:t>
            </a:r>
            <a:r>
              <a:rPr lang="en-US" sz="1100" dirty="0">
                <a:latin typeface="Arial" panose="020B0604020202020204" pitchFamily="34" charset="0"/>
                <a:cs typeface="Arial" panose="020B0604020202020204" pitchFamily="34" charset="0"/>
              </a:rPr>
              <a:t>website at </a:t>
            </a:r>
            <a:r>
              <a:rPr lang="en-US" sz="1100" dirty="0">
                <a:latin typeface="Arial" panose="020B0604020202020204" pitchFamily="34" charset="0"/>
                <a:cs typeface="Arial" panose="020B0604020202020204" pitchFamily="34" charset="0"/>
                <a:hlinkClick r:id="rId3"/>
              </a:rPr>
              <a:t>https://</a:t>
            </a:r>
            <a:r>
              <a:rPr lang="en-US" sz="1100" dirty="0" smtClean="0">
                <a:latin typeface="Arial" panose="020B0604020202020204" pitchFamily="34" charset="0"/>
                <a:cs typeface="Arial" panose="020B0604020202020204" pitchFamily="34" charset="0"/>
                <a:hlinkClick r:id="rId3"/>
              </a:rPr>
              <a:t>ir.consolidated.com</a:t>
            </a:r>
            <a:r>
              <a:rPr lang="en-US" sz="1100" dirty="0" smtClean="0">
                <a:latin typeface="Arial" panose="020B0604020202020204" pitchFamily="34" charset="0"/>
                <a:cs typeface="Arial" panose="020B0604020202020204" pitchFamily="34" charset="0"/>
              </a:rPr>
              <a:t>.  Non-GAAP measures are not presented to be replacements or alternatives to the GAAP measures, and investors are urged to consider these non-GAAP measures in addition to, and not in substitution for, measures prepared in accordance with GAAP.  Consolidated may present or calculate its non-GAAP measures differently from other companies.</a:t>
            </a:r>
          </a:p>
          <a:p>
            <a:endParaRPr lang="en-US" sz="1100" dirty="0">
              <a:latin typeface="Arial" panose="020B0604020202020204" pitchFamily="34" charset="0"/>
              <a:cs typeface="Arial" panose="020B0604020202020204" pitchFamily="34" charset="0"/>
            </a:endParaRPr>
          </a:p>
          <a:p>
            <a:r>
              <a:rPr lang="en-US" sz="1100" dirty="0" smtClean="0">
                <a:latin typeface="Arial" panose="020B0604020202020204" pitchFamily="34" charset="0"/>
                <a:cs typeface="Arial" panose="020B0604020202020204" pitchFamily="34" charset="0"/>
              </a:rPr>
              <a:t>Consolidated has filed a Form 8-K reporting the quarterly results for the third quarter of 2020.  The 8-K must be read in conjunction with this presentation and contains additional important details on the quarterly results.</a:t>
            </a:r>
          </a:p>
          <a:p>
            <a:endParaRPr lang="en-US" sz="1100" dirty="0" smtClean="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r>
              <a:rPr lang="en-US" sz="800" dirty="0" smtClean="0">
                <a:latin typeface="Arial" panose="020B0604020202020204" pitchFamily="34" charset="0"/>
                <a:cs typeface="Arial" panose="020B0604020202020204" pitchFamily="34" charset="0"/>
              </a:rPr>
              <a:t>.  </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 </a:t>
            </a:r>
          </a:p>
          <a:p>
            <a:endParaRPr lang="en-US" sz="8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0"/>
          </p:nvPr>
        </p:nvSpPr>
        <p:spPr/>
        <p:txBody>
          <a:bodyPr/>
          <a:lstStyle/>
          <a:p>
            <a:fld id="{12606A94-97A3-4E04-9E25-180CC9BAE03C}" type="slidenum">
              <a:rPr lang="en-US" smtClean="0"/>
              <a:pPr/>
              <a:t>3</a:t>
            </a:fld>
            <a:endParaRPr lang="en-US" dirty="0"/>
          </a:p>
        </p:txBody>
      </p:sp>
    </p:spTree>
    <p:extLst>
      <p:ext uri="{BB962C8B-B14F-4D97-AF65-F5344CB8AC3E}">
        <p14:creationId xmlns:p14="http://schemas.microsoft.com/office/powerpoint/2010/main" val="971642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88500"/>
            <a:ext cx="8356600" cy="461665"/>
          </a:xfrm>
          <a:prstGeom prst="rect">
            <a:avLst/>
          </a:prstGeom>
        </p:spPr>
        <p:txBody>
          <a:bodyPr/>
          <a:lstStyle/>
          <a:p>
            <a:r>
              <a:rPr lang="en-US" dirty="0" smtClean="0">
                <a:solidFill>
                  <a:srgbClr val="F7941D"/>
                </a:solidFill>
              </a:rPr>
              <a:t>Third Quarter 2020 Highlights</a:t>
            </a:r>
            <a:endParaRPr lang="en-US" dirty="0">
              <a:solidFill>
                <a:srgbClr val="F7941D"/>
              </a:solidFill>
            </a:endParaRPr>
          </a:p>
        </p:txBody>
      </p:sp>
      <p:sp>
        <p:nvSpPr>
          <p:cNvPr id="5" name="TextBox 4"/>
          <p:cNvSpPr txBox="1"/>
          <p:nvPr/>
        </p:nvSpPr>
        <p:spPr>
          <a:xfrm>
            <a:off x="231054" y="985529"/>
            <a:ext cx="5674182" cy="4647426"/>
          </a:xfrm>
          <a:prstGeom prst="rect">
            <a:avLst/>
          </a:prstGeom>
          <a:noFill/>
        </p:spPr>
        <p:txBody>
          <a:bodyPr wrap="square" numCol="1" rtlCol="0">
            <a:spAutoFit/>
          </a:bodyPr>
          <a:lstStyle/>
          <a:p>
            <a:pPr>
              <a:spcAft>
                <a:spcPts val="600"/>
              </a:spcAft>
            </a:pPr>
            <a:r>
              <a:rPr lang="en-US" sz="1400" b="1" dirty="0">
                <a:latin typeface="Arial" panose="020B0604020202020204" pitchFamily="34" charset="0"/>
                <a:cs typeface="Arial" panose="020B0604020202020204" pitchFamily="34" charset="0"/>
              </a:rPr>
              <a:t>New Capitalization Plan Positions Company </a:t>
            </a:r>
            <a:r>
              <a:rPr lang="en-US" sz="1400" b="1" dirty="0" smtClean="0">
                <a:latin typeface="Arial" panose="020B0604020202020204" pitchFamily="34" charset="0"/>
                <a:cs typeface="Arial" panose="020B0604020202020204" pitchFamily="34" charset="0"/>
              </a:rPr>
              <a:t>for Return to </a:t>
            </a:r>
            <a:r>
              <a:rPr lang="en-US" sz="1400" b="1" dirty="0">
                <a:latin typeface="Arial" panose="020B0604020202020204" pitchFamily="34" charset="0"/>
                <a:cs typeface="Arial" panose="020B0604020202020204" pitchFamily="34" charset="0"/>
              </a:rPr>
              <a:t>Growth</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Announced strategic partnership with Searchlight Capital Partners, closed on $350M capital infusion and completed global refinancing on 10/2/20</a:t>
            </a:r>
          </a:p>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Lowered </a:t>
            </a:r>
            <a:r>
              <a:rPr lang="en-US" sz="1400" dirty="0">
                <a:latin typeface="Arial" panose="020B0604020202020204" pitchFamily="34" charset="0"/>
                <a:cs typeface="Arial" panose="020B0604020202020204" pitchFamily="34" charset="0"/>
              </a:rPr>
              <a:t>net debt ratio from </a:t>
            </a:r>
            <a:r>
              <a:rPr lang="en-US" sz="1400" dirty="0" smtClean="0">
                <a:latin typeface="Arial" panose="020B0604020202020204" pitchFamily="34" charset="0"/>
                <a:cs typeface="Arial" panose="020B0604020202020204" pitchFamily="34" charset="0"/>
              </a:rPr>
              <a:t>4.39x </a:t>
            </a:r>
            <a:r>
              <a:rPr lang="en-US" sz="1400" dirty="0">
                <a:latin typeface="Arial" panose="020B0604020202020204" pitchFamily="34" charset="0"/>
                <a:cs typeface="Arial" panose="020B0604020202020204" pitchFamily="34" charset="0"/>
              </a:rPr>
              <a:t>to </a:t>
            </a:r>
            <a:r>
              <a:rPr lang="en-US" sz="1400" dirty="0" smtClean="0">
                <a:latin typeface="Arial" panose="020B0604020202020204" pitchFamily="34" charset="0"/>
                <a:cs typeface="Arial" panose="020B0604020202020204" pitchFamily="34" charset="0"/>
              </a:rPr>
              <a:t>4.01x, as of Sept. 30, 2020</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Total </a:t>
            </a:r>
            <a:r>
              <a:rPr lang="en-US" sz="1400" dirty="0" smtClean="0">
                <a:latin typeface="Arial" panose="020B0604020202020204" pitchFamily="34" charset="0"/>
                <a:cs typeface="Arial" panose="020B0604020202020204" pitchFamily="34" charset="0"/>
              </a:rPr>
              <a:t>liquidity: </a:t>
            </a:r>
            <a:r>
              <a:rPr lang="en-US" sz="1400" dirty="0">
                <a:latin typeface="Arial" panose="020B0604020202020204" pitchFamily="34" charset="0"/>
                <a:cs typeface="Arial" panose="020B0604020202020204" pitchFamily="34" charset="0"/>
              </a:rPr>
              <a:t>$</a:t>
            </a:r>
            <a:r>
              <a:rPr lang="en-US" sz="1400" dirty="0" smtClean="0">
                <a:latin typeface="Arial" panose="020B0604020202020204" pitchFamily="34" charset="0"/>
                <a:cs typeface="Arial" panose="020B0604020202020204" pitchFamily="34" charset="0"/>
              </a:rPr>
              <a:t>191.6M, as </a:t>
            </a:r>
            <a:r>
              <a:rPr lang="en-US" sz="1400" dirty="0">
                <a:latin typeface="Arial" panose="020B0604020202020204" pitchFamily="34" charset="0"/>
                <a:cs typeface="Arial" panose="020B0604020202020204" pitchFamily="34" charset="0"/>
              </a:rPr>
              <a:t>of Sept. 30, </a:t>
            </a:r>
            <a:r>
              <a:rPr lang="en-US" sz="1400" dirty="0" smtClean="0">
                <a:latin typeface="Arial" panose="020B0604020202020204" pitchFamily="34" charset="0"/>
                <a:cs typeface="Arial" panose="020B0604020202020204" pitchFamily="34" charset="0"/>
              </a:rPr>
              <a:t>2020</a:t>
            </a:r>
            <a:endParaRPr lang="en-US" sz="1400" dirty="0">
              <a:latin typeface="Arial" panose="020B0604020202020204" pitchFamily="34" charset="0"/>
              <a:cs typeface="Arial" panose="020B0604020202020204" pitchFamily="34" charset="0"/>
            </a:endParaRPr>
          </a:p>
          <a:p>
            <a:pPr lvl="0">
              <a:spcAft>
                <a:spcPts val="600"/>
              </a:spcAft>
            </a:pPr>
            <a:endParaRPr lang="en-US" sz="1400" b="1" dirty="0" smtClean="0">
              <a:latin typeface="Arial" panose="020B0604020202020204" pitchFamily="34" charset="0"/>
              <a:cs typeface="Arial" panose="020B0604020202020204" pitchFamily="34" charset="0"/>
            </a:endParaRPr>
          </a:p>
          <a:p>
            <a:pPr lvl="0">
              <a:spcAft>
                <a:spcPts val="600"/>
              </a:spcAft>
            </a:pPr>
            <a:r>
              <a:rPr lang="en-US" sz="1400" b="1" dirty="0" smtClean="0">
                <a:latin typeface="Arial" panose="020B0604020202020204" pitchFamily="34" charset="0"/>
                <a:cs typeface="Arial" panose="020B0604020202020204" pitchFamily="34" charset="0"/>
              </a:rPr>
              <a:t>Delivered Stable Revenue and Adjusted </a:t>
            </a:r>
            <a:r>
              <a:rPr lang="en-US" sz="1400" b="1" dirty="0">
                <a:latin typeface="Arial" panose="020B0604020202020204" pitchFamily="34" charset="0"/>
                <a:cs typeface="Arial" panose="020B0604020202020204" pitchFamily="34" charset="0"/>
              </a:rPr>
              <a:t>EBITDA </a:t>
            </a:r>
            <a:r>
              <a:rPr lang="en-US" sz="1400" b="1" dirty="0" smtClean="0">
                <a:latin typeface="Arial" panose="020B0604020202020204" pitchFamily="34" charset="0"/>
                <a:cs typeface="Arial" panose="020B0604020202020204" pitchFamily="34" charset="0"/>
              </a:rPr>
              <a:t>Growth</a:t>
            </a:r>
            <a:endParaRPr lang="en-US" sz="1400" b="1"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Revenue: $327.1M, down 1.9%</a:t>
            </a:r>
            <a:endParaRPr lang="en-US" sz="1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Adjusted EBITDA: $132.2M, up 1.0% </a:t>
            </a:r>
            <a:endParaRPr lang="en-US" sz="1400" b="1"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Free Cash Flow: increased $39.6M in Q3-20 and $128.9M YTD</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Capital </a:t>
            </a:r>
            <a:r>
              <a:rPr lang="en-US" sz="1400" dirty="0" smtClean="0">
                <a:latin typeface="Arial" panose="020B0604020202020204" pitchFamily="34" charset="0"/>
                <a:cs typeface="Arial" panose="020B0604020202020204" pitchFamily="34" charset="0"/>
              </a:rPr>
              <a:t>expenditures: </a:t>
            </a:r>
            <a:r>
              <a:rPr lang="en-US" sz="1400" dirty="0">
                <a:latin typeface="Arial" panose="020B0604020202020204" pitchFamily="34" charset="0"/>
                <a:cs typeface="Arial" panose="020B0604020202020204" pitchFamily="34" charset="0"/>
              </a:rPr>
              <a:t>$</a:t>
            </a:r>
            <a:r>
              <a:rPr lang="en-US" sz="1400" dirty="0" smtClean="0">
                <a:latin typeface="Arial" panose="020B0604020202020204" pitchFamily="34" charset="0"/>
                <a:cs typeface="Arial" panose="020B0604020202020204" pitchFamily="34" charset="0"/>
              </a:rPr>
              <a:t>56M </a:t>
            </a:r>
            <a:r>
              <a:rPr lang="en-US" sz="1400" dirty="0">
                <a:latin typeface="Arial" panose="020B0604020202020204" pitchFamily="34" charset="0"/>
                <a:cs typeface="Arial" panose="020B0604020202020204" pitchFamily="34" charset="0"/>
              </a:rPr>
              <a:t>in Q3-20 and $</a:t>
            </a:r>
            <a:r>
              <a:rPr lang="en-US" sz="1400" dirty="0" smtClean="0">
                <a:latin typeface="Arial" panose="020B0604020202020204" pitchFamily="34" charset="0"/>
                <a:cs typeface="Arial" panose="020B0604020202020204" pitchFamily="34" charset="0"/>
              </a:rPr>
              <a:t>152.2M </a:t>
            </a:r>
            <a:r>
              <a:rPr lang="en-US" sz="1400" dirty="0">
                <a:latin typeface="Arial" panose="020B0604020202020204" pitchFamily="34" charset="0"/>
                <a:cs typeface="Arial" panose="020B0604020202020204" pitchFamily="34" charset="0"/>
              </a:rPr>
              <a:t>YTD</a:t>
            </a:r>
          </a:p>
          <a:p>
            <a:pPr lvl="0"/>
            <a:endParaRPr lang="en-US" sz="1400" dirty="0">
              <a:latin typeface="Arial" panose="020B0604020202020204" pitchFamily="34" charset="0"/>
              <a:cs typeface="Arial" panose="020B0604020202020204" pitchFamily="34" charset="0"/>
            </a:endParaRPr>
          </a:p>
          <a:p>
            <a:pPr lvl="0">
              <a:spcAft>
                <a:spcPts val="600"/>
              </a:spcAft>
            </a:pPr>
            <a:r>
              <a:rPr lang="en-US" sz="1400" b="1" dirty="0" smtClean="0">
                <a:latin typeface="Arial" panose="020B0604020202020204" pitchFamily="34" charset="0"/>
                <a:cs typeface="Arial" panose="020B0604020202020204" pitchFamily="34" charset="0"/>
              </a:rPr>
              <a:t>Leveraging </a:t>
            </a:r>
            <a:r>
              <a:rPr lang="en-US" sz="1400" b="1" dirty="0">
                <a:latin typeface="Arial" panose="020B0604020202020204" pitchFamily="34" charset="0"/>
                <a:cs typeface="Arial" panose="020B0604020202020204" pitchFamily="34" charset="0"/>
              </a:rPr>
              <a:t>Fiber Assets Across Three Customer </a:t>
            </a:r>
            <a:r>
              <a:rPr lang="en-US" sz="1400" b="1" dirty="0" smtClean="0">
                <a:latin typeface="Arial" panose="020B0604020202020204" pitchFamily="34" charset="0"/>
                <a:cs typeface="Arial" panose="020B0604020202020204" pitchFamily="34" charset="0"/>
              </a:rPr>
              <a:t>Groups</a:t>
            </a:r>
          </a:p>
          <a:p>
            <a:pPr marL="284163" lvl="0" indent="-284163">
              <a:buFont typeface="Arial" panose="020B0604020202020204" pitchFamily="34" charset="0"/>
              <a:buChar char="•"/>
            </a:pPr>
            <a:r>
              <a:rPr lang="en-US" sz="1400" dirty="0" smtClean="0">
                <a:latin typeface="Arial" panose="020B0604020202020204" pitchFamily="34" charset="0"/>
                <a:cs typeface="Arial" panose="020B0604020202020204" pitchFamily="34" charset="0"/>
              </a:rPr>
              <a:t>Data &amp; Transport revenue: up 1.6% </a:t>
            </a:r>
          </a:p>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Broadband revenue: up 2.6% (6th consecutive quarter)</a:t>
            </a:r>
          </a:p>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Fiber lit buildings +12.5%; 1,100 fiber-route miles added</a:t>
            </a:r>
            <a:r>
              <a:rPr lang="en-US" sz="1400" dirty="0" smtClean="0">
                <a:solidFill>
                  <a:srgbClr val="FF0000"/>
                </a:solidFill>
                <a:latin typeface="Arial" panose="020B0604020202020204" pitchFamily="34" charset="0"/>
                <a:cs typeface="Arial" panose="020B0604020202020204" pitchFamily="34" charset="0"/>
              </a:rPr>
              <a:t> </a:t>
            </a:r>
            <a:endParaRPr lang="en-US" sz="1400" dirty="0">
              <a:solidFill>
                <a:srgbClr val="FF0000"/>
              </a:solidFill>
              <a:latin typeface="Arial" panose="020B0604020202020204" pitchFamily="34" charset="0"/>
              <a:cs typeface="Arial" panose="020B0604020202020204" pitchFamily="34" charset="0"/>
            </a:endParaRPr>
          </a:p>
          <a:p>
            <a:endParaRPr lang="en-US" sz="1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p:txBody>
      </p:sp>
      <p:sp>
        <p:nvSpPr>
          <p:cNvPr id="6" name="TextBox 5"/>
          <p:cNvSpPr txBox="1"/>
          <p:nvPr/>
        </p:nvSpPr>
        <p:spPr>
          <a:xfrm>
            <a:off x="393192" y="635377"/>
            <a:ext cx="6756792" cy="276999"/>
          </a:xfrm>
          <a:prstGeom prst="rect">
            <a:avLst/>
          </a:prstGeom>
          <a:noFill/>
        </p:spPr>
        <p:txBody>
          <a:bodyPr wrap="square" rtlCol="0">
            <a:spAutoFit/>
          </a:bodyPr>
          <a:lstStyle/>
          <a:p>
            <a:r>
              <a:rPr lang="en-US" sz="1200" dirty="0" smtClean="0">
                <a:solidFill>
                  <a:schemeClr val="bg1">
                    <a:lumMod val="50000"/>
                  </a:schemeClr>
                </a:solidFill>
                <a:latin typeface="Arial" panose="020B0604020202020204" pitchFamily="34" charset="0"/>
                <a:cs typeface="Arial" panose="020B0604020202020204" pitchFamily="34" charset="0"/>
              </a:rPr>
              <a:t>Q3-2020 as compared to Q3-2019</a:t>
            </a:r>
            <a:endParaRPr lang="en-US" sz="1200" dirty="0">
              <a:solidFill>
                <a:schemeClr val="bg1">
                  <a:lumMod val="50000"/>
                </a:schemeClr>
              </a:solidFill>
              <a:latin typeface="Arial" panose="020B0604020202020204" pitchFamily="34" charset="0"/>
              <a:cs typeface="Arial" panose="020B0604020202020204" pitchFamily="34" charset="0"/>
            </a:endParaRPr>
          </a:p>
        </p:txBody>
      </p:sp>
      <p:sp>
        <p:nvSpPr>
          <p:cNvPr id="4" name="Rectangle 3"/>
          <p:cNvSpPr/>
          <p:nvPr/>
        </p:nvSpPr>
        <p:spPr>
          <a:xfrm>
            <a:off x="6019800" y="635377"/>
            <a:ext cx="3124200" cy="4491698"/>
          </a:xfrm>
          <a:prstGeom prst="rect">
            <a:avLst/>
          </a:prstGeom>
          <a:solidFill>
            <a:srgbClr val="0055A5">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6132577" y="892537"/>
            <a:ext cx="2896859" cy="4524315"/>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1600" dirty="0" smtClean="0">
                <a:solidFill>
                  <a:schemeClr val="bg1"/>
                </a:solidFill>
                <a:latin typeface="Arial" panose="020B0604020202020204" pitchFamily="34" charset="0"/>
                <a:cs typeface="Arial" panose="020B0604020202020204" pitchFamily="34" charset="0"/>
              </a:rPr>
              <a:t>Stable and improved Adjusted EBITDA and revenue trends  reflecting resiliency of business</a:t>
            </a:r>
          </a:p>
          <a:p>
            <a:pPr algn="ctr"/>
            <a:endParaRPr lang="en-US" sz="1600" dirty="0" smtClean="0">
              <a:solidFill>
                <a:schemeClr val="bg1"/>
              </a:solidFill>
              <a:latin typeface="Arial" panose="020B0604020202020204" pitchFamily="34" charset="0"/>
              <a:cs typeface="Arial" panose="020B0604020202020204" pitchFamily="34" charset="0"/>
            </a:endParaRPr>
          </a:p>
          <a:p>
            <a:pPr algn="ctr"/>
            <a:endParaRPr lang="en-US" sz="1600" dirty="0">
              <a:solidFill>
                <a:schemeClr val="bg1"/>
              </a:solidFill>
              <a:latin typeface="Arial" panose="020B0604020202020204" pitchFamily="34" charset="0"/>
              <a:cs typeface="Arial" panose="020B0604020202020204" pitchFamily="34" charset="0"/>
            </a:endParaRPr>
          </a:p>
          <a:p>
            <a:pPr algn="ctr"/>
            <a:r>
              <a:rPr lang="en-US" sz="1600" dirty="0" smtClean="0">
                <a:solidFill>
                  <a:schemeClr val="bg1"/>
                </a:solidFill>
                <a:latin typeface="Arial" panose="020B0604020202020204" pitchFamily="34" charset="0"/>
                <a:cs typeface="Arial" panose="020B0604020202020204" pitchFamily="34" charset="0"/>
              </a:rPr>
              <a:t>Global refinancing strengthened balance sheet; lowered leverage and</a:t>
            </a:r>
            <a:br>
              <a:rPr lang="en-US" sz="1600" dirty="0" smtClean="0">
                <a:solidFill>
                  <a:schemeClr val="bg1"/>
                </a:solidFill>
                <a:latin typeface="Arial" panose="020B0604020202020204" pitchFamily="34" charset="0"/>
                <a:cs typeface="Arial" panose="020B0604020202020204" pitchFamily="34" charset="0"/>
              </a:rPr>
            </a:br>
            <a:r>
              <a:rPr lang="en-US" sz="1600" dirty="0" smtClean="0">
                <a:solidFill>
                  <a:schemeClr val="bg1"/>
                </a:solidFill>
                <a:latin typeface="Arial" panose="020B0604020202020204" pitchFamily="34" charset="0"/>
                <a:cs typeface="Arial" panose="020B0604020202020204" pitchFamily="34" charset="0"/>
              </a:rPr>
              <a:t>increased liquidity</a:t>
            </a:r>
          </a:p>
          <a:p>
            <a:pPr algn="ctr"/>
            <a:endParaRPr lang="en-US" sz="1600" dirty="0" smtClean="0">
              <a:solidFill>
                <a:schemeClr val="bg1"/>
              </a:solidFill>
              <a:latin typeface="Arial" panose="020B0604020202020204" pitchFamily="34" charset="0"/>
              <a:cs typeface="Arial" panose="020B0604020202020204" pitchFamily="34" charset="0"/>
            </a:endParaRPr>
          </a:p>
          <a:p>
            <a:pPr algn="ctr"/>
            <a:endParaRPr lang="en-US" sz="1600" dirty="0">
              <a:solidFill>
                <a:schemeClr val="bg1"/>
              </a:solidFill>
              <a:latin typeface="Arial" panose="020B0604020202020204" pitchFamily="34" charset="0"/>
              <a:cs typeface="Arial" panose="020B0604020202020204" pitchFamily="34" charset="0"/>
            </a:endParaRPr>
          </a:p>
          <a:p>
            <a:pPr algn="ctr"/>
            <a:r>
              <a:rPr lang="en-US" sz="1600" dirty="0" smtClean="0">
                <a:solidFill>
                  <a:schemeClr val="bg1"/>
                </a:solidFill>
                <a:latin typeface="Arial" panose="020B0604020202020204" pitchFamily="34" charset="0"/>
                <a:cs typeface="Arial" panose="020B0604020202020204" pitchFamily="34" charset="0"/>
              </a:rPr>
              <a:t>Strategic investment accelerates fiber expansion plans enabling return to growth</a:t>
            </a:r>
          </a:p>
          <a:p>
            <a:pPr algn="ctr"/>
            <a:endParaRPr lang="en-US" sz="1600" dirty="0">
              <a:solidFill>
                <a:schemeClr val="bg1"/>
              </a:solidFill>
              <a:latin typeface="Arial" panose="020B0604020202020204" pitchFamily="34" charset="0"/>
              <a:cs typeface="Arial" panose="020B0604020202020204" pitchFamily="34" charset="0"/>
            </a:endParaRPr>
          </a:p>
          <a:p>
            <a:pPr algn="ctr"/>
            <a:endParaRPr lang="en-US" sz="1600" dirty="0">
              <a:solidFill>
                <a:schemeClr val="bg1"/>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0"/>
          </p:nvPr>
        </p:nvSpPr>
        <p:spPr/>
        <p:txBody>
          <a:bodyPr/>
          <a:lstStyle/>
          <a:p>
            <a:fld id="{12606A94-97A3-4E04-9E25-180CC9BAE03C}" type="slidenum">
              <a:rPr lang="en-US" smtClean="0"/>
              <a:pPr/>
              <a:t>4</a:t>
            </a:fld>
            <a:endParaRPr lang="en-US" dirty="0"/>
          </a:p>
        </p:txBody>
      </p:sp>
    </p:spTree>
    <p:extLst>
      <p:ext uri="{BB962C8B-B14F-4D97-AF65-F5344CB8AC3E}">
        <p14:creationId xmlns:p14="http://schemas.microsoft.com/office/powerpoint/2010/main" val="4187593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Pentagon 53">
            <a:extLst>
              <a:ext uri="{FF2B5EF4-FFF2-40B4-BE49-F238E27FC236}">
                <a16:creationId xmlns:a16="http://schemas.microsoft.com/office/drawing/2014/main" id="{827C0660-D69A-744A-95ED-EB584C0F4C04}"/>
              </a:ext>
            </a:extLst>
          </p:cNvPr>
          <p:cNvSpPr/>
          <p:nvPr/>
        </p:nvSpPr>
        <p:spPr>
          <a:xfrm>
            <a:off x="2520841" y="1271450"/>
            <a:ext cx="6658601" cy="3468799"/>
          </a:xfrm>
          <a:prstGeom prst="homePlate">
            <a:avLst>
              <a:gd name="adj" fmla="val 0"/>
            </a:avLst>
          </a:prstGeom>
          <a:gradFill>
            <a:gsLst>
              <a:gs pos="0">
                <a:schemeClr val="accent4"/>
              </a:gs>
              <a:gs pos="100000">
                <a:schemeClr val="accent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Pentagon 54">
            <a:extLst>
              <a:ext uri="{FF2B5EF4-FFF2-40B4-BE49-F238E27FC236}">
                <a16:creationId xmlns:a16="http://schemas.microsoft.com/office/drawing/2014/main" id="{B2581BD8-10D2-134D-ACA9-C2D8EBE96ADD}"/>
              </a:ext>
            </a:extLst>
          </p:cNvPr>
          <p:cNvSpPr/>
          <p:nvPr/>
        </p:nvSpPr>
        <p:spPr>
          <a:xfrm>
            <a:off x="1" y="1271451"/>
            <a:ext cx="5118540" cy="3468798"/>
          </a:xfrm>
          <a:prstGeom prst="homePlate">
            <a:avLst/>
          </a:prstGeom>
          <a:gradFill>
            <a:gsLst>
              <a:gs pos="100000">
                <a:schemeClr val="accent4"/>
              </a:gs>
              <a:gs pos="0">
                <a:schemeClr val="accent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56" name="Group 55">
            <a:extLst>
              <a:ext uri="{FF2B5EF4-FFF2-40B4-BE49-F238E27FC236}">
                <a16:creationId xmlns:a16="http://schemas.microsoft.com/office/drawing/2014/main" id="{3E36EE84-4C47-D048-86A2-F31DC5818758}"/>
              </a:ext>
            </a:extLst>
          </p:cNvPr>
          <p:cNvGrpSpPr/>
          <p:nvPr/>
        </p:nvGrpSpPr>
        <p:grpSpPr>
          <a:xfrm>
            <a:off x="3471482" y="1271451"/>
            <a:ext cx="1647057" cy="3468798"/>
            <a:chOff x="2794741" y="1271451"/>
            <a:chExt cx="2757352" cy="3352800"/>
          </a:xfrm>
          <a:effectLst>
            <a:outerShdw blurRad="50800" dist="12700" dir="2700000" algn="tl" rotWithShape="0">
              <a:prstClr val="black">
                <a:alpha val="40000"/>
              </a:prstClr>
            </a:outerShdw>
          </a:effectLst>
        </p:grpSpPr>
        <p:sp>
          <p:nvSpPr>
            <p:cNvPr id="57" name="Chevron 56">
              <a:extLst>
                <a:ext uri="{FF2B5EF4-FFF2-40B4-BE49-F238E27FC236}">
                  <a16:creationId xmlns:a16="http://schemas.microsoft.com/office/drawing/2014/main" id="{9AD65764-A9E1-CB45-9840-E5358D9DD323}"/>
                </a:ext>
              </a:extLst>
            </p:cNvPr>
            <p:cNvSpPr/>
            <p:nvPr/>
          </p:nvSpPr>
          <p:spPr>
            <a:xfrm>
              <a:off x="3356444" y="1271451"/>
              <a:ext cx="2195649" cy="3352800"/>
            </a:xfrm>
            <a:prstGeom prst="chevron">
              <a:avLst>
                <a:gd name="adj" fmla="val 78659"/>
              </a:avLst>
            </a:prstGeom>
            <a:gradFill>
              <a:gsLst>
                <a:gs pos="100000">
                  <a:schemeClr val="accent4">
                    <a:lumMod val="75000"/>
                  </a:schemeClr>
                </a:gs>
                <a:gs pos="0">
                  <a:schemeClr val="accent1">
                    <a:lumMod val="75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8" name="Chevron 57">
              <a:extLst>
                <a:ext uri="{FF2B5EF4-FFF2-40B4-BE49-F238E27FC236}">
                  <a16:creationId xmlns:a16="http://schemas.microsoft.com/office/drawing/2014/main" id="{0A9A7AC3-D7C7-8F4F-8B8A-EA8C8D22A7AC}"/>
                </a:ext>
              </a:extLst>
            </p:cNvPr>
            <p:cNvSpPr/>
            <p:nvPr/>
          </p:nvSpPr>
          <p:spPr>
            <a:xfrm>
              <a:off x="2794741" y="1271451"/>
              <a:ext cx="2195649" cy="3352800"/>
            </a:xfrm>
            <a:prstGeom prst="chevron">
              <a:avLst>
                <a:gd name="adj" fmla="val 78659"/>
              </a:avLst>
            </a:prstGeom>
            <a:gradFill>
              <a:gsLst>
                <a:gs pos="100000">
                  <a:schemeClr val="accent4">
                    <a:lumMod val="75000"/>
                    <a:alpha val="66000"/>
                  </a:schemeClr>
                </a:gs>
                <a:gs pos="0">
                  <a:schemeClr val="accent1">
                    <a:lumMod val="75000"/>
                    <a:alpha val="59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sp>
        <p:nvSpPr>
          <p:cNvPr id="4" name="Title 1"/>
          <p:cNvSpPr>
            <a:spLocks noGrp="1"/>
          </p:cNvSpPr>
          <p:nvPr>
            <p:ph type="title"/>
            <p:custDataLst>
              <p:tags r:id="rId1"/>
            </p:custDataLst>
          </p:nvPr>
        </p:nvSpPr>
        <p:spPr>
          <a:xfrm>
            <a:off x="393700" y="88500"/>
            <a:ext cx="8356600" cy="461665"/>
          </a:xfrm>
        </p:spPr>
        <p:txBody>
          <a:bodyPr/>
          <a:lstStyle/>
          <a:p>
            <a:r>
              <a:rPr lang="en-US" dirty="0">
                <a:latin typeface="Arial" panose="020B0604020202020204" pitchFamily="34" charset="0"/>
                <a:cs typeface="Arial" panose="020B0604020202020204" pitchFamily="34" charset="0"/>
              </a:rPr>
              <a:t>The </a:t>
            </a:r>
            <a:r>
              <a:rPr lang="en-US" sz="3200" dirty="0">
                <a:solidFill>
                  <a:schemeClr val="bg1"/>
                </a:solidFill>
                <a:latin typeface="Arial" panose="020B0604020202020204" pitchFamily="34" charset="0"/>
                <a:cs typeface="Arial" panose="020B0604020202020204" pitchFamily="34" charset="0"/>
              </a:rPr>
              <a:t>New</a:t>
            </a:r>
            <a:r>
              <a:rPr lang="en-US" dirty="0">
                <a:latin typeface="Arial" panose="020B0604020202020204" pitchFamily="34" charset="0"/>
                <a:cs typeface="Arial" panose="020B0604020202020204" pitchFamily="34" charset="0"/>
              </a:rPr>
              <a:t> Consolidated Communications</a:t>
            </a:r>
          </a:p>
        </p:txBody>
      </p:sp>
      <p:sp>
        <p:nvSpPr>
          <p:cNvPr id="48" name="TextBox 47">
            <a:extLst>
              <a:ext uri="{FF2B5EF4-FFF2-40B4-BE49-F238E27FC236}">
                <a16:creationId xmlns:a16="http://schemas.microsoft.com/office/drawing/2014/main" id="{F5377162-B3A7-FF4A-A2B4-A2D6E31C1022}"/>
              </a:ext>
            </a:extLst>
          </p:cNvPr>
          <p:cNvSpPr txBox="1"/>
          <p:nvPr>
            <p:custDataLst>
              <p:tags r:id="rId2"/>
            </p:custDataLst>
          </p:nvPr>
        </p:nvSpPr>
        <p:spPr>
          <a:xfrm>
            <a:off x="342482" y="849325"/>
            <a:ext cx="6084317" cy="246221"/>
          </a:xfrm>
          <a:prstGeom prst="rect">
            <a:avLst/>
          </a:prstGeom>
          <a:noFill/>
        </p:spPr>
        <p:txBody>
          <a:bodyPr wrap="square" lIns="0" tIns="0" rIns="0" bIns="0" rtlCol="0">
            <a:spAutoFit/>
          </a:bodyPr>
          <a:lstStyle/>
          <a:p>
            <a:r>
              <a:rPr lang="en-US" sz="1600" dirty="0" smtClean="0">
                <a:latin typeface="Arial" panose="020B0604020202020204" pitchFamily="34" charset="0"/>
                <a:cs typeface="Arial" panose="020B0604020202020204" pitchFamily="34" charset="0"/>
              </a:rPr>
              <a:t>Strategic transformation underway for return to </a:t>
            </a:r>
            <a:r>
              <a:rPr lang="en-US" sz="1600" dirty="0">
                <a:latin typeface="Arial" panose="020B0604020202020204" pitchFamily="34" charset="0"/>
                <a:cs typeface="Arial" panose="020B0604020202020204" pitchFamily="34" charset="0"/>
              </a:rPr>
              <a:t>growth</a:t>
            </a:r>
          </a:p>
        </p:txBody>
      </p:sp>
      <p:grpSp>
        <p:nvGrpSpPr>
          <p:cNvPr id="9" name="Group 8">
            <a:extLst>
              <a:ext uri="{FF2B5EF4-FFF2-40B4-BE49-F238E27FC236}">
                <a16:creationId xmlns:a16="http://schemas.microsoft.com/office/drawing/2014/main" id="{A7A3149E-C463-7B48-9F94-27487F62B876}"/>
              </a:ext>
            </a:extLst>
          </p:cNvPr>
          <p:cNvGrpSpPr/>
          <p:nvPr/>
        </p:nvGrpSpPr>
        <p:grpSpPr>
          <a:xfrm>
            <a:off x="342482" y="1505852"/>
            <a:ext cx="3405523" cy="446032"/>
            <a:chOff x="342482" y="1355151"/>
            <a:chExt cx="3405523" cy="446032"/>
          </a:xfrm>
        </p:grpSpPr>
        <p:sp>
          <p:nvSpPr>
            <p:cNvPr id="28" name="Rectangle 27">
              <a:extLst>
                <a:ext uri="{FF2B5EF4-FFF2-40B4-BE49-F238E27FC236}">
                  <a16:creationId xmlns:a16="http://schemas.microsoft.com/office/drawing/2014/main" id="{3BDD986E-B3FB-4452-AEBF-0EF517F77522}"/>
                </a:ext>
              </a:extLst>
            </p:cNvPr>
            <p:cNvSpPr/>
            <p:nvPr>
              <p:custDataLst>
                <p:tags r:id="rId11"/>
              </p:custDataLst>
            </p:nvPr>
          </p:nvSpPr>
          <p:spPr bwMode="auto">
            <a:xfrm>
              <a:off x="445230" y="1355151"/>
              <a:ext cx="3302775" cy="446032"/>
            </a:xfrm>
            <a:prstGeom prst="rect">
              <a:avLst/>
            </a:prstGeom>
            <a:noFill/>
            <a:ln w="9525" cap="flat" cmpd="sng" algn="ctr">
              <a:noFill/>
              <a:prstDash val="solid"/>
              <a:round/>
              <a:headEnd type="none" w="med" len="med"/>
              <a:tailEnd type="none" w="med" len="med"/>
            </a:ln>
            <a:effectLst/>
          </p:spPr>
          <p:txBody>
            <a:bodyPr vert="horz" wrap="square" lIns="41148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a:solidFill>
                    <a:schemeClr val="bg1"/>
                  </a:solidFill>
                  <a:latin typeface="Arial" panose="020B0604020202020204" pitchFamily="34" charset="0"/>
                  <a:cs typeface="Arial" panose="020B0604020202020204" pitchFamily="34" charset="0"/>
                </a:rPr>
                <a:t>Dividend Cut + New Capital </a:t>
              </a:r>
              <a:br>
                <a:rPr lang="en-US" sz="1400" dirty="0">
                  <a:solidFill>
                    <a:schemeClr val="bg1"/>
                  </a:solidFill>
                  <a:latin typeface="Arial" panose="020B0604020202020204" pitchFamily="34" charset="0"/>
                  <a:cs typeface="Arial" panose="020B0604020202020204" pitchFamily="34" charset="0"/>
                </a:rPr>
              </a:br>
              <a:r>
                <a:rPr lang="en-US" sz="1400" dirty="0">
                  <a:solidFill>
                    <a:schemeClr val="bg1"/>
                  </a:solidFill>
                  <a:latin typeface="Arial" panose="020B0604020202020204" pitchFamily="34" charset="0"/>
                  <a:cs typeface="Arial" panose="020B0604020202020204" pitchFamily="34" charset="0"/>
                </a:rPr>
                <a:t>Allocation Plan</a:t>
              </a:r>
            </a:p>
          </p:txBody>
        </p:sp>
        <p:sp>
          <p:nvSpPr>
            <p:cNvPr id="60" name="Freeform 33">
              <a:extLst>
                <a:ext uri="{FF2B5EF4-FFF2-40B4-BE49-F238E27FC236}">
                  <a16:creationId xmlns:a16="http://schemas.microsoft.com/office/drawing/2014/main" id="{48F7E23C-EFC2-424E-9BD7-7A9DC923813B}"/>
                </a:ext>
              </a:extLst>
            </p:cNvPr>
            <p:cNvSpPr>
              <a:spLocks noEditPoints="1"/>
            </p:cNvSpPr>
            <p:nvPr/>
          </p:nvSpPr>
          <p:spPr bwMode="auto">
            <a:xfrm>
              <a:off x="342482" y="1412015"/>
              <a:ext cx="420554" cy="336630"/>
            </a:xfrm>
            <a:custGeom>
              <a:avLst/>
              <a:gdLst>
                <a:gd name="T0" fmla="*/ 2425 w 2593"/>
                <a:gd name="T1" fmla="*/ 168 h 2076"/>
                <a:gd name="T2" fmla="*/ 1171 w 2593"/>
                <a:gd name="T3" fmla="*/ 1422 h 2076"/>
                <a:gd name="T4" fmla="*/ 548 w 2593"/>
                <a:gd name="T5" fmla="*/ 798 h 2076"/>
                <a:gd name="T6" fmla="*/ 416 w 2593"/>
                <a:gd name="T7" fmla="*/ 798 h 2076"/>
                <a:gd name="T8" fmla="*/ 416 w 2593"/>
                <a:gd name="T9" fmla="*/ 930 h 2076"/>
                <a:gd name="T10" fmla="*/ 1171 w 2593"/>
                <a:gd name="T11" fmla="*/ 1685 h 2076"/>
                <a:gd name="T12" fmla="*/ 2557 w 2593"/>
                <a:gd name="T13" fmla="*/ 300 h 2076"/>
                <a:gd name="T14" fmla="*/ 2557 w 2593"/>
                <a:gd name="T15" fmla="*/ 168 h 2076"/>
                <a:gd name="T16" fmla="*/ 2425 w 2593"/>
                <a:gd name="T17" fmla="*/ 168 h 2076"/>
                <a:gd name="T18" fmla="*/ 1890 w 2593"/>
                <a:gd name="T19" fmla="*/ 1890 h 2076"/>
                <a:gd name="T20" fmla="*/ 187 w 2593"/>
                <a:gd name="T21" fmla="*/ 1890 h 2076"/>
                <a:gd name="T22" fmla="*/ 187 w 2593"/>
                <a:gd name="T23" fmla="*/ 187 h 2076"/>
                <a:gd name="T24" fmla="*/ 1890 w 2593"/>
                <a:gd name="T25" fmla="*/ 187 h 2076"/>
                <a:gd name="T26" fmla="*/ 1890 w 2593"/>
                <a:gd name="T27" fmla="*/ 413 h 2076"/>
                <a:gd name="T28" fmla="*/ 2076 w 2593"/>
                <a:gd name="T29" fmla="*/ 226 h 2076"/>
                <a:gd name="T30" fmla="*/ 2076 w 2593"/>
                <a:gd name="T31" fmla="*/ 0 h 2076"/>
                <a:gd name="T32" fmla="*/ 0 w 2593"/>
                <a:gd name="T33" fmla="*/ 0 h 2076"/>
                <a:gd name="T34" fmla="*/ 0 w 2593"/>
                <a:gd name="T35" fmla="*/ 2076 h 2076"/>
                <a:gd name="T36" fmla="*/ 2076 w 2593"/>
                <a:gd name="T37" fmla="*/ 2076 h 2076"/>
                <a:gd name="T38" fmla="*/ 2076 w 2593"/>
                <a:gd name="T39" fmla="*/ 1070 h 2076"/>
                <a:gd name="T40" fmla="*/ 1890 w 2593"/>
                <a:gd name="T41" fmla="*/ 1257 h 2076"/>
                <a:gd name="T42" fmla="*/ 1890 w 2593"/>
                <a:gd name="T43" fmla="*/ 1890 h 2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93" h="2076">
                  <a:moveTo>
                    <a:pt x="2425" y="168"/>
                  </a:moveTo>
                  <a:cubicBezTo>
                    <a:pt x="1171" y="1422"/>
                    <a:pt x="1171" y="1422"/>
                    <a:pt x="1171" y="1422"/>
                  </a:cubicBezTo>
                  <a:cubicBezTo>
                    <a:pt x="548" y="798"/>
                    <a:pt x="548" y="798"/>
                    <a:pt x="548" y="798"/>
                  </a:cubicBezTo>
                  <a:cubicBezTo>
                    <a:pt x="511" y="762"/>
                    <a:pt x="452" y="762"/>
                    <a:pt x="416" y="798"/>
                  </a:cubicBezTo>
                  <a:cubicBezTo>
                    <a:pt x="379" y="835"/>
                    <a:pt x="379" y="894"/>
                    <a:pt x="416" y="930"/>
                  </a:cubicBezTo>
                  <a:cubicBezTo>
                    <a:pt x="1171" y="1685"/>
                    <a:pt x="1171" y="1685"/>
                    <a:pt x="1171" y="1685"/>
                  </a:cubicBezTo>
                  <a:cubicBezTo>
                    <a:pt x="2557" y="300"/>
                    <a:pt x="2557" y="300"/>
                    <a:pt x="2557" y="300"/>
                  </a:cubicBezTo>
                  <a:cubicBezTo>
                    <a:pt x="2593" y="264"/>
                    <a:pt x="2593" y="205"/>
                    <a:pt x="2557" y="168"/>
                  </a:cubicBezTo>
                  <a:cubicBezTo>
                    <a:pt x="2520" y="132"/>
                    <a:pt x="2461" y="132"/>
                    <a:pt x="2425" y="168"/>
                  </a:cubicBezTo>
                  <a:close/>
                  <a:moveTo>
                    <a:pt x="1890" y="1890"/>
                  </a:moveTo>
                  <a:cubicBezTo>
                    <a:pt x="187" y="1890"/>
                    <a:pt x="187" y="1890"/>
                    <a:pt x="187" y="1890"/>
                  </a:cubicBezTo>
                  <a:cubicBezTo>
                    <a:pt x="187" y="187"/>
                    <a:pt x="187" y="187"/>
                    <a:pt x="187" y="187"/>
                  </a:cubicBezTo>
                  <a:cubicBezTo>
                    <a:pt x="1890" y="187"/>
                    <a:pt x="1890" y="187"/>
                    <a:pt x="1890" y="187"/>
                  </a:cubicBezTo>
                  <a:cubicBezTo>
                    <a:pt x="1890" y="413"/>
                    <a:pt x="1890" y="413"/>
                    <a:pt x="1890" y="413"/>
                  </a:cubicBezTo>
                  <a:cubicBezTo>
                    <a:pt x="2076" y="226"/>
                    <a:pt x="2076" y="226"/>
                    <a:pt x="2076" y="226"/>
                  </a:cubicBezTo>
                  <a:cubicBezTo>
                    <a:pt x="2076" y="0"/>
                    <a:pt x="2076" y="0"/>
                    <a:pt x="2076" y="0"/>
                  </a:cubicBezTo>
                  <a:cubicBezTo>
                    <a:pt x="0" y="0"/>
                    <a:pt x="0" y="0"/>
                    <a:pt x="0" y="0"/>
                  </a:cubicBezTo>
                  <a:cubicBezTo>
                    <a:pt x="0" y="2076"/>
                    <a:pt x="0" y="2076"/>
                    <a:pt x="0" y="2076"/>
                  </a:cubicBezTo>
                  <a:cubicBezTo>
                    <a:pt x="2076" y="2076"/>
                    <a:pt x="2076" y="2076"/>
                    <a:pt x="2076" y="2076"/>
                  </a:cubicBezTo>
                  <a:cubicBezTo>
                    <a:pt x="2076" y="1070"/>
                    <a:pt x="2076" y="1070"/>
                    <a:pt x="2076" y="1070"/>
                  </a:cubicBezTo>
                  <a:cubicBezTo>
                    <a:pt x="1890" y="1257"/>
                    <a:pt x="1890" y="1257"/>
                    <a:pt x="1890" y="1257"/>
                  </a:cubicBezTo>
                  <a:lnTo>
                    <a:pt x="1890" y="189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61" name="Group 60">
            <a:extLst>
              <a:ext uri="{FF2B5EF4-FFF2-40B4-BE49-F238E27FC236}">
                <a16:creationId xmlns:a16="http://schemas.microsoft.com/office/drawing/2014/main" id="{CA15ECC2-2F0A-1947-A42E-7D47857B367B}"/>
              </a:ext>
            </a:extLst>
          </p:cNvPr>
          <p:cNvGrpSpPr/>
          <p:nvPr/>
        </p:nvGrpSpPr>
        <p:grpSpPr>
          <a:xfrm>
            <a:off x="342482" y="2191460"/>
            <a:ext cx="3405523" cy="446032"/>
            <a:chOff x="342482" y="1355151"/>
            <a:chExt cx="3405523" cy="446032"/>
          </a:xfrm>
        </p:grpSpPr>
        <p:sp>
          <p:nvSpPr>
            <p:cNvPr id="62" name="Rectangle 61">
              <a:extLst>
                <a:ext uri="{FF2B5EF4-FFF2-40B4-BE49-F238E27FC236}">
                  <a16:creationId xmlns:a16="http://schemas.microsoft.com/office/drawing/2014/main" id="{C35D82D7-8AA6-E04A-9678-A04AC078C168}"/>
                </a:ext>
              </a:extLst>
            </p:cNvPr>
            <p:cNvSpPr/>
            <p:nvPr>
              <p:custDataLst>
                <p:tags r:id="rId10"/>
              </p:custDataLst>
            </p:nvPr>
          </p:nvSpPr>
          <p:spPr bwMode="auto">
            <a:xfrm>
              <a:off x="445230" y="1355151"/>
              <a:ext cx="3302775" cy="446032"/>
            </a:xfrm>
            <a:prstGeom prst="rect">
              <a:avLst/>
            </a:prstGeom>
            <a:noFill/>
            <a:ln w="9525" cap="flat" cmpd="sng" algn="ctr">
              <a:noFill/>
              <a:prstDash val="solid"/>
              <a:round/>
              <a:headEnd type="none" w="med" len="med"/>
              <a:tailEnd type="none" w="med" len="med"/>
            </a:ln>
            <a:effectLst/>
          </p:spPr>
          <p:txBody>
            <a:bodyPr vert="horz" wrap="square" lIns="41148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a:solidFill>
                    <a:schemeClr val="bg1"/>
                  </a:solidFill>
                  <a:latin typeface="Arial" panose="020B0604020202020204" pitchFamily="34" charset="0"/>
                  <a:cs typeface="Arial" panose="020B0604020202020204" pitchFamily="34" charset="0"/>
                </a:rPr>
                <a:t>Aggressive Debt Paydown from </a:t>
              </a:r>
              <a:br>
                <a:rPr lang="en-US" sz="1400" dirty="0">
                  <a:solidFill>
                    <a:schemeClr val="bg1"/>
                  </a:solidFill>
                  <a:latin typeface="Arial" panose="020B0604020202020204" pitchFamily="34" charset="0"/>
                  <a:cs typeface="Arial" panose="020B0604020202020204" pitchFamily="34" charset="0"/>
                </a:rPr>
              </a:br>
              <a:r>
                <a:rPr lang="en-US" sz="1400" dirty="0">
                  <a:solidFill>
                    <a:schemeClr val="bg1"/>
                  </a:solidFill>
                  <a:latin typeface="Arial" panose="020B0604020202020204" pitchFamily="34" charset="0"/>
                  <a:cs typeface="Arial" panose="020B0604020202020204" pitchFamily="34" charset="0"/>
                </a:rPr>
                <a:t>Free Cash Flow</a:t>
              </a:r>
            </a:p>
          </p:txBody>
        </p:sp>
        <p:sp>
          <p:nvSpPr>
            <p:cNvPr id="63" name="Freeform 33">
              <a:extLst>
                <a:ext uri="{FF2B5EF4-FFF2-40B4-BE49-F238E27FC236}">
                  <a16:creationId xmlns:a16="http://schemas.microsoft.com/office/drawing/2014/main" id="{E2980944-0CDB-DC4F-BA89-8D780F528360}"/>
                </a:ext>
              </a:extLst>
            </p:cNvPr>
            <p:cNvSpPr>
              <a:spLocks noEditPoints="1"/>
            </p:cNvSpPr>
            <p:nvPr/>
          </p:nvSpPr>
          <p:spPr bwMode="auto">
            <a:xfrm>
              <a:off x="342482" y="1412015"/>
              <a:ext cx="420554" cy="336630"/>
            </a:xfrm>
            <a:custGeom>
              <a:avLst/>
              <a:gdLst>
                <a:gd name="T0" fmla="*/ 2425 w 2593"/>
                <a:gd name="T1" fmla="*/ 168 h 2076"/>
                <a:gd name="T2" fmla="*/ 1171 w 2593"/>
                <a:gd name="T3" fmla="*/ 1422 h 2076"/>
                <a:gd name="T4" fmla="*/ 548 w 2593"/>
                <a:gd name="T5" fmla="*/ 798 h 2076"/>
                <a:gd name="T6" fmla="*/ 416 w 2593"/>
                <a:gd name="T7" fmla="*/ 798 h 2076"/>
                <a:gd name="T8" fmla="*/ 416 w 2593"/>
                <a:gd name="T9" fmla="*/ 930 h 2076"/>
                <a:gd name="T10" fmla="*/ 1171 w 2593"/>
                <a:gd name="T11" fmla="*/ 1685 h 2076"/>
                <a:gd name="T12" fmla="*/ 2557 w 2593"/>
                <a:gd name="T13" fmla="*/ 300 h 2076"/>
                <a:gd name="T14" fmla="*/ 2557 w 2593"/>
                <a:gd name="T15" fmla="*/ 168 h 2076"/>
                <a:gd name="T16" fmla="*/ 2425 w 2593"/>
                <a:gd name="T17" fmla="*/ 168 h 2076"/>
                <a:gd name="T18" fmla="*/ 1890 w 2593"/>
                <a:gd name="T19" fmla="*/ 1890 h 2076"/>
                <a:gd name="T20" fmla="*/ 187 w 2593"/>
                <a:gd name="T21" fmla="*/ 1890 h 2076"/>
                <a:gd name="T22" fmla="*/ 187 w 2593"/>
                <a:gd name="T23" fmla="*/ 187 h 2076"/>
                <a:gd name="T24" fmla="*/ 1890 w 2593"/>
                <a:gd name="T25" fmla="*/ 187 h 2076"/>
                <a:gd name="T26" fmla="*/ 1890 w 2593"/>
                <a:gd name="T27" fmla="*/ 413 h 2076"/>
                <a:gd name="T28" fmla="*/ 2076 w 2593"/>
                <a:gd name="T29" fmla="*/ 226 h 2076"/>
                <a:gd name="T30" fmla="*/ 2076 w 2593"/>
                <a:gd name="T31" fmla="*/ 0 h 2076"/>
                <a:gd name="T32" fmla="*/ 0 w 2593"/>
                <a:gd name="T33" fmla="*/ 0 h 2076"/>
                <a:gd name="T34" fmla="*/ 0 w 2593"/>
                <a:gd name="T35" fmla="*/ 2076 h 2076"/>
                <a:gd name="T36" fmla="*/ 2076 w 2593"/>
                <a:gd name="T37" fmla="*/ 2076 h 2076"/>
                <a:gd name="T38" fmla="*/ 2076 w 2593"/>
                <a:gd name="T39" fmla="*/ 1070 h 2076"/>
                <a:gd name="T40" fmla="*/ 1890 w 2593"/>
                <a:gd name="T41" fmla="*/ 1257 h 2076"/>
                <a:gd name="T42" fmla="*/ 1890 w 2593"/>
                <a:gd name="T43" fmla="*/ 1890 h 2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93" h="2076">
                  <a:moveTo>
                    <a:pt x="2425" y="168"/>
                  </a:moveTo>
                  <a:cubicBezTo>
                    <a:pt x="1171" y="1422"/>
                    <a:pt x="1171" y="1422"/>
                    <a:pt x="1171" y="1422"/>
                  </a:cubicBezTo>
                  <a:cubicBezTo>
                    <a:pt x="548" y="798"/>
                    <a:pt x="548" y="798"/>
                    <a:pt x="548" y="798"/>
                  </a:cubicBezTo>
                  <a:cubicBezTo>
                    <a:pt x="511" y="762"/>
                    <a:pt x="452" y="762"/>
                    <a:pt x="416" y="798"/>
                  </a:cubicBezTo>
                  <a:cubicBezTo>
                    <a:pt x="379" y="835"/>
                    <a:pt x="379" y="894"/>
                    <a:pt x="416" y="930"/>
                  </a:cubicBezTo>
                  <a:cubicBezTo>
                    <a:pt x="1171" y="1685"/>
                    <a:pt x="1171" y="1685"/>
                    <a:pt x="1171" y="1685"/>
                  </a:cubicBezTo>
                  <a:cubicBezTo>
                    <a:pt x="2557" y="300"/>
                    <a:pt x="2557" y="300"/>
                    <a:pt x="2557" y="300"/>
                  </a:cubicBezTo>
                  <a:cubicBezTo>
                    <a:pt x="2593" y="264"/>
                    <a:pt x="2593" y="205"/>
                    <a:pt x="2557" y="168"/>
                  </a:cubicBezTo>
                  <a:cubicBezTo>
                    <a:pt x="2520" y="132"/>
                    <a:pt x="2461" y="132"/>
                    <a:pt x="2425" y="168"/>
                  </a:cubicBezTo>
                  <a:close/>
                  <a:moveTo>
                    <a:pt x="1890" y="1890"/>
                  </a:moveTo>
                  <a:cubicBezTo>
                    <a:pt x="187" y="1890"/>
                    <a:pt x="187" y="1890"/>
                    <a:pt x="187" y="1890"/>
                  </a:cubicBezTo>
                  <a:cubicBezTo>
                    <a:pt x="187" y="187"/>
                    <a:pt x="187" y="187"/>
                    <a:pt x="187" y="187"/>
                  </a:cubicBezTo>
                  <a:cubicBezTo>
                    <a:pt x="1890" y="187"/>
                    <a:pt x="1890" y="187"/>
                    <a:pt x="1890" y="187"/>
                  </a:cubicBezTo>
                  <a:cubicBezTo>
                    <a:pt x="1890" y="413"/>
                    <a:pt x="1890" y="413"/>
                    <a:pt x="1890" y="413"/>
                  </a:cubicBezTo>
                  <a:cubicBezTo>
                    <a:pt x="2076" y="226"/>
                    <a:pt x="2076" y="226"/>
                    <a:pt x="2076" y="226"/>
                  </a:cubicBezTo>
                  <a:cubicBezTo>
                    <a:pt x="2076" y="0"/>
                    <a:pt x="2076" y="0"/>
                    <a:pt x="2076" y="0"/>
                  </a:cubicBezTo>
                  <a:cubicBezTo>
                    <a:pt x="0" y="0"/>
                    <a:pt x="0" y="0"/>
                    <a:pt x="0" y="0"/>
                  </a:cubicBezTo>
                  <a:cubicBezTo>
                    <a:pt x="0" y="2076"/>
                    <a:pt x="0" y="2076"/>
                    <a:pt x="0" y="2076"/>
                  </a:cubicBezTo>
                  <a:cubicBezTo>
                    <a:pt x="2076" y="2076"/>
                    <a:pt x="2076" y="2076"/>
                    <a:pt x="2076" y="2076"/>
                  </a:cubicBezTo>
                  <a:cubicBezTo>
                    <a:pt x="2076" y="1070"/>
                    <a:pt x="2076" y="1070"/>
                    <a:pt x="2076" y="1070"/>
                  </a:cubicBezTo>
                  <a:cubicBezTo>
                    <a:pt x="1890" y="1257"/>
                    <a:pt x="1890" y="1257"/>
                    <a:pt x="1890" y="1257"/>
                  </a:cubicBezTo>
                  <a:lnTo>
                    <a:pt x="1890" y="189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65" name="Rectangle 64">
            <a:extLst>
              <a:ext uri="{FF2B5EF4-FFF2-40B4-BE49-F238E27FC236}">
                <a16:creationId xmlns:a16="http://schemas.microsoft.com/office/drawing/2014/main" id="{4E0BEC82-4327-B54F-A924-63A3EB04EAA5}"/>
              </a:ext>
            </a:extLst>
          </p:cNvPr>
          <p:cNvSpPr/>
          <p:nvPr>
            <p:custDataLst>
              <p:tags r:id="rId3"/>
            </p:custDataLst>
          </p:nvPr>
        </p:nvSpPr>
        <p:spPr bwMode="auto">
          <a:xfrm>
            <a:off x="445230" y="2920613"/>
            <a:ext cx="3302775" cy="446032"/>
          </a:xfrm>
          <a:prstGeom prst="rect">
            <a:avLst/>
          </a:prstGeom>
          <a:noFill/>
          <a:ln w="9525" cap="flat" cmpd="sng" algn="ctr">
            <a:noFill/>
            <a:prstDash val="solid"/>
            <a:round/>
            <a:headEnd type="none" w="med" len="med"/>
            <a:tailEnd type="none" w="med" len="med"/>
          </a:ln>
          <a:effectLst/>
        </p:spPr>
        <p:txBody>
          <a:bodyPr vert="horz" wrap="square" lIns="41148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a:solidFill>
                  <a:schemeClr val="bg1"/>
                </a:solidFill>
                <a:latin typeface="Arial" panose="020B0604020202020204" pitchFamily="34" charset="0"/>
                <a:cs typeface="Arial" panose="020B0604020202020204" pitchFamily="34" charset="0"/>
              </a:rPr>
              <a:t>Conservative Financial Policy</a:t>
            </a:r>
          </a:p>
        </p:txBody>
      </p:sp>
      <p:sp>
        <p:nvSpPr>
          <p:cNvPr id="66" name="Freeform 33">
            <a:extLst>
              <a:ext uri="{FF2B5EF4-FFF2-40B4-BE49-F238E27FC236}">
                <a16:creationId xmlns:a16="http://schemas.microsoft.com/office/drawing/2014/main" id="{206C5FFB-2C6A-5943-8E7D-9FBD6565EC5C}"/>
              </a:ext>
            </a:extLst>
          </p:cNvPr>
          <p:cNvSpPr>
            <a:spLocks noEditPoints="1"/>
          </p:cNvSpPr>
          <p:nvPr/>
        </p:nvSpPr>
        <p:spPr bwMode="auto">
          <a:xfrm>
            <a:off x="342482" y="2977477"/>
            <a:ext cx="420554" cy="336630"/>
          </a:xfrm>
          <a:custGeom>
            <a:avLst/>
            <a:gdLst>
              <a:gd name="T0" fmla="*/ 2425 w 2593"/>
              <a:gd name="T1" fmla="*/ 168 h 2076"/>
              <a:gd name="T2" fmla="*/ 1171 w 2593"/>
              <a:gd name="T3" fmla="*/ 1422 h 2076"/>
              <a:gd name="T4" fmla="*/ 548 w 2593"/>
              <a:gd name="T5" fmla="*/ 798 h 2076"/>
              <a:gd name="T6" fmla="*/ 416 w 2593"/>
              <a:gd name="T7" fmla="*/ 798 h 2076"/>
              <a:gd name="T8" fmla="*/ 416 w 2593"/>
              <a:gd name="T9" fmla="*/ 930 h 2076"/>
              <a:gd name="T10" fmla="*/ 1171 w 2593"/>
              <a:gd name="T11" fmla="*/ 1685 h 2076"/>
              <a:gd name="T12" fmla="*/ 2557 w 2593"/>
              <a:gd name="T13" fmla="*/ 300 h 2076"/>
              <a:gd name="T14" fmla="*/ 2557 w 2593"/>
              <a:gd name="T15" fmla="*/ 168 h 2076"/>
              <a:gd name="T16" fmla="*/ 2425 w 2593"/>
              <a:gd name="T17" fmla="*/ 168 h 2076"/>
              <a:gd name="T18" fmla="*/ 1890 w 2593"/>
              <a:gd name="T19" fmla="*/ 1890 h 2076"/>
              <a:gd name="T20" fmla="*/ 187 w 2593"/>
              <a:gd name="T21" fmla="*/ 1890 h 2076"/>
              <a:gd name="T22" fmla="*/ 187 w 2593"/>
              <a:gd name="T23" fmla="*/ 187 h 2076"/>
              <a:gd name="T24" fmla="*/ 1890 w 2593"/>
              <a:gd name="T25" fmla="*/ 187 h 2076"/>
              <a:gd name="T26" fmla="*/ 1890 w 2593"/>
              <a:gd name="T27" fmla="*/ 413 h 2076"/>
              <a:gd name="T28" fmla="*/ 2076 w 2593"/>
              <a:gd name="T29" fmla="*/ 226 h 2076"/>
              <a:gd name="T30" fmla="*/ 2076 w 2593"/>
              <a:gd name="T31" fmla="*/ 0 h 2076"/>
              <a:gd name="T32" fmla="*/ 0 w 2593"/>
              <a:gd name="T33" fmla="*/ 0 h 2076"/>
              <a:gd name="T34" fmla="*/ 0 w 2593"/>
              <a:gd name="T35" fmla="*/ 2076 h 2076"/>
              <a:gd name="T36" fmla="*/ 2076 w 2593"/>
              <a:gd name="T37" fmla="*/ 2076 h 2076"/>
              <a:gd name="T38" fmla="*/ 2076 w 2593"/>
              <a:gd name="T39" fmla="*/ 1070 h 2076"/>
              <a:gd name="T40" fmla="*/ 1890 w 2593"/>
              <a:gd name="T41" fmla="*/ 1257 h 2076"/>
              <a:gd name="T42" fmla="*/ 1890 w 2593"/>
              <a:gd name="T43" fmla="*/ 1890 h 2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93" h="2076">
                <a:moveTo>
                  <a:pt x="2425" y="168"/>
                </a:moveTo>
                <a:cubicBezTo>
                  <a:pt x="1171" y="1422"/>
                  <a:pt x="1171" y="1422"/>
                  <a:pt x="1171" y="1422"/>
                </a:cubicBezTo>
                <a:cubicBezTo>
                  <a:pt x="548" y="798"/>
                  <a:pt x="548" y="798"/>
                  <a:pt x="548" y="798"/>
                </a:cubicBezTo>
                <a:cubicBezTo>
                  <a:pt x="511" y="762"/>
                  <a:pt x="452" y="762"/>
                  <a:pt x="416" y="798"/>
                </a:cubicBezTo>
                <a:cubicBezTo>
                  <a:pt x="379" y="835"/>
                  <a:pt x="379" y="894"/>
                  <a:pt x="416" y="930"/>
                </a:cubicBezTo>
                <a:cubicBezTo>
                  <a:pt x="1171" y="1685"/>
                  <a:pt x="1171" y="1685"/>
                  <a:pt x="1171" y="1685"/>
                </a:cubicBezTo>
                <a:cubicBezTo>
                  <a:pt x="2557" y="300"/>
                  <a:pt x="2557" y="300"/>
                  <a:pt x="2557" y="300"/>
                </a:cubicBezTo>
                <a:cubicBezTo>
                  <a:pt x="2593" y="264"/>
                  <a:pt x="2593" y="205"/>
                  <a:pt x="2557" y="168"/>
                </a:cubicBezTo>
                <a:cubicBezTo>
                  <a:pt x="2520" y="132"/>
                  <a:pt x="2461" y="132"/>
                  <a:pt x="2425" y="168"/>
                </a:cubicBezTo>
                <a:close/>
                <a:moveTo>
                  <a:pt x="1890" y="1890"/>
                </a:moveTo>
                <a:cubicBezTo>
                  <a:pt x="187" y="1890"/>
                  <a:pt x="187" y="1890"/>
                  <a:pt x="187" y="1890"/>
                </a:cubicBezTo>
                <a:cubicBezTo>
                  <a:pt x="187" y="187"/>
                  <a:pt x="187" y="187"/>
                  <a:pt x="187" y="187"/>
                </a:cubicBezTo>
                <a:cubicBezTo>
                  <a:pt x="1890" y="187"/>
                  <a:pt x="1890" y="187"/>
                  <a:pt x="1890" y="187"/>
                </a:cubicBezTo>
                <a:cubicBezTo>
                  <a:pt x="1890" y="413"/>
                  <a:pt x="1890" y="413"/>
                  <a:pt x="1890" y="413"/>
                </a:cubicBezTo>
                <a:cubicBezTo>
                  <a:pt x="2076" y="226"/>
                  <a:pt x="2076" y="226"/>
                  <a:pt x="2076" y="226"/>
                </a:cubicBezTo>
                <a:cubicBezTo>
                  <a:pt x="2076" y="0"/>
                  <a:pt x="2076" y="0"/>
                  <a:pt x="2076" y="0"/>
                </a:cubicBezTo>
                <a:cubicBezTo>
                  <a:pt x="0" y="0"/>
                  <a:pt x="0" y="0"/>
                  <a:pt x="0" y="0"/>
                </a:cubicBezTo>
                <a:cubicBezTo>
                  <a:pt x="0" y="2076"/>
                  <a:pt x="0" y="2076"/>
                  <a:pt x="0" y="2076"/>
                </a:cubicBezTo>
                <a:cubicBezTo>
                  <a:pt x="2076" y="2076"/>
                  <a:pt x="2076" y="2076"/>
                  <a:pt x="2076" y="2076"/>
                </a:cubicBezTo>
                <a:cubicBezTo>
                  <a:pt x="2076" y="1070"/>
                  <a:pt x="2076" y="1070"/>
                  <a:pt x="2076" y="1070"/>
                </a:cubicBezTo>
                <a:cubicBezTo>
                  <a:pt x="1890" y="1257"/>
                  <a:pt x="1890" y="1257"/>
                  <a:pt x="1890" y="1257"/>
                </a:cubicBezTo>
                <a:lnTo>
                  <a:pt x="1890" y="189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0" name="Group 9">
            <a:extLst>
              <a:ext uri="{FF2B5EF4-FFF2-40B4-BE49-F238E27FC236}">
                <a16:creationId xmlns:a16="http://schemas.microsoft.com/office/drawing/2014/main" id="{AD091405-973D-AB45-B95F-B587765E321F}"/>
              </a:ext>
            </a:extLst>
          </p:cNvPr>
          <p:cNvGrpSpPr/>
          <p:nvPr/>
        </p:nvGrpSpPr>
        <p:grpSpPr>
          <a:xfrm>
            <a:off x="210444" y="3615126"/>
            <a:ext cx="3498633" cy="446033"/>
            <a:chOff x="249372" y="3783936"/>
            <a:chExt cx="3498633" cy="446033"/>
          </a:xfrm>
        </p:grpSpPr>
        <p:sp>
          <p:nvSpPr>
            <p:cNvPr id="59" name="Freeform 5">
              <a:extLst>
                <a:ext uri="{FF2B5EF4-FFF2-40B4-BE49-F238E27FC236}">
                  <a16:creationId xmlns:a16="http://schemas.microsoft.com/office/drawing/2014/main" id="{21ED84F2-A5D8-5C44-B722-53DD7943878A}"/>
                </a:ext>
              </a:extLst>
            </p:cNvPr>
            <p:cNvSpPr>
              <a:spLocks/>
            </p:cNvSpPr>
            <p:nvPr/>
          </p:nvSpPr>
          <p:spPr bwMode="auto">
            <a:xfrm rot="5400000" flipH="1" flipV="1">
              <a:off x="284070" y="3749238"/>
              <a:ext cx="383463" cy="452859"/>
            </a:xfrm>
            <a:custGeom>
              <a:avLst/>
              <a:gdLst>
                <a:gd name="T0" fmla="*/ 2108 w 2237"/>
                <a:gd name="T1" fmla="*/ 1436 h 2643"/>
                <a:gd name="T2" fmla="*/ 1161 w 2237"/>
                <a:gd name="T3" fmla="*/ 2398 h 2643"/>
                <a:gd name="T4" fmla="*/ 1161 w 2237"/>
                <a:gd name="T5" fmla="*/ 71 h 2643"/>
                <a:gd name="T6" fmla="*/ 1090 w 2237"/>
                <a:gd name="T7" fmla="*/ 0 h 2643"/>
                <a:gd name="T8" fmla="*/ 1019 w 2237"/>
                <a:gd name="T9" fmla="*/ 71 h 2643"/>
                <a:gd name="T10" fmla="*/ 1019 w 2237"/>
                <a:gd name="T11" fmla="*/ 2392 h 2643"/>
                <a:gd name="T12" fmla="*/ 131 w 2237"/>
                <a:gd name="T13" fmla="*/ 1437 h 2643"/>
                <a:gd name="T14" fmla="*/ 31 w 2237"/>
                <a:gd name="T15" fmla="*/ 1434 h 2643"/>
                <a:gd name="T16" fmla="*/ 27 w 2237"/>
                <a:gd name="T17" fmla="*/ 1534 h 2643"/>
                <a:gd name="T18" fmla="*/ 1038 w 2237"/>
                <a:gd name="T19" fmla="*/ 2620 h 2643"/>
                <a:gd name="T20" fmla="*/ 1089 w 2237"/>
                <a:gd name="T21" fmla="*/ 2643 h 2643"/>
                <a:gd name="T22" fmla="*/ 1090 w 2237"/>
                <a:gd name="T23" fmla="*/ 2643 h 2643"/>
                <a:gd name="T24" fmla="*/ 1140 w 2237"/>
                <a:gd name="T25" fmla="*/ 2622 h 2643"/>
                <a:gd name="T26" fmla="*/ 2209 w 2237"/>
                <a:gd name="T27" fmla="*/ 1535 h 2643"/>
                <a:gd name="T28" fmla="*/ 2208 w 2237"/>
                <a:gd name="T29" fmla="*/ 1435 h 2643"/>
                <a:gd name="T30" fmla="*/ 2108 w 2237"/>
                <a:gd name="T31" fmla="*/ 1436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37" h="2643">
                  <a:moveTo>
                    <a:pt x="2108" y="1436"/>
                  </a:moveTo>
                  <a:cubicBezTo>
                    <a:pt x="1161" y="2398"/>
                    <a:pt x="1161" y="2398"/>
                    <a:pt x="1161" y="2398"/>
                  </a:cubicBezTo>
                  <a:cubicBezTo>
                    <a:pt x="1161" y="71"/>
                    <a:pt x="1161" y="71"/>
                    <a:pt x="1161" y="71"/>
                  </a:cubicBezTo>
                  <a:cubicBezTo>
                    <a:pt x="1161" y="32"/>
                    <a:pt x="1129" y="0"/>
                    <a:pt x="1090" y="0"/>
                  </a:cubicBezTo>
                  <a:cubicBezTo>
                    <a:pt x="1051" y="0"/>
                    <a:pt x="1019" y="32"/>
                    <a:pt x="1019" y="71"/>
                  </a:cubicBezTo>
                  <a:cubicBezTo>
                    <a:pt x="1019" y="2392"/>
                    <a:pt x="1019" y="2392"/>
                    <a:pt x="1019" y="2392"/>
                  </a:cubicBezTo>
                  <a:cubicBezTo>
                    <a:pt x="131" y="1437"/>
                    <a:pt x="131" y="1437"/>
                    <a:pt x="131" y="1437"/>
                  </a:cubicBezTo>
                  <a:cubicBezTo>
                    <a:pt x="104" y="1409"/>
                    <a:pt x="59" y="1407"/>
                    <a:pt x="31" y="1434"/>
                  </a:cubicBezTo>
                  <a:cubicBezTo>
                    <a:pt x="2" y="1460"/>
                    <a:pt x="0" y="1505"/>
                    <a:pt x="27" y="1534"/>
                  </a:cubicBezTo>
                  <a:cubicBezTo>
                    <a:pt x="1038" y="2620"/>
                    <a:pt x="1038" y="2620"/>
                    <a:pt x="1038" y="2620"/>
                  </a:cubicBezTo>
                  <a:cubicBezTo>
                    <a:pt x="1051" y="2635"/>
                    <a:pt x="1069" y="2643"/>
                    <a:pt x="1089" y="2643"/>
                  </a:cubicBezTo>
                  <a:cubicBezTo>
                    <a:pt x="1090" y="2643"/>
                    <a:pt x="1090" y="2643"/>
                    <a:pt x="1090" y="2643"/>
                  </a:cubicBezTo>
                  <a:cubicBezTo>
                    <a:pt x="1109" y="2643"/>
                    <a:pt x="1127" y="2635"/>
                    <a:pt x="1140" y="2622"/>
                  </a:cubicBezTo>
                  <a:cubicBezTo>
                    <a:pt x="2209" y="1535"/>
                    <a:pt x="2209" y="1535"/>
                    <a:pt x="2209" y="1535"/>
                  </a:cubicBezTo>
                  <a:cubicBezTo>
                    <a:pt x="2237" y="1507"/>
                    <a:pt x="2236" y="1463"/>
                    <a:pt x="2208" y="1435"/>
                  </a:cubicBezTo>
                  <a:cubicBezTo>
                    <a:pt x="2180" y="1408"/>
                    <a:pt x="2135" y="1408"/>
                    <a:pt x="2108" y="1436"/>
                  </a:cubicBezTo>
                  <a:close/>
                </a:path>
              </a:pathLst>
            </a:custGeom>
            <a:solidFill>
              <a:schemeClr val="accent2"/>
            </a:solidFill>
            <a:ln w="19050">
              <a:solidFill>
                <a:schemeClr val="accent2"/>
              </a:solidFill>
            </a:ln>
          </p:spPr>
          <p:txBody>
            <a:bodyPr vert="horz" wrap="square" lIns="91440" tIns="45720" rIns="91440" bIns="45720" numCol="1" anchor="t" anchorCtr="0" compatLnSpc="1">
              <a:prstTxWarp prst="textNoShape">
                <a:avLst/>
              </a:prstTxWarp>
            </a:bodyPr>
            <a:lstStyle/>
            <a:p>
              <a:endParaRPr lang="en-US" dirty="0"/>
            </a:p>
          </p:txBody>
        </p:sp>
        <p:sp>
          <p:nvSpPr>
            <p:cNvPr id="68" name="Rectangle 67">
              <a:extLst>
                <a:ext uri="{FF2B5EF4-FFF2-40B4-BE49-F238E27FC236}">
                  <a16:creationId xmlns:a16="http://schemas.microsoft.com/office/drawing/2014/main" id="{4ED3BB35-30F5-0B42-A6C8-1C5982581F3B}"/>
                </a:ext>
              </a:extLst>
            </p:cNvPr>
            <p:cNvSpPr/>
            <p:nvPr>
              <p:custDataLst>
                <p:tags r:id="rId9"/>
              </p:custDataLst>
            </p:nvPr>
          </p:nvSpPr>
          <p:spPr bwMode="auto">
            <a:xfrm>
              <a:off x="445230" y="3783937"/>
              <a:ext cx="3302775" cy="446032"/>
            </a:xfrm>
            <a:prstGeom prst="rect">
              <a:avLst/>
            </a:prstGeom>
            <a:noFill/>
            <a:ln w="9525" cap="flat" cmpd="sng" algn="ctr">
              <a:noFill/>
              <a:prstDash val="solid"/>
              <a:round/>
              <a:headEnd type="none" w="med" len="med"/>
              <a:tailEnd type="none" w="med" len="med"/>
            </a:ln>
            <a:effectLst/>
          </p:spPr>
          <p:txBody>
            <a:bodyPr vert="horz" wrap="square" lIns="41148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a:solidFill>
                    <a:schemeClr val="bg1"/>
                  </a:solidFill>
                  <a:latin typeface="Arial" panose="020B0604020202020204" pitchFamily="34" charset="0"/>
                  <a:cs typeface="Arial" panose="020B0604020202020204" pitchFamily="34" charset="0"/>
                </a:rPr>
                <a:t>Accelerate Investment in </a:t>
              </a:r>
              <a:r>
                <a:rPr lang="en-US" sz="1400" dirty="0" smtClean="0">
                  <a:solidFill>
                    <a:schemeClr val="bg1"/>
                  </a:solidFill>
                  <a:latin typeface="Arial" panose="020B0604020202020204" pitchFamily="34" charset="0"/>
                  <a:cs typeface="Arial" panose="020B0604020202020204" pitchFamily="34" charset="0"/>
                </a:rPr>
                <a:t>Business:</a:t>
              </a:r>
              <a:r>
                <a:rPr lang="en-US" sz="1400" dirty="0">
                  <a:solidFill>
                    <a:schemeClr val="bg1"/>
                  </a:solidFill>
                  <a:latin typeface="Arial" panose="020B0604020202020204" pitchFamily="34" charset="0"/>
                  <a:cs typeface="Arial" panose="020B0604020202020204" pitchFamily="34" charset="0"/>
                </a:rPr>
                <a:t/>
              </a:r>
              <a:br>
                <a:rPr lang="en-US" sz="1400" dirty="0">
                  <a:solidFill>
                    <a:schemeClr val="bg1"/>
                  </a:solidFill>
                  <a:latin typeface="Arial" panose="020B0604020202020204" pitchFamily="34" charset="0"/>
                  <a:cs typeface="Arial" panose="020B0604020202020204" pitchFamily="34" charset="0"/>
                </a:rPr>
              </a:br>
              <a:r>
                <a:rPr lang="en-US" sz="1400" dirty="0" smtClean="0">
                  <a:solidFill>
                    <a:schemeClr val="bg1"/>
                  </a:solidFill>
                  <a:latin typeface="Arial" panose="020B0604020202020204" pitchFamily="34" charset="0"/>
                  <a:cs typeface="Arial" panose="020B0604020202020204" pitchFamily="34" charset="0"/>
                </a:rPr>
                <a:t>$</a:t>
              </a:r>
              <a:r>
                <a:rPr lang="en-US" sz="1400" dirty="0">
                  <a:solidFill>
                    <a:schemeClr val="bg1"/>
                  </a:solidFill>
                  <a:latin typeface="Arial" panose="020B0604020202020204" pitchFamily="34" charset="0"/>
                  <a:cs typeface="Arial" panose="020B0604020202020204" pitchFamily="34" charset="0"/>
                </a:rPr>
                <a:t>425M </a:t>
              </a:r>
              <a:r>
                <a:rPr lang="en-US" sz="1400" dirty="0" smtClean="0">
                  <a:solidFill>
                    <a:schemeClr val="bg1"/>
                  </a:solidFill>
                  <a:latin typeface="Arial" panose="020B0604020202020204" pitchFamily="34" charset="0"/>
                  <a:cs typeface="Arial" panose="020B0604020202020204" pitchFamily="34" charset="0"/>
                </a:rPr>
                <a:t>Committed Capital </a:t>
              </a:r>
              <a:r>
                <a:rPr lang="en-US" sz="1400" dirty="0">
                  <a:solidFill>
                    <a:schemeClr val="bg1"/>
                  </a:solidFill>
                  <a:latin typeface="Arial" panose="020B0604020202020204" pitchFamily="34" charset="0"/>
                  <a:cs typeface="Arial" panose="020B0604020202020204" pitchFamily="34" charset="0"/>
                </a:rPr>
                <a:t>I</a:t>
              </a:r>
              <a:r>
                <a:rPr lang="en-US" sz="1400" dirty="0" smtClean="0">
                  <a:solidFill>
                    <a:schemeClr val="bg1"/>
                  </a:solidFill>
                  <a:latin typeface="Arial" panose="020B0604020202020204" pitchFamily="34" charset="0"/>
                  <a:cs typeface="Arial" panose="020B0604020202020204" pitchFamily="34" charset="0"/>
                </a:rPr>
                <a:t>nfusion</a:t>
              </a:r>
              <a:endParaRPr lang="en-US" sz="1400" dirty="0">
                <a:solidFill>
                  <a:schemeClr val="bg1"/>
                </a:solidFill>
                <a:latin typeface="Arial" panose="020B0604020202020204" pitchFamily="34" charset="0"/>
                <a:cs typeface="Arial" panose="020B0604020202020204" pitchFamily="34" charset="0"/>
              </a:endParaRPr>
            </a:p>
          </p:txBody>
        </p:sp>
      </p:grpSp>
      <p:grpSp>
        <p:nvGrpSpPr>
          <p:cNvPr id="11" name="Group 10">
            <a:extLst>
              <a:ext uri="{FF2B5EF4-FFF2-40B4-BE49-F238E27FC236}">
                <a16:creationId xmlns:a16="http://schemas.microsoft.com/office/drawing/2014/main" id="{87C30157-5AE0-AF44-B541-2D6C15991D9D}"/>
              </a:ext>
            </a:extLst>
          </p:cNvPr>
          <p:cNvGrpSpPr/>
          <p:nvPr/>
        </p:nvGrpSpPr>
        <p:grpSpPr>
          <a:xfrm>
            <a:off x="5302607" y="2427268"/>
            <a:ext cx="3567460" cy="1895900"/>
            <a:chOff x="5302607" y="2427268"/>
            <a:chExt cx="3567460" cy="1895900"/>
          </a:xfrm>
        </p:grpSpPr>
        <p:grpSp>
          <p:nvGrpSpPr>
            <p:cNvPr id="70" name="Group 69">
              <a:extLst>
                <a:ext uri="{FF2B5EF4-FFF2-40B4-BE49-F238E27FC236}">
                  <a16:creationId xmlns:a16="http://schemas.microsoft.com/office/drawing/2014/main" id="{60C5DA86-B2AC-3B41-9566-76D840161928}"/>
                </a:ext>
              </a:extLst>
            </p:cNvPr>
            <p:cNvGrpSpPr/>
            <p:nvPr/>
          </p:nvGrpSpPr>
          <p:grpSpPr>
            <a:xfrm>
              <a:off x="5314399" y="3201014"/>
              <a:ext cx="3498633" cy="1122154"/>
              <a:chOff x="249372" y="3002717"/>
              <a:chExt cx="3498633" cy="1122154"/>
            </a:xfrm>
          </p:grpSpPr>
          <p:sp>
            <p:nvSpPr>
              <p:cNvPr id="71" name="Freeform 5">
                <a:extLst>
                  <a:ext uri="{FF2B5EF4-FFF2-40B4-BE49-F238E27FC236}">
                    <a16:creationId xmlns:a16="http://schemas.microsoft.com/office/drawing/2014/main" id="{1B7404CE-2F2D-554A-83FE-ECCEF26D1294}"/>
                  </a:ext>
                </a:extLst>
              </p:cNvPr>
              <p:cNvSpPr>
                <a:spLocks/>
              </p:cNvSpPr>
              <p:nvPr/>
            </p:nvSpPr>
            <p:spPr bwMode="auto">
              <a:xfrm rot="5400000" flipH="1" flipV="1">
                <a:off x="284070" y="3706710"/>
                <a:ext cx="383463" cy="452859"/>
              </a:xfrm>
              <a:custGeom>
                <a:avLst/>
                <a:gdLst>
                  <a:gd name="T0" fmla="*/ 2108 w 2237"/>
                  <a:gd name="T1" fmla="*/ 1436 h 2643"/>
                  <a:gd name="T2" fmla="*/ 1161 w 2237"/>
                  <a:gd name="T3" fmla="*/ 2398 h 2643"/>
                  <a:gd name="T4" fmla="*/ 1161 w 2237"/>
                  <a:gd name="T5" fmla="*/ 71 h 2643"/>
                  <a:gd name="T6" fmla="*/ 1090 w 2237"/>
                  <a:gd name="T7" fmla="*/ 0 h 2643"/>
                  <a:gd name="T8" fmla="*/ 1019 w 2237"/>
                  <a:gd name="T9" fmla="*/ 71 h 2643"/>
                  <a:gd name="T10" fmla="*/ 1019 w 2237"/>
                  <a:gd name="T11" fmla="*/ 2392 h 2643"/>
                  <a:gd name="T12" fmla="*/ 131 w 2237"/>
                  <a:gd name="T13" fmla="*/ 1437 h 2643"/>
                  <a:gd name="T14" fmla="*/ 31 w 2237"/>
                  <a:gd name="T15" fmla="*/ 1434 h 2643"/>
                  <a:gd name="T16" fmla="*/ 27 w 2237"/>
                  <a:gd name="T17" fmla="*/ 1534 h 2643"/>
                  <a:gd name="T18" fmla="*/ 1038 w 2237"/>
                  <a:gd name="T19" fmla="*/ 2620 h 2643"/>
                  <a:gd name="T20" fmla="*/ 1089 w 2237"/>
                  <a:gd name="T21" fmla="*/ 2643 h 2643"/>
                  <a:gd name="T22" fmla="*/ 1090 w 2237"/>
                  <a:gd name="T23" fmla="*/ 2643 h 2643"/>
                  <a:gd name="T24" fmla="*/ 1140 w 2237"/>
                  <a:gd name="T25" fmla="*/ 2622 h 2643"/>
                  <a:gd name="T26" fmla="*/ 2209 w 2237"/>
                  <a:gd name="T27" fmla="*/ 1535 h 2643"/>
                  <a:gd name="T28" fmla="*/ 2208 w 2237"/>
                  <a:gd name="T29" fmla="*/ 1435 h 2643"/>
                  <a:gd name="T30" fmla="*/ 2108 w 2237"/>
                  <a:gd name="T31" fmla="*/ 1436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37" h="2643">
                    <a:moveTo>
                      <a:pt x="2108" y="1436"/>
                    </a:moveTo>
                    <a:cubicBezTo>
                      <a:pt x="1161" y="2398"/>
                      <a:pt x="1161" y="2398"/>
                      <a:pt x="1161" y="2398"/>
                    </a:cubicBezTo>
                    <a:cubicBezTo>
                      <a:pt x="1161" y="71"/>
                      <a:pt x="1161" y="71"/>
                      <a:pt x="1161" y="71"/>
                    </a:cubicBezTo>
                    <a:cubicBezTo>
                      <a:pt x="1161" y="32"/>
                      <a:pt x="1129" y="0"/>
                      <a:pt x="1090" y="0"/>
                    </a:cubicBezTo>
                    <a:cubicBezTo>
                      <a:pt x="1051" y="0"/>
                      <a:pt x="1019" y="32"/>
                      <a:pt x="1019" y="71"/>
                    </a:cubicBezTo>
                    <a:cubicBezTo>
                      <a:pt x="1019" y="2392"/>
                      <a:pt x="1019" y="2392"/>
                      <a:pt x="1019" y="2392"/>
                    </a:cubicBezTo>
                    <a:cubicBezTo>
                      <a:pt x="131" y="1437"/>
                      <a:pt x="131" y="1437"/>
                      <a:pt x="131" y="1437"/>
                    </a:cubicBezTo>
                    <a:cubicBezTo>
                      <a:pt x="104" y="1409"/>
                      <a:pt x="59" y="1407"/>
                      <a:pt x="31" y="1434"/>
                    </a:cubicBezTo>
                    <a:cubicBezTo>
                      <a:pt x="2" y="1460"/>
                      <a:pt x="0" y="1505"/>
                      <a:pt x="27" y="1534"/>
                    </a:cubicBezTo>
                    <a:cubicBezTo>
                      <a:pt x="1038" y="2620"/>
                      <a:pt x="1038" y="2620"/>
                      <a:pt x="1038" y="2620"/>
                    </a:cubicBezTo>
                    <a:cubicBezTo>
                      <a:pt x="1051" y="2635"/>
                      <a:pt x="1069" y="2643"/>
                      <a:pt x="1089" y="2643"/>
                    </a:cubicBezTo>
                    <a:cubicBezTo>
                      <a:pt x="1090" y="2643"/>
                      <a:pt x="1090" y="2643"/>
                      <a:pt x="1090" y="2643"/>
                    </a:cubicBezTo>
                    <a:cubicBezTo>
                      <a:pt x="1109" y="2643"/>
                      <a:pt x="1127" y="2635"/>
                      <a:pt x="1140" y="2622"/>
                    </a:cubicBezTo>
                    <a:cubicBezTo>
                      <a:pt x="2209" y="1535"/>
                      <a:pt x="2209" y="1535"/>
                      <a:pt x="2209" y="1535"/>
                    </a:cubicBezTo>
                    <a:cubicBezTo>
                      <a:pt x="2237" y="1507"/>
                      <a:pt x="2236" y="1463"/>
                      <a:pt x="2208" y="1435"/>
                    </a:cubicBezTo>
                    <a:cubicBezTo>
                      <a:pt x="2180" y="1408"/>
                      <a:pt x="2135" y="1408"/>
                      <a:pt x="2108" y="1436"/>
                    </a:cubicBezTo>
                    <a:close/>
                  </a:path>
                </a:pathLst>
              </a:custGeom>
              <a:solidFill>
                <a:schemeClr val="accent2"/>
              </a:solidFill>
              <a:ln w="19050">
                <a:solidFill>
                  <a:schemeClr val="accent2"/>
                </a:solidFill>
              </a:ln>
            </p:spPr>
            <p:txBody>
              <a:bodyPr vert="horz" wrap="square" lIns="91440" tIns="45720" rIns="91440" bIns="45720" numCol="1" anchor="t" anchorCtr="0" compatLnSpc="1">
                <a:prstTxWarp prst="textNoShape">
                  <a:avLst/>
                </a:prstTxWarp>
              </a:bodyPr>
              <a:lstStyle/>
              <a:p>
                <a:endParaRPr lang="en-US" dirty="0"/>
              </a:p>
            </p:txBody>
          </p:sp>
          <p:sp>
            <p:nvSpPr>
              <p:cNvPr id="72" name="Rectangle 71">
                <a:extLst>
                  <a:ext uri="{FF2B5EF4-FFF2-40B4-BE49-F238E27FC236}">
                    <a16:creationId xmlns:a16="http://schemas.microsoft.com/office/drawing/2014/main" id="{DD7B0A97-3270-2C4D-82D7-1BCC52A3672B}"/>
                  </a:ext>
                </a:extLst>
              </p:cNvPr>
              <p:cNvSpPr/>
              <p:nvPr>
                <p:custDataLst>
                  <p:tags r:id="rId8"/>
                </p:custDataLst>
              </p:nvPr>
            </p:nvSpPr>
            <p:spPr bwMode="auto">
              <a:xfrm>
                <a:off x="445230" y="3002717"/>
                <a:ext cx="3302775" cy="446032"/>
              </a:xfrm>
              <a:prstGeom prst="rect">
                <a:avLst/>
              </a:prstGeom>
              <a:noFill/>
              <a:ln w="9525" cap="flat" cmpd="sng" algn="ctr">
                <a:noFill/>
                <a:prstDash val="solid"/>
                <a:round/>
                <a:headEnd type="none" w="med" len="med"/>
                <a:tailEnd type="none" w="med" len="med"/>
              </a:ln>
              <a:effectLst/>
            </p:spPr>
            <p:txBody>
              <a:bodyPr vert="horz" wrap="square" lIns="41148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a:solidFill>
                      <a:schemeClr val="bg1"/>
                    </a:solidFill>
                    <a:latin typeface="Arial" panose="020B0604020202020204" pitchFamily="34" charset="0"/>
                    <a:cs typeface="Arial" panose="020B0604020202020204" pitchFamily="34" charset="0"/>
                  </a:rPr>
                  <a:t>Future-proof </a:t>
                </a:r>
                <a:r>
                  <a:rPr lang="en-US" sz="1400" dirty="0" smtClean="0">
                    <a:solidFill>
                      <a:schemeClr val="bg1"/>
                    </a:solidFill>
                    <a:latin typeface="Arial" panose="020B0604020202020204" pitchFamily="34" charset="0"/>
                    <a:cs typeface="Arial" panose="020B0604020202020204" pitchFamily="34" charset="0"/>
                  </a:rPr>
                  <a:t>the Fiber Network</a:t>
                </a:r>
                <a:endParaRPr lang="en-US" sz="1400" dirty="0">
                  <a:solidFill>
                    <a:schemeClr val="bg1"/>
                  </a:solidFill>
                  <a:latin typeface="Arial" panose="020B0604020202020204" pitchFamily="34" charset="0"/>
                  <a:cs typeface="Arial" panose="020B0604020202020204" pitchFamily="34" charset="0"/>
                </a:endParaRPr>
              </a:p>
            </p:txBody>
          </p:sp>
        </p:grpSp>
        <p:sp>
          <p:nvSpPr>
            <p:cNvPr id="74" name="Freeform 5">
              <a:extLst>
                <a:ext uri="{FF2B5EF4-FFF2-40B4-BE49-F238E27FC236}">
                  <a16:creationId xmlns:a16="http://schemas.microsoft.com/office/drawing/2014/main" id="{A098E3D5-0CB9-DC48-B4C2-947B351319DD}"/>
                </a:ext>
              </a:extLst>
            </p:cNvPr>
            <p:cNvSpPr>
              <a:spLocks/>
            </p:cNvSpPr>
            <p:nvPr/>
          </p:nvSpPr>
          <p:spPr bwMode="auto">
            <a:xfrm rot="5400000" flipH="1" flipV="1">
              <a:off x="5337305" y="2392570"/>
              <a:ext cx="383463" cy="452859"/>
            </a:xfrm>
            <a:custGeom>
              <a:avLst/>
              <a:gdLst>
                <a:gd name="T0" fmla="*/ 2108 w 2237"/>
                <a:gd name="T1" fmla="*/ 1436 h 2643"/>
                <a:gd name="T2" fmla="*/ 1161 w 2237"/>
                <a:gd name="T3" fmla="*/ 2398 h 2643"/>
                <a:gd name="T4" fmla="*/ 1161 w 2237"/>
                <a:gd name="T5" fmla="*/ 71 h 2643"/>
                <a:gd name="T6" fmla="*/ 1090 w 2237"/>
                <a:gd name="T7" fmla="*/ 0 h 2643"/>
                <a:gd name="T8" fmla="*/ 1019 w 2237"/>
                <a:gd name="T9" fmla="*/ 71 h 2643"/>
                <a:gd name="T10" fmla="*/ 1019 w 2237"/>
                <a:gd name="T11" fmla="*/ 2392 h 2643"/>
                <a:gd name="T12" fmla="*/ 131 w 2237"/>
                <a:gd name="T13" fmla="*/ 1437 h 2643"/>
                <a:gd name="T14" fmla="*/ 31 w 2237"/>
                <a:gd name="T15" fmla="*/ 1434 h 2643"/>
                <a:gd name="T16" fmla="*/ 27 w 2237"/>
                <a:gd name="T17" fmla="*/ 1534 h 2643"/>
                <a:gd name="T18" fmla="*/ 1038 w 2237"/>
                <a:gd name="T19" fmla="*/ 2620 h 2643"/>
                <a:gd name="T20" fmla="*/ 1089 w 2237"/>
                <a:gd name="T21" fmla="*/ 2643 h 2643"/>
                <a:gd name="T22" fmla="*/ 1090 w 2237"/>
                <a:gd name="T23" fmla="*/ 2643 h 2643"/>
                <a:gd name="T24" fmla="*/ 1140 w 2237"/>
                <a:gd name="T25" fmla="*/ 2622 h 2643"/>
                <a:gd name="T26" fmla="*/ 2209 w 2237"/>
                <a:gd name="T27" fmla="*/ 1535 h 2643"/>
                <a:gd name="T28" fmla="*/ 2208 w 2237"/>
                <a:gd name="T29" fmla="*/ 1435 h 2643"/>
                <a:gd name="T30" fmla="*/ 2108 w 2237"/>
                <a:gd name="T31" fmla="*/ 1436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37" h="2643">
                  <a:moveTo>
                    <a:pt x="2108" y="1436"/>
                  </a:moveTo>
                  <a:cubicBezTo>
                    <a:pt x="1161" y="2398"/>
                    <a:pt x="1161" y="2398"/>
                    <a:pt x="1161" y="2398"/>
                  </a:cubicBezTo>
                  <a:cubicBezTo>
                    <a:pt x="1161" y="71"/>
                    <a:pt x="1161" y="71"/>
                    <a:pt x="1161" y="71"/>
                  </a:cubicBezTo>
                  <a:cubicBezTo>
                    <a:pt x="1161" y="32"/>
                    <a:pt x="1129" y="0"/>
                    <a:pt x="1090" y="0"/>
                  </a:cubicBezTo>
                  <a:cubicBezTo>
                    <a:pt x="1051" y="0"/>
                    <a:pt x="1019" y="32"/>
                    <a:pt x="1019" y="71"/>
                  </a:cubicBezTo>
                  <a:cubicBezTo>
                    <a:pt x="1019" y="2392"/>
                    <a:pt x="1019" y="2392"/>
                    <a:pt x="1019" y="2392"/>
                  </a:cubicBezTo>
                  <a:cubicBezTo>
                    <a:pt x="131" y="1437"/>
                    <a:pt x="131" y="1437"/>
                    <a:pt x="131" y="1437"/>
                  </a:cubicBezTo>
                  <a:cubicBezTo>
                    <a:pt x="104" y="1409"/>
                    <a:pt x="59" y="1407"/>
                    <a:pt x="31" y="1434"/>
                  </a:cubicBezTo>
                  <a:cubicBezTo>
                    <a:pt x="2" y="1460"/>
                    <a:pt x="0" y="1505"/>
                    <a:pt x="27" y="1534"/>
                  </a:cubicBezTo>
                  <a:cubicBezTo>
                    <a:pt x="1038" y="2620"/>
                    <a:pt x="1038" y="2620"/>
                    <a:pt x="1038" y="2620"/>
                  </a:cubicBezTo>
                  <a:cubicBezTo>
                    <a:pt x="1051" y="2635"/>
                    <a:pt x="1069" y="2643"/>
                    <a:pt x="1089" y="2643"/>
                  </a:cubicBezTo>
                  <a:cubicBezTo>
                    <a:pt x="1090" y="2643"/>
                    <a:pt x="1090" y="2643"/>
                    <a:pt x="1090" y="2643"/>
                  </a:cubicBezTo>
                  <a:cubicBezTo>
                    <a:pt x="1109" y="2643"/>
                    <a:pt x="1127" y="2635"/>
                    <a:pt x="1140" y="2622"/>
                  </a:cubicBezTo>
                  <a:cubicBezTo>
                    <a:pt x="2209" y="1535"/>
                    <a:pt x="2209" y="1535"/>
                    <a:pt x="2209" y="1535"/>
                  </a:cubicBezTo>
                  <a:cubicBezTo>
                    <a:pt x="2237" y="1507"/>
                    <a:pt x="2236" y="1463"/>
                    <a:pt x="2208" y="1435"/>
                  </a:cubicBezTo>
                  <a:cubicBezTo>
                    <a:pt x="2180" y="1408"/>
                    <a:pt x="2135" y="1408"/>
                    <a:pt x="2108" y="1436"/>
                  </a:cubicBezTo>
                  <a:close/>
                </a:path>
              </a:pathLst>
            </a:custGeom>
            <a:solidFill>
              <a:schemeClr val="accent2"/>
            </a:solidFill>
            <a:ln w="19050">
              <a:solidFill>
                <a:schemeClr val="accent2"/>
              </a:solidFill>
            </a:ln>
          </p:spPr>
          <p:txBody>
            <a:bodyPr vert="horz" wrap="square" lIns="91440" tIns="45720" rIns="91440" bIns="45720" numCol="1" anchor="t" anchorCtr="0" compatLnSpc="1">
              <a:prstTxWarp prst="textNoShape">
                <a:avLst/>
              </a:prstTxWarp>
            </a:bodyPr>
            <a:lstStyle/>
            <a:p>
              <a:endParaRPr lang="en-US" dirty="0"/>
            </a:p>
          </p:txBody>
        </p:sp>
        <p:grpSp>
          <p:nvGrpSpPr>
            <p:cNvPr id="76" name="Group 75">
              <a:extLst>
                <a:ext uri="{FF2B5EF4-FFF2-40B4-BE49-F238E27FC236}">
                  <a16:creationId xmlns:a16="http://schemas.microsoft.com/office/drawing/2014/main" id="{C14785ED-E76A-8A4F-B5C0-B94587157D9D}"/>
                </a:ext>
              </a:extLst>
            </p:cNvPr>
            <p:cNvGrpSpPr/>
            <p:nvPr/>
          </p:nvGrpSpPr>
          <p:grpSpPr>
            <a:xfrm>
              <a:off x="5314399" y="2451594"/>
              <a:ext cx="3498633" cy="1170266"/>
              <a:chOff x="249372" y="3904218"/>
              <a:chExt cx="3498633" cy="1170266"/>
            </a:xfrm>
          </p:grpSpPr>
          <p:sp>
            <p:nvSpPr>
              <p:cNvPr id="77" name="Freeform 5">
                <a:extLst>
                  <a:ext uri="{FF2B5EF4-FFF2-40B4-BE49-F238E27FC236}">
                    <a16:creationId xmlns:a16="http://schemas.microsoft.com/office/drawing/2014/main" id="{B2045EF4-E443-6B4B-A11C-3F8AD5F22E58}"/>
                  </a:ext>
                </a:extLst>
              </p:cNvPr>
              <p:cNvSpPr>
                <a:spLocks/>
              </p:cNvSpPr>
              <p:nvPr/>
            </p:nvSpPr>
            <p:spPr bwMode="auto">
              <a:xfrm rot="5400000" flipH="1" flipV="1">
                <a:off x="284070" y="4656323"/>
                <a:ext cx="383463" cy="452859"/>
              </a:xfrm>
              <a:custGeom>
                <a:avLst/>
                <a:gdLst>
                  <a:gd name="T0" fmla="*/ 2108 w 2237"/>
                  <a:gd name="T1" fmla="*/ 1436 h 2643"/>
                  <a:gd name="T2" fmla="*/ 1161 w 2237"/>
                  <a:gd name="T3" fmla="*/ 2398 h 2643"/>
                  <a:gd name="T4" fmla="*/ 1161 w 2237"/>
                  <a:gd name="T5" fmla="*/ 71 h 2643"/>
                  <a:gd name="T6" fmla="*/ 1090 w 2237"/>
                  <a:gd name="T7" fmla="*/ 0 h 2643"/>
                  <a:gd name="T8" fmla="*/ 1019 w 2237"/>
                  <a:gd name="T9" fmla="*/ 71 h 2643"/>
                  <a:gd name="T10" fmla="*/ 1019 w 2237"/>
                  <a:gd name="T11" fmla="*/ 2392 h 2643"/>
                  <a:gd name="T12" fmla="*/ 131 w 2237"/>
                  <a:gd name="T13" fmla="*/ 1437 h 2643"/>
                  <a:gd name="T14" fmla="*/ 31 w 2237"/>
                  <a:gd name="T15" fmla="*/ 1434 h 2643"/>
                  <a:gd name="T16" fmla="*/ 27 w 2237"/>
                  <a:gd name="T17" fmla="*/ 1534 h 2643"/>
                  <a:gd name="T18" fmla="*/ 1038 w 2237"/>
                  <a:gd name="T19" fmla="*/ 2620 h 2643"/>
                  <a:gd name="T20" fmla="*/ 1089 w 2237"/>
                  <a:gd name="T21" fmla="*/ 2643 h 2643"/>
                  <a:gd name="T22" fmla="*/ 1090 w 2237"/>
                  <a:gd name="T23" fmla="*/ 2643 h 2643"/>
                  <a:gd name="T24" fmla="*/ 1140 w 2237"/>
                  <a:gd name="T25" fmla="*/ 2622 h 2643"/>
                  <a:gd name="T26" fmla="*/ 2209 w 2237"/>
                  <a:gd name="T27" fmla="*/ 1535 h 2643"/>
                  <a:gd name="T28" fmla="*/ 2208 w 2237"/>
                  <a:gd name="T29" fmla="*/ 1435 h 2643"/>
                  <a:gd name="T30" fmla="*/ 2108 w 2237"/>
                  <a:gd name="T31" fmla="*/ 1436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37" h="2643">
                    <a:moveTo>
                      <a:pt x="2108" y="1436"/>
                    </a:moveTo>
                    <a:cubicBezTo>
                      <a:pt x="1161" y="2398"/>
                      <a:pt x="1161" y="2398"/>
                      <a:pt x="1161" y="2398"/>
                    </a:cubicBezTo>
                    <a:cubicBezTo>
                      <a:pt x="1161" y="71"/>
                      <a:pt x="1161" y="71"/>
                      <a:pt x="1161" y="71"/>
                    </a:cubicBezTo>
                    <a:cubicBezTo>
                      <a:pt x="1161" y="32"/>
                      <a:pt x="1129" y="0"/>
                      <a:pt x="1090" y="0"/>
                    </a:cubicBezTo>
                    <a:cubicBezTo>
                      <a:pt x="1051" y="0"/>
                      <a:pt x="1019" y="32"/>
                      <a:pt x="1019" y="71"/>
                    </a:cubicBezTo>
                    <a:cubicBezTo>
                      <a:pt x="1019" y="2392"/>
                      <a:pt x="1019" y="2392"/>
                      <a:pt x="1019" y="2392"/>
                    </a:cubicBezTo>
                    <a:cubicBezTo>
                      <a:pt x="131" y="1437"/>
                      <a:pt x="131" y="1437"/>
                      <a:pt x="131" y="1437"/>
                    </a:cubicBezTo>
                    <a:cubicBezTo>
                      <a:pt x="104" y="1409"/>
                      <a:pt x="59" y="1407"/>
                      <a:pt x="31" y="1434"/>
                    </a:cubicBezTo>
                    <a:cubicBezTo>
                      <a:pt x="2" y="1460"/>
                      <a:pt x="0" y="1505"/>
                      <a:pt x="27" y="1534"/>
                    </a:cubicBezTo>
                    <a:cubicBezTo>
                      <a:pt x="1038" y="2620"/>
                      <a:pt x="1038" y="2620"/>
                      <a:pt x="1038" y="2620"/>
                    </a:cubicBezTo>
                    <a:cubicBezTo>
                      <a:pt x="1051" y="2635"/>
                      <a:pt x="1069" y="2643"/>
                      <a:pt x="1089" y="2643"/>
                    </a:cubicBezTo>
                    <a:cubicBezTo>
                      <a:pt x="1090" y="2643"/>
                      <a:pt x="1090" y="2643"/>
                      <a:pt x="1090" y="2643"/>
                    </a:cubicBezTo>
                    <a:cubicBezTo>
                      <a:pt x="1109" y="2643"/>
                      <a:pt x="1127" y="2635"/>
                      <a:pt x="1140" y="2622"/>
                    </a:cubicBezTo>
                    <a:cubicBezTo>
                      <a:pt x="2209" y="1535"/>
                      <a:pt x="2209" y="1535"/>
                      <a:pt x="2209" y="1535"/>
                    </a:cubicBezTo>
                    <a:cubicBezTo>
                      <a:pt x="2237" y="1507"/>
                      <a:pt x="2236" y="1463"/>
                      <a:pt x="2208" y="1435"/>
                    </a:cubicBezTo>
                    <a:cubicBezTo>
                      <a:pt x="2180" y="1408"/>
                      <a:pt x="2135" y="1408"/>
                      <a:pt x="2108" y="1436"/>
                    </a:cubicBezTo>
                    <a:close/>
                  </a:path>
                </a:pathLst>
              </a:custGeom>
              <a:solidFill>
                <a:schemeClr val="accent2"/>
              </a:solidFill>
              <a:ln w="19050">
                <a:solidFill>
                  <a:schemeClr val="accent2"/>
                </a:solidFill>
              </a:ln>
            </p:spPr>
            <p:txBody>
              <a:bodyPr vert="horz" wrap="square" lIns="91440" tIns="45720" rIns="91440" bIns="45720" numCol="1" anchor="t" anchorCtr="0" compatLnSpc="1">
                <a:prstTxWarp prst="textNoShape">
                  <a:avLst/>
                </a:prstTxWarp>
              </a:bodyPr>
              <a:lstStyle/>
              <a:p>
                <a:endParaRPr lang="en-US" dirty="0"/>
              </a:p>
            </p:txBody>
          </p:sp>
          <p:sp>
            <p:nvSpPr>
              <p:cNvPr id="78" name="Rectangle 77">
                <a:extLst>
                  <a:ext uri="{FF2B5EF4-FFF2-40B4-BE49-F238E27FC236}">
                    <a16:creationId xmlns:a16="http://schemas.microsoft.com/office/drawing/2014/main" id="{06168CB5-790E-3A4A-B6C5-154683B189EB}"/>
                  </a:ext>
                </a:extLst>
              </p:cNvPr>
              <p:cNvSpPr/>
              <p:nvPr>
                <p:custDataLst>
                  <p:tags r:id="rId7"/>
                </p:custDataLst>
              </p:nvPr>
            </p:nvSpPr>
            <p:spPr bwMode="auto">
              <a:xfrm>
                <a:off x="445230" y="3904218"/>
                <a:ext cx="3302775" cy="405484"/>
              </a:xfrm>
              <a:prstGeom prst="rect">
                <a:avLst/>
              </a:prstGeom>
              <a:noFill/>
              <a:ln w="9525" cap="flat" cmpd="sng" algn="ctr">
                <a:noFill/>
                <a:prstDash val="solid"/>
                <a:round/>
                <a:headEnd type="none" w="med" len="med"/>
                <a:tailEnd type="none" w="med" len="med"/>
              </a:ln>
              <a:effectLst/>
            </p:spPr>
            <p:txBody>
              <a:bodyPr vert="horz" wrap="square" lIns="41148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smtClean="0">
                    <a:solidFill>
                      <a:schemeClr val="bg1"/>
                    </a:solidFill>
                    <a:latin typeface="Arial" panose="020B0604020202020204" pitchFamily="34" charset="0"/>
                    <a:cs typeface="Arial" panose="020B0604020202020204" pitchFamily="34" charset="0"/>
                  </a:rPr>
                  <a:t>Deliver Best-in-Class Services and Customer Experience Across Three Customer </a:t>
                </a:r>
                <a:r>
                  <a:rPr lang="en-US" sz="1400" dirty="0">
                    <a:solidFill>
                      <a:schemeClr val="bg1"/>
                    </a:solidFill>
                    <a:latin typeface="Arial" panose="020B0604020202020204" pitchFamily="34" charset="0"/>
                    <a:cs typeface="Arial" panose="020B0604020202020204" pitchFamily="34" charset="0"/>
                  </a:rPr>
                  <a:t>Groups</a:t>
                </a:r>
              </a:p>
            </p:txBody>
          </p:sp>
        </p:grpSp>
        <p:sp>
          <p:nvSpPr>
            <p:cNvPr id="81" name="Rectangle 80">
              <a:extLst>
                <a:ext uri="{FF2B5EF4-FFF2-40B4-BE49-F238E27FC236}">
                  <a16:creationId xmlns:a16="http://schemas.microsoft.com/office/drawing/2014/main" id="{F7CB866C-7698-7443-860E-438BBF7E3F94}"/>
                </a:ext>
              </a:extLst>
            </p:cNvPr>
            <p:cNvSpPr/>
            <p:nvPr>
              <p:custDataLst>
                <p:tags r:id="rId6"/>
              </p:custDataLst>
            </p:nvPr>
          </p:nvSpPr>
          <p:spPr bwMode="auto">
            <a:xfrm>
              <a:off x="5540828" y="3877136"/>
              <a:ext cx="3329239" cy="446032"/>
            </a:xfrm>
            <a:prstGeom prst="rect">
              <a:avLst/>
            </a:prstGeom>
            <a:noFill/>
            <a:ln w="9525" cap="flat" cmpd="sng" algn="ctr">
              <a:noFill/>
              <a:prstDash val="solid"/>
              <a:round/>
              <a:headEnd type="none" w="med" len="med"/>
              <a:tailEnd type="none" w="med" len="med"/>
            </a:ln>
            <a:effectLst/>
          </p:spPr>
          <p:txBody>
            <a:bodyPr vert="horz" wrap="square" lIns="41148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a:solidFill>
                    <a:schemeClr val="bg1"/>
                  </a:solidFill>
                  <a:latin typeface="Arial" panose="020B0604020202020204" pitchFamily="34" charset="0"/>
                  <a:cs typeface="Arial" panose="020B0604020202020204" pitchFamily="34" charset="0"/>
                </a:rPr>
                <a:t>Return to Revenue Growth</a:t>
              </a:r>
            </a:p>
          </p:txBody>
        </p:sp>
      </p:grpSp>
      <p:grpSp>
        <p:nvGrpSpPr>
          <p:cNvPr id="2" name="Group 1"/>
          <p:cNvGrpSpPr/>
          <p:nvPr/>
        </p:nvGrpSpPr>
        <p:grpSpPr>
          <a:xfrm>
            <a:off x="5407509" y="1581608"/>
            <a:ext cx="3615989" cy="446032"/>
            <a:chOff x="5438080" y="1804624"/>
            <a:chExt cx="3615989" cy="446032"/>
          </a:xfrm>
        </p:grpSpPr>
        <p:sp>
          <p:nvSpPr>
            <p:cNvPr id="35" name="Rectangle 34">
              <a:extLst>
                <a:ext uri="{FF2B5EF4-FFF2-40B4-BE49-F238E27FC236}">
                  <a16:creationId xmlns:a16="http://schemas.microsoft.com/office/drawing/2014/main" id="{4E0BEC82-4327-B54F-A924-63A3EB04EAA5}"/>
                </a:ext>
              </a:extLst>
            </p:cNvPr>
            <p:cNvSpPr/>
            <p:nvPr>
              <p:custDataLst>
                <p:tags r:id="rId5"/>
              </p:custDataLst>
            </p:nvPr>
          </p:nvSpPr>
          <p:spPr bwMode="auto">
            <a:xfrm>
              <a:off x="5540828" y="1804624"/>
              <a:ext cx="3513241" cy="446032"/>
            </a:xfrm>
            <a:prstGeom prst="rect">
              <a:avLst/>
            </a:prstGeom>
            <a:noFill/>
            <a:ln w="9525" cap="flat" cmpd="sng" algn="ctr">
              <a:noFill/>
              <a:prstDash val="solid"/>
              <a:round/>
              <a:headEnd type="none" w="med" len="med"/>
              <a:tailEnd type="none" w="med" len="med"/>
            </a:ln>
            <a:effectLst/>
          </p:spPr>
          <p:txBody>
            <a:bodyPr vert="horz" wrap="square" lIns="41148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smtClean="0">
                  <a:solidFill>
                    <a:schemeClr val="bg1"/>
                  </a:solidFill>
                  <a:latin typeface="Arial" panose="020B0604020202020204" pitchFamily="34" charset="0"/>
                  <a:cs typeface="Arial" panose="020B0604020202020204" pitchFamily="34" charset="0"/>
                </a:rPr>
                <a:t>Lowered </a:t>
              </a:r>
              <a:r>
                <a:rPr lang="en-US" sz="1400" dirty="0">
                  <a:solidFill>
                    <a:schemeClr val="bg1"/>
                  </a:solidFill>
                  <a:latin typeface="Arial" panose="020B0604020202020204" pitchFamily="34" charset="0"/>
                  <a:cs typeface="Arial" panose="020B0604020202020204" pitchFamily="34" charset="0"/>
                </a:rPr>
                <a:t>Leverage, </a:t>
              </a:r>
              <a:r>
                <a:rPr lang="en-US" sz="1400" dirty="0" smtClean="0">
                  <a:solidFill>
                    <a:schemeClr val="bg1"/>
                  </a:solidFill>
                  <a:latin typeface="Arial" panose="020B0604020202020204" pitchFamily="34" charset="0"/>
                  <a:cs typeface="Arial" panose="020B0604020202020204" pitchFamily="34" charset="0"/>
                </a:rPr>
                <a:t>Extended </a:t>
              </a:r>
              <a:r>
                <a:rPr lang="en-US" sz="1400" dirty="0">
                  <a:solidFill>
                    <a:schemeClr val="bg1"/>
                  </a:solidFill>
                  <a:latin typeface="Arial" panose="020B0604020202020204" pitchFamily="34" charset="0"/>
                  <a:cs typeface="Arial" panose="020B0604020202020204" pitchFamily="34" charset="0"/>
                </a:rPr>
                <a:t>Maturities, </a:t>
              </a:r>
              <a:r>
                <a:rPr lang="en-US" sz="1400" dirty="0" smtClean="0">
                  <a:solidFill>
                    <a:schemeClr val="bg1"/>
                  </a:solidFill>
                  <a:latin typeface="Arial" panose="020B0604020202020204" pitchFamily="34" charset="0"/>
                  <a:cs typeface="Arial" panose="020B0604020202020204" pitchFamily="34" charset="0"/>
                </a:rPr>
                <a:t>Enhanced </a:t>
              </a:r>
              <a:r>
                <a:rPr lang="en-US" sz="1400" dirty="0">
                  <a:solidFill>
                    <a:schemeClr val="bg1"/>
                  </a:solidFill>
                  <a:latin typeface="Arial" panose="020B0604020202020204" pitchFamily="34" charset="0"/>
                  <a:cs typeface="Arial" panose="020B0604020202020204" pitchFamily="34" charset="0"/>
                </a:rPr>
                <a:t>Liquidity Profile</a:t>
              </a:r>
            </a:p>
          </p:txBody>
        </p:sp>
        <p:sp>
          <p:nvSpPr>
            <p:cNvPr id="36" name="Freeform 33">
              <a:extLst>
                <a:ext uri="{FF2B5EF4-FFF2-40B4-BE49-F238E27FC236}">
                  <a16:creationId xmlns:a16="http://schemas.microsoft.com/office/drawing/2014/main" id="{206C5FFB-2C6A-5943-8E7D-9FBD6565EC5C}"/>
                </a:ext>
              </a:extLst>
            </p:cNvPr>
            <p:cNvSpPr>
              <a:spLocks noEditPoints="1"/>
            </p:cNvSpPr>
            <p:nvPr/>
          </p:nvSpPr>
          <p:spPr bwMode="auto">
            <a:xfrm>
              <a:off x="5438080" y="1861488"/>
              <a:ext cx="420554" cy="336630"/>
            </a:xfrm>
            <a:custGeom>
              <a:avLst/>
              <a:gdLst>
                <a:gd name="T0" fmla="*/ 2425 w 2593"/>
                <a:gd name="T1" fmla="*/ 168 h 2076"/>
                <a:gd name="T2" fmla="*/ 1171 w 2593"/>
                <a:gd name="T3" fmla="*/ 1422 h 2076"/>
                <a:gd name="T4" fmla="*/ 548 w 2593"/>
                <a:gd name="T5" fmla="*/ 798 h 2076"/>
                <a:gd name="T6" fmla="*/ 416 w 2593"/>
                <a:gd name="T7" fmla="*/ 798 h 2076"/>
                <a:gd name="T8" fmla="*/ 416 w 2593"/>
                <a:gd name="T9" fmla="*/ 930 h 2076"/>
                <a:gd name="T10" fmla="*/ 1171 w 2593"/>
                <a:gd name="T11" fmla="*/ 1685 h 2076"/>
                <a:gd name="T12" fmla="*/ 2557 w 2593"/>
                <a:gd name="T13" fmla="*/ 300 h 2076"/>
                <a:gd name="T14" fmla="*/ 2557 w 2593"/>
                <a:gd name="T15" fmla="*/ 168 h 2076"/>
                <a:gd name="T16" fmla="*/ 2425 w 2593"/>
                <a:gd name="T17" fmla="*/ 168 h 2076"/>
                <a:gd name="T18" fmla="*/ 1890 w 2593"/>
                <a:gd name="T19" fmla="*/ 1890 h 2076"/>
                <a:gd name="T20" fmla="*/ 187 w 2593"/>
                <a:gd name="T21" fmla="*/ 1890 h 2076"/>
                <a:gd name="T22" fmla="*/ 187 w 2593"/>
                <a:gd name="T23" fmla="*/ 187 h 2076"/>
                <a:gd name="T24" fmla="*/ 1890 w 2593"/>
                <a:gd name="T25" fmla="*/ 187 h 2076"/>
                <a:gd name="T26" fmla="*/ 1890 w 2593"/>
                <a:gd name="T27" fmla="*/ 413 h 2076"/>
                <a:gd name="T28" fmla="*/ 2076 w 2593"/>
                <a:gd name="T29" fmla="*/ 226 h 2076"/>
                <a:gd name="T30" fmla="*/ 2076 w 2593"/>
                <a:gd name="T31" fmla="*/ 0 h 2076"/>
                <a:gd name="T32" fmla="*/ 0 w 2593"/>
                <a:gd name="T33" fmla="*/ 0 h 2076"/>
                <a:gd name="T34" fmla="*/ 0 w 2593"/>
                <a:gd name="T35" fmla="*/ 2076 h 2076"/>
                <a:gd name="T36" fmla="*/ 2076 w 2593"/>
                <a:gd name="T37" fmla="*/ 2076 h 2076"/>
                <a:gd name="T38" fmla="*/ 2076 w 2593"/>
                <a:gd name="T39" fmla="*/ 1070 h 2076"/>
                <a:gd name="T40" fmla="*/ 1890 w 2593"/>
                <a:gd name="T41" fmla="*/ 1257 h 2076"/>
                <a:gd name="T42" fmla="*/ 1890 w 2593"/>
                <a:gd name="T43" fmla="*/ 1890 h 2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93" h="2076">
                  <a:moveTo>
                    <a:pt x="2425" y="168"/>
                  </a:moveTo>
                  <a:cubicBezTo>
                    <a:pt x="1171" y="1422"/>
                    <a:pt x="1171" y="1422"/>
                    <a:pt x="1171" y="1422"/>
                  </a:cubicBezTo>
                  <a:cubicBezTo>
                    <a:pt x="548" y="798"/>
                    <a:pt x="548" y="798"/>
                    <a:pt x="548" y="798"/>
                  </a:cubicBezTo>
                  <a:cubicBezTo>
                    <a:pt x="511" y="762"/>
                    <a:pt x="452" y="762"/>
                    <a:pt x="416" y="798"/>
                  </a:cubicBezTo>
                  <a:cubicBezTo>
                    <a:pt x="379" y="835"/>
                    <a:pt x="379" y="894"/>
                    <a:pt x="416" y="930"/>
                  </a:cubicBezTo>
                  <a:cubicBezTo>
                    <a:pt x="1171" y="1685"/>
                    <a:pt x="1171" y="1685"/>
                    <a:pt x="1171" y="1685"/>
                  </a:cubicBezTo>
                  <a:cubicBezTo>
                    <a:pt x="2557" y="300"/>
                    <a:pt x="2557" y="300"/>
                    <a:pt x="2557" y="300"/>
                  </a:cubicBezTo>
                  <a:cubicBezTo>
                    <a:pt x="2593" y="264"/>
                    <a:pt x="2593" y="205"/>
                    <a:pt x="2557" y="168"/>
                  </a:cubicBezTo>
                  <a:cubicBezTo>
                    <a:pt x="2520" y="132"/>
                    <a:pt x="2461" y="132"/>
                    <a:pt x="2425" y="168"/>
                  </a:cubicBezTo>
                  <a:close/>
                  <a:moveTo>
                    <a:pt x="1890" y="1890"/>
                  </a:moveTo>
                  <a:cubicBezTo>
                    <a:pt x="187" y="1890"/>
                    <a:pt x="187" y="1890"/>
                    <a:pt x="187" y="1890"/>
                  </a:cubicBezTo>
                  <a:cubicBezTo>
                    <a:pt x="187" y="187"/>
                    <a:pt x="187" y="187"/>
                    <a:pt x="187" y="187"/>
                  </a:cubicBezTo>
                  <a:cubicBezTo>
                    <a:pt x="1890" y="187"/>
                    <a:pt x="1890" y="187"/>
                    <a:pt x="1890" y="187"/>
                  </a:cubicBezTo>
                  <a:cubicBezTo>
                    <a:pt x="1890" y="413"/>
                    <a:pt x="1890" y="413"/>
                    <a:pt x="1890" y="413"/>
                  </a:cubicBezTo>
                  <a:cubicBezTo>
                    <a:pt x="2076" y="226"/>
                    <a:pt x="2076" y="226"/>
                    <a:pt x="2076" y="226"/>
                  </a:cubicBezTo>
                  <a:cubicBezTo>
                    <a:pt x="2076" y="0"/>
                    <a:pt x="2076" y="0"/>
                    <a:pt x="2076" y="0"/>
                  </a:cubicBezTo>
                  <a:cubicBezTo>
                    <a:pt x="0" y="0"/>
                    <a:pt x="0" y="0"/>
                    <a:pt x="0" y="0"/>
                  </a:cubicBezTo>
                  <a:cubicBezTo>
                    <a:pt x="0" y="2076"/>
                    <a:pt x="0" y="2076"/>
                    <a:pt x="0" y="2076"/>
                  </a:cubicBezTo>
                  <a:cubicBezTo>
                    <a:pt x="2076" y="2076"/>
                    <a:pt x="2076" y="2076"/>
                    <a:pt x="2076" y="2076"/>
                  </a:cubicBezTo>
                  <a:cubicBezTo>
                    <a:pt x="2076" y="1070"/>
                    <a:pt x="2076" y="1070"/>
                    <a:pt x="2076" y="1070"/>
                  </a:cubicBezTo>
                  <a:cubicBezTo>
                    <a:pt x="1890" y="1257"/>
                    <a:pt x="1890" y="1257"/>
                    <a:pt x="1890" y="1257"/>
                  </a:cubicBezTo>
                  <a:lnTo>
                    <a:pt x="1890" y="189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33" name="Group 32"/>
          <p:cNvGrpSpPr/>
          <p:nvPr/>
        </p:nvGrpSpPr>
        <p:grpSpPr>
          <a:xfrm>
            <a:off x="824473" y="4098985"/>
            <a:ext cx="3302775" cy="446032"/>
            <a:chOff x="702644" y="4326363"/>
            <a:chExt cx="3302775" cy="446032"/>
          </a:xfrm>
        </p:grpSpPr>
        <p:sp>
          <p:nvSpPr>
            <p:cNvPr id="34" name="Rectangle 33">
              <a:extLst>
                <a:ext uri="{FF2B5EF4-FFF2-40B4-BE49-F238E27FC236}">
                  <a16:creationId xmlns:a16="http://schemas.microsoft.com/office/drawing/2014/main" id="{4E0BEC82-4327-B54F-A924-63A3EB04EAA5}"/>
                </a:ext>
              </a:extLst>
            </p:cNvPr>
            <p:cNvSpPr/>
            <p:nvPr>
              <p:custDataLst>
                <p:tags r:id="rId4"/>
              </p:custDataLst>
            </p:nvPr>
          </p:nvSpPr>
          <p:spPr bwMode="auto">
            <a:xfrm>
              <a:off x="702644" y="4326363"/>
              <a:ext cx="3302775" cy="446032"/>
            </a:xfrm>
            <a:prstGeom prst="rect">
              <a:avLst/>
            </a:prstGeom>
            <a:noFill/>
            <a:ln w="9525" cap="flat" cmpd="sng" algn="ctr">
              <a:noFill/>
              <a:prstDash val="solid"/>
              <a:round/>
              <a:headEnd type="none" w="med" len="med"/>
              <a:tailEnd type="none" w="med" len="med"/>
            </a:ln>
            <a:effectLst/>
          </p:spPr>
          <p:txBody>
            <a:bodyPr vert="horz" wrap="square" lIns="41148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smtClean="0">
                  <a:solidFill>
                    <a:schemeClr val="bg1"/>
                  </a:solidFill>
                  <a:latin typeface="Arial" panose="020B0604020202020204" pitchFamily="34" charset="0"/>
                  <a:cs typeface="Arial" panose="020B0604020202020204" pitchFamily="34" charset="0"/>
                </a:rPr>
                <a:t>$350M Searchlight  investment</a:t>
              </a:r>
              <a:endParaRPr lang="en-US" sz="1400" dirty="0">
                <a:solidFill>
                  <a:schemeClr val="bg1"/>
                </a:solidFill>
                <a:latin typeface="Arial" panose="020B0604020202020204" pitchFamily="34" charset="0"/>
                <a:cs typeface="Arial" panose="020B0604020202020204" pitchFamily="34" charset="0"/>
              </a:endParaRPr>
            </a:p>
          </p:txBody>
        </p:sp>
        <p:sp>
          <p:nvSpPr>
            <p:cNvPr id="37" name="Freeform 33">
              <a:extLst>
                <a:ext uri="{FF2B5EF4-FFF2-40B4-BE49-F238E27FC236}">
                  <a16:creationId xmlns:a16="http://schemas.microsoft.com/office/drawing/2014/main" id="{206C5FFB-2C6A-5943-8E7D-9FBD6565EC5C}"/>
                </a:ext>
              </a:extLst>
            </p:cNvPr>
            <p:cNvSpPr>
              <a:spLocks noEditPoints="1"/>
            </p:cNvSpPr>
            <p:nvPr/>
          </p:nvSpPr>
          <p:spPr bwMode="auto">
            <a:xfrm>
              <a:off x="710912" y="4419910"/>
              <a:ext cx="308430" cy="258795"/>
            </a:xfrm>
            <a:custGeom>
              <a:avLst/>
              <a:gdLst>
                <a:gd name="T0" fmla="*/ 2425 w 2593"/>
                <a:gd name="T1" fmla="*/ 168 h 2076"/>
                <a:gd name="T2" fmla="*/ 1171 w 2593"/>
                <a:gd name="T3" fmla="*/ 1422 h 2076"/>
                <a:gd name="T4" fmla="*/ 548 w 2593"/>
                <a:gd name="T5" fmla="*/ 798 h 2076"/>
                <a:gd name="T6" fmla="*/ 416 w 2593"/>
                <a:gd name="T7" fmla="*/ 798 h 2076"/>
                <a:gd name="T8" fmla="*/ 416 w 2593"/>
                <a:gd name="T9" fmla="*/ 930 h 2076"/>
                <a:gd name="T10" fmla="*/ 1171 w 2593"/>
                <a:gd name="T11" fmla="*/ 1685 h 2076"/>
                <a:gd name="T12" fmla="*/ 2557 w 2593"/>
                <a:gd name="T13" fmla="*/ 300 h 2076"/>
                <a:gd name="T14" fmla="*/ 2557 w 2593"/>
                <a:gd name="T15" fmla="*/ 168 h 2076"/>
                <a:gd name="T16" fmla="*/ 2425 w 2593"/>
                <a:gd name="T17" fmla="*/ 168 h 2076"/>
                <a:gd name="T18" fmla="*/ 1890 w 2593"/>
                <a:gd name="T19" fmla="*/ 1890 h 2076"/>
                <a:gd name="T20" fmla="*/ 187 w 2593"/>
                <a:gd name="T21" fmla="*/ 1890 h 2076"/>
                <a:gd name="T22" fmla="*/ 187 w 2593"/>
                <a:gd name="T23" fmla="*/ 187 h 2076"/>
                <a:gd name="T24" fmla="*/ 1890 w 2593"/>
                <a:gd name="T25" fmla="*/ 187 h 2076"/>
                <a:gd name="T26" fmla="*/ 1890 w 2593"/>
                <a:gd name="T27" fmla="*/ 413 h 2076"/>
                <a:gd name="T28" fmla="*/ 2076 w 2593"/>
                <a:gd name="T29" fmla="*/ 226 h 2076"/>
                <a:gd name="T30" fmla="*/ 2076 w 2593"/>
                <a:gd name="T31" fmla="*/ 0 h 2076"/>
                <a:gd name="T32" fmla="*/ 0 w 2593"/>
                <a:gd name="T33" fmla="*/ 0 h 2076"/>
                <a:gd name="T34" fmla="*/ 0 w 2593"/>
                <a:gd name="T35" fmla="*/ 2076 h 2076"/>
                <a:gd name="T36" fmla="*/ 2076 w 2593"/>
                <a:gd name="T37" fmla="*/ 2076 h 2076"/>
                <a:gd name="T38" fmla="*/ 2076 w 2593"/>
                <a:gd name="T39" fmla="*/ 1070 h 2076"/>
                <a:gd name="T40" fmla="*/ 1890 w 2593"/>
                <a:gd name="T41" fmla="*/ 1257 h 2076"/>
                <a:gd name="T42" fmla="*/ 1890 w 2593"/>
                <a:gd name="T43" fmla="*/ 1890 h 2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93" h="2076">
                  <a:moveTo>
                    <a:pt x="2425" y="168"/>
                  </a:moveTo>
                  <a:cubicBezTo>
                    <a:pt x="1171" y="1422"/>
                    <a:pt x="1171" y="1422"/>
                    <a:pt x="1171" y="1422"/>
                  </a:cubicBezTo>
                  <a:cubicBezTo>
                    <a:pt x="548" y="798"/>
                    <a:pt x="548" y="798"/>
                    <a:pt x="548" y="798"/>
                  </a:cubicBezTo>
                  <a:cubicBezTo>
                    <a:pt x="511" y="762"/>
                    <a:pt x="452" y="762"/>
                    <a:pt x="416" y="798"/>
                  </a:cubicBezTo>
                  <a:cubicBezTo>
                    <a:pt x="379" y="835"/>
                    <a:pt x="379" y="894"/>
                    <a:pt x="416" y="930"/>
                  </a:cubicBezTo>
                  <a:cubicBezTo>
                    <a:pt x="1171" y="1685"/>
                    <a:pt x="1171" y="1685"/>
                    <a:pt x="1171" y="1685"/>
                  </a:cubicBezTo>
                  <a:cubicBezTo>
                    <a:pt x="2557" y="300"/>
                    <a:pt x="2557" y="300"/>
                    <a:pt x="2557" y="300"/>
                  </a:cubicBezTo>
                  <a:cubicBezTo>
                    <a:pt x="2593" y="264"/>
                    <a:pt x="2593" y="205"/>
                    <a:pt x="2557" y="168"/>
                  </a:cubicBezTo>
                  <a:cubicBezTo>
                    <a:pt x="2520" y="132"/>
                    <a:pt x="2461" y="132"/>
                    <a:pt x="2425" y="168"/>
                  </a:cubicBezTo>
                  <a:close/>
                  <a:moveTo>
                    <a:pt x="1890" y="1890"/>
                  </a:moveTo>
                  <a:cubicBezTo>
                    <a:pt x="187" y="1890"/>
                    <a:pt x="187" y="1890"/>
                    <a:pt x="187" y="1890"/>
                  </a:cubicBezTo>
                  <a:cubicBezTo>
                    <a:pt x="187" y="187"/>
                    <a:pt x="187" y="187"/>
                    <a:pt x="187" y="187"/>
                  </a:cubicBezTo>
                  <a:cubicBezTo>
                    <a:pt x="1890" y="187"/>
                    <a:pt x="1890" y="187"/>
                    <a:pt x="1890" y="187"/>
                  </a:cubicBezTo>
                  <a:cubicBezTo>
                    <a:pt x="1890" y="413"/>
                    <a:pt x="1890" y="413"/>
                    <a:pt x="1890" y="413"/>
                  </a:cubicBezTo>
                  <a:cubicBezTo>
                    <a:pt x="2076" y="226"/>
                    <a:pt x="2076" y="226"/>
                    <a:pt x="2076" y="226"/>
                  </a:cubicBezTo>
                  <a:cubicBezTo>
                    <a:pt x="2076" y="0"/>
                    <a:pt x="2076" y="0"/>
                    <a:pt x="2076" y="0"/>
                  </a:cubicBezTo>
                  <a:cubicBezTo>
                    <a:pt x="0" y="0"/>
                    <a:pt x="0" y="0"/>
                    <a:pt x="0" y="0"/>
                  </a:cubicBezTo>
                  <a:cubicBezTo>
                    <a:pt x="0" y="2076"/>
                    <a:pt x="0" y="2076"/>
                    <a:pt x="0" y="2076"/>
                  </a:cubicBezTo>
                  <a:cubicBezTo>
                    <a:pt x="2076" y="2076"/>
                    <a:pt x="2076" y="2076"/>
                    <a:pt x="2076" y="2076"/>
                  </a:cubicBezTo>
                  <a:cubicBezTo>
                    <a:pt x="2076" y="1070"/>
                    <a:pt x="2076" y="1070"/>
                    <a:pt x="2076" y="1070"/>
                  </a:cubicBezTo>
                  <a:cubicBezTo>
                    <a:pt x="1890" y="1257"/>
                    <a:pt x="1890" y="1257"/>
                    <a:pt x="1890" y="1257"/>
                  </a:cubicBezTo>
                  <a:lnTo>
                    <a:pt x="1890" y="189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3" name="Slide Number Placeholder 2"/>
          <p:cNvSpPr>
            <a:spLocks noGrp="1"/>
          </p:cNvSpPr>
          <p:nvPr>
            <p:ph type="sldNum" sz="quarter" idx="10"/>
          </p:nvPr>
        </p:nvSpPr>
        <p:spPr/>
        <p:txBody>
          <a:bodyPr/>
          <a:lstStyle/>
          <a:p>
            <a:fld id="{12606A94-97A3-4E04-9E25-180CC9BAE03C}" type="slidenum">
              <a:rPr lang="en-US" smtClean="0"/>
              <a:pPr/>
              <a:t>5</a:t>
            </a:fld>
            <a:endParaRPr lang="en-US" dirty="0"/>
          </a:p>
        </p:txBody>
      </p:sp>
    </p:spTree>
    <p:extLst>
      <p:ext uri="{BB962C8B-B14F-4D97-AF65-F5344CB8AC3E}">
        <p14:creationId xmlns:p14="http://schemas.microsoft.com/office/powerpoint/2010/main" val="9610177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192" y="91440"/>
            <a:ext cx="8356600" cy="461665"/>
          </a:xfrm>
          <a:prstGeom prst="rect">
            <a:avLst/>
          </a:prstGeom>
        </p:spPr>
        <p:txBody>
          <a:bodyPr/>
          <a:lstStyle/>
          <a:p>
            <a:r>
              <a:rPr lang="en-US" dirty="0" smtClean="0">
                <a:solidFill>
                  <a:srgbClr val="F7941D"/>
                </a:solidFill>
              </a:rPr>
              <a:t>Third Quarter 2020 Results </a:t>
            </a:r>
            <a:endParaRPr lang="en-US" dirty="0">
              <a:solidFill>
                <a:srgbClr val="F7941D"/>
              </a:solidFill>
            </a:endParaRPr>
          </a:p>
        </p:txBody>
      </p:sp>
      <p:sp>
        <p:nvSpPr>
          <p:cNvPr id="11" name="TextBox 10"/>
          <p:cNvSpPr txBox="1"/>
          <p:nvPr/>
        </p:nvSpPr>
        <p:spPr>
          <a:xfrm>
            <a:off x="387973" y="3229920"/>
            <a:ext cx="4023360" cy="1600438"/>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Improved revenue trends driven by broadband and </a:t>
            </a:r>
            <a:r>
              <a:rPr lang="en-US" sz="1400" dirty="0">
                <a:latin typeface="Arial" panose="020B0604020202020204" pitchFamily="34" charset="0"/>
                <a:cs typeface="Arial" panose="020B0604020202020204" pitchFamily="34" charset="0"/>
              </a:rPr>
              <a:t>data/transport growth;</a:t>
            </a:r>
            <a:br>
              <a:rPr lang="en-US" sz="1400" dirty="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higher voice retention</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Adjusted EBITDA margins improved as a result of improved cost structure, technology and process improvements </a:t>
            </a:r>
          </a:p>
        </p:txBody>
      </p:sp>
      <p:sp>
        <p:nvSpPr>
          <p:cNvPr id="14" name="TextBox 13"/>
          <p:cNvSpPr txBox="1"/>
          <p:nvPr/>
        </p:nvSpPr>
        <p:spPr>
          <a:xfrm>
            <a:off x="393192" y="637449"/>
            <a:ext cx="3505200" cy="276999"/>
          </a:xfrm>
          <a:prstGeom prst="rect">
            <a:avLst/>
          </a:prstGeom>
          <a:noFill/>
        </p:spPr>
        <p:txBody>
          <a:bodyPr wrap="square" rtlCol="0">
            <a:spAutoFit/>
          </a:bodyPr>
          <a:lstStyle/>
          <a:p>
            <a:r>
              <a:rPr lang="en-US" sz="1200" dirty="0" smtClean="0">
                <a:solidFill>
                  <a:schemeClr val="tx1">
                    <a:lumMod val="50000"/>
                    <a:lumOff val="50000"/>
                  </a:schemeClr>
                </a:solidFill>
                <a:latin typeface="Arial" panose="020B0604020202020204" pitchFamily="34" charset="0"/>
                <a:cs typeface="Arial" panose="020B0604020202020204" pitchFamily="34" charset="0"/>
              </a:rPr>
              <a:t>$ </a:t>
            </a:r>
            <a:r>
              <a:rPr lang="en-US" sz="1200" dirty="0">
                <a:solidFill>
                  <a:schemeClr val="tx1">
                    <a:lumMod val="50000"/>
                    <a:lumOff val="50000"/>
                  </a:schemeClr>
                </a:solidFill>
                <a:latin typeface="Arial" panose="020B0604020202020204" pitchFamily="34" charset="0"/>
                <a:cs typeface="Arial" panose="020B0604020202020204" pitchFamily="34" charset="0"/>
              </a:rPr>
              <a:t>in </a:t>
            </a:r>
            <a:r>
              <a:rPr lang="en-US" sz="1200" dirty="0" smtClean="0">
                <a:solidFill>
                  <a:schemeClr val="tx1">
                    <a:lumMod val="50000"/>
                    <a:lumOff val="50000"/>
                  </a:schemeClr>
                </a:solidFill>
                <a:latin typeface="Arial" panose="020B0604020202020204" pitchFamily="34" charset="0"/>
                <a:cs typeface="Arial" panose="020B0604020202020204" pitchFamily="34" charset="0"/>
              </a:rPr>
              <a:t>millions</a:t>
            </a:r>
            <a:endParaRPr lang="en-US" sz="12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5" name="TextBox 14"/>
          <p:cNvSpPr txBox="1"/>
          <p:nvPr/>
        </p:nvSpPr>
        <p:spPr>
          <a:xfrm>
            <a:off x="4702483" y="3229920"/>
            <a:ext cx="4023360"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Cost management resulted in a 3.3% or $7.2M reduction in operating expenses</a:t>
            </a:r>
            <a:br>
              <a:rPr lang="en-US" sz="1400" dirty="0" smtClean="0">
                <a:latin typeface="Arial" panose="020B0604020202020204" pitchFamily="34" charset="0"/>
                <a:cs typeface="Arial" panose="020B0604020202020204" pitchFamily="34" charset="0"/>
              </a:rPr>
            </a:br>
            <a:endParaRPr lang="en-US" sz="1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Wireless cash distributions totaled $12.3M in Q3</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055551349"/>
              </p:ext>
            </p:extLst>
          </p:nvPr>
        </p:nvGraphicFramePr>
        <p:xfrm>
          <a:off x="404674" y="1202531"/>
          <a:ext cx="8129615" cy="1313648"/>
        </p:xfrm>
        <a:graphic>
          <a:graphicData uri="http://schemas.openxmlformats.org/drawingml/2006/table">
            <a:tbl>
              <a:tblPr firstRow="1" bandRow="1">
                <a:tableStyleId>{5C22544A-7EE6-4342-B048-85BDC9FD1C3A}</a:tableStyleId>
              </a:tblPr>
              <a:tblGrid>
                <a:gridCol w="2600367">
                  <a:extLst>
                    <a:ext uri="{9D8B030D-6E8A-4147-A177-3AD203B41FA5}">
                      <a16:colId xmlns:a16="http://schemas.microsoft.com/office/drawing/2014/main" val="20000"/>
                    </a:ext>
                  </a:extLst>
                </a:gridCol>
                <a:gridCol w="1382312">
                  <a:extLst>
                    <a:ext uri="{9D8B030D-6E8A-4147-A177-3AD203B41FA5}">
                      <a16:colId xmlns:a16="http://schemas.microsoft.com/office/drawing/2014/main" val="20001"/>
                    </a:ext>
                  </a:extLst>
                </a:gridCol>
                <a:gridCol w="1382312">
                  <a:extLst>
                    <a:ext uri="{9D8B030D-6E8A-4147-A177-3AD203B41FA5}">
                      <a16:colId xmlns:a16="http://schemas.microsoft.com/office/drawing/2014/main" val="20002"/>
                    </a:ext>
                  </a:extLst>
                </a:gridCol>
                <a:gridCol w="1382312">
                  <a:extLst>
                    <a:ext uri="{9D8B030D-6E8A-4147-A177-3AD203B41FA5}">
                      <a16:colId xmlns:a16="http://schemas.microsoft.com/office/drawing/2014/main" val="20003"/>
                    </a:ext>
                  </a:extLst>
                </a:gridCol>
                <a:gridCol w="1382312">
                  <a:extLst>
                    <a:ext uri="{9D8B030D-6E8A-4147-A177-3AD203B41FA5}">
                      <a16:colId xmlns:a16="http://schemas.microsoft.com/office/drawing/2014/main" val="20004"/>
                    </a:ext>
                  </a:extLst>
                </a:gridCol>
              </a:tblGrid>
              <a:tr h="328412">
                <a:tc>
                  <a:txBody>
                    <a:bodyPr/>
                    <a:lstStyle/>
                    <a:p>
                      <a:endParaRPr lang="en-US" sz="1400" dirty="0">
                        <a:latin typeface="Arial" panose="020B0604020202020204" pitchFamily="34" charset="0"/>
                        <a:cs typeface="Arial" panose="020B0604020202020204" pitchFamily="34" charset="0"/>
                      </a:endParaRPr>
                    </a:p>
                  </a:txBody>
                  <a:tcPr>
                    <a:lnB w="3175"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Q3-20</a:t>
                      </a:r>
                      <a:endParaRPr lang="en-US" sz="1400" dirty="0">
                        <a:solidFill>
                          <a:schemeClr val="tx1"/>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Y/Y</a:t>
                      </a:r>
                      <a:endParaRPr lang="en-US" sz="1400" dirty="0">
                        <a:solidFill>
                          <a:schemeClr val="tx1"/>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r>
                        <a:rPr lang="en-US" sz="1400" kern="1200" dirty="0" smtClean="0">
                          <a:solidFill>
                            <a:schemeClr val="dk1"/>
                          </a:solidFill>
                          <a:latin typeface="Arial" panose="020B0604020202020204" pitchFamily="34" charset="0"/>
                          <a:ea typeface="+mn-ea"/>
                          <a:cs typeface="Arial" panose="020B0604020202020204" pitchFamily="34" charset="0"/>
                        </a:rPr>
                        <a:t>YTD</a:t>
                      </a:r>
                      <a:r>
                        <a:rPr lang="en-US" sz="1400" kern="1200" baseline="0" dirty="0" smtClean="0">
                          <a:solidFill>
                            <a:schemeClr val="dk1"/>
                          </a:solidFill>
                          <a:latin typeface="Arial" panose="020B0604020202020204" pitchFamily="34" charset="0"/>
                          <a:ea typeface="+mn-ea"/>
                          <a:cs typeface="Arial" panose="020B0604020202020204" pitchFamily="34" charset="0"/>
                        </a:rPr>
                        <a:t> </a:t>
                      </a:r>
                      <a:r>
                        <a:rPr lang="en-US" sz="1400" kern="1200" dirty="0" smtClean="0">
                          <a:solidFill>
                            <a:schemeClr val="dk1"/>
                          </a:solidFill>
                          <a:latin typeface="Arial" panose="020B0604020202020204" pitchFamily="34" charset="0"/>
                          <a:ea typeface="+mn-ea"/>
                          <a:cs typeface="Arial" panose="020B0604020202020204" pitchFamily="34" charset="0"/>
                        </a:rPr>
                        <a:t>2020</a:t>
                      </a:r>
                      <a:endParaRPr lang="en-US" sz="1400" kern="1200" dirty="0">
                        <a:solidFill>
                          <a:schemeClr val="dk1"/>
                        </a:solidFill>
                        <a:latin typeface="Arial" panose="020B0604020202020204" pitchFamily="34" charset="0"/>
                        <a:ea typeface="+mn-ea"/>
                        <a:cs typeface="Arial" panose="020B0604020202020204" pitchFamily="34" charset="0"/>
                      </a:endParaRPr>
                    </a:p>
                  </a:txBody>
                  <a:tcPr anchor="ct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Y/Y</a:t>
                      </a:r>
                      <a:endParaRPr lang="en-US" sz="1400" dirty="0">
                        <a:solidFill>
                          <a:schemeClr val="tx1"/>
                        </a:solidFill>
                        <a:latin typeface="Arial" panose="020B0604020202020204" pitchFamily="34" charset="0"/>
                        <a:cs typeface="Arial" panose="020B0604020202020204" pitchFamily="34" charset="0"/>
                      </a:endParaRPr>
                    </a:p>
                  </a:txBody>
                  <a:tcPr anchor="ct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28412">
                <a:tc>
                  <a:txBody>
                    <a:bodyPr/>
                    <a:lstStyle/>
                    <a:p>
                      <a:r>
                        <a:rPr lang="en-US" sz="1400" b="1" dirty="0" smtClean="0">
                          <a:latin typeface="Arial" panose="020B0604020202020204" pitchFamily="34" charset="0"/>
                          <a:cs typeface="Arial" panose="020B0604020202020204" pitchFamily="34" charset="0"/>
                        </a:rPr>
                        <a:t>Total Revenue</a:t>
                      </a:r>
                      <a:endParaRPr lang="en-US" sz="1400" b="1" dirty="0">
                        <a:latin typeface="Arial" panose="020B0604020202020204" pitchFamily="34" charset="0"/>
                        <a:cs typeface="Arial" panose="020B0604020202020204" pitchFamily="34" charset="0"/>
                      </a:endParaRPr>
                    </a:p>
                  </a:txBody>
                  <a:tcP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$327.1</a:t>
                      </a:r>
                      <a:endParaRPr lang="en-US" sz="1400" dirty="0">
                        <a:solidFill>
                          <a:schemeClr val="tx1"/>
                        </a:solidFill>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(1.9%)</a:t>
                      </a:r>
                      <a:endParaRPr lang="en-US" sz="1400" dirty="0">
                        <a:solidFill>
                          <a:schemeClr val="tx1"/>
                        </a:solidFill>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r>
                        <a:rPr lang="en-US" sz="1400" kern="1200" dirty="0" smtClean="0">
                          <a:solidFill>
                            <a:schemeClr val="tx1"/>
                          </a:solidFill>
                          <a:latin typeface="Arial" panose="020B0604020202020204" pitchFamily="34" charset="0"/>
                          <a:ea typeface="+mn-ea"/>
                          <a:cs typeface="Arial" panose="020B0604020202020204" pitchFamily="34" charset="0"/>
                        </a:rPr>
                        <a:t>$977.9</a:t>
                      </a:r>
                      <a:endParaRPr lang="en-US" sz="1400" kern="1200" dirty="0">
                        <a:solidFill>
                          <a:schemeClr val="tx1"/>
                        </a:solidFill>
                        <a:latin typeface="Arial" panose="020B0604020202020204" pitchFamily="34" charset="0"/>
                        <a:ea typeface="+mn-ea"/>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(2.7%)</a:t>
                      </a:r>
                      <a:endParaRPr lang="en-US" sz="1400" dirty="0">
                        <a:solidFill>
                          <a:schemeClr val="tx1"/>
                        </a:solidFill>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28412">
                <a:tc>
                  <a:txBody>
                    <a:bodyPr/>
                    <a:lstStyle/>
                    <a:p>
                      <a:r>
                        <a:rPr lang="en-US" sz="1400" b="1" dirty="0" smtClean="0">
                          <a:latin typeface="Arial" panose="020B0604020202020204" pitchFamily="34" charset="0"/>
                          <a:cs typeface="Arial" panose="020B0604020202020204" pitchFamily="34" charset="0"/>
                        </a:rPr>
                        <a:t>Adjusted EBITDA</a:t>
                      </a:r>
                      <a:endParaRPr lang="en-US" sz="1400" b="1" dirty="0">
                        <a:latin typeface="Arial" panose="020B0604020202020204" pitchFamily="34" charset="0"/>
                        <a:cs typeface="Arial" panose="020B0604020202020204" pitchFamily="34" charset="0"/>
                      </a:endParaRPr>
                    </a:p>
                  </a:txBody>
                  <a:tcP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$132.2</a:t>
                      </a:r>
                      <a:endParaRPr lang="en-US" sz="1400" dirty="0">
                        <a:solidFill>
                          <a:schemeClr val="tx1"/>
                        </a:solidFill>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1.0%</a:t>
                      </a:r>
                      <a:endParaRPr lang="en-US" sz="1400" dirty="0">
                        <a:solidFill>
                          <a:schemeClr val="tx1"/>
                        </a:solidFill>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r>
                        <a:rPr lang="en-US" sz="1400" kern="1200" dirty="0" smtClean="0">
                          <a:solidFill>
                            <a:schemeClr val="tx1"/>
                          </a:solidFill>
                          <a:latin typeface="Arial" panose="020B0604020202020204" pitchFamily="34" charset="0"/>
                          <a:ea typeface="+mn-ea"/>
                          <a:cs typeface="Arial" panose="020B0604020202020204" pitchFamily="34" charset="0"/>
                        </a:rPr>
                        <a:t>$396.9</a:t>
                      </a:r>
                      <a:endParaRPr lang="en-US" sz="1400" kern="1200" dirty="0">
                        <a:solidFill>
                          <a:schemeClr val="tx1"/>
                        </a:solidFill>
                        <a:latin typeface="Arial" panose="020B0604020202020204" pitchFamily="34" charset="0"/>
                        <a:ea typeface="+mn-ea"/>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1.1%</a:t>
                      </a:r>
                      <a:endParaRPr lang="en-US" sz="1400" dirty="0">
                        <a:solidFill>
                          <a:schemeClr val="tx1"/>
                        </a:solidFill>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28412">
                <a:tc>
                  <a:txBody>
                    <a:bodyPr/>
                    <a:lstStyle/>
                    <a:p>
                      <a:r>
                        <a:rPr lang="en-US" sz="1400" b="1" dirty="0" smtClean="0">
                          <a:latin typeface="Arial" panose="020B0604020202020204" pitchFamily="34" charset="0"/>
                          <a:cs typeface="Arial" panose="020B0604020202020204" pitchFamily="34" charset="0"/>
                        </a:rPr>
                        <a:t>Adjusted EBITDA margin</a:t>
                      </a:r>
                      <a:endParaRPr lang="en-US" sz="1400" b="1" dirty="0">
                        <a:latin typeface="Arial" panose="020B0604020202020204" pitchFamily="34" charset="0"/>
                        <a:cs typeface="Arial" panose="020B0604020202020204" pitchFamily="34" charset="0"/>
                      </a:endParaRPr>
                    </a:p>
                  </a:txBody>
                  <a:tcP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40.4%</a:t>
                      </a:r>
                      <a:endParaRPr lang="en-US" sz="1400" dirty="0">
                        <a:solidFill>
                          <a:schemeClr val="tx1"/>
                        </a:solidFill>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1.1%</a:t>
                      </a:r>
                      <a:endParaRPr lang="en-US" sz="1400" dirty="0">
                        <a:solidFill>
                          <a:schemeClr val="tx1"/>
                        </a:solidFill>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r>
                        <a:rPr lang="en-US" sz="1400" kern="1200" dirty="0" smtClean="0">
                          <a:solidFill>
                            <a:schemeClr val="tx1"/>
                          </a:solidFill>
                          <a:latin typeface="Arial" panose="020B0604020202020204" pitchFamily="34" charset="0"/>
                          <a:ea typeface="+mn-ea"/>
                          <a:cs typeface="Arial" panose="020B0604020202020204" pitchFamily="34" charset="0"/>
                        </a:rPr>
                        <a:t>40.6%</a:t>
                      </a:r>
                      <a:endParaRPr lang="en-US" sz="1400" kern="1200" dirty="0">
                        <a:solidFill>
                          <a:schemeClr val="tx1"/>
                        </a:solidFill>
                        <a:latin typeface="Arial" panose="020B0604020202020204" pitchFamily="34" charset="0"/>
                        <a:ea typeface="+mn-ea"/>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1.5%</a:t>
                      </a:r>
                      <a:endParaRPr lang="en-US" sz="1400" dirty="0">
                        <a:solidFill>
                          <a:schemeClr val="tx1"/>
                        </a:solidFill>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3" name="TextBox 2"/>
          <p:cNvSpPr txBox="1"/>
          <p:nvPr/>
        </p:nvSpPr>
        <p:spPr>
          <a:xfrm>
            <a:off x="404674" y="2838260"/>
            <a:ext cx="3176726" cy="338554"/>
          </a:xfrm>
          <a:prstGeom prst="rect">
            <a:avLst/>
          </a:prstGeom>
          <a:noFill/>
        </p:spPr>
        <p:txBody>
          <a:bodyPr wrap="square" rtlCol="0">
            <a:spAutoFit/>
          </a:bodyPr>
          <a:lstStyle/>
          <a:p>
            <a:r>
              <a:rPr lang="en-US" sz="1600" b="1" dirty="0" smtClean="0">
                <a:latin typeface="Arial" panose="020B0604020202020204" pitchFamily="34" charset="0"/>
                <a:cs typeface="Arial" panose="020B0604020202020204" pitchFamily="34" charset="0"/>
              </a:rPr>
              <a:t>Third Quarter Highlights</a:t>
            </a:r>
            <a:endParaRPr lang="en-US" sz="16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2606A94-97A3-4E04-9E25-180CC9BAE03C}" type="slidenum">
              <a:rPr lang="en-US" smtClean="0"/>
              <a:pPr/>
              <a:t>6</a:t>
            </a:fld>
            <a:endParaRPr lang="en-US" dirty="0"/>
          </a:p>
        </p:txBody>
      </p:sp>
      <p:cxnSp>
        <p:nvCxnSpPr>
          <p:cNvPr id="9" name="Straight Connector 8"/>
          <p:cNvCxnSpPr/>
          <p:nvPr/>
        </p:nvCxnSpPr>
        <p:spPr>
          <a:xfrm flipH="1">
            <a:off x="4523645" y="3046884"/>
            <a:ext cx="13855" cy="1828800"/>
          </a:xfrm>
          <a:prstGeom prst="line">
            <a:avLst/>
          </a:prstGeom>
          <a:ln w="6350"/>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032898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58628"/>
            <a:ext cx="8356600" cy="461665"/>
          </a:xfrm>
          <a:prstGeom prst="rect">
            <a:avLst/>
          </a:prstGeom>
        </p:spPr>
        <p:txBody>
          <a:bodyPr/>
          <a:lstStyle/>
          <a:p>
            <a:r>
              <a:rPr lang="en-US" dirty="0">
                <a:solidFill>
                  <a:srgbClr val="F7941D"/>
                </a:solidFill>
              </a:rPr>
              <a:t>Commercial</a:t>
            </a:r>
            <a:r>
              <a:rPr lang="en-US" dirty="0" smtClean="0">
                <a:solidFill>
                  <a:srgbClr val="F7941D"/>
                </a:solidFill>
              </a:rPr>
              <a:t> and Carrier Revenue</a:t>
            </a:r>
            <a:endParaRPr lang="en-US" dirty="0">
              <a:solidFill>
                <a:srgbClr val="F7941D"/>
              </a:solidFill>
            </a:endParaRPr>
          </a:p>
        </p:txBody>
      </p:sp>
      <p:sp>
        <p:nvSpPr>
          <p:cNvPr id="4" name="TextBox 3"/>
          <p:cNvSpPr txBox="1"/>
          <p:nvPr/>
        </p:nvSpPr>
        <p:spPr>
          <a:xfrm>
            <a:off x="-12315" y="3142731"/>
            <a:ext cx="4567190" cy="307777"/>
          </a:xfrm>
          <a:prstGeom prst="rect">
            <a:avLst/>
          </a:prstGeom>
          <a:noFill/>
        </p:spPr>
        <p:txBody>
          <a:bodyPr wrap="square" rtlCol="0">
            <a:spAutoFit/>
          </a:bodyPr>
          <a:lstStyle/>
          <a:p>
            <a:pPr algn="ctr"/>
            <a:r>
              <a:rPr lang="en-US" sz="1400" b="1" dirty="0" smtClean="0">
                <a:latin typeface="Arial" panose="020B0604020202020204" pitchFamily="34" charset="0"/>
                <a:cs typeface="Arial" panose="020B0604020202020204" pitchFamily="34" charset="0"/>
              </a:rPr>
              <a:t>Data and Transport Revenue</a:t>
            </a:r>
            <a:endParaRPr lang="en-US" sz="1400" b="1" dirty="0">
              <a:latin typeface="Arial" panose="020B0604020202020204" pitchFamily="34" charset="0"/>
              <a:cs typeface="Arial" panose="020B0604020202020204" pitchFamily="34" charset="0"/>
            </a:endParaRPr>
          </a:p>
        </p:txBody>
      </p:sp>
      <p:sp>
        <p:nvSpPr>
          <p:cNvPr id="11" name="TextBox 10"/>
          <p:cNvSpPr txBox="1"/>
          <p:nvPr/>
        </p:nvSpPr>
        <p:spPr>
          <a:xfrm>
            <a:off x="393192" y="651050"/>
            <a:ext cx="4788408" cy="461665"/>
          </a:xfrm>
          <a:prstGeom prst="rect">
            <a:avLst/>
          </a:prstGeom>
          <a:noFill/>
        </p:spPr>
        <p:txBody>
          <a:bodyPr wrap="square" rtlCol="0">
            <a:spAutoFit/>
          </a:bodyPr>
          <a:lstStyle/>
          <a:p>
            <a:r>
              <a:rPr lang="en-US" sz="1200" dirty="0" smtClean="0">
                <a:solidFill>
                  <a:schemeClr val="tx1">
                    <a:lumMod val="50000"/>
                    <a:lumOff val="50000"/>
                  </a:schemeClr>
                </a:solidFill>
                <a:latin typeface="Arial" panose="020B0604020202020204" pitchFamily="34" charset="0"/>
                <a:cs typeface="Arial" panose="020B0604020202020204" pitchFamily="34" charset="0"/>
              </a:rPr>
              <a:t>$ in millions, </a:t>
            </a:r>
            <a:r>
              <a:rPr lang="en-US" sz="1200" dirty="0" smtClean="0">
                <a:solidFill>
                  <a:schemeClr val="bg1">
                    <a:lumMod val="50000"/>
                  </a:schemeClr>
                </a:solidFill>
                <a:latin typeface="Arial" panose="020B0604020202020204" pitchFamily="34" charset="0"/>
                <a:cs typeface="Arial" panose="020B0604020202020204" pitchFamily="34" charset="0"/>
              </a:rPr>
              <a:t>Q3-2020 </a:t>
            </a:r>
            <a:r>
              <a:rPr lang="en-US" sz="1200" dirty="0">
                <a:solidFill>
                  <a:schemeClr val="bg1">
                    <a:lumMod val="50000"/>
                  </a:schemeClr>
                </a:solidFill>
                <a:latin typeface="Arial" panose="020B0604020202020204" pitchFamily="34" charset="0"/>
                <a:cs typeface="Arial" panose="020B0604020202020204" pitchFamily="34" charset="0"/>
              </a:rPr>
              <a:t>as compared to </a:t>
            </a:r>
            <a:r>
              <a:rPr lang="en-US" sz="1200" dirty="0" smtClean="0">
                <a:solidFill>
                  <a:schemeClr val="bg1">
                    <a:lumMod val="50000"/>
                  </a:schemeClr>
                </a:solidFill>
                <a:latin typeface="Arial" panose="020B0604020202020204" pitchFamily="34" charset="0"/>
                <a:cs typeface="Arial" panose="020B0604020202020204" pitchFamily="34" charset="0"/>
              </a:rPr>
              <a:t>Q3-2019</a:t>
            </a:r>
            <a:endParaRPr lang="en-US" sz="1200" dirty="0">
              <a:solidFill>
                <a:schemeClr val="bg1">
                  <a:lumMod val="50000"/>
                </a:schemeClr>
              </a:solidFill>
              <a:latin typeface="Arial" panose="020B0604020202020204" pitchFamily="34" charset="0"/>
              <a:cs typeface="Arial" panose="020B0604020202020204" pitchFamily="34" charset="0"/>
            </a:endParaRPr>
          </a:p>
          <a:p>
            <a:endParaRPr lang="en-US" sz="12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2" name="Rectangle 11"/>
          <p:cNvSpPr/>
          <p:nvPr/>
        </p:nvSpPr>
        <p:spPr>
          <a:xfrm>
            <a:off x="4858478" y="1424876"/>
            <a:ext cx="4048125" cy="1405000"/>
          </a:xfrm>
          <a:prstGeom prst="rect">
            <a:avLst/>
          </a:prstGeom>
        </p:spPr>
        <p:txBody>
          <a:bodyPr wrap="square" lIns="0" tIns="0" rIns="0" bIns="0">
            <a:spAutoFit/>
          </a:bodyPr>
          <a:lstStyle/>
          <a:p>
            <a:pPr marL="228600" indent="-228600">
              <a:lnSpc>
                <a:spcPct val="110000"/>
              </a:lnSpc>
              <a:buFont typeface="Arial" panose="020B0604020202020204" pitchFamily="34" charset="0"/>
              <a:buChar char="•"/>
            </a:pPr>
            <a:r>
              <a:rPr lang="en-GB" sz="1200" dirty="0" smtClean="0">
                <a:latin typeface="Arial" panose="020B0604020202020204" pitchFamily="34" charset="0"/>
                <a:cs typeface="Arial" panose="020B0604020202020204" pitchFamily="34" charset="0"/>
              </a:rPr>
              <a:t>Data and Transport Revenue: +1.6% </a:t>
            </a:r>
            <a:endParaRPr lang="en-GB" sz="1200" dirty="0">
              <a:latin typeface="Arial" panose="020B0604020202020204" pitchFamily="34" charset="0"/>
              <a:cs typeface="Arial" panose="020B0604020202020204" pitchFamily="34" charset="0"/>
            </a:endParaRPr>
          </a:p>
          <a:p>
            <a:pPr marL="228600" indent="-228600">
              <a:lnSpc>
                <a:spcPct val="110000"/>
              </a:lnSpc>
              <a:buFont typeface="Arial" panose="020B0604020202020204" pitchFamily="34" charset="0"/>
              <a:buChar char="•"/>
            </a:pPr>
            <a:r>
              <a:rPr lang="en-GB" sz="1200" dirty="0" smtClean="0">
                <a:latin typeface="Arial" panose="020B0604020202020204" pitchFamily="34" charset="0"/>
                <a:cs typeface="Arial" panose="020B0604020202020204" pitchFamily="34" charset="0"/>
              </a:rPr>
              <a:t>On-net buildings: 13,202, +12.5%</a:t>
            </a:r>
          </a:p>
          <a:p>
            <a:pPr marL="228600" indent="-228600">
              <a:lnSpc>
                <a:spcPct val="110000"/>
              </a:lnSpc>
              <a:buFont typeface="Arial" panose="020B0604020202020204" pitchFamily="34" charset="0"/>
              <a:buChar char="•"/>
            </a:pPr>
            <a:r>
              <a:rPr lang="en-GB" sz="1200" dirty="0" smtClean="0">
                <a:latin typeface="Arial" panose="020B0604020202020204" pitchFamily="34" charset="0"/>
                <a:cs typeface="Arial" panose="020B0604020202020204" pitchFamily="34" charset="0"/>
              </a:rPr>
              <a:t>Tower wireless connections: 3,890, +1.9%</a:t>
            </a:r>
          </a:p>
          <a:p>
            <a:pPr marL="228600" indent="-228600">
              <a:lnSpc>
                <a:spcPct val="110000"/>
              </a:lnSpc>
              <a:buFont typeface="Arial" panose="020B0604020202020204" pitchFamily="34" charset="0"/>
              <a:buChar char="•"/>
            </a:pPr>
            <a:r>
              <a:rPr lang="en-GB" sz="1200" dirty="0" smtClean="0">
                <a:latin typeface="Arial" panose="020B0604020202020204" pitchFamily="34" charset="0"/>
                <a:cs typeface="Arial" panose="020B0604020202020204" pitchFamily="34" charset="0"/>
              </a:rPr>
              <a:t>Ethernet revenue +2.8%</a:t>
            </a:r>
          </a:p>
          <a:p>
            <a:pPr marL="228600" indent="-228600">
              <a:lnSpc>
                <a:spcPct val="110000"/>
              </a:lnSpc>
              <a:buFont typeface="Arial" panose="020B0604020202020204" pitchFamily="34" charset="0"/>
              <a:buChar char="•"/>
            </a:pPr>
            <a:r>
              <a:rPr lang="en-GB" sz="1200" dirty="0" smtClean="0">
                <a:latin typeface="Arial" panose="020B0604020202020204" pitchFamily="34" charset="0"/>
                <a:cs typeface="Arial" panose="020B0604020202020204" pitchFamily="34" charset="0"/>
              </a:rPr>
              <a:t>VoIP revenue +12%</a:t>
            </a:r>
          </a:p>
          <a:p>
            <a:pPr>
              <a:lnSpc>
                <a:spcPct val="110000"/>
              </a:lnSpc>
            </a:pPr>
            <a:endParaRPr lang="en-GB" sz="1200" dirty="0" smtClean="0">
              <a:solidFill>
                <a:srgbClr val="FF0000"/>
              </a:solidFill>
              <a:latin typeface="Arial" panose="020B0604020202020204" pitchFamily="34" charset="0"/>
              <a:cs typeface="Arial" panose="020B0604020202020204" pitchFamily="34" charset="0"/>
            </a:endParaRPr>
          </a:p>
          <a:p>
            <a:pPr>
              <a:lnSpc>
                <a:spcPct val="110000"/>
              </a:lnSpc>
              <a:spcAft>
                <a:spcPts val="600"/>
              </a:spcAft>
              <a:buClr>
                <a:srgbClr val="0055A6"/>
              </a:buClr>
            </a:pPr>
            <a:endParaRPr lang="en-GB" sz="1100" dirty="0">
              <a:solidFill>
                <a:prstClr val="black"/>
              </a:solidFill>
              <a:latin typeface="Arial" panose="020B0604020202020204" pitchFamily="34" charset="0"/>
              <a:cs typeface="Arial" panose="020B0604020202020204" pitchFamily="34" charset="0"/>
            </a:endParaRPr>
          </a:p>
        </p:txBody>
      </p:sp>
      <p:sp>
        <p:nvSpPr>
          <p:cNvPr id="13" name="Rectangle 12"/>
          <p:cNvSpPr/>
          <p:nvPr/>
        </p:nvSpPr>
        <p:spPr>
          <a:xfrm>
            <a:off x="4856040" y="3339537"/>
            <a:ext cx="4048125" cy="1421928"/>
          </a:xfrm>
          <a:prstGeom prst="rect">
            <a:avLst/>
          </a:prstGeom>
        </p:spPr>
        <p:txBody>
          <a:bodyPr wrap="square" lIns="0" tIns="0" rIns="0" bIns="0">
            <a:spAutoFit/>
          </a:bodyPr>
          <a:lstStyle/>
          <a:p>
            <a:pPr marL="228600" indent="-228600">
              <a:lnSpc>
                <a:spcPct val="110000"/>
              </a:lnSpc>
              <a:buFont typeface="Arial" panose="020B0604020202020204" pitchFamily="34" charset="0"/>
              <a:buChar char="•"/>
            </a:pPr>
            <a:r>
              <a:rPr lang="en-GB" sz="1200" dirty="0" smtClean="0">
                <a:latin typeface="Arial" panose="020B0604020202020204" pitchFamily="34" charset="0"/>
                <a:cs typeface="Arial" panose="020B0604020202020204" pitchFamily="34" charset="0"/>
              </a:rPr>
              <a:t>Introduced Exterprise@Home</a:t>
            </a:r>
          </a:p>
          <a:p>
            <a:pPr marL="228600" indent="-228600">
              <a:lnSpc>
                <a:spcPct val="110000"/>
              </a:lnSpc>
              <a:buFont typeface="Arial" panose="020B0604020202020204" pitchFamily="34" charset="0"/>
              <a:buChar char="•"/>
            </a:pPr>
            <a:r>
              <a:rPr lang="en-GB" sz="1200" dirty="0" smtClean="0">
                <a:latin typeface="Arial" panose="020B0604020202020204" pitchFamily="34" charset="0"/>
                <a:cs typeface="Arial" panose="020B0604020202020204" pitchFamily="34" charset="0"/>
              </a:rPr>
              <a:t>Enhanced Cloud Services with Pax8 Partnership</a:t>
            </a:r>
          </a:p>
          <a:p>
            <a:pPr marL="228600" indent="-228600">
              <a:lnSpc>
                <a:spcPct val="110000"/>
              </a:lnSpc>
              <a:buFont typeface="Arial" panose="020B0604020202020204" pitchFamily="34" charset="0"/>
              <a:buChar char="•"/>
            </a:pPr>
            <a:r>
              <a:rPr lang="en-GB" sz="1200" dirty="0" smtClean="0">
                <a:latin typeface="Arial" panose="020B0604020202020204" pitchFamily="34" charset="0"/>
                <a:cs typeface="Arial" panose="020B0604020202020204" pitchFamily="34" charset="0"/>
              </a:rPr>
              <a:t>Expanded launch of Microsoft Productivity Suite</a:t>
            </a:r>
          </a:p>
          <a:p>
            <a:pPr marL="228600" indent="-228600">
              <a:lnSpc>
                <a:spcPct val="110000"/>
              </a:lnSpc>
              <a:buFont typeface="Arial" panose="020B0604020202020204" pitchFamily="34" charset="0"/>
              <a:buChar char="•"/>
            </a:pPr>
            <a:endParaRPr lang="en-GB" sz="1200" dirty="0" smtClean="0">
              <a:latin typeface="Arial" panose="020B0604020202020204" pitchFamily="34" charset="0"/>
              <a:cs typeface="Arial" panose="020B0604020202020204" pitchFamily="34" charset="0"/>
            </a:endParaRPr>
          </a:p>
          <a:p>
            <a:pPr>
              <a:lnSpc>
                <a:spcPct val="110000"/>
              </a:lnSpc>
            </a:pPr>
            <a:endParaRPr lang="en-GB" sz="1200" dirty="0" smtClean="0">
              <a:solidFill>
                <a:srgbClr val="FF0000"/>
              </a:solidFill>
              <a:latin typeface="Arial" panose="020B0604020202020204" pitchFamily="34" charset="0"/>
              <a:cs typeface="Arial" panose="020B0604020202020204" pitchFamily="34" charset="0"/>
            </a:endParaRPr>
          </a:p>
          <a:p>
            <a:pPr marL="228600" indent="-228600">
              <a:lnSpc>
                <a:spcPct val="110000"/>
              </a:lnSpc>
              <a:buFont typeface="Arial" panose="020B0604020202020204" pitchFamily="34" charset="0"/>
              <a:buChar char="•"/>
            </a:pPr>
            <a:endParaRPr lang="en-GB" sz="1200" dirty="0">
              <a:solidFill>
                <a:srgbClr val="FF0000"/>
              </a:solidFill>
              <a:latin typeface="Arial" panose="020B0604020202020204" pitchFamily="34" charset="0"/>
              <a:cs typeface="Arial" panose="020B0604020202020204" pitchFamily="34" charset="0"/>
            </a:endParaRPr>
          </a:p>
          <a:p>
            <a:pPr>
              <a:lnSpc>
                <a:spcPct val="110000"/>
              </a:lnSpc>
            </a:pPr>
            <a:endParaRPr lang="en-GB" sz="1200" dirty="0">
              <a:latin typeface="Arial" panose="020B0604020202020204" pitchFamily="34" charset="0"/>
              <a:cs typeface="Arial" panose="020B0604020202020204" pitchFamily="34" charset="0"/>
            </a:endParaRPr>
          </a:p>
        </p:txBody>
      </p:sp>
      <p:sp>
        <p:nvSpPr>
          <p:cNvPr id="14" name="TextBox 13"/>
          <p:cNvSpPr txBox="1"/>
          <p:nvPr/>
        </p:nvSpPr>
        <p:spPr>
          <a:xfrm>
            <a:off x="4760828" y="975311"/>
            <a:ext cx="4375091" cy="307777"/>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Q3-20 Results</a:t>
            </a:r>
            <a:endParaRPr lang="en-US" sz="1400" b="1" dirty="0">
              <a:latin typeface="Arial" panose="020B0604020202020204" pitchFamily="34" charset="0"/>
              <a:cs typeface="Arial" panose="020B0604020202020204" pitchFamily="34" charset="0"/>
            </a:endParaRPr>
          </a:p>
        </p:txBody>
      </p:sp>
      <p:sp>
        <p:nvSpPr>
          <p:cNvPr id="15" name="TextBox 14"/>
          <p:cNvSpPr txBox="1"/>
          <p:nvPr/>
        </p:nvSpPr>
        <p:spPr>
          <a:xfrm>
            <a:off x="4734658" y="2898808"/>
            <a:ext cx="4316401" cy="307777"/>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Commercial and Carrier Highlights</a:t>
            </a:r>
            <a:endParaRPr lang="en-US" sz="1400" b="1" dirty="0">
              <a:latin typeface="Arial" panose="020B0604020202020204" pitchFamily="34" charset="0"/>
              <a:cs typeface="Arial" panose="020B0604020202020204" pitchFamily="34" charset="0"/>
            </a:endParaRPr>
          </a:p>
        </p:txBody>
      </p:sp>
      <p:cxnSp>
        <p:nvCxnSpPr>
          <p:cNvPr id="16" name="Straight Connector 15"/>
          <p:cNvCxnSpPr/>
          <p:nvPr/>
        </p:nvCxnSpPr>
        <p:spPr>
          <a:xfrm flipH="1">
            <a:off x="4567190" y="930682"/>
            <a:ext cx="13855" cy="4023360"/>
          </a:xfrm>
          <a:prstGeom prst="line">
            <a:avLst/>
          </a:prstGeom>
          <a:ln w="6350"/>
        </p:spPr>
        <p:style>
          <a:lnRef idx="2">
            <a:schemeClr val="accent3"/>
          </a:lnRef>
          <a:fillRef idx="0">
            <a:schemeClr val="accent3"/>
          </a:fillRef>
          <a:effectRef idx="1">
            <a:schemeClr val="accent3"/>
          </a:effectRef>
          <a:fontRef idx="minor">
            <a:schemeClr val="tx1"/>
          </a:fontRef>
        </p:style>
      </p:cxnSp>
      <p:sp>
        <p:nvSpPr>
          <p:cNvPr id="20" name="TextBox 19"/>
          <p:cNvSpPr txBox="1"/>
          <p:nvPr/>
        </p:nvSpPr>
        <p:spPr>
          <a:xfrm>
            <a:off x="12315" y="1128764"/>
            <a:ext cx="4581045" cy="307777"/>
          </a:xfrm>
          <a:prstGeom prst="rect">
            <a:avLst/>
          </a:prstGeom>
          <a:noFill/>
        </p:spPr>
        <p:txBody>
          <a:bodyPr wrap="square" rtlCol="0">
            <a:spAutoFit/>
          </a:bodyPr>
          <a:lstStyle/>
          <a:p>
            <a:pPr algn="ctr"/>
            <a:r>
              <a:rPr lang="en-US" sz="1400" b="1" dirty="0" smtClean="0">
                <a:latin typeface="Arial" panose="020B0604020202020204" pitchFamily="34" charset="0"/>
                <a:cs typeface="Arial" panose="020B0604020202020204" pitchFamily="34" charset="0"/>
              </a:rPr>
              <a:t>Commercial and Carrier Revenue</a:t>
            </a:r>
            <a:endParaRPr lang="en-US" sz="1400" b="1" dirty="0">
              <a:latin typeface="Arial" panose="020B0604020202020204" pitchFamily="34" charset="0"/>
              <a:cs typeface="Arial" panose="020B0604020202020204" pitchFamily="34" charset="0"/>
            </a:endParaRPr>
          </a:p>
        </p:txBody>
      </p:sp>
      <p:cxnSp>
        <p:nvCxnSpPr>
          <p:cNvPr id="6" name="Straight Connector 5"/>
          <p:cNvCxnSpPr/>
          <p:nvPr/>
        </p:nvCxnSpPr>
        <p:spPr>
          <a:xfrm>
            <a:off x="4578924" y="2717577"/>
            <a:ext cx="4172542" cy="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aphicFrame>
        <p:nvGraphicFramePr>
          <p:cNvPr id="17" name="Table 16"/>
          <p:cNvGraphicFramePr>
            <a:graphicFrameLocks noGrp="1"/>
          </p:cNvGraphicFramePr>
          <p:nvPr>
            <p:extLst>
              <p:ext uri="{D42A27DB-BD31-4B8C-83A1-F6EECF244321}">
                <p14:modId xmlns:p14="http://schemas.microsoft.com/office/powerpoint/2010/main" val="3709552003"/>
              </p:ext>
            </p:extLst>
          </p:nvPr>
        </p:nvGraphicFramePr>
        <p:xfrm>
          <a:off x="218270" y="1583531"/>
          <a:ext cx="4169136" cy="803777"/>
        </p:xfrm>
        <a:graphic>
          <a:graphicData uri="http://schemas.openxmlformats.org/drawingml/2006/table">
            <a:tbl>
              <a:tblPr firstRow="1" bandRow="1">
                <a:tableStyleId>{5C22544A-7EE6-4342-B048-85BDC9FD1C3A}</a:tableStyleId>
              </a:tblPr>
              <a:tblGrid>
                <a:gridCol w="1042284">
                  <a:extLst>
                    <a:ext uri="{9D8B030D-6E8A-4147-A177-3AD203B41FA5}">
                      <a16:colId xmlns:a16="http://schemas.microsoft.com/office/drawing/2014/main" val="20000"/>
                    </a:ext>
                  </a:extLst>
                </a:gridCol>
                <a:gridCol w="1042284">
                  <a:extLst>
                    <a:ext uri="{9D8B030D-6E8A-4147-A177-3AD203B41FA5}">
                      <a16:colId xmlns:a16="http://schemas.microsoft.com/office/drawing/2014/main" val="20001"/>
                    </a:ext>
                  </a:extLst>
                </a:gridCol>
                <a:gridCol w="1042284">
                  <a:extLst>
                    <a:ext uri="{9D8B030D-6E8A-4147-A177-3AD203B41FA5}">
                      <a16:colId xmlns:a16="http://schemas.microsoft.com/office/drawing/2014/main" val="20002"/>
                    </a:ext>
                  </a:extLst>
                </a:gridCol>
                <a:gridCol w="1042284">
                  <a:extLst>
                    <a:ext uri="{9D8B030D-6E8A-4147-A177-3AD203B41FA5}">
                      <a16:colId xmlns:a16="http://schemas.microsoft.com/office/drawing/2014/main" val="20003"/>
                    </a:ext>
                  </a:extLst>
                </a:gridCol>
              </a:tblGrid>
              <a:tr h="432937">
                <a:tc>
                  <a:txBody>
                    <a:bodyPr/>
                    <a:lstStyle/>
                    <a:p>
                      <a:pPr algn="ctr"/>
                      <a:r>
                        <a:rPr lang="en-US" sz="1400" dirty="0" smtClean="0">
                          <a:solidFill>
                            <a:schemeClr val="tx1"/>
                          </a:solidFill>
                          <a:latin typeface="Arial" panose="020B0604020202020204" pitchFamily="34" charset="0"/>
                          <a:cs typeface="Arial" panose="020B0604020202020204" pitchFamily="34" charset="0"/>
                        </a:rPr>
                        <a:t>Q3-20</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Y/Y</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YTD 2020</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Y/Y</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en-US" sz="1400" dirty="0" smtClean="0">
                          <a:latin typeface="Arial" panose="020B0604020202020204" pitchFamily="34" charset="0"/>
                          <a:cs typeface="Arial" panose="020B0604020202020204" pitchFamily="34" charset="0"/>
                        </a:rPr>
                        <a:t>$146.4</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solidFill>
                      <a:srgbClr val="F7941D"/>
                    </a:solidFill>
                  </a:tcPr>
                </a:tc>
                <a:tc>
                  <a:txBody>
                    <a:bodyPr/>
                    <a:lstStyle/>
                    <a:p>
                      <a:pPr algn="ctr"/>
                      <a:r>
                        <a:rPr lang="en-US" sz="1400" dirty="0" smtClean="0">
                          <a:latin typeface="Arial" panose="020B0604020202020204" pitchFamily="34" charset="0"/>
                          <a:cs typeface="Arial" panose="020B0604020202020204" pitchFamily="34" charset="0"/>
                        </a:rPr>
                        <a:t>(0.5%)</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noFill/>
                  </a:tcPr>
                </a:tc>
                <a:tc>
                  <a:txBody>
                    <a:bodyPr/>
                    <a:lstStyle/>
                    <a:p>
                      <a:pPr algn="ctr"/>
                      <a:r>
                        <a:rPr lang="en-US" sz="1400" dirty="0" smtClean="0">
                          <a:latin typeface="Arial" panose="020B0604020202020204" pitchFamily="34" charset="0"/>
                          <a:cs typeface="Arial" panose="020B0604020202020204" pitchFamily="34" charset="0"/>
                        </a:rPr>
                        <a:t>$439.2</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(1.9%</a:t>
                      </a: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0001"/>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4151615645"/>
              </p:ext>
            </p:extLst>
          </p:nvPr>
        </p:nvGraphicFramePr>
        <p:xfrm>
          <a:off x="218270" y="3564731"/>
          <a:ext cx="4169136" cy="803777"/>
        </p:xfrm>
        <a:graphic>
          <a:graphicData uri="http://schemas.openxmlformats.org/drawingml/2006/table">
            <a:tbl>
              <a:tblPr firstRow="1" bandRow="1">
                <a:tableStyleId>{5C22544A-7EE6-4342-B048-85BDC9FD1C3A}</a:tableStyleId>
              </a:tblPr>
              <a:tblGrid>
                <a:gridCol w="1042284">
                  <a:extLst>
                    <a:ext uri="{9D8B030D-6E8A-4147-A177-3AD203B41FA5}">
                      <a16:colId xmlns:a16="http://schemas.microsoft.com/office/drawing/2014/main" val="20000"/>
                    </a:ext>
                  </a:extLst>
                </a:gridCol>
                <a:gridCol w="1042284">
                  <a:extLst>
                    <a:ext uri="{9D8B030D-6E8A-4147-A177-3AD203B41FA5}">
                      <a16:colId xmlns:a16="http://schemas.microsoft.com/office/drawing/2014/main" val="20001"/>
                    </a:ext>
                  </a:extLst>
                </a:gridCol>
                <a:gridCol w="1042284">
                  <a:extLst>
                    <a:ext uri="{9D8B030D-6E8A-4147-A177-3AD203B41FA5}">
                      <a16:colId xmlns:a16="http://schemas.microsoft.com/office/drawing/2014/main" val="20002"/>
                    </a:ext>
                  </a:extLst>
                </a:gridCol>
                <a:gridCol w="1042284">
                  <a:extLst>
                    <a:ext uri="{9D8B030D-6E8A-4147-A177-3AD203B41FA5}">
                      <a16:colId xmlns:a16="http://schemas.microsoft.com/office/drawing/2014/main" val="20003"/>
                    </a:ext>
                  </a:extLst>
                </a:gridCol>
              </a:tblGrid>
              <a:tr h="432937">
                <a:tc>
                  <a:txBody>
                    <a:bodyPr/>
                    <a:lstStyle/>
                    <a:p>
                      <a:pPr algn="ctr"/>
                      <a:r>
                        <a:rPr lang="en-US" sz="1400" dirty="0" smtClean="0">
                          <a:solidFill>
                            <a:schemeClr val="tx1"/>
                          </a:solidFill>
                          <a:latin typeface="Arial" panose="020B0604020202020204" pitchFamily="34" charset="0"/>
                          <a:cs typeface="Arial" panose="020B0604020202020204" pitchFamily="34" charset="0"/>
                        </a:rPr>
                        <a:t>Q3-20</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Y/Y</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YTD 2020</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Y/Y</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en-US" sz="1400" dirty="0" smtClean="0">
                          <a:latin typeface="Arial" panose="020B0604020202020204" pitchFamily="34" charset="0"/>
                          <a:cs typeface="Arial" panose="020B0604020202020204" pitchFamily="34" charset="0"/>
                        </a:rPr>
                        <a:t>$90.2</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1.6%</a:t>
                      </a:r>
                      <a:endParaRPr lang="en-US" sz="1400" dirty="0">
                        <a:solidFill>
                          <a:schemeClr val="tx1"/>
                        </a:solidFill>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noFill/>
                  </a:tcPr>
                </a:tc>
                <a:tc>
                  <a:txBody>
                    <a:bodyPr/>
                    <a:lstStyle/>
                    <a:p>
                      <a:pPr algn="ctr"/>
                      <a:r>
                        <a:rPr lang="en-US" sz="1400" dirty="0" smtClean="0">
                          <a:latin typeface="Arial" panose="020B0604020202020204" pitchFamily="34" charset="0"/>
                          <a:cs typeface="Arial" panose="020B0604020202020204" pitchFamily="34" charset="0"/>
                        </a:rPr>
                        <a:t>$269.3</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solidFill>
                      <a:srgbClr val="F7941D"/>
                    </a:solidFill>
                  </a:tcPr>
                </a:tc>
                <a:tc>
                  <a:txBody>
                    <a:bodyPr/>
                    <a:lstStyle/>
                    <a:p>
                      <a:pPr algn="ctr"/>
                      <a:r>
                        <a:rPr lang="en-US" sz="1400" dirty="0" smtClean="0">
                          <a:latin typeface="Arial" panose="020B0604020202020204" pitchFamily="34" charset="0"/>
                          <a:cs typeface="Arial" panose="020B0604020202020204" pitchFamily="34" charset="0"/>
                        </a:rPr>
                        <a:t>1.5%</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0"/>
          </p:nvPr>
        </p:nvSpPr>
        <p:spPr/>
        <p:txBody>
          <a:bodyPr/>
          <a:lstStyle/>
          <a:p>
            <a:fld id="{12606A94-97A3-4E04-9E25-180CC9BAE03C}" type="slidenum">
              <a:rPr lang="en-US" smtClean="0"/>
              <a:pPr/>
              <a:t>7</a:t>
            </a:fld>
            <a:endParaRPr lang="en-US" dirty="0"/>
          </a:p>
        </p:txBody>
      </p:sp>
    </p:spTree>
    <p:extLst>
      <p:ext uri="{BB962C8B-B14F-4D97-AF65-F5344CB8AC3E}">
        <p14:creationId xmlns:p14="http://schemas.microsoft.com/office/powerpoint/2010/main" val="2269956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88500"/>
            <a:ext cx="8356600" cy="461665"/>
          </a:xfrm>
          <a:prstGeom prst="rect">
            <a:avLst/>
          </a:prstGeom>
        </p:spPr>
        <p:txBody>
          <a:bodyPr/>
          <a:lstStyle/>
          <a:p>
            <a:r>
              <a:rPr lang="en-US" dirty="0" smtClean="0">
                <a:solidFill>
                  <a:srgbClr val="F7941D"/>
                </a:solidFill>
              </a:rPr>
              <a:t>Consumer Revenue</a:t>
            </a:r>
            <a:endParaRPr lang="en-US" dirty="0">
              <a:solidFill>
                <a:srgbClr val="F7941D"/>
              </a:solidFill>
            </a:endParaRPr>
          </a:p>
        </p:txBody>
      </p:sp>
      <p:sp>
        <p:nvSpPr>
          <p:cNvPr id="5" name="Rectangle 4"/>
          <p:cNvSpPr/>
          <p:nvPr/>
        </p:nvSpPr>
        <p:spPr>
          <a:xfrm>
            <a:off x="4787731" y="1329061"/>
            <a:ext cx="4211505" cy="1218795"/>
          </a:xfrm>
          <a:prstGeom prst="rect">
            <a:avLst/>
          </a:prstGeom>
        </p:spPr>
        <p:txBody>
          <a:bodyPr wrap="square" lIns="0" tIns="0" rIns="0" bIns="0">
            <a:spAutoFit/>
          </a:bodyPr>
          <a:lstStyle/>
          <a:p>
            <a:pPr marL="228600" indent="-228600">
              <a:lnSpc>
                <a:spcPct val="110000"/>
              </a:lnSpc>
              <a:buFont typeface="Arial" panose="020B0604020202020204" pitchFamily="34" charset="0"/>
              <a:buChar char="•"/>
            </a:pPr>
            <a:r>
              <a:rPr lang="en-GB" sz="1200" dirty="0" smtClean="0">
                <a:solidFill>
                  <a:prstClr val="black"/>
                </a:solidFill>
                <a:latin typeface="Arial"/>
              </a:rPr>
              <a:t>Consumer revenue: $128.4 M</a:t>
            </a:r>
          </a:p>
          <a:p>
            <a:pPr marL="228600" indent="-228600">
              <a:lnSpc>
                <a:spcPct val="110000"/>
              </a:lnSpc>
              <a:buFont typeface="Arial" panose="020B0604020202020204" pitchFamily="34" charset="0"/>
              <a:buChar char="•"/>
            </a:pPr>
            <a:r>
              <a:rPr lang="en-GB" sz="1200" dirty="0" smtClean="0">
                <a:solidFill>
                  <a:prstClr val="black"/>
                </a:solidFill>
                <a:latin typeface="Arial"/>
              </a:rPr>
              <a:t>Consumer </a:t>
            </a:r>
            <a:r>
              <a:rPr lang="en-GB" sz="1200" dirty="0">
                <a:solidFill>
                  <a:prstClr val="black"/>
                </a:solidFill>
                <a:latin typeface="Arial"/>
              </a:rPr>
              <a:t>broadband </a:t>
            </a:r>
            <a:r>
              <a:rPr lang="en-GB" sz="1200" dirty="0" smtClean="0">
                <a:solidFill>
                  <a:prstClr val="black"/>
                </a:solidFill>
                <a:latin typeface="Arial"/>
              </a:rPr>
              <a:t>revenue: +2.6%; (sixth consecutive quarter of growth)</a:t>
            </a:r>
            <a:endParaRPr lang="en-GB" sz="1200" dirty="0">
              <a:solidFill>
                <a:prstClr val="black"/>
              </a:solidFill>
              <a:latin typeface="Arial"/>
            </a:endParaRPr>
          </a:p>
          <a:p>
            <a:pPr marL="228600" indent="-228600">
              <a:lnSpc>
                <a:spcPct val="110000"/>
              </a:lnSpc>
              <a:buFont typeface="Arial" panose="020B0604020202020204" pitchFamily="34" charset="0"/>
              <a:buChar char="•"/>
            </a:pPr>
            <a:r>
              <a:rPr lang="en-GB" sz="1200" dirty="0" smtClean="0">
                <a:latin typeface="Arial"/>
              </a:rPr>
              <a:t>Consumer ARPU: +4.6% </a:t>
            </a:r>
          </a:p>
          <a:p>
            <a:pPr marL="228600" indent="-228600">
              <a:lnSpc>
                <a:spcPct val="110000"/>
              </a:lnSpc>
              <a:buFont typeface="Arial" panose="020B0604020202020204" pitchFamily="34" charset="0"/>
              <a:buChar char="•"/>
            </a:pPr>
            <a:r>
              <a:rPr lang="en-GB" sz="1200" dirty="0">
                <a:latin typeface="Arial"/>
              </a:rPr>
              <a:t>Voice revenue decline improved from 10.4% in Q3-19 to 6.0% in Q3-20</a:t>
            </a:r>
          </a:p>
        </p:txBody>
      </p:sp>
      <p:sp>
        <p:nvSpPr>
          <p:cNvPr id="8" name="Rectangle 7"/>
          <p:cNvSpPr/>
          <p:nvPr/>
        </p:nvSpPr>
        <p:spPr>
          <a:xfrm>
            <a:off x="4761278" y="3373465"/>
            <a:ext cx="4419608" cy="1218795"/>
          </a:xfrm>
          <a:prstGeom prst="rect">
            <a:avLst/>
          </a:prstGeom>
        </p:spPr>
        <p:txBody>
          <a:bodyPr wrap="square" lIns="0" tIns="0" rIns="0" bIns="0">
            <a:spAutoFit/>
          </a:bodyPr>
          <a:lstStyle/>
          <a:p>
            <a:pPr marL="228600" indent="-228600">
              <a:lnSpc>
                <a:spcPct val="110000"/>
              </a:lnSpc>
              <a:buFont typeface="Arial" panose="020B0604020202020204" pitchFamily="34" charset="0"/>
              <a:buChar char="•"/>
            </a:pPr>
            <a:r>
              <a:rPr lang="en-GB" sz="1200" dirty="0">
                <a:solidFill>
                  <a:prstClr val="black"/>
                </a:solidFill>
                <a:latin typeface="Arial"/>
              </a:rPr>
              <a:t>Lead with </a:t>
            </a:r>
            <a:r>
              <a:rPr lang="en-GB" sz="1200" dirty="0" smtClean="0">
                <a:solidFill>
                  <a:prstClr val="black"/>
                </a:solidFill>
                <a:latin typeface="Arial"/>
              </a:rPr>
              <a:t>broadband; </a:t>
            </a:r>
            <a:r>
              <a:rPr lang="en-GB" sz="1200" dirty="0">
                <a:solidFill>
                  <a:prstClr val="black"/>
                </a:solidFill>
                <a:latin typeface="Arial"/>
              </a:rPr>
              <a:t>upgrade to faster </a:t>
            </a:r>
            <a:r>
              <a:rPr lang="en-GB" sz="1200" dirty="0" smtClean="0">
                <a:solidFill>
                  <a:prstClr val="black"/>
                </a:solidFill>
                <a:latin typeface="Arial"/>
              </a:rPr>
              <a:t>speeds</a:t>
            </a:r>
            <a:endParaRPr lang="en-GB" sz="1200" dirty="0">
              <a:solidFill>
                <a:prstClr val="black"/>
              </a:solidFill>
              <a:latin typeface="Arial"/>
            </a:endParaRPr>
          </a:p>
          <a:p>
            <a:pPr marL="228600" indent="-228600">
              <a:lnSpc>
                <a:spcPct val="110000"/>
              </a:lnSpc>
              <a:buFont typeface="Arial" panose="020B0604020202020204" pitchFamily="34" charset="0"/>
              <a:buChar char="•"/>
            </a:pPr>
            <a:r>
              <a:rPr lang="en-GB" sz="1200" dirty="0" smtClean="0">
                <a:solidFill>
                  <a:prstClr val="black"/>
                </a:solidFill>
                <a:latin typeface="Arial"/>
              </a:rPr>
              <a:t>Increase </a:t>
            </a:r>
            <a:r>
              <a:rPr lang="en-GB" sz="1200" dirty="0">
                <a:solidFill>
                  <a:prstClr val="black"/>
                </a:solidFill>
                <a:latin typeface="Arial"/>
              </a:rPr>
              <a:t>consumer </a:t>
            </a:r>
            <a:r>
              <a:rPr lang="en-GB" sz="1200" dirty="0" smtClean="0">
                <a:solidFill>
                  <a:prstClr val="black"/>
                </a:solidFill>
                <a:latin typeface="Arial"/>
              </a:rPr>
              <a:t>ARPU; </a:t>
            </a:r>
            <a:r>
              <a:rPr lang="en-GB" sz="1200" dirty="0">
                <a:solidFill>
                  <a:prstClr val="black"/>
                </a:solidFill>
                <a:latin typeface="Arial"/>
              </a:rPr>
              <a:t>reduce churn</a:t>
            </a:r>
          </a:p>
          <a:p>
            <a:pPr marL="228600" indent="-228600">
              <a:lnSpc>
                <a:spcPct val="110000"/>
              </a:lnSpc>
              <a:buFont typeface="Arial" panose="020B0604020202020204" pitchFamily="34" charset="0"/>
              <a:buChar char="•"/>
            </a:pPr>
            <a:r>
              <a:rPr lang="en-GB" sz="1200" dirty="0">
                <a:solidFill>
                  <a:prstClr val="black"/>
                </a:solidFill>
                <a:latin typeface="Arial"/>
              </a:rPr>
              <a:t>Leverage public-private partnerships to expand broadband services economically</a:t>
            </a:r>
          </a:p>
          <a:p>
            <a:pPr marL="228600" indent="-228600">
              <a:lnSpc>
                <a:spcPct val="110000"/>
              </a:lnSpc>
              <a:buFont typeface="Arial" panose="020B0604020202020204" pitchFamily="34" charset="0"/>
              <a:buChar char="•"/>
            </a:pPr>
            <a:r>
              <a:rPr lang="en-GB" sz="1200" dirty="0">
                <a:solidFill>
                  <a:prstClr val="black"/>
                </a:solidFill>
                <a:latin typeface="Arial"/>
              </a:rPr>
              <a:t>CCiTV expansion to </a:t>
            </a:r>
            <a:r>
              <a:rPr lang="en-GB" sz="1200" dirty="0" smtClean="0">
                <a:solidFill>
                  <a:prstClr val="black"/>
                </a:solidFill>
                <a:latin typeface="Arial"/>
              </a:rPr>
              <a:t>new markets in</a:t>
            </a:r>
            <a:r>
              <a:rPr lang="en-GB" sz="1200" dirty="0" smtClean="0">
                <a:latin typeface="Arial"/>
              </a:rPr>
              <a:t> 2020</a:t>
            </a:r>
            <a:r>
              <a:rPr lang="en-GB" sz="1200" dirty="0">
                <a:latin typeface="Arial"/>
              </a:rPr>
              <a:t>;</a:t>
            </a:r>
            <a:r>
              <a:rPr lang="en-GB" sz="1200" dirty="0" smtClean="0">
                <a:latin typeface="Arial"/>
              </a:rPr>
              <a:t/>
            </a:r>
            <a:br>
              <a:rPr lang="en-GB" sz="1200" dirty="0" smtClean="0">
                <a:latin typeface="Arial"/>
              </a:rPr>
            </a:br>
            <a:r>
              <a:rPr lang="en-GB" sz="1200" dirty="0" smtClean="0">
                <a:latin typeface="Arial"/>
              </a:rPr>
              <a:t>launched service in Texas in Q2, CA and IL in Q3</a:t>
            </a:r>
            <a:endParaRPr lang="en-GB" sz="1200" dirty="0">
              <a:latin typeface="Arial"/>
            </a:endParaRPr>
          </a:p>
        </p:txBody>
      </p:sp>
      <p:sp>
        <p:nvSpPr>
          <p:cNvPr id="11" name="TextBox 10"/>
          <p:cNvSpPr txBox="1"/>
          <p:nvPr/>
        </p:nvSpPr>
        <p:spPr>
          <a:xfrm>
            <a:off x="-6927" y="1056018"/>
            <a:ext cx="4343400" cy="307777"/>
          </a:xfrm>
          <a:prstGeom prst="rect">
            <a:avLst/>
          </a:prstGeom>
          <a:noFill/>
        </p:spPr>
        <p:txBody>
          <a:bodyPr wrap="square" rtlCol="0">
            <a:spAutoFit/>
          </a:bodyPr>
          <a:lstStyle/>
          <a:p>
            <a:pPr algn="ctr"/>
            <a:r>
              <a:rPr lang="en-US" sz="1400" b="1" dirty="0" smtClean="0">
                <a:latin typeface="Arial" panose="020B0604020202020204" pitchFamily="34" charset="0"/>
                <a:cs typeface="Arial" panose="020B0604020202020204" pitchFamily="34" charset="0"/>
              </a:rPr>
              <a:t>Broadband Revenue</a:t>
            </a:r>
            <a:endParaRPr lang="en-US" sz="1400" b="1" dirty="0">
              <a:latin typeface="Arial" panose="020B0604020202020204" pitchFamily="34" charset="0"/>
              <a:cs typeface="Arial" panose="020B0604020202020204" pitchFamily="34" charset="0"/>
            </a:endParaRPr>
          </a:p>
        </p:txBody>
      </p:sp>
      <p:sp>
        <p:nvSpPr>
          <p:cNvPr id="15" name="TextBox 14"/>
          <p:cNvSpPr txBox="1"/>
          <p:nvPr/>
        </p:nvSpPr>
        <p:spPr>
          <a:xfrm>
            <a:off x="4780095" y="918740"/>
            <a:ext cx="4211505" cy="307777"/>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Q3-20 Results</a:t>
            </a:r>
            <a:endParaRPr lang="en-US" sz="1400" b="1" dirty="0">
              <a:latin typeface="Arial" panose="020B0604020202020204" pitchFamily="34" charset="0"/>
              <a:cs typeface="Arial" panose="020B0604020202020204" pitchFamily="34" charset="0"/>
            </a:endParaRPr>
          </a:p>
        </p:txBody>
      </p:sp>
      <p:sp>
        <p:nvSpPr>
          <p:cNvPr id="18" name="TextBox 17"/>
          <p:cNvSpPr txBox="1"/>
          <p:nvPr/>
        </p:nvSpPr>
        <p:spPr>
          <a:xfrm>
            <a:off x="4760829" y="2968807"/>
            <a:ext cx="4343400" cy="307777"/>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Consumer Strategy and Highlights</a:t>
            </a:r>
            <a:endParaRPr lang="en-US" sz="1400" b="1" dirty="0">
              <a:latin typeface="Arial" panose="020B0604020202020204" pitchFamily="34" charset="0"/>
              <a:cs typeface="Arial" panose="020B0604020202020204" pitchFamily="34" charset="0"/>
            </a:endParaRPr>
          </a:p>
        </p:txBody>
      </p:sp>
      <p:sp>
        <p:nvSpPr>
          <p:cNvPr id="16" name="TextBox 15"/>
          <p:cNvSpPr txBox="1"/>
          <p:nvPr/>
        </p:nvSpPr>
        <p:spPr>
          <a:xfrm>
            <a:off x="-10391" y="3067287"/>
            <a:ext cx="4343400" cy="307777"/>
          </a:xfrm>
          <a:prstGeom prst="rect">
            <a:avLst/>
          </a:prstGeom>
          <a:noFill/>
        </p:spPr>
        <p:txBody>
          <a:bodyPr wrap="square" rtlCol="0">
            <a:spAutoFit/>
          </a:bodyPr>
          <a:lstStyle/>
          <a:p>
            <a:pPr algn="ctr"/>
            <a:r>
              <a:rPr lang="en-US" sz="1400" b="1" dirty="0" smtClean="0">
                <a:latin typeface="Arial" panose="020B0604020202020204" pitchFamily="34" charset="0"/>
                <a:cs typeface="Arial" panose="020B0604020202020204" pitchFamily="34" charset="0"/>
              </a:rPr>
              <a:t>Consumer ARPU</a:t>
            </a:r>
            <a:endParaRPr lang="en-US" sz="1400" b="1" dirty="0">
              <a:latin typeface="Arial" panose="020B0604020202020204" pitchFamily="34" charset="0"/>
              <a:cs typeface="Arial" panose="020B0604020202020204" pitchFamily="34" charset="0"/>
            </a:endParaRPr>
          </a:p>
        </p:txBody>
      </p:sp>
      <p:sp>
        <p:nvSpPr>
          <p:cNvPr id="17" name="TextBox 16"/>
          <p:cNvSpPr txBox="1"/>
          <p:nvPr/>
        </p:nvSpPr>
        <p:spPr>
          <a:xfrm>
            <a:off x="393192" y="651050"/>
            <a:ext cx="4788408" cy="461665"/>
          </a:xfrm>
          <a:prstGeom prst="rect">
            <a:avLst/>
          </a:prstGeom>
          <a:noFill/>
        </p:spPr>
        <p:txBody>
          <a:bodyPr wrap="square" rtlCol="0">
            <a:spAutoFit/>
          </a:bodyPr>
          <a:lstStyle/>
          <a:p>
            <a:r>
              <a:rPr lang="en-US" sz="1200" dirty="0" smtClean="0">
                <a:solidFill>
                  <a:schemeClr val="tx1">
                    <a:lumMod val="50000"/>
                    <a:lumOff val="50000"/>
                  </a:schemeClr>
                </a:solidFill>
                <a:latin typeface="Arial" panose="020B0604020202020204" pitchFamily="34" charset="0"/>
                <a:cs typeface="Arial" panose="020B0604020202020204" pitchFamily="34" charset="0"/>
              </a:rPr>
              <a:t>$ in millions, </a:t>
            </a:r>
            <a:r>
              <a:rPr lang="en-US" sz="1200" dirty="0" smtClean="0">
                <a:solidFill>
                  <a:schemeClr val="bg1">
                    <a:lumMod val="50000"/>
                  </a:schemeClr>
                </a:solidFill>
                <a:latin typeface="Arial" panose="020B0604020202020204" pitchFamily="34" charset="0"/>
                <a:cs typeface="Arial" panose="020B0604020202020204" pitchFamily="34" charset="0"/>
              </a:rPr>
              <a:t>Q3-2020 </a:t>
            </a:r>
            <a:r>
              <a:rPr lang="en-US" sz="1200" dirty="0">
                <a:solidFill>
                  <a:schemeClr val="bg1">
                    <a:lumMod val="50000"/>
                  </a:schemeClr>
                </a:solidFill>
                <a:latin typeface="Arial" panose="020B0604020202020204" pitchFamily="34" charset="0"/>
                <a:cs typeface="Arial" panose="020B0604020202020204" pitchFamily="34" charset="0"/>
              </a:rPr>
              <a:t>as compared to </a:t>
            </a:r>
            <a:r>
              <a:rPr lang="en-US" sz="1200" dirty="0" smtClean="0">
                <a:solidFill>
                  <a:schemeClr val="bg1">
                    <a:lumMod val="50000"/>
                  </a:schemeClr>
                </a:solidFill>
                <a:latin typeface="Arial" panose="020B0604020202020204" pitchFamily="34" charset="0"/>
                <a:cs typeface="Arial" panose="020B0604020202020204" pitchFamily="34" charset="0"/>
              </a:rPr>
              <a:t>Q3-2019</a:t>
            </a:r>
            <a:endParaRPr lang="en-US" sz="1200" dirty="0">
              <a:solidFill>
                <a:schemeClr val="bg1">
                  <a:lumMod val="50000"/>
                </a:schemeClr>
              </a:solidFill>
              <a:latin typeface="Arial" panose="020B0604020202020204" pitchFamily="34" charset="0"/>
              <a:cs typeface="Arial" panose="020B0604020202020204" pitchFamily="34" charset="0"/>
            </a:endParaRPr>
          </a:p>
          <a:p>
            <a:endParaRPr lang="en-US" sz="1200" dirty="0">
              <a:solidFill>
                <a:schemeClr val="tx1">
                  <a:lumMod val="50000"/>
                  <a:lumOff val="50000"/>
                </a:schemeClr>
              </a:solidFill>
              <a:latin typeface="Arial" panose="020B0604020202020204" pitchFamily="34" charset="0"/>
              <a:cs typeface="Arial" panose="020B0604020202020204" pitchFamily="34" charset="0"/>
            </a:endParaRPr>
          </a:p>
        </p:txBody>
      </p:sp>
      <p:cxnSp>
        <p:nvCxnSpPr>
          <p:cNvPr id="22" name="Straight Connector 21"/>
          <p:cNvCxnSpPr/>
          <p:nvPr/>
        </p:nvCxnSpPr>
        <p:spPr>
          <a:xfrm>
            <a:off x="4578924" y="2749381"/>
            <a:ext cx="4172542" cy="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H="1">
            <a:off x="4567190" y="835587"/>
            <a:ext cx="13855" cy="4114800"/>
          </a:xfrm>
          <a:prstGeom prst="line">
            <a:avLst/>
          </a:prstGeom>
          <a:ln w="6350"/>
        </p:spPr>
        <p:style>
          <a:lnRef idx="2">
            <a:schemeClr val="accent3"/>
          </a:lnRef>
          <a:fillRef idx="0">
            <a:schemeClr val="accent3"/>
          </a:fillRef>
          <a:effectRef idx="1">
            <a:schemeClr val="accent3"/>
          </a:effectRef>
          <a:fontRef idx="minor">
            <a:schemeClr val="tx1"/>
          </a:fontRef>
        </p:style>
      </p:cxnSp>
      <p:graphicFrame>
        <p:nvGraphicFramePr>
          <p:cNvPr id="25" name="Table 24"/>
          <p:cNvGraphicFramePr>
            <a:graphicFrameLocks noGrp="1"/>
          </p:cNvGraphicFramePr>
          <p:nvPr>
            <p:extLst>
              <p:ext uri="{D42A27DB-BD31-4B8C-83A1-F6EECF244321}">
                <p14:modId xmlns:p14="http://schemas.microsoft.com/office/powerpoint/2010/main" val="445371960"/>
              </p:ext>
            </p:extLst>
          </p:nvPr>
        </p:nvGraphicFramePr>
        <p:xfrm>
          <a:off x="218270" y="1583531"/>
          <a:ext cx="4169136" cy="803777"/>
        </p:xfrm>
        <a:graphic>
          <a:graphicData uri="http://schemas.openxmlformats.org/drawingml/2006/table">
            <a:tbl>
              <a:tblPr firstRow="1" bandRow="1">
                <a:tableStyleId>{5C22544A-7EE6-4342-B048-85BDC9FD1C3A}</a:tableStyleId>
              </a:tblPr>
              <a:tblGrid>
                <a:gridCol w="1042284">
                  <a:extLst>
                    <a:ext uri="{9D8B030D-6E8A-4147-A177-3AD203B41FA5}">
                      <a16:colId xmlns:a16="http://schemas.microsoft.com/office/drawing/2014/main" val="20000"/>
                    </a:ext>
                  </a:extLst>
                </a:gridCol>
                <a:gridCol w="1042284">
                  <a:extLst>
                    <a:ext uri="{9D8B030D-6E8A-4147-A177-3AD203B41FA5}">
                      <a16:colId xmlns:a16="http://schemas.microsoft.com/office/drawing/2014/main" val="20001"/>
                    </a:ext>
                  </a:extLst>
                </a:gridCol>
                <a:gridCol w="1042284">
                  <a:extLst>
                    <a:ext uri="{9D8B030D-6E8A-4147-A177-3AD203B41FA5}">
                      <a16:colId xmlns:a16="http://schemas.microsoft.com/office/drawing/2014/main" val="20002"/>
                    </a:ext>
                  </a:extLst>
                </a:gridCol>
                <a:gridCol w="1042284">
                  <a:extLst>
                    <a:ext uri="{9D8B030D-6E8A-4147-A177-3AD203B41FA5}">
                      <a16:colId xmlns:a16="http://schemas.microsoft.com/office/drawing/2014/main" val="20003"/>
                    </a:ext>
                  </a:extLst>
                </a:gridCol>
              </a:tblGrid>
              <a:tr h="432937">
                <a:tc>
                  <a:txBody>
                    <a:bodyPr/>
                    <a:lstStyle/>
                    <a:p>
                      <a:pPr algn="ctr"/>
                      <a:r>
                        <a:rPr lang="en-US" sz="1400" dirty="0" smtClean="0">
                          <a:solidFill>
                            <a:schemeClr val="tx1"/>
                          </a:solidFill>
                          <a:latin typeface="Arial" panose="020B0604020202020204" pitchFamily="34" charset="0"/>
                          <a:cs typeface="Arial" panose="020B0604020202020204" pitchFamily="34" charset="0"/>
                        </a:rPr>
                        <a:t>Q3-20</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Y/Y</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YTD 2020</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Y/Y</a:t>
                      </a:r>
                      <a:endParaRPr lang="en-US" sz="1400" dirty="0">
                        <a:solidFill>
                          <a:schemeClr val="tx1"/>
                        </a:solidFill>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en-US" sz="1400" dirty="0" smtClean="0">
                          <a:latin typeface="Arial" panose="020B0604020202020204" pitchFamily="34" charset="0"/>
                          <a:cs typeface="Arial" panose="020B0604020202020204" pitchFamily="34" charset="0"/>
                        </a:rPr>
                        <a:t>$67.2</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solidFill>
                      <a:srgbClr val="F7941D"/>
                    </a:solidFill>
                  </a:tcPr>
                </a:tc>
                <a:tc>
                  <a:txBody>
                    <a:bodyPr/>
                    <a:lstStyle/>
                    <a:p>
                      <a:pPr algn="ctr"/>
                      <a:r>
                        <a:rPr lang="en-US" sz="1400" dirty="0" smtClean="0">
                          <a:latin typeface="Arial" panose="020B0604020202020204" pitchFamily="34" charset="0"/>
                          <a:cs typeface="Arial" panose="020B0604020202020204" pitchFamily="34" charset="0"/>
                        </a:rPr>
                        <a:t>2.6%</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noFill/>
                  </a:tcPr>
                </a:tc>
                <a:tc>
                  <a:txBody>
                    <a:bodyPr/>
                    <a:lstStyle/>
                    <a:p>
                      <a:pPr algn="ctr"/>
                      <a:r>
                        <a:rPr lang="en-US" sz="1400" dirty="0" smtClean="0">
                          <a:latin typeface="Arial" panose="020B0604020202020204" pitchFamily="34" charset="0"/>
                          <a:cs typeface="Arial" panose="020B0604020202020204" pitchFamily="34" charset="0"/>
                        </a:rPr>
                        <a:t>$196.8</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solidFill>
                      <a:srgbClr val="F7941D"/>
                    </a:solidFill>
                  </a:tcPr>
                </a:tc>
                <a:tc>
                  <a:txBody>
                    <a:bodyPr/>
                    <a:lstStyle/>
                    <a:p>
                      <a:pPr algn="ctr"/>
                      <a:r>
                        <a:rPr lang="en-US" sz="1400" dirty="0" smtClean="0">
                          <a:solidFill>
                            <a:schemeClr val="tx1"/>
                          </a:solidFill>
                          <a:latin typeface="Arial" panose="020B0604020202020204" pitchFamily="34" charset="0"/>
                          <a:cs typeface="Arial" panose="020B0604020202020204" pitchFamily="34" charset="0"/>
                        </a:rPr>
                        <a:t>2.2%</a:t>
                      </a:r>
                      <a:endParaRPr lang="en-US" sz="1400"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0001"/>
                  </a:ext>
                </a:extLst>
              </a:tr>
            </a:tbl>
          </a:graphicData>
        </a:graphic>
      </p:graphicFrame>
      <p:graphicFrame>
        <p:nvGraphicFramePr>
          <p:cNvPr id="14" name="Chart 13"/>
          <p:cNvGraphicFramePr>
            <a:graphicFrameLocks/>
          </p:cNvGraphicFramePr>
          <p:nvPr>
            <p:extLst>
              <p:ext uri="{D42A27DB-BD31-4B8C-83A1-F6EECF244321}">
                <p14:modId xmlns:p14="http://schemas.microsoft.com/office/powerpoint/2010/main" val="3556576593"/>
              </p:ext>
            </p:extLst>
          </p:nvPr>
        </p:nvGraphicFramePr>
        <p:xfrm>
          <a:off x="182550" y="3276583"/>
          <a:ext cx="4294523" cy="1725075"/>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0"/>
          </p:nvPr>
        </p:nvSpPr>
        <p:spPr/>
        <p:txBody>
          <a:bodyPr/>
          <a:lstStyle/>
          <a:p>
            <a:fld id="{12606A94-97A3-4E04-9E25-180CC9BAE03C}" type="slidenum">
              <a:rPr lang="en-US" smtClean="0"/>
              <a:pPr/>
              <a:t>8</a:t>
            </a:fld>
            <a:endParaRPr lang="en-US" dirty="0"/>
          </a:p>
        </p:txBody>
      </p:sp>
    </p:spTree>
    <p:extLst>
      <p:ext uri="{BB962C8B-B14F-4D97-AF65-F5344CB8AC3E}">
        <p14:creationId xmlns:p14="http://schemas.microsoft.com/office/powerpoint/2010/main" val="36590278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a:graphicFrameLocks/>
          </p:cNvGraphicFramePr>
          <p:nvPr>
            <p:extLst>
              <p:ext uri="{D42A27DB-BD31-4B8C-83A1-F6EECF244321}">
                <p14:modId xmlns:p14="http://schemas.microsoft.com/office/powerpoint/2010/main" val="250689678"/>
              </p:ext>
            </p:extLst>
          </p:nvPr>
        </p:nvGraphicFramePr>
        <p:xfrm>
          <a:off x="414528" y="3580422"/>
          <a:ext cx="3825240" cy="147232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Capital Allocation and Liquidity Update</a:t>
            </a:r>
            <a:endParaRPr lang="en-US" dirty="0"/>
          </a:p>
        </p:txBody>
      </p:sp>
      <p:sp>
        <p:nvSpPr>
          <p:cNvPr id="5" name="TextBox 4"/>
          <p:cNvSpPr txBox="1"/>
          <p:nvPr/>
        </p:nvSpPr>
        <p:spPr>
          <a:xfrm>
            <a:off x="407317" y="954036"/>
            <a:ext cx="3840480" cy="338554"/>
          </a:xfrm>
          <a:prstGeom prst="rect">
            <a:avLst/>
          </a:prstGeom>
          <a:solidFill>
            <a:srgbClr val="0055A5"/>
          </a:solidFill>
        </p:spPr>
        <p:txBody>
          <a:bodyPr wrap="square" rtlCol="0">
            <a:spAutoFit/>
          </a:bodyPr>
          <a:lstStyle/>
          <a:p>
            <a:pPr algn="ctr"/>
            <a:r>
              <a:rPr lang="en-US" sz="1600" dirty="0" smtClean="0">
                <a:solidFill>
                  <a:schemeClr val="bg1"/>
                </a:solidFill>
                <a:latin typeface="Arial" panose="020B0604020202020204" pitchFamily="34" charset="0"/>
                <a:cs typeface="Arial" panose="020B0604020202020204" pitchFamily="34" charset="0"/>
              </a:rPr>
              <a:t>Debt Maturity ($ in M)</a:t>
            </a:r>
            <a:endParaRPr lang="en-US" sz="1600" dirty="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399288" y="3258095"/>
            <a:ext cx="3840480" cy="338554"/>
          </a:xfrm>
          <a:prstGeom prst="rect">
            <a:avLst/>
          </a:prstGeom>
          <a:solidFill>
            <a:srgbClr val="0055A5"/>
          </a:solidFill>
        </p:spPr>
        <p:txBody>
          <a:bodyPr wrap="square" rtlCol="0">
            <a:spAutoFit/>
          </a:bodyPr>
          <a:lstStyle/>
          <a:p>
            <a:pPr algn="ctr"/>
            <a:r>
              <a:rPr lang="en-US" sz="1600" dirty="0" smtClean="0">
                <a:solidFill>
                  <a:schemeClr val="bg1"/>
                </a:solidFill>
                <a:latin typeface="Arial" panose="020B0604020202020204" pitchFamily="34" charset="0"/>
                <a:cs typeface="Arial" panose="020B0604020202020204" pitchFamily="34" charset="0"/>
              </a:rPr>
              <a:t>Net Debt Leverage</a:t>
            </a:r>
            <a:endParaRPr lang="en-US" sz="1600" dirty="0">
              <a:solidFill>
                <a:schemeClr val="bg1"/>
              </a:solidFill>
              <a:latin typeface="Arial" panose="020B0604020202020204" pitchFamily="34" charset="0"/>
              <a:cs typeface="Arial" panose="020B0604020202020204" pitchFamily="34" charset="0"/>
            </a:endParaRPr>
          </a:p>
        </p:txBody>
      </p:sp>
      <p:sp>
        <p:nvSpPr>
          <p:cNvPr id="9" name="TextBox 8"/>
          <p:cNvSpPr txBox="1"/>
          <p:nvPr/>
        </p:nvSpPr>
        <p:spPr>
          <a:xfrm>
            <a:off x="4728635" y="2367575"/>
            <a:ext cx="3890502" cy="1578894"/>
          </a:xfrm>
          <a:prstGeom prst="rect">
            <a:avLst/>
          </a:prstGeom>
          <a:noFill/>
        </p:spPr>
        <p:txBody>
          <a:bodyPr wrap="square" rtlCol="0">
            <a:spAutoFit/>
          </a:bodyPr>
          <a:lstStyle/>
          <a:p>
            <a:pPr marL="285750" indent="-285750">
              <a:lnSpc>
                <a:spcPct val="130000"/>
              </a:lnSpc>
              <a:buFont typeface="Arial" panose="020B0604020202020204" pitchFamily="34" charset="0"/>
              <a:buChar char="•"/>
            </a:pPr>
            <a:r>
              <a:rPr lang="en-US" sz="1400" dirty="0">
                <a:latin typeface="Arial"/>
                <a:cs typeface="Arial"/>
              </a:rPr>
              <a:t>Revolving Credit Facility: $250M (unused)</a:t>
            </a:r>
          </a:p>
          <a:p>
            <a:pPr marL="285750" indent="-285750">
              <a:buFont typeface="Arial" panose="020B0604020202020204" pitchFamily="34" charset="0"/>
              <a:buChar char="•"/>
            </a:pPr>
            <a:r>
              <a:rPr lang="en-US" sz="1400" dirty="0" smtClean="0">
                <a:latin typeface="Arial"/>
                <a:cs typeface="Arial"/>
              </a:rPr>
              <a:t>Secured Term Loan: $1,250M, priced at LIBOR+ coupon rate of 4.75% per annum, with 1.0% floor </a:t>
            </a:r>
          </a:p>
          <a:p>
            <a:pPr marL="285750" indent="-285750">
              <a:lnSpc>
                <a:spcPct val="130000"/>
              </a:lnSpc>
              <a:buFont typeface="Arial" panose="020B0604020202020204" pitchFamily="34" charset="0"/>
              <a:buChar char="•"/>
            </a:pPr>
            <a:r>
              <a:rPr lang="en-US" sz="1400" dirty="0" smtClean="0">
                <a:latin typeface="Arial"/>
                <a:cs typeface="Arial"/>
              </a:rPr>
              <a:t>Senior Secured Notes: $750M, 6.5%</a:t>
            </a:r>
          </a:p>
          <a:p>
            <a:pPr marL="285750" indent="-285750">
              <a:lnSpc>
                <a:spcPct val="130000"/>
              </a:lnSpc>
              <a:buFont typeface="Arial" panose="020B0604020202020204" pitchFamily="34" charset="0"/>
              <a:buChar char="•"/>
            </a:pPr>
            <a:r>
              <a:rPr lang="en-US" sz="1400" dirty="0" smtClean="0">
                <a:latin typeface="Arial"/>
                <a:cs typeface="Arial"/>
              </a:rPr>
              <a:t>No Short-Term Maturities</a:t>
            </a:r>
          </a:p>
        </p:txBody>
      </p:sp>
      <p:cxnSp>
        <p:nvCxnSpPr>
          <p:cNvPr id="10" name="Straight Connector 9"/>
          <p:cNvCxnSpPr/>
          <p:nvPr/>
        </p:nvCxnSpPr>
        <p:spPr>
          <a:xfrm flipH="1">
            <a:off x="4567190" y="835587"/>
            <a:ext cx="13855" cy="4114800"/>
          </a:xfrm>
          <a:prstGeom prst="line">
            <a:avLst/>
          </a:prstGeom>
          <a:ln w="6350"/>
        </p:spPr>
        <p:style>
          <a:lnRef idx="2">
            <a:schemeClr val="accent3"/>
          </a:lnRef>
          <a:fillRef idx="0">
            <a:schemeClr val="accent3"/>
          </a:fillRef>
          <a:effectRef idx="1">
            <a:schemeClr val="accent3"/>
          </a:effectRef>
          <a:fontRef idx="minor">
            <a:schemeClr val="tx1"/>
          </a:fontRef>
        </p:style>
      </p:cxnSp>
      <p:graphicFrame>
        <p:nvGraphicFramePr>
          <p:cNvPr id="11" name="Chart 10"/>
          <p:cNvGraphicFramePr>
            <a:graphicFrameLocks/>
          </p:cNvGraphicFramePr>
          <p:nvPr>
            <p:extLst>
              <p:ext uri="{D42A27DB-BD31-4B8C-83A1-F6EECF244321}">
                <p14:modId xmlns:p14="http://schemas.microsoft.com/office/powerpoint/2010/main" val="264544657"/>
              </p:ext>
            </p:extLst>
          </p:nvPr>
        </p:nvGraphicFramePr>
        <p:xfrm>
          <a:off x="152400" y="1383812"/>
          <a:ext cx="4267200" cy="157631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4787273" y="4324908"/>
            <a:ext cx="3810000" cy="923330"/>
          </a:xfrm>
          <a:prstGeom prst="rect">
            <a:avLst/>
          </a:prstGeom>
          <a:noFill/>
        </p:spPr>
        <p:txBody>
          <a:bodyPr wrap="square" rtlCol="0">
            <a:spAutoFit/>
          </a:bodyPr>
          <a:lstStyle/>
          <a:p>
            <a:r>
              <a:rPr lang="en-US" sz="900" dirty="0" smtClean="0">
                <a:solidFill>
                  <a:schemeClr val="tx1">
                    <a:lumMod val="65000"/>
                    <a:lumOff val="35000"/>
                  </a:schemeClr>
                </a:solidFill>
                <a:latin typeface="Arial" panose="020B0604020202020204" pitchFamily="34" charset="0"/>
                <a:cs typeface="Arial" panose="020B0604020202020204" pitchFamily="34" charset="0"/>
              </a:rPr>
              <a:t>(1) Pro forma net debt leverage at 9/30/20 includes the net cash proceeds from the refinancing and Searchlight’s Stage 1 investment of $350M completed on 10/2/20</a:t>
            </a:r>
          </a:p>
          <a:p>
            <a:pPr marL="228600" indent="-228600">
              <a:buAutoNum type="arabicParenBoth"/>
            </a:pPr>
            <a:endParaRPr lang="en-US" sz="900" dirty="0" smtClean="0">
              <a:solidFill>
                <a:schemeClr val="tx1">
                  <a:lumMod val="65000"/>
                  <a:lumOff val="35000"/>
                </a:schemeClr>
              </a:solidFill>
              <a:latin typeface="Arial" panose="020B0604020202020204" pitchFamily="34" charset="0"/>
              <a:cs typeface="Arial" panose="020B0604020202020204" pitchFamily="34" charset="0"/>
            </a:endParaRPr>
          </a:p>
          <a:p>
            <a:pPr marL="228600" indent="-228600">
              <a:buAutoNum type="arabicParenBoth"/>
            </a:pPr>
            <a:endParaRPr lang="en-US" sz="900" dirty="0" smtClean="0">
              <a:solidFill>
                <a:schemeClr val="tx1">
                  <a:lumMod val="65000"/>
                  <a:lumOff val="35000"/>
                </a:schemeClr>
              </a:solidFill>
              <a:latin typeface="Arial" panose="020B0604020202020204" pitchFamily="34" charset="0"/>
              <a:cs typeface="Arial" panose="020B0604020202020204" pitchFamily="34" charset="0"/>
            </a:endParaRPr>
          </a:p>
          <a:p>
            <a:endParaRPr lang="en-US" sz="9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6" name="TextBox 5"/>
          <p:cNvSpPr txBox="1"/>
          <p:nvPr/>
        </p:nvSpPr>
        <p:spPr>
          <a:xfrm>
            <a:off x="3655818" y="3866202"/>
            <a:ext cx="381000" cy="200055"/>
          </a:xfrm>
          <a:prstGeom prst="rect">
            <a:avLst/>
          </a:prstGeom>
          <a:noFill/>
        </p:spPr>
        <p:txBody>
          <a:bodyPr wrap="square" rtlCol="0">
            <a:spAutoFit/>
          </a:bodyPr>
          <a:lstStyle/>
          <a:p>
            <a:r>
              <a:rPr lang="en-US" sz="700" dirty="0" smtClean="0">
                <a:latin typeface="Arial" panose="020B0604020202020204" pitchFamily="34" charset="0"/>
                <a:cs typeface="Arial" panose="020B0604020202020204" pitchFamily="34" charset="0"/>
              </a:rPr>
              <a:t>(1)</a:t>
            </a:r>
            <a:endParaRPr lang="en-US" sz="700" dirty="0">
              <a:latin typeface="Arial" panose="020B0604020202020204" pitchFamily="34" charset="0"/>
              <a:cs typeface="Arial" panose="020B0604020202020204" pitchFamily="34" charset="0"/>
            </a:endParaRPr>
          </a:p>
        </p:txBody>
      </p:sp>
      <p:sp>
        <p:nvSpPr>
          <p:cNvPr id="13" name="TextBox 12"/>
          <p:cNvSpPr txBox="1"/>
          <p:nvPr/>
        </p:nvSpPr>
        <p:spPr>
          <a:xfrm>
            <a:off x="4693920" y="954036"/>
            <a:ext cx="3840480" cy="338554"/>
          </a:xfrm>
          <a:prstGeom prst="rect">
            <a:avLst/>
          </a:prstGeom>
          <a:solidFill>
            <a:srgbClr val="0055A5"/>
          </a:solidFill>
        </p:spPr>
        <p:txBody>
          <a:bodyPr wrap="square" rtlCol="0">
            <a:spAutoFit/>
          </a:bodyPr>
          <a:lstStyle/>
          <a:p>
            <a:pPr algn="ctr"/>
            <a:r>
              <a:rPr lang="en-US" sz="1600" dirty="0" smtClean="0">
                <a:solidFill>
                  <a:schemeClr val="bg1"/>
                </a:solidFill>
                <a:latin typeface="Arial" panose="020B0604020202020204" pitchFamily="34" charset="0"/>
                <a:cs typeface="Arial" panose="020B0604020202020204" pitchFamily="34" charset="0"/>
              </a:rPr>
              <a:t>Successful Recapitalization</a:t>
            </a:r>
            <a:endParaRPr lang="en-US" sz="1600" dirty="0">
              <a:solidFill>
                <a:schemeClr val="bg1"/>
              </a:solidFill>
              <a:latin typeface="Arial" panose="020B0604020202020204" pitchFamily="34" charset="0"/>
              <a:cs typeface="Arial" panose="020B0604020202020204" pitchFamily="34" charset="0"/>
            </a:endParaRPr>
          </a:p>
        </p:txBody>
      </p:sp>
      <p:sp>
        <p:nvSpPr>
          <p:cNvPr id="3" name="Rectangle 2"/>
          <p:cNvSpPr/>
          <p:nvPr/>
        </p:nvSpPr>
        <p:spPr>
          <a:xfrm>
            <a:off x="4809782" y="1365771"/>
            <a:ext cx="3945395" cy="932563"/>
          </a:xfrm>
          <a:prstGeom prst="rect">
            <a:avLst/>
          </a:prstGeom>
        </p:spPr>
        <p:txBody>
          <a:bodyPr wrap="square">
            <a:spAutoFit/>
          </a:bodyPr>
          <a:lstStyle/>
          <a:p>
            <a:pPr>
              <a:lnSpc>
                <a:spcPct val="130000"/>
              </a:lnSpc>
            </a:pPr>
            <a:r>
              <a:rPr lang="en-US" sz="1400" b="1" dirty="0" smtClean="0">
                <a:latin typeface="Arial"/>
                <a:cs typeface="Arial"/>
              </a:rPr>
              <a:t>New Capitalization following refinance </a:t>
            </a:r>
            <a:r>
              <a:rPr lang="en-US" sz="1400" b="1" dirty="0">
                <a:latin typeface="Arial"/>
                <a:cs typeface="Arial"/>
              </a:rPr>
              <a:t>and Searchlight Investment completed on October 2, 2020</a:t>
            </a:r>
          </a:p>
        </p:txBody>
      </p:sp>
      <p:sp>
        <p:nvSpPr>
          <p:cNvPr id="7" name="Slide Number Placeholder 6"/>
          <p:cNvSpPr>
            <a:spLocks noGrp="1"/>
          </p:cNvSpPr>
          <p:nvPr>
            <p:ph type="sldNum" sz="quarter" idx="10"/>
          </p:nvPr>
        </p:nvSpPr>
        <p:spPr/>
        <p:txBody>
          <a:bodyPr/>
          <a:lstStyle/>
          <a:p>
            <a:fld id="{12606A94-97A3-4E04-9E25-180CC9BAE03C}" type="slidenum">
              <a:rPr lang="en-US" smtClean="0"/>
              <a:pPr/>
              <a:t>9</a:t>
            </a:fld>
            <a:endParaRPr lang="en-US" dirty="0"/>
          </a:p>
        </p:txBody>
      </p:sp>
    </p:spTree>
    <p:extLst>
      <p:ext uri="{BB962C8B-B14F-4D97-AF65-F5344CB8AC3E}">
        <p14:creationId xmlns:p14="http://schemas.microsoft.com/office/powerpoint/2010/main" val="76060105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VIOUSTEXTLENGTH" val="20"/>
</p:tagLst>
</file>

<file path=ppt/tags/tag10.xml><?xml version="1.0" encoding="utf-8"?>
<p:tagLst xmlns:a="http://schemas.openxmlformats.org/drawingml/2006/main" xmlns:r="http://schemas.openxmlformats.org/officeDocument/2006/relationships" xmlns:p="http://schemas.openxmlformats.org/presentationml/2006/main">
  <p:tag name="PREVIOUSTEXTLENGTH" val="43"/>
</p:tagLst>
</file>

<file path=ppt/tags/tag11.xml><?xml version="1.0" encoding="utf-8"?>
<p:tagLst xmlns:a="http://schemas.openxmlformats.org/drawingml/2006/main" xmlns:r="http://schemas.openxmlformats.org/officeDocument/2006/relationships" xmlns:p="http://schemas.openxmlformats.org/presentationml/2006/main">
  <p:tag name="PREVIOUSTEXTLENGTH" val="43"/>
</p:tagLst>
</file>

<file path=ppt/tags/tag2.xml><?xml version="1.0" encoding="utf-8"?>
<p:tagLst xmlns:a="http://schemas.openxmlformats.org/drawingml/2006/main" xmlns:r="http://schemas.openxmlformats.org/officeDocument/2006/relationships" xmlns:p="http://schemas.openxmlformats.org/presentationml/2006/main">
  <p:tag name="PREVIOUSTEXTLENGTH" val="25"/>
</p:tagLst>
</file>

<file path=ppt/tags/tag3.xml><?xml version="1.0" encoding="utf-8"?>
<p:tagLst xmlns:a="http://schemas.openxmlformats.org/drawingml/2006/main" xmlns:r="http://schemas.openxmlformats.org/officeDocument/2006/relationships" xmlns:p="http://schemas.openxmlformats.org/presentationml/2006/main">
  <p:tag name="PREVIOUSTEXTLENGTH" val="43"/>
</p:tagLst>
</file>

<file path=ppt/tags/tag4.xml><?xml version="1.0" encoding="utf-8"?>
<p:tagLst xmlns:a="http://schemas.openxmlformats.org/drawingml/2006/main" xmlns:r="http://schemas.openxmlformats.org/officeDocument/2006/relationships" xmlns:p="http://schemas.openxmlformats.org/presentationml/2006/main">
  <p:tag name="PREVIOUSTEXTLENGTH" val="43"/>
</p:tagLst>
</file>

<file path=ppt/tags/tag5.xml><?xml version="1.0" encoding="utf-8"?>
<p:tagLst xmlns:a="http://schemas.openxmlformats.org/drawingml/2006/main" xmlns:r="http://schemas.openxmlformats.org/officeDocument/2006/relationships" xmlns:p="http://schemas.openxmlformats.org/presentationml/2006/main">
  <p:tag name="PREVIOUSTEXTLENGTH" val="43"/>
</p:tagLst>
</file>

<file path=ppt/tags/tag6.xml><?xml version="1.0" encoding="utf-8"?>
<p:tagLst xmlns:a="http://schemas.openxmlformats.org/drawingml/2006/main" xmlns:r="http://schemas.openxmlformats.org/officeDocument/2006/relationships" xmlns:p="http://schemas.openxmlformats.org/presentationml/2006/main">
  <p:tag name="PREVIOUSTEXTLENGTH" val="43"/>
</p:tagLst>
</file>

<file path=ppt/tags/tag7.xml><?xml version="1.0" encoding="utf-8"?>
<p:tagLst xmlns:a="http://schemas.openxmlformats.org/drawingml/2006/main" xmlns:r="http://schemas.openxmlformats.org/officeDocument/2006/relationships" xmlns:p="http://schemas.openxmlformats.org/presentationml/2006/main">
  <p:tag name="PREVIOUSTEXTLENGTH" val="43"/>
</p:tagLst>
</file>

<file path=ppt/tags/tag8.xml><?xml version="1.0" encoding="utf-8"?>
<p:tagLst xmlns:a="http://schemas.openxmlformats.org/drawingml/2006/main" xmlns:r="http://schemas.openxmlformats.org/officeDocument/2006/relationships" xmlns:p="http://schemas.openxmlformats.org/presentationml/2006/main">
  <p:tag name="PREVIOUSTEXTLENGTH" val="43"/>
</p:tagLst>
</file>

<file path=ppt/tags/tag9.xml><?xml version="1.0" encoding="utf-8"?>
<p:tagLst xmlns:a="http://schemas.openxmlformats.org/drawingml/2006/main" xmlns:r="http://schemas.openxmlformats.org/officeDocument/2006/relationships" xmlns:p="http://schemas.openxmlformats.org/presentationml/2006/main">
  <p:tag name="PREVIOUSTEXTLENGTH" val="43"/>
</p:tagLst>
</file>

<file path=ppt/theme/theme1.xml><?xml version="1.0" encoding="utf-8"?>
<a:theme xmlns:a="http://schemas.openxmlformats.org/drawingml/2006/main" name="No Logo">
  <a:themeElements>
    <a:clrScheme name="Consolidated Communications">
      <a:dk1>
        <a:sysClr val="windowText" lastClr="000000"/>
      </a:dk1>
      <a:lt1>
        <a:sysClr val="window" lastClr="FFFFFF"/>
      </a:lt1>
      <a:dk2>
        <a:srgbClr val="1F497D"/>
      </a:dk2>
      <a:lt2>
        <a:srgbClr val="EEECE1"/>
      </a:lt2>
      <a:accent1>
        <a:srgbClr val="0055A6"/>
      </a:accent1>
      <a:accent2>
        <a:srgbClr val="F7941D"/>
      </a:accent2>
      <a:accent3>
        <a:srgbClr val="7F7F7F"/>
      </a:accent3>
      <a:accent4>
        <a:srgbClr val="0099CC"/>
      </a:accent4>
      <a:accent5>
        <a:srgbClr val="4BACC6"/>
      </a:accent5>
      <a:accent6>
        <a:srgbClr val="FCB04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8cea06a8-1e41-4936-abb3-0ac5d84ebc8c">QMKMVUWMQUHM-1913391821-136468</_dlc_DocId>
    <_dlc_DocIdUrl xmlns="8cea06a8-1e41-4936-abb3-0ac5d84ebc8c">
      <Url>https://thepiacentegroup.sharepoint.com/sites/documents/_layouts/15/DocIdRedir.aspx?ID=QMKMVUWMQUHM-1913391821-136468</Url>
      <Description>QMKMVUWMQUHM-1913391821-136468</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EA5ED5834C7F4490F3DBA8772195DB" ma:contentTypeVersion="12" ma:contentTypeDescription="Create a new document." ma:contentTypeScope="" ma:versionID="cd3cccda5e63e1b5d3e0afcee7fb05c4">
  <xsd:schema xmlns:xsd="http://www.w3.org/2001/XMLSchema" xmlns:xs="http://www.w3.org/2001/XMLSchema" xmlns:p="http://schemas.microsoft.com/office/2006/metadata/properties" xmlns:ns2="8cea06a8-1e41-4936-abb3-0ac5d84ebc8c" xmlns:ns3="49725190-533c-49e4-aa4f-6cea024745ad" targetNamespace="http://schemas.microsoft.com/office/2006/metadata/properties" ma:root="true" ma:fieldsID="b3ddac6f3b1de21a2d7a14ce03b302c8" ns2:_="" ns3:_="">
    <xsd:import namespace="8cea06a8-1e41-4936-abb3-0ac5d84ebc8c"/>
    <xsd:import namespace="49725190-533c-49e4-aa4f-6cea024745ad"/>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2:SharedWithUsers" minOccurs="0"/>
                <xsd:element ref="ns2:SharedWithDetails"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ea06a8-1e41-4936-abb3-0ac5d84ebc8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9725190-533c-49e4-aa4f-6cea024745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E2586BB-BD5B-4E3E-9208-82C9868C3CB6}">
  <ds:schemaRefs>
    <ds:schemaRef ds:uri="http://schemas.microsoft.com/sharepoint/v3/contenttype/forms"/>
  </ds:schemaRefs>
</ds:datastoreItem>
</file>

<file path=customXml/itemProps2.xml><?xml version="1.0" encoding="utf-8"?>
<ds:datastoreItem xmlns:ds="http://schemas.openxmlformats.org/officeDocument/2006/customXml" ds:itemID="{13A81CB6-EB02-4DA1-8DCA-AB2617E8238F}">
  <ds:schemaRefs>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 ds:uri="8cea06a8-1e41-4936-abb3-0ac5d84ebc8c"/>
    <ds:schemaRef ds:uri="http://purl.org/dc/elements/1.1/"/>
    <ds:schemaRef ds:uri="http://schemas.microsoft.com/office/infopath/2007/PartnerControls"/>
    <ds:schemaRef ds:uri="49725190-533c-49e4-aa4f-6cea024745ad"/>
    <ds:schemaRef ds:uri="http://purl.org/dc/terms/"/>
  </ds:schemaRefs>
</ds:datastoreItem>
</file>

<file path=customXml/itemProps3.xml><?xml version="1.0" encoding="utf-8"?>
<ds:datastoreItem xmlns:ds="http://schemas.openxmlformats.org/officeDocument/2006/customXml" ds:itemID="{E62A7579-C00A-4B6A-8DA3-3B1CD5FD0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ea06a8-1e41-4936-abb3-0ac5d84ebc8c"/>
    <ds:schemaRef ds:uri="49725190-533c-49e4-aa4f-6cea024745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2EA29DC-4BB4-4989-BB91-41FF33CF7C5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29740</TotalTime>
  <Words>1248</Words>
  <Application>Microsoft Office PowerPoint</Application>
  <PresentationFormat>Custom</PresentationFormat>
  <Paragraphs>307</Paragraphs>
  <Slides>13</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MS PGothic</vt:lpstr>
      <vt:lpstr>Arial</vt:lpstr>
      <vt:lpstr>Arial Narrow</vt:lpstr>
      <vt:lpstr>Calibri</vt:lpstr>
      <vt:lpstr>Helvetica Light</vt:lpstr>
      <vt:lpstr>No Logo</vt:lpstr>
      <vt:lpstr>PowerPoint Presentation</vt:lpstr>
      <vt:lpstr>Safe Harbor</vt:lpstr>
      <vt:lpstr>Non-GAAP Measures</vt:lpstr>
      <vt:lpstr>Third Quarter 2020 Highlights</vt:lpstr>
      <vt:lpstr>The New Consolidated Communications</vt:lpstr>
      <vt:lpstr>Third Quarter 2020 Results </vt:lpstr>
      <vt:lpstr>Commercial and Carrier Revenue</vt:lpstr>
      <vt:lpstr>Consumer Revenue</vt:lpstr>
      <vt:lpstr>Capital Allocation and Liquidity Update</vt:lpstr>
      <vt:lpstr>Consolidated’s Fiber-Rich Network</vt:lpstr>
      <vt:lpstr>PowerPoint Presentation</vt:lpstr>
      <vt:lpstr>Free Cash Flow</vt:lpstr>
      <vt:lpstr>PowerPoint Presentation</vt:lpstr>
    </vt:vector>
  </TitlesOfParts>
  <Company>Consolidated Communications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Mitchell Harned</dc:creator>
  <cp:lastModifiedBy>Jennifer Spaude</cp:lastModifiedBy>
  <cp:revision>726</cp:revision>
  <cp:lastPrinted>2020-02-17T23:52:29Z</cp:lastPrinted>
  <dcterms:created xsi:type="dcterms:W3CDTF">2016-03-10T22:44:30Z</dcterms:created>
  <dcterms:modified xsi:type="dcterms:W3CDTF">2020-10-28T15:23:33Z</dcterms:modified>
  <cp:category>Y:\Roadshow\Consolidated Communications (604740470)</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0x010100ACEA5ED5834C7F4490F3DBA8772195DB</vt:lpwstr>
  </property>
  <property fmtid="{D5CDD505-2E9C-101B-9397-08002B2CF9AE}" pid="3" name="_dlc_DocIdItemGuid">
    <vt:lpwstr>876c1d35-6506-44ce-8eb1-78d865352c9e</vt:lpwstr>
  </property>
</Properties>
</file>