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charts/chartEx1.xml" ContentType="application/vnd.ms-office.chartex+xml"/>
  <Override PartName="/ppt/charts/chartEx2.xml" ContentType="application/vnd.ms-office.chartex+xml"/>
  <Override PartName="/ppt/charts/colors220.xml" ContentType="application/vnd.ms-office.chartcolorstyle+xml"/>
  <Override PartName="/ppt/charts/style220.xml" ContentType="application/vnd.ms-office.chartstyle+xml"/>
  <Override PartName="/ppt/charts/colors230.xml" ContentType="application/vnd.ms-office.chartcolorstyle+xml"/>
  <Override PartName="/ppt/charts/style230.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335" r:id="rId2"/>
    <p:sldId id="347" r:id="rId3"/>
    <p:sldId id="289" r:id="rId4"/>
    <p:sldId id="300" r:id="rId5"/>
    <p:sldId id="332" r:id="rId6"/>
    <p:sldId id="338" r:id="rId7"/>
    <p:sldId id="280" r:id="rId8"/>
    <p:sldId id="339" r:id="rId9"/>
    <p:sldId id="307" r:id="rId10"/>
    <p:sldId id="308" r:id="rId11"/>
    <p:sldId id="310" r:id="rId12"/>
    <p:sldId id="331" r:id="rId13"/>
    <p:sldId id="304" r:id="rId14"/>
    <p:sldId id="340" r:id="rId15"/>
    <p:sldId id="326" r:id="rId16"/>
    <p:sldId id="313" r:id="rId17"/>
    <p:sldId id="315" r:id="rId18"/>
    <p:sldId id="316" r:id="rId19"/>
    <p:sldId id="317" r:id="rId20"/>
    <p:sldId id="341" r:id="rId21"/>
    <p:sldId id="342" r:id="rId22"/>
    <p:sldId id="329" r:id="rId23"/>
    <p:sldId id="343" r:id="rId24"/>
    <p:sldId id="344" r:id="rId25"/>
    <p:sldId id="345" r:id="rId26"/>
    <p:sldId id="346" r:id="rId27"/>
    <p:sldId id="299"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198"/>
    <a:srgbClr val="CE7B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43"/>
    <p:restoredTop sz="94690"/>
  </p:normalViewPr>
  <p:slideViewPr>
    <p:cSldViewPr snapToGrid="0" snapToObjects="1">
      <p:cViewPr varScale="1">
        <p:scale>
          <a:sx n="99" d="100"/>
          <a:sy n="99" d="100"/>
        </p:scale>
        <p:origin x="86" y="120"/>
      </p:cViewPr>
      <p:guideLst/>
    </p:cSldViewPr>
  </p:slideViewPr>
  <p:notesTextViewPr>
    <p:cViewPr>
      <p:scale>
        <a:sx n="1" d="1"/>
        <a:sy n="1" d="1"/>
      </p:scale>
      <p:origin x="0" y="0"/>
    </p:cViewPr>
  </p:notesTextViewPr>
  <p:sorterViewPr>
    <p:cViewPr varScale="1">
      <p:scale>
        <a:sx n="1" d="1"/>
        <a:sy n="1" d="1"/>
      </p:scale>
      <p:origin x="0" y="-6024"/>
    </p:cViewPr>
  </p:sorterViewPr>
  <p:notesViewPr>
    <p:cSldViewPr snapToGrid="0" snapToObjects="1">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BWEN%204Q19%20Revenue%20By%20Industry.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BWEN%204Q19%20Revenue%20By%20Industry.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Noel%20Ryan\Desktop\Vallum%20Advisors\VA%20Client%20Files\BWEN\Earnings%20Season\4Q19\Conference%20Call%20Deck\BWEN%204Q19%20Conference%20Call%20Deck%20Source%20Data.xlsx" TargetMode="External"/><Relationship Id="rId2" Type="http://schemas.microsoft.com/office/2011/relationships/chartColorStyle" Target="colors9.xml"/><Relationship Id="rId1" Type="http://schemas.microsoft.com/office/2011/relationships/chartStyle" Target="style9.xml"/></Relationships>
</file>

<file path=ppt/charts/_rels/chartEx1.xml.rels><?xml version="1.0" encoding="UTF-8" standalone="yes"?>
<Relationships xmlns="http://schemas.openxmlformats.org/package/2006/relationships"><Relationship Id="rId3" Type="http://schemas.microsoft.com/office/2011/relationships/chartColorStyle" Target="colors220.xml"/><Relationship Id="rId2" Type="http://schemas.microsoft.com/office/2011/relationships/chartStyle" Target="style220.xml"/><Relationship Id="rId1" Type="http://schemas.openxmlformats.org/officeDocument/2006/relationships/oleObject" Target="file:///C:\Users\Noel%20Ryan\AppData\Local\Microsoft\Windows\INetCache\Content.Outlook\62OD8TSG\Book2.xlsx" TargetMode="External"/></Relationships>
</file>

<file path=ppt/charts/_rels/chartEx2.xml.rels><?xml version="1.0" encoding="UTF-8" standalone="yes"?>
<Relationships xmlns="http://schemas.openxmlformats.org/package/2006/relationships"><Relationship Id="rId3" Type="http://schemas.microsoft.com/office/2011/relationships/chartColorStyle" Target="colors230.xml"/><Relationship Id="rId2" Type="http://schemas.microsoft.com/office/2011/relationships/chartStyle" Target="style230.xml"/><Relationship Id="rId1" Type="http://schemas.openxmlformats.org/officeDocument/2006/relationships/oleObject" Target="file:///C:\Users\Noel%20Ryan\Desktop\Vallum%20Advisors\VA%20Client%20Files\BWEN\Earnings%20Season\4Q19\BWEN%204Q19%20Revenue%20and%20EBITDA%20Guidance%20Bridg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1-11 Total Orders-Backlog'!$G$7</c:f>
              <c:strCache>
                <c:ptCount val="1"/>
                <c:pt idx="0">
                  <c:v>Total Orders ($MM)</c:v>
                </c:pt>
              </c:strCache>
            </c:strRef>
          </c:tx>
          <c:spPr>
            <a:solidFill>
              <a:srgbClr val="CE7B28"/>
            </a:solidFill>
            <a:ln>
              <a:noFill/>
            </a:ln>
            <a:effectLst/>
          </c:spPr>
          <c:invertIfNegative val="0"/>
          <c:dPt>
            <c:idx val="4"/>
            <c:invertIfNegative val="0"/>
            <c:bubble3D val="0"/>
            <c:spPr>
              <a:solidFill>
                <a:srgbClr val="006198"/>
              </a:solidFill>
              <a:ln>
                <a:noFill/>
              </a:ln>
              <a:effectLst/>
            </c:spPr>
            <c:extLst>
              <c:ext xmlns:c16="http://schemas.microsoft.com/office/drawing/2014/chart" uri="{C3380CC4-5D6E-409C-BE32-E72D297353CC}">
                <c16:uniqueId val="{00000001-D10D-4410-8AF7-DAC5B9236D23}"/>
              </c:ext>
            </c:extLst>
          </c:dPt>
          <c:dLbls>
            <c:dLbl>
              <c:idx val="4"/>
              <c:layout/>
              <c:tx>
                <c:rich>
                  <a:bodyPr/>
                  <a:lstStyle/>
                  <a:p>
                    <a:r>
                      <a:rPr lang="en-US"/>
                      <a:t>$221.5</a:t>
                    </a:r>
                    <a:endParaRPr lang="en-US" dirty="0"/>
                  </a:p>
                </c:rich>
              </c:tx>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D10D-4410-8AF7-DAC5B9236D23}"/>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'Slide 1-11 Total Orders-Backlog'!$H$6:$L$6</c:f>
              <c:numCache>
                <c:formatCode>General</c:formatCode>
                <c:ptCount val="5"/>
                <c:pt idx="0">
                  <c:v>2015</c:v>
                </c:pt>
                <c:pt idx="1">
                  <c:v>2016</c:v>
                </c:pt>
                <c:pt idx="2">
                  <c:v>2017</c:v>
                </c:pt>
                <c:pt idx="3">
                  <c:v>2018</c:v>
                </c:pt>
                <c:pt idx="4">
                  <c:v>2019</c:v>
                </c:pt>
              </c:numCache>
            </c:numRef>
          </c:cat>
          <c:val>
            <c:numRef>
              <c:f>'Slide 1-11 Total Orders-Backlog'!$H$7:$L$7</c:f>
              <c:numCache>
                <c:formatCode>"$"#,##0.0_);\("$"#,##0.0\)</c:formatCode>
                <c:ptCount val="5"/>
                <c:pt idx="0">
                  <c:v>94.027000000000001</c:v>
                </c:pt>
                <c:pt idx="1">
                  <c:v>274.99399999999997</c:v>
                </c:pt>
                <c:pt idx="2">
                  <c:v>87.562000000000012</c:v>
                </c:pt>
                <c:pt idx="3">
                  <c:v>83.185999999999993</c:v>
                </c:pt>
                <c:pt idx="4">
                  <c:v>221.31</c:v>
                </c:pt>
              </c:numCache>
            </c:numRef>
          </c:val>
          <c:extLst>
            <c:ext xmlns:c16="http://schemas.microsoft.com/office/drawing/2014/chart" uri="{C3380CC4-5D6E-409C-BE32-E72D297353CC}">
              <c16:uniqueId val="{00000000-D10D-4410-8AF7-DAC5B9236D23}"/>
            </c:ext>
          </c:extLst>
        </c:ser>
        <c:dLbls>
          <c:showLegendKey val="0"/>
          <c:showVal val="0"/>
          <c:showCatName val="0"/>
          <c:showSerName val="0"/>
          <c:showPercent val="0"/>
          <c:showBubbleSize val="0"/>
        </c:dLbls>
        <c:gapWidth val="50"/>
        <c:overlap val="-27"/>
        <c:axId val="310653584"/>
        <c:axId val="310661784"/>
      </c:barChart>
      <c:catAx>
        <c:axId val="310653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310661784"/>
        <c:crosses val="autoZero"/>
        <c:auto val="1"/>
        <c:lblAlgn val="ctr"/>
        <c:lblOffset val="100"/>
        <c:noMultiLvlLbl val="0"/>
      </c:catAx>
      <c:valAx>
        <c:axId val="310661784"/>
        <c:scaling>
          <c:orientation val="minMax"/>
        </c:scaling>
        <c:delete val="1"/>
        <c:axPos val="l"/>
        <c:numFmt formatCode="&quot;$&quot;#,##0.0_);\(&quot;$&quot;#,##0.0\)" sourceLinked="1"/>
        <c:majorTickMark val="none"/>
        <c:minorTickMark val="none"/>
        <c:tickLblPos val="nextTo"/>
        <c:crossAx val="3106535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1-5 Heavy Fabrications'!$F$6</c:f>
              <c:strCache>
                <c:ptCount val="1"/>
                <c:pt idx="0">
                  <c:v>Total Revenue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2-4742-43A8-A491-DE8FB5E6422A}"/>
              </c:ext>
            </c:extLst>
          </c:dPt>
          <c:dPt>
            <c:idx val="2"/>
            <c:invertIfNegative val="0"/>
            <c:bubble3D val="0"/>
            <c:spPr>
              <a:solidFill>
                <a:srgbClr val="CE7B28"/>
              </a:solidFill>
              <a:ln>
                <a:noFill/>
              </a:ln>
              <a:effectLst/>
            </c:spPr>
            <c:extLst>
              <c:ext xmlns:c16="http://schemas.microsoft.com/office/drawing/2014/chart" uri="{C3380CC4-5D6E-409C-BE32-E72D297353CC}">
                <c16:uniqueId val="{00000001-4742-43A8-A491-DE8FB5E6422A}"/>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 Heavy Fabrications'!$G$5:$J$5</c:f>
              <c:strCache>
                <c:ptCount val="4"/>
                <c:pt idx="0">
                  <c:v>4Q18</c:v>
                </c:pt>
                <c:pt idx="1">
                  <c:v>4Q19</c:v>
                </c:pt>
                <c:pt idx="2">
                  <c:v>2018</c:v>
                </c:pt>
                <c:pt idx="3">
                  <c:v>2019</c:v>
                </c:pt>
              </c:strCache>
            </c:strRef>
          </c:cat>
          <c:val>
            <c:numRef>
              <c:f>'Slide 1-5 Heavy Fabrications'!$G$6:$J$6</c:f>
              <c:numCache>
                <c:formatCode>"$"#,##0.0_);\("$"#,##0.0\)</c:formatCode>
                <c:ptCount val="4"/>
                <c:pt idx="0">
                  <c:v>12.1</c:v>
                </c:pt>
                <c:pt idx="1">
                  <c:v>37.6</c:v>
                </c:pt>
                <c:pt idx="2">
                  <c:v>74.7</c:v>
                </c:pt>
                <c:pt idx="3">
                  <c:v>128.69999999999999</c:v>
                </c:pt>
              </c:numCache>
            </c:numRef>
          </c:val>
          <c:extLst>
            <c:ext xmlns:c16="http://schemas.microsoft.com/office/drawing/2014/chart" uri="{C3380CC4-5D6E-409C-BE32-E72D297353CC}">
              <c16:uniqueId val="{00000000-4742-43A8-A491-DE8FB5E6422A}"/>
            </c:ext>
          </c:extLst>
        </c:ser>
        <c:dLbls>
          <c:showLegendKey val="0"/>
          <c:showVal val="0"/>
          <c:showCatName val="0"/>
          <c:showSerName val="0"/>
          <c:showPercent val="0"/>
          <c:showBubbleSize val="0"/>
        </c:dLbls>
        <c:gapWidth val="50"/>
        <c:overlap val="-27"/>
        <c:axId val="932331688"/>
        <c:axId val="932332016"/>
      </c:barChart>
      <c:catAx>
        <c:axId val="932331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932332016"/>
        <c:crosses val="autoZero"/>
        <c:auto val="1"/>
        <c:lblAlgn val="ctr"/>
        <c:lblOffset val="100"/>
        <c:noMultiLvlLbl val="0"/>
      </c:catAx>
      <c:valAx>
        <c:axId val="932332016"/>
        <c:scaling>
          <c:orientation val="minMax"/>
        </c:scaling>
        <c:delete val="1"/>
        <c:axPos val="l"/>
        <c:numFmt formatCode="&quot;$&quot;#,##0.0_);\(&quot;$&quot;#,##0.0\)" sourceLinked="1"/>
        <c:majorTickMark val="none"/>
        <c:minorTickMark val="none"/>
        <c:tickLblPos val="nextTo"/>
        <c:crossAx val="93233168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6803696265716061E-2"/>
          <c:w val="0.96517993895896248"/>
          <c:h val="0.86507333044096668"/>
        </c:manualLayout>
      </c:layout>
      <c:barChart>
        <c:barDir val="col"/>
        <c:grouping val="clustered"/>
        <c:varyColors val="0"/>
        <c:ser>
          <c:idx val="0"/>
          <c:order val="0"/>
          <c:tx>
            <c:strRef>
              <c:f>'Slide 1-6 Tower Sections Sold'!$G$6</c:f>
              <c:strCache>
                <c:ptCount val="1"/>
                <c:pt idx="0">
                  <c:v>Tower Sections Sold</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4-21CB-48F9-8F1E-7909F9DF0DF9}"/>
              </c:ext>
            </c:extLst>
          </c:dPt>
          <c:dPt>
            <c:idx val="3"/>
            <c:invertIfNegative val="0"/>
            <c:bubble3D val="0"/>
            <c:spPr>
              <a:solidFill>
                <a:srgbClr val="CE7B28"/>
              </a:solidFill>
              <a:ln>
                <a:noFill/>
              </a:ln>
              <a:effectLst/>
            </c:spPr>
            <c:extLst>
              <c:ext xmlns:c16="http://schemas.microsoft.com/office/drawing/2014/chart" uri="{C3380CC4-5D6E-409C-BE32-E72D297353CC}">
                <c16:uniqueId val="{00000003-21CB-48F9-8F1E-7909F9DF0DF9}"/>
              </c:ext>
            </c:extLst>
          </c:dPt>
          <c:dPt>
            <c:idx val="6"/>
            <c:invertIfNegative val="0"/>
            <c:bubble3D val="0"/>
            <c:spPr>
              <a:solidFill>
                <a:srgbClr val="CE7B28"/>
              </a:solidFill>
              <a:ln>
                <a:noFill/>
              </a:ln>
              <a:effectLst/>
            </c:spPr>
            <c:extLst>
              <c:ext xmlns:c16="http://schemas.microsoft.com/office/drawing/2014/chart" uri="{C3380CC4-5D6E-409C-BE32-E72D297353CC}">
                <c16:uniqueId val="{00000002-21CB-48F9-8F1E-7909F9DF0DF9}"/>
              </c:ext>
            </c:extLst>
          </c:dPt>
          <c:dPt>
            <c:idx val="9"/>
            <c:invertIfNegative val="0"/>
            <c:bubble3D val="0"/>
            <c:spPr>
              <a:solidFill>
                <a:srgbClr val="CE7B28"/>
              </a:solidFill>
              <a:ln>
                <a:noFill/>
              </a:ln>
              <a:effectLst/>
            </c:spPr>
            <c:extLst>
              <c:ext xmlns:c16="http://schemas.microsoft.com/office/drawing/2014/chart" uri="{C3380CC4-5D6E-409C-BE32-E72D297353CC}">
                <c16:uniqueId val="{00000001-21CB-48F9-8F1E-7909F9DF0DF9}"/>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1-6 Tower Sections Sold'!$H$5:$R$5</c:f>
              <c:strCache>
                <c:ptCount val="11"/>
                <c:pt idx="0">
                  <c:v>1Q18</c:v>
                </c:pt>
                <c:pt idx="1">
                  <c:v>1Q19</c:v>
                </c:pt>
                <c:pt idx="3">
                  <c:v>2Q18</c:v>
                </c:pt>
                <c:pt idx="4">
                  <c:v>2Q19</c:v>
                </c:pt>
                <c:pt idx="6">
                  <c:v>3Q18</c:v>
                </c:pt>
                <c:pt idx="7">
                  <c:v>3Q19</c:v>
                </c:pt>
                <c:pt idx="9">
                  <c:v>4Q18</c:v>
                </c:pt>
                <c:pt idx="10">
                  <c:v>4Q19</c:v>
                </c:pt>
              </c:strCache>
            </c:strRef>
          </c:cat>
          <c:val>
            <c:numRef>
              <c:f>'Slide 1-6 Tower Sections Sold'!$H$6:$R$6</c:f>
              <c:numCache>
                <c:formatCode>General</c:formatCode>
                <c:ptCount val="11"/>
                <c:pt idx="0">
                  <c:v>143</c:v>
                </c:pt>
                <c:pt idx="1">
                  <c:v>188</c:v>
                </c:pt>
                <c:pt idx="3">
                  <c:v>201</c:v>
                </c:pt>
                <c:pt idx="4">
                  <c:v>201</c:v>
                </c:pt>
                <c:pt idx="6">
                  <c:v>132</c:v>
                </c:pt>
                <c:pt idx="7">
                  <c:v>243</c:v>
                </c:pt>
                <c:pt idx="9">
                  <c:v>64</c:v>
                </c:pt>
                <c:pt idx="10">
                  <c:v>302</c:v>
                </c:pt>
              </c:numCache>
            </c:numRef>
          </c:val>
          <c:extLst>
            <c:ext xmlns:c16="http://schemas.microsoft.com/office/drawing/2014/chart" uri="{C3380CC4-5D6E-409C-BE32-E72D297353CC}">
              <c16:uniqueId val="{00000000-21CB-48F9-8F1E-7909F9DF0DF9}"/>
            </c:ext>
          </c:extLst>
        </c:ser>
        <c:dLbls>
          <c:showLegendKey val="0"/>
          <c:showVal val="0"/>
          <c:showCatName val="0"/>
          <c:showSerName val="0"/>
          <c:showPercent val="0"/>
          <c:showBubbleSize val="0"/>
        </c:dLbls>
        <c:gapWidth val="50"/>
        <c:overlap val="-27"/>
        <c:axId val="750834992"/>
        <c:axId val="750835976"/>
      </c:barChart>
      <c:catAx>
        <c:axId val="75083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750835976"/>
        <c:crosses val="autoZero"/>
        <c:auto val="1"/>
        <c:lblAlgn val="ctr"/>
        <c:lblOffset val="100"/>
        <c:noMultiLvlLbl val="0"/>
      </c:catAx>
      <c:valAx>
        <c:axId val="750835976"/>
        <c:scaling>
          <c:orientation val="minMax"/>
        </c:scaling>
        <c:delete val="1"/>
        <c:axPos val="l"/>
        <c:numFmt formatCode="General" sourceLinked="1"/>
        <c:majorTickMark val="none"/>
        <c:minorTickMark val="none"/>
        <c:tickLblPos val="nextTo"/>
        <c:crossAx val="750834992"/>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1-7 Gearing'!$F$6</c:f>
              <c:strCache>
                <c:ptCount val="1"/>
                <c:pt idx="0">
                  <c:v>Total Revenue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2-EAA1-4AB7-BF04-F89CB175CFA3}"/>
              </c:ext>
            </c:extLst>
          </c:dPt>
          <c:dPt>
            <c:idx val="2"/>
            <c:invertIfNegative val="0"/>
            <c:bubble3D val="0"/>
            <c:spPr>
              <a:solidFill>
                <a:srgbClr val="CE7B28"/>
              </a:solidFill>
              <a:ln>
                <a:noFill/>
              </a:ln>
              <a:effectLst/>
            </c:spPr>
            <c:extLst>
              <c:ext xmlns:c16="http://schemas.microsoft.com/office/drawing/2014/chart" uri="{C3380CC4-5D6E-409C-BE32-E72D297353CC}">
                <c16:uniqueId val="{00000001-EAA1-4AB7-BF04-F89CB175CFA3}"/>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1-7 Gearing'!$G$5:$J$5</c:f>
              <c:strCache>
                <c:ptCount val="4"/>
                <c:pt idx="0">
                  <c:v>4Q18</c:v>
                </c:pt>
                <c:pt idx="1">
                  <c:v>4Q19</c:v>
                </c:pt>
                <c:pt idx="2">
                  <c:v>2018</c:v>
                </c:pt>
                <c:pt idx="3">
                  <c:v>2019</c:v>
                </c:pt>
              </c:strCache>
            </c:strRef>
          </c:cat>
          <c:val>
            <c:numRef>
              <c:f>'Slide 1-7 Gearing'!$G$6:$J$6</c:f>
              <c:numCache>
                <c:formatCode>"$"#,##0.0_);\("$"#,##0.0\)</c:formatCode>
                <c:ptCount val="4"/>
                <c:pt idx="0">
                  <c:v>10.882</c:v>
                </c:pt>
                <c:pt idx="1">
                  <c:v>7.5940000000000003</c:v>
                </c:pt>
                <c:pt idx="2">
                  <c:v>38.374999999999993</c:v>
                </c:pt>
                <c:pt idx="3">
                  <c:v>34.875999999999998</c:v>
                </c:pt>
              </c:numCache>
            </c:numRef>
          </c:val>
          <c:extLst>
            <c:ext xmlns:c16="http://schemas.microsoft.com/office/drawing/2014/chart" uri="{C3380CC4-5D6E-409C-BE32-E72D297353CC}">
              <c16:uniqueId val="{00000000-EAA1-4AB7-BF04-F89CB175CFA3}"/>
            </c:ext>
          </c:extLst>
        </c:ser>
        <c:dLbls>
          <c:showLegendKey val="0"/>
          <c:showVal val="0"/>
          <c:showCatName val="0"/>
          <c:showSerName val="0"/>
          <c:showPercent val="0"/>
          <c:showBubbleSize val="0"/>
        </c:dLbls>
        <c:gapWidth val="50"/>
        <c:overlap val="-27"/>
        <c:axId val="735269712"/>
        <c:axId val="735271024"/>
      </c:barChart>
      <c:catAx>
        <c:axId val="73526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735271024"/>
        <c:crosses val="autoZero"/>
        <c:auto val="1"/>
        <c:lblAlgn val="ctr"/>
        <c:lblOffset val="100"/>
        <c:noMultiLvlLbl val="0"/>
      </c:catAx>
      <c:valAx>
        <c:axId val="735271024"/>
        <c:scaling>
          <c:orientation val="minMax"/>
        </c:scaling>
        <c:delete val="1"/>
        <c:axPos val="l"/>
        <c:numFmt formatCode="&quot;$&quot;#,##0.0_);\(&quot;$&quot;#,##0.0\)" sourceLinked="1"/>
        <c:majorTickMark val="none"/>
        <c:minorTickMark val="none"/>
        <c:tickLblPos val="nextTo"/>
        <c:crossAx val="735269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1-7 Gearing'!$F$12</c:f>
              <c:strCache>
                <c:ptCount val="1"/>
                <c:pt idx="0">
                  <c:v>Adjusted EBITDA ($MM)</c:v>
                </c:pt>
              </c:strCache>
            </c:strRef>
          </c:tx>
          <c:spPr>
            <a:solidFill>
              <a:srgbClr val="CE7B28"/>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2-5433-4FC0-80C3-BBDC19F99BF0}"/>
              </c:ext>
            </c:extLst>
          </c:dPt>
          <c:dPt>
            <c:idx val="3"/>
            <c:invertIfNegative val="0"/>
            <c:bubble3D val="0"/>
            <c:spPr>
              <a:solidFill>
                <a:srgbClr val="006198"/>
              </a:solidFill>
              <a:ln>
                <a:noFill/>
              </a:ln>
              <a:effectLst/>
            </c:spPr>
            <c:extLst>
              <c:ext xmlns:c16="http://schemas.microsoft.com/office/drawing/2014/chart" uri="{C3380CC4-5D6E-409C-BE32-E72D297353CC}">
                <c16:uniqueId val="{00000001-5433-4FC0-80C3-BBDC19F99BF0}"/>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1-7 Gearing'!$G$11:$J$11</c:f>
              <c:strCache>
                <c:ptCount val="4"/>
                <c:pt idx="0">
                  <c:v>4Q18</c:v>
                </c:pt>
                <c:pt idx="1">
                  <c:v>4Q19</c:v>
                </c:pt>
                <c:pt idx="2">
                  <c:v>2018</c:v>
                </c:pt>
                <c:pt idx="3">
                  <c:v>2019</c:v>
                </c:pt>
              </c:strCache>
            </c:strRef>
          </c:cat>
          <c:val>
            <c:numRef>
              <c:f>'Slide 1-7 Gearing'!$G$12:$J$12</c:f>
              <c:numCache>
                <c:formatCode>"$"#,##0.0_);\("$"#,##0.0\)</c:formatCode>
                <c:ptCount val="4"/>
                <c:pt idx="0">
                  <c:v>1.571</c:v>
                </c:pt>
                <c:pt idx="1">
                  <c:v>1.046</c:v>
                </c:pt>
                <c:pt idx="2">
                  <c:v>2.5909999999999997</c:v>
                </c:pt>
                <c:pt idx="3">
                  <c:v>5.6189999999999998</c:v>
                </c:pt>
              </c:numCache>
            </c:numRef>
          </c:val>
          <c:extLst>
            <c:ext xmlns:c16="http://schemas.microsoft.com/office/drawing/2014/chart" uri="{C3380CC4-5D6E-409C-BE32-E72D297353CC}">
              <c16:uniqueId val="{00000000-5433-4FC0-80C3-BBDC19F99BF0}"/>
            </c:ext>
          </c:extLst>
        </c:ser>
        <c:dLbls>
          <c:showLegendKey val="0"/>
          <c:showVal val="0"/>
          <c:showCatName val="0"/>
          <c:showSerName val="0"/>
          <c:showPercent val="0"/>
          <c:showBubbleSize val="0"/>
        </c:dLbls>
        <c:gapWidth val="50"/>
        <c:overlap val="-27"/>
        <c:axId val="312932408"/>
        <c:axId val="312932736"/>
      </c:barChart>
      <c:catAx>
        <c:axId val="31293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312932736"/>
        <c:crosses val="autoZero"/>
        <c:auto val="1"/>
        <c:lblAlgn val="ctr"/>
        <c:lblOffset val="100"/>
        <c:noMultiLvlLbl val="0"/>
      </c:catAx>
      <c:valAx>
        <c:axId val="312932736"/>
        <c:scaling>
          <c:orientation val="minMax"/>
        </c:scaling>
        <c:delete val="1"/>
        <c:axPos val="l"/>
        <c:numFmt formatCode="&quot;$&quot;#,##0.0_);\(&quot;$&quot;#,##0.0\)" sourceLinked="1"/>
        <c:majorTickMark val="none"/>
        <c:minorTickMark val="none"/>
        <c:tickLblPos val="nextTo"/>
        <c:crossAx val="312932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1-7 Gearing'!$F$18</c:f>
              <c:strCache>
                <c:ptCount val="1"/>
                <c:pt idx="0">
                  <c:v>Segment Orders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2-F352-4EA2-9B75-EEC600EC1537}"/>
              </c:ext>
            </c:extLst>
          </c:dPt>
          <c:dPt>
            <c:idx val="2"/>
            <c:invertIfNegative val="0"/>
            <c:bubble3D val="0"/>
            <c:spPr>
              <a:solidFill>
                <a:srgbClr val="CE7B28"/>
              </a:solidFill>
              <a:ln>
                <a:noFill/>
              </a:ln>
              <a:effectLst/>
            </c:spPr>
            <c:extLst>
              <c:ext xmlns:c16="http://schemas.microsoft.com/office/drawing/2014/chart" uri="{C3380CC4-5D6E-409C-BE32-E72D297353CC}">
                <c16:uniqueId val="{00000001-F352-4EA2-9B75-EEC600EC1537}"/>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1-7 Gearing'!$G$17:$J$17</c:f>
              <c:strCache>
                <c:ptCount val="4"/>
                <c:pt idx="0">
                  <c:v>4Q18</c:v>
                </c:pt>
                <c:pt idx="1">
                  <c:v>4Q19</c:v>
                </c:pt>
                <c:pt idx="2">
                  <c:v>2018</c:v>
                </c:pt>
                <c:pt idx="3">
                  <c:v>2019</c:v>
                </c:pt>
              </c:strCache>
            </c:strRef>
          </c:cat>
          <c:val>
            <c:numRef>
              <c:f>'Slide 1-7 Gearing'!$G$18:$J$18</c:f>
              <c:numCache>
                <c:formatCode>"$"#,##0.0_);\("$"#,##0.0\)</c:formatCode>
                <c:ptCount val="4"/>
                <c:pt idx="0">
                  <c:v>8.532</c:v>
                </c:pt>
                <c:pt idx="1">
                  <c:v>6.8819999999999997</c:v>
                </c:pt>
                <c:pt idx="2">
                  <c:v>41.575999999999993</c:v>
                </c:pt>
                <c:pt idx="3">
                  <c:v>25.466000000000001</c:v>
                </c:pt>
              </c:numCache>
            </c:numRef>
          </c:val>
          <c:extLst>
            <c:ext xmlns:c16="http://schemas.microsoft.com/office/drawing/2014/chart" uri="{C3380CC4-5D6E-409C-BE32-E72D297353CC}">
              <c16:uniqueId val="{00000000-F352-4EA2-9B75-EEC600EC1537}"/>
            </c:ext>
          </c:extLst>
        </c:ser>
        <c:dLbls>
          <c:showLegendKey val="0"/>
          <c:showVal val="0"/>
          <c:showCatName val="0"/>
          <c:showSerName val="0"/>
          <c:showPercent val="0"/>
          <c:showBubbleSize val="0"/>
        </c:dLbls>
        <c:gapWidth val="50"/>
        <c:overlap val="-27"/>
        <c:axId val="309431360"/>
        <c:axId val="309420536"/>
      </c:barChart>
      <c:catAx>
        <c:axId val="309431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309420536"/>
        <c:crosses val="autoZero"/>
        <c:auto val="1"/>
        <c:lblAlgn val="ctr"/>
        <c:lblOffset val="100"/>
        <c:noMultiLvlLbl val="0"/>
      </c:catAx>
      <c:valAx>
        <c:axId val="309420536"/>
        <c:scaling>
          <c:orientation val="minMax"/>
        </c:scaling>
        <c:delete val="1"/>
        <c:axPos val="l"/>
        <c:numFmt formatCode="&quot;$&quot;#,##0.0_);\(&quot;$&quot;#,##0.0\)" sourceLinked="1"/>
        <c:majorTickMark val="none"/>
        <c:minorTickMark val="none"/>
        <c:tickLblPos val="nextTo"/>
        <c:crossAx val="309431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1-7 Gearing'!$F$24</c:f>
              <c:strCache>
                <c:ptCount val="1"/>
                <c:pt idx="0">
                  <c:v>Segment Backlog ($MM)</c:v>
                </c:pt>
              </c:strCache>
            </c:strRef>
          </c:tx>
          <c:spPr>
            <a:solidFill>
              <a:srgbClr val="CE7B28"/>
            </a:solidFill>
            <a:ln>
              <a:noFill/>
            </a:ln>
            <a:effectLst/>
          </c:spPr>
          <c:invertIfNegative val="0"/>
          <c:dPt>
            <c:idx val="2"/>
            <c:invertIfNegative val="0"/>
            <c:bubble3D val="0"/>
            <c:spPr>
              <a:solidFill>
                <a:srgbClr val="006198"/>
              </a:solidFill>
              <a:ln>
                <a:noFill/>
              </a:ln>
              <a:effectLst/>
            </c:spPr>
            <c:extLst>
              <c:ext xmlns:c16="http://schemas.microsoft.com/office/drawing/2014/chart" uri="{C3380CC4-5D6E-409C-BE32-E72D297353CC}">
                <c16:uniqueId val="{00000001-E407-4CC6-A213-3F355629D0C9}"/>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1-7 Gearing'!$G$23:$I$23</c:f>
              <c:strCache>
                <c:ptCount val="3"/>
                <c:pt idx="0">
                  <c:v>Dec. 31, 2018</c:v>
                </c:pt>
                <c:pt idx="1">
                  <c:v>Sept. 30, 2019</c:v>
                </c:pt>
                <c:pt idx="2">
                  <c:v>Dec. 31, 2019</c:v>
                </c:pt>
              </c:strCache>
            </c:strRef>
          </c:cat>
          <c:val>
            <c:numRef>
              <c:f>'Slide 1-7 Gearing'!$G$24:$I$24</c:f>
              <c:numCache>
                <c:formatCode>"$"#,##0.0_);\("$"#,##0.0\)</c:formatCode>
                <c:ptCount val="3"/>
                <c:pt idx="0">
                  <c:v>23.6</c:v>
                </c:pt>
                <c:pt idx="1">
                  <c:v>14.6</c:v>
                </c:pt>
                <c:pt idx="2">
                  <c:v>14.3</c:v>
                </c:pt>
              </c:numCache>
            </c:numRef>
          </c:val>
          <c:extLst>
            <c:ext xmlns:c16="http://schemas.microsoft.com/office/drawing/2014/chart" uri="{C3380CC4-5D6E-409C-BE32-E72D297353CC}">
              <c16:uniqueId val="{00000000-E407-4CC6-A213-3F355629D0C9}"/>
            </c:ext>
          </c:extLst>
        </c:ser>
        <c:dLbls>
          <c:showLegendKey val="0"/>
          <c:showVal val="0"/>
          <c:showCatName val="0"/>
          <c:showSerName val="0"/>
          <c:showPercent val="0"/>
          <c:showBubbleSize val="0"/>
        </c:dLbls>
        <c:gapWidth val="50"/>
        <c:overlap val="-27"/>
        <c:axId val="991552408"/>
        <c:axId val="735857272"/>
      </c:barChart>
      <c:catAx>
        <c:axId val="991552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735857272"/>
        <c:crosses val="autoZero"/>
        <c:auto val="1"/>
        <c:lblAlgn val="ctr"/>
        <c:lblOffset val="100"/>
        <c:noMultiLvlLbl val="0"/>
      </c:catAx>
      <c:valAx>
        <c:axId val="735857272"/>
        <c:scaling>
          <c:orientation val="minMax"/>
        </c:scaling>
        <c:delete val="1"/>
        <c:axPos val="l"/>
        <c:numFmt formatCode="&quot;$&quot;#,##0.0_);\(&quot;$&quot;#,##0.0\)" sourceLinked="1"/>
        <c:majorTickMark val="none"/>
        <c:minorTickMark val="none"/>
        <c:tickLblPos val="nextTo"/>
        <c:crossAx val="99155240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Nova Light" panose="020B0304020202020204" pitchFamily="34" charset="0"/>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1-9 Industrial Solutions'!$F$18</c:f>
              <c:strCache>
                <c:ptCount val="1"/>
                <c:pt idx="0">
                  <c:v>Segment Orders ($MM)</c:v>
                </c:pt>
              </c:strCache>
            </c:strRef>
          </c:tx>
          <c:spPr>
            <a:solidFill>
              <a:srgbClr val="CE7B28"/>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2-D796-48F7-99E8-8F2EEB8581AF}"/>
              </c:ext>
            </c:extLst>
          </c:dPt>
          <c:dPt>
            <c:idx val="3"/>
            <c:invertIfNegative val="0"/>
            <c:bubble3D val="0"/>
            <c:spPr>
              <a:solidFill>
                <a:srgbClr val="006198"/>
              </a:solidFill>
              <a:ln>
                <a:noFill/>
              </a:ln>
              <a:effectLst/>
            </c:spPr>
            <c:extLst>
              <c:ext xmlns:c16="http://schemas.microsoft.com/office/drawing/2014/chart" uri="{C3380CC4-5D6E-409C-BE32-E72D297353CC}">
                <c16:uniqueId val="{00000001-D796-48F7-99E8-8F2EEB8581AF}"/>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1-9 Industrial Solutions'!$G$17:$J$17</c:f>
              <c:strCache>
                <c:ptCount val="4"/>
                <c:pt idx="0">
                  <c:v>4Q18</c:v>
                </c:pt>
                <c:pt idx="1">
                  <c:v>4Q19</c:v>
                </c:pt>
                <c:pt idx="2">
                  <c:v>2018</c:v>
                </c:pt>
                <c:pt idx="3">
                  <c:v>2019</c:v>
                </c:pt>
              </c:strCache>
            </c:strRef>
          </c:cat>
          <c:val>
            <c:numRef>
              <c:f>'Slide 1-9 Industrial Solutions'!$G$18:$J$18</c:f>
              <c:numCache>
                <c:formatCode>"$"#,##0.0_);\("$"#,##0.0\)</c:formatCode>
                <c:ptCount val="4"/>
                <c:pt idx="0">
                  <c:v>3.9</c:v>
                </c:pt>
                <c:pt idx="1">
                  <c:v>4.3</c:v>
                </c:pt>
                <c:pt idx="2">
                  <c:v>13.1</c:v>
                </c:pt>
                <c:pt idx="3">
                  <c:v>16.399999999999999</c:v>
                </c:pt>
              </c:numCache>
            </c:numRef>
          </c:val>
          <c:extLst>
            <c:ext xmlns:c16="http://schemas.microsoft.com/office/drawing/2014/chart" uri="{C3380CC4-5D6E-409C-BE32-E72D297353CC}">
              <c16:uniqueId val="{00000000-D796-48F7-99E8-8F2EEB8581AF}"/>
            </c:ext>
          </c:extLst>
        </c:ser>
        <c:dLbls>
          <c:showLegendKey val="0"/>
          <c:showVal val="0"/>
          <c:showCatName val="0"/>
          <c:showSerName val="0"/>
          <c:showPercent val="0"/>
          <c:showBubbleSize val="0"/>
        </c:dLbls>
        <c:gapWidth val="50"/>
        <c:overlap val="-27"/>
        <c:axId val="468699856"/>
        <c:axId val="468695264"/>
      </c:barChart>
      <c:catAx>
        <c:axId val="46869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468695264"/>
        <c:crosses val="autoZero"/>
        <c:auto val="1"/>
        <c:lblAlgn val="ctr"/>
        <c:lblOffset val="100"/>
        <c:noMultiLvlLbl val="0"/>
      </c:catAx>
      <c:valAx>
        <c:axId val="468695264"/>
        <c:scaling>
          <c:orientation val="minMax"/>
        </c:scaling>
        <c:delete val="1"/>
        <c:axPos val="l"/>
        <c:numFmt formatCode="&quot;$&quot;#,##0.0_);\(&quot;$&quot;#,##0.0\)" sourceLinked="1"/>
        <c:majorTickMark val="none"/>
        <c:minorTickMark val="none"/>
        <c:tickLblPos val="nextTo"/>
        <c:crossAx val="4686998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1-9 Industrial Solutions'!$F$24</c:f>
              <c:strCache>
                <c:ptCount val="1"/>
                <c:pt idx="0">
                  <c:v>Segment Backlog ($MM)</c:v>
                </c:pt>
              </c:strCache>
            </c:strRef>
          </c:tx>
          <c:spPr>
            <a:solidFill>
              <a:srgbClr val="CE7B28"/>
            </a:solidFill>
            <a:ln>
              <a:noFill/>
            </a:ln>
            <a:effectLst/>
          </c:spPr>
          <c:invertIfNegative val="0"/>
          <c:dPt>
            <c:idx val="2"/>
            <c:invertIfNegative val="0"/>
            <c:bubble3D val="0"/>
            <c:spPr>
              <a:solidFill>
                <a:srgbClr val="006198"/>
              </a:solidFill>
              <a:ln>
                <a:noFill/>
              </a:ln>
              <a:effectLst/>
            </c:spPr>
            <c:extLst>
              <c:ext xmlns:c16="http://schemas.microsoft.com/office/drawing/2014/chart" uri="{C3380CC4-5D6E-409C-BE32-E72D297353CC}">
                <c16:uniqueId val="{00000001-9A45-4CC4-831B-F601AB704763}"/>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1-9 Industrial Solutions'!$G$23:$I$23</c:f>
              <c:strCache>
                <c:ptCount val="3"/>
                <c:pt idx="0">
                  <c:v>Dec. 31, 2018</c:v>
                </c:pt>
                <c:pt idx="1">
                  <c:v>Sept. 30, 2019</c:v>
                </c:pt>
                <c:pt idx="2">
                  <c:v>Dec. 31, 2019</c:v>
                </c:pt>
              </c:strCache>
            </c:strRef>
          </c:cat>
          <c:val>
            <c:numRef>
              <c:f>'Slide 1-9 Industrial Solutions'!$G$24:$I$24</c:f>
              <c:numCache>
                <c:formatCode>"$"#,##0.0_);\("$"#,##0.0\)</c:formatCode>
                <c:ptCount val="3"/>
                <c:pt idx="0">
                  <c:v>6.2</c:v>
                </c:pt>
                <c:pt idx="1">
                  <c:v>7.4</c:v>
                </c:pt>
                <c:pt idx="2">
                  <c:v>7.7</c:v>
                </c:pt>
              </c:numCache>
            </c:numRef>
          </c:val>
          <c:extLst>
            <c:ext xmlns:c16="http://schemas.microsoft.com/office/drawing/2014/chart" uri="{C3380CC4-5D6E-409C-BE32-E72D297353CC}">
              <c16:uniqueId val="{00000000-9A45-4CC4-831B-F601AB704763}"/>
            </c:ext>
          </c:extLst>
        </c:ser>
        <c:dLbls>
          <c:showLegendKey val="0"/>
          <c:showVal val="0"/>
          <c:showCatName val="0"/>
          <c:showSerName val="0"/>
          <c:showPercent val="0"/>
          <c:showBubbleSize val="0"/>
        </c:dLbls>
        <c:gapWidth val="50"/>
        <c:overlap val="-27"/>
        <c:axId val="469599040"/>
        <c:axId val="469600024"/>
      </c:barChart>
      <c:catAx>
        <c:axId val="46959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469600024"/>
        <c:crosses val="autoZero"/>
        <c:auto val="1"/>
        <c:lblAlgn val="ctr"/>
        <c:lblOffset val="100"/>
        <c:noMultiLvlLbl val="0"/>
      </c:catAx>
      <c:valAx>
        <c:axId val="469600024"/>
        <c:scaling>
          <c:orientation val="minMax"/>
        </c:scaling>
        <c:delete val="1"/>
        <c:axPos val="l"/>
        <c:numFmt formatCode="&quot;$&quot;#,##0.0_);\(&quot;$&quot;#,##0.0\)" sourceLinked="1"/>
        <c:majorTickMark val="none"/>
        <c:minorTickMark val="none"/>
        <c:tickLblPos val="nextTo"/>
        <c:crossAx val="4695990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1-9 Industrial Solutions'!$F$6</c:f>
              <c:strCache>
                <c:ptCount val="1"/>
                <c:pt idx="0">
                  <c:v>Total Revenue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2-5E23-4EFF-8249-AA5FEE37599E}"/>
              </c:ext>
            </c:extLst>
          </c:dPt>
          <c:dPt>
            <c:idx val="2"/>
            <c:invertIfNegative val="0"/>
            <c:bubble3D val="0"/>
            <c:spPr>
              <a:solidFill>
                <a:srgbClr val="CE7B28"/>
              </a:solidFill>
              <a:ln>
                <a:noFill/>
              </a:ln>
              <a:effectLst/>
            </c:spPr>
            <c:extLst>
              <c:ext xmlns:c16="http://schemas.microsoft.com/office/drawing/2014/chart" uri="{C3380CC4-5D6E-409C-BE32-E72D297353CC}">
                <c16:uniqueId val="{00000001-5E23-4EFF-8249-AA5FEE37599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1-9 Industrial Solutions'!$G$5:$J$5</c:f>
              <c:strCache>
                <c:ptCount val="4"/>
                <c:pt idx="0">
                  <c:v>4Q18</c:v>
                </c:pt>
                <c:pt idx="1">
                  <c:v>4Q19</c:v>
                </c:pt>
                <c:pt idx="2">
                  <c:v>2018</c:v>
                </c:pt>
                <c:pt idx="3">
                  <c:v>2019</c:v>
                </c:pt>
              </c:strCache>
            </c:strRef>
          </c:cat>
          <c:val>
            <c:numRef>
              <c:f>'Slide 1-9 Industrial Solutions'!$G$6:$J$6</c:f>
              <c:numCache>
                <c:formatCode>"$"#,##0.0_);\("$"#,##0.0\)</c:formatCode>
                <c:ptCount val="4"/>
                <c:pt idx="0">
                  <c:v>4.2</c:v>
                </c:pt>
                <c:pt idx="1">
                  <c:v>4.0750000000000002</c:v>
                </c:pt>
                <c:pt idx="2">
                  <c:v>12.5</c:v>
                </c:pt>
                <c:pt idx="3">
                  <c:v>14.664000000000001</c:v>
                </c:pt>
              </c:numCache>
            </c:numRef>
          </c:val>
          <c:extLst>
            <c:ext xmlns:c16="http://schemas.microsoft.com/office/drawing/2014/chart" uri="{C3380CC4-5D6E-409C-BE32-E72D297353CC}">
              <c16:uniqueId val="{00000000-5E23-4EFF-8249-AA5FEE37599E}"/>
            </c:ext>
          </c:extLst>
        </c:ser>
        <c:dLbls>
          <c:showLegendKey val="0"/>
          <c:showVal val="0"/>
          <c:showCatName val="0"/>
          <c:showSerName val="0"/>
          <c:showPercent val="0"/>
          <c:showBubbleSize val="0"/>
        </c:dLbls>
        <c:gapWidth val="50"/>
        <c:overlap val="-27"/>
        <c:axId val="462949928"/>
        <c:axId val="462951568"/>
      </c:barChart>
      <c:catAx>
        <c:axId val="462949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462951568"/>
        <c:crosses val="autoZero"/>
        <c:auto val="1"/>
        <c:lblAlgn val="ctr"/>
        <c:lblOffset val="100"/>
        <c:noMultiLvlLbl val="0"/>
      </c:catAx>
      <c:valAx>
        <c:axId val="462951568"/>
        <c:scaling>
          <c:orientation val="minMax"/>
        </c:scaling>
        <c:delete val="1"/>
        <c:axPos val="l"/>
        <c:numFmt formatCode="&quot;$&quot;#,##0.0_);\(&quot;$&quot;#,##0.0\)" sourceLinked="1"/>
        <c:majorTickMark val="none"/>
        <c:minorTickMark val="none"/>
        <c:tickLblPos val="nextTo"/>
        <c:crossAx val="4629499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1-9 Industrial Solutions'!$F$12</c:f>
              <c:strCache>
                <c:ptCount val="1"/>
                <c:pt idx="0">
                  <c:v>Adjusted EBITDA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2-9CD2-4935-A898-6209FECD4FBF}"/>
              </c:ext>
            </c:extLst>
          </c:dPt>
          <c:dPt>
            <c:idx val="2"/>
            <c:invertIfNegative val="0"/>
            <c:bubble3D val="0"/>
            <c:spPr>
              <a:solidFill>
                <a:srgbClr val="CE7B28"/>
              </a:solidFill>
              <a:ln>
                <a:noFill/>
              </a:ln>
              <a:effectLst/>
            </c:spPr>
            <c:extLst>
              <c:ext xmlns:c16="http://schemas.microsoft.com/office/drawing/2014/chart" uri="{C3380CC4-5D6E-409C-BE32-E72D297353CC}">
                <c16:uniqueId val="{00000001-9CD2-4935-A898-6209FECD4FBF}"/>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1-9 Industrial Solutions'!$G$11:$J$11</c:f>
              <c:strCache>
                <c:ptCount val="4"/>
                <c:pt idx="0">
                  <c:v>4Q18</c:v>
                </c:pt>
                <c:pt idx="1">
                  <c:v>4Q19</c:v>
                </c:pt>
                <c:pt idx="2">
                  <c:v>2018</c:v>
                </c:pt>
                <c:pt idx="3">
                  <c:v>2019</c:v>
                </c:pt>
              </c:strCache>
            </c:strRef>
          </c:cat>
          <c:val>
            <c:numRef>
              <c:f>'Slide 1-9 Industrial Solutions'!$G$12:$J$12</c:f>
              <c:numCache>
                <c:formatCode>"$"#,##0.0_);\("$"#,##0.0\)</c:formatCode>
                <c:ptCount val="4"/>
                <c:pt idx="0">
                  <c:v>-0.7</c:v>
                </c:pt>
                <c:pt idx="1">
                  <c:v>0.13200000000000001</c:v>
                </c:pt>
                <c:pt idx="2">
                  <c:v>-1.2</c:v>
                </c:pt>
                <c:pt idx="3">
                  <c:v>0.41899999999999998</c:v>
                </c:pt>
              </c:numCache>
            </c:numRef>
          </c:val>
          <c:extLst>
            <c:ext xmlns:c16="http://schemas.microsoft.com/office/drawing/2014/chart" uri="{C3380CC4-5D6E-409C-BE32-E72D297353CC}">
              <c16:uniqueId val="{00000000-9CD2-4935-A898-6209FECD4FBF}"/>
            </c:ext>
          </c:extLst>
        </c:ser>
        <c:dLbls>
          <c:showLegendKey val="0"/>
          <c:showVal val="0"/>
          <c:showCatName val="0"/>
          <c:showSerName val="0"/>
          <c:showPercent val="0"/>
          <c:showBubbleSize val="0"/>
        </c:dLbls>
        <c:gapWidth val="50"/>
        <c:overlap val="-27"/>
        <c:axId val="1047242944"/>
        <c:axId val="1047244256"/>
      </c:barChart>
      <c:catAx>
        <c:axId val="10472429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047244256"/>
        <c:crosses val="autoZero"/>
        <c:auto val="1"/>
        <c:lblAlgn val="ctr"/>
        <c:lblOffset val="100"/>
        <c:noMultiLvlLbl val="0"/>
      </c:catAx>
      <c:valAx>
        <c:axId val="1047244256"/>
        <c:scaling>
          <c:orientation val="minMax"/>
        </c:scaling>
        <c:delete val="1"/>
        <c:axPos val="l"/>
        <c:numFmt formatCode="&quot;$&quot;#,##0.0_);\(&quot;$&quot;#,##0.0\)" sourceLinked="1"/>
        <c:majorTickMark val="none"/>
        <c:minorTickMark val="none"/>
        <c:tickLblPos val="nextTo"/>
        <c:crossAx val="10472429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1-11 Total Orders-Backlog'!$G$11</c:f>
              <c:strCache>
                <c:ptCount val="1"/>
                <c:pt idx="0">
                  <c:v>Total Backlog ($MM)</c:v>
                </c:pt>
              </c:strCache>
            </c:strRef>
          </c:tx>
          <c:spPr>
            <a:solidFill>
              <a:srgbClr val="CE7B28"/>
            </a:solidFill>
            <a:ln>
              <a:noFill/>
            </a:ln>
            <a:effectLst/>
          </c:spPr>
          <c:invertIfNegative val="0"/>
          <c:dPt>
            <c:idx val="4"/>
            <c:invertIfNegative val="0"/>
            <c:bubble3D val="0"/>
            <c:spPr>
              <a:solidFill>
                <a:srgbClr val="006198"/>
              </a:solidFill>
              <a:ln>
                <a:noFill/>
              </a:ln>
              <a:effectLst/>
            </c:spPr>
            <c:extLst>
              <c:ext xmlns:c16="http://schemas.microsoft.com/office/drawing/2014/chart" uri="{C3380CC4-5D6E-409C-BE32-E72D297353CC}">
                <c16:uniqueId val="{00000001-AA93-43F0-B662-1E258A469E17}"/>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'Slide 1-11 Total Orders-Backlog'!$H$10:$L$10</c:f>
              <c:strCache>
                <c:ptCount val="5"/>
                <c:pt idx="0">
                  <c:v>YE 2015</c:v>
                </c:pt>
                <c:pt idx="1">
                  <c:v>YE 2016</c:v>
                </c:pt>
                <c:pt idx="2">
                  <c:v>YE 2017</c:v>
                </c:pt>
                <c:pt idx="3">
                  <c:v>YE 2018</c:v>
                </c:pt>
                <c:pt idx="4">
                  <c:v>YE 2019</c:v>
                </c:pt>
              </c:strCache>
            </c:strRef>
          </c:cat>
          <c:val>
            <c:numRef>
              <c:f>'Slide 1-11 Total Orders-Backlog'!$H$11:$L$11</c:f>
              <c:numCache>
                <c:formatCode>"$"#,##0.0_);\("$"#,##0.0\)</c:formatCode>
                <c:ptCount val="5"/>
                <c:pt idx="0">
                  <c:v>93.9</c:v>
                </c:pt>
                <c:pt idx="1">
                  <c:v>188.71660593999997</c:v>
                </c:pt>
                <c:pt idx="2">
                  <c:v>138.19813388000003</c:v>
                </c:pt>
                <c:pt idx="3">
                  <c:v>96.456170780000022</c:v>
                </c:pt>
                <c:pt idx="4">
                  <c:v>142.30154981000001</c:v>
                </c:pt>
              </c:numCache>
            </c:numRef>
          </c:val>
          <c:extLst>
            <c:ext xmlns:c16="http://schemas.microsoft.com/office/drawing/2014/chart" uri="{C3380CC4-5D6E-409C-BE32-E72D297353CC}">
              <c16:uniqueId val="{00000000-AA93-43F0-B662-1E258A469E17}"/>
            </c:ext>
          </c:extLst>
        </c:ser>
        <c:dLbls>
          <c:showLegendKey val="0"/>
          <c:showVal val="0"/>
          <c:showCatName val="0"/>
          <c:showSerName val="0"/>
          <c:showPercent val="0"/>
          <c:showBubbleSize val="0"/>
        </c:dLbls>
        <c:gapWidth val="50"/>
        <c:overlap val="-27"/>
        <c:axId val="732221112"/>
        <c:axId val="732221440"/>
      </c:barChart>
      <c:catAx>
        <c:axId val="732221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732221440"/>
        <c:crosses val="autoZero"/>
        <c:auto val="1"/>
        <c:lblAlgn val="ctr"/>
        <c:lblOffset val="100"/>
        <c:noMultiLvlLbl val="0"/>
      </c:catAx>
      <c:valAx>
        <c:axId val="732221440"/>
        <c:scaling>
          <c:orientation val="minMax"/>
        </c:scaling>
        <c:delete val="1"/>
        <c:axPos val="l"/>
        <c:numFmt formatCode="&quot;$&quot;#,##0.0_);\(&quot;$&quot;#,##0.0\)" sourceLinked="1"/>
        <c:majorTickMark val="none"/>
        <c:minorTickMark val="none"/>
        <c:tickLblPos val="nextTo"/>
        <c:crossAx val="7322211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1-13 Balance Sheet'!$B$10</c:f>
              <c:strCache>
                <c:ptCount val="1"/>
                <c:pt idx="0">
                  <c:v>Total Availability + Cash</c:v>
                </c:pt>
              </c:strCache>
            </c:strRef>
          </c:tx>
          <c:spPr>
            <a:solidFill>
              <a:srgbClr val="CE7B28"/>
            </a:solidFill>
            <a:ln>
              <a:noFill/>
            </a:ln>
            <a:effectLst/>
          </c:spPr>
          <c:invertIfNegative val="0"/>
          <c:dPt>
            <c:idx val="3"/>
            <c:invertIfNegative val="0"/>
            <c:bubble3D val="0"/>
            <c:spPr>
              <a:solidFill>
                <a:srgbClr val="006198"/>
              </a:solidFill>
              <a:ln>
                <a:noFill/>
              </a:ln>
              <a:effectLst/>
            </c:spPr>
            <c:extLst>
              <c:ext xmlns:c16="http://schemas.microsoft.com/office/drawing/2014/chart" uri="{C3380CC4-5D6E-409C-BE32-E72D297353CC}">
                <c16:uniqueId val="{00000002-4FC3-4878-AD40-2776BE11B1F7}"/>
              </c:ext>
            </c:extLst>
          </c:dPt>
          <c:dPt>
            <c:idx val="7"/>
            <c:invertIfNegative val="0"/>
            <c:bubble3D val="0"/>
            <c:spPr>
              <a:solidFill>
                <a:srgbClr val="006198"/>
              </a:solidFill>
              <a:ln>
                <a:noFill/>
              </a:ln>
              <a:effectLst/>
            </c:spPr>
            <c:extLst>
              <c:ext xmlns:c16="http://schemas.microsoft.com/office/drawing/2014/chart" uri="{C3380CC4-5D6E-409C-BE32-E72D297353CC}">
                <c16:uniqueId val="{00000001-4FC3-4878-AD40-2776BE11B1F7}"/>
              </c:ext>
            </c:extLst>
          </c:dPt>
          <c:dLbls>
            <c:dLbl>
              <c:idx val="6"/>
              <c:tx>
                <c:rich>
                  <a:bodyPr/>
                  <a:lstStyle/>
                  <a:p>
                    <a:r>
                      <a:rPr lang="en-US"/>
                      <a:t>$19.3</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CC3-41AA-91D0-6BB5A3763A9F}"/>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1-13 Balance Sheet'!$C$9:$J$9</c:f>
              <c:strCache>
                <c:ptCount val="8"/>
                <c:pt idx="0">
                  <c:v>1Q18</c:v>
                </c:pt>
                <c:pt idx="1">
                  <c:v>2Q18</c:v>
                </c:pt>
                <c:pt idx="2">
                  <c:v>3Q18</c:v>
                </c:pt>
                <c:pt idx="3">
                  <c:v>4Q18</c:v>
                </c:pt>
                <c:pt idx="4">
                  <c:v>1Q19</c:v>
                </c:pt>
                <c:pt idx="5">
                  <c:v>2Q19</c:v>
                </c:pt>
                <c:pt idx="6">
                  <c:v>3Q19</c:v>
                </c:pt>
                <c:pt idx="7">
                  <c:v>4Q19</c:v>
                </c:pt>
              </c:strCache>
            </c:strRef>
          </c:cat>
          <c:val>
            <c:numRef>
              <c:f>'Slide 1-13 Balance Sheet'!$C$10:$J$10</c:f>
              <c:numCache>
                <c:formatCode>"$"#,##0.0_);\("$"#,##0.0\)</c:formatCode>
                <c:ptCount val="8"/>
                <c:pt idx="0">
                  <c:v>9.8870000000000005</c:v>
                </c:pt>
                <c:pt idx="1">
                  <c:v>9.7100000000000009</c:v>
                </c:pt>
                <c:pt idx="2">
                  <c:v>5.9530000000000003</c:v>
                </c:pt>
                <c:pt idx="3">
                  <c:v>11.496</c:v>
                </c:pt>
                <c:pt idx="4">
                  <c:v>7.5649999999999995</c:v>
                </c:pt>
                <c:pt idx="5">
                  <c:v>8.1069999999999993</c:v>
                </c:pt>
                <c:pt idx="6">
                  <c:v>19.249000000000002</c:v>
                </c:pt>
                <c:pt idx="7">
                  <c:v>18.993298109000001</c:v>
                </c:pt>
              </c:numCache>
            </c:numRef>
          </c:val>
          <c:extLst>
            <c:ext xmlns:c16="http://schemas.microsoft.com/office/drawing/2014/chart" uri="{C3380CC4-5D6E-409C-BE32-E72D297353CC}">
              <c16:uniqueId val="{00000000-4FC3-4878-AD40-2776BE11B1F7}"/>
            </c:ext>
          </c:extLst>
        </c:ser>
        <c:dLbls>
          <c:showLegendKey val="0"/>
          <c:showVal val="0"/>
          <c:showCatName val="0"/>
          <c:showSerName val="0"/>
          <c:showPercent val="0"/>
          <c:showBubbleSize val="0"/>
        </c:dLbls>
        <c:gapWidth val="50"/>
        <c:overlap val="-27"/>
        <c:axId val="1217416168"/>
        <c:axId val="1217412560"/>
      </c:barChart>
      <c:catAx>
        <c:axId val="1217416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217412560"/>
        <c:crosses val="autoZero"/>
        <c:auto val="1"/>
        <c:lblAlgn val="ctr"/>
        <c:lblOffset val="100"/>
        <c:noMultiLvlLbl val="0"/>
      </c:catAx>
      <c:valAx>
        <c:axId val="1217412560"/>
        <c:scaling>
          <c:orientation val="minMax"/>
        </c:scaling>
        <c:delete val="1"/>
        <c:axPos val="l"/>
        <c:numFmt formatCode="&quot;$&quot;#,##0.0_);\(&quot;$&quot;#,##0.0\)" sourceLinked="1"/>
        <c:majorTickMark val="none"/>
        <c:minorTickMark val="none"/>
        <c:tickLblPos val="nextTo"/>
        <c:crossAx val="12174161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1-13 Balance Sheet'!$B$6</c:f>
              <c:strCache>
                <c:ptCount val="1"/>
                <c:pt idx="0">
                  <c:v>OWC as % of Sales</c:v>
                </c:pt>
              </c:strCache>
            </c:strRef>
          </c:tx>
          <c:spPr>
            <a:solidFill>
              <a:srgbClr val="CE7B28"/>
            </a:solidFill>
            <a:ln>
              <a:noFill/>
            </a:ln>
            <a:effectLst/>
          </c:spPr>
          <c:invertIfNegative val="0"/>
          <c:dPt>
            <c:idx val="3"/>
            <c:invertIfNegative val="0"/>
            <c:bubble3D val="0"/>
            <c:spPr>
              <a:solidFill>
                <a:srgbClr val="006198"/>
              </a:solidFill>
              <a:ln>
                <a:noFill/>
              </a:ln>
              <a:effectLst/>
            </c:spPr>
            <c:extLst>
              <c:ext xmlns:c16="http://schemas.microsoft.com/office/drawing/2014/chart" uri="{C3380CC4-5D6E-409C-BE32-E72D297353CC}">
                <c16:uniqueId val="{00000002-420C-48AB-AB03-37BD930BF3C0}"/>
              </c:ext>
            </c:extLst>
          </c:dPt>
          <c:dPt>
            <c:idx val="7"/>
            <c:invertIfNegative val="0"/>
            <c:bubble3D val="0"/>
            <c:spPr>
              <a:solidFill>
                <a:srgbClr val="006198"/>
              </a:solidFill>
              <a:ln>
                <a:noFill/>
              </a:ln>
              <a:effectLst/>
            </c:spPr>
            <c:extLst>
              <c:ext xmlns:c16="http://schemas.microsoft.com/office/drawing/2014/chart" uri="{C3380CC4-5D6E-409C-BE32-E72D297353CC}">
                <c16:uniqueId val="{00000001-420C-48AB-AB03-37BD930BF3C0}"/>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1-13 Balance Sheet'!$C$5:$J$5</c:f>
              <c:strCache>
                <c:ptCount val="8"/>
                <c:pt idx="0">
                  <c:v>1Q18</c:v>
                </c:pt>
                <c:pt idx="1">
                  <c:v>2Q18</c:v>
                </c:pt>
                <c:pt idx="2">
                  <c:v>3Q18</c:v>
                </c:pt>
                <c:pt idx="3">
                  <c:v>4Q18</c:v>
                </c:pt>
                <c:pt idx="4">
                  <c:v>1Q19</c:v>
                </c:pt>
                <c:pt idx="5">
                  <c:v>2Q19</c:v>
                </c:pt>
                <c:pt idx="6">
                  <c:v>3Q19</c:v>
                </c:pt>
                <c:pt idx="7">
                  <c:v>4Q19</c:v>
                </c:pt>
              </c:strCache>
            </c:strRef>
          </c:cat>
          <c:val>
            <c:numRef>
              <c:f>'Slide 1-13 Balance Sheet'!$C$6:$J$6</c:f>
              <c:numCache>
                <c:formatCode>0%</c:formatCode>
                <c:ptCount val="8"/>
                <c:pt idx="0">
                  <c:v>0.12</c:v>
                </c:pt>
                <c:pt idx="1">
                  <c:v>0.1</c:v>
                </c:pt>
                <c:pt idx="2">
                  <c:v>0.14000000000000001</c:v>
                </c:pt>
                <c:pt idx="3">
                  <c:v>0.05</c:v>
                </c:pt>
                <c:pt idx="4">
                  <c:v>0.11</c:v>
                </c:pt>
                <c:pt idx="5">
                  <c:v>0.13</c:v>
                </c:pt>
                <c:pt idx="6">
                  <c:v>0.03</c:v>
                </c:pt>
                <c:pt idx="7">
                  <c:v>0.03</c:v>
                </c:pt>
              </c:numCache>
            </c:numRef>
          </c:val>
          <c:extLst>
            <c:ext xmlns:c16="http://schemas.microsoft.com/office/drawing/2014/chart" uri="{C3380CC4-5D6E-409C-BE32-E72D297353CC}">
              <c16:uniqueId val="{00000000-420C-48AB-AB03-37BD930BF3C0}"/>
            </c:ext>
          </c:extLst>
        </c:ser>
        <c:dLbls>
          <c:showLegendKey val="0"/>
          <c:showVal val="0"/>
          <c:showCatName val="0"/>
          <c:showSerName val="0"/>
          <c:showPercent val="0"/>
          <c:showBubbleSize val="0"/>
        </c:dLbls>
        <c:gapWidth val="50"/>
        <c:overlap val="-27"/>
        <c:axId val="766453208"/>
        <c:axId val="766450912"/>
      </c:barChart>
      <c:catAx>
        <c:axId val="766453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766450912"/>
        <c:crosses val="autoZero"/>
        <c:auto val="1"/>
        <c:lblAlgn val="ctr"/>
        <c:lblOffset val="100"/>
        <c:noMultiLvlLbl val="0"/>
      </c:catAx>
      <c:valAx>
        <c:axId val="766450912"/>
        <c:scaling>
          <c:orientation val="minMax"/>
        </c:scaling>
        <c:delete val="1"/>
        <c:axPos val="l"/>
        <c:numFmt formatCode="0%" sourceLinked="1"/>
        <c:majorTickMark val="none"/>
        <c:minorTickMark val="none"/>
        <c:tickLblPos val="nextTo"/>
        <c:crossAx val="7664532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Nova Light" panose="020B03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'2-3 Diversification Initiative'!$L$4</c:f>
              <c:strCache>
                <c:ptCount val="1"/>
                <c:pt idx="0">
                  <c:v>2016</c:v>
                </c:pt>
              </c:strCache>
            </c:strRef>
          </c:tx>
          <c:spPr>
            <a:solidFill>
              <a:srgbClr val="CE7B2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Diversification Initiative'!$K$5:$K$6</c:f>
              <c:strCache>
                <c:ptCount val="2"/>
                <c:pt idx="0">
                  <c:v>Top 5 Customers</c:v>
                </c:pt>
                <c:pt idx="1">
                  <c:v>Top 10 Customers</c:v>
                </c:pt>
              </c:strCache>
            </c:strRef>
          </c:cat>
          <c:val>
            <c:numRef>
              <c:f>'2-3 Diversification Initiative'!$L$5:$L$6</c:f>
              <c:numCache>
                <c:formatCode>0%</c:formatCode>
                <c:ptCount val="2"/>
                <c:pt idx="0">
                  <c:v>0.9075425790754259</c:v>
                </c:pt>
                <c:pt idx="1">
                  <c:v>0.94392280468922807</c:v>
                </c:pt>
              </c:numCache>
            </c:numRef>
          </c:val>
          <c:extLst>
            <c:ext xmlns:c16="http://schemas.microsoft.com/office/drawing/2014/chart" uri="{C3380CC4-5D6E-409C-BE32-E72D297353CC}">
              <c16:uniqueId val="{00000000-4135-4800-8A30-3B29B1DCA621}"/>
            </c:ext>
          </c:extLst>
        </c:ser>
        <c:ser>
          <c:idx val="1"/>
          <c:order val="1"/>
          <c:tx>
            <c:strRef>
              <c:f>'2-3 Diversification Initiative'!$M$4</c:f>
              <c:strCache>
                <c:ptCount val="1"/>
                <c:pt idx="0">
                  <c:v>2019</c:v>
                </c:pt>
              </c:strCache>
            </c:strRef>
          </c:tx>
          <c:spPr>
            <a:solidFill>
              <a:srgbClr val="00619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'2-3 Diversification Initiative'!$K$5:$K$6</c:f>
              <c:strCache>
                <c:ptCount val="2"/>
                <c:pt idx="0">
                  <c:v>Top 5 Customers</c:v>
                </c:pt>
                <c:pt idx="1">
                  <c:v>Top 10 Customers</c:v>
                </c:pt>
              </c:strCache>
            </c:strRef>
          </c:cat>
          <c:val>
            <c:numRef>
              <c:f>'2-3 Diversification Initiative'!$M$5:$M$6</c:f>
              <c:numCache>
                <c:formatCode>0%</c:formatCode>
                <c:ptCount val="2"/>
                <c:pt idx="0">
                  <c:v>0.79139059226624775</c:v>
                </c:pt>
                <c:pt idx="1">
                  <c:v>0.86886098271410939</c:v>
                </c:pt>
              </c:numCache>
            </c:numRef>
          </c:val>
          <c:extLst>
            <c:ext xmlns:c16="http://schemas.microsoft.com/office/drawing/2014/chart" uri="{C3380CC4-5D6E-409C-BE32-E72D297353CC}">
              <c16:uniqueId val="{00000001-4135-4800-8A30-3B29B1DCA621}"/>
            </c:ext>
          </c:extLst>
        </c:ser>
        <c:dLbls>
          <c:showLegendKey val="0"/>
          <c:showVal val="0"/>
          <c:showCatName val="0"/>
          <c:showSerName val="0"/>
          <c:showPercent val="0"/>
          <c:showBubbleSize val="0"/>
        </c:dLbls>
        <c:gapWidth val="50"/>
        <c:axId val="1003674104"/>
        <c:axId val="1003674760"/>
      </c:barChart>
      <c:catAx>
        <c:axId val="1003674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003674760"/>
        <c:crosses val="autoZero"/>
        <c:auto val="1"/>
        <c:lblAlgn val="ctr"/>
        <c:lblOffset val="100"/>
        <c:noMultiLvlLbl val="0"/>
      </c:catAx>
      <c:valAx>
        <c:axId val="1003674760"/>
        <c:scaling>
          <c:orientation val="minMax"/>
        </c:scaling>
        <c:delete val="1"/>
        <c:axPos val="l"/>
        <c:numFmt formatCode="0%" sourceLinked="1"/>
        <c:majorTickMark val="none"/>
        <c:minorTickMark val="none"/>
        <c:tickLblPos val="nextTo"/>
        <c:crossAx val="10036741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900">
          <a:latin typeface="Arial Nova Light" panose="020B0304020202020204" pitchFamily="34" charset="0"/>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'Rev by Ind'!$H$126</c:f>
              <c:strCache>
                <c:ptCount val="1"/>
                <c:pt idx="0">
                  <c:v>Wind - New Installations</c:v>
                </c:pt>
              </c:strCache>
            </c:strRef>
          </c:tx>
          <c:spPr>
            <a:solidFill>
              <a:srgbClr val="00619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 by Ind'!$I$125:$L$125</c:f>
              <c:numCache>
                <c:formatCode>General</c:formatCode>
                <c:ptCount val="4"/>
                <c:pt idx="0">
                  <c:v>2016</c:v>
                </c:pt>
                <c:pt idx="1">
                  <c:v>2017</c:v>
                </c:pt>
                <c:pt idx="2">
                  <c:v>2018</c:v>
                </c:pt>
                <c:pt idx="3">
                  <c:v>2019</c:v>
                </c:pt>
              </c:numCache>
            </c:numRef>
          </c:cat>
          <c:val>
            <c:numRef>
              <c:f>'Rev by Ind'!$I$126:$L$126</c:f>
              <c:numCache>
                <c:formatCode>"$"#,##0.0_);\("$"#,##0.0\)</c:formatCode>
                <c:ptCount val="4"/>
                <c:pt idx="0">
                  <c:v>156.16399999999999</c:v>
                </c:pt>
                <c:pt idx="1">
                  <c:v>100.596</c:v>
                </c:pt>
                <c:pt idx="2">
                  <c:v>61.795999999999999</c:v>
                </c:pt>
                <c:pt idx="3">
                  <c:v>110.859667</c:v>
                </c:pt>
              </c:numCache>
            </c:numRef>
          </c:val>
          <c:extLst>
            <c:ext xmlns:c16="http://schemas.microsoft.com/office/drawing/2014/chart" uri="{C3380CC4-5D6E-409C-BE32-E72D297353CC}">
              <c16:uniqueId val="{00000000-EB1E-46F3-9EF8-58FF7198EB13}"/>
            </c:ext>
          </c:extLst>
        </c:ser>
        <c:ser>
          <c:idx val="1"/>
          <c:order val="1"/>
          <c:tx>
            <c:strRef>
              <c:f>'Rev by Ind'!$H$127</c:f>
              <c:strCache>
                <c:ptCount val="1"/>
                <c:pt idx="0">
                  <c:v>Non-Wind</c:v>
                </c:pt>
              </c:strCache>
            </c:strRef>
          </c:tx>
          <c:spPr>
            <a:solidFill>
              <a:srgbClr val="CE7B2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'Rev by Ind'!$I$125:$L$125</c:f>
              <c:numCache>
                <c:formatCode>General</c:formatCode>
                <c:ptCount val="4"/>
                <c:pt idx="0">
                  <c:v>2016</c:v>
                </c:pt>
                <c:pt idx="1">
                  <c:v>2017</c:v>
                </c:pt>
                <c:pt idx="2">
                  <c:v>2018</c:v>
                </c:pt>
                <c:pt idx="3">
                  <c:v>2019</c:v>
                </c:pt>
              </c:numCache>
            </c:numRef>
          </c:cat>
          <c:val>
            <c:numRef>
              <c:f>'Rev by Ind'!$I$127:$L$127</c:f>
              <c:numCache>
                <c:formatCode>"$"#,##0.0_);\("$"#,##0.0\)</c:formatCode>
                <c:ptCount val="4"/>
                <c:pt idx="0">
                  <c:v>24.69</c:v>
                </c:pt>
                <c:pt idx="1">
                  <c:v>46.187000000000005</c:v>
                </c:pt>
                <c:pt idx="2">
                  <c:v>63.6922</c:v>
                </c:pt>
                <c:pt idx="3">
                  <c:v>67.369783310000003</c:v>
                </c:pt>
              </c:numCache>
            </c:numRef>
          </c:val>
          <c:extLst>
            <c:ext xmlns:c16="http://schemas.microsoft.com/office/drawing/2014/chart" uri="{C3380CC4-5D6E-409C-BE32-E72D297353CC}">
              <c16:uniqueId val="{00000001-EB1E-46F3-9EF8-58FF7198EB13}"/>
            </c:ext>
          </c:extLst>
        </c:ser>
        <c:dLbls>
          <c:showLegendKey val="0"/>
          <c:showVal val="0"/>
          <c:showCatName val="0"/>
          <c:showSerName val="0"/>
          <c:showPercent val="0"/>
          <c:showBubbleSize val="0"/>
        </c:dLbls>
        <c:gapWidth val="50"/>
        <c:overlap val="100"/>
        <c:axId val="970097592"/>
        <c:axId val="431788616"/>
      </c:barChart>
      <c:catAx>
        <c:axId val="970097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431788616"/>
        <c:crosses val="autoZero"/>
        <c:auto val="1"/>
        <c:lblAlgn val="ctr"/>
        <c:lblOffset val="100"/>
        <c:noMultiLvlLbl val="0"/>
      </c:catAx>
      <c:valAx>
        <c:axId val="431788616"/>
        <c:scaling>
          <c:orientation val="minMax"/>
        </c:scaling>
        <c:delete val="1"/>
        <c:axPos val="l"/>
        <c:numFmt formatCode="&quot;$&quot;#,##0.0_);\(&quot;$&quot;#,##0.0\)" sourceLinked="1"/>
        <c:majorTickMark val="none"/>
        <c:minorTickMark val="none"/>
        <c:tickLblPos val="nextTo"/>
        <c:crossAx val="970097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900">
          <a:latin typeface="Arial Nova Light" panose="020B03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'Rev by Ind'!$I$116</c:f>
              <c:strCache>
                <c:ptCount val="1"/>
                <c:pt idx="0">
                  <c:v>2016</c:v>
                </c:pt>
              </c:strCache>
            </c:strRef>
          </c:tx>
          <c:spPr>
            <a:solidFill>
              <a:srgbClr val="CE7B2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 by Ind'!$H$117:$H$122</c:f>
              <c:strCache>
                <c:ptCount val="6"/>
                <c:pt idx="0">
                  <c:v>Construction</c:v>
                </c:pt>
                <c:pt idx="1">
                  <c:v>Industrial</c:v>
                </c:pt>
                <c:pt idx="2">
                  <c:v>Other</c:v>
                </c:pt>
                <c:pt idx="3">
                  <c:v>Oil &amp; Gas</c:v>
                </c:pt>
                <c:pt idx="4">
                  <c:v>Power Generation</c:v>
                </c:pt>
                <c:pt idx="5">
                  <c:v>Mining</c:v>
                </c:pt>
              </c:strCache>
            </c:strRef>
          </c:cat>
          <c:val>
            <c:numRef>
              <c:f>'Rev by Ind'!$I$117:$I$122</c:f>
              <c:numCache>
                <c:formatCode>0.0%</c:formatCode>
                <c:ptCount val="6"/>
                <c:pt idx="0" formatCode="0%">
                  <c:v>0</c:v>
                </c:pt>
                <c:pt idx="1">
                  <c:v>2.4196313048094043E-2</c:v>
                </c:pt>
                <c:pt idx="2">
                  <c:v>7.1875656606986832E-2</c:v>
                </c:pt>
                <c:pt idx="3">
                  <c:v>1.5321751246862109E-2</c:v>
                </c:pt>
                <c:pt idx="4" formatCode="0%">
                  <c:v>0</c:v>
                </c:pt>
                <c:pt idx="5">
                  <c:v>2.512523914317626E-2</c:v>
                </c:pt>
              </c:numCache>
            </c:numRef>
          </c:val>
          <c:extLst>
            <c:ext xmlns:c16="http://schemas.microsoft.com/office/drawing/2014/chart" uri="{C3380CC4-5D6E-409C-BE32-E72D297353CC}">
              <c16:uniqueId val="{00000000-7829-4868-A543-D719F0821FA7}"/>
            </c:ext>
          </c:extLst>
        </c:ser>
        <c:ser>
          <c:idx val="1"/>
          <c:order val="1"/>
          <c:tx>
            <c:strRef>
              <c:f>'Rev by Ind'!$J$116</c:f>
              <c:strCache>
                <c:ptCount val="1"/>
                <c:pt idx="0">
                  <c:v>2019</c:v>
                </c:pt>
              </c:strCache>
            </c:strRef>
          </c:tx>
          <c:spPr>
            <a:solidFill>
              <a:srgbClr val="006198"/>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'Rev by Ind'!$H$117:$H$122</c:f>
              <c:strCache>
                <c:ptCount val="6"/>
                <c:pt idx="0">
                  <c:v>Construction</c:v>
                </c:pt>
                <c:pt idx="1">
                  <c:v>Industrial</c:v>
                </c:pt>
                <c:pt idx="2">
                  <c:v>Other</c:v>
                </c:pt>
                <c:pt idx="3">
                  <c:v>Oil &amp; Gas</c:v>
                </c:pt>
                <c:pt idx="4">
                  <c:v>Power Generation</c:v>
                </c:pt>
                <c:pt idx="5">
                  <c:v>Mining</c:v>
                </c:pt>
              </c:strCache>
            </c:strRef>
          </c:cat>
          <c:val>
            <c:numRef>
              <c:f>'Rev by Ind'!$J$117:$J$122</c:f>
              <c:numCache>
                <c:formatCode>0.0%</c:formatCode>
                <c:ptCount val="6"/>
                <c:pt idx="0">
                  <c:v>2.8580012961607611E-2</c:v>
                </c:pt>
                <c:pt idx="1">
                  <c:v>4.3053670348269388E-2</c:v>
                </c:pt>
                <c:pt idx="2">
                  <c:v>5.4250293558008561E-2</c:v>
                </c:pt>
                <c:pt idx="3">
                  <c:v>6.7615088185702887E-2</c:v>
                </c:pt>
                <c:pt idx="4">
                  <c:v>8.2278968399967123E-2</c:v>
                </c:pt>
                <c:pt idx="5">
                  <c:v>0.10221664247021375</c:v>
                </c:pt>
              </c:numCache>
            </c:numRef>
          </c:val>
          <c:extLst>
            <c:ext xmlns:c16="http://schemas.microsoft.com/office/drawing/2014/chart" uri="{C3380CC4-5D6E-409C-BE32-E72D297353CC}">
              <c16:uniqueId val="{00000001-7829-4868-A543-D719F0821FA7}"/>
            </c:ext>
          </c:extLst>
        </c:ser>
        <c:dLbls>
          <c:showLegendKey val="0"/>
          <c:showVal val="0"/>
          <c:showCatName val="0"/>
          <c:showSerName val="0"/>
          <c:showPercent val="0"/>
          <c:showBubbleSize val="0"/>
        </c:dLbls>
        <c:gapWidth val="100"/>
        <c:overlap val="-27"/>
        <c:axId val="434128648"/>
        <c:axId val="434133568"/>
      </c:barChart>
      <c:catAx>
        <c:axId val="434128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434133568"/>
        <c:crosses val="autoZero"/>
        <c:auto val="1"/>
        <c:lblAlgn val="ctr"/>
        <c:lblOffset val="100"/>
        <c:noMultiLvlLbl val="0"/>
      </c:catAx>
      <c:valAx>
        <c:axId val="434133568"/>
        <c:scaling>
          <c:orientation val="minMax"/>
        </c:scaling>
        <c:delete val="1"/>
        <c:axPos val="l"/>
        <c:numFmt formatCode="0%" sourceLinked="1"/>
        <c:majorTickMark val="none"/>
        <c:minorTickMark val="none"/>
        <c:tickLblPos val="nextTo"/>
        <c:crossAx val="434128648"/>
        <c:crosses val="autoZero"/>
        <c:crossBetween val="between"/>
      </c:valAx>
      <c:spPr>
        <a:noFill/>
        <a:ln>
          <a:noFill/>
        </a:ln>
        <a:effectLst/>
      </c:spPr>
    </c:plotArea>
    <c:legend>
      <c:legendPos val="b"/>
      <c:layout>
        <c:manualLayout>
          <c:xMode val="edge"/>
          <c:yMode val="edge"/>
          <c:x val="0.40492887329102634"/>
          <c:y val="0.78682260661507131"/>
          <c:w val="0.21407430456802812"/>
          <c:h val="0.109112725797794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ova Light" panose="020B0304020202020204" pitchFamily="34" charset="0"/>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'Slide 2-4 Wind Market'!$F$6</c:f>
              <c:strCache>
                <c:ptCount val="1"/>
                <c:pt idx="0">
                  <c:v>United States On-Shore Wind Energy (GW)</c:v>
                </c:pt>
              </c:strCache>
            </c:strRef>
          </c:tx>
          <c:spPr>
            <a:solidFill>
              <a:srgbClr val="CE7B28"/>
            </a:solidFill>
            <a:ln>
              <a:noFill/>
            </a:ln>
            <a:effectLst/>
          </c:spPr>
          <c:invertIfNegative val="0"/>
          <c:cat>
            <c:strRef>
              <c:f>'Slide 2-4 Wind Market'!$G$5:$Q$5</c:f>
              <c:strCache>
                <c:ptCount val="11"/>
                <c:pt idx="0">
                  <c:v>CY18</c:v>
                </c:pt>
                <c:pt idx="1">
                  <c:v>CY19</c:v>
                </c:pt>
                <c:pt idx="2">
                  <c:v>CY20 E</c:v>
                </c:pt>
                <c:pt idx="3">
                  <c:v>CY21 E</c:v>
                </c:pt>
                <c:pt idx="4">
                  <c:v>CY22 E</c:v>
                </c:pt>
                <c:pt idx="5">
                  <c:v>CY23 E</c:v>
                </c:pt>
                <c:pt idx="6">
                  <c:v>CY24 E</c:v>
                </c:pt>
                <c:pt idx="7">
                  <c:v>CY25 E</c:v>
                </c:pt>
                <c:pt idx="8">
                  <c:v>CY26 E</c:v>
                </c:pt>
                <c:pt idx="9">
                  <c:v>CY27 E</c:v>
                </c:pt>
                <c:pt idx="10">
                  <c:v>CY28 E</c:v>
                </c:pt>
              </c:strCache>
            </c:strRef>
          </c:cat>
          <c:val>
            <c:numRef>
              <c:f>'Slide 2-4 Wind Market'!$G$6:$Q$6</c:f>
              <c:numCache>
                <c:formatCode>#,##0.0_);\(#,##0.0\)</c:formatCode>
                <c:ptCount val="11"/>
                <c:pt idx="0">
                  <c:v>8.3459950000000003</c:v>
                </c:pt>
                <c:pt idx="1">
                  <c:v>9.1</c:v>
                </c:pt>
                <c:pt idx="2">
                  <c:v>15.2</c:v>
                </c:pt>
                <c:pt idx="3">
                  <c:v>12.5</c:v>
                </c:pt>
                <c:pt idx="4">
                  <c:v>6.4</c:v>
                </c:pt>
                <c:pt idx="5">
                  <c:v>4.0999999999999996</c:v>
                </c:pt>
                <c:pt idx="6">
                  <c:v>3.1</c:v>
                </c:pt>
                <c:pt idx="7">
                  <c:v>3.4</c:v>
                </c:pt>
                <c:pt idx="8">
                  <c:v>4.0999999999999996</c:v>
                </c:pt>
                <c:pt idx="9">
                  <c:v>4.3</c:v>
                </c:pt>
                <c:pt idx="10">
                  <c:v>4.3</c:v>
                </c:pt>
              </c:numCache>
            </c:numRef>
          </c:val>
          <c:extLst>
            <c:ext xmlns:c16="http://schemas.microsoft.com/office/drawing/2014/chart" uri="{C3380CC4-5D6E-409C-BE32-E72D297353CC}">
              <c16:uniqueId val="{00000000-6461-45C0-AA87-A9673FF87B31}"/>
            </c:ext>
          </c:extLst>
        </c:ser>
        <c:ser>
          <c:idx val="1"/>
          <c:order val="1"/>
          <c:tx>
            <c:strRef>
              <c:f>'Slide 2-4 Wind Market'!$F$7</c:f>
              <c:strCache>
                <c:ptCount val="1"/>
                <c:pt idx="0">
                  <c:v>United States Off-Shore Wind Energy (GW)</c:v>
                </c:pt>
              </c:strCache>
            </c:strRef>
          </c:tx>
          <c:spPr>
            <a:solidFill>
              <a:srgbClr val="006198"/>
            </a:solidFill>
            <a:ln>
              <a:noFill/>
            </a:ln>
            <a:effectLst/>
          </c:spPr>
          <c:invertIfNegative val="0"/>
          <c:cat>
            <c:strRef>
              <c:f>'Slide 2-4 Wind Market'!$G$5:$Q$5</c:f>
              <c:strCache>
                <c:ptCount val="11"/>
                <c:pt idx="0">
                  <c:v>CY18</c:v>
                </c:pt>
                <c:pt idx="1">
                  <c:v>CY19</c:v>
                </c:pt>
                <c:pt idx="2">
                  <c:v>CY20 E</c:v>
                </c:pt>
                <c:pt idx="3">
                  <c:v>CY21 E</c:v>
                </c:pt>
                <c:pt idx="4">
                  <c:v>CY22 E</c:v>
                </c:pt>
                <c:pt idx="5">
                  <c:v>CY23 E</c:v>
                </c:pt>
                <c:pt idx="6">
                  <c:v>CY24 E</c:v>
                </c:pt>
                <c:pt idx="7">
                  <c:v>CY25 E</c:v>
                </c:pt>
                <c:pt idx="8">
                  <c:v>CY26 E</c:v>
                </c:pt>
                <c:pt idx="9">
                  <c:v>CY27 E</c:v>
                </c:pt>
                <c:pt idx="10">
                  <c:v>CY28 E</c:v>
                </c:pt>
              </c:strCache>
            </c:strRef>
          </c:cat>
          <c:val>
            <c:numRef>
              <c:f>'Slide 2-4 Wind Market'!$G$7:$Q$7</c:f>
              <c:numCache>
                <c:formatCode>#,##0.0_);\(#,##0.0\)</c:formatCode>
                <c:ptCount val="11"/>
                <c:pt idx="0">
                  <c:v>0</c:v>
                </c:pt>
                <c:pt idx="1">
                  <c:v>0</c:v>
                </c:pt>
                <c:pt idx="2">
                  <c:v>0</c:v>
                </c:pt>
                <c:pt idx="3">
                  <c:v>0</c:v>
                </c:pt>
                <c:pt idx="4">
                  <c:v>0</c:v>
                </c:pt>
                <c:pt idx="5">
                  <c:v>2</c:v>
                </c:pt>
                <c:pt idx="6">
                  <c:v>3.7</c:v>
                </c:pt>
                <c:pt idx="7">
                  <c:v>3.9</c:v>
                </c:pt>
                <c:pt idx="8">
                  <c:v>2.8</c:v>
                </c:pt>
                <c:pt idx="9">
                  <c:v>3.5</c:v>
                </c:pt>
                <c:pt idx="10">
                  <c:v>3.2</c:v>
                </c:pt>
              </c:numCache>
            </c:numRef>
          </c:val>
          <c:extLst>
            <c:ext xmlns:c16="http://schemas.microsoft.com/office/drawing/2014/chart" uri="{C3380CC4-5D6E-409C-BE32-E72D297353CC}">
              <c16:uniqueId val="{00000001-6461-45C0-AA87-A9673FF87B31}"/>
            </c:ext>
          </c:extLst>
        </c:ser>
        <c:dLbls>
          <c:showLegendKey val="0"/>
          <c:showVal val="0"/>
          <c:showCatName val="0"/>
          <c:showSerName val="0"/>
          <c:showPercent val="0"/>
          <c:showBubbleSize val="0"/>
        </c:dLbls>
        <c:gapWidth val="50"/>
        <c:overlap val="100"/>
        <c:axId val="1160912312"/>
        <c:axId val="1160911000"/>
      </c:barChart>
      <c:catAx>
        <c:axId val="1160912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160911000"/>
        <c:crosses val="autoZero"/>
        <c:auto val="1"/>
        <c:lblAlgn val="ctr"/>
        <c:lblOffset val="100"/>
        <c:noMultiLvlLbl val="0"/>
      </c:catAx>
      <c:valAx>
        <c:axId val="1160911000"/>
        <c:scaling>
          <c:orientation val="minMax"/>
        </c:scaling>
        <c:delete val="1"/>
        <c:axPos val="l"/>
        <c:numFmt formatCode="#,##0.0_);\(#,##0.0\)" sourceLinked="1"/>
        <c:majorTickMark val="none"/>
        <c:minorTickMark val="none"/>
        <c:tickLblPos val="nextTo"/>
        <c:crossAx val="11609123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 Slide - Sector Growth IHS'!$D$8</c:f>
              <c:strCache>
                <c:ptCount val="1"/>
                <c:pt idx="0">
                  <c:v>Industrial Machinery</c:v>
                </c:pt>
              </c:strCache>
            </c:strRef>
          </c:tx>
          <c:spPr>
            <a:solidFill>
              <a:srgbClr val="CE7B28"/>
            </a:solidFill>
            <a:ln>
              <a:noFill/>
            </a:ln>
            <a:effectLst/>
          </c:spPr>
          <c:invertIfNegative val="0"/>
          <c:dPt>
            <c:idx val="0"/>
            <c:invertIfNegative val="0"/>
            <c:bubble3D val="0"/>
            <c:spPr>
              <a:solidFill>
                <a:srgbClr val="006198"/>
              </a:solidFill>
              <a:ln>
                <a:noFill/>
              </a:ln>
              <a:effectLst/>
            </c:spPr>
            <c:extLst>
              <c:ext xmlns:c16="http://schemas.microsoft.com/office/drawing/2014/chart" uri="{C3380CC4-5D6E-409C-BE32-E72D297353CC}">
                <c16:uniqueId val="{00000001-E761-4A6B-95A4-1C5A537A9382}"/>
              </c:ext>
            </c:extLst>
          </c:dPt>
          <c:dLbls>
            <c:dLbl>
              <c:idx val="0"/>
              <c:layout>
                <c:manualLayout>
                  <c:x val="-3.75940406045241E-3"/>
                  <c:y val="0.4656168900039020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61-4A6B-95A4-1C5A537A9382}"/>
                </c:ext>
              </c:extLst>
            </c:dLbl>
            <c:dLbl>
              <c:idx val="1"/>
              <c:layout>
                <c:manualLayout>
                  <c:x val="7.5188081209047681E-3"/>
                  <c:y val="0.2328084450019510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61-4A6B-95A4-1C5A537A938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'New Slide - Sector Growth IHS'!$E$7:$J$7</c:f>
              <c:strCache>
                <c:ptCount val="6"/>
                <c:pt idx="0">
                  <c:v>CY19</c:v>
                </c:pt>
                <c:pt idx="1">
                  <c:v>CY20 E</c:v>
                </c:pt>
                <c:pt idx="2">
                  <c:v>CY21 E</c:v>
                </c:pt>
                <c:pt idx="3">
                  <c:v>CY22 E</c:v>
                </c:pt>
                <c:pt idx="4">
                  <c:v>CY23 E</c:v>
                </c:pt>
                <c:pt idx="5">
                  <c:v>CY24 E</c:v>
                </c:pt>
              </c:strCache>
            </c:strRef>
          </c:cat>
          <c:val>
            <c:numRef>
              <c:f>'New Slide - Sector Growth IHS'!$E$8:$J$8</c:f>
              <c:numCache>
                <c:formatCode>0.0%</c:formatCode>
                <c:ptCount val="6"/>
                <c:pt idx="0">
                  <c:v>-5.5888482334532918E-2</c:v>
                </c:pt>
                <c:pt idx="1">
                  <c:v>-1.3553077052944618E-2</c:v>
                </c:pt>
                <c:pt idx="2">
                  <c:v>2.6777663433584564E-2</c:v>
                </c:pt>
                <c:pt idx="3">
                  <c:v>2.9672621182640802E-2</c:v>
                </c:pt>
                <c:pt idx="4">
                  <c:v>2.0149632367702841E-2</c:v>
                </c:pt>
                <c:pt idx="5">
                  <c:v>1.50016411399434E-2</c:v>
                </c:pt>
              </c:numCache>
            </c:numRef>
          </c:val>
          <c:extLst>
            <c:ext xmlns:c16="http://schemas.microsoft.com/office/drawing/2014/chart" uri="{C3380CC4-5D6E-409C-BE32-E72D297353CC}">
              <c16:uniqueId val="{00000000-E761-4A6B-95A4-1C5A537A9382}"/>
            </c:ext>
          </c:extLst>
        </c:ser>
        <c:dLbls>
          <c:showLegendKey val="0"/>
          <c:showVal val="0"/>
          <c:showCatName val="0"/>
          <c:showSerName val="0"/>
          <c:showPercent val="0"/>
          <c:showBubbleSize val="0"/>
        </c:dLbls>
        <c:gapWidth val="50"/>
        <c:overlap val="-27"/>
        <c:axId val="1073838912"/>
        <c:axId val="1073838256"/>
      </c:barChart>
      <c:catAx>
        <c:axId val="1073838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073838256"/>
        <c:crosses val="autoZero"/>
        <c:auto val="1"/>
        <c:lblAlgn val="ctr"/>
        <c:lblOffset val="100"/>
        <c:noMultiLvlLbl val="0"/>
      </c:catAx>
      <c:valAx>
        <c:axId val="1073838256"/>
        <c:scaling>
          <c:orientation val="minMax"/>
        </c:scaling>
        <c:delete val="1"/>
        <c:axPos val="l"/>
        <c:numFmt formatCode="0.0%" sourceLinked="1"/>
        <c:majorTickMark val="none"/>
        <c:minorTickMark val="none"/>
        <c:tickLblPos val="nextTo"/>
        <c:crossAx val="10738389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ova Light" panose="020B0304020202020204" pitchFamily="34" charset="0"/>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 Slide - Sector Growth IHS'!$D$12</c:f>
              <c:strCache>
                <c:ptCount val="1"/>
                <c:pt idx="0">
                  <c:v>Power Generation</c:v>
                </c:pt>
              </c:strCache>
            </c:strRef>
          </c:tx>
          <c:spPr>
            <a:solidFill>
              <a:srgbClr val="CE7B28"/>
            </a:solidFill>
            <a:ln>
              <a:noFill/>
            </a:ln>
            <a:effectLst/>
          </c:spPr>
          <c:invertIfNegative val="0"/>
          <c:dPt>
            <c:idx val="0"/>
            <c:invertIfNegative val="0"/>
            <c:bubble3D val="0"/>
            <c:spPr>
              <a:solidFill>
                <a:srgbClr val="006198"/>
              </a:solidFill>
              <a:ln>
                <a:noFill/>
              </a:ln>
              <a:effectLst/>
            </c:spPr>
            <c:extLst>
              <c:ext xmlns:c16="http://schemas.microsoft.com/office/drawing/2014/chart" uri="{C3380CC4-5D6E-409C-BE32-E72D297353CC}">
                <c16:uniqueId val="{00000001-78CE-4333-B4C9-FE88C5B1EF21}"/>
              </c:ext>
            </c:extLst>
          </c:dPt>
          <c:dLbls>
            <c:dLbl>
              <c:idx val="1"/>
              <c:layout>
                <c:manualLayout>
                  <c:x val="0"/>
                  <c:y val="0.4047587610466361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8CE-4333-B4C9-FE88C5B1EF21}"/>
                </c:ext>
              </c:extLst>
            </c:dLbl>
            <c:dLbl>
              <c:idx val="2"/>
              <c:layout>
                <c:manualLayout>
                  <c:x val="3.676475909674487E-3"/>
                  <c:y val="0.1734680404485582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8CE-4333-B4C9-FE88C5B1EF21}"/>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'New Slide - Sector Growth IHS'!$E$11:$J$11</c:f>
              <c:strCache>
                <c:ptCount val="6"/>
                <c:pt idx="0">
                  <c:v>CY19</c:v>
                </c:pt>
                <c:pt idx="1">
                  <c:v>CY20 E</c:v>
                </c:pt>
                <c:pt idx="2">
                  <c:v>CY21 E</c:v>
                </c:pt>
                <c:pt idx="3">
                  <c:v>CY22 E</c:v>
                </c:pt>
                <c:pt idx="4">
                  <c:v>CY23 E</c:v>
                </c:pt>
                <c:pt idx="5">
                  <c:v>CY24 E</c:v>
                </c:pt>
              </c:strCache>
            </c:strRef>
          </c:cat>
          <c:val>
            <c:numRef>
              <c:f>'New Slide - Sector Growth IHS'!$E$12:$J$12</c:f>
              <c:numCache>
                <c:formatCode>0.0%</c:formatCode>
                <c:ptCount val="6"/>
                <c:pt idx="0">
                  <c:v>4.8519738970185244E-2</c:v>
                </c:pt>
                <c:pt idx="1">
                  <c:v>-4.2851280781761814E-2</c:v>
                </c:pt>
                <c:pt idx="2">
                  <c:v>-5.6851753412294759E-3</c:v>
                </c:pt>
                <c:pt idx="3">
                  <c:v>1.6374023630012724E-2</c:v>
                </c:pt>
                <c:pt idx="4">
                  <c:v>2.6122648314662156E-2</c:v>
                </c:pt>
                <c:pt idx="5">
                  <c:v>2.1740589311189051E-2</c:v>
                </c:pt>
              </c:numCache>
            </c:numRef>
          </c:val>
          <c:extLst>
            <c:ext xmlns:c16="http://schemas.microsoft.com/office/drawing/2014/chart" uri="{C3380CC4-5D6E-409C-BE32-E72D297353CC}">
              <c16:uniqueId val="{00000000-78CE-4333-B4C9-FE88C5B1EF21}"/>
            </c:ext>
          </c:extLst>
        </c:ser>
        <c:dLbls>
          <c:showLegendKey val="0"/>
          <c:showVal val="0"/>
          <c:showCatName val="0"/>
          <c:showSerName val="0"/>
          <c:showPercent val="0"/>
          <c:showBubbleSize val="0"/>
        </c:dLbls>
        <c:gapWidth val="50"/>
        <c:overlap val="-27"/>
        <c:axId val="1183787112"/>
        <c:axId val="1183786784"/>
      </c:barChart>
      <c:catAx>
        <c:axId val="11837871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183786784"/>
        <c:crosses val="autoZero"/>
        <c:auto val="1"/>
        <c:lblAlgn val="ctr"/>
        <c:lblOffset val="100"/>
        <c:noMultiLvlLbl val="0"/>
      </c:catAx>
      <c:valAx>
        <c:axId val="1183786784"/>
        <c:scaling>
          <c:orientation val="minMax"/>
        </c:scaling>
        <c:delete val="1"/>
        <c:axPos val="l"/>
        <c:numFmt formatCode="0.0%" sourceLinked="1"/>
        <c:majorTickMark val="none"/>
        <c:minorTickMark val="none"/>
        <c:tickLblPos val="nextTo"/>
        <c:crossAx val="1183787112"/>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Nova Light" panose="020B0304020202020204" pitchFamily="34" charset="0"/>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 Slide - Sector Growth IHS'!$D$16</c:f>
              <c:strCache>
                <c:ptCount val="1"/>
                <c:pt idx="0">
                  <c:v>Mining, Oil/Gas Field Equipment</c:v>
                </c:pt>
              </c:strCache>
            </c:strRef>
          </c:tx>
          <c:spPr>
            <a:solidFill>
              <a:srgbClr val="CE7B28"/>
            </a:solidFill>
            <a:ln>
              <a:noFill/>
            </a:ln>
            <a:effectLst/>
          </c:spPr>
          <c:invertIfNegative val="0"/>
          <c:dPt>
            <c:idx val="0"/>
            <c:invertIfNegative val="0"/>
            <c:bubble3D val="0"/>
            <c:spPr>
              <a:solidFill>
                <a:srgbClr val="006198"/>
              </a:solidFill>
              <a:ln>
                <a:noFill/>
              </a:ln>
              <a:effectLst/>
            </c:spPr>
            <c:extLst>
              <c:ext xmlns:c16="http://schemas.microsoft.com/office/drawing/2014/chart" uri="{C3380CC4-5D6E-409C-BE32-E72D297353CC}">
                <c16:uniqueId val="{00000001-D061-48B2-961F-F80837096B82}"/>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'New Slide - Sector Growth IHS'!$E$15:$J$15</c:f>
              <c:strCache>
                <c:ptCount val="6"/>
                <c:pt idx="0">
                  <c:v>CY19</c:v>
                </c:pt>
                <c:pt idx="1">
                  <c:v>CY20 E</c:v>
                </c:pt>
                <c:pt idx="2">
                  <c:v>CY21 E</c:v>
                </c:pt>
                <c:pt idx="3">
                  <c:v>CY22 E</c:v>
                </c:pt>
                <c:pt idx="4">
                  <c:v>CY23 E</c:v>
                </c:pt>
                <c:pt idx="5">
                  <c:v>CY24 E</c:v>
                </c:pt>
              </c:strCache>
            </c:strRef>
          </c:cat>
          <c:val>
            <c:numRef>
              <c:f>'New Slide - Sector Growth IHS'!$E$16:$J$16</c:f>
              <c:numCache>
                <c:formatCode>0.0%</c:formatCode>
                <c:ptCount val="6"/>
                <c:pt idx="0">
                  <c:v>0.02</c:v>
                </c:pt>
                <c:pt idx="1">
                  <c:v>7.0000000000000007E-2</c:v>
                </c:pt>
                <c:pt idx="2">
                  <c:v>1.1000000000000001E-2</c:v>
                </c:pt>
                <c:pt idx="3">
                  <c:v>3.3378342731330557E-2</c:v>
                </c:pt>
                <c:pt idx="4">
                  <c:v>2.2795275754900368E-2</c:v>
                </c:pt>
                <c:pt idx="5">
                  <c:v>1.227818635344935E-2</c:v>
                </c:pt>
              </c:numCache>
            </c:numRef>
          </c:val>
          <c:extLst>
            <c:ext xmlns:c16="http://schemas.microsoft.com/office/drawing/2014/chart" uri="{C3380CC4-5D6E-409C-BE32-E72D297353CC}">
              <c16:uniqueId val="{00000000-D061-48B2-961F-F80837096B82}"/>
            </c:ext>
          </c:extLst>
        </c:ser>
        <c:dLbls>
          <c:showLegendKey val="0"/>
          <c:showVal val="0"/>
          <c:showCatName val="0"/>
          <c:showSerName val="0"/>
          <c:showPercent val="0"/>
          <c:showBubbleSize val="0"/>
        </c:dLbls>
        <c:gapWidth val="50"/>
        <c:overlap val="-27"/>
        <c:axId val="761513704"/>
        <c:axId val="761514032"/>
      </c:barChart>
      <c:catAx>
        <c:axId val="761513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761514032"/>
        <c:crosses val="autoZero"/>
        <c:auto val="1"/>
        <c:lblAlgn val="ctr"/>
        <c:lblOffset val="100"/>
        <c:noMultiLvlLbl val="0"/>
      </c:catAx>
      <c:valAx>
        <c:axId val="761514032"/>
        <c:scaling>
          <c:orientation val="minMax"/>
        </c:scaling>
        <c:delete val="1"/>
        <c:axPos val="l"/>
        <c:numFmt formatCode="0.0%" sourceLinked="1"/>
        <c:majorTickMark val="none"/>
        <c:minorTickMark val="none"/>
        <c:tickLblPos val="nextTo"/>
        <c:crossAx val="7615137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ova Light" panose="020B0304020202020204" pitchFamily="34" charset="0"/>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 Slide - Sector Growth IHS'!$D$20</c:f>
              <c:strCache>
                <c:ptCount val="1"/>
                <c:pt idx="0">
                  <c:v>Construction</c:v>
                </c:pt>
              </c:strCache>
            </c:strRef>
          </c:tx>
          <c:spPr>
            <a:solidFill>
              <a:srgbClr val="CE7B28"/>
            </a:solidFill>
            <a:ln>
              <a:noFill/>
            </a:ln>
            <a:effectLst/>
          </c:spPr>
          <c:invertIfNegative val="0"/>
          <c:dPt>
            <c:idx val="0"/>
            <c:invertIfNegative val="0"/>
            <c:bubble3D val="0"/>
            <c:spPr>
              <a:solidFill>
                <a:srgbClr val="006198"/>
              </a:solidFill>
              <a:ln>
                <a:noFill/>
              </a:ln>
              <a:effectLst/>
            </c:spPr>
            <c:extLst>
              <c:ext xmlns:c16="http://schemas.microsoft.com/office/drawing/2014/chart" uri="{C3380CC4-5D6E-409C-BE32-E72D297353CC}">
                <c16:uniqueId val="{00000002-D902-4EF8-ADC9-071BDE33F2ED}"/>
              </c:ext>
            </c:extLst>
          </c:dPt>
          <c:dLbls>
            <c:dLbl>
              <c:idx val="0"/>
              <c:layout>
                <c:manualLayout>
                  <c:x val="0"/>
                  <c:y val="0.1458220149544616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902-4EF8-ADC9-071BDE33F2ED}"/>
                </c:ext>
              </c:extLst>
            </c:dLbl>
            <c:dLbl>
              <c:idx val="1"/>
              <c:layout>
                <c:manualLayout>
                  <c:x val="-2.777777777777803E-3"/>
                  <c:y val="0.606312588494866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902-4EF8-ADC9-071BDE33F2ED}"/>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'New Slide - Sector Growth IHS'!$E$19:$J$19</c:f>
              <c:strCache>
                <c:ptCount val="6"/>
                <c:pt idx="0">
                  <c:v>CY19</c:v>
                </c:pt>
                <c:pt idx="1">
                  <c:v>CY20 E</c:v>
                </c:pt>
                <c:pt idx="2">
                  <c:v>CY21 E</c:v>
                </c:pt>
                <c:pt idx="3">
                  <c:v>CY22 E</c:v>
                </c:pt>
                <c:pt idx="4">
                  <c:v>CY23 E</c:v>
                </c:pt>
                <c:pt idx="5">
                  <c:v>CY24 E</c:v>
                </c:pt>
              </c:strCache>
            </c:strRef>
          </c:cat>
          <c:val>
            <c:numRef>
              <c:f>'New Slide - Sector Growth IHS'!$E$20:$J$20</c:f>
              <c:numCache>
                <c:formatCode>0.0%</c:formatCode>
                <c:ptCount val="6"/>
                <c:pt idx="0">
                  <c:v>-2E-3</c:v>
                </c:pt>
                <c:pt idx="1">
                  <c:v>-0.09</c:v>
                </c:pt>
                <c:pt idx="2">
                  <c:v>7.0000000000000001E-3</c:v>
                </c:pt>
                <c:pt idx="3">
                  <c:v>2.1999999999999999E-2</c:v>
                </c:pt>
                <c:pt idx="4">
                  <c:v>2.5000000000000001E-2</c:v>
                </c:pt>
                <c:pt idx="5">
                  <c:v>2.1999999999999999E-2</c:v>
                </c:pt>
              </c:numCache>
            </c:numRef>
          </c:val>
          <c:extLst>
            <c:ext xmlns:c16="http://schemas.microsoft.com/office/drawing/2014/chart" uri="{C3380CC4-5D6E-409C-BE32-E72D297353CC}">
              <c16:uniqueId val="{00000000-D902-4EF8-ADC9-071BDE33F2ED}"/>
            </c:ext>
          </c:extLst>
        </c:ser>
        <c:dLbls>
          <c:showLegendKey val="0"/>
          <c:showVal val="0"/>
          <c:showCatName val="0"/>
          <c:showSerName val="0"/>
          <c:showPercent val="0"/>
          <c:showBubbleSize val="0"/>
        </c:dLbls>
        <c:gapWidth val="50"/>
        <c:overlap val="-27"/>
        <c:axId val="1176138944"/>
        <c:axId val="1176137960"/>
      </c:barChart>
      <c:catAx>
        <c:axId val="117613894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176137960"/>
        <c:crosses val="autoZero"/>
        <c:auto val="1"/>
        <c:lblAlgn val="ctr"/>
        <c:lblOffset val="100"/>
        <c:noMultiLvlLbl val="0"/>
      </c:catAx>
      <c:valAx>
        <c:axId val="1176137960"/>
        <c:scaling>
          <c:orientation val="minMax"/>
        </c:scaling>
        <c:delete val="1"/>
        <c:axPos val="l"/>
        <c:numFmt formatCode="0.0%" sourceLinked="1"/>
        <c:majorTickMark val="none"/>
        <c:minorTickMark val="none"/>
        <c:tickLblPos val="nextTo"/>
        <c:crossAx val="117613894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Arial Nova Light" panose="020B03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1-2 Financials _GAAP'!$F$6</c:f>
              <c:strCache>
                <c:ptCount val="1"/>
                <c:pt idx="0">
                  <c:v>Revenue ($MM)</c:v>
                </c:pt>
              </c:strCache>
            </c:strRef>
          </c:tx>
          <c:spPr>
            <a:solidFill>
              <a:schemeClr val="bg2">
                <a:lumMod val="75000"/>
              </a:schemeClr>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5-DEA1-4D65-B132-B41F2FA00C9B}"/>
              </c:ext>
            </c:extLst>
          </c:dPt>
          <c:dPt>
            <c:idx val="1"/>
            <c:invertIfNegative val="0"/>
            <c:bubble3D val="0"/>
            <c:spPr>
              <a:solidFill>
                <a:srgbClr val="006198"/>
              </a:solidFill>
              <a:ln>
                <a:noFill/>
              </a:ln>
              <a:effectLst/>
            </c:spPr>
            <c:extLst>
              <c:ext xmlns:c16="http://schemas.microsoft.com/office/drawing/2014/chart" uri="{C3380CC4-5D6E-409C-BE32-E72D297353CC}">
                <c16:uniqueId val="{00000002-DEA1-4D65-B132-B41F2FA00C9B}"/>
              </c:ext>
            </c:extLst>
          </c:dPt>
          <c:dPt>
            <c:idx val="2"/>
            <c:invertIfNegative val="0"/>
            <c:bubble3D val="0"/>
            <c:spPr>
              <a:solidFill>
                <a:srgbClr val="CE7B28"/>
              </a:solidFill>
              <a:ln>
                <a:noFill/>
              </a:ln>
              <a:effectLst/>
            </c:spPr>
            <c:extLst>
              <c:ext xmlns:c16="http://schemas.microsoft.com/office/drawing/2014/chart" uri="{C3380CC4-5D6E-409C-BE32-E72D297353CC}">
                <c16:uniqueId val="{00000003-DEA1-4D65-B132-B41F2FA00C9B}"/>
              </c:ext>
            </c:extLst>
          </c:dPt>
          <c:dPt>
            <c:idx val="3"/>
            <c:invertIfNegative val="0"/>
            <c:bubble3D val="0"/>
            <c:spPr>
              <a:solidFill>
                <a:srgbClr val="006198"/>
              </a:solidFill>
              <a:ln>
                <a:noFill/>
              </a:ln>
              <a:effectLst/>
            </c:spPr>
            <c:extLst>
              <c:ext xmlns:c16="http://schemas.microsoft.com/office/drawing/2014/chart" uri="{C3380CC4-5D6E-409C-BE32-E72D297353CC}">
                <c16:uniqueId val="{00000001-DEA1-4D65-B132-B41F2FA00C9B}"/>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 Financials _GAAP'!$G$5:$J$5</c:f>
              <c:strCache>
                <c:ptCount val="4"/>
                <c:pt idx="0">
                  <c:v>4Q18</c:v>
                </c:pt>
                <c:pt idx="1">
                  <c:v>4Q19</c:v>
                </c:pt>
                <c:pt idx="2">
                  <c:v>2018</c:v>
                </c:pt>
                <c:pt idx="3">
                  <c:v>2019</c:v>
                </c:pt>
              </c:strCache>
            </c:strRef>
          </c:cat>
          <c:val>
            <c:numRef>
              <c:f>'Slide 1-2 Financials _GAAP'!$G$6:$J$6</c:f>
              <c:numCache>
                <c:formatCode>"$"#,##0.0</c:formatCode>
                <c:ptCount val="4"/>
                <c:pt idx="0">
                  <c:v>27.187000000000001</c:v>
                </c:pt>
                <c:pt idx="1">
                  <c:v>49.3</c:v>
                </c:pt>
                <c:pt idx="2">
                  <c:v>125.37999999999998</c:v>
                </c:pt>
                <c:pt idx="3">
                  <c:v>178.17999999999998</c:v>
                </c:pt>
              </c:numCache>
            </c:numRef>
          </c:val>
          <c:extLst>
            <c:ext xmlns:c16="http://schemas.microsoft.com/office/drawing/2014/chart" uri="{C3380CC4-5D6E-409C-BE32-E72D297353CC}">
              <c16:uniqueId val="{00000000-DEA1-4D65-B132-B41F2FA00C9B}"/>
            </c:ext>
          </c:extLst>
        </c:ser>
        <c:dLbls>
          <c:showLegendKey val="0"/>
          <c:showVal val="0"/>
          <c:showCatName val="0"/>
          <c:showSerName val="0"/>
          <c:showPercent val="0"/>
          <c:showBubbleSize val="0"/>
        </c:dLbls>
        <c:gapWidth val="50"/>
        <c:overlap val="-27"/>
        <c:axId val="755922640"/>
        <c:axId val="755921328"/>
      </c:barChart>
      <c:catAx>
        <c:axId val="755922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755921328"/>
        <c:crosses val="autoZero"/>
        <c:auto val="1"/>
        <c:lblAlgn val="ctr"/>
        <c:lblOffset val="100"/>
        <c:noMultiLvlLbl val="0"/>
      </c:catAx>
      <c:valAx>
        <c:axId val="755921328"/>
        <c:scaling>
          <c:orientation val="minMax"/>
        </c:scaling>
        <c:delete val="1"/>
        <c:axPos val="l"/>
        <c:numFmt formatCode="&quot;$&quot;#,##0.0" sourceLinked="1"/>
        <c:majorTickMark val="none"/>
        <c:minorTickMark val="none"/>
        <c:tickLblPos val="nextTo"/>
        <c:crossAx val="755922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1-2 Financials _GAAP'!$F$10</c:f>
              <c:strCache>
                <c:ptCount val="1"/>
                <c:pt idx="0">
                  <c:v>Gross Profit ($MM)</c:v>
                </c:pt>
              </c:strCache>
            </c:strRef>
          </c:tx>
          <c:spPr>
            <a:solidFill>
              <a:srgbClr val="CE7B28"/>
            </a:solidFill>
            <a:ln>
              <a:noFill/>
            </a:ln>
            <a:effectLst/>
          </c:spPr>
          <c:invertIfNegative val="0"/>
          <c:dPt>
            <c:idx val="1"/>
            <c:invertIfNegative val="0"/>
            <c:bubble3D val="0"/>
            <c:spPr>
              <a:solidFill>
                <a:srgbClr val="006198"/>
              </a:solidFill>
              <a:ln>
                <a:noFill/>
              </a:ln>
              <a:effectLst/>
            </c:spPr>
            <c:extLst>
              <c:ext xmlns:c16="http://schemas.microsoft.com/office/drawing/2014/chart" uri="{C3380CC4-5D6E-409C-BE32-E72D297353CC}">
                <c16:uniqueId val="{00000002-AF09-4D31-BEFC-A09E69BCA01E}"/>
              </c:ext>
            </c:extLst>
          </c:dPt>
          <c:dPt>
            <c:idx val="3"/>
            <c:invertIfNegative val="0"/>
            <c:bubble3D val="0"/>
            <c:spPr>
              <a:solidFill>
                <a:srgbClr val="006198"/>
              </a:solidFill>
              <a:ln>
                <a:noFill/>
              </a:ln>
              <a:effectLst/>
            </c:spPr>
            <c:extLst>
              <c:ext xmlns:c16="http://schemas.microsoft.com/office/drawing/2014/chart" uri="{C3380CC4-5D6E-409C-BE32-E72D297353CC}">
                <c16:uniqueId val="{00000001-AF09-4D31-BEFC-A09E69BCA01E}"/>
              </c:ext>
            </c:extLst>
          </c:dPt>
          <c:dLbls>
            <c:dLbl>
              <c:idx val="0"/>
              <c:layout>
                <c:manualLayout>
                  <c:x val="0"/>
                  <c:y val="0.211784836466724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F09-4D31-BEFC-A09E69BCA01E}"/>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1-2 Financials _GAAP'!$G$9:$J$9</c:f>
              <c:strCache>
                <c:ptCount val="4"/>
                <c:pt idx="0">
                  <c:v>4Q18</c:v>
                </c:pt>
                <c:pt idx="1">
                  <c:v>4Q19</c:v>
                </c:pt>
                <c:pt idx="2">
                  <c:v>2018</c:v>
                </c:pt>
                <c:pt idx="3">
                  <c:v>2019</c:v>
                </c:pt>
              </c:strCache>
            </c:strRef>
          </c:cat>
          <c:val>
            <c:numRef>
              <c:f>'Slide 1-2 Financials _GAAP'!$G$10:$J$10</c:f>
              <c:numCache>
                <c:formatCode>"$"#,##0.0_);\("$"#,##0.0\)</c:formatCode>
                <c:ptCount val="4"/>
                <c:pt idx="0">
                  <c:v>-0.51199999999999835</c:v>
                </c:pt>
                <c:pt idx="1">
                  <c:v>4.041400000000003</c:v>
                </c:pt>
                <c:pt idx="2">
                  <c:v>3.0649999999999693</c:v>
                </c:pt>
                <c:pt idx="3">
                  <c:v>15.4</c:v>
                </c:pt>
              </c:numCache>
            </c:numRef>
          </c:val>
          <c:extLst>
            <c:ext xmlns:c16="http://schemas.microsoft.com/office/drawing/2014/chart" uri="{C3380CC4-5D6E-409C-BE32-E72D297353CC}">
              <c16:uniqueId val="{00000000-AF09-4D31-BEFC-A09E69BCA01E}"/>
            </c:ext>
          </c:extLst>
        </c:ser>
        <c:dLbls>
          <c:showLegendKey val="0"/>
          <c:showVal val="0"/>
          <c:showCatName val="0"/>
          <c:showSerName val="0"/>
          <c:showPercent val="0"/>
          <c:showBubbleSize val="0"/>
        </c:dLbls>
        <c:gapWidth val="50"/>
        <c:overlap val="-27"/>
        <c:axId val="452213928"/>
        <c:axId val="452204416"/>
      </c:barChart>
      <c:catAx>
        <c:axId val="45221392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452204416"/>
        <c:crosses val="autoZero"/>
        <c:auto val="1"/>
        <c:lblAlgn val="ctr"/>
        <c:lblOffset val="100"/>
        <c:noMultiLvlLbl val="0"/>
      </c:catAx>
      <c:valAx>
        <c:axId val="452204416"/>
        <c:scaling>
          <c:orientation val="minMax"/>
        </c:scaling>
        <c:delete val="1"/>
        <c:axPos val="l"/>
        <c:numFmt formatCode="&quot;$&quot;#,##0.0_);\(&quot;$&quot;#,##0.0\)" sourceLinked="1"/>
        <c:majorTickMark val="none"/>
        <c:minorTickMark val="none"/>
        <c:tickLblPos val="nextTo"/>
        <c:crossAx val="45221392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1-2 Financials _GAAP'!$F$14</c:f>
              <c:strCache>
                <c:ptCount val="1"/>
                <c:pt idx="0">
                  <c:v>Adjusted EBITDA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3-67FB-4D80-B968-04EF85B06C14}"/>
              </c:ext>
            </c:extLst>
          </c:dPt>
          <c:dPt>
            <c:idx val="2"/>
            <c:invertIfNegative val="0"/>
            <c:bubble3D val="0"/>
            <c:spPr>
              <a:solidFill>
                <a:srgbClr val="CE7B28"/>
              </a:solidFill>
              <a:ln>
                <a:noFill/>
              </a:ln>
              <a:effectLst/>
            </c:spPr>
            <c:extLst>
              <c:ext xmlns:c16="http://schemas.microsoft.com/office/drawing/2014/chart" uri="{C3380CC4-5D6E-409C-BE32-E72D297353CC}">
                <c16:uniqueId val="{00000002-67FB-4D80-B968-04EF85B06C14}"/>
              </c:ext>
            </c:extLst>
          </c:dPt>
          <c:dLbls>
            <c:dLbl>
              <c:idx val="0"/>
              <c:layout>
                <c:manualLayout>
                  <c:x val="-7.1500655188090354E-3"/>
                  <c:y val="0.2761030165679437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FB-4D80-B968-04EF85B06C14}"/>
                </c:ext>
              </c:extLst>
            </c:dLbl>
            <c:dLbl>
              <c:idx val="2"/>
              <c:layout>
                <c:manualLayout>
                  <c:x val="-1.7875163797022656E-2"/>
                  <c:y val="0.223867310730765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7FB-4D80-B968-04EF85B06C14}"/>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1-2 Financials _GAAP'!$G$13:$J$13</c:f>
              <c:strCache>
                <c:ptCount val="4"/>
                <c:pt idx="0">
                  <c:v>4Q18</c:v>
                </c:pt>
                <c:pt idx="1">
                  <c:v>4Q19</c:v>
                </c:pt>
                <c:pt idx="2">
                  <c:v>2018</c:v>
                </c:pt>
                <c:pt idx="3">
                  <c:v>2019</c:v>
                </c:pt>
              </c:strCache>
            </c:strRef>
          </c:cat>
          <c:val>
            <c:numRef>
              <c:f>'Slide 1-2 Financials _GAAP'!$G$14:$J$14</c:f>
              <c:numCache>
                <c:formatCode>"$"#,##0.0_);\("$"#,##0.0\)</c:formatCode>
                <c:ptCount val="4"/>
                <c:pt idx="0">
                  <c:v>-1.7489999999999979</c:v>
                </c:pt>
                <c:pt idx="1">
                  <c:v>1.8</c:v>
                </c:pt>
                <c:pt idx="2">
                  <c:v>-1.0150000000000017</c:v>
                </c:pt>
                <c:pt idx="3">
                  <c:v>7.2</c:v>
                </c:pt>
              </c:numCache>
            </c:numRef>
          </c:val>
          <c:extLst>
            <c:ext xmlns:c16="http://schemas.microsoft.com/office/drawing/2014/chart" uri="{C3380CC4-5D6E-409C-BE32-E72D297353CC}">
              <c16:uniqueId val="{00000000-67FB-4D80-B968-04EF85B06C14}"/>
            </c:ext>
          </c:extLst>
        </c:ser>
        <c:dLbls>
          <c:showLegendKey val="0"/>
          <c:showVal val="0"/>
          <c:showCatName val="0"/>
          <c:showSerName val="0"/>
          <c:showPercent val="0"/>
          <c:showBubbleSize val="0"/>
        </c:dLbls>
        <c:gapWidth val="50"/>
        <c:overlap val="-27"/>
        <c:axId val="1498095352"/>
        <c:axId val="1498096992"/>
      </c:barChart>
      <c:catAx>
        <c:axId val="149809535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498096992"/>
        <c:crosses val="autoZero"/>
        <c:auto val="1"/>
        <c:lblAlgn val="ctr"/>
        <c:lblOffset val="100"/>
        <c:noMultiLvlLbl val="0"/>
      </c:catAx>
      <c:valAx>
        <c:axId val="1498096992"/>
        <c:scaling>
          <c:orientation val="minMax"/>
        </c:scaling>
        <c:delete val="1"/>
        <c:axPos val="l"/>
        <c:numFmt formatCode="&quot;$&quot;#,##0.0_);\(&quot;$&quot;#,##0.0\)" sourceLinked="1"/>
        <c:majorTickMark val="none"/>
        <c:minorTickMark val="none"/>
        <c:tickLblPos val="nextTo"/>
        <c:crossAx val="14980953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1-2 Financials _GAAP'!$F$18</c:f>
              <c:strCache>
                <c:ptCount val="1"/>
                <c:pt idx="0">
                  <c:v>EPS</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2-5056-4DF5-9B4B-EA7590FAF4F9}"/>
              </c:ext>
            </c:extLst>
          </c:dPt>
          <c:dPt>
            <c:idx val="2"/>
            <c:invertIfNegative val="0"/>
            <c:bubble3D val="0"/>
            <c:spPr>
              <a:solidFill>
                <a:srgbClr val="CE7B28"/>
              </a:solidFill>
              <a:ln>
                <a:noFill/>
              </a:ln>
              <a:effectLst/>
            </c:spPr>
            <c:extLst>
              <c:ext xmlns:c16="http://schemas.microsoft.com/office/drawing/2014/chart" uri="{C3380CC4-5D6E-409C-BE32-E72D297353CC}">
                <c16:uniqueId val="{00000001-5056-4DF5-9B4B-EA7590FAF4F9}"/>
              </c:ext>
            </c:extLst>
          </c:dPt>
          <c:dLbls>
            <c:dLbl>
              <c:idx val="1"/>
              <c:tx>
                <c:rich>
                  <a:bodyPr/>
                  <a:lstStyle/>
                  <a:p>
                    <a:r>
                      <a:rPr lang="en-US"/>
                      <a:t>($0.09)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9B-49B0-A517-595A23821C3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Arial Nova Light" panose="020B03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1-2 Financials _GAAP'!$G$17:$J$17</c:f>
              <c:strCache>
                <c:ptCount val="4"/>
                <c:pt idx="0">
                  <c:v>4Q18</c:v>
                </c:pt>
                <c:pt idx="1">
                  <c:v>4Q19</c:v>
                </c:pt>
                <c:pt idx="2">
                  <c:v>2018</c:v>
                </c:pt>
                <c:pt idx="3">
                  <c:v>2019</c:v>
                </c:pt>
              </c:strCache>
            </c:strRef>
          </c:cat>
          <c:val>
            <c:numRef>
              <c:f>'Slide 1-2 Financials _GAAP'!$G$18:$J$18</c:f>
              <c:numCache>
                <c:formatCode>"$"#,##0.00_);\("$"#,##0.00\)</c:formatCode>
                <c:ptCount val="4"/>
                <c:pt idx="0">
                  <c:v>-0.79</c:v>
                </c:pt>
                <c:pt idx="1">
                  <c:v>-0.1</c:v>
                </c:pt>
                <c:pt idx="2">
                  <c:v>-1.56</c:v>
                </c:pt>
                <c:pt idx="3">
                  <c:v>-0.28000000000000003</c:v>
                </c:pt>
              </c:numCache>
            </c:numRef>
          </c:val>
          <c:extLst>
            <c:ext xmlns:c16="http://schemas.microsoft.com/office/drawing/2014/chart" uri="{C3380CC4-5D6E-409C-BE32-E72D297353CC}">
              <c16:uniqueId val="{00000000-5056-4DF5-9B4B-EA7590FAF4F9}"/>
            </c:ext>
          </c:extLst>
        </c:ser>
        <c:dLbls>
          <c:showLegendKey val="0"/>
          <c:showVal val="0"/>
          <c:showCatName val="0"/>
          <c:showSerName val="0"/>
          <c:showPercent val="0"/>
          <c:showBubbleSize val="0"/>
        </c:dLbls>
        <c:gapWidth val="50"/>
        <c:overlap val="-27"/>
        <c:axId val="1287387712"/>
        <c:axId val="1287388040"/>
      </c:barChart>
      <c:catAx>
        <c:axId val="12873877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Arial" panose="020B0604020202020204" pitchFamily="34" charset="0"/>
              </a:defRPr>
            </a:pPr>
            <a:endParaRPr lang="en-US"/>
          </a:p>
        </c:txPr>
        <c:crossAx val="1287388040"/>
        <c:crosses val="autoZero"/>
        <c:auto val="1"/>
        <c:lblAlgn val="ctr"/>
        <c:lblOffset val="100"/>
        <c:noMultiLvlLbl val="0"/>
      </c:catAx>
      <c:valAx>
        <c:axId val="1287388040"/>
        <c:scaling>
          <c:orientation val="minMax"/>
        </c:scaling>
        <c:delete val="1"/>
        <c:axPos val="l"/>
        <c:numFmt formatCode="&quot;$&quot;#,##0.00_);\(&quot;$&quot;#,##0.00\)" sourceLinked="1"/>
        <c:majorTickMark val="none"/>
        <c:minorTickMark val="none"/>
        <c:tickLblPos val="nextTo"/>
        <c:crossAx val="1287387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3167393484470918E-2"/>
          <c:y val="0.13007072595723926"/>
          <c:w val="0.93366521303105821"/>
          <c:h val="0.70618930539543867"/>
        </c:manualLayout>
      </c:layout>
      <c:barChart>
        <c:barDir val="col"/>
        <c:grouping val="clustered"/>
        <c:varyColors val="0"/>
        <c:ser>
          <c:idx val="0"/>
          <c:order val="0"/>
          <c:tx>
            <c:strRef>
              <c:f>'Slide 1-5 Heavy Fabrications'!$F$12</c:f>
              <c:strCache>
                <c:ptCount val="1"/>
                <c:pt idx="0">
                  <c:v>Adjusted EBITDA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1-30C4-4647-8777-67360DCDD86D}"/>
              </c:ext>
            </c:extLst>
          </c:dPt>
          <c:dPt>
            <c:idx val="2"/>
            <c:invertIfNegative val="0"/>
            <c:bubble3D val="0"/>
            <c:spPr>
              <a:solidFill>
                <a:srgbClr val="CE7B28"/>
              </a:solidFill>
              <a:ln>
                <a:noFill/>
              </a:ln>
              <a:effectLst/>
            </c:spPr>
            <c:extLst>
              <c:ext xmlns:c16="http://schemas.microsoft.com/office/drawing/2014/chart" uri="{C3380CC4-5D6E-409C-BE32-E72D297353CC}">
                <c16:uniqueId val="{00000002-30C4-4647-8777-67360DCDD86D}"/>
              </c:ext>
            </c:extLst>
          </c:dPt>
          <c:dLbls>
            <c:dLbl>
              <c:idx val="0"/>
              <c:layout>
                <c:manualLayout>
                  <c:x val="-5.5555555555555679E-3"/>
                  <c:y val="0.2174133319391242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0C4-4647-8777-67360DCDD86D}"/>
                </c:ext>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'Slide 1-5 Heavy Fabrications'!$G$11:$J$11</c:f>
              <c:strCache>
                <c:ptCount val="4"/>
                <c:pt idx="0">
                  <c:v>4Q18</c:v>
                </c:pt>
                <c:pt idx="1">
                  <c:v>4Q19</c:v>
                </c:pt>
                <c:pt idx="2">
                  <c:v>2018</c:v>
                </c:pt>
                <c:pt idx="3">
                  <c:v>2019</c:v>
                </c:pt>
              </c:strCache>
            </c:strRef>
          </c:cat>
          <c:val>
            <c:numRef>
              <c:f>'Slide 1-5 Heavy Fabrications'!$G$12:$J$12</c:f>
              <c:numCache>
                <c:formatCode>"$"#,##0.0_);\("$"#,##0.0\)</c:formatCode>
                <c:ptCount val="4"/>
                <c:pt idx="0">
                  <c:v>-1.3439999999999996</c:v>
                </c:pt>
                <c:pt idx="1">
                  <c:v>2.4</c:v>
                </c:pt>
                <c:pt idx="2">
                  <c:v>1.0539999999999998</c:v>
                </c:pt>
                <c:pt idx="3">
                  <c:v>6.685613</c:v>
                </c:pt>
              </c:numCache>
            </c:numRef>
          </c:val>
          <c:extLst>
            <c:ext xmlns:c16="http://schemas.microsoft.com/office/drawing/2014/chart" uri="{C3380CC4-5D6E-409C-BE32-E72D297353CC}">
              <c16:uniqueId val="{00000000-30C4-4647-8777-67360DCDD86D}"/>
            </c:ext>
          </c:extLst>
        </c:ser>
        <c:dLbls>
          <c:showLegendKey val="0"/>
          <c:showVal val="0"/>
          <c:showCatName val="0"/>
          <c:showSerName val="0"/>
          <c:showPercent val="0"/>
          <c:showBubbleSize val="0"/>
        </c:dLbls>
        <c:gapWidth val="50"/>
        <c:overlap val="-27"/>
        <c:axId val="455004936"/>
        <c:axId val="455005264"/>
      </c:barChart>
      <c:catAx>
        <c:axId val="45500493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455005264"/>
        <c:crosses val="autoZero"/>
        <c:auto val="1"/>
        <c:lblAlgn val="ctr"/>
        <c:lblOffset val="100"/>
        <c:noMultiLvlLbl val="0"/>
      </c:catAx>
      <c:valAx>
        <c:axId val="455005264"/>
        <c:scaling>
          <c:orientation val="minMax"/>
        </c:scaling>
        <c:delete val="1"/>
        <c:axPos val="l"/>
        <c:numFmt formatCode="&quot;$&quot;#,##0.0_);\(&quot;$&quot;#,##0.0\)" sourceLinked="1"/>
        <c:majorTickMark val="none"/>
        <c:minorTickMark val="none"/>
        <c:tickLblPos val="nextTo"/>
        <c:crossAx val="4550049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1-5 Heavy Fabrications'!$F$18</c:f>
              <c:strCache>
                <c:ptCount val="1"/>
                <c:pt idx="0">
                  <c:v>Segment Orders ($MM)</c:v>
                </c:pt>
              </c:strCache>
            </c:strRef>
          </c:tx>
          <c:spPr>
            <a:solidFill>
              <a:srgbClr val="006198"/>
            </a:solidFill>
            <a:ln>
              <a:noFill/>
            </a:ln>
            <a:effectLst/>
          </c:spPr>
          <c:invertIfNegative val="0"/>
          <c:dPt>
            <c:idx val="0"/>
            <c:invertIfNegative val="0"/>
            <c:bubble3D val="0"/>
            <c:spPr>
              <a:solidFill>
                <a:srgbClr val="CE7B28"/>
              </a:solidFill>
              <a:ln>
                <a:noFill/>
              </a:ln>
              <a:effectLst/>
            </c:spPr>
            <c:extLst>
              <c:ext xmlns:c16="http://schemas.microsoft.com/office/drawing/2014/chart" uri="{C3380CC4-5D6E-409C-BE32-E72D297353CC}">
                <c16:uniqueId val="{00000002-D45C-4DEE-9521-45D051FB04CE}"/>
              </c:ext>
            </c:extLst>
          </c:dPt>
          <c:dPt>
            <c:idx val="2"/>
            <c:invertIfNegative val="0"/>
            <c:bubble3D val="0"/>
            <c:spPr>
              <a:solidFill>
                <a:srgbClr val="CE7B28"/>
              </a:solidFill>
              <a:ln>
                <a:noFill/>
              </a:ln>
              <a:effectLst/>
            </c:spPr>
            <c:extLst>
              <c:ext xmlns:c16="http://schemas.microsoft.com/office/drawing/2014/chart" uri="{C3380CC4-5D6E-409C-BE32-E72D297353CC}">
                <c16:uniqueId val="{00000001-D45C-4DEE-9521-45D051FB04CE}"/>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 Heavy Fabrications'!$G$17:$J$17</c:f>
              <c:strCache>
                <c:ptCount val="4"/>
                <c:pt idx="0">
                  <c:v>4Q18</c:v>
                </c:pt>
                <c:pt idx="1">
                  <c:v>4Q19</c:v>
                </c:pt>
                <c:pt idx="2">
                  <c:v>2018</c:v>
                </c:pt>
                <c:pt idx="3">
                  <c:v>2019</c:v>
                </c:pt>
              </c:strCache>
            </c:strRef>
          </c:cat>
          <c:val>
            <c:numRef>
              <c:f>'Slide 1-5 Heavy Fabrications'!$G$18:$J$18</c:f>
              <c:numCache>
                <c:formatCode>"$"#,##0.0_);\("$"#,##0.0\)</c:formatCode>
                <c:ptCount val="4"/>
                <c:pt idx="0">
                  <c:v>4.2880000000000003</c:v>
                </c:pt>
                <c:pt idx="1">
                  <c:v>5.2590000000000003</c:v>
                </c:pt>
                <c:pt idx="2">
                  <c:v>28.603999999999999</c:v>
                </c:pt>
                <c:pt idx="3">
                  <c:v>179.65600000000001</c:v>
                </c:pt>
              </c:numCache>
            </c:numRef>
          </c:val>
          <c:extLst>
            <c:ext xmlns:c16="http://schemas.microsoft.com/office/drawing/2014/chart" uri="{C3380CC4-5D6E-409C-BE32-E72D297353CC}">
              <c16:uniqueId val="{00000000-D45C-4DEE-9521-45D051FB04CE}"/>
            </c:ext>
          </c:extLst>
        </c:ser>
        <c:dLbls>
          <c:showLegendKey val="0"/>
          <c:showVal val="0"/>
          <c:showCatName val="0"/>
          <c:showSerName val="0"/>
          <c:showPercent val="0"/>
          <c:showBubbleSize val="0"/>
        </c:dLbls>
        <c:gapWidth val="50"/>
        <c:overlap val="-27"/>
        <c:axId val="1137422592"/>
        <c:axId val="1137419640"/>
      </c:barChart>
      <c:catAx>
        <c:axId val="1137422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137419640"/>
        <c:crosses val="autoZero"/>
        <c:auto val="1"/>
        <c:lblAlgn val="ctr"/>
        <c:lblOffset val="100"/>
        <c:noMultiLvlLbl val="0"/>
      </c:catAx>
      <c:valAx>
        <c:axId val="1137419640"/>
        <c:scaling>
          <c:orientation val="minMax"/>
        </c:scaling>
        <c:delete val="1"/>
        <c:axPos val="l"/>
        <c:numFmt formatCode="&quot;$&quot;#,##0.0_);\(&quot;$&quot;#,##0.0\)" sourceLinked="1"/>
        <c:majorTickMark val="none"/>
        <c:minorTickMark val="none"/>
        <c:tickLblPos val="nextTo"/>
        <c:crossAx val="113742259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'Slide 1-5 Heavy Fabrications'!$F$24</c:f>
              <c:strCache>
                <c:ptCount val="1"/>
                <c:pt idx="0">
                  <c:v>Segment Backlog ($MM)</c:v>
                </c:pt>
              </c:strCache>
            </c:strRef>
          </c:tx>
          <c:spPr>
            <a:solidFill>
              <a:srgbClr val="CE7B28"/>
            </a:solidFill>
            <a:ln>
              <a:noFill/>
            </a:ln>
            <a:effectLst/>
          </c:spPr>
          <c:invertIfNegative val="0"/>
          <c:dPt>
            <c:idx val="2"/>
            <c:invertIfNegative val="0"/>
            <c:bubble3D val="0"/>
            <c:spPr>
              <a:solidFill>
                <a:srgbClr val="006198"/>
              </a:solidFill>
              <a:ln>
                <a:noFill/>
              </a:ln>
              <a:effectLst/>
            </c:spPr>
            <c:extLst>
              <c:ext xmlns:c16="http://schemas.microsoft.com/office/drawing/2014/chart" uri="{C3380CC4-5D6E-409C-BE32-E72D297353CC}">
                <c16:uniqueId val="{00000001-1A77-48AE-9A1B-E0837D7E6330}"/>
              </c:ext>
            </c:extLst>
          </c:dPt>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Nova Light" panose="020B0304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1-5 Heavy Fabrications'!$G$23:$I$23</c:f>
              <c:strCache>
                <c:ptCount val="3"/>
                <c:pt idx="0">
                  <c:v>Dec. 31, 2018</c:v>
                </c:pt>
                <c:pt idx="1">
                  <c:v>Sept. 30, 2019</c:v>
                </c:pt>
                <c:pt idx="2">
                  <c:v>Dec. 31, 2019</c:v>
                </c:pt>
              </c:strCache>
            </c:strRef>
          </c:cat>
          <c:val>
            <c:numRef>
              <c:f>'Slide 1-5 Heavy Fabrications'!$G$24:$I$24</c:f>
              <c:numCache>
                <c:formatCode>"$"#,##0.0_);\("$"#,##0.0\)</c:formatCode>
                <c:ptCount val="3"/>
                <c:pt idx="0">
                  <c:v>66.7</c:v>
                </c:pt>
                <c:pt idx="1">
                  <c:v>152.6</c:v>
                </c:pt>
                <c:pt idx="2">
                  <c:v>120.3</c:v>
                </c:pt>
              </c:numCache>
            </c:numRef>
          </c:val>
          <c:extLst>
            <c:ext xmlns:c16="http://schemas.microsoft.com/office/drawing/2014/chart" uri="{C3380CC4-5D6E-409C-BE32-E72D297353CC}">
              <c16:uniqueId val="{00000000-1A77-48AE-9A1B-E0837D7E6330}"/>
            </c:ext>
          </c:extLst>
        </c:ser>
        <c:dLbls>
          <c:showLegendKey val="0"/>
          <c:showVal val="0"/>
          <c:showCatName val="0"/>
          <c:showSerName val="0"/>
          <c:showPercent val="0"/>
          <c:showBubbleSize val="0"/>
        </c:dLbls>
        <c:gapWidth val="50"/>
        <c:overlap val="-27"/>
        <c:axId val="1285668408"/>
        <c:axId val="1285667752"/>
      </c:barChart>
      <c:dateAx>
        <c:axId val="1285668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Nova Light" panose="020B0304020202020204" pitchFamily="34" charset="0"/>
                <a:ea typeface="+mn-ea"/>
                <a:cs typeface="+mn-cs"/>
              </a:defRPr>
            </a:pPr>
            <a:endParaRPr lang="en-US"/>
          </a:p>
        </c:txPr>
        <c:crossAx val="1285667752"/>
        <c:crosses val="autoZero"/>
        <c:auto val="0"/>
        <c:lblOffset val="100"/>
        <c:baseTimeUnit val="months"/>
      </c:dateAx>
      <c:valAx>
        <c:axId val="1285667752"/>
        <c:scaling>
          <c:orientation val="minMax"/>
        </c:scaling>
        <c:delete val="1"/>
        <c:axPos val="l"/>
        <c:numFmt formatCode="&quot;$&quot;#,##0.0_);\(&quot;$&quot;#,##0.0\)" sourceLinked="1"/>
        <c:majorTickMark val="none"/>
        <c:minorTickMark val="none"/>
        <c:tickLblPos val="nextTo"/>
        <c:crossAx val="128566840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Arial Nova Light" panose="020B0304020202020204" pitchFamily="34" charset="0"/>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Sheet1!$B$5:$B$10</cx:f>
        <cx:lvl ptCount="5">
          <cx:pt idx="0">2019 Revenue</cx:pt>
          <cx:pt idx="1">Tower Demand</cx:pt>
          <cx:pt idx="2">Tower Mix / Efficiency</cx:pt>
          <cx:pt idx="3">Diverse Growth</cx:pt>
          <cx:pt idx="4">2020 Revenue</cx:pt>
        </cx:lvl>
      </cx:strDim>
      <cx:numDim type="val">
        <cx:f>Sheet1!$C$5:$C$10</cx:f>
        <cx:lvl ptCount="5" formatCode="&quot;$&quot;#,##0.0">
          <cx:pt idx="0">25</cx:pt>
          <cx:pt idx="1">18</cx:pt>
          <cx:pt idx="2">3.1000000000000001</cx:pt>
          <cx:pt idx="3">10.199999999999999</cx:pt>
          <cx:pt idx="4">-56.299999999999997</cx:pt>
        </cx:lvl>
      </cx:numDim>
    </cx:data>
  </cx:chartData>
  <cx:chart>
    <cx:plotArea>
      <cx:plotAreaRegion>
        <cx:series layoutId="waterfall" uniqueId="{1AE6EBEB-E817-424E-9C28-FCFB7A948CD8}">
          <cx:spPr>
            <a:solidFill>
              <a:srgbClr val="006198"/>
            </a:solidFill>
            <a:ln>
              <a:noFill/>
            </a:ln>
          </cx:spPr>
          <cx:dataPt idx="0">
            <cx:spPr>
              <a:solidFill>
                <a:prstClr val="white">
                  <a:lumMod val="75000"/>
                </a:prstClr>
              </a:solidFill>
            </cx:spPr>
          </cx:dataPt>
          <cx:dataPt idx="4">
            <cx:spPr>
              <a:solidFill>
                <a:prstClr val="white">
                  <a:lumMod val="75000"/>
                </a:prstClr>
              </a:solidFill>
            </cx:spPr>
          </cx:dataPt>
          <cx:dataId val="0"/>
          <cx:layoutPr>
            <cx:visibility connectorLines="1"/>
            <cx:subtotals/>
          </cx:layoutPr>
        </cx:series>
      </cx:plotAreaRegion>
      <cx:axis id="0">
        <cx:catScaling gapWidth="0.5"/>
        <cx:tickLabels/>
        <cx:txPr>
          <a:bodyPr vertOverflow="overflow" horzOverflow="overflow" wrap="square" lIns="0" tIns="0" rIns="0" bIns="0"/>
          <a:lstStyle/>
          <a:p>
            <a:pPr algn="ctr" rtl="0">
              <a:defRPr sz="1000" b="0" i="0">
                <a:solidFill>
                  <a:srgbClr val="595959"/>
                </a:solidFill>
                <a:latin typeface="Arial Nova Light" panose="020B0304020202020204" pitchFamily="34" charset="0"/>
                <a:ea typeface="Arial Nova Light" panose="020B0304020202020204" pitchFamily="34" charset="0"/>
                <a:cs typeface="Arial Nova Light" panose="020B0304020202020204" pitchFamily="34" charset="0"/>
              </a:defRPr>
            </a:pPr>
            <a:endParaRPr lang="en-US" sz="1000">
              <a:latin typeface="Arial Nova Light" panose="020B0304020202020204" pitchFamily="34" charset="0"/>
            </a:endParaRPr>
          </a:p>
        </cx:txPr>
      </cx:axis>
      <cx:axis id="1" hidden="1">
        <cx:valScaling max="75"/>
        <cx:tickLabels/>
        <cx:txPr>
          <a:bodyPr vertOverflow="overflow" horzOverflow="overflow" wrap="square" lIns="0" tIns="0" rIns="0" bIns="0"/>
          <a:lstStyle/>
          <a:p>
            <a:pPr algn="ctr" rtl="0">
              <a:defRPr sz="1000" b="0" i="0">
                <a:solidFill>
                  <a:srgbClr val="595959"/>
                </a:solidFill>
                <a:latin typeface="Arial Nova Light" panose="020B0304020202020204" pitchFamily="34" charset="0"/>
                <a:ea typeface="Arial Nova Light" panose="020B0304020202020204" pitchFamily="34" charset="0"/>
                <a:cs typeface="Arial Nova Light" panose="020B0304020202020204" pitchFamily="34" charset="0"/>
              </a:defRPr>
            </a:pPr>
            <a:endParaRPr lang="en-US" sz="1000">
              <a:latin typeface="Arial Nova Light" panose="020B0304020202020204" pitchFamily="34" charset="0"/>
            </a:endParaRPr>
          </a:p>
        </cx:txPr>
      </cx:axis>
    </cx:plotArea>
  </cx:chart>
  <cx:clrMapOvr bg1="lt1" tx1="dk1" bg2="lt2" tx2="dk2" accent1="accent1" accent2="accent2" accent3="accent3" accent4="accent4" accent5="accent5" accent6="accent6" hlink="hlink" folHlink="folHlink"/>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Sheet1!$B$28:$B$33</cx:f>
        <cx:lvl ptCount="6">
          <cx:pt idx="0">2019 EBITDA</cx:pt>
          <cx:pt idx="1">Tower Demand</cx:pt>
          <cx:pt idx="2">Tower Mix / Efficiency</cx:pt>
          <cx:pt idx="3">Diverse Growth</cx:pt>
          <cx:pt idx="4">SGA</cx:pt>
          <cx:pt idx="5">2020 EBITDA</cx:pt>
        </cx:lvl>
      </cx:strDim>
      <cx:numDim type="val">
        <cx:f>Sheet1!$C$28:$C$33</cx:f>
        <cx:lvl ptCount="6" formatCode="&quot;$&quot;#,##0.0">
          <cx:pt idx="0">7.2000000000000002</cx:pt>
          <cx:pt idx="1">2.6999999999999997</cx:pt>
          <cx:pt idx="2">3.1000000000000001</cx:pt>
          <cx:pt idx="3">1.5299999999999998</cx:pt>
          <cx:pt idx="4">-1</cx:pt>
          <cx:pt idx="5">-13.529999999999999</cx:pt>
        </cx:lvl>
      </cx:numDim>
    </cx:data>
  </cx:chartData>
  <cx:chart>
    <cx:plotArea>
      <cx:plotAreaRegion>
        <cx:series layoutId="waterfall" uniqueId="{77775512-41AF-4C4C-A40F-B698ACEBCEB0}">
          <cx:spPr>
            <a:solidFill>
              <a:srgbClr val="006198"/>
            </a:solidFill>
            <a:ln>
              <a:noFill/>
            </a:ln>
          </cx:spPr>
          <cx:dataPt idx="0">
            <cx:spPr>
              <a:solidFill>
                <a:prstClr val="white">
                  <a:lumMod val="75000"/>
                </a:prstClr>
              </a:solidFill>
            </cx:spPr>
          </cx:dataPt>
          <cx:dataPt idx="4">
            <cx:spPr>
              <a:solidFill>
                <a:srgbClr val="CE7B28"/>
              </a:solidFill>
            </cx:spPr>
          </cx:dataPt>
          <cx:dataPt idx="5">
            <cx:spPr>
              <a:solidFill>
                <a:prstClr val="white">
                  <a:lumMod val="75000"/>
                </a:prstClr>
              </a:solidFill>
            </cx:spPr>
          </cx:dataPt>
          <cx:dataId val="0"/>
          <cx:layoutPr>
            <cx:subtotals/>
          </cx:layoutPr>
        </cx:series>
      </cx:plotAreaRegion>
      <cx:axis id="0">
        <cx:catScaling gapWidth="0.5"/>
        <cx:tickLabels/>
        <cx:txPr>
          <a:bodyPr vertOverflow="overflow" horzOverflow="overflow" wrap="square" lIns="0" tIns="0" rIns="0" bIns="0"/>
          <a:lstStyle/>
          <a:p>
            <a:pPr algn="ctr" rtl="0">
              <a:defRPr sz="1000" b="0" i="0">
                <a:solidFill>
                  <a:srgbClr val="595959"/>
                </a:solidFill>
                <a:latin typeface="Arial Nova Light" panose="020B0304020202020204" pitchFamily="34" charset="0"/>
                <a:ea typeface="Arial Nova Light" panose="020B0304020202020204" pitchFamily="34" charset="0"/>
                <a:cs typeface="Arial Nova Light" panose="020B0304020202020204" pitchFamily="34" charset="0"/>
              </a:defRPr>
            </a:pPr>
            <a:endParaRPr lang="en-US" sz="1000">
              <a:latin typeface="Arial Nova Light" panose="020B0304020202020204" pitchFamily="34" charset="0"/>
            </a:endParaRPr>
          </a:p>
        </cx:txPr>
      </cx:axis>
      <cx:axis id="1" hidden="1">
        <cx:valScaling max="17"/>
        <cx:tickLabels/>
        <cx:txPr>
          <a:bodyPr vertOverflow="overflow" horzOverflow="overflow" wrap="square" lIns="0" tIns="0" rIns="0" bIns="0"/>
          <a:lstStyle/>
          <a:p>
            <a:pPr algn="ctr" rtl="0">
              <a:defRPr sz="1000" b="0" i="0">
                <a:solidFill>
                  <a:srgbClr val="595959"/>
                </a:solidFill>
                <a:latin typeface="Arial Nova Light" panose="020B0304020202020204" pitchFamily="34" charset="0"/>
                <a:ea typeface="Arial Nova Light" panose="020B0304020202020204" pitchFamily="34" charset="0"/>
                <a:cs typeface="Arial Nova Light" panose="020B0304020202020204" pitchFamily="34" charset="0"/>
              </a:defRPr>
            </a:pPr>
            <a:endParaRPr lang="en-US" sz="1000">
              <a:latin typeface="Arial Nova Light" panose="020B0304020202020204" pitchFamily="34" charset="0"/>
            </a:endParaRPr>
          </a:p>
        </cx:txPr>
      </cx:axis>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0.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bodyPr/>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bodyPr/>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bodyPr/>
  </cs:valueAxis>
  <cs:wall>
    <cs:lnRef idx="0"/>
    <cs:fillRef idx="0"/>
    <cs:effectRef idx="0"/>
    <cs:fontRef idx="minor">
      <a:schemeClr val="tx1"/>
    </cs:fontRef>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0.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bodyPr/>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bodyPr wrap="square" lIns="38100" tIns="19050" rIns="38100" bIns="19050" anchor="ctr">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solidFill>
      <a:ln>
        <a:solidFill>
          <a:schemeClr val="phClr"/>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a:solidFill>
          <a:schemeClr val="tx1">
            <a:lumMod val="15000"/>
            <a:lumOff val="85000"/>
            <a:lumOff val="10000"/>
          </a:schemeClr>
        </a:solidFill>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bodyPr/>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body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cs:spPr>
  </cs:upBar>
  <cs:valueAxis>
    <cs:lnRef idx="0"/>
    <cs:fillRef idx="0"/>
    <cs:effectRef idx="0"/>
    <cs:fontRef idx="minor">
      <a:schemeClr val="tx1">
        <a:lumMod val="65000"/>
        <a:lumOff val="35000"/>
      </a:schemeClr>
    </cs:fontRef>
    <cs:defRPr sz="900" kern="1200"/>
    <cs:bodyPr/>
  </cs:valueAxis>
  <cs:wall>
    <cs:lnRef idx="0"/>
    <cs:fillRef idx="0"/>
    <cs:effectRef idx="0"/>
    <cs:fontRef idx="minor">
      <a:schemeClr val="tx1"/>
    </cs:fontRef>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C829BD4-0DC4-154D-9063-D55FE180CEF5}" type="datetimeFigureOut">
              <a:rPr lang="en-US" smtClean="0"/>
              <a:t>2/25/2020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18B245D-F705-B54A-B49C-E159658841F5}" type="slidenum">
              <a:rPr lang="en-US" smtClean="0"/>
              <a:t>‹#›</a:t>
            </a:fld>
            <a:endParaRPr lang="en-US"/>
          </a:p>
        </p:txBody>
      </p:sp>
    </p:spTree>
    <p:extLst>
      <p:ext uri="{BB962C8B-B14F-4D97-AF65-F5344CB8AC3E}">
        <p14:creationId xmlns:p14="http://schemas.microsoft.com/office/powerpoint/2010/main" val="1520045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18B245D-F705-B54A-B49C-E159658841F5}" type="slidenum">
              <a:rPr lang="en-US" smtClean="0"/>
              <a:t>19</a:t>
            </a:fld>
            <a:endParaRPr lang="en-US"/>
          </a:p>
        </p:txBody>
      </p:sp>
    </p:spTree>
    <p:extLst>
      <p:ext uri="{BB962C8B-B14F-4D97-AF65-F5344CB8AC3E}">
        <p14:creationId xmlns:p14="http://schemas.microsoft.com/office/powerpoint/2010/main" val="23543666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0" y="0"/>
            <a:ext cx="12192000" cy="6858000"/>
          </a:xfrm>
        </p:spPr>
        <p:txBody>
          <a:bodyPr/>
          <a:lstStyle/>
          <a:p>
            <a:endParaRPr lang="en-US"/>
          </a:p>
        </p:txBody>
      </p:sp>
      <p:sp>
        <p:nvSpPr>
          <p:cNvPr id="7" name="Title 1"/>
          <p:cNvSpPr>
            <a:spLocks noGrp="1"/>
          </p:cNvSpPr>
          <p:nvPr>
            <p:ph type="title" hasCustomPrompt="1"/>
          </p:nvPr>
        </p:nvSpPr>
        <p:spPr>
          <a:xfrm>
            <a:off x="6927622" y="3710771"/>
            <a:ext cx="4799414" cy="1325563"/>
          </a:xfrm>
        </p:spPr>
        <p:txBody>
          <a:bodyPr lIns="0" tIns="0" rIns="0" bIns="0" anchor="t" anchorCtr="0">
            <a:normAutofit/>
          </a:bodyPr>
          <a:lstStyle>
            <a:lvl1pPr>
              <a:defRPr sz="4000" b="1" i="0" spc="-100" baseline="0">
                <a:solidFill>
                  <a:schemeClr val="bg1"/>
                </a:solidFill>
                <a:latin typeface="Arial Nova" charset="0"/>
                <a:ea typeface="Arial Nova" charset="0"/>
                <a:cs typeface="Arial Nova" charset="0"/>
              </a:defRPr>
            </a:lvl1pPr>
          </a:lstStyle>
          <a:p>
            <a:r>
              <a:rPr lang="en-US" dirty="0"/>
              <a:t>Title Slide </a:t>
            </a:r>
            <a:br>
              <a:rPr lang="en-US" dirty="0"/>
            </a:br>
            <a:r>
              <a:rPr lang="en-US" dirty="0"/>
              <a:t>Copy Area</a:t>
            </a:r>
          </a:p>
        </p:txBody>
      </p:sp>
      <p:sp>
        <p:nvSpPr>
          <p:cNvPr id="8" name="Subtitle 2"/>
          <p:cNvSpPr>
            <a:spLocks noGrp="1"/>
          </p:cNvSpPr>
          <p:nvPr>
            <p:ph type="subTitle" idx="1" hasCustomPrompt="1"/>
          </p:nvPr>
        </p:nvSpPr>
        <p:spPr>
          <a:xfrm>
            <a:off x="6927622" y="5156127"/>
            <a:ext cx="4799414" cy="1101371"/>
          </a:xfrm>
          <a:prstGeom prst="rect">
            <a:avLst/>
          </a:prstGeom>
        </p:spPr>
        <p:txBody>
          <a:bodyPr lIns="0" tIns="0" rIns="0" bIns="0">
            <a:normAutofit/>
          </a:bodyPr>
          <a:lstStyle>
            <a:lvl1pPr marL="0" indent="0" algn="l">
              <a:buNone/>
              <a:defRPr sz="2200" b="0" i="0">
                <a:solidFill>
                  <a:schemeClr val="bg1"/>
                </a:solidFill>
                <a:latin typeface="Arial Nova Light" charset="0"/>
                <a:ea typeface="Arial Nova Light" charset="0"/>
                <a:cs typeface="Arial Nova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Area</a:t>
            </a:r>
          </a:p>
        </p:txBody>
      </p:sp>
      <p:pic>
        <p:nvPicPr>
          <p:cNvPr id="6" name="Picture 5"/>
          <p:cNvPicPr>
            <a:picLocks noChangeAspect="1"/>
          </p:cNvPicPr>
          <p:nvPr userDrawn="1"/>
        </p:nvPicPr>
        <p:blipFill>
          <a:blip r:embed="rId2"/>
          <a:stretch>
            <a:fillRect/>
          </a:stretch>
        </p:blipFill>
        <p:spPr>
          <a:xfrm>
            <a:off x="6927622" y="540269"/>
            <a:ext cx="2744401" cy="405862"/>
          </a:xfrm>
          <a:prstGeom prst="rect">
            <a:avLst/>
          </a:prstGeom>
        </p:spPr>
      </p:pic>
    </p:spTree>
    <p:extLst>
      <p:ext uri="{BB962C8B-B14F-4D97-AF65-F5344CB8AC3E}">
        <p14:creationId xmlns:p14="http://schemas.microsoft.com/office/powerpoint/2010/main" val="13869300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Cluster - Headline/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3" y="473723"/>
            <a:ext cx="10002310"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7"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342900" marR="0" indent="-342900" algn="l" defTabSz="914400" rtl="0" eaLnBrk="1" fontAlgn="auto" latinLnBrk="0" hangingPunct="1">
              <a:lnSpc>
                <a:spcPct val="90000"/>
              </a:lnSpc>
              <a:spcBef>
                <a:spcPts val="1000"/>
              </a:spcBef>
              <a:spcAft>
                <a:spcPts val="0"/>
              </a:spcAft>
              <a:buClrTx/>
              <a:buSzTx/>
              <a:buFont typeface="Arial" charset="0"/>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pic>
        <p:nvPicPr>
          <p:cNvPr id="8" name="Picture 7"/>
          <p:cNvPicPr>
            <a:picLocks noChangeAspect="1"/>
          </p:cNvPicPr>
          <p:nvPr userDrawn="1"/>
        </p:nvPicPr>
        <p:blipFill>
          <a:blip r:embed="rId2"/>
          <a:stretch>
            <a:fillRect/>
          </a:stretch>
        </p:blipFill>
        <p:spPr>
          <a:xfrm>
            <a:off x="529741" y="541625"/>
            <a:ext cx="397993" cy="407700"/>
          </a:xfrm>
          <a:prstGeom prst="rect">
            <a:avLst/>
          </a:prstGeom>
        </p:spPr>
      </p:pic>
      <p:sp>
        <p:nvSpPr>
          <p:cNvPr id="15" name="Picture Placeholder 2"/>
          <p:cNvSpPr>
            <a:spLocks noGrp="1"/>
          </p:cNvSpPr>
          <p:nvPr>
            <p:ph type="pic" sz="quarter" idx="13"/>
          </p:nvPr>
        </p:nvSpPr>
        <p:spPr>
          <a:xfrm>
            <a:off x="9008532" y="1642533"/>
            <a:ext cx="2184401" cy="1319560"/>
          </a:xfrm>
          <a:prstGeom prst="rect">
            <a:avLst/>
          </a:prstGeo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6" name="Picture Placeholder 2"/>
          <p:cNvSpPr>
            <a:spLocks noGrp="1"/>
          </p:cNvSpPr>
          <p:nvPr>
            <p:ph type="pic" sz="quarter" idx="14"/>
          </p:nvPr>
        </p:nvSpPr>
        <p:spPr>
          <a:xfrm>
            <a:off x="7112001" y="1642533"/>
            <a:ext cx="1574800" cy="131956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7"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
        <p:nvSpPr>
          <p:cNvPr id="9" name="Picture Placeholder 2"/>
          <p:cNvSpPr>
            <a:spLocks noGrp="1"/>
          </p:cNvSpPr>
          <p:nvPr>
            <p:ph type="pic" sz="quarter" idx="12"/>
          </p:nvPr>
        </p:nvSpPr>
        <p:spPr>
          <a:xfrm>
            <a:off x="6620933" y="3268133"/>
            <a:ext cx="4572000" cy="274320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379847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Width - Headline/Paragraph">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78217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8"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2" y="1438713"/>
            <a:ext cx="9782177" cy="457262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charset="2"/>
              <a:buNone/>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a:t>Insert paragraph copy here.</a:t>
            </a:r>
          </a:p>
        </p:txBody>
      </p:sp>
      <p:pic>
        <p:nvPicPr>
          <p:cNvPr id="12" name="Picture 11"/>
          <p:cNvPicPr>
            <a:picLocks noChangeAspect="1"/>
          </p:cNvPicPr>
          <p:nvPr userDrawn="1"/>
        </p:nvPicPr>
        <p:blipFill>
          <a:blip r:embed="rId2"/>
          <a:stretch>
            <a:fillRect/>
          </a:stretch>
        </p:blipFill>
        <p:spPr>
          <a:xfrm>
            <a:off x="529741" y="541625"/>
            <a:ext cx="397993" cy="407700"/>
          </a:xfrm>
          <a:prstGeom prst="rect">
            <a:avLst/>
          </a:prstGeom>
        </p:spPr>
      </p:pic>
      <p:sp>
        <p:nvSpPr>
          <p:cNvPr id="6"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363045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 Headline/Bulle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78217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7"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2" y="1438713"/>
            <a:ext cx="9782177" cy="4572620"/>
          </a:xfrm>
          <a:prstGeom prst="rect">
            <a:avLst/>
          </a:prstGeom>
        </p:spPr>
        <p:txBody>
          <a:bodyPr lIns="0" tIns="0" rIns="0" bIns="0"/>
          <a:lstStyle>
            <a:lvl1pPr marL="342900" marR="0" indent="-342900" algn="l" defTabSz="914400" rtl="0" eaLnBrk="1" fontAlgn="auto" latinLnBrk="0" hangingPunct="1">
              <a:lnSpc>
                <a:spcPct val="90000"/>
              </a:lnSpc>
              <a:spcBef>
                <a:spcPts val="1000"/>
              </a:spcBef>
              <a:spcAft>
                <a:spcPts val="0"/>
              </a:spcAft>
              <a:buClrTx/>
              <a:buSzTx/>
              <a:buFont typeface="Arial" charset="0"/>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pic>
        <p:nvPicPr>
          <p:cNvPr id="8" name="Picture 7"/>
          <p:cNvPicPr>
            <a:picLocks noChangeAspect="1"/>
          </p:cNvPicPr>
          <p:nvPr userDrawn="1"/>
        </p:nvPicPr>
        <p:blipFill>
          <a:blip r:embed="rId2"/>
          <a:stretch>
            <a:fillRect/>
          </a:stretch>
        </p:blipFill>
        <p:spPr>
          <a:xfrm>
            <a:off x="529741" y="541625"/>
            <a:ext cx="397993" cy="407700"/>
          </a:xfrm>
          <a:prstGeom prst="rect">
            <a:avLst/>
          </a:prstGeom>
        </p:spPr>
      </p:pic>
      <p:sp>
        <p:nvSpPr>
          <p:cNvPr id="9"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218264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Slide For Tables/Chart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78217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pic>
        <p:nvPicPr>
          <p:cNvPr id="7" name="Picture 6"/>
          <p:cNvPicPr>
            <a:picLocks noChangeAspect="1"/>
          </p:cNvPicPr>
          <p:nvPr userDrawn="1"/>
        </p:nvPicPr>
        <p:blipFill>
          <a:blip r:embed="rId2"/>
          <a:stretch>
            <a:fillRect/>
          </a:stretch>
        </p:blipFill>
        <p:spPr>
          <a:xfrm>
            <a:off x="529741" y="541625"/>
            <a:ext cx="397993" cy="407700"/>
          </a:xfrm>
          <a:prstGeom prst="rect">
            <a:avLst/>
          </a:prstGeom>
        </p:spPr>
      </p:pic>
      <p:sp>
        <p:nvSpPr>
          <p:cNvPr id="12"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996510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 Slide / Question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endParaRPr lang="en-US"/>
          </a:p>
        </p:txBody>
      </p:sp>
      <p:sp>
        <p:nvSpPr>
          <p:cNvPr id="6" name="Title 1"/>
          <p:cNvSpPr>
            <a:spLocks noGrp="1"/>
          </p:cNvSpPr>
          <p:nvPr>
            <p:ph type="title" hasCustomPrompt="1"/>
          </p:nvPr>
        </p:nvSpPr>
        <p:spPr>
          <a:xfrm>
            <a:off x="6927622" y="3712775"/>
            <a:ext cx="3773716" cy="660777"/>
          </a:xfrm>
        </p:spPr>
        <p:txBody>
          <a:bodyPr lIns="0" tIns="0" rIns="0" bIns="0" anchor="t" anchorCtr="0">
            <a:normAutofit/>
          </a:bodyPr>
          <a:lstStyle>
            <a:lvl1pPr>
              <a:defRPr sz="4000" b="1" i="0" spc="-100" baseline="0">
                <a:solidFill>
                  <a:schemeClr val="bg1"/>
                </a:solidFill>
                <a:latin typeface="Arial Nova" charset="0"/>
                <a:ea typeface="Arial Nova" charset="0"/>
                <a:cs typeface="Arial Nova" charset="0"/>
              </a:defRPr>
            </a:lvl1pPr>
          </a:lstStyle>
          <a:p>
            <a:r>
              <a:rPr lang="en-US" dirty="0"/>
              <a:t>Questions</a:t>
            </a:r>
          </a:p>
        </p:txBody>
      </p:sp>
      <p:sp>
        <p:nvSpPr>
          <p:cNvPr id="7" name="Subtitle 2"/>
          <p:cNvSpPr>
            <a:spLocks noGrp="1"/>
          </p:cNvSpPr>
          <p:nvPr>
            <p:ph type="subTitle" idx="1" hasCustomPrompt="1"/>
          </p:nvPr>
        </p:nvSpPr>
        <p:spPr>
          <a:xfrm>
            <a:off x="6927622" y="4658906"/>
            <a:ext cx="3773716" cy="1224309"/>
          </a:xfrm>
          <a:prstGeom prst="rect">
            <a:avLst/>
          </a:prstGeom>
        </p:spPr>
        <p:txBody>
          <a:bodyPr lIns="0" tIns="0" rIns="0" bIns="0"/>
          <a:lstStyle>
            <a:lvl1pPr marL="0" indent="0" algn="l">
              <a:buNone/>
              <a:defRPr sz="2200" b="0" i="0">
                <a:solidFill>
                  <a:schemeClr val="bg1"/>
                </a:solidFill>
                <a:latin typeface="Arial Nova Light" charset="0"/>
                <a:ea typeface="Arial Nova Light" charset="0"/>
                <a:cs typeface="Arial Nova Light"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Contact Info</a:t>
            </a:r>
          </a:p>
        </p:txBody>
      </p:sp>
    </p:spTree>
    <p:extLst>
      <p:ext uri="{BB962C8B-B14F-4D97-AF65-F5344CB8AC3E}">
        <p14:creationId xmlns:p14="http://schemas.microsoft.com/office/powerpoint/2010/main" val="154183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s - Primary Transitio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sp>
        <p:nvSpPr>
          <p:cNvPr id="3" name="Title 1"/>
          <p:cNvSpPr>
            <a:spLocks noGrp="1"/>
          </p:cNvSpPr>
          <p:nvPr>
            <p:ph type="title" hasCustomPrompt="1"/>
          </p:nvPr>
        </p:nvSpPr>
        <p:spPr>
          <a:xfrm>
            <a:off x="533428" y="2855426"/>
            <a:ext cx="4819425" cy="1325563"/>
          </a:xfrm>
        </p:spPr>
        <p:txBody>
          <a:bodyPr lIns="0" tIns="0" rIns="0" bIns="0" anchor="t" anchorCtr="0">
            <a:normAutofit/>
          </a:bodyPr>
          <a:lstStyle>
            <a:lvl1pPr>
              <a:defRPr sz="4000" b="1" i="0" spc="-150" baseline="0">
                <a:solidFill>
                  <a:schemeClr val="bg1"/>
                </a:solidFill>
                <a:latin typeface="Arial Nova" charset="0"/>
                <a:ea typeface="Arial Nova" charset="0"/>
                <a:cs typeface="Arial Nova" charset="0"/>
              </a:defRPr>
            </a:lvl1pPr>
          </a:lstStyle>
          <a:p>
            <a:r>
              <a:rPr lang="en-US" noProof="0" dirty="0"/>
              <a:t>Transition Slide</a:t>
            </a:r>
            <a:br>
              <a:rPr lang="en-US" noProof="0" dirty="0"/>
            </a:br>
            <a:r>
              <a:rPr lang="en-US" noProof="0" dirty="0"/>
              <a:t>Copy Area</a:t>
            </a:r>
          </a:p>
        </p:txBody>
      </p:sp>
      <p:pic>
        <p:nvPicPr>
          <p:cNvPr id="8" name="Picture 7"/>
          <p:cNvPicPr>
            <a:picLocks noChangeAspect="1"/>
          </p:cNvPicPr>
          <p:nvPr userDrawn="1"/>
        </p:nvPicPr>
        <p:blipFill rotWithShape="1">
          <a:blip r:embed="rId3"/>
          <a:srcRect r="82341" b="-20999"/>
          <a:stretch/>
        </p:blipFill>
        <p:spPr>
          <a:xfrm>
            <a:off x="533428" y="540268"/>
            <a:ext cx="484636" cy="491089"/>
          </a:xfrm>
          <a:prstGeom prst="rect">
            <a:avLst/>
          </a:prstGeom>
        </p:spPr>
      </p:pic>
    </p:spTree>
    <p:extLst>
      <p:ext uri="{BB962C8B-B14F-4D97-AF65-F5344CB8AC3E}">
        <p14:creationId xmlns:p14="http://schemas.microsoft.com/office/powerpoint/2010/main" val="952868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s - Secondary Transition 1">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pic>
        <p:nvPicPr>
          <p:cNvPr id="8" name="Picture 7"/>
          <p:cNvPicPr>
            <a:picLocks noChangeAspect="1"/>
          </p:cNvPicPr>
          <p:nvPr userDrawn="1"/>
        </p:nvPicPr>
        <p:blipFill rotWithShape="1">
          <a:blip r:embed="rId3"/>
          <a:srcRect r="82341" b="-20999"/>
          <a:stretch/>
        </p:blipFill>
        <p:spPr>
          <a:xfrm>
            <a:off x="533428" y="540268"/>
            <a:ext cx="484636" cy="491089"/>
          </a:xfrm>
          <a:prstGeom prst="rect">
            <a:avLst/>
          </a:prstGeom>
        </p:spPr>
      </p:pic>
      <p:sp>
        <p:nvSpPr>
          <p:cNvPr id="9" name="Title 1"/>
          <p:cNvSpPr>
            <a:spLocks noGrp="1"/>
          </p:cNvSpPr>
          <p:nvPr>
            <p:ph type="title" hasCustomPrompt="1"/>
          </p:nvPr>
        </p:nvSpPr>
        <p:spPr>
          <a:xfrm>
            <a:off x="533428" y="2855426"/>
            <a:ext cx="4819425" cy="1325563"/>
          </a:xfrm>
        </p:spPr>
        <p:txBody>
          <a:bodyPr lIns="0" tIns="0" rIns="0" bIns="0" anchor="t" anchorCtr="0">
            <a:normAutofit/>
          </a:bodyPr>
          <a:lstStyle>
            <a:lvl1pPr>
              <a:defRPr sz="4000" b="1" i="0" spc="-150" baseline="0">
                <a:solidFill>
                  <a:schemeClr val="bg1"/>
                </a:solidFill>
                <a:latin typeface="Arial Nova" charset="0"/>
                <a:ea typeface="Arial Nova" charset="0"/>
                <a:cs typeface="Arial Nova" charset="0"/>
              </a:defRPr>
            </a:lvl1pPr>
          </a:lstStyle>
          <a:p>
            <a:r>
              <a:rPr lang="en-US" noProof="0" dirty="0"/>
              <a:t>Transition Slide</a:t>
            </a:r>
            <a:br>
              <a:rPr lang="en-US" noProof="0" dirty="0"/>
            </a:br>
            <a:r>
              <a:rPr lang="en-US" noProof="0" dirty="0"/>
              <a:t>Copy Area</a:t>
            </a:r>
          </a:p>
        </p:txBody>
      </p:sp>
    </p:spTree>
    <p:extLst>
      <p:ext uri="{BB962C8B-B14F-4D97-AF65-F5344CB8AC3E}">
        <p14:creationId xmlns:p14="http://schemas.microsoft.com/office/powerpoint/2010/main" val="34719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s - Secondary Transi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4" cy="6858000"/>
          </a:xfrm>
          <a:prstGeom prst="rect">
            <a:avLst/>
          </a:prstGeom>
        </p:spPr>
      </p:pic>
      <p:pic>
        <p:nvPicPr>
          <p:cNvPr id="7" name="Picture 6"/>
          <p:cNvPicPr>
            <a:picLocks noChangeAspect="1"/>
          </p:cNvPicPr>
          <p:nvPr userDrawn="1"/>
        </p:nvPicPr>
        <p:blipFill rotWithShape="1">
          <a:blip r:embed="rId3"/>
          <a:srcRect r="82341" b="-20999"/>
          <a:stretch/>
        </p:blipFill>
        <p:spPr>
          <a:xfrm>
            <a:off x="533428" y="540268"/>
            <a:ext cx="484636" cy="491089"/>
          </a:xfrm>
          <a:prstGeom prst="rect">
            <a:avLst/>
          </a:prstGeom>
        </p:spPr>
      </p:pic>
      <p:sp>
        <p:nvSpPr>
          <p:cNvPr id="8" name="Title 1"/>
          <p:cNvSpPr>
            <a:spLocks noGrp="1"/>
          </p:cNvSpPr>
          <p:nvPr>
            <p:ph type="title" hasCustomPrompt="1"/>
          </p:nvPr>
        </p:nvSpPr>
        <p:spPr>
          <a:xfrm>
            <a:off x="533428" y="2855426"/>
            <a:ext cx="4819425" cy="1325563"/>
          </a:xfrm>
        </p:spPr>
        <p:txBody>
          <a:bodyPr lIns="0" tIns="0" rIns="0" bIns="0" anchor="t" anchorCtr="0">
            <a:normAutofit/>
          </a:bodyPr>
          <a:lstStyle>
            <a:lvl1pPr>
              <a:defRPr sz="4000" b="1" i="0" spc="-150" baseline="0">
                <a:solidFill>
                  <a:schemeClr val="bg1"/>
                </a:solidFill>
                <a:latin typeface="Arial Nova" charset="0"/>
                <a:ea typeface="Arial Nova" charset="0"/>
                <a:cs typeface="Arial Nova" charset="0"/>
              </a:defRPr>
            </a:lvl1pPr>
          </a:lstStyle>
          <a:p>
            <a:r>
              <a:rPr lang="en-US" noProof="0" dirty="0"/>
              <a:t>Transition Slide</a:t>
            </a:r>
            <a:br>
              <a:rPr lang="en-US" noProof="0" dirty="0"/>
            </a:br>
            <a:r>
              <a:rPr lang="en-US" noProof="0" dirty="0"/>
              <a:t>Copy Area</a:t>
            </a:r>
          </a:p>
        </p:txBody>
      </p:sp>
    </p:spTree>
    <p:extLst>
      <p:ext uri="{BB962C8B-B14F-4D97-AF65-F5344CB8AC3E}">
        <p14:creationId xmlns:p14="http://schemas.microsoft.com/office/powerpoint/2010/main" val="970244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Half Image/Bullets">
    <p:bg>
      <p:bgRef idx="1001">
        <a:schemeClr val="bg1"/>
      </p:bgRef>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3" y="473723"/>
            <a:ext cx="4655006"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7"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347472" marR="0" indent="-347472" algn="l" defTabSz="914400" rtl="0" eaLnBrk="1" fontAlgn="auto" latinLnBrk="0" hangingPunct="1">
              <a:lnSpc>
                <a:spcPct val="90000"/>
              </a:lnSpc>
              <a:spcBef>
                <a:spcPts val="1000"/>
              </a:spcBef>
              <a:spcAft>
                <a:spcPts val="0"/>
              </a:spcAft>
              <a:buClr>
                <a:schemeClr val="tx1"/>
              </a:buClr>
              <a:buSzPct val="80000"/>
              <a:buFont typeface="Wingdings" charset="2"/>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pic>
        <p:nvPicPr>
          <p:cNvPr id="14" name="Picture 13"/>
          <p:cNvPicPr>
            <a:picLocks noChangeAspect="1"/>
          </p:cNvPicPr>
          <p:nvPr userDrawn="1"/>
        </p:nvPicPr>
        <p:blipFill>
          <a:blip r:embed="rId2"/>
          <a:stretch>
            <a:fillRect/>
          </a:stretch>
        </p:blipFill>
        <p:spPr>
          <a:xfrm>
            <a:off x="529741" y="541625"/>
            <a:ext cx="397993" cy="407700"/>
          </a:xfrm>
          <a:prstGeom prst="rect">
            <a:avLst/>
          </a:prstGeom>
        </p:spPr>
      </p:pic>
      <p:sp>
        <p:nvSpPr>
          <p:cNvPr id="17" name="Picture Placeholder 16"/>
          <p:cNvSpPr>
            <a:spLocks noGrp="1"/>
          </p:cNvSpPr>
          <p:nvPr>
            <p:ph type="pic" sz="quarter" idx="12"/>
          </p:nvPr>
        </p:nvSpPr>
        <p:spPr>
          <a:xfrm>
            <a:off x="6248400" y="0"/>
            <a:ext cx="5943600" cy="68580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8"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46591921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 Half Image/Paragraph">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529741" y="541625"/>
            <a:ext cx="397993" cy="407700"/>
          </a:xfrm>
          <a:prstGeom prst="rect">
            <a:avLst/>
          </a:prstGeom>
        </p:spPr>
      </p:pic>
      <p:sp>
        <p:nvSpPr>
          <p:cNvPr id="10" name="Text Placeholder 6">
            <a:extLst>
              <a:ext uri="{FF2B5EF4-FFF2-40B4-BE49-F238E27FC236}">
                <a16:creationId xmlns:a16="http://schemas.microsoft.com/office/drawing/2014/main" id="{99EF69D5-3A30-E745-9AC7-40B11563AA62}"/>
              </a:ext>
            </a:extLst>
          </p:cNvPr>
          <p:cNvSpPr>
            <a:spLocks noGrp="1"/>
          </p:cNvSpPr>
          <p:nvPr>
            <p:ph type="body" sz="quarter" idx="12" hasCustomPrompt="1"/>
          </p:nvPr>
        </p:nvSpPr>
        <p:spPr>
          <a:xfrm>
            <a:off x="1190624" y="1438713"/>
            <a:ext cx="4655006" cy="4572620"/>
          </a:xfrm>
          <a:prstGeom prst="rect">
            <a:avLst/>
          </a:prstGeom>
        </p:spPr>
        <p:txBody>
          <a:bodyPr lIns="0" tIns="0" rIns="0" bIns="0"/>
          <a:lstStyle>
            <a:lvl1pPr marL="342900" marR="0" indent="-342900" algn="l" defTabSz="914400" rtl="0" eaLnBrk="1" fontAlgn="auto" latinLnBrk="0" hangingPunct="1">
              <a:lnSpc>
                <a:spcPct val="90000"/>
              </a:lnSpc>
              <a:spcBef>
                <a:spcPts val="1000"/>
              </a:spcBef>
              <a:spcAft>
                <a:spcPts val="0"/>
              </a:spcAft>
              <a:buClrTx/>
              <a:buSzTx/>
              <a:buFont typeface="Arial" charset="0"/>
              <a:buNone/>
              <a:tabLst/>
              <a:defRPr sz="2200" b="0" i="0" spc="0" baseline="0">
                <a:solidFill>
                  <a:srgbClr val="000000"/>
                </a:solidFill>
                <a:latin typeface="Arial Nova Light" charset="0"/>
                <a:ea typeface="Arial Nova Light" charset="0"/>
                <a:cs typeface="Arial Nova Light" charset="0"/>
              </a:defRPr>
            </a:lvl1pPr>
            <a:lvl2pPr marL="685800" indent="-228600">
              <a:buSzPct val="65000"/>
              <a:buFontTx/>
              <a:buBlip>
                <a:blip r:embed="rId3"/>
              </a:buBlip>
              <a:defRPr sz="1800" b="0" i="0" spc="-100" baseline="0">
                <a:latin typeface="Proxima Nova" charset="0"/>
                <a:ea typeface="Proxima Nova" charset="0"/>
                <a:cs typeface="Proxima Nova" charset="0"/>
              </a:defRPr>
            </a:lvl2pPr>
            <a:lvl3pPr>
              <a:defRPr sz="2200" b="0" i="0" spc="-100" baseline="0">
                <a:latin typeface="Proxima Nova Light" charset="0"/>
                <a:ea typeface="Proxima Nova Light" charset="0"/>
                <a:cs typeface="Proxima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a:t>Insert paragraph copy here.</a:t>
            </a:r>
          </a:p>
        </p:txBody>
      </p:sp>
      <p:sp>
        <p:nvSpPr>
          <p:cNvPr id="14"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3" y="473723"/>
            <a:ext cx="4655006"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17" name="Picture Placeholder 16"/>
          <p:cNvSpPr>
            <a:spLocks noGrp="1"/>
          </p:cNvSpPr>
          <p:nvPr>
            <p:ph type="pic" sz="quarter" idx="13"/>
          </p:nvPr>
        </p:nvSpPr>
        <p:spPr>
          <a:xfrm>
            <a:off x="6248400" y="0"/>
            <a:ext cx="5943600" cy="6858000"/>
          </a:xfrm>
          <a:prstGeom prst="rect">
            <a:avLst/>
          </a:prstGeom>
        </p:spPr>
        <p:txBody>
          <a:body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8"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503225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Headline_Paragraph_Bulle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88740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8"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charset="2"/>
              <a:buNone/>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a:t>Insert paragraph copy here.</a:t>
            </a:r>
          </a:p>
        </p:txBody>
      </p:sp>
      <p:pic>
        <p:nvPicPr>
          <p:cNvPr id="12" name="Picture 11"/>
          <p:cNvPicPr>
            <a:picLocks noChangeAspect="1"/>
          </p:cNvPicPr>
          <p:nvPr userDrawn="1"/>
        </p:nvPicPr>
        <p:blipFill>
          <a:blip r:embed="rId2"/>
          <a:stretch>
            <a:fillRect/>
          </a:stretch>
        </p:blipFill>
        <p:spPr>
          <a:xfrm>
            <a:off x="529741" y="541625"/>
            <a:ext cx="397993" cy="407700"/>
          </a:xfrm>
          <a:prstGeom prst="rect">
            <a:avLst/>
          </a:prstGeom>
        </p:spPr>
      </p:pic>
      <p:sp>
        <p:nvSpPr>
          <p:cNvPr id="14" name="Text Placeholder 6">
            <a:extLst>
              <a:ext uri="{FF2B5EF4-FFF2-40B4-BE49-F238E27FC236}">
                <a16:creationId xmlns:a16="http://schemas.microsoft.com/office/drawing/2014/main" id="{576EEF12-80F5-3A42-A051-AEFCB6687239}"/>
              </a:ext>
            </a:extLst>
          </p:cNvPr>
          <p:cNvSpPr>
            <a:spLocks noGrp="1"/>
          </p:cNvSpPr>
          <p:nvPr>
            <p:ph type="body" sz="quarter" idx="12" hasCustomPrompt="1"/>
          </p:nvPr>
        </p:nvSpPr>
        <p:spPr>
          <a:xfrm>
            <a:off x="6423024" y="1438713"/>
            <a:ext cx="4655006" cy="4572620"/>
          </a:xfrm>
          <a:prstGeom prst="rect">
            <a:avLst/>
          </a:prstGeom>
        </p:spPr>
        <p:txBody>
          <a:bodyPr lIns="0" tIns="0" rIns="0" bIns="0"/>
          <a:lstStyle>
            <a:lvl1pPr marL="347472" marR="0" indent="-347472" algn="l" defTabSz="914400" rtl="0" eaLnBrk="1" fontAlgn="auto" latinLnBrk="0" hangingPunct="1">
              <a:lnSpc>
                <a:spcPct val="90000"/>
              </a:lnSpc>
              <a:spcBef>
                <a:spcPts val="1000"/>
              </a:spcBef>
              <a:spcAft>
                <a:spcPts val="0"/>
              </a:spcAft>
              <a:buClr>
                <a:schemeClr val="tx1"/>
              </a:buClr>
              <a:buSzPct val="80000"/>
              <a:buFont typeface="Wingdings" charset="2"/>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sp>
        <p:nvSpPr>
          <p:cNvPr id="15"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170984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Headline_Bullet_Paragraph">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2" y="473723"/>
            <a:ext cx="9887407"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7"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342900" marR="0" indent="-342900" algn="l" defTabSz="914400" rtl="0" eaLnBrk="1" fontAlgn="auto" latinLnBrk="0" hangingPunct="1">
              <a:lnSpc>
                <a:spcPct val="90000"/>
              </a:lnSpc>
              <a:spcBef>
                <a:spcPts val="1000"/>
              </a:spcBef>
              <a:spcAft>
                <a:spcPts val="0"/>
              </a:spcAft>
              <a:buClrTx/>
              <a:buSzTx/>
              <a:buFont typeface="Arial" charset="0"/>
              <a:buChar char="•"/>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lvl="0"/>
            <a:r>
              <a:rPr lang="en-US" dirty="0"/>
              <a:t>Insert bullet here</a:t>
            </a:r>
          </a:p>
          <a:p>
            <a:pPr lvl="1"/>
            <a:r>
              <a:rPr lang="en-US" dirty="0"/>
              <a:t>Insert sub bullet here</a:t>
            </a:r>
          </a:p>
          <a:p>
            <a:pPr lvl="2"/>
            <a:r>
              <a:rPr lang="en-US" dirty="0"/>
              <a:t>Insert sub bullet here</a:t>
            </a:r>
          </a:p>
        </p:txBody>
      </p:sp>
      <p:pic>
        <p:nvPicPr>
          <p:cNvPr id="8" name="Picture 7"/>
          <p:cNvPicPr>
            <a:picLocks noChangeAspect="1"/>
          </p:cNvPicPr>
          <p:nvPr userDrawn="1"/>
        </p:nvPicPr>
        <p:blipFill>
          <a:blip r:embed="rId2"/>
          <a:stretch>
            <a:fillRect/>
          </a:stretch>
        </p:blipFill>
        <p:spPr>
          <a:xfrm>
            <a:off x="529741" y="541625"/>
            <a:ext cx="397993" cy="407700"/>
          </a:xfrm>
          <a:prstGeom prst="rect">
            <a:avLst/>
          </a:prstGeom>
        </p:spPr>
      </p:pic>
      <p:sp>
        <p:nvSpPr>
          <p:cNvPr id="13" name="Text Placeholder 6">
            <a:extLst>
              <a:ext uri="{FF2B5EF4-FFF2-40B4-BE49-F238E27FC236}">
                <a16:creationId xmlns:a16="http://schemas.microsoft.com/office/drawing/2014/main" id="{576EEF12-80F5-3A42-A051-AEFCB6687239}"/>
              </a:ext>
            </a:extLst>
          </p:cNvPr>
          <p:cNvSpPr>
            <a:spLocks noGrp="1"/>
          </p:cNvSpPr>
          <p:nvPr>
            <p:ph type="body" sz="quarter" idx="12" hasCustomPrompt="1"/>
          </p:nvPr>
        </p:nvSpPr>
        <p:spPr>
          <a:xfrm>
            <a:off x="6423024" y="1438713"/>
            <a:ext cx="4655006" cy="457262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
                <a:schemeClr val="tx1"/>
              </a:buClr>
              <a:buSzPct val="80000"/>
              <a:buFont typeface="Arial" charset="0"/>
              <a:buNone/>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7472" marR="0" lvl="0" indent="-347472" algn="l" defTabSz="914400" rtl="0" eaLnBrk="1" fontAlgn="auto" latinLnBrk="0" hangingPunct="1">
              <a:lnSpc>
                <a:spcPct val="90000"/>
              </a:lnSpc>
              <a:spcBef>
                <a:spcPts val="1000"/>
              </a:spcBef>
              <a:spcAft>
                <a:spcPts val="0"/>
              </a:spcAft>
              <a:buClr>
                <a:schemeClr val="tx1"/>
              </a:buClr>
              <a:buSzPct val="80000"/>
              <a:buFont typeface="Wingdings" charset="2"/>
              <a:buNone/>
              <a:tabLst/>
              <a:defRPr/>
            </a:pPr>
            <a:r>
              <a:rPr lang="en-US" dirty="0"/>
              <a:t>Insert paragraph copy here.</a:t>
            </a:r>
          </a:p>
        </p:txBody>
      </p:sp>
      <p:sp>
        <p:nvSpPr>
          <p:cNvPr id="14"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1212470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Cluster - Headline/Paragraph">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F787070-EFFE-B748-BCC6-925CE844419C}"/>
              </a:ext>
            </a:extLst>
          </p:cNvPr>
          <p:cNvSpPr>
            <a:spLocks noGrp="1"/>
          </p:cNvSpPr>
          <p:nvPr>
            <p:ph type="title" hasCustomPrompt="1"/>
          </p:nvPr>
        </p:nvSpPr>
        <p:spPr>
          <a:xfrm>
            <a:off x="1190623" y="473723"/>
            <a:ext cx="10002310" cy="576329"/>
          </a:xfrm>
        </p:spPr>
        <p:txBody>
          <a:bodyPr lIns="0" tIns="0" rIns="0" bIns="0" anchor="b" anchorCtr="0">
            <a:normAutofit/>
          </a:bodyPr>
          <a:lstStyle>
            <a:lvl1pPr>
              <a:defRPr sz="4000" b="1" i="0" spc="0" baseline="0">
                <a:solidFill>
                  <a:srgbClr val="006198"/>
                </a:solidFill>
                <a:latin typeface="Arial Nova" charset="0"/>
                <a:ea typeface="Arial Nova" charset="0"/>
                <a:cs typeface="Arial Nova" charset="0"/>
              </a:defRPr>
            </a:lvl1pPr>
          </a:lstStyle>
          <a:p>
            <a:r>
              <a:rPr lang="en-US" dirty="0"/>
              <a:t>Insert title here</a:t>
            </a:r>
          </a:p>
        </p:txBody>
      </p:sp>
      <p:sp>
        <p:nvSpPr>
          <p:cNvPr id="8" name="Text Placeholder 6">
            <a:extLst>
              <a:ext uri="{FF2B5EF4-FFF2-40B4-BE49-F238E27FC236}">
                <a16:creationId xmlns:a16="http://schemas.microsoft.com/office/drawing/2014/main" id="{576EEF12-80F5-3A42-A051-AEFCB6687239}"/>
              </a:ext>
            </a:extLst>
          </p:cNvPr>
          <p:cNvSpPr>
            <a:spLocks noGrp="1"/>
          </p:cNvSpPr>
          <p:nvPr>
            <p:ph type="body" sz="quarter" idx="10" hasCustomPrompt="1"/>
          </p:nvPr>
        </p:nvSpPr>
        <p:spPr>
          <a:xfrm>
            <a:off x="1190623" y="1438713"/>
            <a:ext cx="4655006" cy="4572620"/>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 typeface="Wingdings" charset="2"/>
              <a:buNone/>
              <a:tabLst/>
              <a:defRPr sz="2200" b="0" i="0" spc="0" baseline="0">
                <a:solidFill>
                  <a:srgbClr val="000000"/>
                </a:solidFill>
                <a:latin typeface="Arial Nova Light" charset="0"/>
                <a:ea typeface="Arial Nova Light" charset="0"/>
                <a:cs typeface="Arial Nova Light" charset="0"/>
              </a:defRPr>
            </a:lvl1pPr>
            <a:lvl2pPr marL="685800" indent="-228600">
              <a:buClr>
                <a:schemeClr val="tx1"/>
              </a:buClr>
              <a:buSzPct val="80000"/>
              <a:buFont typeface="Arial" charset="0"/>
              <a:buChar char="•"/>
              <a:defRPr sz="1800" b="0" i="0" spc="0" baseline="0">
                <a:solidFill>
                  <a:srgbClr val="000000"/>
                </a:solidFill>
                <a:latin typeface="Arial Nova Light" charset="0"/>
                <a:ea typeface="Arial Nova Light" charset="0"/>
                <a:cs typeface="Arial Nova Light" charset="0"/>
              </a:defRPr>
            </a:lvl2pPr>
            <a:lvl3pPr marL="1143000" indent="-228600">
              <a:buClr>
                <a:schemeClr val="tx1"/>
              </a:buClr>
              <a:buSzPct val="80000"/>
              <a:buFont typeface="Courier New" charset="0"/>
              <a:buChar char="o"/>
              <a:defRPr sz="1600" b="0" i="0" spc="0" baseline="0">
                <a:latin typeface="Arial Nova Light" charset="0"/>
                <a:ea typeface="Arial Nova Light" charset="0"/>
                <a:cs typeface="Arial Nova Light" charset="0"/>
              </a:defRPr>
            </a:lvl3pPr>
            <a:lvl4pPr>
              <a:defRPr sz="2200" b="0" i="0" spc="-100" baseline="0">
                <a:latin typeface="Proxima Nova Light" charset="0"/>
                <a:ea typeface="Proxima Nova Light" charset="0"/>
                <a:cs typeface="Proxima Nova Light" charset="0"/>
              </a:defRPr>
            </a:lvl4pPr>
            <a:lvl5pPr>
              <a:defRPr sz="2200" b="0" i="0" spc="-100" baseline="0">
                <a:latin typeface="Proxima Nova Light" charset="0"/>
                <a:ea typeface="Proxima Nova Light" charset="0"/>
                <a:cs typeface="Proxima Nova Light" charset="0"/>
              </a:defRPr>
            </a:lvl5pPr>
          </a:lstStyle>
          <a:p>
            <a:pPr marL="342900" marR="0" lvl="0" indent="-342900" algn="l" defTabSz="914400" rtl="0" eaLnBrk="1" fontAlgn="auto" latinLnBrk="0" hangingPunct="1">
              <a:lnSpc>
                <a:spcPct val="90000"/>
              </a:lnSpc>
              <a:spcBef>
                <a:spcPts val="1000"/>
              </a:spcBef>
              <a:spcAft>
                <a:spcPts val="0"/>
              </a:spcAft>
              <a:buClrTx/>
              <a:buSzTx/>
              <a:tabLst/>
              <a:defRPr/>
            </a:pPr>
            <a:r>
              <a:rPr lang="en-US" dirty="0"/>
              <a:t>Insert paragraph copy here.</a:t>
            </a:r>
          </a:p>
        </p:txBody>
      </p:sp>
      <p:pic>
        <p:nvPicPr>
          <p:cNvPr id="12" name="Picture 11"/>
          <p:cNvPicPr>
            <a:picLocks noChangeAspect="1"/>
          </p:cNvPicPr>
          <p:nvPr userDrawn="1"/>
        </p:nvPicPr>
        <p:blipFill>
          <a:blip r:embed="rId2"/>
          <a:stretch>
            <a:fillRect/>
          </a:stretch>
        </p:blipFill>
        <p:spPr>
          <a:xfrm>
            <a:off x="529741" y="541625"/>
            <a:ext cx="397993" cy="407700"/>
          </a:xfrm>
          <a:prstGeom prst="rect">
            <a:avLst/>
          </a:prstGeom>
        </p:spPr>
      </p:pic>
      <p:sp>
        <p:nvSpPr>
          <p:cNvPr id="3" name="Picture Placeholder 2"/>
          <p:cNvSpPr>
            <a:spLocks noGrp="1"/>
          </p:cNvSpPr>
          <p:nvPr>
            <p:ph type="pic" sz="quarter" idx="12"/>
          </p:nvPr>
        </p:nvSpPr>
        <p:spPr>
          <a:xfrm>
            <a:off x="6620933" y="3268133"/>
            <a:ext cx="4572000" cy="274320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9" name="Picture Placeholder 2"/>
          <p:cNvSpPr>
            <a:spLocks noGrp="1"/>
          </p:cNvSpPr>
          <p:nvPr>
            <p:ph type="pic" sz="quarter" idx="13"/>
          </p:nvPr>
        </p:nvSpPr>
        <p:spPr>
          <a:xfrm>
            <a:off x="9008532" y="1642533"/>
            <a:ext cx="2184401" cy="131956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0" name="Picture Placeholder 2"/>
          <p:cNvSpPr>
            <a:spLocks noGrp="1"/>
          </p:cNvSpPr>
          <p:nvPr>
            <p:ph type="pic" sz="quarter" idx="14"/>
          </p:nvPr>
        </p:nvSpPr>
        <p:spPr>
          <a:xfrm>
            <a:off x="7112001" y="1642533"/>
            <a:ext cx="1574800" cy="1319560"/>
          </a:xfrm>
          <a:prstGeom prst="rect">
            <a:avLst/>
          </a:prstGeom>
        </p:spPr>
        <p:txBody>
          <a:bodyPr/>
          <a:lstStyle>
            <a:lvl1pPr>
              <a:defRPr sz="1400" b="0" i="0">
                <a:latin typeface="Arial Nova Light" charset="0"/>
                <a:ea typeface="Arial Nova Light" charset="0"/>
                <a:cs typeface="Arial Nova Light" charset="0"/>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
        <p:nvSpPr>
          <p:cNvPr id="11"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855007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529741" y="6399994"/>
            <a:ext cx="2743200" cy="365125"/>
          </a:xfrm>
          <a:prstGeom prst="rect">
            <a:avLst/>
          </a:prstGeom>
        </p:spPr>
        <p:txBody>
          <a:bodyPr vert="horz" lIns="91440" tIns="45720" rIns="91440" bIns="45720" rtlCol="0" anchor="ctr"/>
          <a:lstStyle>
            <a:lvl1pPr algn="l">
              <a:defRPr sz="800" b="0" i="0">
                <a:solidFill>
                  <a:schemeClr val="tx1">
                    <a:tint val="75000"/>
                  </a:schemeClr>
                </a:solidFill>
                <a:latin typeface="Arial Nova Light" charset="0"/>
                <a:ea typeface="Arial Nova Light" charset="0"/>
                <a:cs typeface="Arial Nova Light" charset="0"/>
              </a:defRPr>
            </a:lvl1pPr>
          </a:lstStyle>
          <a:p>
            <a:fld id="{E189DA35-5C96-C34F-91AB-939BFA61035D}" type="slidenum">
              <a:rPr lang="en-US" smtClean="0"/>
              <a:pPr/>
              <a:t>‹#›</a:t>
            </a:fld>
            <a:r>
              <a:rPr lang="en-US" dirty="0"/>
              <a:t> | </a:t>
            </a:r>
            <a:r>
              <a:rPr lang="en-US" dirty="0" err="1"/>
              <a:t>Broadwind</a:t>
            </a:r>
            <a:r>
              <a:rPr lang="en-US" dirty="0"/>
              <a:t>  | Name of Presentation</a:t>
            </a:r>
          </a:p>
        </p:txBody>
      </p:sp>
    </p:spTree>
    <p:extLst>
      <p:ext uri="{BB962C8B-B14F-4D97-AF65-F5344CB8AC3E}">
        <p14:creationId xmlns:p14="http://schemas.microsoft.com/office/powerpoint/2010/main" val="78230986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55" r:id="rId3"/>
    <p:sldLayoutId id="2147483668" r:id="rId4"/>
    <p:sldLayoutId id="2147483670" r:id="rId5"/>
    <p:sldLayoutId id="2147483659" r:id="rId6"/>
    <p:sldLayoutId id="2147483663" r:id="rId7"/>
    <p:sldLayoutId id="2147483671" r:id="rId8"/>
    <p:sldLayoutId id="2147483672" r:id="rId9"/>
    <p:sldLayoutId id="2147483673" r:id="rId10"/>
    <p:sldLayoutId id="2147483675" r:id="rId11"/>
    <p:sldLayoutId id="2147483674" r:id="rId12"/>
    <p:sldLayoutId id="2147483677" r:id="rId13"/>
    <p:sldLayoutId id="2147483657" r:id="rId14"/>
  </p:sldLayoutIdLst>
  <p:hf hdr="0" ftr="0" dt="0"/>
  <p:txStyles>
    <p:titleStyle>
      <a:lvl1pPr algn="l" defTabSz="914400" rtl="0" eaLnBrk="1" latinLnBrk="0" hangingPunct="1">
        <a:lnSpc>
          <a:spcPct val="90000"/>
        </a:lnSpc>
        <a:spcBef>
          <a:spcPct val="0"/>
        </a:spcBef>
        <a:buNone/>
        <a:defRPr sz="4000" b="1" i="0" kern="1200">
          <a:solidFill>
            <a:schemeClr val="tx1"/>
          </a:solidFill>
          <a:latin typeface="Arial Nova" charset="0"/>
          <a:ea typeface="Arial Nova" charset="0"/>
          <a:cs typeface="Arial Nova" charset="0"/>
        </a:defRPr>
      </a:lvl1pPr>
    </p:titleStyle>
    <p:bodyStyle>
      <a:lvl1pPr marL="228600" indent="-228600" algn="l" defTabSz="914400" rtl="0" eaLnBrk="1" latinLnBrk="0" hangingPunct="1">
        <a:lnSpc>
          <a:spcPct val="90000"/>
        </a:lnSpc>
        <a:spcBef>
          <a:spcPts val="1000"/>
        </a:spcBef>
        <a:buFont typeface="Arial"/>
        <a:buChar char="•"/>
        <a:defRPr sz="2200" b="0" i="0" kern="1200">
          <a:solidFill>
            <a:schemeClr val="tx1"/>
          </a:solidFill>
          <a:latin typeface="Arial Nova Light" charset="0"/>
          <a:ea typeface="Arial Nova Light" charset="0"/>
          <a:cs typeface="Arial Nova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rial Nova Light" charset="0"/>
          <a:ea typeface="Arial Nova Light" charset="0"/>
          <a:cs typeface="Arial Nova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rial Nova Light" charset="0"/>
          <a:ea typeface="Arial Nova Light" charset="0"/>
          <a:cs typeface="Arial Nova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rial Nova Light" charset="0"/>
          <a:ea typeface="Arial Nova Light" charset="0"/>
          <a:cs typeface="Arial Nova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rial Nova Light" charset="0"/>
          <a:ea typeface="Arial Nova Light" charset="0"/>
          <a:cs typeface="Arial Nova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8.xml"/><Relationship Id="rId5" Type="http://schemas.openxmlformats.org/officeDocument/2006/relationships/chart" Target="../charts/chart15.xml"/><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8.xml"/><Relationship Id="rId5" Type="http://schemas.openxmlformats.org/officeDocument/2006/relationships/chart" Target="../charts/chart19.xml"/><Relationship Id="rId4" Type="http://schemas.openxmlformats.org/officeDocument/2006/relationships/chart" Target="../charts/char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1.xml"/><Relationship Id="rId1" Type="http://schemas.openxmlformats.org/officeDocument/2006/relationships/slideLayout" Target="../slideLayouts/slideLayout8.xml"/><Relationship Id="rId5" Type="http://schemas.openxmlformats.org/officeDocument/2006/relationships/image" Target="../media/image9.png"/><Relationship Id="rId4" Type="http://schemas.microsoft.com/office/2014/relationships/chartEx" Target="../charts/chartEx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8.xml"/><Relationship Id="rId4" Type="http://schemas.openxmlformats.org/officeDocument/2006/relationships/chart" Target="../charts/chart24.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chart" Target="../charts/chart26.xml"/><Relationship Id="rId1" Type="http://schemas.openxmlformats.org/officeDocument/2006/relationships/slideLayout" Target="../slideLayouts/slideLayout8.xml"/><Relationship Id="rId5" Type="http://schemas.openxmlformats.org/officeDocument/2006/relationships/chart" Target="../charts/chart29.xml"/><Relationship Id="rId4" Type="http://schemas.openxmlformats.org/officeDocument/2006/relationships/chart" Target="../charts/char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8.xml"/><Relationship Id="rId4" Type="http://schemas.openxmlformats.org/officeDocument/2006/relationships/image" Target="../media/image14.emf"/></Relationships>
</file>

<file path=ppt/slides/_rels/slide2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8.xml"/><Relationship Id="rId5" Type="http://schemas.openxmlformats.org/officeDocument/2006/relationships/chart" Target="../charts/chart6.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8.xml"/><Relationship Id="rId5" Type="http://schemas.openxmlformats.org/officeDocument/2006/relationships/chart" Target="../charts/chart10.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25A775DB-4FA5-C345-91AB-C8DD81FD8E51}"/>
              </a:ext>
            </a:extLst>
          </p:cNvPr>
          <p:cNvPicPr>
            <a:picLocks noGrp="1" noChangeAspect="1"/>
          </p:cNvPicPr>
          <p:nvPr>
            <p:ph type="pic" sz="quarter" idx="10"/>
          </p:nvPr>
        </p:nvPicPr>
        <p:blipFill>
          <a:blip r:embed="rId2"/>
          <a:srcRect t="25" b="25"/>
          <a:stretch>
            <a:fillRect/>
          </a:stretch>
        </p:blipFill>
        <p:spPr/>
      </p:pic>
      <p:pic>
        <p:nvPicPr>
          <p:cNvPr id="6" name="Picture 5"/>
          <p:cNvPicPr>
            <a:picLocks noChangeAspect="1"/>
          </p:cNvPicPr>
          <p:nvPr/>
        </p:nvPicPr>
        <p:blipFill>
          <a:blip r:embed="rId3"/>
          <a:stretch>
            <a:fillRect/>
          </a:stretch>
        </p:blipFill>
        <p:spPr>
          <a:xfrm>
            <a:off x="6927622" y="540269"/>
            <a:ext cx="2744401" cy="405862"/>
          </a:xfrm>
          <a:prstGeom prst="rect">
            <a:avLst/>
          </a:prstGeom>
        </p:spPr>
      </p:pic>
      <p:sp>
        <p:nvSpPr>
          <p:cNvPr id="7" name="Title 2">
            <a:extLst>
              <a:ext uri="{FF2B5EF4-FFF2-40B4-BE49-F238E27FC236}">
                <a16:creationId xmlns:a16="http://schemas.microsoft.com/office/drawing/2014/main" id="{550BF75B-AEF0-447D-AA55-57D30945F5D0}"/>
              </a:ext>
            </a:extLst>
          </p:cNvPr>
          <p:cNvSpPr txBox="1">
            <a:spLocks/>
          </p:cNvSpPr>
          <p:nvPr/>
        </p:nvSpPr>
        <p:spPr>
          <a:xfrm>
            <a:off x="6936785" y="3844325"/>
            <a:ext cx="5255215" cy="1325563"/>
          </a:xfrm>
          <a:prstGeom prst="rect">
            <a:avLst/>
          </a:prstGeom>
        </p:spPr>
        <p:txBody>
          <a:bodyPr vert="horz" lIns="0" tIns="0" rIns="0" bIns="0" rtlCol="0" anchor="t" anchorCtr="0">
            <a:normAutofit fontScale="90000"/>
          </a:bodyPr>
          <a:lstStyle>
            <a:lvl1pPr algn="l" defTabSz="914400" rtl="0" eaLnBrk="1" latinLnBrk="0" hangingPunct="1">
              <a:lnSpc>
                <a:spcPct val="90000"/>
              </a:lnSpc>
              <a:spcBef>
                <a:spcPct val="0"/>
              </a:spcBef>
              <a:buNone/>
              <a:defRPr sz="4000" b="1" i="0" kern="1200" spc="-100" baseline="0">
                <a:solidFill>
                  <a:schemeClr val="bg1"/>
                </a:solidFill>
                <a:latin typeface="Arial Nova" charset="0"/>
                <a:ea typeface="Arial Nova" charset="0"/>
                <a:cs typeface="Arial Nova" charset="0"/>
              </a:defRPr>
            </a:lvl1pPr>
          </a:lstStyle>
          <a:p>
            <a:r>
              <a:rPr lang="en-US"/>
              <a:t>4Q19 / Full-Year 2019 Results Conference Call</a:t>
            </a:r>
            <a:endParaRPr lang="en-US" dirty="0"/>
          </a:p>
        </p:txBody>
      </p:sp>
      <p:sp>
        <p:nvSpPr>
          <p:cNvPr id="8" name="Subtitle 3">
            <a:extLst>
              <a:ext uri="{FF2B5EF4-FFF2-40B4-BE49-F238E27FC236}">
                <a16:creationId xmlns:a16="http://schemas.microsoft.com/office/drawing/2014/main" id="{1484E651-E9EF-4AE3-BB2B-DE40237FCD9D}"/>
              </a:ext>
            </a:extLst>
          </p:cNvPr>
          <p:cNvSpPr txBox="1">
            <a:spLocks/>
          </p:cNvSpPr>
          <p:nvPr/>
        </p:nvSpPr>
        <p:spPr>
          <a:xfrm>
            <a:off x="6972295" y="4979349"/>
            <a:ext cx="5184193" cy="110137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a:buNone/>
              <a:defRPr sz="2200" b="0" i="0" kern="1200">
                <a:solidFill>
                  <a:schemeClr val="bg1"/>
                </a:solidFill>
                <a:latin typeface="Arial Nova Light" charset="0"/>
                <a:ea typeface="Arial Nova Light" charset="0"/>
                <a:cs typeface="Arial Nova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Arial Nova Light" charset="0"/>
                <a:ea typeface="Arial Nova Light" charset="0"/>
                <a:cs typeface="Arial Nova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Arial Nova Light" charset="0"/>
                <a:ea typeface="Arial Nova Light" charset="0"/>
                <a:cs typeface="Arial Nova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Arial Nova Light" charset="0"/>
                <a:ea typeface="Arial Nova Light" charset="0"/>
                <a:cs typeface="Arial Nova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Arial Nova Light" charset="0"/>
                <a:ea typeface="Arial Nova Light" charset="0"/>
                <a:cs typeface="Arial Nova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b="1" dirty="0"/>
              <a:t>Investor Presentation</a:t>
            </a:r>
          </a:p>
        </p:txBody>
      </p:sp>
    </p:spTree>
    <p:extLst>
      <p:ext uri="{BB962C8B-B14F-4D97-AF65-F5344CB8AC3E}">
        <p14:creationId xmlns:p14="http://schemas.microsoft.com/office/powerpoint/2010/main" val="38784274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GEARING SEGMENT   </a:t>
            </a:r>
            <a:br>
              <a:rPr lang="en-US" sz="2400" dirty="0"/>
            </a:br>
            <a:r>
              <a:rPr lang="en-US" sz="1800" b="0" dirty="0">
                <a:solidFill>
                  <a:srgbClr val="CE7B28"/>
                </a:solidFill>
              </a:rPr>
              <a:t>Higher-Value Sales Mix Contributes To Improved EBITDA Generation</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10</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3053919" y="148080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Revenue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28" name="Rectangle 27">
            <a:extLst>
              <a:ext uri="{FF2B5EF4-FFF2-40B4-BE49-F238E27FC236}">
                <a16:creationId xmlns:a16="http://schemas.microsoft.com/office/drawing/2014/main" id="{F3DA2826-1531-46C4-8A36-75C113FFECB4}"/>
              </a:ext>
            </a:extLst>
          </p:cNvPr>
          <p:cNvSpPr/>
          <p:nvPr/>
        </p:nvSpPr>
        <p:spPr>
          <a:xfrm>
            <a:off x="6985005" y="1528473"/>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Adjusted EBITDA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0" name="Rectangle 29">
            <a:extLst>
              <a:ext uri="{FF2B5EF4-FFF2-40B4-BE49-F238E27FC236}">
                <a16:creationId xmlns:a16="http://schemas.microsoft.com/office/drawing/2014/main" id="{708438DC-9EE4-415D-AFA7-1AD6B3BDDA42}"/>
              </a:ext>
            </a:extLst>
          </p:cNvPr>
          <p:cNvSpPr/>
          <p:nvPr/>
        </p:nvSpPr>
        <p:spPr>
          <a:xfrm>
            <a:off x="3053920" y="3613186"/>
            <a:ext cx="3467104"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Orders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1" name="Rectangle 30">
            <a:extLst>
              <a:ext uri="{FF2B5EF4-FFF2-40B4-BE49-F238E27FC236}">
                <a16:creationId xmlns:a16="http://schemas.microsoft.com/office/drawing/2014/main" id="{B95A9BEB-D6A3-47D4-B8C1-C3F03D8A1F54}"/>
              </a:ext>
            </a:extLst>
          </p:cNvPr>
          <p:cNvSpPr/>
          <p:nvPr/>
        </p:nvSpPr>
        <p:spPr>
          <a:xfrm>
            <a:off x="6985004" y="3585016"/>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Backlog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47" name="Parallelogram 46">
            <a:extLst>
              <a:ext uri="{FF2B5EF4-FFF2-40B4-BE49-F238E27FC236}">
                <a16:creationId xmlns:a16="http://schemas.microsoft.com/office/drawing/2014/main" id="{5ADAE4B1-8BF7-4C5C-AC86-5FC1267B57D0}"/>
              </a:ext>
            </a:extLst>
          </p:cNvPr>
          <p:cNvSpPr/>
          <p:nvPr/>
        </p:nvSpPr>
        <p:spPr>
          <a:xfrm>
            <a:off x="143484" y="5182225"/>
            <a:ext cx="874202" cy="1021461"/>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graphicFrame>
        <p:nvGraphicFramePr>
          <p:cNvPr id="29" name="Chart 28">
            <a:extLst>
              <a:ext uri="{FF2B5EF4-FFF2-40B4-BE49-F238E27FC236}">
                <a16:creationId xmlns:a16="http://schemas.microsoft.com/office/drawing/2014/main" id="{3DAB30A7-19F4-45F9-AFC3-604735D3B4D3}"/>
              </a:ext>
            </a:extLst>
          </p:cNvPr>
          <p:cNvGraphicFramePr>
            <a:graphicFrameLocks/>
          </p:cNvGraphicFramePr>
          <p:nvPr>
            <p:extLst>
              <p:ext uri="{D42A27DB-BD31-4B8C-83A1-F6EECF244321}">
                <p14:modId xmlns:p14="http://schemas.microsoft.com/office/powerpoint/2010/main" val="4238846341"/>
              </p:ext>
            </p:extLst>
          </p:nvPr>
        </p:nvGraphicFramePr>
        <p:xfrm>
          <a:off x="3053920" y="1919384"/>
          <a:ext cx="3467103" cy="16505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2" name="Chart 31">
            <a:extLst>
              <a:ext uri="{FF2B5EF4-FFF2-40B4-BE49-F238E27FC236}">
                <a16:creationId xmlns:a16="http://schemas.microsoft.com/office/drawing/2014/main" id="{9D4A29C1-A6FB-453B-90BF-0F5C9B454BBB}"/>
              </a:ext>
            </a:extLst>
          </p:cNvPr>
          <p:cNvGraphicFramePr>
            <a:graphicFrameLocks/>
          </p:cNvGraphicFramePr>
          <p:nvPr>
            <p:extLst>
              <p:ext uri="{D42A27DB-BD31-4B8C-83A1-F6EECF244321}">
                <p14:modId xmlns:p14="http://schemas.microsoft.com/office/powerpoint/2010/main" val="424259632"/>
              </p:ext>
            </p:extLst>
          </p:nvPr>
        </p:nvGraphicFramePr>
        <p:xfrm>
          <a:off x="6944563" y="2128112"/>
          <a:ext cx="3756094" cy="14569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a:extLst>
              <a:ext uri="{FF2B5EF4-FFF2-40B4-BE49-F238E27FC236}">
                <a16:creationId xmlns:a16="http://schemas.microsoft.com/office/drawing/2014/main" id="{99D5FE04-A00E-48D4-B6DA-70C06AA710BD}"/>
              </a:ext>
            </a:extLst>
          </p:cNvPr>
          <p:cNvGraphicFramePr>
            <a:graphicFrameLocks/>
          </p:cNvGraphicFramePr>
          <p:nvPr>
            <p:extLst>
              <p:ext uri="{D42A27DB-BD31-4B8C-83A1-F6EECF244321}">
                <p14:modId xmlns:p14="http://schemas.microsoft.com/office/powerpoint/2010/main" val="218248088"/>
              </p:ext>
            </p:extLst>
          </p:nvPr>
        </p:nvGraphicFramePr>
        <p:xfrm>
          <a:off x="3107324" y="4023598"/>
          <a:ext cx="3413696" cy="1778486"/>
        </p:xfrm>
        <a:graphic>
          <a:graphicData uri="http://schemas.openxmlformats.org/drawingml/2006/chart">
            <c:chart xmlns:c="http://schemas.openxmlformats.org/drawingml/2006/chart" xmlns:r="http://schemas.openxmlformats.org/officeDocument/2006/relationships" r:id="rId4"/>
          </a:graphicData>
        </a:graphic>
      </p:graphicFrame>
      <p:grpSp>
        <p:nvGrpSpPr>
          <p:cNvPr id="36" name="Group 35">
            <a:extLst>
              <a:ext uri="{FF2B5EF4-FFF2-40B4-BE49-F238E27FC236}">
                <a16:creationId xmlns:a16="http://schemas.microsoft.com/office/drawing/2014/main" id="{FD6DC3DB-569D-4FCA-A4BA-111DB7E171B0}"/>
              </a:ext>
            </a:extLst>
          </p:cNvPr>
          <p:cNvGrpSpPr/>
          <p:nvPr/>
        </p:nvGrpSpPr>
        <p:grpSpPr>
          <a:xfrm>
            <a:off x="136076" y="1402081"/>
            <a:ext cx="2479310" cy="3577169"/>
            <a:chOff x="31140" y="1579543"/>
            <a:chExt cx="3220034" cy="4109543"/>
          </a:xfrm>
        </p:grpSpPr>
        <p:sp>
          <p:nvSpPr>
            <p:cNvPr id="37" name="Rectangle 36">
              <a:extLst>
                <a:ext uri="{FF2B5EF4-FFF2-40B4-BE49-F238E27FC236}">
                  <a16:creationId xmlns:a16="http://schemas.microsoft.com/office/drawing/2014/main" id="{A7011BD6-888E-42BD-B123-CD75300C08CD}"/>
                </a:ext>
              </a:extLst>
            </p:cNvPr>
            <p:cNvSpPr/>
            <p:nvPr/>
          </p:nvSpPr>
          <p:spPr>
            <a:xfrm>
              <a:off x="778341" y="1750746"/>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Generated record operating income of $3.2 MM, EBITDA margin of 16.1%</a:t>
              </a:r>
            </a:p>
          </p:txBody>
        </p:sp>
        <p:sp>
          <p:nvSpPr>
            <p:cNvPr id="38" name="Rectangle 37">
              <a:extLst>
                <a:ext uri="{FF2B5EF4-FFF2-40B4-BE49-F238E27FC236}">
                  <a16:creationId xmlns:a16="http://schemas.microsoft.com/office/drawing/2014/main" id="{FECC9B3B-A896-4440-900A-D47D8F1B0827}"/>
                </a:ext>
              </a:extLst>
            </p:cNvPr>
            <p:cNvSpPr/>
            <p:nvPr/>
          </p:nvSpPr>
          <p:spPr>
            <a:xfrm>
              <a:off x="778341" y="3198545"/>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Improved margins in Mining, Steel and Wind</a:t>
              </a:r>
            </a:p>
          </p:txBody>
        </p:sp>
        <p:sp>
          <p:nvSpPr>
            <p:cNvPr id="39" name="Rectangle 38">
              <a:extLst>
                <a:ext uri="{FF2B5EF4-FFF2-40B4-BE49-F238E27FC236}">
                  <a16:creationId xmlns:a16="http://schemas.microsoft.com/office/drawing/2014/main" id="{73ACCD74-F561-4A70-87DA-D01B8A24EA76}"/>
                </a:ext>
              </a:extLst>
            </p:cNvPr>
            <p:cNvSpPr/>
            <p:nvPr/>
          </p:nvSpPr>
          <p:spPr>
            <a:xfrm>
              <a:off x="764203" y="4646344"/>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Frac gear demand off 2018 highs </a:t>
              </a:r>
            </a:p>
          </p:txBody>
        </p:sp>
        <p:grpSp>
          <p:nvGrpSpPr>
            <p:cNvPr id="40" name="Group 39">
              <a:extLst>
                <a:ext uri="{FF2B5EF4-FFF2-40B4-BE49-F238E27FC236}">
                  <a16:creationId xmlns:a16="http://schemas.microsoft.com/office/drawing/2014/main" id="{44BB4687-B389-4B62-B31E-2ECBCB2C610D}"/>
                </a:ext>
              </a:extLst>
            </p:cNvPr>
            <p:cNvGrpSpPr/>
            <p:nvPr/>
          </p:nvGrpSpPr>
          <p:grpSpPr>
            <a:xfrm>
              <a:off x="31140" y="1579543"/>
              <a:ext cx="1188906" cy="4109543"/>
              <a:chOff x="243654" y="1579543"/>
              <a:chExt cx="1188906" cy="4109543"/>
            </a:xfrm>
          </p:grpSpPr>
          <p:sp>
            <p:nvSpPr>
              <p:cNvPr id="44" name="Oval 43">
                <a:extLst>
                  <a:ext uri="{FF2B5EF4-FFF2-40B4-BE49-F238E27FC236}">
                    <a16:creationId xmlns:a16="http://schemas.microsoft.com/office/drawing/2014/main" id="{9B8898EF-FD5C-4A1D-90C1-E33A640D0B09}"/>
                  </a:ext>
                </a:extLst>
              </p:cNvPr>
              <p:cNvSpPr/>
              <p:nvPr/>
            </p:nvSpPr>
            <p:spPr>
              <a:xfrm rot="1394545">
                <a:off x="1083913" y="1579543"/>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49" name="Parallelogram 48">
                <a:extLst>
                  <a:ext uri="{FF2B5EF4-FFF2-40B4-BE49-F238E27FC236}">
                    <a16:creationId xmlns:a16="http://schemas.microsoft.com/office/drawing/2014/main" id="{42DE59EA-1AAD-478F-91FD-F7138D0E5B7E}"/>
                  </a:ext>
                </a:extLst>
              </p:cNvPr>
              <p:cNvSpPr/>
              <p:nvPr/>
            </p:nvSpPr>
            <p:spPr>
              <a:xfrm>
                <a:off x="297180" y="1599775"/>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50" name="Oval 49">
                <a:extLst>
                  <a:ext uri="{FF2B5EF4-FFF2-40B4-BE49-F238E27FC236}">
                    <a16:creationId xmlns:a16="http://schemas.microsoft.com/office/drawing/2014/main" id="{1E6654F5-BC25-4079-81A1-29FA26D63CA0}"/>
                  </a:ext>
                </a:extLst>
              </p:cNvPr>
              <p:cNvSpPr/>
              <p:nvPr/>
            </p:nvSpPr>
            <p:spPr>
              <a:xfrm rot="1394545">
                <a:off x="1083913" y="3027343"/>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51" name="Parallelogram 50">
                <a:extLst>
                  <a:ext uri="{FF2B5EF4-FFF2-40B4-BE49-F238E27FC236}">
                    <a16:creationId xmlns:a16="http://schemas.microsoft.com/office/drawing/2014/main" id="{B36D9B0B-2DA5-4EEA-8DB4-8416EDECB255}"/>
                  </a:ext>
                </a:extLst>
              </p:cNvPr>
              <p:cNvSpPr/>
              <p:nvPr/>
            </p:nvSpPr>
            <p:spPr>
              <a:xfrm>
                <a:off x="297180" y="3047575"/>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52" name="Oval 51">
                <a:extLst>
                  <a:ext uri="{FF2B5EF4-FFF2-40B4-BE49-F238E27FC236}">
                    <a16:creationId xmlns:a16="http://schemas.microsoft.com/office/drawing/2014/main" id="{69A4DAE2-C251-43A2-9C4C-7893DFF81C18}"/>
                  </a:ext>
                </a:extLst>
              </p:cNvPr>
              <p:cNvSpPr/>
              <p:nvPr/>
            </p:nvSpPr>
            <p:spPr>
              <a:xfrm rot="1394545">
                <a:off x="1083913" y="4475142"/>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53" name="Parallelogram 52">
                <a:extLst>
                  <a:ext uri="{FF2B5EF4-FFF2-40B4-BE49-F238E27FC236}">
                    <a16:creationId xmlns:a16="http://schemas.microsoft.com/office/drawing/2014/main" id="{D182FD6E-E469-4789-BF35-BF138E2E6D5E}"/>
                  </a:ext>
                </a:extLst>
              </p:cNvPr>
              <p:cNvSpPr/>
              <p:nvPr/>
            </p:nvSpPr>
            <p:spPr>
              <a:xfrm>
                <a:off x="243654" y="4495372"/>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grpSp>
        <p:sp>
          <p:nvSpPr>
            <p:cNvPr id="41" name="TextBox 40">
              <a:extLst>
                <a:ext uri="{FF2B5EF4-FFF2-40B4-BE49-F238E27FC236}">
                  <a16:creationId xmlns:a16="http://schemas.microsoft.com/office/drawing/2014/main" id="{8B2D1C1C-1E29-421A-AB63-C08396CCAF28}"/>
                </a:ext>
              </a:extLst>
            </p:cNvPr>
            <p:cNvSpPr txBox="1"/>
            <p:nvPr/>
          </p:nvSpPr>
          <p:spPr>
            <a:xfrm>
              <a:off x="488244" y="3295696"/>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2</a:t>
              </a:r>
              <a:endParaRPr lang="en-IN" sz="3200" b="1" dirty="0">
                <a:solidFill>
                  <a:srgbClr val="CE7B28"/>
                </a:solidFill>
                <a:latin typeface="+mj-lt"/>
              </a:endParaRPr>
            </a:p>
          </p:txBody>
        </p:sp>
        <p:sp>
          <p:nvSpPr>
            <p:cNvPr id="42" name="TextBox 41">
              <a:extLst>
                <a:ext uri="{FF2B5EF4-FFF2-40B4-BE49-F238E27FC236}">
                  <a16:creationId xmlns:a16="http://schemas.microsoft.com/office/drawing/2014/main" id="{CF296E72-251F-49D9-8F46-063EDA21170C}"/>
                </a:ext>
              </a:extLst>
            </p:cNvPr>
            <p:cNvSpPr txBox="1"/>
            <p:nvPr/>
          </p:nvSpPr>
          <p:spPr>
            <a:xfrm>
              <a:off x="488244" y="4743495"/>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3</a:t>
              </a:r>
              <a:endParaRPr lang="en-IN" sz="3200" b="1" dirty="0">
                <a:solidFill>
                  <a:srgbClr val="CE7B28"/>
                </a:solidFill>
                <a:latin typeface="+mj-lt"/>
              </a:endParaRPr>
            </a:p>
          </p:txBody>
        </p:sp>
        <p:sp>
          <p:nvSpPr>
            <p:cNvPr id="43" name="TextBox 42">
              <a:extLst>
                <a:ext uri="{FF2B5EF4-FFF2-40B4-BE49-F238E27FC236}">
                  <a16:creationId xmlns:a16="http://schemas.microsoft.com/office/drawing/2014/main" id="{92FF1CA1-9661-42D4-B58C-9A00A9504D5C}"/>
                </a:ext>
              </a:extLst>
            </p:cNvPr>
            <p:cNvSpPr txBox="1"/>
            <p:nvPr/>
          </p:nvSpPr>
          <p:spPr>
            <a:xfrm>
              <a:off x="488244" y="1847896"/>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1</a:t>
              </a:r>
              <a:endParaRPr lang="en-IN" sz="3200" b="1" dirty="0">
                <a:solidFill>
                  <a:srgbClr val="CE7B28"/>
                </a:solidFill>
                <a:latin typeface="+mj-lt"/>
              </a:endParaRPr>
            </a:p>
          </p:txBody>
        </p:sp>
      </p:grpSp>
      <p:sp>
        <p:nvSpPr>
          <p:cNvPr id="54" name="Rectangle 53">
            <a:extLst>
              <a:ext uri="{FF2B5EF4-FFF2-40B4-BE49-F238E27FC236}">
                <a16:creationId xmlns:a16="http://schemas.microsoft.com/office/drawing/2014/main" id="{DAC8A23E-F034-484E-A8E5-6769345F1092}"/>
              </a:ext>
            </a:extLst>
          </p:cNvPr>
          <p:cNvSpPr/>
          <p:nvPr/>
        </p:nvSpPr>
        <p:spPr>
          <a:xfrm>
            <a:off x="696420" y="5313639"/>
            <a:ext cx="1903994" cy="758636"/>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Custom gearbox revenue doubled y/y in 2019</a:t>
            </a:r>
          </a:p>
        </p:txBody>
      </p:sp>
      <p:sp>
        <p:nvSpPr>
          <p:cNvPr id="55" name="Parallelogram 54">
            <a:extLst>
              <a:ext uri="{FF2B5EF4-FFF2-40B4-BE49-F238E27FC236}">
                <a16:creationId xmlns:a16="http://schemas.microsoft.com/office/drawing/2014/main" id="{F939E0F8-EC1E-4474-B71B-3E8A087A78FF}"/>
              </a:ext>
            </a:extLst>
          </p:cNvPr>
          <p:cNvSpPr/>
          <p:nvPr/>
        </p:nvSpPr>
        <p:spPr>
          <a:xfrm>
            <a:off x="143484" y="5182225"/>
            <a:ext cx="874202" cy="1021461"/>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56" name="TextBox 55">
            <a:extLst>
              <a:ext uri="{FF2B5EF4-FFF2-40B4-BE49-F238E27FC236}">
                <a16:creationId xmlns:a16="http://schemas.microsoft.com/office/drawing/2014/main" id="{1A4FB9D2-EF0D-4293-84E5-969A1E305CE0}"/>
              </a:ext>
            </a:extLst>
          </p:cNvPr>
          <p:cNvSpPr txBox="1"/>
          <p:nvPr/>
        </p:nvSpPr>
        <p:spPr>
          <a:xfrm>
            <a:off x="495436" y="5398204"/>
            <a:ext cx="203582" cy="492443"/>
          </a:xfrm>
          <a:prstGeom prst="rect">
            <a:avLst/>
          </a:prstGeom>
          <a:noFill/>
        </p:spPr>
        <p:txBody>
          <a:bodyPr wrap="none" lIns="0" tIns="0" rIns="0" bIns="0" rtlCol="0" anchor="ctr">
            <a:spAutoFit/>
          </a:bodyPr>
          <a:lstStyle/>
          <a:p>
            <a:r>
              <a:rPr lang="en-US" sz="3200" b="1" dirty="0">
                <a:solidFill>
                  <a:srgbClr val="CE7B28"/>
                </a:solidFill>
                <a:latin typeface="+mj-lt"/>
              </a:rPr>
              <a:t>4</a:t>
            </a:r>
            <a:endParaRPr lang="en-IN" sz="3200" b="1" dirty="0">
              <a:solidFill>
                <a:srgbClr val="CE7B28"/>
              </a:solidFill>
              <a:latin typeface="+mj-lt"/>
            </a:endParaRPr>
          </a:p>
        </p:txBody>
      </p:sp>
      <p:graphicFrame>
        <p:nvGraphicFramePr>
          <p:cNvPr id="45" name="Chart 44">
            <a:extLst>
              <a:ext uri="{FF2B5EF4-FFF2-40B4-BE49-F238E27FC236}">
                <a16:creationId xmlns:a16="http://schemas.microsoft.com/office/drawing/2014/main" id="{1148827B-BE2C-40E1-8BB9-A657B501793C}"/>
              </a:ext>
            </a:extLst>
          </p:cNvPr>
          <p:cNvGraphicFramePr>
            <a:graphicFrameLocks/>
          </p:cNvGraphicFramePr>
          <p:nvPr>
            <p:extLst>
              <p:ext uri="{D42A27DB-BD31-4B8C-83A1-F6EECF244321}">
                <p14:modId xmlns:p14="http://schemas.microsoft.com/office/powerpoint/2010/main" val="1190044835"/>
              </p:ext>
            </p:extLst>
          </p:nvPr>
        </p:nvGraphicFramePr>
        <p:xfrm>
          <a:off x="6707205" y="4248150"/>
          <a:ext cx="4247840" cy="1553934"/>
        </p:xfrm>
        <a:graphic>
          <a:graphicData uri="http://schemas.openxmlformats.org/drawingml/2006/chart">
            <c:chart xmlns:c="http://schemas.openxmlformats.org/drawingml/2006/chart" xmlns:r="http://schemas.openxmlformats.org/officeDocument/2006/relationships" r:id="rId5"/>
          </a:graphicData>
        </a:graphic>
      </p:graphicFrame>
      <p:sp>
        <p:nvSpPr>
          <p:cNvPr id="46" name="TextBox 45">
            <a:extLst>
              <a:ext uri="{FF2B5EF4-FFF2-40B4-BE49-F238E27FC236}">
                <a16:creationId xmlns:a16="http://schemas.microsoft.com/office/drawing/2014/main" id="{EC66CADE-1EF5-4276-ACDA-2D0C77425843}"/>
              </a:ext>
            </a:extLst>
          </p:cNvPr>
          <p:cNvSpPr txBox="1"/>
          <p:nvPr/>
        </p:nvSpPr>
        <p:spPr>
          <a:xfrm>
            <a:off x="6985004" y="5585063"/>
            <a:ext cx="3869361" cy="246221"/>
          </a:xfrm>
          <a:prstGeom prst="rect">
            <a:avLst/>
          </a:prstGeom>
          <a:solidFill>
            <a:schemeClr val="bg1"/>
          </a:solidFill>
        </p:spPr>
        <p:txBody>
          <a:bodyPr wrap="square" rtlCol="0">
            <a:spAutoFit/>
          </a:bodyPr>
          <a:lstStyle/>
          <a:p>
            <a:endParaRPr lang="en-US" sz="1000" dirty="0">
              <a:latin typeface="Arial Nova Light" panose="020B0304020202020204" pitchFamily="34" charset="0"/>
            </a:endParaRPr>
          </a:p>
        </p:txBody>
      </p:sp>
      <p:sp>
        <p:nvSpPr>
          <p:cNvPr id="48" name="TextBox 47">
            <a:extLst>
              <a:ext uri="{FF2B5EF4-FFF2-40B4-BE49-F238E27FC236}">
                <a16:creationId xmlns:a16="http://schemas.microsoft.com/office/drawing/2014/main" id="{C68C6ECF-A93A-488F-9C99-3419572D376F}"/>
              </a:ext>
            </a:extLst>
          </p:cNvPr>
          <p:cNvSpPr txBox="1"/>
          <p:nvPr/>
        </p:nvSpPr>
        <p:spPr>
          <a:xfrm>
            <a:off x="7118163" y="5535923"/>
            <a:ext cx="683580" cy="246221"/>
          </a:xfrm>
          <a:prstGeom prst="rect">
            <a:avLst/>
          </a:prstGeom>
          <a:noFill/>
        </p:spPr>
        <p:txBody>
          <a:bodyPr wrap="square" rtlCol="0">
            <a:spAutoFit/>
          </a:bodyPr>
          <a:lstStyle/>
          <a:p>
            <a:r>
              <a:rPr lang="en-US" sz="1000" dirty="0">
                <a:solidFill>
                  <a:schemeClr val="tx1">
                    <a:lumMod val="65000"/>
                    <a:lumOff val="35000"/>
                  </a:schemeClr>
                </a:solidFill>
                <a:latin typeface="Arial Nova Light" panose="020B0304020202020204" pitchFamily="34" charset="0"/>
              </a:rPr>
              <a:t>12/31/18</a:t>
            </a:r>
          </a:p>
        </p:txBody>
      </p:sp>
      <p:sp>
        <p:nvSpPr>
          <p:cNvPr id="57" name="TextBox 56">
            <a:extLst>
              <a:ext uri="{FF2B5EF4-FFF2-40B4-BE49-F238E27FC236}">
                <a16:creationId xmlns:a16="http://schemas.microsoft.com/office/drawing/2014/main" id="{186E83B5-1946-4A36-B929-BB1C7DEEA1B0}"/>
              </a:ext>
            </a:extLst>
          </p:cNvPr>
          <p:cNvSpPr txBox="1"/>
          <p:nvPr/>
        </p:nvSpPr>
        <p:spPr>
          <a:xfrm>
            <a:off x="8463356" y="5536931"/>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9/30/19</a:t>
            </a:r>
          </a:p>
        </p:txBody>
      </p:sp>
      <p:sp>
        <p:nvSpPr>
          <p:cNvPr id="58" name="TextBox 57">
            <a:extLst>
              <a:ext uri="{FF2B5EF4-FFF2-40B4-BE49-F238E27FC236}">
                <a16:creationId xmlns:a16="http://schemas.microsoft.com/office/drawing/2014/main" id="{301A541B-9144-4A53-9A04-F6D4933D0D9B}"/>
              </a:ext>
            </a:extLst>
          </p:cNvPr>
          <p:cNvSpPr txBox="1"/>
          <p:nvPr/>
        </p:nvSpPr>
        <p:spPr>
          <a:xfrm>
            <a:off x="9780567" y="5536931"/>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12/31/19</a:t>
            </a:r>
          </a:p>
        </p:txBody>
      </p:sp>
    </p:spTree>
    <p:extLst>
      <p:ext uri="{BB962C8B-B14F-4D97-AF65-F5344CB8AC3E}">
        <p14:creationId xmlns:p14="http://schemas.microsoft.com/office/powerpoint/2010/main" val="618095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INDUSTRIAL SOLUTIONS SEGMENT   </a:t>
            </a:r>
            <a:br>
              <a:rPr lang="en-US" sz="2400" dirty="0"/>
            </a:br>
            <a:r>
              <a:rPr lang="en-US" sz="1800" b="0" dirty="0">
                <a:solidFill>
                  <a:srgbClr val="CE7B28"/>
                </a:solidFill>
              </a:rPr>
              <a:t>Benefited From First Solar Kitting Order In The Fourth Quarter 2019</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11</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3053919" y="148080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Revenue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28" name="Rectangle 27">
            <a:extLst>
              <a:ext uri="{FF2B5EF4-FFF2-40B4-BE49-F238E27FC236}">
                <a16:creationId xmlns:a16="http://schemas.microsoft.com/office/drawing/2014/main" id="{F3DA2826-1531-46C4-8A36-75C113FFECB4}"/>
              </a:ext>
            </a:extLst>
          </p:cNvPr>
          <p:cNvSpPr/>
          <p:nvPr/>
        </p:nvSpPr>
        <p:spPr>
          <a:xfrm>
            <a:off x="6985005" y="1528473"/>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Adjusted EBITDA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0" name="Rectangle 29">
            <a:extLst>
              <a:ext uri="{FF2B5EF4-FFF2-40B4-BE49-F238E27FC236}">
                <a16:creationId xmlns:a16="http://schemas.microsoft.com/office/drawing/2014/main" id="{708438DC-9EE4-415D-AFA7-1AD6B3BDDA42}"/>
              </a:ext>
            </a:extLst>
          </p:cNvPr>
          <p:cNvSpPr/>
          <p:nvPr/>
        </p:nvSpPr>
        <p:spPr>
          <a:xfrm>
            <a:off x="3053920" y="3613186"/>
            <a:ext cx="3467104"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Orders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1" name="Rectangle 30">
            <a:extLst>
              <a:ext uri="{FF2B5EF4-FFF2-40B4-BE49-F238E27FC236}">
                <a16:creationId xmlns:a16="http://schemas.microsoft.com/office/drawing/2014/main" id="{B95A9BEB-D6A3-47D4-B8C1-C3F03D8A1F54}"/>
              </a:ext>
            </a:extLst>
          </p:cNvPr>
          <p:cNvSpPr/>
          <p:nvPr/>
        </p:nvSpPr>
        <p:spPr>
          <a:xfrm>
            <a:off x="6985004" y="3585016"/>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Backlog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grpSp>
        <p:nvGrpSpPr>
          <p:cNvPr id="37" name="Group 36">
            <a:extLst>
              <a:ext uri="{FF2B5EF4-FFF2-40B4-BE49-F238E27FC236}">
                <a16:creationId xmlns:a16="http://schemas.microsoft.com/office/drawing/2014/main" id="{CD6F5BEB-9287-49F4-9B9E-AF771ED46D3A}"/>
              </a:ext>
            </a:extLst>
          </p:cNvPr>
          <p:cNvGrpSpPr/>
          <p:nvPr/>
        </p:nvGrpSpPr>
        <p:grpSpPr>
          <a:xfrm>
            <a:off x="108311" y="1372283"/>
            <a:ext cx="2479310" cy="2316925"/>
            <a:chOff x="31140" y="3027343"/>
            <a:chExt cx="3220034" cy="2661743"/>
          </a:xfrm>
        </p:grpSpPr>
        <p:sp>
          <p:nvSpPr>
            <p:cNvPr id="39" name="Rectangle 38">
              <a:extLst>
                <a:ext uri="{FF2B5EF4-FFF2-40B4-BE49-F238E27FC236}">
                  <a16:creationId xmlns:a16="http://schemas.microsoft.com/office/drawing/2014/main" id="{917ECA67-61D1-4850-A74F-1DAEFFB6A28F}"/>
                </a:ext>
              </a:extLst>
            </p:cNvPr>
            <p:cNvSpPr/>
            <p:nvPr/>
          </p:nvSpPr>
          <p:spPr>
            <a:xfrm>
              <a:off x="778341" y="3198545"/>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9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3</a:t>
              </a:r>
              <a:r>
                <a:rPr lang="en-IN" sz="900" b="1" baseline="30000"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rd</a:t>
              </a:r>
              <a:r>
                <a:rPr lang="en-IN" sz="9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 consecutive quarter of positive EBITDA – orders increased 25% y/y</a:t>
              </a:r>
            </a:p>
          </p:txBody>
        </p:sp>
        <p:sp>
          <p:nvSpPr>
            <p:cNvPr id="40" name="Rectangle 39">
              <a:extLst>
                <a:ext uri="{FF2B5EF4-FFF2-40B4-BE49-F238E27FC236}">
                  <a16:creationId xmlns:a16="http://schemas.microsoft.com/office/drawing/2014/main" id="{A4D2B9FE-4ABB-4E73-A914-F02FCF042B68}"/>
                </a:ext>
              </a:extLst>
            </p:cNvPr>
            <p:cNvSpPr/>
            <p:nvPr/>
          </p:nvSpPr>
          <p:spPr>
            <a:xfrm>
              <a:off x="764203" y="4646344"/>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9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Increased market share gains, seeing positive momentum – orders for NGT content +90% y/y</a:t>
              </a:r>
            </a:p>
          </p:txBody>
        </p:sp>
        <p:grpSp>
          <p:nvGrpSpPr>
            <p:cNvPr id="41" name="Group 40">
              <a:extLst>
                <a:ext uri="{FF2B5EF4-FFF2-40B4-BE49-F238E27FC236}">
                  <a16:creationId xmlns:a16="http://schemas.microsoft.com/office/drawing/2014/main" id="{66DD5E78-EC81-4B2C-B044-B19750C884E7}"/>
                </a:ext>
              </a:extLst>
            </p:cNvPr>
            <p:cNvGrpSpPr/>
            <p:nvPr/>
          </p:nvGrpSpPr>
          <p:grpSpPr>
            <a:xfrm>
              <a:off x="31140" y="3027343"/>
              <a:ext cx="1188906" cy="2661743"/>
              <a:chOff x="243654" y="3027343"/>
              <a:chExt cx="1188906" cy="2661743"/>
            </a:xfrm>
          </p:grpSpPr>
          <p:sp>
            <p:nvSpPr>
              <p:cNvPr id="51" name="Oval 50">
                <a:extLst>
                  <a:ext uri="{FF2B5EF4-FFF2-40B4-BE49-F238E27FC236}">
                    <a16:creationId xmlns:a16="http://schemas.microsoft.com/office/drawing/2014/main" id="{BFF52965-7C0A-49A2-B5A6-A93D51A5B1A7}"/>
                  </a:ext>
                </a:extLst>
              </p:cNvPr>
              <p:cNvSpPr/>
              <p:nvPr/>
            </p:nvSpPr>
            <p:spPr>
              <a:xfrm rot="1394545">
                <a:off x="1083913" y="3027343"/>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52" name="Parallelogram 51">
                <a:extLst>
                  <a:ext uri="{FF2B5EF4-FFF2-40B4-BE49-F238E27FC236}">
                    <a16:creationId xmlns:a16="http://schemas.microsoft.com/office/drawing/2014/main" id="{BC85F10C-0BC8-4707-84DE-C5648CF1C048}"/>
                  </a:ext>
                </a:extLst>
              </p:cNvPr>
              <p:cNvSpPr/>
              <p:nvPr/>
            </p:nvSpPr>
            <p:spPr>
              <a:xfrm>
                <a:off x="297180" y="3047575"/>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53" name="Oval 52">
                <a:extLst>
                  <a:ext uri="{FF2B5EF4-FFF2-40B4-BE49-F238E27FC236}">
                    <a16:creationId xmlns:a16="http://schemas.microsoft.com/office/drawing/2014/main" id="{A37321BF-0607-4AFB-B14A-CEA630DC49CB}"/>
                  </a:ext>
                </a:extLst>
              </p:cNvPr>
              <p:cNvSpPr/>
              <p:nvPr/>
            </p:nvSpPr>
            <p:spPr>
              <a:xfrm rot="1394545">
                <a:off x="1083913" y="4475142"/>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54" name="Parallelogram 53">
                <a:extLst>
                  <a:ext uri="{FF2B5EF4-FFF2-40B4-BE49-F238E27FC236}">
                    <a16:creationId xmlns:a16="http://schemas.microsoft.com/office/drawing/2014/main" id="{F1A0C25C-5682-4D33-AE12-D91FAA312FCB}"/>
                  </a:ext>
                </a:extLst>
              </p:cNvPr>
              <p:cNvSpPr/>
              <p:nvPr/>
            </p:nvSpPr>
            <p:spPr>
              <a:xfrm>
                <a:off x="243654" y="4495372"/>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grpSp>
        <p:sp>
          <p:nvSpPr>
            <p:cNvPr id="42" name="TextBox 41">
              <a:extLst>
                <a:ext uri="{FF2B5EF4-FFF2-40B4-BE49-F238E27FC236}">
                  <a16:creationId xmlns:a16="http://schemas.microsoft.com/office/drawing/2014/main" id="{BBB88431-E746-4915-B0AC-6066DD6E8FC5}"/>
                </a:ext>
              </a:extLst>
            </p:cNvPr>
            <p:cNvSpPr txBox="1"/>
            <p:nvPr/>
          </p:nvSpPr>
          <p:spPr>
            <a:xfrm>
              <a:off x="488245" y="3295696"/>
              <a:ext cx="264405" cy="565731"/>
            </a:xfrm>
            <a:prstGeom prst="rect">
              <a:avLst/>
            </a:prstGeom>
            <a:noFill/>
          </p:spPr>
          <p:txBody>
            <a:bodyPr wrap="none" lIns="0" tIns="0" rIns="0" bIns="0" rtlCol="0" anchor="ctr">
              <a:spAutoFit/>
            </a:bodyPr>
            <a:lstStyle/>
            <a:p>
              <a:r>
                <a:rPr lang="en-US" sz="3200" b="1" dirty="0">
                  <a:solidFill>
                    <a:srgbClr val="CE7B28"/>
                  </a:solidFill>
                  <a:latin typeface="+mj-lt"/>
                </a:rPr>
                <a:t>1</a:t>
              </a:r>
              <a:endParaRPr lang="en-IN" sz="3200" b="1" dirty="0">
                <a:solidFill>
                  <a:srgbClr val="CE7B28"/>
                </a:solidFill>
                <a:latin typeface="+mj-lt"/>
              </a:endParaRPr>
            </a:p>
          </p:txBody>
        </p:sp>
        <p:sp>
          <p:nvSpPr>
            <p:cNvPr id="43" name="TextBox 42">
              <a:extLst>
                <a:ext uri="{FF2B5EF4-FFF2-40B4-BE49-F238E27FC236}">
                  <a16:creationId xmlns:a16="http://schemas.microsoft.com/office/drawing/2014/main" id="{5EAB4B69-AE1B-42FE-A31F-894AEB0C3B1E}"/>
                </a:ext>
              </a:extLst>
            </p:cNvPr>
            <p:cNvSpPr txBox="1"/>
            <p:nvPr/>
          </p:nvSpPr>
          <p:spPr>
            <a:xfrm>
              <a:off x="488245" y="4743494"/>
              <a:ext cx="264405" cy="565731"/>
            </a:xfrm>
            <a:prstGeom prst="rect">
              <a:avLst/>
            </a:prstGeom>
            <a:noFill/>
          </p:spPr>
          <p:txBody>
            <a:bodyPr wrap="none" lIns="0" tIns="0" rIns="0" bIns="0" rtlCol="0" anchor="ctr">
              <a:spAutoFit/>
            </a:bodyPr>
            <a:lstStyle/>
            <a:p>
              <a:r>
                <a:rPr lang="en-US" sz="3200" b="1" dirty="0">
                  <a:solidFill>
                    <a:srgbClr val="CE7B28"/>
                  </a:solidFill>
                  <a:latin typeface="+mj-lt"/>
                </a:rPr>
                <a:t>2</a:t>
              </a:r>
              <a:endParaRPr lang="en-IN" sz="3200" b="1" dirty="0">
                <a:solidFill>
                  <a:srgbClr val="CE7B28"/>
                </a:solidFill>
                <a:latin typeface="+mj-lt"/>
              </a:endParaRPr>
            </a:p>
          </p:txBody>
        </p:sp>
      </p:grpSp>
      <p:sp>
        <p:nvSpPr>
          <p:cNvPr id="58" name="Rectangle 57">
            <a:extLst>
              <a:ext uri="{FF2B5EF4-FFF2-40B4-BE49-F238E27FC236}">
                <a16:creationId xmlns:a16="http://schemas.microsoft.com/office/drawing/2014/main" id="{56D6AEB8-4034-44B9-93BA-82D3293A5130}"/>
              </a:ext>
            </a:extLst>
          </p:cNvPr>
          <p:cNvSpPr/>
          <p:nvPr/>
        </p:nvSpPr>
        <p:spPr>
          <a:xfrm>
            <a:off x="680149" y="4023598"/>
            <a:ext cx="1903994" cy="758636"/>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9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Recorded $0.8 MM of accelerated amortization in 4Q19  due to rebranding initiative </a:t>
            </a:r>
          </a:p>
        </p:txBody>
      </p:sp>
      <p:sp>
        <p:nvSpPr>
          <p:cNvPr id="59" name="Oval 58">
            <a:extLst>
              <a:ext uri="{FF2B5EF4-FFF2-40B4-BE49-F238E27FC236}">
                <a16:creationId xmlns:a16="http://schemas.microsoft.com/office/drawing/2014/main" id="{26F5575F-E3EF-49D7-90EA-6D59D77FFD5E}"/>
              </a:ext>
            </a:extLst>
          </p:cNvPr>
          <p:cNvSpPr/>
          <p:nvPr/>
        </p:nvSpPr>
        <p:spPr>
          <a:xfrm rot="1394545">
            <a:off x="762687" y="3874574"/>
            <a:ext cx="67472" cy="1056683"/>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60" name="Parallelogram 59">
            <a:extLst>
              <a:ext uri="{FF2B5EF4-FFF2-40B4-BE49-F238E27FC236}">
                <a16:creationId xmlns:a16="http://schemas.microsoft.com/office/drawing/2014/main" id="{A8989AB1-FEA6-4F26-A14B-4FA3807BFF3D}"/>
              </a:ext>
            </a:extLst>
          </p:cNvPr>
          <p:cNvSpPr/>
          <p:nvPr/>
        </p:nvSpPr>
        <p:spPr>
          <a:xfrm>
            <a:off x="115719" y="3892184"/>
            <a:ext cx="874202" cy="1021461"/>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61" name="TextBox 60">
            <a:extLst>
              <a:ext uri="{FF2B5EF4-FFF2-40B4-BE49-F238E27FC236}">
                <a16:creationId xmlns:a16="http://schemas.microsoft.com/office/drawing/2014/main" id="{56386E19-51BB-4FAD-BDA7-E4A1E5795FC2}"/>
              </a:ext>
            </a:extLst>
          </p:cNvPr>
          <p:cNvSpPr txBox="1"/>
          <p:nvPr/>
        </p:nvSpPr>
        <p:spPr>
          <a:xfrm>
            <a:off x="467671" y="4108163"/>
            <a:ext cx="203582" cy="492443"/>
          </a:xfrm>
          <a:prstGeom prst="rect">
            <a:avLst/>
          </a:prstGeom>
          <a:noFill/>
        </p:spPr>
        <p:txBody>
          <a:bodyPr wrap="none" lIns="0" tIns="0" rIns="0" bIns="0" rtlCol="0" anchor="ctr">
            <a:spAutoFit/>
          </a:bodyPr>
          <a:lstStyle/>
          <a:p>
            <a:r>
              <a:rPr lang="en-US" sz="3200" b="1" dirty="0">
                <a:solidFill>
                  <a:srgbClr val="CE7B28"/>
                </a:solidFill>
                <a:latin typeface="+mj-lt"/>
              </a:rPr>
              <a:t>3</a:t>
            </a:r>
            <a:endParaRPr lang="en-IN" sz="3200" b="1" dirty="0">
              <a:solidFill>
                <a:srgbClr val="CE7B28"/>
              </a:solidFill>
              <a:latin typeface="+mj-lt"/>
            </a:endParaRPr>
          </a:p>
        </p:txBody>
      </p:sp>
      <p:graphicFrame>
        <p:nvGraphicFramePr>
          <p:cNvPr id="46" name="Chart 45">
            <a:extLst>
              <a:ext uri="{FF2B5EF4-FFF2-40B4-BE49-F238E27FC236}">
                <a16:creationId xmlns:a16="http://schemas.microsoft.com/office/drawing/2014/main" id="{359F1F22-BC9B-496C-B0C4-24830FD9368E}"/>
              </a:ext>
            </a:extLst>
          </p:cNvPr>
          <p:cNvGraphicFramePr>
            <a:graphicFrameLocks/>
          </p:cNvGraphicFramePr>
          <p:nvPr>
            <p:extLst>
              <p:ext uri="{D42A27DB-BD31-4B8C-83A1-F6EECF244321}">
                <p14:modId xmlns:p14="http://schemas.microsoft.com/office/powerpoint/2010/main" val="3105128450"/>
              </p:ext>
            </p:extLst>
          </p:nvPr>
        </p:nvGraphicFramePr>
        <p:xfrm>
          <a:off x="3019403" y="4131641"/>
          <a:ext cx="3635825" cy="17799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7" name="Chart 46">
            <a:extLst>
              <a:ext uri="{FF2B5EF4-FFF2-40B4-BE49-F238E27FC236}">
                <a16:creationId xmlns:a16="http://schemas.microsoft.com/office/drawing/2014/main" id="{0B7EFCDC-2576-4AC0-82E0-00AFB15631F3}"/>
              </a:ext>
            </a:extLst>
          </p:cNvPr>
          <p:cNvGraphicFramePr>
            <a:graphicFrameLocks/>
          </p:cNvGraphicFramePr>
          <p:nvPr>
            <p:extLst>
              <p:ext uri="{D42A27DB-BD31-4B8C-83A1-F6EECF244321}">
                <p14:modId xmlns:p14="http://schemas.microsoft.com/office/powerpoint/2010/main" val="2982737716"/>
              </p:ext>
            </p:extLst>
          </p:nvPr>
        </p:nvGraphicFramePr>
        <p:xfrm>
          <a:off x="6655229" y="4179614"/>
          <a:ext cx="4308046" cy="1731941"/>
        </p:xfrm>
        <a:graphic>
          <a:graphicData uri="http://schemas.openxmlformats.org/drawingml/2006/chart">
            <c:chart xmlns:c="http://schemas.openxmlformats.org/drawingml/2006/chart" xmlns:r="http://schemas.openxmlformats.org/officeDocument/2006/relationships" r:id="rId3"/>
          </a:graphicData>
        </a:graphic>
      </p:graphicFrame>
      <p:sp>
        <p:nvSpPr>
          <p:cNvPr id="48" name="TextBox 47">
            <a:extLst>
              <a:ext uri="{FF2B5EF4-FFF2-40B4-BE49-F238E27FC236}">
                <a16:creationId xmlns:a16="http://schemas.microsoft.com/office/drawing/2014/main" id="{C0677F60-1F5B-4178-A902-5E0FFD873FF1}"/>
              </a:ext>
            </a:extLst>
          </p:cNvPr>
          <p:cNvSpPr txBox="1"/>
          <p:nvPr/>
        </p:nvSpPr>
        <p:spPr>
          <a:xfrm>
            <a:off x="6985005" y="5655111"/>
            <a:ext cx="3869361" cy="246221"/>
          </a:xfrm>
          <a:prstGeom prst="rect">
            <a:avLst/>
          </a:prstGeom>
          <a:solidFill>
            <a:schemeClr val="bg1"/>
          </a:solidFill>
        </p:spPr>
        <p:txBody>
          <a:bodyPr wrap="square" rtlCol="0">
            <a:spAutoFit/>
          </a:bodyPr>
          <a:lstStyle/>
          <a:p>
            <a:endParaRPr lang="en-US" sz="1000" dirty="0">
              <a:latin typeface="Arial Nova Light" panose="020B0304020202020204" pitchFamily="34" charset="0"/>
            </a:endParaRPr>
          </a:p>
        </p:txBody>
      </p:sp>
      <p:sp>
        <p:nvSpPr>
          <p:cNvPr id="55" name="TextBox 54">
            <a:extLst>
              <a:ext uri="{FF2B5EF4-FFF2-40B4-BE49-F238E27FC236}">
                <a16:creationId xmlns:a16="http://schemas.microsoft.com/office/drawing/2014/main" id="{761669F0-A309-4494-A8DD-E03DEC87C752}"/>
              </a:ext>
            </a:extLst>
          </p:cNvPr>
          <p:cNvSpPr txBox="1"/>
          <p:nvPr/>
        </p:nvSpPr>
        <p:spPr>
          <a:xfrm>
            <a:off x="7118164" y="5605971"/>
            <a:ext cx="683580" cy="246221"/>
          </a:xfrm>
          <a:prstGeom prst="rect">
            <a:avLst/>
          </a:prstGeom>
          <a:noFill/>
        </p:spPr>
        <p:txBody>
          <a:bodyPr wrap="square" rtlCol="0">
            <a:spAutoFit/>
          </a:bodyPr>
          <a:lstStyle/>
          <a:p>
            <a:r>
              <a:rPr lang="en-US" sz="1000" dirty="0">
                <a:solidFill>
                  <a:schemeClr val="tx1">
                    <a:lumMod val="65000"/>
                    <a:lumOff val="35000"/>
                  </a:schemeClr>
                </a:solidFill>
                <a:latin typeface="Arial Nova Light" panose="020B0304020202020204" pitchFamily="34" charset="0"/>
              </a:rPr>
              <a:t>12/31/18</a:t>
            </a:r>
          </a:p>
        </p:txBody>
      </p:sp>
      <p:sp>
        <p:nvSpPr>
          <p:cNvPr id="56" name="TextBox 55">
            <a:extLst>
              <a:ext uri="{FF2B5EF4-FFF2-40B4-BE49-F238E27FC236}">
                <a16:creationId xmlns:a16="http://schemas.microsoft.com/office/drawing/2014/main" id="{2A24BDBE-C80A-4874-B401-3C551CC8D352}"/>
              </a:ext>
            </a:extLst>
          </p:cNvPr>
          <p:cNvSpPr txBox="1"/>
          <p:nvPr/>
        </p:nvSpPr>
        <p:spPr>
          <a:xfrm>
            <a:off x="8463357" y="5606979"/>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9/30/19</a:t>
            </a:r>
          </a:p>
        </p:txBody>
      </p:sp>
      <p:sp>
        <p:nvSpPr>
          <p:cNvPr id="57" name="TextBox 56">
            <a:extLst>
              <a:ext uri="{FF2B5EF4-FFF2-40B4-BE49-F238E27FC236}">
                <a16:creationId xmlns:a16="http://schemas.microsoft.com/office/drawing/2014/main" id="{0A0403C4-2D25-44D6-B548-3F8110A60920}"/>
              </a:ext>
            </a:extLst>
          </p:cNvPr>
          <p:cNvSpPr txBox="1"/>
          <p:nvPr/>
        </p:nvSpPr>
        <p:spPr>
          <a:xfrm>
            <a:off x="9780568" y="5606979"/>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12/31/19</a:t>
            </a:r>
          </a:p>
        </p:txBody>
      </p:sp>
      <p:graphicFrame>
        <p:nvGraphicFramePr>
          <p:cNvPr id="34" name="Chart 33">
            <a:extLst>
              <a:ext uri="{FF2B5EF4-FFF2-40B4-BE49-F238E27FC236}">
                <a16:creationId xmlns:a16="http://schemas.microsoft.com/office/drawing/2014/main" id="{8FB939DE-34C4-4C51-9E88-3A4A3B18B85B}"/>
              </a:ext>
            </a:extLst>
          </p:cNvPr>
          <p:cNvGraphicFramePr>
            <a:graphicFrameLocks/>
          </p:cNvGraphicFramePr>
          <p:nvPr>
            <p:extLst>
              <p:ext uri="{D42A27DB-BD31-4B8C-83A1-F6EECF244321}">
                <p14:modId xmlns:p14="http://schemas.microsoft.com/office/powerpoint/2010/main" val="1091759685"/>
              </p:ext>
            </p:extLst>
          </p:nvPr>
        </p:nvGraphicFramePr>
        <p:xfrm>
          <a:off x="2956134" y="1881245"/>
          <a:ext cx="3635825" cy="17319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Chart 34">
            <a:extLst>
              <a:ext uri="{FF2B5EF4-FFF2-40B4-BE49-F238E27FC236}">
                <a16:creationId xmlns:a16="http://schemas.microsoft.com/office/drawing/2014/main" id="{27C9328C-20A3-40F6-81FA-9D3EA90109B5}"/>
              </a:ext>
            </a:extLst>
          </p:cNvPr>
          <p:cNvGraphicFramePr>
            <a:graphicFrameLocks/>
          </p:cNvGraphicFramePr>
          <p:nvPr>
            <p:extLst>
              <p:ext uri="{D42A27DB-BD31-4B8C-83A1-F6EECF244321}">
                <p14:modId xmlns:p14="http://schemas.microsoft.com/office/powerpoint/2010/main" val="2504964682"/>
              </p:ext>
            </p:extLst>
          </p:nvPr>
        </p:nvGraphicFramePr>
        <p:xfrm>
          <a:off x="6836503" y="2015027"/>
          <a:ext cx="3833301" cy="156998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656076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BALANCE SHEET UPDATE</a:t>
            </a:r>
            <a:br>
              <a:rPr lang="en-US" sz="2400" dirty="0"/>
            </a:br>
            <a:r>
              <a:rPr lang="en-US" sz="1800" b="0" dirty="0">
                <a:solidFill>
                  <a:srgbClr val="CE7B28"/>
                </a:solidFill>
              </a:rPr>
              <a:t>Improved Operational Performance / Working Capital Initiatives Bolstering Liquidity</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12</a:t>
            </a:fld>
            <a:r>
              <a:rPr lang="en-US" dirty="0">
                <a:solidFill>
                  <a:srgbClr val="CE7B28"/>
                </a:solidFill>
              </a:rPr>
              <a:t> |  Investor Presentation </a:t>
            </a:r>
          </a:p>
        </p:txBody>
      </p:sp>
      <p:sp>
        <p:nvSpPr>
          <p:cNvPr id="22" name="Parallelogram 21">
            <a:extLst>
              <a:ext uri="{FF2B5EF4-FFF2-40B4-BE49-F238E27FC236}">
                <a16:creationId xmlns:a16="http://schemas.microsoft.com/office/drawing/2014/main" id="{BA6FC9D1-3808-4DF0-A02E-5D65D3C6E891}"/>
              </a:ext>
            </a:extLst>
          </p:cNvPr>
          <p:cNvSpPr/>
          <p:nvPr/>
        </p:nvSpPr>
        <p:spPr>
          <a:xfrm>
            <a:off x="237067" y="1279742"/>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6" name="Rectangle 5">
            <a:extLst>
              <a:ext uri="{FF2B5EF4-FFF2-40B4-BE49-F238E27FC236}">
                <a16:creationId xmlns:a16="http://schemas.microsoft.com/office/drawing/2014/main" id="{FAD21A5A-0B3B-43B0-A605-256C3E3E6B85}"/>
              </a:ext>
            </a:extLst>
          </p:cNvPr>
          <p:cNvSpPr/>
          <p:nvPr/>
        </p:nvSpPr>
        <p:spPr>
          <a:xfrm>
            <a:off x="1290412" y="3586383"/>
            <a:ext cx="7805088"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Total Cash and Availability on Credit Facility </a:t>
            </a:r>
          </a:p>
          <a:p>
            <a:pPr>
              <a:spcAft>
                <a:spcPts val="330"/>
              </a:spcAft>
            </a:pPr>
            <a:r>
              <a:rPr lang="en-IN" sz="1200" dirty="0">
                <a:solidFill>
                  <a:srgbClr val="CE7B28"/>
                </a:solidFill>
                <a:latin typeface="Arial Nova Light" panose="020B0304020202020204" pitchFamily="34" charset="0"/>
                <a:cs typeface="Calibri" panose="020F0502020204030204" pitchFamily="34" charset="0"/>
              </a:rPr>
              <a:t>($MM)</a:t>
            </a:r>
          </a:p>
        </p:txBody>
      </p:sp>
      <p:sp>
        <p:nvSpPr>
          <p:cNvPr id="8" name="Rectangle 7">
            <a:extLst>
              <a:ext uri="{FF2B5EF4-FFF2-40B4-BE49-F238E27FC236}">
                <a16:creationId xmlns:a16="http://schemas.microsoft.com/office/drawing/2014/main" id="{347D1121-6ACC-4AAC-B0F0-611E12315F87}"/>
              </a:ext>
            </a:extLst>
          </p:cNvPr>
          <p:cNvSpPr/>
          <p:nvPr/>
        </p:nvSpPr>
        <p:spPr>
          <a:xfrm>
            <a:off x="1290412" y="1392896"/>
            <a:ext cx="624248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Operating Working Capital as a % of Sales </a:t>
            </a:r>
          </a:p>
          <a:p>
            <a:pPr>
              <a:spcAft>
                <a:spcPts val="330"/>
              </a:spcAft>
            </a:pPr>
            <a:r>
              <a:rPr lang="en-IN" sz="1200" dirty="0">
                <a:solidFill>
                  <a:srgbClr val="CE7B28"/>
                </a:solidFill>
                <a:latin typeface="Arial Nova Light" panose="020B0304020202020204" pitchFamily="34" charset="0"/>
                <a:cs typeface="Calibri" panose="020F0502020204030204" pitchFamily="34" charset="0"/>
              </a:rPr>
              <a:t>($MM)</a:t>
            </a:r>
            <a:r>
              <a:rPr lang="en-IN" sz="800" i="1" dirty="0">
                <a:solidFill>
                  <a:srgbClr val="CE7B28"/>
                </a:solidFill>
                <a:latin typeface="Arial Nova Light" panose="020B0304020202020204" pitchFamily="34" charset="0"/>
                <a:cs typeface="Calibri" panose="020F0502020204030204" pitchFamily="34" charset="0"/>
              </a:rPr>
              <a:t>(1)</a:t>
            </a:r>
          </a:p>
        </p:txBody>
      </p:sp>
      <p:graphicFrame>
        <p:nvGraphicFramePr>
          <p:cNvPr id="10" name="Chart 9">
            <a:extLst>
              <a:ext uri="{FF2B5EF4-FFF2-40B4-BE49-F238E27FC236}">
                <a16:creationId xmlns:a16="http://schemas.microsoft.com/office/drawing/2014/main" id="{5C066B31-8FBB-4ED5-A3A2-5CB87EF0FB39}"/>
              </a:ext>
            </a:extLst>
          </p:cNvPr>
          <p:cNvGraphicFramePr>
            <a:graphicFrameLocks/>
          </p:cNvGraphicFramePr>
          <p:nvPr>
            <p:extLst>
              <p:ext uri="{D42A27DB-BD31-4B8C-83A1-F6EECF244321}">
                <p14:modId xmlns:p14="http://schemas.microsoft.com/office/powerpoint/2010/main" val="2799955328"/>
              </p:ext>
            </p:extLst>
          </p:nvPr>
        </p:nvGraphicFramePr>
        <p:xfrm>
          <a:off x="1290412" y="4145794"/>
          <a:ext cx="9611176" cy="1733528"/>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Box 12">
            <a:extLst>
              <a:ext uri="{FF2B5EF4-FFF2-40B4-BE49-F238E27FC236}">
                <a16:creationId xmlns:a16="http://schemas.microsoft.com/office/drawing/2014/main" id="{C5650BDA-2365-4E86-A0A7-1A68670B5BE3}"/>
              </a:ext>
            </a:extLst>
          </p:cNvPr>
          <p:cNvSpPr txBox="1"/>
          <p:nvPr/>
        </p:nvSpPr>
        <p:spPr>
          <a:xfrm>
            <a:off x="1495425" y="5630819"/>
            <a:ext cx="8924925" cy="369332"/>
          </a:xfrm>
          <a:prstGeom prst="rect">
            <a:avLst/>
          </a:prstGeom>
          <a:solidFill>
            <a:schemeClr val="bg1"/>
          </a:solidFill>
        </p:spPr>
        <p:txBody>
          <a:bodyPr wrap="square" rtlCol="0">
            <a:spAutoFit/>
          </a:bodyPr>
          <a:lstStyle/>
          <a:p>
            <a:endParaRPr lang="en-US" dirty="0"/>
          </a:p>
        </p:txBody>
      </p:sp>
      <p:sp>
        <p:nvSpPr>
          <p:cNvPr id="21" name="TextBox 20">
            <a:extLst>
              <a:ext uri="{FF2B5EF4-FFF2-40B4-BE49-F238E27FC236}">
                <a16:creationId xmlns:a16="http://schemas.microsoft.com/office/drawing/2014/main" id="{277BA91B-BC8E-4139-AD32-90214676BD3F}"/>
              </a:ext>
            </a:extLst>
          </p:cNvPr>
          <p:cNvSpPr txBox="1"/>
          <p:nvPr/>
        </p:nvSpPr>
        <p:spPr>
          <a:xfrm>
            <a:off x="1600200" y="5542079"/>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3/31/18</a:t>
            </a:r>
          </a:p>
        </p:txBody>
      </p:sp>
      <p:sp>
        <p:nvSpPr>
          <p:cNvPr id="23" name="TextBox 22">
            <a:extLst>
              <a:ext uri="{FF2B5EF4-FFF2-40B4-BE49-F238E27FC236}">
                <a16:creationId xmlns:a16="http://schemas.microsoft.com/office/drawing/2014/main" id="{9B110CBA-14F8-4B94-B855-4EDB561F7958}"/>
              </a:ext>
            </a:extLst>
          </p:cNvPr>
          <p:cNvSpPr txBox="1"/>
          <p:nvPr/>
        </p:nvSpPr>
        <p:spPr>
          <a:xfrm>
            <a:off x="2788556" y="5549801"/>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6/30/18</a:t>
            </a:r>
          </a:p>
        </p:txBody>
      </p:sp>
      <p:sp>
        <p:nvSpPr>
          <p:cNvPr id="24" name="TextBox 23">
            <a:extLst>
              <a:ext uri="{FF2B5EF4-FFF2-40B4-BE49-F238E27FC236}">
                <a16:creationId xmlns:a16="http://schemas.microsoft.com/office/drawing/2014/main" id="{1C70A8F8-E136-46C1-881F-51A2753C2459}"/>
              </a:ext>
            </a:extLst>
          </p:cNvPr>
          <p:cNvSpPr txBox="1"/>
          <p:nvPr/>
        </p:nvSpPr>
        <p:spPr>
          <a:xfrm>
            <a:off x="3944927" y="5568103"/>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9/30/18</a:t>
            </a:r>
          </a:p>
        </p:txBody>
      </p:sp>
      <p:sp>
        <p:nvSpPr>
          <p:cNvPr id="25" name="TextBox 24">
            <a:extLst>
              <a:ext uri="{FF2B5EF4-FFF2-40B4-BE49-F238E27FC236}">
                <a16:creationId xmlns:a16="http://schemas.microsoft.com/office/drawing/2014/main" id="{FCE0B9F3-D63F-41B3-B472-271DBB40942B}"/>
              </a:ext>
            </a:extLst>
          </p:cNvPr>
          <p:cNvSpPr txBox="1"/>
          <p:nvPr/>
        </p:nvSpPr>
        <p:spPr>
          <a:xfrm>
            <a:off x="5082248" y="5558952"/>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12/31/18</a:t>
            </a:r>
          </a:p>
        </p:txBody>
      </p:sp>
      <p:sp>
        <p:nvSpPr>
          <p:cNvPr id="26" name="TextBox 25">
            <a:extLst>
              <a:ext uri="{FF2B5EF4-FFF2-40B4-BE49-F238E27FC236}">
                <a16:creationId xmlns:a16="http://schemas.microsoft.com/office/drawing/2014/main" id="{E16B1070-3DAD-4DBE-9D4E-E3BDF74D7A95}"/>
              </a:ext>
            </a:extLst>
          </p:cNvPr>
          <p:cNvSpPr txBox="1"/>
          <p:nvPr/>
        </p:nvSpPr>
        <p:spPr>
          <a:xfrm>
            <a:off x="6238215" y="5561953"/>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3/31/19</a:t>
            </a:r>
          </a:p>
        </p:txBody>
      </p:sp>
      <p:sp>
        <p:nvSpPr>
          <p:cNvPr id="27" name="TextBox 26">
            <a:extLst>
              <a:ext uri="{FF2B5EF4-FFF2-40B4-BE49-F238E27FC236}">
                <a16:creationId xmlns:a16="http://schemas.microsoft.com/office/drawing/2014/main" id="{A4B5E294-CDFC-4B64-A3AF-724C7EAB893D}"/>
              </a:ext>
            </a:extLst>
          </p:cNvPr>
          <p:cNvSpPr txBox="1"/>
          <p:nvPr/>
        </p:nvSpPr>
        <p:spPr>
          <a:xfrm>
            <a:off x="7426571" y="5569675"/>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6/30/19</a:t>
            </a:r>
          </a:p>
        </p:txBody>
      </p:sp>
      <p:sp>
        <p:nvSpPr>
          <p:cNvPr id="28" name="TextBox 27">
            <a:extLst>
              <a:ext uri="{FF2B5EF4-FFF2-40B4-BE49-F238E27FC236}">
                <a16:creationId xmlns:a16="http://schemas.microsoft.com/office/drawing/2014/main" id="{6C4858CE-D934-4B87-8B64-23AD1D1E51C8}"/>
              </a:ext>
            </a:extLst>
          </p:cNvPr>
          <p:cNvSpPr txBox="1"/>
          <p:nvPr/>
        </p:nvSpPr>
        <p:spPr>
          <a:xfrm>
            <a:off x="8582942" y="5587977"/>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9/30/19</a:t>
            </a:r>
          </a:p>
        </p:txBody>
      </p:sp>
      <p:sp>
        <p:nvSpPr>
          <p:cNvPr id="29" name="TextBox 28">
            <a:extLst>
              <a:ext uri="{FF2B5EF4-FFF2-40B4-BE49-F238E27FC236}">
                <a16:creationId xmlns:a16="http://schemas.microsoft.com/office/drawing/2014/main" id="{2A26EBA1-07B5-4F17-9EDB-515BE1EDAF20}"/>
              </a:ext>
            </a:extLst>
          </p:cNvPr>
          <p:cNvSpPr txBox="1"/>
          <p:nvPr/>
        </p:nvSpPr>
        <p:spPr>
          <a:xfrm>
            <a:off x="9720263" y="5578826"/>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12/31/19</a:t>
            </a:r>
          </a:p>
        </p:txBody>
      </p:sp>
      <p:sp>
        <p:nvSpPr>
          <p:cNvPr id="30" name="Slide Number Placeholder 4">
            <a:extLst>
              <a:ext uri="{FF2B5EF4-FFF2-40B4-BE49-F238E27FC236}">
                <a16:creationId xmlns:a16="http://schemas.microsoft.com/office/drawing/2014/main" id="{2821B5EB-9E3D-4CD3-B0DA-9646201C5E3F}"/>
              </a:ext>
            </a:extLst>
          </p:cNvPr>
          <p:cNvSpPr txBox="1">
            <a:spLocks/>
          </p:cNvSpPr>
          <p:nvPr/>
        </p:nvSpPr>
        <p:spPr>
          <a:xfrm>
            <a:off x="529741" y="6019152"/>
            <a:ext cx="10548288"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Arial Nova Light" charset="0"/>
                <a:ea typeface="Arial Nova Light" charset="0"/>
                <a:cs typeface="Arial Nov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a:solidFill>
                  <a:srgbClr val="CE7B28"/>
                </a:solidFill>
              </a:rPr>
              <a:t>(1)  Operating working capital divided by TTM sales </a:t>
            </a:r>
          </a:p>
        </p:txBody>
      </p:sp>
      <p:graphicFrame>
        <p:nvGraphicFramePr>
          <p:cNvPr id="31" name="Chart 30">
            <a:extLst>
              <a:ext uri="{FF2B5EF4-FFF2-40B4-BE49-F238E27FC236}">
                <a16:creationId xmlns:a16="http://schemas.microsoft.com/office/drawing/2014/main" id="{D0500842-1F8E-4438-A100-B11B71584EEA}"/>
              </a:ext>
            </a:extLst>
          </p:cNvPr>
          <p:cNvGraphicFramePr>
            <a:graphicFrameLocks/>
          </p:cNvGraphicFramePr>
          <p:nvPr>
            <p:extLst>
              <p:ext uri="{D42A27DB-BD31-4B8C-83A1-F6EECF244321}">
                <p14:modId xmlns:p14="http://schemas.microsoft.com/office/powerpoint/2010/main" val="2912862909"/>
              </p:ext>
            </p:extLst>
          </p:nvPr>
        </p:nvGraphicFramePr>
        <p:xfrm>
          <a:off x="1317691" y="1831478"/>
          <a:ext cx="9611176" cy="1440139"/>
        </p:xfrm>
        <a:graphic>
          <a:graphicData uri="http://schemas.openxmlformats.org/drawingml/2006/chart">
            <c:chart xmlns:c="http://schemas.openxmlformats.org/drawingml/2006/chart" xmlns:r="http://schemas.openxmlformats.org/officeDocument/2006/relationships" r:id="rId3"/>
          </a:graphicData>
        </a:graphic>
      </p:graphicFrame>
      <p:sp>
        <p:nvSpPr>
          <p:cNvPr id="32" name="TextBox 31">
            <a:extLst>
              <a:ext uri="{FF2B5EF4-FFF2-40B4-BE49-F238E27FC236}">
                <a16:creationId xmlns:a16="http://schemas.microsoft.com/office/drawing/2014/main" id="{1F1B8FA8-431D-49E0-B30F-96EC9BF3C6DB}"/>
              </a:ext>
            </a:extLst>
          </p:cNvPr>
          <p:cNvSpPr txBox="1"/>
          <p:nvPr/>
        </p:nvSpPr>
        <p:spPr>
          <a:xfrm>
            <a:off x="1767548" y="3005696"/>
            <a:ext cx="8924925" cy="369332"/>
          </a:xfrm>
          <a:prstGeom prst="rect">
            <a:avLst/>
          </a:prstGeom>
          <a:solidFill>
            <a:schemeClr val="bg1"/>
          </a:solidFill>
        </p:spPr>
        <p:txBody>
          <a:bodyPr wrap="square" rtlCol="0">
            <a:spAutoFit/>
          </a:bodyPr>
          <a:lstStyle/>
          <a:p>
            <a:endParaRPr lang="en-US" dirty="0"/>
          </a:p>
        </p:txBody>
      </p:sp>
      <p:sp>
        <p:nvSpPr>
          <p:cNvPr id="33" name="TextBox 32">
            <a:extLst>
              <a:ext uri="{FF2B5EF4-FFF2-40B4-BE49-F238E27FC236}">
                <a16:creationId xmlns:a16="http://schemas.microsoft.com/office/drawing/2014/main" id="{62342F45-36E3-43D4-9746-2B739EC2D145}"/>
              </a:ext>
            </a:extLst>
          </p:cNvPr>
          <p:cNvSpPr txBox="1"/>
          <p:nvPr/>
        </p:nvSpPr>
        <p:spPr>
          <a:xfrm>
            <a:off x="1662773" y="2919383"/>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3/31/18</a:t>
            </a:r>
          </a:p>
        </p:txBody>
      </p:sp>
      <p:sp>
        <p:nvSpPr>
          <p:cNvPr id="34" name="TextBox 33">
            <a:extLst>
              <a:ext uri="{FF2B5EF4-FFF2-40B4-BE49-F238E27FC236}">
                <a16:creationId xmlns:a16="http://schemas.microsoft.com/office/drawing/2014/main" id="{70427C33-5368-4E2B-B61B-71689EAA044B}"/>
              </a:ext>
            </a:extLst>
          </p:cNvPr>
          <p:cNvSpPr txBox="1"/>
          <p:nvPr/>
        </p:nvSpPr>
        <p:spPr>
          <a:xfrm>
            <a:off x="2851129" y="2927105"/>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6/30/18</a:t>
            </a:r>
          </a:p>
        </p:txBody>
      </p:sp>
      <p:sp>
        <p:nvSpPr>
          <p:cNvPr id="35" name="TextBox 34">
            <a:extLst>
              <a:ext uri="{FF2B5EF4-FFF2-40B4-BE49-F238E27FC236}">
                <a16:creationId xmlns:a16="http://schemas.microsoft.com/office/drawing/2014/main" id="{84658C6E-9916-4434-AD6A-313580FF051B}"/>
              </a:ext>
            </a:extLst>
          </p:cNvPr>
          <p:cNvSpPr txBox="1"/>
          <p:nvPr/>
        </p:nvSpPr>
        <p:spPr>
          <a:xfrm>
            <a:off x="4007500" y="2945407"/>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9/30/18</a:t>
            </a:r>
          </a:p>
        </p:txBody>
      </p:sp>
      <p:sp>
        <p:nvSpPr>
          <p:cNvPr id="36" name="TextBox 35">
            <a:extLst>
              <a:ext uri="{FF2B5EF4-FFF2-40B4-BE49-F238E27FC236}">
                <a16:creationId xmlns:a16="http://schemas.microsoft.com/office/drawing/2014/main" id="{9588D3F2-D2D9-46FE-8DF6-927F4C344FC9}"/>
              </a:ext>
            </a:extLst>
          </p:cNvPr>
          <p:cNvSpPr txBox="1"/>
          <p:nvPr/>
        </p:nvSpPr>
        <p:spPr>
          <a:xfrm>
            <a:off x="5144821" y="2936256"/>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12/31/18</a:t>
            </a:r>
          </a:p>
        </p:txBody>
      </p:sp>
      <p:sp>
        <p:nvSpPr>
          <p:cNvPr id="37" name="TextBox 36">
            <a:extLst>
              <a:ext uri="{FF2B5EF4-FFF2-40B4-BE49-F238E27FC236}">
                <a16:creationId xmlns:a16="http://schemas.microsoft.com/office/drawing/2014/main" id="{66C7ABE8-4F4F-4EDD-9E28-50C04A0479ED}"/>
              </a:ext>
            </a:extLst>
          </p:cNvPr>
          <p:cNvSpPr txBox="1"/>
          <p:nvPr/>
        </p:nvSpPr>
        <p:spPr>
          <a:xfrm>
            <a:off x="6300788" y="2939257"/>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3/31/19</a:t>
            </a:r>
          </a:p>
        </p:txBody>
      </p:sp>
      <p:sp>
        <p:nvSpPr>
          <p:cNvPr id="38" name="TextBox 37">
            <a:extLst>
              <a:ext uri="{FF2B5EF4-FFF2-40B4-BE49-F238E27FC236}">
                <a16:creationId xmlns:a16="http://schemas.microsoft.com/office/drawing/2014/main" id="{4451A5C9-B8C4-4ACE-8CB0-8F9260F4F4EC}"/>
              </a:ext>
            </a:extLst>
          </p:cNvPr>
          <p:cNvSpPr txBox="1"/>
          <p:nvPr/>
        </p:nvSpPr>
        <p:spPr>
          <a:xfrm>
            <a:off x="7489144" y="2946979"/>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6/30/19</a:t>
            </a:r>
          </a:p>
        </p:txBody>
      </p:sp>
      <p:sp>
        <p:nvSpPr>
          <p:cNvPr id="39" name="TextBox 38">
            <a:extLst>
              <a:ext uri="{FF2B5EF4-FFF2-40B4-BE49-F238E27FC236}">
                <a16:creationId xmlns:a16="http://schemas.microsoft.com/office/drawing/2014/main" id="{10D0E968-47DD-4C5A-9DB8-D3A03EBFA88E}"/>
              </a:ext>
            </a:extLst>
          </p:cNvPr>
          <p:cNvSpPr txBox="1"/>
          <p:nvPr/>
        </p:nvSpPr>
        <p:spPr>
          <a:xfrm>
            <a:off x="8645515" y="2965281"/>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9/30/19</a:t>
            </a:r>
          </a:p>
        </p:txBody>
      </p:sp>
      <p:sp>
        <p:nvSpPr>
          <p:cNvPr id="40" name="TextBox 39">
            <a:extLst>
              <a:ext uri="{FF2B5EF4-FFF2-40B4-BE49-F238E27FC236}">
                <a16:creationId xmlns:a16="http://schemas.microsoft.com/office/drawing/2014/main" id="{DD2822BE-547D-4141-A9F0-6010853A499A}"/>
              </a:ext>
            </a:extLst>
          </p:cNvPr>
          <p:cNvSpPr txBox="1"/>
          <p:nvPr/>
        </p:nvSpPr>
        <p:spPr>
          <a:xfrm>
            <a:off x="9782836" y="2956130"/>
            <a:ext cx="800100" cy="261610"/>
          </a:xfrm>
          <a:prstGeom prst="rect">
            <a:avLst/>
          </a:prstGeom>
          <a:noFill/>
        </p:spPr>
        <p:txBody>
          <a:bodyPr wrap="square" rtlCol="0">
            <a:spAutoFit/>
          </a:bodyPr>
          <a:lstStyle/>
          <a:p>
            <a:pPr algn="ctr"/>
            <a:r>
              <a:rPr lang="en-US" sz="1100" dirty="0">
                <a:solidFill>
                  <a:schemeClr val="tx1">
                    <a:lumMod val="65000"/>
                    <a:lumOff val="35000"/>
                  </a:schemeClr>
                </a:solidFill>
                <a:latin typeface="Arial Nova Light" panose="020B0304020202020204" pitchFamily="34" charset="0"/>
              </a:rPr>
              <a:t>12/31/19</a:t>
            </a:r>
          </a:p>
        </p:txBody>
      </p:sp>
    </p:spTree>
    <p:extLst>
      <p:ext uri="{BB962C8B-B14F-4D97-AF65-F5344CB8AC3E}">
        <p14:creationId xmlns:p14="http://schemas.microsoft.com/office/powerpoint/2010/main" val="3619870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OUTLOOK</a:t>
            </a:r>
          </a:p>
        </p:txBody>
      </p:sp>
    </p:spTree>
    <p:extLst>
      <p:ext uri="{BB962C8B-B14F-4D97-AF65-F5344CB8AC3E}">
        <p14:creationId xmlns:p14="http://schemas.microsoft.com/office/powerpoint/2010/main" val="5358298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FINANCIAL GUIDANCE    </a:t>
            </a:r>
            <a:br>
              <a:rPr lang="en-US" sz="2400" dirty="0"/>
            </a:br>
            <a:r>
              <a:rPr lang="en-US" sz="1800" b="0" dirty="0">
                <a:solidFill>
                  <a:srgbClr val="CE7B28"/>
                </a:solidFill>
              </a:rPr>
              <a:t>Current as of February 27, 2020</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14</a:t>
            </a:fld>
            <a:r>
              <a:rPr lang="en-US" dirty="0">
                <a:solidFill>
                  <a:srgbClr val="CE7B28"/>
                </a:solidFill>
              </a:rPr>
              <a:t> |  Investor Presentation </a:t>
            </a:r>
          </a:p>
        </p:txBody>
      </p:sp>
      <p:sp>
        <p:nvSpPr>
          <p:cNvPr id="4" name="Rectangle: Top Corners One Rounded and One Snipped 3">
            <a:extLst>
              <a:ext uri="{FF2B5EF4-FFF2-40B4-BE49-F238E27FC236}">
                <a16:creationId xmlns:a16="http://schemas.microsoft.com/office/drawing/2014/main" id="{035E106D-9E09-4FA7-9DE9-87C277652A5D}"/>
              </a:ext>
            </a:extLst>
          </p:cNvPr>
          <p:cNvSpPr/>
          <p:nvPr/>
        </p:nvSpPr>
        <p:spPr>
          <a:xfrm>
            <a:off x="3071667" y="1695591"/>
            <a:ext cx="3874547" cy="275251"/>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Nova Light" panose="020B0304020202020204" pitchFamily="34" charset="0"/>
                <a:cs typeface="Arial" panose="020B0604020202020204" pitchFamily="34" charset="0"/>
              </a:rPr>
              <a:t>Revenue Guidance ($MM)</a:t>
            </a:r>
          </a:p>
        </p:txBody>
      </p:sp>
      <p:sp>
        <p:nvSpPr>
          <p:cNvPr id="9" name="Rectangle 8">
            <a:extLst>
              <a:ext uri="{FF2B5EF4-FFF2-40B4-BE49-F238E27FC236}">
                <a16:creationId xmlns:a16="http://schemas.microsoft.com/office/drawing/2014/main" id="{CF47AFEF-1F7E-438F-ACC7-6F6CDF38CBCC}"/>
              </a:ext>
            </a:extLst>
          </p:cNvPr>
          <p:cNvSpPr/>
          <p:nvPr/>
        </p:nvSpPr>
        <p:spPr>
          <a:xfrm>
            <a:off x="764487" y="2544227"/>
            <a:ext cx="19594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300" b="1" dirty="0">
                <a:solidFill>
                  <a:srgbClr val="006198"/>
                </a:solidFill>
                <a:latin typeface="Arial Nova Light" panose="020B0304020202020204" pitchFamily="34" charset="0"/>
              </a:rPr>
              <a:t>Total Company  </a:t>
            </a:r>
          </a:p>
        </p:txBody>
      </p:sp>
      <p:sp>
        <p:nvSpPr>
          <p:cNvPr id="6" name="Rectangle 5">
            <a:extLst>
              <a:ext uri="{FF2B5EF4-FFF2-40B4-BE49-F238E27FC236}">
                <a16:creationId xmlns:a16="http://schemas.microsoft.com/office/drawing/2014/main" id="{B73639F5-C39E-4B01-9682-690D8C8C26C2}"/>
              </a:ext>
            </a:extLst>
          </p:cNvPr>
          <p:cNvSpPr/>
          <p:nvPr/>
        </p:nvSpPr>
        <p:spPr>
          <a:xfrm>
            <a:off x="3071668" y="2035576"/>
            <a:ext cx="1562839"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lumMod val="75000"/>
                    <a:lumOff val="25000"/>
                  </a:schemeClr>
                </a:solidFill>
                <a:latin typeface="Arial Nova Light" panose="020B0304020202020204" pitchFamily="34" charset="0"/>
              </a:rPr>
              <a:t>1Q20</a:t>
            </a:r>
          </a:p>
          <a:p>
            <a:pPr algn="ctr"/>
            <a:r>
              <a:rPr lang="en-US" sz="1300" b="1" dirty="0">
                <a:solidFill>
                  <a:schemeClr val="tx1">
                    <a:lumMod val="75000"/>
                    <a:lumOff val="25000"/>
                  </a:schemeClr>
                </a:solidFill>
                <a:latin typeface="Arial Nova Light" panose="020B0304020202020204" pitchFamily="34" charset="0"/>
              </a:rPr>
              <a:t>Forecast</a:t>
            </a:r>
          </a:p>
        </p:txBody>
      </p:sp>
      <p:sp>
        <p:nvSpPr>
          <p:cNvPr id="11" name="Rectangle 10">
            <a:extLst>
              <a:ext uri="{FF2B5EF4-FFF2-40B4-BE49-F238E27FC236}">
                <a16:creationId xmlns:a16="http://schemas.microsoft.com/office/drawing/2014/main" id="{3064C8AA-40E8-4A5F-97DF-27987C02A599}"/>
              </a:ext>
            </a:extLst>
          </p:cNvPr>
          <p:cNvSpPr/>
          <p:nvPr/>
        </p:nvSpPr>
        <p:spPr>
          <a:xfrm>
            <a:off x="5251088" y="2052127"/>
            <a:ext cx="1562839"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00" b="1" dirty="0">
                <a:solidFill>
                  <a:schemeClr val="tx1">
                    <a:lumMod val="75000"/>
                    <a:lumOff val="25000"/>
                  </a:schemeClr>
                </a:solidFill>
                <a:latin typeface="Arial Nova Light" panose="020B0304020202020204" pitchFamily="34" charset="0"/>
              </a:rPr>
              <a:t>Full-Year 2020</a:t>
            </a:r>
          </a:p>
          <a:p>
            <a:pPr algn="ctr"/>
            <a:r>
              <a:rPr lang="en-US" sz="1300" b="1" dirty="0">
                <a:solidFill>
                  <a:schemeClr val="tx1">
                    <a:lumMod val="75000"/>
                    <a:lumOff val="25000"/>
                  </a:schemeClr>
                </a:solidFill>
                <a:latin typeface="Arial Nova Light" panose="020B0304020202020204" pitchFamily="34" charset="0"/>
              </a:rPr>
              <a:t>Forecast</a:t>
            </a:r>
          </a:p>
        </p:txBody>
      </p:sp>
      <p:sp>
        <p:nvSpPr>
          <p:cNvPr id="14" name="Rectangle 13">
            <a:extLst>
              <a:ext uri="{FF2B5EF4-FFF2-40B4-BE49-F238E27FC236}">
                <a16:creationId xmlns:a16="http://schemas.microsoft.com/office/drawing/2014/main" id="{E3C2762A-E633-4087-87BF-3F0F55634253}"/>
              </a:ext>
            </a:extLst>
          </p:cNvPr>
          <p:cNvSpPr/>
          <p:nvPr/>
        </p:nvSpPr>
        <p:spPr>
          <a:xfrm>
            <a:off x="764486" y="3061752"/>
            <a:ext cx="19594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300" b="1" dirty="0">
                <a:solidFill>
                  <a:schemeClr val="tx1">
                    <a:lumMod val="75000"/>
                    <a:lumOff val="25000"/>
                  </a:schemeClr>
                </a:solidFill>
                <a:latin typeface="Arial Nova Light" panose="020B0304020202020204" pitchFamily="34" charset="0"/>
              </a:rPr>
              <a:t>Heavy Fabrications  </a:t>
            </a:r>
          </a:p>
        </p:txBody>
      </p:sp>
      <p:sp>
        <p:nvSpPr>
          <p:cNvPr id="16" name="Rectangle 15">
            <a:extLst>
              <a:ext uri="{FF2B5EF4-FFF2-40B4-BE49-F238E27FC236}">
                <a16:creationId xmlns:a16="http://schemas.microsoft.com/office/drawing/2014/main" id="{F7167D47-341D-4493-90E0-0A15D14D36A0}"/>
              </a:ext>
            </a:extLst>
          </p:cNvPr>
          <p:cNvSpPr/>
          <p:nvPr/>
        </p:nvSpPr>
        <p:spPr>
          <a:xfrm>
            <a:off x="764487" y="3540984"/>
            <a:ext cx="19594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300" b="1" dirty="0">
                <a:solidFill>
                  <a:schemeClr val="tx1">
                    <a:lumMod val="75000"/>
                    <a:lumOff val="25000"/>
                  </a:schemeClr>
                </a:solidFill>
                <a:latin typeface="Arial Nova Light" panose="020B0304020202020204" pitchFamily="34" charset="0"/>
              </a:rPr>
              <a:t>Gearing  </a:t>
            </a:r>
          </a:p>
        </p:txBody>
      </p:sp>
      <p:sp>
        <p:nvSpPr>
          <p:cNvPr id="17" name="Rectangle 16">
            <a:extLst>
              <a:ext uri="{FF2B5EF4-FFF2-40B4-BE49-F238E27FC236}">
                <a16:creationId xmlns:a16="http://schemas.microsoft.com/office/drawing/2014/main" id="{F13863BB-63E7-46EB-A5C8-5BF00AC64B9C}"/>
              </a:ext>
            </a:extLst>
          </p:cNvPr>
          <p:cNvSpPr/>
          <p:nvPr/>
        </p:nvSpPr>
        <p:spPr>
          <a:xfrm>
            <a:off x="764487" y="4037972"/>
            <a:ext cx="19594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300" b="1" dirty="0">
                <a:solidFill>
                  <a:schemeClr val="tx1">
                    <a:lumMod val="75000"/>
                    <a:lumOff val="25000"/>
                  </a:schemeClr>
                </a:solidFill>
                <a:latin typeface="Arial Nova Light" panose="020B0304020202020204" pitchFamily="34" charset="0"/>
              </a:rPr>
              <a:t>Industrial Solutions  </a:t>
            </a:r>
          </a:p>
        </p:txBody>
      </p:sp>
      <p:sp>
        <p:nvSpPr>
          <p:cNvPr id="18" name="Rectangle 17">
            <a:extLst>
              <a:ext uri="{FF2B5EF4-FFF2-40B4-BE49-F238E27FC236}">
                <a16:creationId xmlns:a16="http://schemas.microsoft.com/office/drawing/2014/main" id="{6F9D48C5-B109-464A-8739-A4E87DE0905E}"/>
              </a:ext>
            </a:extLst>
          </p:cNvPr>
          <p:cNvSpPr/>
          <p:nvPr/>
        </p:nvSpPr>
        <p:spPr>
          <a:xfrm>
            <a:off x="764487" y="4540694"/>
            <a:ext cx="1959471"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300" b="1" dirty="0">
                <a:solidFill>
                  <a:schemeClr val="tx1">
                    <a:lumMod val="75000"/>
                    <a:lumOff val="25000"/>
                  </a:schemeClr>
                </a:solidFill>
                <a:latin typeface="Arial Nova Light" panose="020B0304020202020204" pitchFamily="34" charset="0"/>
              </a:rPr>
              <a:t>Corporate/Other </a:t>
            </a:r>
          </a:p>
        </p:txBody>
      </p:sp>
      <p:sp>
        <p:nvSpPr>
          <p:cNvPr id="10" name="TextBox 9">
            <a:extLst>
              <a:ext uri="{FF2B5EF4-FFF2-40B4-BE49-F238E27FC236}">
                <a16:creationId xmlns:a16="http://schemas.microsoft.com/office/drawing/2014/main" id="{A8195AD2-AFFA-4B94-8B62-517B3D7FB2E5}"/>
              </a:ext>
            </a:extLst>
          </p:cNvPr>
          <p:cNvSpPr txBox="1"/>
          <p:nvPr/>
        </p:nvSpPr>
        <p:spPr>
          <a:xfrm>
            <a:off x="2919819" y="2564459"/>
            <a:ext cx="1959470" cy="292388"/>
          </a:xfrm>
          <a:prstGeom prst="rect">
            <a:avLst/>
          </a:prstGeom>
          <a:noFill/>
        </p:spPr>
        <p:txBody>
          <a:bodyPr wrap="square" rtlCol="0">
            <a:spAutoFit/>
          </a:bodyPr>
          <a:lstStyle/>
          <a:p>
            <a:pPr algn="ctr"/>
            <a:r>
              <a:rPr lang="en-US" sz="1300" b="1" dirty="0">
                <a:solidFill>
                  <a:srgbClr val="006198"/>
                </a:solidFill>
                <a:latin typeface="Arial Nova Light" panose="020B0304020202020204" pitchFamily="34" charset="0"/>
              </a:rPr>
              <a:t>$48.0 to $52.0</a:t>
            </a:r>
          </a:p>
        </p:txBody>
      </p:sp>
      <p:sp>
        <p:nvSpPr>
          <p:cNvPr id="19" name="TextBox 18">
            <a:extLst>
              <a:ext uri="{FF2B5EF4-FFF2-40B4-BE49-F238E27FC236}">
                <a16:creationId xmlns:a16="http://schemas.microsoft.com/office/drawing/2014/main" id="{3D43C50A-84C4-4744-A90D-4665C59DFA06}"/>
              </a:ext>
            </a:extLst>
          </p:cNvPr>
          <p:cNvSpPr txBox="1"/>
          <p:nvPr/>
        </p:nvSpPr>
        <p:spPr>
          <a:xfrm>
            <a:off x="2919819" y="3075412"/>
            <a:ext cx="1959470" cy="292388"/>
          </a:xfrm>
          <a:prstGeom prst="rect">
            <a:avLst/>
          </a:prstGeom>
          <a:noFill/>
        </p:spPr>
        <p:txBody>
          <a:bodyPr wrap="square" rtlCol="0">
            <a:spAutoFit/>
          </a:bodyPr>
          <a:lstStyle/>
          <a:p>
            <a:pPr algn="ctr"/>
            <a:r>
              <a:rPr lang="en-US" sz="1300" dirty="0">
                <a:latin typeface="Arial Nova Light" panose="020B0304020202020204" pitchFamily="34" charset="0"/>
              </a:rPr>
              <a:t>$37.0 to $40.0 </a:t>
            </a:r>
          </a:p>
        </p:txBody>
      </p:sp>
      <p:sp>
        <p:nvSpPr>
          <p:cNvPr id="20" name="TextBox 19">
            <a:extLst>
              <a:ext uri="{FF2B5EF4-FFF2-40B4-BE49-F238E27FC236}">
                <a16:creationId xmlns:a16="http://schemas.microsoft.com/office/drawing/2014/main" id="{869963AF-710E-4AA6-B5F0-E74C5FD9C347}"/>
              </a:ext>
            </a:extLst>
          </p:cNvPr>
          <p:cNvSpPr txBox="1"/>
          <p:nvPr/>
        </p:nvSpPr>
        <p:spPr>
          <a:xfrm>
            <a:off x="2834093" y="3584059"/>
            <a:ext cx="1959471" cy="292388"/>
          </a:xfrm>
          <a:prstGeom prst="rect">
            <a:avLst/>
          </a:prstGeom>
          <a:noFill/>
        </p:spPr>
        <p:txBody>
          <a:bodyPr wrap="square" rtlCol="0">
            <a:spAutoFit/>
          </a:bodyPr>
          <a:lstStyle/>
          <a:p>
            <a:pPr algn="ctr"/>
            <a:r>
              <a:rPr lang="en-US" sz="1300" dirty="0">
                <a:latin typeface="Arial Nova Light" panose="020B0304020202020204" pitchFamily="34" charset="0"/>
              </a:rPr>
              <a:t>$7.0 to $7.5</a:t>
            </a:r>
          </a:p>
        </p:txBody>
      </p:sp>
      <p:sp>
        <p:nvSpPr>
          <p:cNvPr id="21" name="Rectangle: Top Corners One Rounded and One Snipped 20">
            <a:extLst>
              <a:ext uri="{FF2B5EF4-FFF2-40B4-BE49-F238E27FC236}">
                <a16:creationId xmlns:a16="http://schemas.microsoft.com/office/drawing/2014/main" id="{1E3BE696-2A23-4917-A4A8-558A112EA943}"/>
              </a:ext>
            </a:extLst>
          </p:cNvPr>
          <p:cNvSpPr/>
          <p:nvPr/>
        </p:nvSpPr>
        <p:spPr>
          <a:xfrm>
            <a:off x="7348392" y="1695591"/>
            <a:ext cx="3874547" cy="275251"/>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bg1"/>
                </a:solidFill>
                <a:latin typeface="Arial Nova Light" panose="020B0304020202020204" pitchFamily="34" charset="0"/>
                <a:cs typeface="Arial" panose="020B0604020202020204" pitchFamily="34" charset="0"/>
              </a:rPr>
              <a:t>Adjusted EBITDA Guidance ($MM)</a:t>
            </a:r>
          </a:p>
        </p:txBody>
      </p:sp>
      <p:sp>
        <p:nvSpPr>
          <p:cNvPr id="22" name="Rectangle 21">
            <a:extLst>
              <a:ext uri="{FF2B5EF4-FFF2-40B4-BE49-F238E27FC236}">
                <a16:creationId xmlns:a16="http://schemas.microsoft.com/office/drawing/2014/main" id="{00312E46-3B45-4535-853A-FF621FF5733D}"/>
              </a:ext>
            </a:extLst>
          </p:cNvPr>
          <p:cNvSpPr/>
          <p:nvPr/>
        </p:nvSpPr>
        <p:spPr>
          <a:xfrm>
            <a:off x="7348393" y="2035576"/>
            <a:ext cx="1562839"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b="1" dirty="0">
                <a:solidFill>
                  <a:schemeClr val="tx1">
                    <a:lumMod val="75000"/>
                    <a:lumOff val="25000"/>
                  </a:schemeClr>
                </a:solidFill>
                <a:latin typeface="Arial Nova Light" panose="020B0304020202020204" pitchFamily="34" charset="0"/>
              </a:rPr>
              <a:t>1Q20</a:t>
            </a:r>
          </a:p>
          <a:p>
            <a:pPr algn="ctr"/>
            <a:r>
              <a:rPr lang="en-US" sz="1300" b="1" dirty="0">
                <a:solidFill>
                  <a:schemeClr val="tx1">
                    <a:lumMod val="75000"/>
                    <a:lumOff val="25000"/>
                  </a:schemeClr>
                </a:solidFill>
                <a:latin typeface="Arial Nova Light" panose="020B0304020202020204" pitchFamily="34" charset="0"/>
              </a:rPr>
              <a:t>Forecast</a:t>
            </a:r>
          </a:p>
        </p:txBody>
      </p:sp>
      <p:sp>
        <p:nvSpPr>
          <p:cNvPr id="23" name="Rectangle 22">
            <a:extLst>
              <a:ext uri="{FF2B5EF4-FFF2-40B4-BE49-F238E27FC236}">
                <a16:creationId xmlns:a16="http://schemas.microsoft.com/office/drawing/2014/main" id="{6C99A1CF-CD3E-4715-99FE-1C4A05DF0830}"/>
              </a:ext>
            </a:extLst>
          </p:cNvPr>
          <p:cNvSpPr/>
          <p:nvPr/>
        </p:nvSpPr>
        <p:spPr>
          <a:xfrm>
            <a:off x="9527813" y="2052127"/>
            <a:ext cx="1562839"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300" b="1" dirty="0">
                <a:solidFill>
                  <a:schemeClr val="tx1">
                    <a:lumMod val="75000"/>
                    <a:lumOff val="25000"/>
                  </a:schemeClr>
                </a:solidFill>
                <a:latin typeface="Arial Nova Light" panose="020B0304020202020204" pitchFamily="34" charset="0"/>
              </a:rPr>
              <a:t>Full-Year 2020</a:t>
            </a:r>
          </a:p>
          <a:p>
            <a:pPr algn="ctr"/>
            <a:r>
              <a:rPr lang="en-US" sz="1300" b="1" dirty="0">
                <a:solidFill>
                  <a:schemeClr val="tx1">
                    <a:lumMod val="75000"/>
                    <a:lumOff val="25000"/>
                  </a:schemeClr>
                </a:solidFill>
                <a:latin typeface="Arial Nova Light" panose="020B0304020202020204" pitchFamily="34" charset="0"/>
              </a:rPr>
              <a:t>Forecast</a:t>
            </a:r>
          </a:p>
        </p:txBody>
      </p:sp>
      <p:sp>
        <p:nvSpPr>
          <p:cNvPr id="24" name="TextBox 23">
            <a:extLst>
              <a:ext uri="{FF2B5EF4-FFF2-40B4-BE49-F238E27FC236}">
                <a16:creationId xmlns:a16="http://schemas.microsoft.com/office/drawing/2014/main" id="{6FF10493-2CC8-4AD6-BDF1-EAD3C7DDD7A1}"/>
              </a:ext>
            </a:extLst>
          </p:cNvPr>
          <p:cNvSpPr txBox="1"/>
          <p:nvPr/>
        </p:nvSpPr>
        <p:spPr>
          <a:xfrm>
            <a:off x="2834092" y="4090784"/>
            <a:ext cx="1959471" cy="292388"/>
          </a:xfrm>
          <a:prstGeom prst="rect">
            <a:avLst/>
          </a:prstGeom>
          <a:noFill/>
        </p:spPr>
        <p:txBody>
          <a:bodyPr wrap="square" rtlCol="0">
            <a:spAutoFit/>
          </a:bodyPr>
          <a:lstStyle/>
          <a:p>
            <a:pPr algn="ctr"/>
            <a:r>
              <a:rPr lang="en-US" sz="1300" dirty="0">
                <a:latin typeface="Arial Nova Light" panose="020B0304020202020204" pitchFamily="34" charset="0"/>
              </a:rPr>
              <a:t>$4.0 to $4.5</a:t>
            </a:r>
          </a:p>
        </p:txBody>
      </p:sp>
      <p:sp>
        <p:nvSpPr>
          <p:cNvPr id="25" name="TextBox 24">
            <a:extLst>
              <a:ext uri="{FF2B5EF4-FFF2-40B4-BE49-F238E27FC236}">
                <a16:creationId xmlns:a16="http://schemas.microsoft.com/office/drawing/2014/main" id="{305EAA4F-976C-4476-AC0A-7A62951A080D}"/>
              </a:ext>
            </a:extLst>
          </p:cNvPr>
          <p:cNvSpPr txBox="1"/>
          <p:nvPr/>
        </p:nvSpPr>
        <p:spPr>
          <a:xfrm>
            <a:off x="2834091" y="4566856"/>
            <a:ext cx="1959471" cy="292388"/>
          </a:xfrm>
          <a:prstGeom prst="rect">
            <a:avLst/>
          </a:prstGeom>
          <a:noFill/>
        </p:spPr>
        <p:txBody>
          <a:bodyPr wrap="square" rtlCol="0">
            <a:spAutoFit/>
          </a:bodyPr>
          <a:lstStyle/>
          <a:p>
            <a:pPr algn="ctr"/>
            <a:endParaRPr lang="en-US" sz="1300" dirty="0">
              <a:latin typeface="Arial Nova Light" panose="020B0304020202020204" pitchFamily="34" charset="0"/>
            </a:endParaRPr>
          </a:p>
        </p:txBody>
      </p:sp>
      <p:sp>
        <p:nvSpPr>
          <p:cNvPr id="26" name="TextBox 25">
            <a:extLst>
              <a:ext uri="{FF2B5EF4-FFF2-40B4-BE49-F238E27FC236}">
                <a16:creationId xmlns:a16="http://schemas.microsoft.com/office/drawing/2014/main" id="{7DD88DA7-C780-46D3-B4C1-54C98F633CE8}"/>
              </a:ext>
            </a:extLst>
          </p:cNvPr>
          <p:cNvSpPr txBox="1"/>
          <p:nvPr/>
        </p:nvSpPr>
        <p:spPr>
          <a:xfrm>
            <a:off x="7201073" y="2548564"/>
            <a:ext cx="1959470" cy="292388"/>
          </a:xfrm>
          <a:prstGeom prst="rect">
            <a:avLst/>
          </a:prstGeom>
          <a:noFill/>
        </p:spPr>
        <p:txBody>
          <a:bodyPr wrap="square" rtlCol="0">
            <a:spAutoFit/>
          </a:bodyPr>
          <a:lstStyle/>
          <a:p>
            <a:pPr algn="ctr"/>
            <a:r>
              <a:rPr lang="en-US" sz="1300" b="1" dirty="0">
                <a:solidFill>
                  <a:srgbClr val="006198"/>
                </a:solidFill>
                <a:latin typeface="Arial Nova Light" panose="020B0304020202020204" pitchFamily="34" charset="0"/>
              </a:rPr>
              <a:t>$2.8 to $3.5</a:t>
            </a:r>
          </a:p>
        </p:txBody>
      </p:sp>
      <p:sp>
        <p:nvSpPr>
          <p:cNvPr id="27" name="TextBox 26">
            <a:extLst>
              <a:ext uri="{FF2B5EF4-FFF2-40B4-BE49-F238E27FC236}">
                <a16:creationId xmlns:a16="http://schemas.microsoft.com/office/drawing/2014/main" id="{4171734E-751C-42DF-A55A-5796D2FFBAFF}"/>
              </a:ext>
            </a:extLst>
          </p:cNvPr>
          <p:cNvSpPr txBox="1"/>
          <p:nvPr/>
        </p:nvSpPr>
        <p:spPr>
          <a:xfrm>
            <a:off x="7218829" y="3059517"/>
            <a:ext cx="1959470" cy="292388"/>
          </a:xfrm>
          <a:prstGeom prst="rect">
            <a:avLst/>
          </a:prstGeom>
          <a:noFill/>
        </p:spPr>
        <p:txBody>
          <a:bodyPr wrap="square" rtlCol="0">
            <a:spAutoFit/>
          </a:bodyPr>
          <a:lstStyle/>
          <a:p>
            <a:pPr algn="ctr"/>
            <a:r>
              <a:rPr lang="en-US" sz="1300" dirty="0">
                <a:latin typeface="Arial Nova Light" panose="020B0304020202020204" pitchFamily="34" charset="0"/>
              </a:rPr>
              <a:t>$4.0 to $4.5</a:t>
            </a:r>
          </a:p>
        </p:txBody>
      </p:sp>
      <p:sp>
        <p:nvSpPr>
          <p:cNvPr id="28" name="TextBox 27">
            <a:extLst>
              <a:ext uri="{FF2B5EF4-FFF2-40B4-BE49-F238E27FC236}">
                <a16:creationId xmlns:a16="http://schemas.microsoft.com/office/drawing/2014/main" id="{5B40F832-5BE1-4B01-9615-E16D96622D2A}"/>
              </a:ext>
            </a:extLst>
          </p:cNvPr>
          <p:cNvSpPr txBox="1"/>
          <p:nvPr/>
        </p:nvSpPr>
        <p:spPr>
          <a:xfrm>
            <a:off x="7209951" y="3573593"/>
            <a:ext cx="1959471" cy="292388"/>
          </a:xfrm>
          <a:prstGeom prst="rect">
            <a:avLst/>
          </a:prstGeom>
          <a:noFill/>
        </p:spPr>
        <p:txBody>
          <a:bodyPr wrap="square" rtlCol="0">
            <a:spAutoFit/>
          </a:bodyPr>
          <a:lstStyle/>
          <a:p>
            <a:pPr algn="ctr"/>
            <a:r>
              <a:rPr lang="en-US" sz="1300" dirty="0">
                <a:latin typeface="Arial Nova Light" panose="020B0304020202020204" pitchFamily="34" charset="0"/>
              </a:rPr>
              <a:t>$0.5 to $0.7</a:t>
            </a:r>
          </a:p>
        </p:txBody>
      </p:sp>
      <p:sp>
        <p:nvSpPr>
          <p:cNvPr id="29" name="TextBox 28">
            <a:extLst>
              <a:ext uri="{FF2B5EF4-FFF2-40B4-BE49-F238E27FC236}">
                <a16:creationId xmlns:a16="http://schemas.microsoft.com/office/drawing/2014/main" id="{720F3C29-5020-437C-AA96-6C81ADA1AD8B}"/>
              </a:ext>
            </a:extLst>
          </p:cNvPr>
          <p:cNvSpPr txBox="1"/>
          <p:nvPr/>
        </p:nvSpPr>
        <p:spPr>
          <a:xfrm>
            <a:off x="7112293" y="4074889"/>
            <a:ext cx="2149971" cy="292388"/>
          </a:xfrm>
          <a:prstGeom prst="rect">
            <a:avLst/>
          </a:prstGeom>
          <a:noFill/>
        </p:spPr>
        <p:txBody>
          <a:bodyPr wrap="square" rtlCol="0">
            <a:spAutoFit/>
          </a:bodyPr>
          <a:lstStyle/>
          <a:p>
            <a:pPr algn="ctr"/>
            <a:r>
              <a:rPr lang="en-US" sz="1300" dirty="0">
                <a:latin typeface="Arial Nova Light" panose="020B0304020202020204" pitchFamily="34" charset="0"/>
              </a:rPr>
              <a:t>$0.0 to $0.2</a:t>
            </a:r>
          </a:p>
        </p:txBody>
      </p:sp>
      <p:sp>
        <p:nvSpPr>
          <p:cNvPr id="30" name="TextBox 29">
            <a:extLst>
              <a:ext uri="{FF2B5EF4-FFF2-40B4-BE49-F238E27FC236}">
                <a16:creationId xmlns:a16="http://schemas.microsoft.com/office/drawing/2014/main" id="{91BDCF9F-9000-466A-8AA3-95691FEA2C87}"/>
              </a:ext>
            </a:extLst>
          </p:cNvPr>
          <p:cNvSpPr txBox="1"/>
          <p:nvPr/>
        </p:nvSpPr>
        <p:spPr>
          <a:xfrm>
            <a:off x="7275149" y="4550961"/>
            <a:ext cx="1959471" cy="292388"/>
          </a:xfrm>
          <a:prstGeom prst="rect">
            <a:avLst/>
          </a:prstGeom>
          <a:noFill/>
        </p:spPr>
        <p:txBody>
          <a:bodyPr wrap="square" rtlCol="0">
            <a:spAutoFit/>
          </a:bodyPr>
          <a:lstStyle/>
          <a:p>
            <a:pPr algn="ctr"/>
            <a:r>
              <a:rPr lang="en-US" sz="1300" dirty="0">
                <a:latin typeface="Arial Nova Light" panose="020B0304020202020204" pitchFamily="34" charset="0"/>
              </a:rPr>
              <a:t>($1.6) to ($1.9)</a:t>
            </a:r>
          </a:p>
        </p:txBody>
      </p:sp>
      <p:sp>
        <p:nvSpPr>
          <p:cNvPr id="31" name="TextBox 30">
            <a:extLst>
              <a:ext uri="{FF2B5EF4-FFF2-40B4-BE49-F238E27FC236}">
                <a16:creationId xmlns:a16="http://schemas.microsoft.com/office/drawing/2014/main" id="{FC9ACEFC-FB53-4870-ABE6-8260D7D2C554}"/>
              </a:ext>
            </a:extLst>
          </p:cNvPr>
          <p:cNvSpPr txBox="1"/>
          <p:nvPr/>
        </p:nvSpPr>
        <p:spPr>
          <a:xfrm>
            <a:off x="5091519" y="2554792"/>
            <a:ext cx="1959470" cy="292388"/>
          </a:xfrm>
          <a:prstGeom prst="rect">
            <a:avLst/>
          </a:prstGeom>
          <a:noFill/>
        </p:spPr>
        <p:txBody>
          <a:bodyPr wrap="square" rtlCol="0">
            <a:spAutoFit/>
          </a:bodyPr>
          <a:lstStyle/>
          <a:p>
            <a:pPr algn="ctr"/>
            <a:r>
              <a:rPr lang="en-US" sz="1300" b="1" dirty="0">
                <a:solidFill>
                  <a:srgbClr val="006198"/>
                </a:solidFill>
                <a:latin typeface="Arial Nova Light" panose="020B0304020202020204" pitchFamily="34" charset="0"/>
              </a:rPr>
              <a:t>$200 to $220</a:t>
            </a:r>
          </a:p>
        </p:txBody>
      </p:sp>
      <p:sp>
        <p:nvSpPr>
          <p:cNvPr id="32" name="TextBox 31">
            <a:extLst>
              <a:ext uri="{FF2B5EF4-FFF2-40B4-BE49-F238E27FC236}">
                <a16:creationId xmlns:a16="http://schemas.microsoft.com/office/drawing/2014/main" id="{DC16CDA4-E895-47D3-B946-9BDC98FF8DC7}"/>
              </a:ext>
            </a:extLst>
          </p:cNvPr>
          <p:cNvSpPr txBox="1"/>
          <p:nvPr/>
        </p:nvSpPr>
        <p:spPr>
          <a:xfrm>
            <a:off x="9329497" y="2537584"/>
            <a:ext cx="1959470" cy="292388"/>
          </a:xfrm>
          <a:prstGeom prst="rect">
            <a:avLst/>
          </a:prstGeom>
          <a:noFill/>
        </p:spPr>
        <p:txBody>
          <a:bodyPr wrap="square" rtlCol="0">
            <a:spAutoFit/>
          </a:bodyPr>
          <a:lstStyle/>
          <a:p>
            <a:pPr algn="ctr"/>
            <a:r>
              <a:rPr lang="en-US" sz="1300" b="1" dirty="0">
                <a:solidFill>
                  <a:srgbClr val="006198"/>
                </a:solidFill>
                <a:latin typeface="Arial Nova Light" panose="020B0304020202020204" pitchFamily="34" charset="0"/>
              </a:rPr>
              <a:t>$12 to $14 </a:t>
            </a:r>
          </a:p>
        </p:txBody>
      </p:sp>
      <p:sp>
        <p:nvSpPr>
          <p:cNvPr id="33" name="TextBox 32">
            <a:extLst>
              <a:ext uri="{FF2B5EF4-FFF2-40B4-BE49-F238E27FC236}">
                <a16:creationId xmlns:a16="http://schemas.microsoft.com/office/drawing/2014/main" id="{B9C1D1F4-EBE5-4DF0-9179-30FBE8EE3291}"/>
              </a:ext>
            </a:extLst>
          </p:cNvPr>
          <p:cNvSpPr txBox="1"/>
          <p:nvPr/>
        </p:nvSpPr>
        <p:spPr>
          <a:xfrm>
            <a:off x="5008940" y="3059516"/>
            <a:ext cx="1959471" cy="292388"/>
          </a:xfrm>
          <a:prstGeom prst="rect">
            <a:avLst/>
          </a:prstGeom>
          <a:noFill/>
        </p:spPr>
        <p:txBody>
          <a:bodyPr wrap="square" rtlCol="0">
            <a:spAutoFit/>
          </a:bodyPr>
          <a:lstStyle/>
          <a:p>
            <a:pPr algn="ctr"/>
            <a:endParaRPr lang="en-US" sz="1300" dirty="0">
              <a:latin typeface="Arial Nova Light" panose="020B0304020202020204" pitchFamily="34" charset="0"/>
            </a:endParaRPr>
          </a:p>
        </p:txBody>
      </p:sp>
      <p:sp>
        <p:nvSpPr>
          <p:cNvPr id="34" name="TextBox 33">
            <a:extLst>
              <a:ext uri="{FF2B5EF4-FFF2-40B4-BE49-F238E27FC236}">
                <a16:creationId xmlns:a16="http://schemas.microsoft.com/office/drawing/2014/main" id="{A9DAB55C-3C84-4A3B-8B8E-CD5B72767BD5}"/>
              </a:ext>
            </a:extLst>
          </p:cNvPr>
          <p:cNvSpPr txBox="1"/>
          <p:nvPr/>
        </p:nvSpPr>
        <p:spPr>
          <a:xfrm>
            <a:off x="5008939" y="3566392"/>
            <a:ext cx="1959471" cy="292388"/>
          </a:xfrm>
          <a:prstGeom prst="rect">
            <a:avLst/>
          </a:prstGeom>
          <a:noFill/>
        </p:spPr>
        <p:txBody>
          <a:bodyPr wrap="square" rtlCol="0">
            <a:spAutoFit/>
          </a:bodyPr>
          <a:lstStyle/>
          <a:p>
            <a:pPr algn="ctr"/>
            <a:endParaRPr lang="en-US" sz="1300" dirty="0">
              <a:latin typeface="Arial Nova Light" panose="020B0304020202020204" pitchFamily="34" charset="0"/>
            </a:endParaRPr>
          </a:p>
        </p:txBody>
      </p:sp>
      <p:sp>
        <p:nvSpPr>
          <p:cNvPr id="35" name="TextBox 34">
            <a:extLst>
              <a:ext uri="{FF2B5EF4-FFF2-40B4-BE49-F238E27FC236}">
                <a16:creationId xmlns:a16="http://schemas.microsoft.com/office/drawing/2014/main" id="{B1E7C885-062C-4B21-BE27-E31536521543}"/>
              </a:ext>
            </a:extLst>
          </p:cNvPr>
          <p:cNvSpPr txBox="1"/>
          <p:nvPr/>
        </p:nvSpPr>
        <p:spPr>
          <a:xfrm>
            <a:off x="5008940" y="4059532"/>
            <a:ext cx="1959471" cy="292388"/>
          </a:xfrm>
          <a:prstGeom prst="rect">
            <a:avLst/>
          </a:prstGeom>
          <a:noFill/>
        </p:spPr>
        <p:txBody>
          <a:bodyPr wrap="square" rtlCol="0">
            <a:spAutoFit/>
          </a:bodyPr>
          <a:lstStyle/>
          <a:p>
            <a:pPr algn="ctr"/>
            <a:endParaRPr lang="en-US" sz="1300" dirty="0">
              <a:latin typeface="Arial Nova Light" panose="020B0304020202020204" pitchFamily="34" charset="0"/>
            </a:endParaRPr>
          </a:p>
        </p:txBody>
      </p:sp>
      <p:sp>
        <p:nvSpPr>
          <p:cNvPr id="36" name="TextBox 35">
            <a:extLst>
              <a:ext uri="{FF2B5EF4-FFF2-40B4-BE49-F238E27FC236}">
                <a16:creationId xmlns:a16="http://schemas.microsoft.com/office/drawing/2014/main" id="{43091127-6DB5-4521-91D3-48E758575F06}"/>
              </a:ext>
            </a:extLst>
          </p:cNvPr>
          <p:cNvSpPr txBox="1"/>
          <p:nvPr/>
        </p:nvSpPr>
        <p:spPr>
          <a:xfrm>
            <a:off x="5025587" y="4519709"/>
            <a:ext cx="1959471" cy="292388"/>
          </a:xfrm>
          <a:prstGeom prst="rect">
            <a:avLst/>
          </a:prstGeom>
          <a:noFill/>
        </p:spPr>
        <p:txBody>
          <a:bodyPr wrap="square" rtlCol="0">
            <a:spAutoFit/>
          </a:bodyPr>
          <a:lstStyle/>
          <a:p>
            <a:pPr algn="ctr"/>
            <a:endParaRPr lang="en-US" sz="1300" dirty="0">
              <a:latin typeface="Arial Nova Light" panose="020B0304020202020204" pitchFamily="34" charset="0"/>
            </a:endParaRPr>
          </a:p>
        </p:txBody>
      </p:sp>
      <p:sp>
        <p:nvSpPr>
          <p:cNvPr id="37" name="TextBox 36">
            <a:extLst>
              <a:ext uri="{FF2B5EF4-FFF2-40B4-BE49-F238E27FC236}">
                <a16:creationId xmlns:a16="http://schemas.microsoft.com/office/drawing/2014/main" id="{D170F8F4-414F-418B-86C1-1C9584FAE357}"/>
              </a:ext>
            </a:extLst>
          </p:cNvPr>
          <p:cNvSpPr txBox="1"/>
          <p:nvPr/>
        </p:nvSpPr>
        <p:spPr>
          <a:xfrm>
            <a:off x="9283357" y="3058027"/>
            <a:ext cx="1959471" cy="292388"/>
          </a:xfrm>
          <a:prstGeom prst="rect">
            <a:avLst/>
          </a:prstGeom>
          <a:noFill/>
        </p:spPr>
        <p:txBody>
          <a:bodyPr wrap="square" rtlCol="0">
            <a:spAutoFit/>
          </a:bodyPr>
          <a:lstStyle/>
          <a:p>
            <a:pPr algn="ctr"/>
            <a:endParaRPr lang="en-US" sz="1300" dirty="0">
              <a:latin typeface="Arial Nova Light" panose="020B0304020202020204" pitchFamily="34" charset="0"/>
            </a:endParaRPr>
          </a:p>
        </p:txBody>
      </p:sp>
      <p:sp>
        <p:nvSpPr>
          <p:cNvPr id="38" name="TextBox 37">
            <a:extLst>
              <a:ext uri="{FF2B5EF4-FFF2-40B4-BE49-F238E27FC236}">
                <a16:creationId xmlns:a16="http://schemas.microsoft.com/office/drawing/2014/main" id="{55E2C123-2D60-490F-900A-CE83C62C4C82}"/>
              </a:ext>
            </a:extLst>
          </p:cNvPr>
          <p:cNvSpPr txBox="1"/>
          <p:nvPr/>
        </p:nvSpPr>
        <p:spPr>
          <a:xfrm>
            <a:off x="9283356" y="3564903"/>
            <a:ext cx="1959471" cy="292388"/>
          </a:xfrm>
          <a:prstGeom prst="rect">
            <a:avLst/>
          </a:prstGeom>
          <a:noFill/>
        </p:spPr>
        <p:txBody>
          <a:bodyPr wrap="square" rtlCol="0">
            <a:spAutoFit/>
          </a:bodyPr>
          <a:lstStyle/>
          <a:p>
            <a:pPr algn="ctr"/>
            <a:endParaRPr lang="en-US" sz="1300" dirty="0">
              <a:latin typeface="Arial Nova Light" panose="020B0304020202020204" pitchFamily="34" charset="0"/>
            </a:endParaRPr>
          </a:p>
        </p:txBody>
      </p:sp>
      <p:sp>
        <p:nvSpPr>
          <p:cNvPr id="39" name="TextBox 38">
            <a:extLst>
              <a:ext uri="{FF2B5EF4-FFF2-40B4-BE49-F238E27FC236}">
                <a16:creationId xmlns:a16="http://schemas.microsoft.com/office/drawing/2014/main" id="{49759742-D831-4BA1-AF99-169D6E1EE581}"/>
              </a:ext>
            </a:extLst>
          </p:cNvPr>
          <p:cNvSpPr txBox="1"/>
          <p:nvPr/>
        </p:nvSpPr>
        <p:spPr>
          <a:xfrm>
            <a:off x="9283357" y="4058043"/>
            <a:ext cx="1959471" cy="292388"/>
          </a:xfrm>
          <a:prstGeom prst="rect">
            <a:avLst/>
          </a:prstGeom>
          <a:noFill/>
        </p:spPr>
        <p:txBody>
          <a:bodyPr wrap="square" rtlCol="0">
            <a:spAutoFit/>
          </a:bodyPr>
          <a:lstStyle/>
          <a:p>
            <a:pPr algn="ctr"/>
            <a:endParaRPr lang="en-US" sz="1300" dirty="0">
              <a:latin typeface="Arial Nova Light" panose="020B0304020202020204" pitchFamily="34" charset="0"/>
            </a:endParaRPr>
          </a:p>
        </p:txBody>
      </p:sp>
      <p:sp>
        <p:nvSpPr>
          <p:cNvPr id="40" name="TextBox 39">
            <a:extLst>
              <a:ext uri="{FF2B5EF4-FFF2-40B4-BE49-F238E27FC236}">
                <a16:creationId xmlns:a16="http://schemas.microsoft.com/office/drawing/2014/main" id="{1DFD80B5-9517-4AA9-99BE-F00C5976305F}"/>
              </a:ext>
            </a:extLst>
          </p:cNvPr>
          <p:cNvSpPr txBox="1"/>
          <p:nvPr/>
        </p:nvSpPr>
        <p:spPr>
          <a:xfrm>
            <a:off x="9300004" y="4518220"/>
            <a:ext cx="1959471" cy="292388"/>
          </a:xfrm>
          <a:prstGeom prst="rect">
            <a:avLst/>
          </a:prstGeom>
          <a:noFill/>
        </p:spPr>
        <p:txBody>
          <a:bodyPr wrap="square" rtlCol="0">
            <a:spAutoFit/>
          </a:bodyPr>
          <a:lstStyle/>
          <a:p>
            <a:pPr algn="ctr"/>
            <a:endParaRPr lang="en-US" sz="1300" dirty="0">
              <a:latin typeface="Arial Nova Light" panose="020B0304020202020204" pitchFamily="34" charset="0"/>
            </a:endParaRPr>
          </a:p>
        </p:txBody>
      </p:sp>
      <p:cxnSp>
        <p:nvCxnSpPr>
          <p:cNvPr id="41" name="Straight Connector 40">
            <a:extLst>
              <a:ext uri="{FF2B5EF4-FFF2-40B4-BE49-F238E27FC236}">
                <a16:creationId xmlns:a16="http://schemas.microsoft.com/office/drawing/2014/main" id="{82DE1F6B-5C23-41E8-AADD-5F663274E574}"/>
              </a:ext>
            </a:extLst>
          </p:cNvPr>
          <p:cNvCxnSpPr>
            <a:cxnSpLocks/>
          </p:cNvCxnSpPr>
          <p:nvPr/>
        </p:nvCxnSpPr>
        <p:spPr>
          <a:xfrm>
            <a:off x="3053264" y="1968513"/>
            <a:ext cx="3883425" cy="2329"/>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277D03D-B1F9-4FEA-B1A2-BEB1D8AB2545}"/>
              </a:ext>
            </a:extLst>
          </p:cNvPr>
          <p:cNvCxnSpPr>
            <a:cxnSpLocks/>
          </p:cNvCxnSpPr>
          <p:nvPr/>
        </p:nvCxnSpPr>
        <p:spPr>
          <a:xfrm>
            <a:off x="7345518" y="1981459"/>
            <a:ext cx="3867896"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2004F0E5-3F50-45D4-A405-100127FF8133}"/>
              </a:ext>
            </a:extLst>
          </p:cNvPr>
          <p:cNvSpPr/>
          <p:nvPr/>
        </p:nvSpPr>
        <p:spPr>
          <a:xfrm rot="16200000">
            <a:off x="5877212" y="-2669859"/>
            <a:ext cx="388083" cy="10748047"/>
          </a:xfrm>
          <a:prstGeom prst="rect">
            <a:avLst/>
          </a:prstGeom>
          <a:ln w="12700">
            <a:solidFill>
              <a:srgbClr val="CE7B28"/>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CE7B28"/>
              </a:solidFill>
            </a:endParaRPr>
          </a:p>
        </p:txBody>
      </p:sp>
    </p:spTree>
    <p:extLst>
      <p:ext uri="{BB962C8B-B14F-4D97-AF65-F5344CB8AC3E}">
        <p14:creationId xmlns:p14="http://schemas.microsoft.com/office/powerpoint/2010/main" val="1857777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FINANCIAL GUIDANCE PERFORMANCE BRIDGE   </a:t>
            </a:r>
            <a:br>
              <a:rPr lang="en-US" sz="2400" dirty="0"/>
            </a:br>
            <a:r>
              <a:rPr lang="en-US" sz="1800" b="0" dirty="0">
                <a:solidFill>
                  <a:srgbClr val="CE7B28"/>
                </a:solidFill>
              </a:rPr>
              <a:t>Full-Year 2019 vs. Full-Year 2020</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15</a:t>
            </a:fld>
            <a:r>
              <a:rPr lang="en-US" dirty="0">
                <a:solidFill>
                  <a:srgbClr val="CE7B28"/>
                </a:solidFill>
              </a:rPr>
              <a:t> |  Investor Presentation </a:t>
            </a:r>
          </a:p>
        </p:txBody>
      </p:sp>
      <p:sp>
        <p:nvSpPr>
          <p:cNvPr id="6" name="Rectangle 5">
            <a:extLst>
              <a:ext uri="{FF2B5EF4-FFF2-40B4-BE49-F238E27FC236}">
                <a16:creationId xmlns:a16="http://schemas.microsoft.com/office/drawing/2014/main" id="{1DA5ACDC-125B-4574-AD5D-9761C66DB0B2}"/>
              </a:ext>
            </a:extLst>
          </p:cNvPr>
          <p:cNvSpPr/>
          <p:nvPr/>
        </p:nvSpPr>
        <p:spPr>
          <a:xfrm>
            <a:off x="1219388" y="3725668"/>
            <a:ext cx="7805088"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2020 EBITDA Bridge </a:t>
            </a:r>
          </a:p>
          <a:p>
            <a:pPr>
              <a:spcAft>
                <a:spcPts val="330"/>
              </a:spcAft>
            </a:pPr>
            <a:r>
              <a:rPr lang="en-IN" sz="1200" dirty="0">
                <a:solidFill>
                  <a:srgbClr val="CE7B28"/>
                </a:solidFill>
                <a:latin typeface="Arial Nova Light" panose="020B0304020202020204" pitchFamily="34" charset="0"/>
                <a:cs typeface="Calibri" panose="020F0502020204030204" pitchFamily="34" charset="0"/>
              </a:rPr>
              <a:t>($MM)</a:t>
            </a:r>
          </a:p>
        </p:txBody>
      </p:sp>
      <p:sp>
        <p:nvSpPr>
          <p:cNvPr id="7" name="Rectangle 6">
            <a:extLst>
              <a:ext uri="{FF2B5EF4-FFF2-40B4-BE49-F238E27FC236}">
                <a16:creationId xmlns:a16="http://schemas.microsoft.com/office/drawing/2014/main" id="{1236710D-CE88-4020-B7EE-064B8E7F6C32}"/>
              </a:ext>
            </a:extLst>
          </p:cNvPr>
          <p:cNvSpPr/>
          <p:nvPr/>
        </p:nvSpPr>
        <p:spPr>
          <a:xfrm>
            <a:off x="1219388" y="1392896"/>
            <a:ext cx="624248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2020 Revenue Bridge  </a:t>
            </a:r>
          </a:p>
          <a:p>
            <a:pPr>
              <a:spcAft>
                <a:spcPts val="330"/>
              </a:spcAft>
            </a:pPr>
            <a:r>
              <a:rPr lang="en-IN" sz="1200" dirty="0">
                <a:solidFill>
                  <a:srgbClr val="CE7B28"/>
                </a:solidFill>
                <a:latin typeface="Arial Nova Light" panose="020B0304020202020204" pitchFamily="34" charset="0"/>
                <a:cs typeface="Calibri" panose="020F0502020204030204" pitchFamily="34" charset="0"/>
              </a:rPr>
              <a:t>($MM)</a:t>
            </a:r>
          </a:p>
        </p:txBody>
      </p:sp>
      <p:sp>
        <p:nvSpPr>
          <p:cNvPr id="24" name="TextBox 23">
            <a:extLst>
              <a:ext uri="{FF2B5EF4-FFF2-40B4-BE49-F238E27FC236}">
                <a16:creationId xmlns:a16="http://schemas.microsoft.com/office/drawing/2014/main" id="{5FD301EA-EB9D-4092-B49A-D8F7FE03ABF4}"/>
              </a:ext>
            </a:extLst>
          </p:cNvPr>
          <p:cNvSpPr txBox="1"/>
          <p:nvPr/>
        </p:nvSpPr>
        <p:spPr>
          <a:xfrm>
            <a:off x="1907173" y="4992428"/>
            <a:ext cx="704850" cy="246221"/>
          </a:xfrm>
          <a:prstGeom prst="rect">
            <a:avLst/>
          </a:prstGeom>
          <a:noFill/>
        </p:spPr>
        <p:txBody>
          <a:bodyPr wrap="square" rtlCol="0">
            <a:spAutoFit/>
          </a:bodyPr>
          <a:lstStyle/>
          <a:p>
            <a:pPr algn="ctr"/>
            <a:r>
              <a:rPr lang="en-US" sz="1000" dirty="0">
                <a:latin typeface="Arial Nova Light" panose="020B0304020202020204" pitchFamily="34" charset="0"/>
              </a:rPr>
              <a:t>$7.2</a:t>
            </a:r>
          </a:p>
        </p:txBody>
      </p:sp>
      <mc:AlternateContent xmlns:mc="http://schemas.openxmlformats.org/markup-compatibility/2006">
        <mc:Choice xmlns:cx1="http://schemas.microsoft.com/office/drawing/2015/9/8/chartex" xmlns="" Requires="cx1">
          <p:graphicFrame>
            <p:nvGraphicFramePr>
              <p:cNvPr id="22" name="Chart 21">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41325568"/>
                  </p:ext>
                </p:extLst>
              </p:nvPr>
            </p:nvGraphicFramePr>
            <p:xfrm>
              <a:off x="1288088" y="1773956"/>
              <a:ext cx="9684524" cy="1823225"/>
            </p:xfrm>
            <a:graphic>
              <a:graphicData uri="http://schemas.microsoft.com/office/drawing/2014/chartex">
                <cx:chart xmlns:cx="http://schemas.microsoft.com/office/drawing/2014/chartex" xmlns:r="http://schemas.openxmlformats.org/officeDocument/2006/relationships" r:id="rId2"/>
              </a:graphicData>
            </a:graphic>
          </p:graphicFrame>
        </mc:Choice>
        <mc:Fallback>
          <p:pic>
            <p:nvPicPr>
              <p:cNvPr id="22" name="Chart 21">
                <a:extLst>
                  <a:ext uri="{FF2B5EF4-FFF2-40B4-BE49-F238E27FC236}">
                    <a16:creationId xmlns:a16="http://schemas.microsoft.com/office/drawing/2014/main" id="{00000000-0008-0000-0000-000002000000}"/>
                  </a:ext>
                </a:extLst>
              </p:cNvPr>
              <p:cNvPicPr>
                <a:picLocks noGrp="1" noRot="1" noChangeAspect="1" noMove="1" noResize="1" noEditPoints="1" noAdjustHandles="1" noChangeArrowheads="1" noChangeShapeType="1"/>
              </p:cNvPicPr>
              <p:nvPr/>
            </p:nvPicPr>
            <p:blipFill>
              <a:blip r:embed="rId3"/>
              <a:stretch>
                <a:fillRect/>
              </a:stretch>
            </p:blipFill>
            <p:spPr>
              <a:xfrm>
                <a:off x="1288088" y="1773956"/>
                <a:ext cx="9684524" cy="1823225"/>
              </a:xfrm>
              <a:prstGeom prst="rect">
                <a:avLst/>
              </a:prstGeom>
            </p:spPr>
          </p:pic>
        </mc:Fallback>
      </mc:AlternateContent>
      <p:sp>
        <p:nvSpPr>
          <p:cNvPr id="31" name="TextBox 30">
            <a:extLst>
              <a:ext uri="{FF2B5EF4-FFF2-40B4-BE49-F238E27FC236}">
                <a16:creationId xmlns:a16="http://schemas.microsoft.com/office/drawing/2014/main" id="{FAC0AEE0-3112-4C40-B5A2-AC0ABAFA8A71}"/>
              </a:ext>
            </a:extLst>
          </p:cNvPr>
          <p:cNvSpPr txBox="1"/>
          <p:nvPr/>
        </p:nvSpPr>
        <p:spPr>
          <a:xfrm>
            <a:off x="1701971" y="2532387"/>
            <a:ext cx="1257300" cy="246221"/>
          </a:xfrm>
          <a:prstGeom prst="rect">
            <a:avLst/>
          </a:prstGeom>
          <a:noFill/>
        </p:spPr>
        <p:txBody>
          <a:bodyPr wrap="square" rtlCol="0">
            <a:spAutoFit/>
          </a:bodyPr>
          <a:lstStyle/>
          <a:p>
            <a:pPr algn="ctr"/>
            <a:r>
              <a:rPr lang="en-US" sz="1000" dirty="0">
                <a:latin typeface="Arial Nova Light" panose="020B0304020202020204" pitchFamily="34" charset="0"/>
              </a:rPr>
              <a:t>$178.2</a:t>
            </a:r>
          </a:p>
        </p:txBody>
      </p:sp>
      <p:sp>
        <p:nvSpPr>
          <p:cNvPr id="32" name="TextBox 31">
            <a:extLst>
              <a:ext uri="{FF2B5EF4-FFF2-40B4-BE49-F238E27FC236}">
                <a16:creationId xmlns:a16="http://schemas.microsoft.com/office/drawing/2014/main" id="{CE52805F-656A-423C-B92B-F445B0567D9C}"/>
              </a:ext>
            </a:extLst>
          </p:cNvPr>
          <p:cNvSpPr txBox="1"/>
          <p:nvPr/>
        </p:nvSpPr>
        <p:spPr>
          <a:xfrm>
            <a:off x="9337573" y="1982063"/>
            <a:ext cx="1152524" cy="246221"/>
          </a:xfrm>
          <a:prstGeom prst="rect">
            <a:avLst/>
          </a:prstGeom>
          <a:noFill/>
        </p:spPr>
        <p:txBody>
          <a:bodyPr wrap="square" rtlCol="0">
            <a:spAutoFit/>
          </a:bodyPr>
          <a:lstStyle/>
          <a:p>
            <a:pPr algn="ctr"/>
            <a:r>
              <a:rPr lang="en-US" sz="1000" dirty="0">
                <a:latin typeface="Arial Nova Light" panose="020B0304020202020204" pitchFamily="34" charset="0"/>
              </a:rPr>
              <a:t>$200 to $220</a:t>
            </a:r>
          </a:p>
        </p:txBody>
      </p:sp>
      <mc:AlternateContent xmlns:mc="http://schemas.openxmlformats.org/markup-compatibility/2006">
        <mc:Choice xmlns:cx1="http://schemas.microsoft.com/office/drawing/2015/9/8/chartex" xmlns="" Requires="cx1">
          <p:graphicFrame>
            <p:nvGraphicFramePr>
              <p:cNvPr id="36" name="Chart 35">
                <a:extLst>
                  <a:ext uri="{FF2B5EF4-FFF2-40B4-BE49-F238E27FC236}">
                    <a16:creationId xmlns:a16="http://schemas.microsoft.com/office/drawing/2014/main" id="{00000000-0008-0000-0000-000006000000}"/>
                  </a:ext>
                </a:extLst>
              </p:cNvPr>
              <p:cNvGraphicFramePr/>
              <p:nvPr>
                <p:extLst>
                  <p:ext uri="{D42A27DB-BD31-4B8C-83A1-F6EECF244321}">
                    <p14:modId xmlns:p14="http://schemas.microsoft.com/office/powerpoint/2010/main" val="444103486"/>
                  </p:ext>
                </p:extLst>
              </p:nvPr>
            </p:nvGraphicFramePr>
            <p:xfrm>
              <a:off x="1416790" y="4279834"/>
              <a:ext cx="9358420" cy="1917630"/>
            </p:xfrm>
            <a:graphic>
              <a:graphicData uri="http://schemas.microsoft.com/office/drawing/2014/chartex">
                <cx:chart xmlns:cx="http://schemas.microsoft.com/office/drawing/2014/chartex" xmlns:r="http://schemas.openxmlformats.org/officeDocument/2006/relationships" r:id="rId4"/>
              </a:graphicData>
            </a:graphic>
          </p:graphicFrame>
        </mc:Choice>
        <mc:Fallback>
          <p:pic>
            <p:nvPicPr>
              <p:cNvPr id="36" name="Chart 35">
                <a:extLst>
                  <a:ext uri="{FF2B5EF4-FFF2-40B4-BE49-F238E27FC236}">
                    <a16:creationId xmlns:a16="http://schemas.microsoft.com/office/drawing/2014/main" id="{00000000-0008-0000-0000-000006000000}"/>
                  </a:ext>
                </a:extLst>
              </p:cNvPr>
              <p:cNvPicPr>
                <a:picLocks noGrp="1" noRot="1" noChangeAspect="1" noMove="1" noResize="1" noEditPoints="1" noAdjustHandles="1" noChangeArrowheads="1" noChangeShapeType="1"/>
              </p:cNvPicPr>
              <p:nvPr/>
            </p:nvPicPr>
            <p:blipFill>
              <a:blip r:embed="rId5"/>
              <a:stretch>
                <a:fillRect/>
              </a:stretch>
            </p:blipFill>
            <p:spPr>
              <a:xfrm>
                <a:off x="1416790" y="4279834"/>
                <a:ext cx="9358420" cy="1917630"/>
              </a:xfrm>
              <a:prstGeom prst="rect">
                <a:avLst/>
              </a:prstGeom>
            </p:spPr>
          </p:pic>
        </mc:Fallback>
      </mc:AlternateContent>
      <p:sp>
        <p:nvSpPr>
          <p:cNvPr id="37" name="TextBox 36">
            <a:extLst>
              <a:ext uri="{FF2B5EF4-FFF2-40B4-BE49-F238E27FC236}">
                <a16:creationId xmlns:a16="http://schemas.microsoft.com/office/drawing/2014/main" id="{D017F263-CE68-47C5-B749-D34264A92846}"/>
              </a:ext>
            </a:extLst>
          </p:cNvPr>
          <p:cNvSpPr txBox="1"/>
          <p:nvPr/>
        </p:nvSpPr>
        <p:spPr>
          <a:xfrm>
            <a:off x="9266550" y="4417939"/>
            <a:ext cx="1257300" cy="246221"/>
          </a:xfrm>
          <a:prstGeom prst="rect">
            <a:avLst/>
          </a:prstGeom>
          <a:noFill/>
        </p:spPr>
        <p:txBody>
          <a:bodyPr wrap="square" rtlCol="0">
            <a:spAutoFit/>
          </a:bodyPr>
          <a:lstStyle/>
          <a:p>
            <a:pPr algn="ctr"/>
            <a:r>
              <a:rPr lang="en-US" sz="1000" dirty="0">
                <a:latin typeface="Arial Nova Light" panose="020B0304020202020204" pitchFamily="34" charset="0"/>
              </a:rPr>
              <a:t>$12 to $14 </a:t>
            </a:r>
          </a:p>
        </p:txBody>
      </p:sp>
    </p:spTree>
    <p:extLst>
      <p:ext uri="{BB962C8B-B14F-4D97-AF65-F5344CB8AC3E}">
        <p14:creationId xmlns:p14="http://schemas.microsoft.com/office/powerpoint/2010/main" val="3753411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BROADWIND OVERVIEW </a:t>
            </a:r>
            <a:br>
              <a:rPr lang="en-US" sz="2400" dirty="0"/>
            </a:br>
            <a:r>
              <a:rPr lang="en-US" sz="1800" b="0" dirty="0">
                <a:solidFill>
                  <a:srgbClr val="CE7B28"/>
                </a:solidFill>
              </a:rPr>
              <a:t>Positioned For Profitable Growth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16</a:t>
            </a:fld>
            <a:r>
              <a:rPr lang="en-US" dirty="0">
                <a:solidFill>
                  <a:srgbClr val="CE7B28"/>
                </a:solidFill>
              </a:rPr>
              <a:t> |  Investor Presentation </a:t>
            </a:r>
          </a:p>
        </p:txBody>
      </p:sp>
      <p:sp>
        <p:nvSpPr>
          <p:cNvPr id="22" name="Parallelogram 21">
            <a:extLst>
              <a:ext uri="{FF2B5EF4-FFF2-40B4-BE49-F238E27FC236}">
                <a16:creationId xmlns:a16="http://schemas.microsoft.com/office/drawing/2014/main" id="{BA6FC9D1-3808-4DF0-A02E-5D65D3C6E891}"/>
              </a:ext>
            </a:extLst>
          </p:cNvPr>
          <p:cNvSpPr/>
          <p:nvPr/>
        </p:nvSpPr>
        <p:spPr>
          <a:xfrm>
            <a:off x="237067" y="1279742"/>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3" name="Rectangle: Top Corners One Rounded and One Snipped 2">
            <a:extLst>
              <a:ext uri="{FF2B5EF4-FFF2-40B4-BE49-F238E27FC236}">
                <a16:creationId xmlns:a16="http://schemas.microsoft.com/office/drawing/2014/main" id="{FBD9F210-FDE2-4AE9-9E25-D1AAD278DA02}"/>
              </a:ext>
            </a:extLst>
          </p:cNvPr>
          <p:cNvSpPr/>
          <p:nvPr/>
        </p:nvSpPr>
        <p:spPr>
          <a:xfrm>
            <a:off x="1190621" y="1289884"/>
            <a:ext cx="4687663" cy="365125"/>
          </a:xfrm>
          <a:prstGeom prst="snipRoundRect">
            <a:avLst/>
          </a:prstGeom>
          <a:solidFill>
            <a:srgbClr val="00619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latin typeface="Arial Nova Light" panose="020B0304020202020204" pitchFamily="34" charset="0"/>
              </a:rPr>
              <a:t>About Us  </a:t>
            </a:r>
          </a:p>
        </p:txBody>
      </p:sp>
      <p:sp>
        <p:nvSpPr>
          <p:cNvPr id="4" name="Rectangle 3">
            <a:extLst>
              <a:ext uri="{FF2B5EF4-FFF2-40B4-BE49-F238E27FC236}">
                <a16:creationId xmlns:a16="http://schemas.microsoft.com/office/drawing/2014/main" id="{BB1B96E2-9F65-4C35-960B-0236E11EA263}"/>
              </a:ext>
            </a:extLst>
          </p:cNvPr>
          <p:cNvSpPr/>
          <p:nvPr/>
        </p:nvSpPr>
        <p:spPr>
          <a:xfrm>
            <a:off x="1190623" y="1779301"/>
            <a:ext cx="4687662" cy="10182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400" dirty="0">
                <a:solidFill>
                  <a:schemeClr val="tx1">
                    <a:lumMod val="75000"/>
                    <a:lumOff val="25000"/>
                  </a:schemeClr>
                </a:solidFill>
                <a:latin typeface="Arial Nova Light" panose="020B0304020202020204" pitchFamily="34" charset="0"/>
                <a:ea typeface="Cambria" panose="02040503050406030204" pitchFamily="18" charset="0"/>
              </a:rPr>
              <a:t>We are a </a:t>
            </a:r>
            <a:r>
              <a:rPr lang="en-US" sz="1400" b="1" dirty="0">
                <a:solidFill>
                  <a:srgbClr val="CE7B28"/>
                </a:solidFill>
                <a:latin typeface="Arial Nova Light" panose="020B0304020202020204" pitchFamily="34" charset="0"/>
                <a:ea typeface="Cambria" panose="02040503050406030204" pitchFamily="18" charset="0"/>
              </a:rPr>
              <a:t>precision manufacturer </a:t>
            </a:r>
            <a:r>
              <a:rPr lang="en-US" sz="1400" dirty="0">
                <a:solidFill>
                  <a:schemeClr val="tx1">
                    <a:lumMod val="75000"/>
                    <a:lumOff val="25000"/>
                  </a:schemeClr>
                </a:solidFill>
                <a:latin typeface="Arial Nova Light" panose="020B0304020202020204" pitchFamily="34" charset="0"/>
                <a:ea typeface="Cambria" panose="02040503050406030204" pitchFamily="18" charset="0"/>
              </a:rPr>
              <a:t>of structures, equipment and components for clean tech and other specialized industrial applications </a:t>
            </a:r>
          </a:p>
        </p:txBody>
      </p:sp>
      <p:sp>
        <p:nvSpPr>
          <p:cNvPr id="7" name="Rectangle: Top Corners One Rounded and One Snipped 6">
            <a:extLst>
              <a:ext uri="{FF2B5EF4-FFF2-40B4-BE49-F238E27FC236}">
                <a16:creationId xmlns:a16="http://schemas.microsoft.com/office/drawing/2014/main" id="{DAEB3067-F101-49A5-8720-04546BD962A6}"/>
              </a:ext>
            </a:extLst>
          </p:cNvPr>
          <p:cNvSpPr/>
          <p:nvPr/>
        </p:nvSpPr>
        <p:spPr>
          <a:xfrm>
            <a:off x="6016103" y="1288113"/>
            <a:ext cx="4687663" cy="365125"/>
          </a:xfrm>
          <a:prstGeom prst="snipRoundRect">
            <a:avLst/>
          </a:prstGeom>
          <a:solidFill>
            <a:srgbClr val="00619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latin typeface="Arial Nova Light" panose="020B0304020202020204" pitchFamily="34" charset="0"/>
              </a:rPr>
              <a:t>Unique Value Proposition   </a:t>
            </a:r>
          </a:p>
        </p:txBody>
      </p:sp>
      <p:sp>
        <p:nvSpPr>
          <p:cNvPr id="8" name="Rectangle 7">
            <a:extLst>
              <a:ext uri="{FF2B5EF4-FFF2-40B4-BE49-F238E27FC236}">
                <a16:creationId xmlns:a16="http://schemas.microsoft.com/office/drawing/2014/main" id="{98DB22CA-C4D4-449B-A2D0-129E8B5C794E}"/>
              </a:ext>
            </a:extLst>
          </p:cNvPr>
          <p:cNvSpPr/>
          <p:nvPr/>
        </p:nvSpPr>
        <p:spPr>
          <a:xfrm>
            <a:off x="6096002" y="1786408"/>
            <a:ext cx="4687662" cy="1055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400" dirty="0">
                <a:solidFill>
                  <a:schemeClr val="tx1">
                    <a:lumMod val="75000"/>
                    <a:lumOff val="25000"/>
                  </a:schemeClr>
                </a:solidFill>
                <a:latin typeface="Arial Nova Light" panose="020B0304020202020204" pitchFamily="34" charset="0"/>
                <a:ea typeface="Cambria" panose="02040503050406030204" pitchFamily="18" charset="0"/>
              </a:rPr>
              <a:t>Proven technical capabilities </a:t>
            </a:r>
          </a:p>
          <a:p>
            <a:pPr marL="285750" indent="-285750">
              <a:buFont typeface="Roboto Thin" panose="02000000000000000000" pitchFamily="2" charset="0"/>
              <a:buChar char="&gt;"/>
            </a:pPr>
            <a:r>
              <a:rPr lang="en-US" sz="1400" dirty="0">
                <a:solidFill>
                  <a:schemeClr val="tx1">
                    <a:lumMod val="75000"/>
                    <a:lumOff val="25000"/>
                  </a:schemeClr>
                </a:solidFill>
                <a:latin typeface="Arial Nova Light" panose="020B0304020202020204" pitchFamily="34" charset="0"/>
                <a:ea typeface="Cambria" panose="02040503050406030204" pitchFamily="18" charset="0"/>
              </a:rPr>
              <a:t>Complete turnkey solutions</a:t>
            </a:r>
          </a:p>
          <a:p>
            <a:pPr marL="285750" indent="-285750">
              <a:buFont typeface="Roboto Thin" panose="02000000000000000000" pitchFamily="2" charset="0"/>
              <a:buChar char="&gt;"/>
            </a:pPr>
            <a:r>
              <a:rPr lang="en-US" sz="1400" dirty="0">
                <a:solidFill>
                  <a:schemeClr val="tx1">
                    <a:lumMod val="75000"/>
                    <a:lumOff val="25000"/>
                  </a:schemeClr>
                </a:solidFill>
                <a:latin typeface="Arial Nova Light" panose="020B0304020202020204" pitchFamily="34" charset="0"/>
                <a:ea typeface="Cambria" panose="02040503050406030204" pitchFamily="18" charset="0"/>
              </a:rPr>
              <a:t>Large scale complex fabrications &amp; precision products</a:t>
            </a:r>
          </a:p>
          <a:p>
            <a:pPr marL="285750" indent="-285750">
              <a:buFont typeface="Roboto Thin" panose="02000000000000000000" pitchFamily="2" charset="0"/>
              <a:buChar char="&gt;"/>
            </a:pPr>
            <a:r>
              <a:rPr lang="en-US" sz="1400" dirty="0">
                <a:solidFill>
                  <a:schemeClr val="tx1">
                    <a:lumMod val="75000"/>
                    <a:lumOff val="25000"/>
                  </a:schemeClr>
                </a:solidFill>
                <a:latin typeface="Arial Nova Light" panose="020B0304020202020204" pitchFamily="34" charset="0"/>
                <a:ea typeface="Cambria" panose="02040503050406030204" pitchFamily="18" charset="0"/>
              </a:rPr>
              <a:t>Stringent quality standards </a:t>
            </a:r>
          </a:p>
          <a:p>
            <a:pPr marL="285750" indent="-285750">
              <a:buFont typeface="Roboto Thin" panose="02000000000000000000" pitchFamily="2" charset="0"/>
              <a:buChar char="&gt;"/>
            </a:pPr>
            <a:r>
              <a:rPr lang="en-US" sz="1400" dirty="0">
                <a:solidFill>
                  <a:schemeClr val="tx1">
                    <a:lumMod val="75000"/>
                    <a:lumOff val="25000"/>
                  </a:schemeClr>
                </a:solidFill>
                <a:latin typeface="Arial Nova Light" panose="020B0304020202020204" pitchFamily="34" charset="0"/>
                <a:ea typeface="Cambria" panose="02040503050406030204" pitchFamily="18" charset="0"/>
              </a:rPr>
              <a:t>Multi-industry focus </a:t>
            </a:r>
          </a:p>
        </p:txBody>
      </p:sp>
      <p:sp>
        <p:nvSpPr>
          <p:cNvPr id="9" name="Rectangle: Top Corners One Rounded and One Snipped 8">
            <a:extLst>
              <a:ext uri="{FF2B5EF4-FFF2-40B4-BE49-F238E27FC236}">
                <a16:creationId xmlns:a16="http://schemas.microsoft.com/office/drawing/2014/main" id="{70E69744-4EA4-4B7A-A039-EC6ED9CF671D}"/>
              </a:ext>
            </a:extLst>
          </p:cNvPr>
          <p:cNvSpPr/>
          <p:nvPr/>
        </p:nvSpPr>
        <p:spPr>
          <a:xfrm>
            <a:off x="1190623" y="3046859"/>
            <a:ext cx="9593040" cy="365125"/>
          </a:xfrm>
          <a:prstGeom prst="snipRoundRect">
            <a:avLst/>
          </a:prstGeom>
          <a:solidFill>
            <a:srgbClr val="00619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500" b="1" dirty="0">
                <a:latin typeface="Arial Nova Light" panose="020B0304020202020204" pitchFamily="34" charset="0"/>
              </a:rPr>
              <a:t>Key Strategic Priorities  </a:t>
            </a:r>
          </a:p>
        </p:txBody>
      </p:sp>
      <p:sp>
        <p:nvSpPr>
          <p:cNvPr id="10" name="Rectangle 9">
            <a:extLst>
              <a:ext uri="{FF2B5EF4-FFF2-40B4-BE49-F238E27FC236}">
                <a16:creationId xmlns:a16="http://schemas.microsoft.com/office/drawing/2014/main" id="{5AF89891-A097-402B-B5C8-621F2D47E34D}"/>
              </a:ext>
            </a:extLst>
          </p:cNvPr>
          <p:cNvSpPr/>
          <p:nvPr/>
        </p:nvSpPr>
        <p:spPr>
          <a:xfrm>
            <a:off x="1190625" y="3536274"/>
            <a:ext cx="9593038" cy="24708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400" dirty="0">
                <a:solidFill>
                  <a:schemeClr val="tx1">
                    <a:lumMod val="75000"/>
                    <a:lumOff val="25000"/>
                  </a:schemeClr>
                </a:solidFill>
                <a:latin typeface="Arial Nova Light" panose="020B0304020202020204" pitchFamily="34" charset="0"/>
                <a:ea typeface="Cambria" panose="02040503050406030204" pitchFamily="18" charset="0"/>
              </a:rPr>
              <a:t>Diversify customer and product line concentrations beyond the wind energy sector</a:t>
            </a:r>
          </a:p>
          <a:p>
            <a:pPr marL="285750" indent="-285750">
              <a:buFont typeface="Roboto Thin" panose="02000000000000000000" pitchFamily="2" charset="0"/>
              <a:buChar char="&gt;"/>
            </a:pPr>
            <a:endParaRPr lang="en-US" sz="14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400" dirty="0">
                <a:solidFill>
                  <a:schemeClr val="tx1">
                    <a:lumMod val="75000"/>
                    <a:lumOff val="25000"/>
                  </a:schemeClr>
                </a:solidFill>
                <a:latin typeface="Arial Nova Light" panose="020B0304020202020204" pitchFamily="34" charset="0"/>
                <a:ea typeface="Cambria" panose="02040503050406030204" pitchFamily="18" charset="0"/>
              </a:rPr>
              <a:t>Maintain elevated capacity utilization levels, while broadening our manufacturing capabilities </a:t>
            </a:r>
            <a:br>
              <a:rPr lang="en-US" sz="1400" dirty="0">
                <a:solidFill>
                  <a:schemeClr val="tx1">
                    <a:lumMod val="75000"/>
                    <a:lumOff val="25000"/>
                  </a:schemeClr>
                </a:solidFill>
                <a:latin typeface="Arial Nova Light" panose="020B0304020202020204" pitchFamily="34" charset="0"/>
                <a:ea typeface="Cambria" panose="02040503050406030204" pitchFamily="18" charset="0"/>
              </a:rPr>
            </a:br>
            <a:endParaRPr lang="en-US" sz="14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400" dirty="0">
                <a:solidFill>
                  <a:schemeClr val="tx1">
                    <a:lumMod val="75000"/>
                    <a:lumOff val="25000"/>
                  </a:schemeClr>
                </a:solidFill>
                <a:latin typeface="Arial Nova Light" panose="020B0304020202020204" pitchFamily="34" charset="0"/>
                <a:ea typeface="Cambria" panose="02040503050406030204" pitchFamily="18" charset="0"/>
              </a:rPr>
              <a:t>Continuously enhance production technology and operational efficiency </a:t>
            </a:r>
          </a:p>
          <a:p>
            <a:pPr marL="285750" indent="-285750">
              <a:buFont typeface="Roboto Thin" panose="02000000000000000000" pitchFamily="2" charset="0"/>
              <a:buChar char="&gt;"/>
            </a:pPr>
            <a:endParaRPr lang="en-US" sz="14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400" dirty="0">
                <a:solidFill>
                  <a:schemeClr val="tx1">
                    <a:lumMod val="75000"/>
                    <a:lumOff val="25000"/>
                  </a:schemeClr>
                </a:solidFill>
                <a:latin typeface="Arial Nova Light" panose="020B0304020202020204" pitchFamily="34" charset="0"/>
                <a:ea typeface="Cambria" panose="02040503050406030204" pitchFamily="18" charset="0"/>
              </a:rPr>
              <a:t>Acquire assets that complement our geographic presence and/or product/service offering</a:t>
            </a:r>
          </a:p>
          <a:p>
            <a:pPr marL="285750" indent="-285750">
              <a:buFont typeface="Roboto Thin" panose="02000000000000000000" pitchFamily="2" charset="0"/>
              <a:buChar char="&gt;"/>
            </a:pPr>
            <a:endParaRPr lang="en-US" sz="14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400" dirty="0">
                <a:solidFill>
                  <a:schemeClr val="tx1">
                    <a:lumMod val="75000"/>
                    <a:lumOff val="25000"/>
                  </a:schemeClr>
                </a:solidFill>
                <a:latin typeface="Arial Nova Light" panose="020B0304020202020204" pitchFamily="34" charset="0"/>
                <a:ea typeface="Cambria" panose="02040503050406030204" pitchFamily="18" charset="0"/>
              </a:rPr>
              <a:t>Maintain balance sheet optionality to pursue growth investments </a:t>
            </a:r>
          </a:p>
          <a:p>
            <a:pPr marL="285750" indent="-285750">
              <a:buFont typeface="Roboto Thin" panose="02000000000000000000" pitchFamily="2" charset="0"/>
              <a:buChar char="&gt;"/>
            </a:pPr>
            <a:endParaRPr lang="en-US" sz="1400" dirty="0">
              <a:solidFill>
                <a:schemeClr val="tx1">
                  <a:lumMod val="75000"/>
                  <a:lumOff val="25000"/>
                </a:schemeClr>
              </a:solidFill>
              <a:latin typeface="Arial Nova Light" panose="020B0304020202020204" pitchFamily="34" charset="0"/>
              <a:ea typeface="Cambria" panose="02040503050406030204" pitchFamily="18" charset="0"/>
            </a:endParaRPr>
          </a:p>
        </p:txBody>
      </p:sp>
    </p:spTree>
    <p:extLst>
      <p:ext uri="{BB962C8B-B14F-4D97-AF65-F5344CB8AC3E}">
        <p14:creationId xmlns:p14="http://schemas.microsoft.com/office/powerpoint/2010/main" val="967363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KEY INITIATIVES BY SEGMENT  </a:t>
            </a:r>
            <a:br>
              <a:rPr lang="en-US" sz="2400" dirty="0"/>
            </a:br>
            <a:r>
              <a:rPr lang="en-US" sz="1800" b="0" dirty="0">
                <a:solidFill>
                  <a:srgbClr val="CE7B28"/>
                </a:solidFill>
              </a:rPr>
              <a:t>Positioned For Profitable Growth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17</a:t>
            </a:fld>
            <a:r>
              <a:rPr lang="en-US" dirty="0">
                <a:solidFill>
                  <a:srgbClr val="CE7B28"/>
                </a:solidFill>
              </a:rPr>
              <a:t> |  Investor Presentation </a:t>
            </a:r>
          </a:p>
        </p:txBody>
      </p:sp>
      <p:sp>
        <p:nvSpPr>
          <p:cNvPr id="22" name="Parallelogram 21">
            <a:extLst>
              <a:ext uri="{FF2B5EF4-FFF2-40B4-BE49-F238E27FC236}">
                <a16:creationId xmlns:a16="http://schemas.microsoft.com/office/drawing/2014/main" id="{BA6FC9D1-3808-4DF0-A02E-5D65D3C6E891}"/>
              </a:ext>
            </a:extLst>
          </p:cNvPr>
          <p:cNvSpPr/>
          <p:nvPr/>
        </p:nvSpPr>
        <p:spPr>
          <a:xfrm>
            <a:off x="237067" y="1279742"/>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2" name="Rectangle 11">
            <a:extLst>
              <a:ext uri="{FF2B5EF4-FFF2-40B4-BE49-F238E27FC236}">
                <a16:creationId xmlns:a16="http://schemas.microsoft.com/office/drawing/2014/main" id="{65F5A302-3AFC-43E0-A622-D79B6036ED76}"/>
              </a:ext>
            </a:extLst>
          </p:cNvPr>
          <p:cNvSpPr/>
          <p:nvPr/>
        </p:nvSpPr>
        <p:spPr>
          <a:xfrm>
            <a:off x="4466544" y="1342578"/>
            <a:ext cx="7490397" cy="1343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Sell remaining ’20 tower capacity and expand tower and repowering customer base</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Add production capabilities and complete key systems upgrades to maximize profitability</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Develop offshore tower market strategy</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Grow Industrial Fabrication product line customer base</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Expand engineering and supply chain organization to support evolving tower market</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Take continuous improvement actions to ensure "zero defect" quality ratings</a:t>
            </a:r>
          </a:p>
        </p:txBody>
      </p:sp>
      <p:sp>
        <p:nvSpPr>
          <p:cNvPr id="14" name="Rectangle: Top Corners One Rounded and One Snipped 13">
            <a:extLst>
              <a:ext uri="{FF2B5EF4-FFF2-40B4-BE49-F238E27FC236}">
                <a16:creationId xmlns:a16="http://schemas.microsoft.com/office/drawing/2014/main" id="{95A84490-439D-4B1D-A2CD-AC2A25576B0B}"/>
              </a:ext>
            </a:extLst>
          </p:cNvPr>
          <p:cNvSpPr/>
          <p:nvPr/>
        </p:nvSpPr>
        <p:spPr>
          <a:xfrm>
            <a:off x="1016449" y="1331800"/>
            <a:ext cx="3827693" cy="1304308"/>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a:latin typeface="Arial Nova Light" panose="020B0304020202020204" pitchFamily="34" charset="0"/>
            </a:endParaRPr>
          </a:p>
          <a:p>
            <a:r>
              <a:rPr lang="en-US" sz="1500" b="1" dirty="0">
                <a:latin typeface="Arial Nova Light" panose="020B0304020202020204" pitchFamily="34" charset="0"/>
              </a:rPr>
              <a:t>Heavy Fabrications Segment</a:t>
            </a:r>
          </a:p>
          <a:p>
            <a:r>
              <a:rPr lang="en-US" sz="1300" i="1" dirty="0">
                <a:latin typeface="Arial Nova Light" panose="020B0304020202020204" pitchFamily="34" charset="0"/>
              </a:rPr>
              <a:t>Continued growth in both wind and non-wind</a:t>
            </a:r>
          </a:p>
          <a:p>
            <a:r>
              <a:rPr lang="en-US" sz="1300" i="1" dirty="0">
                <a:latin typeface="Arial Nova Light" panose="020B0304020202020204" pitchFamily="34" charset="0"/>
              </a:rPr>
              <a:t>markets</a:t>
            </a:r>
          </a:p>
          <a:p>
            <a:endParaRPr lang="en-US" sz="1300" dirty="0">
              <a:latin typeface="Arial Nova Light" panose="020B0304020202020204" pitchFamily="34" charset="0"/>
            </a:endParaRPr>
          </a:p>
        </p:txBody>
      </p:sp>
      <p:sp>
        <p:nvSpPr>
          <p:cNvPr id="17" name="Rectangle 16">
            <a:extLst>
              <a:ext uri="{FF2B5EF4-FFF2-40B4-BE49-F238E27FC236}">
                <a16:creationId xmlns:a16="http://schemas.microsoft.com/office/drawing/2014/main" id="{F28C2A16-B05E-4AB5-83ED-CA2D4C641EEE}"/>
              </a:ext>
            </a:extLst>
          </p:cNvPr>
          <p:cNvSpPr/>
          <p:nvPr/>
        </p:nvSpPr>
        <p:spPr>
          <a:xfrm>
            <a:off x="4466544" y="2884161"/>
            <a:ext cx="7387998" cy="1343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Accelerate end-market diversification beyond oil/gas gearing market</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Expand engineering and sales presence</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Grow custom gearbox business; expand repair business geographically</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Leverage recently completed systems initiatives to maximize profitability</a:t>
            </a:r>
          </a:p>
        </p:txBody>
      </p:sp>
      <p:sp>
        <p:nvSpPr>
          <p:cNvPr id="18" name="Rectangle: Top Corners One Rounded and One Snipped 17">
            <a:extLst>
              <a:ext uri="{FF2B5EF4-FFF2-40B4-BE49-F238E27FC236}">
                <a16:creationId xmlns:a16="http://schemas.microsoft.com/office/drawing/2014/main" id="{918CE923-EF57-4622-AFF9-EC096E80E253}"/>
              </a:ext>
            </a:extLst>
          </p:cNvPr>
          <p:cNvSpPr/>
          <p:nvPr/>
        </p:nvSpPr>
        <p:spPr>
          <a:xfrm>
            <a:off x="1016449" y="2934086"/>
            <a:ext cx="3827693" cy="1258206"/>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a:latin typeface="Arial Nova Light" panose="020B0304020202020204" pitchFamily="34" charset="0"/>
            </a:endParaRPr>
          </a:p>
          <a:p>
            <a:r>
              <a:rPr lang="en-US" sz="1500" b="1" dirty="0">
                <a:latin typeface="Arial Nova Light" panose="020B0304020202020204" pitchFamily="34" charset="0"/>
              </a:rPr>
              <a:t>Gearing Segment</a:t>
            </a:r>
          </a:p>
          <a:p>
            <a:r>
              <a:rPr lang="en-US" sz="1300" i="1" dirty="0">
                <a:latin typeface="Arial Nova Light" panose="020B0304020202020204" pitchFamily="34" charset="0"/>
              </a:rPr>
              <a:t>Focused on Gearbox market share growth, increase weighting in less cyclical end-markets   </a:t>
            </a:r>
          </a:p>
          <a:p>
            <a:endParaRPr lang="en-US" sz="1300" dirty="0">
              <a:latin typeface="Arial Nova Light" panose="020B0304020202020204" pitchFamily="34" charset="0"/>
            </a:endParaRPr>
          </a:p>
        </p:txBody>
      </p:sp>
      <p:sp>
        <p:nvSpPr>
          <p:cNvPr id="20" name="Rectangle 19">
            <a:extLst>
              <a:ext uri="{FF2B5EF4-FFF2-40B4-BE49-F238E27FC236}">
                <a16:creationId xmlns:a16="http://schemas.microsoft.com/office/drawing/2014/main" id="{9997D412-E9C2-4162-8C9B-A23FD5FF222B}"/>
              </a:ext>
            </a:extLst>
          </p:cNvPr>
          <p:cNvSpPr/>
          <p:nvPr/>
        </p:nvSpPr>
        <p:spPr>
          <a:xfrm>
            <a:off x="4466545" y="4277541"/>
            <a:ext cx="7387998" cy="13434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42950" lvl="1"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Continue core focus on NGT and aftermarket, while expanding customer base</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Pursue solar energy installation market; a large, untapped opportunity</a:t>
            </a:r>
          </a:p>
          <a:p>
            <a:pPr marL="742950" lvl="1"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Leverage BWEN engineering and business development resources </a:t>
            </a:r>
          </a:p>
          <a:p>
            <a:pPr marL="742950" lvl="1"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p:txBody>
      </p:sp>
      <p:sp>
        <p:nvSpPr>
          <p:cNvPr id="21" name="Rectangle: Top Corners One Rounded and One Snipped 20">
            <a:extLst>
              <a:ext uri="{FF2B5EF4-FFF2-40B4-BE49-F238E27FC236}">
                <a16:creationId xmlns:a16="http://schemas.microsoft.com/office/drawing/2014/main" id="{611C6ECF-669F-4D4F-B727-12E90017639C}"/>
              </a:ext>
            </a:extLst>
          </p:cNvPr>
          <p:cNvSpPr/>
          <p:nvPr/>
        </p:nvSpPr>
        <p:spPr>
          <a:xfrm>
            <a:off x="1016449" y="4506025"/>
            <a:ext cx="3827693" cy="1172659"/>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500" b="1" dirty="0">
              <a:latin typeface="Arial Nova Light" panose="020B0304020202020204" pitchFamily="34" charset="0"/>
            </a:endParaRPr>
          </a:p>
          <a:p>
            <a:r>
              <a:rPr lang="en-US" sz="1500" b="1" dirty="0">
                <a:latin typeface="Arial Nova Light" panose="020B0304020202020204" pitchFamily="34" charset="0"/>
              </a:rPr>
              <a:t>Industrial Solutions Segment</a:t>
            </a:r>
          </a:p>
          <a:p>
            <a:r>
              <a:rPr lang="en-US" sz="1300" i="1" dirty="0">
                <a:latin typeface="Arial Nova Light" panose="020B0304020202020204" pitchFamily="34" charset="0"/>
              </a:rPr>
              <a:t>Heavily focused on revenue diversification within gas turbines and growth in solar market </a:t>
            </a:r>
          </a:p>
          <a:p>
            <a:endParaRPr lang="en-US" sz="1300" dirty="0">
              <a:latin typeface="Arial Nova Light" panose="020B0304020202020204" pitchFamily="34" charset="0"/>
            </a:endParaRPr>
          </a:p>
        </p:txBody>
      </p:sp>
      <p:cxnSp>
        <p:nvCxnSpPr>
          <p:cNvPr id="4" name="Straight Connector 3">
            <a:extLst>
              <a:ext uri="{FF2B5EF4-FFF2-40B4-BE49-F238E27FC236}">
                <a16:creationId xmlns:a16="http://schemas.microsoft.com/office/drawing/2014/main" id="{A25D2262-57C2-4714-9FC3-0B21C94FDD22}"/>
              </a:ext>
            </a:extLst>
          </p:cNvPr>
          <p:cNvCxnSpPr>
            <a:cxnSpLocks/>
          </p:cNvCxnSpPr>
          <p:nvPr/>
        </p:nvCxnSpPr>
        <p:spPr>
          <a:xfrm>
            <a:off x="1016449" y="2625461"/>
            <a:ext cx="3827693"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AA00F07-6CBD-4162-8F71-064C6FAF024A}"/>
              </a:ext>
            </a:extLst>
          </p:cNvPr>
          <p:cNvCxnSpPr>
            <a:cxnSpLocks/>
          </p:cNvCxnSpPr>
          <p:nvPr/>
        </p:nvCxnSpPr>
        <p:spPr>
          <a:xfrm>
            <a:off x="1016449" y="4192292"/>
            <a:ext cx="3827693"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7A512A-0424-4B28-A530-906190BD713A}"/>
              </a:ext>
            </a:extLst>
          </p:cNvPr>
          <p:cNvCxnSpPr>
            <a:cxnSpLocks/>
          </p:cNvCxnSpPr>
          <p:nvPr/>
        </p:nvCxnSpPr>
        <p:spPr>
          <a:xfrm>
            <a:off x="1016449" y="5678684"/>
            <a:ext cx="3827693" cy="0"/>
          </a:xfrm>
          <a:prstGeom prst="line">
            <a:avLst/>
          </a:prstGeom>
          <a:ln w="28575">
            <a:solidFill>
              <a:srgbClr val="CE7B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8200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CUSTOMER DIVERSIFICATION INITIATIVE    </a:t>
            </a:r>
            <a:br>
              <a:rPr lang="en-US" sz="2400" dirty="0"/>
            </a:br>
            <a:r>
              <a:rPr lang="en-US" sz="1800" b="0" dirty="0">
                <a:solidFill>
                  <a:srgbClr val="CE7B28"/>
                </a:solidFill>
              </a:rPr>
              <a:t>Applying Precision Manufacturing Expertise Beyond Wind Energy</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18</a:t>
            </a:fld>
            <a:r>
              <a:rPr lang="en-US" dirty="0">
                <a:solidFill>
                  <a:srgbClr val="CE7B28"/>
                </a:solidFill>
              </a:rPr>
              <a:t> |  Investor Presentation </a:t>
            </a:r>
          </a:p>
        </p:txBody>
      </p:sp>
      <p:grpSp>
        <p:nvGrpSpPr>
          <p:cNvPr id="6" name="Group 5">
            <a:extLst>
              <a:ext uri="{FF2B5EF4-FFF2-40B4-BE49-F238E27FC236}">
                <a16:creationId xmlns:a16="http://schemas.microsoft.com/office/drawing/2014/main" id="{0722BCCE-5932-452F-89A5-E66B01E09C90}"/>
              </a:ext>
            </a:extLst>
          </p:cNvPr>
          <p:cNvGrpSpPr/>
          <p:nvPr/>
        </p:nvGrpSpPr>
        <p:grpSpPr>
          <a:xfrm>
            <a:off x="271098" y="1818031"/>
            <a:ext cx="2448984" cy="3577169"/>
            <a:chOff x="84666" y="1579543"/>
            <a:chExt cx="3180646" cy="4109543"/>
          </a:xfrm>
        </p:grpSpPr>
        <p:sp>
          <p:nvSpPr>
            <p:cNvPr id="7" name="Rectangle 6">
              <a:extLst>
                <a:ext uri="{FF2B5EF4-FFF2-40B4-BE49-F238E27FC236}">
                  <a16:creationId xmlns:a16="http://schemas.microsoft.com/office/drawing/2014/main" id="{D875555F-263D-4F17-86DD-15252FE5C3E4}"/>
                </a:ext>
              </a:extLst>
            </p:cNvPr>
            <p:cNvSpPr/>
            <p:nvPr/>
          </p:nvSpPr>
          <p:spPr>
            <a:xfrm>
              <a:off x="792479" y="1750745"/>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Continued to execute on customer diversification initiative </a:t>
              </a:r>
            </a:p>
          </p:txBody>
        </p:sp>
        <p:sp>
          <p:nvSpPr>
            <p:cNvPr id="8" name="Rectangle 7">
              <a:extLst>
                <a:ext uri="{FF2B5EF4-FFF2-40B4-BE49-F238E27FC236}">
                  <a16:creationId xmlns:a16="http://schemas.microsoft.com/office/drawing/2014/main" id="{775EF360-2552-49D7-AD99-3DFF8ECFEE44}"/>
                </a:ext>
              </a:extLst>
            </p:cNvPr>
            <p:cNvSpPr/>
            <p:nvPr/>
          </p:nvSpPr>
          <p:spPr>
            <a:xfrm>
              <a:off x="792479" y="3198545"/>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Non-wind revenue ~1/3 of total revenue exiting 2019</a:t>
              </a:r>
            </a:p>
          </p:txBody>
        </p:sp>
        <p:sp>
          <p:nvSpPr>
            <p:cNvPr id="9" name="Rectangle 8">
              <a:extLst>
                <a:ext uri="{FF2B5EF4-FFF2-40B4-BE49-F238E27FC236}">
                  <a16:creationId xmlns:a16="http://schemas.microsoft.com/office/drawing/2014/main" id="{911C641D-BC38-46CE-AD9A-B2B5AF89A0AF}"/>
                </a:ext>
              </a:extLst>
            </p:cNvPr>
            <p:cNvSpPr/>
            <p:nvPr/>
          </p:nvSpPr>
          <p:spPr>
            <a:xfrm>
              <a:off x="792479" y="4646344"/>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Continue to experienced significant growth in most non-wind markets </a:t>
              </a:r>
            </a:p>
          </p:txBody>
        </p:sp>
        <p:grpSp>
          <p:nvGrpSpPr>
            <p:cNvPr id="10" name="Group 9">
              <a:extLst>
                <a:ext uri="{FF2B5EF4-FFF2-40B4-BE49-F238E27FC236}">
                  <a16:creationId xmlns:a16="http://schemas.microsoft.com/office/drawing/2014/main" id="{801C0593-36CC-40F7-AE8F-F7F5F8FB1C71}"/>
                </a:ext>
              </a:extLst>
            </p:cNvPr>
            <p:cNvGrpSpPr/>
            <p:nvPr/>
          </p:nvGrpSpPr>
          <p:grpSpPr>
            <a:xfrm>
              <a:off x="84666" y="1579543"/>
              <a:ext cx="1135380" cy="4109543"/>
              <a:chOff x="297180" y="1579543"/>
              <a:chExt cx="1135380" cy="4109543"/>
            </a:xfrm>
          </p:grpSpPr>
          <p:sp>
            <p:nvSpPr>
              <p:cNvPr id="14" name="Oval 13">
                <a:extLst>
                  <a:ext uri="{FF2B5EF4-FFF2-40B4-BE49-F238E27FC236}">
                    <a16:creationId xmlns:a16="http://schemas.microsoft.com/office/drawing/2014/main" id="{8A977529-A59D-49FB-9FAE-4F706B50B226}"/>
                  </a:ext>
                </a:extLst>
              </p:cNvPr>
              <p:cNvSpPr/>
              <p:nvPr/>
            </p:nvSpPr>
            <p:spPr>
              <a:xfrm rot="1394545">
                <a:off x="1083913" y="1579543"/>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5" name="Parallelogram 14">
                <a:extLst>
                  <a:ext uri="{FF2B5EF4-FFF2-40B4-BE49-F238E27FC236}">
                    <a16:creationId xmlns:a16="http://schemas.microsoft.com/office/drawing/2014/main" id="{8FC8765F-F0A5-42B2-AAF9-ED793A0BA39B}"/>
                  </a:ext>
                </a:extLst>
              </p:cNvPr>
              <p:cNvSpPr/>
              <p:nvPr/>
            </p:nvSpPr>
            <p:spPr>
              <a:xfrm>
                <a:off x="297180" y="1599775"/>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351261DA-28A3-4C63-AF76-FB727292547D}"/>
                  </a:ext>
                </a:extLst>
              </p:cNvPr>
              <p:cNvSpPr/>
              <p:nvPr/>
            </p:nvSpPr>
            <p:spPr>
              <a:xfrm rot="1394545">
                <a:off x="1083913" y="3027343"/>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7" name="Parallelogram 16">
                <a:extLst>
                  <a:ext uri="{FF2B5EF4-FFF2-40B4-BE49-F238E27FC236}">
                    <a16:creationId xmlns:a16="http://schemas.microsoft.com/office/drawing/2014/main" id="{D2B1F24E-8BDE-4BB8-A11C-A98DB25850C9}"/>
                  </a:ext>
                </a:extLst>
              </p:cNvPr>
              <p:cNvSpPr/>
              <p:nvPr/>
            </p:nvSpPr>
            <p:spPr>
              <a:xfrm>
                <a:off x="297180" y="3047575"/>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8" name="Oval 17">
                <a:extLst>
                  <a:ext uri="{FF2B5EF4-FFF2-40B4-BE49-F238E27FC236}">
                    <a16:creationId xmlns:a16="http://schemas.microsoft.com/office/drawing/2014/main" id="{04BE291B-FE27-4FD4-93DC-F4FAB5575B68}"/>
                  </a:ext>
                </a:extLst>
              </p:cNvPr>
              <p:cNvSpPr/>
              <p:nvPr/>
            </p:nvSpPr>
            <p:spPr>
              <a:xfrm rot="1394545">
                <a:off x="1083913" y="4475142"/>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9" name="Parallelogram 18">
                <a:extLst>
                  <a:ext uri="{FF2B5EF4-FFF2-40B4-BE49-F238E27FC236}">
                    <a16:creationId xmlns:a16="http://schemas.microsoft.com/office/drawing/2014/main" id="{D7408C50-A151-4434-8812-96CBB2CE76BF}"/>
                  </a:ext>
                </a:extLst>
              </p:cNvPr>
              <p:cNvSpPr/>
              <p:nvPr/>
            </p:nvSpPr>
            <p:spPr>
              <a:xfrm>
                <a:off x="297180" y="4495374"/>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grpSp>
        <p:sp>
          <p:nvSpPr>
            <p:cNvPr id="11" name="TextBox 10">
              <a:extLst>
                <a:ext uri="{FF2B5EF4-FFF2-40B4-BE49-F238E27FC236}">
                  <a16:creationId xmlns:a16="http://schemas.microsoft.com/office/drawing/2014/main" id="{76032414-ABD7-416F-909A-2844513282F2}"/>
                </a:ext>
              </a:extLst>
            </p:cNvPr>
            <p:cNvSpPr txBox="1"/>
            <p:nvPr/>
          </p:nvSpPr>
          <p:spPr>
            <a:xfrm>
              <a:off x="488244" y="3295696"/>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2</a:t>
              </a:r>
              <a:endParaRPr lang="en-IN" sz="3200" b="1" dirty="0">
                <a:solidFill>
                  <a:srgbClr val="CE7B28"/>
                </a:solidFill>
                <a:latin typeface="+mj-lt"/>
              </a:endParaRPr>
            </a:p>
          </p:txBody>
        </p:sp>
        <p:sp>
          <p:nvSpPr>
            <p:cNvPr id="12" name="TextBox 11">
              <a:extLst>
                <a:ext uri="{FF2B5EF4-FFF2-40B4-BE49-F238E27FC236}">
                  <a16:creationId xmlns:a16="http://schemas.microsoft.com/office/drawing/2014/main" id="{92C938C4-9F95-4DC1-993E-C1536F375A15}"/>
                </a:ext>
              </a:extLst>
            </p:cNvPr>
            <p:cNvSpPr txBox="1"/>
            <p:nvPr/>
          </p:nvSpPr>
          <p:spPr>
            <a:xfrm>
              <a:off x="488244" y="4743495"/>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3</a:t>
              </a:r>
              <a:endParaRPr lang="en-IN" sz="3200" b="1" dirty="0">
                <a:solidFill>
                  <a:srgbClr val="CE7B28"/>
                </a:solidFill>
                <a:latin typeface="+mj-lt"/>
              </a:endParaRPr>
            </a:p>
          </p:txBody>
        </p:sp>
        <p:sp>
          <p:nvSpPr>
            <p:cNvPr id="13" name="TextBox 12">
              <a:extLst>
                <a:ext uri="{FF2B5EF4-FFF2-40B4-BE49-F238E27FC236}">
                  <a16:creationId xmlns:a16="http://schemas.microsoft.com/office/drawing/2014/main" id="{EE2CF63A-C608-4B87-8310-FE281B6F9CFE}"/>
                </a:ext>
              </a:extLst>
            </p:cNvPr>
            <p:cNvSpPr txBox="1"/>
            <p:nvPr/>
          </p:nvSpPr>
          <p:spPr>
            <a:xfrm>
              <a:off x="488244" y="1847896"/>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1</a:t>
              </a:r>
              <a:endParaRPr lang="en-IN" sz="3200" b="1" dirty="0">
                <a:solidFill>
                  <a:srgbClr val="CE7B28"/>
                </a:solidFill>
                <a:latin typeface="+mj-lt"/>
              </a:endParaRPr>
            </a:p>
          </p:txBody>
        </p:sp>
      </p:grpSp>
      <p:sp>
        <p:nvSpPr>
          <p:cNvPr id="20" name="Rectangle 19">
            <a:extLst>
              <a:ext uri="{FF2B5EF4-FFF2-40B4-BE49-F238E27FC236}">
                <a16:creationId xmlns:a16="http://schemas.microsoft.com/office/drawing/2014/main" id="{6E67F9BB-1F66-4EF8-9856-D445856FCB14}"/>
              </a:ext>
            </a:extLst>
          </p:cNvPr>
          <p:cNvSpPr/>
          <p:nvPr/>
        </p:nvSpPr>
        <p:spPr>
          <a:xfrm>
            <a:off x="3053919" y="137683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Customer Concentration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2016 vs. 2019 (as % of total revenue)</a:t>
            </a:r>
          </a:p>
        </p:txBody>
      </p:sp>
      <p:graphicFrame>
        <p:nvGraphicFramePr>
          <p:cNvPr id="27" name="Chart 26">
            <a:extLst>
              <a:ext uri="{FF2B5EF4-FFF2-40B4-BE49-F238E27FC236}">
                <a16:creationId xmlns:a16="http://schemas.microsoft.com/office/drawing/2014/main" id="{E650ED62-40C6-4099-B6EC-AB15C8E1FFF1}"/>
              </a:ext>
            </a:extLst>
          </p:cNvPr>
          <p:cNvGraphicFramePr>
            <a:graphicFrameLocks/>
          </p:cNvGraphicFramePr>
          <p:nvPr>
            <p:extLst>
              <p:ext uri="{D42A27DB-BD31-4B8C-83A1-F6EECF244321}">
                <p14:modId xmlns:p14="http://schemas.microsoft.com/office/powerpoint/2010/main" val="2871737553"/>
              </p:ext>
            </p:extLst>
          </p:nvPr>
        </p:nvGraphicFramePr>
        <p:xfrm>
          <a:off x="3193714" y="1967055"/>
          <a:ext cx="4245311" cy="1591030"/>
        </p:xfrm>
        <a:graphic>
          <a:graphicData uri="http://schemas.openxmlformats.org/drawingml/2006/chart">
            <c:chart xmlns:c="http://schemas.openxmlformats.org/drawingml/2006/chart" xmlns:r="http://schemas.openxmlformats.org/officeDocument/2006/relationships" r:id="rId2"/>
          </a:graphicData>
        </a:graphic>
      </p:graphicFrame>
      <p:sp>
        <p:nvSpPr>
          <p:cNvPr id="23" name="Rectangle 22">
            <a:extLst>
              <a:ext uri="{FF2B5EF4-FFF2-40B4-BE49-F238E27FC236}">
                <a16:creationId xmlns:a16="http://schemas.microsoft.com/office/drawing/2014/main" id="{F5A9F85E-35A2-425B-8622-6730E8E69893}"/>
              </a:ext>
            </a:extLst>
          </p:cNvPr>
          <p:cNvSpPr/>
          <p:nvPr/>
        </p:nvSpPr>
        <p:spPr>
          <a:xfrm>
            <a:off x="3192806" y="3674904"/>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Wind vs. Non-Wind Revenue Concentration</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2016-2019 ($MM)</a:t>
            </a:r>
            <a:r>
              <a:rPr lang="en-IN" sz="8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(1)</a:t>
            </a:r>
          </a:p>
        </p:txBody>
      </p:sp>
      <p:sp>
        <p:nvSpPr>
          <p:cNvPr id="32" name="Rectangle 31">
            <a:extLst>
              <a:ext uri="{FF2B5EF4-FFF2-40B4-BE49-F238E27FC236}">
                <a16:creationId xmlns:a16="http://schemas.microsoft.com/office/drawing/2014/main" id="{EDD51F92-87F7-41ED-983D-1CAE0ECA7DCF}"/>
              </a:ext>
            </a:extLst>
          </p:cNvPr>
          <p:cNvSpPr/>
          <p:nvPr/>
        </p:nvSpPr>
        <p:spPr>
          <a:xfrm>
            <a:off x="7702119" y="1397060"/>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Non-Wind Revenue By Sector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 2016 vs. 2019 (as % of total revenue)</a:t>
            </a:r>
          </a:p>
        </p:txBody>
      </p:sp>
      <p:sp>
        <p:nvSpPr>
          <p:cNvPr id="46" name="Slide Number Placeholder 4">
            <a:extLst>
              <a:ext uri="{FF2B5EF4-FFF2-40B4-BE49-F238E27FC236}">
                <a16:creationId xmlns:a16="http://schemas.microsoft.com/office/drawing/2014/main" id="{A64CC46B-BB9E-4936-82CE-50165FC37D9A}"/>
              </a:ext>
            </a:extLst>
          </p:cNvPr>
          <p:cNvSpPr txBox="1">
            <a:spLocks/>
          </p:cNvSpPr>
          <p:nvPr/>
        </p:nvSpPr>
        <p:spPr>
          <a:xfrm>
            <a:off x="529741" y="6107675"/>
            <a:ext cx="10548288"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Arial Nova Light" charset="0"/>
                <a:ea typeface="Arial Nova Light" charset="0"/>
                <a:cs typeface="Arial Nov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a:solidFill>
                  <a:srgbClr val="CE7B28"/>
                </a:solidFill>
              </a:rPr>
              <a:t>(1)  Wind energy figures shown above exclude repair/replacement demand </a:t>
            </a:r>
          </a:p>
        </p:txBody>
      </p:sp>
      <p:graphicFrame>
        <p:nvGraphicFramePr>
          <p:cNvPr id="47" name="Chart 46">
            <a:extLst>
              <a:ext uri="{FF2B5EF4-FFF2-40B4-BE49-F238E27FC236}">
                <a16:creationId xmlns:a16="http://schemas.microsoft.com/office/drawing/2014/main" id="{A708FA98-FF33-428D-B8FF-130D1A90AAF2}"/>
              </a:ext>
            </a:extLst>
          </p:cNvPr>
          <p:cNvGraphicFramePr>
            <a:graphicFrameLocks/>
          </p:cNvGraphicFramePr>
          <p:nvPr>
            <p:extLst>
              <p:ext uri="{D42A27DB-BD31-4B8C-83A1-F6EECF244321}">
                <p14:modId xmlns:p14="http://schemas.microsoft.com/office/powerpoint/2010/main" val="482994497"/>
              </p:ext>
            </p:extLst>
          </p:nvPr>
        </p:nvGraphicFramePr>
        <p:xfrm>
          <a:off x="3159460" y="4230305"/>
          <a:ext cx="8063561" cy="20105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 47">
            <a:extLst>
              <a:ext uri="{FF2B5EF4-FFF2-40B4-BE49-F238E27FC236}">
                <a16:creationId xmlns:a16="http://schemas.microsoft.com/office/drawing/2014/main" id="{CA6E231A-F070-451D-944C-928F4F5C85E7}"/>
              </a:ext>
            </a:extLst>
          </p:cNvPr>
          <p:cNvGraphicFramePr>
            <a:graphicFrameLocks/>
          </p:cNvGraphicFramePr>
          <p:nvPr>
            <p:extLst>
              <p:ext uri="{D42A27DB-BD31-4B8C-83A1-F6EECF244321}">
                <p14:modId xmlns:p14="http://schemas.microsoft.com/office/powerpoint/2010/main" val="1407641190"/>
              </p:ext>
            </p:extLst>
          </p:nvPr>
        </p:nvGraphicFramePr>
        <p:xfrm>
          <a:off x="7439024" y="1722272"/>
          <a:ext cx="4245311" cy="195263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0632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U.S. WIND SECTOR OUTLOOK   </a:t>
            </a:r>
            <a:br>
              <a:rPr lang="en-US" sz="2400" dirty="0"/>
            </a:br>
            <a:r>
              <a:rPr lang="en-US" sz="1800" b="0" dirty="0">
                <a:solidFill>
                  <a:srgbClr val="CE7B28"/>
                </a:solidFill>
              </a:rPr>
              <a:t>On-Shore Ramp Occurring; Off-Shore Ramp Beginning In 2023</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19</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2977719" y="1376832"/>
            <a:ext cx="5349535"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U.S. Wind Power On-Shore and Off-Shore Capacity Installations</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(Annual On-Shore GW Installed)</a:t>
            </a:r>
            <a:r>
              <a:rPr lang="en-IN" sz="8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(1)</a:t>
            </a:r>
          </a:p>
        </p:txBody>
      </p:sp>
      <p:sp>
        <p:nvSpPr>
          <p:cNvPr id="24" name="Slide Number Placeholder 4">
            <a:extLst>
              <a:ext uri="{FF2B5EF4-FFF2-40B4-BE49-F238E27FC236}">
                <a16:creationId xmlns:a16="http://schemas.microsoft.com/office/drawing/2014/main" id="{5B0E75BA-4470-4EFF-B694-C6EA943872ED}"/>
              </a:ext>
            </a:extLst>
          </p:cNvPr>
          <p:cNvSpPr txBox="1">
            <a:spLocks/>
          </p:cNvSpPr>
          <p:nvPr/>
        </p:nvSpPr>
        <p:spPr>
          <a:xfrm>
            <a:off x="529741" y="6019152"/>
            <a:ext cx="10548288"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Arial Nova Light" charset="0"/>
                <a:ea typeface="Arial Nova Light" charset="0"/>
                <a:cs typeface="Arial Nov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a:solidFill>
                  <a:srgbClr val="CE7B28"/>
                </a:solidFill>
              </a:rPr>
              <a:t>Source:  Wood </a:t>
            </a:r>
            <a:r>
              <a:rPr lang="en-US" sz="1000" i="1" dirty="0" err="1">
                <a:solidFill>
                  <a:srgbClr val="CE7B28"/>
                </a:solidFill>
              </a:rPr>
              <a:t>MacKenzie</a:t>
            </a:r>
            <a:r>
              <a:rPr lang="en-US" sz="1000" i="1" dirty="0">
                <a:solidFill>
                  <a:srgbClr val="CE7B28"/>
                </a:solidFill>
              </a:rPr>
              <a:t>; wind values include new build and repowering </a:t>
            </a:r>
          </a:p>
        </p:txBody>
      </p:sp>
      <p:sp>
        <p:nvSpPr>
          <p:cNvPr id="35" name="Rectangle: Top Corners One Rounded and One Snipped 34">
            <a:extLst>
              <a:ext uri="{FF2B5EF4-FFF2-40B4-BE49-F238E27FC236}">
                <a16:creationId xmlns:a16="http://schemas.microsoft.com/office/drawing/2014/main" id="{9EAE4A2F-703E-4E06-837B-7AD555D3FF47}"/>
              </a:ext>
            </a:extLst>
          </p:cNvPr>
          <p:cNvSpPr/>
          <p:nvPr/>
        </p:nvSpPr>
        <p:spPr>
          <a:xfrm>
            <a:off x="387755" y="1459740"/>
            <a:ext cx="2386575" cy="365125"/>
          </a:xfrm>
          <a:prstGeom prst="snipRoundRect">
            <a:avLst/>
          </a:prstGeom>
          <a:solidFill>
            <a:srgbClr val="00619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latin typeface="Arial Nova Light" panose="020B0304020202020204" pitchFamily="34" charset="0"/>
            </a:endParaRPr>
          </a:p>
          <a:p>
            <a:pPr algn="ctr"/>
            <a:r>
              <a:rPr lang="en-US" sz="1500" dirty="0">
                <a:latin typeface="Arial Nova Light" panose="020B0304020202020204" pitchFamily="34" charset="0"/>
              </a:rPr>
              <a:t>Who We Serve</a:t>
            </a:r>
          </a:p>
          <a:p>
            <a:pPr algn="ctr"/>
            <a:endParaRPr lang="en-US" sz="1300" i="1" dirty="0">
              <a:latin typeface="Arial Nova Light" panose="020B0304020202020204" pitchFamily="34" charset="0"/>
            </a:endParaRPr>
          </a:p>
        </p:txBody>
      </p:sp>
      <p:sp>
        <p:nvSpPr>
          <p:cNvPr id="36" name="Rectangle 35">
            <a:extLst>
              <a:ext uri="{FF2B5EF4-FFF2-40B4-BE49-F238E27FC236}">
                <a16:creationId xmlns:a16="http://schemas.microsoft.com/office/drawing/2014/main" id="{1209F68B-088F-4F42-8C87-0EE772E0C714}"/>
              </a:ext>
            </a:extLst>
          </p:cNvPr>
          <p:cNvSpPr/>
          <p:nvPr/>
        </p:nvSpPr>
        <p:spPr>
          <a:xfrm>
            <a:off x="409521" y="1931036"/>
            <a:ext cx="2386575" cy="921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Wind turbine OEMs</a:t>
            </a: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Wind farm operators</a:t>
            </a: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Wind farm developers</a:t>
            </a: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p:txBody>
      </p:sp>
      <p:sp>
        <p:nvSpPr>
          <p:cNvPr id="37" name="Rectangle: Top Corners One Rounded and One Snipped 36">
            <a:extLst>
              <a:ext uri="{FF2B5EF4-FFF2-40B4-BE49-F238E27FC236}">
                <a16:creationId xmlns:a16="http://schemas.microsoft.com/office/drawing/2014/main" id="{92597903-2EB6-4234-AF89-8CB99C6AC729}"/>
              </a:ext>
            </a:extLst>
          </p:cNvPr>
          <p:cNvSpPr/>
          <p:nvPr/>
        </p:nvSpPr>
        <p:spPr>
          <a:xfrm>
            <a:off x="427275" y="4055463"/>
            <a:ext cx="2364809" cy="365125"/>
          </a:xfrm>
          <a:prstGeom prst="snipRoundRect">
            <a:avLst/>
          </a:prstGeom>
          <a:solidFill>
            <a:srgbClr val="00619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latin typeface="Arial Nova Light" panose="020B0304020202020204" pitchFamily="34" charset="0"/>
            </a:endParaRPr>
          </a:p>
          <a:p>
            <a:pPr algn="ctr"/>
            <a:r>
              <a:rPr lang="en-US" sz="1500" dirty="0">
                <a:latin typeface="Arial Nova Light" panose="020B0304020202020204" pitchFamily="34" charset="0"/>
              </a:rPr>
              <a:t>Sector Outlook</a:t>
            </a:r>
          </a:p>
          <a:p>
            <a:pPr algn="ctr"/>
            <a:endParaRPr lang="en-US" sz="1300" i="1" dirty="0">
              <a:latin typeface="Arial Nova Light" panose="020B0304020202020204" pitchFamily="34" charset="0"/>
            </a:endParaRPr>
          </a:p>
        </p:txBody>
      </p:sp>
      <p:sp>
        <p:nvSpPr>
          <p:cNvPr id="38" name="Rectangle 37">
            <a:extLst>
              <a:ext uri="{FF2B5EF4-FFF2-40B4-BE49-F238E27FC236}">
                <a16:creationId xmlns:a16="http://schemas.microsoft.com/office/drawing/2014/main" id="{0BB484F6-BCB4-4AFD-83A1-B833DD590917}"/>
              </a:ext>
            </a:extLst>
          </p:cNvPr>
          <p:cNvSpPr/>
          <p:nvPr/>
        </p:nvSpPr>
        <p:spPr>
          <a:xfrm>
            <a:off x="427275" y="4498511"/>
            <a:ext cx="2386575" cy="8447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Positive Outlook</a:t>
            </a: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PTC extension</a:t>
            </a: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Positive preliminary outcome on trade case </a:t>
            </a: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p:txBody>
      </p:sp>
      <p:sp>
        <p:nvSpPr>
          <p:cNvPr id="39" name="Rectangle: Top Corners One Rounded and One Snipped 38">
            <a:extLst>
              <a:ext uri="{FF2B5EF4-FFF2-40B4-BE49-F238E27FC236}">
                <a16:creationId xmlns:a16="http://schemas.microsoft.com/office/drawing/2014/main" id="{C660CD86-60EF-4A53-9006-4D52FA771237}"/>
              </a:ext>
            </a:extLst>
          </p:cNvPr>
          <p:cNvSpPr/>
          <p:nvPr/>
        </p:nvSpPr>
        <p:spPr>
          <a:xfrm>
            <a:off x="409521" y="2742548"/>
            <a:ext cx="2386575" cy="365125"/>
          </a:xfrm>
          <a:prstGeom prst="snipRoundRect">
            <a:avLst/>
          </a:prstGeom>
          <a:solidFill>
            <a:srgbClr val="00619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latin typeface="Arial Nova Light" panose="020B0304020202020204" pitchFamily="34" charset="0"/>
              </a:rPr>
              <a:t>Our Products </a:t>
            </a:r>
          </a:p>
        </p:txBody>
      </p:sp>
      <p:sp>
        <p:nvSpPr>
          <p:cNvPr id="40" name="Rectangle 39">
            <a:extLst>
              <a:ext uri="{FF2B5EF4-FFF2-40B4-BE49-F238E27FC236}">
                <a16:creationId xmlns:a16="http://schemas.microsoft.com/office/drawing/2014/main" id="{1AE39E5C-2B47-4885-9D0D-51A271969637}"/>
              </a:ext>
            </a:extLst>
          </p:cNvPr>
          <p:cNvSpPr/>
          <p:nvPr/>
        </p:nvSpPr>
        <p:spPr>
          <a:xfrm>
            <a:off x="409521" y="3196241"/>
            <a:ext cx="2386575" cy="77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Tower sections</a:t>
            </a: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Repowering adapters</a:t>
            </a:r>
          </a:p>
          <a:p>
            <a:pPr marL="285750" indent="-285750">
              <a:buFont typeface="Roboto Thin" panose="02000000000000000000" pitchFamily="2" charset="0"/>
              <a:buChar char="&gt;"/>
            </a:pPr>
            <a:r>
              <a:rPr lang="en-US" sz="1300" dirty="0">
                <a:solidFill>
                  <a:schemeClr val="tx1">
                    <a:lumMod val="75000"/>
                    <a:lumOff val="25000"/>
                  </a:schemeClr>
                </a:solidFill>
                <a:latin typeface="Arial Nova Light" panose="020B0304020202020204" pitchFamily="34" charset="0"/>
                <a:ea typeface="Cambria" panose="02040503050406030204" pitchFamily="18" charset="0"/>
              </a:rPr>
              <a:t>Aftermarket gearing</a:t>
            </a:r>
          </a:p>
          <a:p>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chemeClr val="tx1">
                  <a:lumMod val="75000"/>
                  <a:lumOff val="25000"/>
                </a:schemeClr>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a:p>
            <a:pPr marL="285750" indent="-285750">
              <a:buFont typeface="Roboto Thin" panose="02000000000000000000" pitchFamily="2" charset="0"/>
              <a:buChar char="&gt;"/>
            </a:pPr>
            <a:endParaRPr lang="en-US" sz="1300" dirty="0">
              <a:solidFill>
                <a:srgbClr val="006198"/>
              </a:solidFill>
              <a:latin typeface="Arial Nova Light" panose="020B0304020202020204" pitchFamily="34" charset="0"/>
              <a:ea typeface="Cambria" panose="02040503050406030204" pitchFamily="18" charset="0"/>
            </a:endParaRPr>
          </a:p>
        </p:txBody>
      </p:sp>
      <p:graphicFrame>
        <p:nvGraphicFramePr>
          <p:cNvPr id="14" name="Chart 13">
            <a:extLst>
              <a:ext uri="{FF2B5EF4-FFF2-40B4-BE49-F238E27FC236}">
                <a16:creationId xmlns:a16="http://schemas.microsoft.com/office/drawing/2014/main" id="{FA29922E-C2EC-46F4-9702-54FDF7B941D3}"/>
              </a:ext>
            </a:extLst>
          </p:cNvPr>
          <p:cNvGraphicFramePr>
            <a:graphicFrameLocks/>
          </p:cNvGraphicFramePr>
          <p:nvPr>
            <p:extLst>
              <p:ext uri="{D42A27DB-BD31-4B8C-83A1-F6EECF244321}">
                <p14:modId xmlns:p14="http://schemas.microsoft.com/office/powerpoint/2010/main" val="2248804583"/>
              </p:ext>
            </p:extLst>
          </p:nvPr>
        </p:nvGraphicFramePr>
        <p:xfrm>
          <a:off x="3032465" y="1948831"/>
          <a:ext cx="8224420" cy="383158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0D77FF6F-D349-4228-A64F-4243668D1E4A}"/>
              </a:ext>
            </a:extLst>
          </p:cNvPr>
          <p:cNvSpPr txBox="1"/>
          <p:nvPr/>
        </p:nvSpPr>
        <p:spPr>
          <a:xfrm>
            <a:off x="3175287" y="3278160"/>
            <a:ext cx="704850" cy="246221"/>
          </a:xfrm>
          <a:prstGeom prst="rect">
            <a:avLst/>
          </a:prstGeom>
          <a:noFill/>
        </p:spPr>
        <p:txBody>
          <a:bodyPr wrap="square" rtlCol="0">
            <a:spAutoFit/>
          </a:bodyPr>
          <a:lstStyle/>
          <a:p>
            <a:pPr algn="ctr"/>
            <a:r>
              <a:rPr lang="en-US" sz="1000" dirty="0">
                <a:latin typeface="Arial Nova Light" panose="020B0304020202020204" pitchFamily="34" charset="0"/>
              </a:rPr>
              <a:t>8.3</a:t>
            </a:r>
          </a:p>
        </p:txBody>
      </p:sp>
      <p:sp>
        <p:nvSpPr>
          <p:cNvPr id="16" name="TextBox 15">
            <a:extLst>
              <a:ext uri="{FF2B5EF4-FFF2-40B4-BE49-F238E27FC236}">
                <a16:creationId xmlns:a16="http://schemas.microsoft.com/office/drawing/2014/main" id="{056D9FE7-C333-4852-A381-D026810002EB}"/>
              </a:ext>
            </a:extLst>
          </p:cNvPr>
          <p:cNvSpPr txBox="1"/>
          <p:nvPr/>
        </p:nvSpPr>
        <p:spPr>
          <a:xfrm>
            <a:off x="3880137" y="3162744"/>
            <a:ext cx="704850" cy="246221"/>
          </a:xfrm>
          <a:prstGeom prst="rect">
            <a:avLst/>
          </a:prstGeom>
          <a:noFill/>
        </p:spPr>
        <p:txBody>
          <a:bodyPr wrap="square" rtlCol="0">
            <a:spAutoFit/>
          </a:bodyPr>
          <a:lstStyle/>
          <a:p>
            <a:pPr algn="ctr"/>
            <a:r>
              <a:rPr lang="en-US" sz="1000" dirty="0">
                <a:latin typeface="Arial Nova Light" panose="020B0304020202020204" pitchFamily="34" charset="0"/>
              </a:rPr>
              <a:t>9.1</a:t>
            </a:r>
          </a:p>
        </p:txBody>
      </p:sp>
      <p:sp>
        <p:nvSpPr>
          <p:cNvPr id="17" name="TextBox 16">
            <a:extLst>
              <a:ext uri="{FF2B5EF4-FFF2-40B4-BE49-F238E27FC236}">
                <a16:creationId xmlns:a16="http://schemas.microsoft.com/office/drawing/2014/main" id="{8DAC9B0C-3AC3-4A16-A499-174AE8EFE01D}"/>
              </a:ext>
            </a:extLst>
          </p:cNvPr>
          <p:cNvSpPr txBox="1"/>
          <p:nvPr/>
        </p:nvSpPr>
        <p:spPr>
          <a:xfrm>
            <a:off x="4620499" y="1986386"/>
            <a:ext cx="704850" cy="246221"/>
          </a:xfrm>
          <a:prstGeom prst="rect">
            <a:avLst/>
          </a:prstGeom>
          <a:noFill/>
        </p:spPr>
        <p:txBody>
          <a:bodyPr wrap="square" rtlCol="0">
            <a:spAutoFit/>
          </a:bodyPr>
          <a:lstStyle/>
          <a:p>
            <a:pPr algn="ctr"/>
            <a:r>
              <a:rPr lang="en-US" sz="1000" dirty="0">
                <a:latin typeface="Arial Nova Light" panose="020B0304020202020204" pitchFamily="34" charset="0"/>
              </a:rPr>
              <a:t>15.2</a:t>
            </a:r>
          </a:p>
        </p:txBody>
      </p:sp>
      <p:sp>
        <p:nvSpPr>
          <p:cNvPr id="18" name="TextBox 17">
            <a:extLst>
              <a:ext uri="{FF2B5EF4-FFF2-40B4-BE49-F238E27FC236}">
                <a16:creationId xmlns:a16="http://schemas.microsoft.com/office/drawing/2014/main" id="{8DF438D1-0C80-404B-9DBE-C517F5C1508D}"/>
              </a:ext>
            </a:extLst>
          </p:cNvPr>
          <p:cNvSpPr txBox="1"/>
          <p:nvPr/>
        </p:nvSpPr>
        <p:spPr>
          <a:xfrm>
            <a:off x="5325349" y="2489134"/>
            <a:ext cx="704850" cy="246221"/>
          </a:xfrm>
          <a:prstGeom prst="rect">
            <a:avLst/>
          </a:prstGeom>
          <a:noFill/>
        </p:spPr>
        <p:txBody>
          <a:bodyPr wrap="square" rtlCol="0">
            <a:spAutoFit/>
          </a:bodyPr>
          <a:lstStyle/>
          <a:p>
            <a:pPr algn="ctr"/>
            <a:r>
              <a:rPr lang="en-US" sz="1000" dirty="0">
                <a:latin typeface="Arial Nova Light" panose="020B0304020202020204" pitchFamily="34" charset="0"/>
              </a:rPr>
              <a:t>12.5</a:t>
            </a:r>
          </a:p>
        </p:txBody>
      </p:sp>
      <p:sp>
        <p:nvSpPr>
          <p:cNvPr id="21" name="TextBox 20">
            <a:extLst>
              <a:ext uri="{FF2B5EF4-FFF2-40B4-BE49-F238E27FC236}">
                <a16:creationId xmlns:a16="http://schemas.microsoft.com/office/drawing/2014/main" id="{6158C1D5-BC17-4CC4-9A07-3771F066CEE2}"/>
              </a:ext>
            </a:extLst>
          </p:cNvPr>
          <p:cNvSpPr txBox="1"/>
          <p:nvPr/>
        </p:nvSpPr>
        <p:spPr>
          <a:xfrm>
            <a:off x="6096000" y="3683659"/>
            <a:ext cx="704850" cy="246221"/>
          </a:xfrm>
          <a:prstGeom prst="rect">
            <a:avLst/>
          </a:prstGeom>
          <a:noFill/>
        </p:spPr>
        <p:txBody>
          <a:bodyPr wrap="square" rtlCol="0">
            <a:spAutoFit/>
          </a:bodyPr>
          <a:lstStyle/>
          <a:p>
            <a:pPr algn="ctr"/>
            <a:r>
              <a:rPr lang="en-US" sz="1000" dirty="0">
                <a:latin typeface="Arial Nova Light" panose="020B0304020202020204" pitchFamily="34" charset="0"/>
              </a:rPr>
              <a:t>6.4</a:t>
            </a:r>
          </a:p>
        </p:txBody>
      </p:sp>
      <p:sp>
        <p:nvSpPr>
          <p:cNvPr id="22" name="TextBox 21">
            <a:extLst>
              <a:ext uri="{FF2B5EF4-FFF2-40B4-BE49-F238E27FC236}">
                <a16:creationId xmlns:a16="http://schemas.microsoft.com/office/drawing/2014/main" id="{9F9450C7-FDCB-40C5-909B-A4BE39118768}"/>
              </a:ext>
            </a:extLst>
          </p:cNvPr>
          <p:cNvSpPr txBox="1"/>
          <p:nvPr/>
        </p:nvSpPr>
        <p:spPr>
          <a:xfrm>
            <a:off x="6800850" y="3723719"/>
            <a:ext cx="704850" cy="246221"/>
          </a:xfrm>
          <a:prstGeom prst="rect">
            <a:avLst/>
          </a:prstGeom>
          <a:noFill/>
        </p:spPr>
        <p:txBody>
          <a:bodyPr wrap="square" rtlCol="0">
            <a:spAutoFit/>
          </a:bodyPr>
          <a:lstStyle/>
          <a:p>
            <a:pPr algn="ctr"/>
            <a:r>
              <a:rPr lang="en-US" sz="1000" dirty="0">
                <a:latin typeface="Arial Nova Light" panose="020B0304020202020204" pitchFamily="34" charset="0"/>
              </a:rPr>
              <a:t>6.1</a:t>
            </a:r>
          </a:p>
        </p:txBody>
      </p:sp>
      <p:sp>
        <p:nvSpPr>
          <p:cNvPr id="23" name="TextBox 22">
            <a:extLst>
              <a:ext uri="{FF2B5EF4-FFF2-40B4-BE49-F238E27FC236}">
                <a16:creationId xmlns:a16="http://schemas.microsoft.com/office/drawing/2014/main" id="{D0385BF9-5C78-4075-BD05-2D779C360F34}"/>
              </a:ext>
            </a:extLst>
          </p:cNvPr>
          <p:cNvSpPr txBox="1"/>
          <p:nvPr/>
        </p:nvSpPr>
        <p:spPr>
          <a:xfrm>
            <a:off x="7527524" y="3563649"/>
            <a:ext cx="704850" cy="246221"/>
          </a:xfrm>
          <a:prstGeom prst="rect">
            <a:avLst/>
          </a:prstGeom>
          <a:noFill/>
        </p:spPr>
        <p:txBody>
          <a:bodyPr wrap="square" rtlCol="0">
            <a:spAutoFit/>
          </a:bodyPr>
          <a:lstStyle/>
          <a:p>
            <a:pPr algn="ctr"/>
            <a:r>
              <a:rPr lang="en-US" sz="1000" dirty="0">
                <a:latin typeface="Arial Nova Light" panose="020B0304020202020204" pitchFamily="34" charset="0"/>
              </a:rPr>
              <a:t>6.8</a:t>
            </a:r>
          </a:p>
        </p:txBody>
      </p:sp>
      <p:sp>
        <p:nvSpPr>
          <p:cNvPr id="25" name="TextBox 24">
            <a:extLst>
              <a:ext uri="{FF2B5EF4-FFF2-40B4-BE49-F238E27FC236}">
                <a16:creationId xmlns:a16="http://schemas.microsoft.com/office/drawing/2014/main" id="{3A8825E7-72C1-4202-B810-B906742B85BD}"/>
              </a:ext>
            </a:extLst>
          </p:cNvPr>
          <p:cNvSpPr txBox="1"/>
          <p:nvPr/>
        </p:nvSpPr>
        <p:spPr>
          <a:xfrm>
            <a:off x="8232374" y="3480327"/>
            <a:ext cx="704850" cy="246221"/>
          </a:xfrm>
          <a:prstGeom prst="rect">
            <a:avLst/>
          </a:prstGeom>
          <a:noFill/>
        </p:spPr>
        <p:txBody>
          <a:bodyPr wrap="square" rtlCol="0">
            <a:spAutoFit/>
          </a:bodyPr>
          <a:lstStyle/>
          <a:p>
            <a:pPr algn="ctr"/>
            <a:r>
              <a:rPr lang="en-US" sz="1000" dirty="0">
                <a:latin typeface="Arial Nova Light" panose="020B0304020202020204" pitchFamily="34" charset="0"/>
              </a:rPr>
              <a:t>7.3</a:t>
            </a:r>
          </a:p>
        </p:txBody>
      </p:sp>
      <p:sp>
        <p:nvSpPr>
          <p:cNvPr id="26" name="TextBox 25">
            <a:extLst>
              <a:ext uri="{FF2B5EF4-FFF2-40B4-BE49-F238E27FC236}">
                <a16:creationId xmlns:a16="http://schemas.microsoft.com/office/drawing/2014/main" id="{FF1C2216-F852-47C4-A537-8C9742DC43D0}"/>
              </a:ext>
            </a:extLst>
          </p:cNvPr>
          <p:cNvSpPr txBox="1"/>
          <p:nvPr/>
        </p:nvSpPr>
        <p:spPr>
          <a:xfrm>
            <a:off x="8959048" y="3541543"/>
            <a:ext cx="704850" cy="246221"/>
          </a:xfrm>
          <a:prstGeom prst="rect">
            <a:avLst/>
          </a:prstGeom>
          <a:noFill/>
        </p:spPr>
        <p:txBody>
          <a:bodyPr wrap="square" rtlCol="0">
            <a:spAutoFit/>
          </a:bodyPr>
          <a:lstStyle/>
          <a:p>
            <a:pPr algn="ctr"/>
            <a:r>
              <a:rPr lang="en-US" sz="1000" dirty="0">
                <a:latin typeface="Arial Nova Light" panose="020B0304020202020204" pitchFamily="34" charset="0"/>
              </a:rPr>
              <a:t>6.9</a:t>
            </a:r>
          </a:p>
        </p:txBody>
      </p:sp>
      <p:sp>
        <p:nvSpPr>
          <p:cNvPr id="27" name="TextBox 26">
            <a:extLst>
              <a:ext uri="{FF2B5EF4-FFF2-40B4-BE49-F238E27FC236}">
                <a16:creationId xmlns:a16="http://schemas.microsoft.com/office/drawing/2014/main" id="{C1C187DA-DF1A-48CA-8535-CFF5B7AFFA12}"/>
              </a:ext>
            </a:extLst>
          </p:cNvPr>
          <p:cNvSpPr txBox="1"/>
          <p:nvPr/>
        </p:nvSpPr>
        <p:spPr>
          <a:xfrm>
            <a:off x="9685722" y="3391495"/>
            <a:ext cx="704850" cy="246221"/>
          </a:xfrm>
          <a:prstGeom prst="rect">
            <a:avLst/>
          </a:prstGeom>
          <a:noFill/>
        </p:spPr>
        <p:txBody>
          <a:bodyPr wrap="square" rtlCol="0">
            <a:spAutoFit/>
          </a:bodyPr>
          <a:lstStyle/>
          <a:p>
            <a:pPr algn="ctr"/>
            <a:r>
              <a:rPr lang="en-US" sz="1000" dirty="0">
                <a:latin typeface="Arial Nova Light" panose="020B0304020202020204" pitchFamily="34" charset="0"/>
              </a:rPr>
              <a:t>7.8</a:t>
            </a:r>
          </a:p>
        </p:txBody>
      </p:sp>
      <p:sp>
        <p:nvSpPr>
          <p:cNvPr id="28" name="TextBox 27">
            <a:extLst>
              <a:ext uri="{FF2B5EF4-FFF2-40B4-BE49-F238E27FC236}">
                <a16:creationId xmlns:a16="http://schemas.microsoft.com/office/drawing/2014/main" id="{AACB5A72-B85E-432C-8BBF-6582A77D0EEA}"/>
              </a:ext>
            </a:extLst>
          </p:cNvPr>
          <p:cNvSpPr txBox="1"/>
          <p:nvPr/>
        </p:nvSpPr>
        <p:spPr>
          <a:xfrm>
            <a:off x="10412396" y="3440538"/>
            <a:ext cx="704850" cy="246221"/>
          </a:xfrm>
          <a:prstGeom prst="rect">
            <a:avLst/>
          </a:prstGeom>
          <a:noFill/>
        </p:spPr>
        <p:txBody>
          <a:bodyPr wrap="square" rtlCol="0">
            <a:spAutoFit/>
          </a:bodyPr>
          <a:lstStyle/>
          <a:p>
            <a:pPr algn="ctr"/>
            <a:r>
              <a:rPr lang="en-US" sz="1000" dirty="0">
                <a:latin typeface="Arial Nova Light" panose="020B0304020202020204" pitchFamily="34" charset="0"/>
              </a:rPr>
              <a:t>7.5</a:t>
            </a:r>
          </a:p>
        </p:txBody>
      </p:sp>
    </p:spTree>
    <p:extLst>
      <p:ext uri="{BB962C8B-B14F-4D97-AF65-F5344CB8AC3E}">
        <p14:creationId xmlns:p14="http://schemas.microsoft.com/office/powerpoint/2010/main" val="356501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3" y="634524"/>
            <a:ext cx="9887407" cy="576329"/>
          </a:xfrm>
        </p:spPr>
        <p:txBody>
          <a:bodyPr>
            <a:normAutofit fontScale="90000"/>
          </a:bodyPr>
          <a:lstStyle/>
          <a:p>
            <a:r>
              <a:rPr lang="en-US" sz="2400" dirty="0"/>
              <a:t/>
            </a:r>
            <a:br>
              <a:rPr lang="en-US" sz="2400" dirty="0"/>
            </a:br>
            <a:r>
              <a:rPr lang="en-US" sz="2400" dirty="0"/>
              <a:t>SAFE-HARBOR STATEMENT </a:t>
            </a:r>
            <a:br>
              <a:rPr lang="en-US" sz="2400" dirty="0"/>
            </a:br>
            <a:endParaRPr lang="en-US" sz="1800" b="0" dirty="0">
              <a:solidFill>
                <a:srgbClr val="CE7B28"/>
              </a:solidFill>
            </a:endParaRP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a:t>
            </a:fld>
            <a:r>
              <a:rPr lang="en-US" dirty="0">
                <a:solidFill>
                  <a:srgbClr val="CE7B28"/>
                </a:solidFill>
              </a:rPr>
              <a:t> |  Investor Presentation </a:t>
            </a:r>
          </a:p>
        </p:txBody>
      </p:sp>
      <p:sp>
        <p:nvSpPr>
          <p:cNvPr id="22" name="Parallelogram 21">
            <a:extLst>
              <a:ext uri="{FF2B5EF4-FFF2-40B4-BE49-F238E27FC236}">
                <a16:creationId xmlns:a16="http://schemas.microsoft.com/office/drawing/2014/main" id="{BA6FC9D1-3808-4DF0-A02E-5D65D3C6E891}"/>
              </a:ext>
            </a:extLst>
          </p:cNvPr>
          <p:cNvSpPr/>
          <p:nvPr/>
        </p:nvSpPr>
        <p:spPr>
          <a:xfrm>
            <a:off x="237067" y="1279742"/>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6" name="Rectangle 15">
            <a:extLst>
              <a:ext uri="{FF2B5EF4-FFF2-40B4-BE49-F238E27FC236}">
                <a16:creationId xmlns:a16="http://schemas.microsoft.com/office/drawing/2014/main" id="{AA4A930A-71C3-401A-BCAE-58E1A24FCBEA}"/>
              </a:ext>
            </a:extLst>
          </p:cNvPr>
          <p:cNvSpPr/>
          <p:nvPr/>
        </p:nvSpPr>
        <p:spPr>
          <a:xfrm>
            <a:off x="1111269" y="1065215"/>
            <a:ext cx="9399892" cy="51582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AU" sz="1000" dirty="0" err="1">
                <a:solidFill>
                  <a:schemeClr val="tx1">
                    <a:lumMod val="75000"/>
                    <a:lumOff val="25000"/>
                  </a:schemeClr>
                </a:solidFill>
                <a:latin typeface="Arial Nova Light" panose="020B0304020202020204" pitchFamily="34" charset="0"/>
              </a:rPr>
              <a:t>Broadwind</a:t>
            </a:r>
            <a:r>
              <a:rPr lang="en-AU" sz="1000" dirty="0">
                <a:solidFill>
                  <a:schemeClr val="tx1">
                    <a:lumMod val="75000"/>
                    <a:lumOff val="25000"/>
                  </a:schemeClr>
                </a:solidFill>
                <a:latin typeface="Arial Nova Light" panose="020B0304020202020204" pitchFamily="34" charset="0"/>
              </a:rPr>
              <a:t> obtained the industry and market data used throughout this presentation from our own research, internal surveys and studies conducted by third parties, independent industry associations or general publications and other publicly available information. Independent industry publications and surveys generally state that they have obtained information from sources believed to be reliable, but do not guarantee the accuracy or completeness of such information. Forecasts are particularly likely to be inaccurate, especially over long periods of time. We are not aware of any misstatements in the industry data we have presented herein, but estimates involve risks and uncertainties and are subject to change based on various factors beyond our control.</a:t>
            </a:r>
          </a:p>
          <a:p>
            <a:pPr algn="just"/>
            <a:endParaRPr lang="en-US" sz="1000" dirty="0">
              <a:solidFill>
                <a:schemeClr val="tx1">
                  <a:lumMod val="75000"/>
                  <a:lumOff val="25000"/>
                </a:schemeClr>
              </a:solidFill>
              <a:latin typeface="Arial Nova Light" panose="020B0304020202020204" pitchFamily="34" charset="0"/>
            </a:endParaRPr>
          </a:p>
          <a:p>
            <a:pPr algn="just"/>
            <a:r>
              <a:rPr lang="en-US" sz="1000" dirty="0">
                <a:solidFill>
                  <a:schemeClr val="tx1">
                    <a:lumMod val="75000"/>
                    <a:lumOff val="25000"/>
                  </a:schemeClr>
                </a:solidFill>
                <a:latin typeface="Arial Nova Light" panose="020B0304020202020204" pitchFamily="34" charset="0"/>
              </a:rPr>
              <a:t>Our forward-looking statements may include or relate to our beliefs, expectations, plans and/or assumptions  with respect to the following: (i) state, local and federal regulatory frameworks affecting the industries in which we compete, including the wind energy industry, and the related extension, continuation or renewal of federal tax incentives and grants and state renewable portfolio standards as well as new or continuing tariffs on steel or other products imported into the United States; (ii) our customer relationships and our substantial dependency on a few significant customers and our efforts to diversify our customer base and sector focus and leverage relationships across business units; (iii) our ability to continue to grow our business organically and through acquisitions; (iv) the production, sales, collections, customer deposits and revenues generated by new customer orders and our ability to realize the resulting cash flows; (v) the sufficiency of our liquidity and alternate sources of funding, if necessary; (vi) our ability to realize revenue from customer orders and backlog; (vii) our ability to operate our business efficiently, comply with our debt obligations, manage capital expenditures and costs effectively, and generate cash flow; (viii) the economy and the potential impact it may have on our business, including our customers; (ix) the state of the wind energy market and other energy and industrial markets generally and the impact of competition and economic volatility in those markets; (x) the effects of market disruptions and regular market volatility, including fluctuations in the price of oil, gas and other commodities; [(xi) competition from new or existing industry participants including, in particular, increased competition from foreign tower manufacturers with access to lower cost steel]; (xii) the effects of the change of administrations in the U.S. federal government; (xiii) our ability to successfully integrate and operate companies and to identify, negotiate and execute future acquisitions; (xiv) the potential loss of tax benefits if we experience an “ownership change” under Section 382 of the IRC;  (xv) the limited trading market for our securities and the volatility of market price for our securities; and (xvi) the impact of future sales of our common stock or securities convertible into our common stock on our stock price. These statements are based on information currently available to us and are subject to various risks, uncertainties and other factors. We are under no duty to update any of these statements. You should not consider any list of such factors to be an exhaustive statement of all of the risks, uncertainties or other factors that could cause our current beliefs, expectations, plans and/or assumptions to change.</a:t>
            </a:r>
          </a:p>
          <a:p>
            <a:pPr algn="just"/>
            <a:endParaRPr lang="en-US" sz="1000" dirty="0">
              <a:solidFill>
                <a:schemeClr val="tx1">
                  <a:lumMod val="75000"/>
                  <a:lumOff val="25000"/>
                </a:schemeClr>
              </a:solidFill>
              <a:latin typeface="Arial Nova Light" panose="020B0304020202020204" pitchFamily="34" charset="0"/>
            </a:endParaRPr>
          </a:p>
          <a:p>
            <a:pPr algn="just"/>
            <a:r>
              <a:rPr lang="en-AU" sz="1000" dirty="0">
                <a:solidFill>
                  <a:schemeClr val="tx1">
                    <a:lumMod val="75000"/>
                    <a:lumOff val="25000"/>
                  </a:schemeClr>
                </a:solidFill>
                <a:latin typeface="Arial Nova Light" panose="020B0304020202020204" pitchFamily="34" charset="0"/>
              </a:rPr>
              <a:t>This presentation contains non-GAAP financial information. We</a:t>
            </a:r>
            <a:r>
              <a:rPr lang="en-US" sz="1000" dirty="0">
                <a:solidFill>
                  <a:schemeClr val="tx1">
                    <a:lumMod val="75000"/>
                    <a:lumOff val="25000"/>
                  </a:schemeClr>
                </a:solidFill>
                <a:latin typeface="Arial Nova Light" panose="020B0304020202020204" pitchFamily="34" charset="0"/>
              </a:rPr>
              <a:t> believe that certain non-GAAP financial measures may provide users of this financial information with meaningful comparisons between current results and results in prior operating periods. We believe that these non-GAAP financial measures can provide additional meaningful reflection of underlying trends of the business because they provide a comparison of historical information that excludes certain infrequently occurring or non-operational items that impact the overall comparability. Non-GAAP financial measures should be viewed in addition to, and not as an alternative to, our reported results prepared in accordance with GAAP. </a:t>
            </a:r>
            <a:r>
              <a:rPr lang="en-AU" sz="1000" dirty="0">
                <a:solidFill>
                  <a:schemeClr val="tx1">
                    <a:lumMod val="75000"/>
                    <a:lumOff val="25000"/>
                  </a:schemeClr>
                </a:solidFill>
                <a:latin typeface="Arial Nova Light" panose="020B0304020202020204" pitchFamily="34" charset="0"/>
              </a:rPr>
              <a:t>Please see our earnings release dated February 27, 2020 for a reconciliation of certain non-GAAP measures presented in this presentation. </a:t>
            </a:r>
            <a:endParaRPr lang="en-US" sz="1000" dirty="0">
              <a:solidFill>
                <a:schemeClr val="tx1">
                  <a:lumMod val="75000"/>
                  <a:lumOff val="25000"/>
                </a:schemeClr>
              </a:solidFill>
              <a:latin typeface="Arial Nova Light" panose="020B0304020202020204" pitchFamily="34" charset="0"/>
            </a:endParaRPr>
          </a:p>
          <a:p>
            <a:pPr marL="285750" indent="-285750" algn="just">
              <a:buFont typeface="Roboto Thin" panose="02000000000000000000" pitchFamily="2" charset="0"/>
              <a:buChar char="&gt;"/>
            </a:pPr>
            <a:endParaRPr lang="en-US" sz="1000" dirty="0">
              <a:solidFill>
                <a:schemeClr val="tx1">
                  <a:lumMod val="75000"/>
                  <a:lumOff val="25000"/>
                </a:schemeClr>
              </a:solidFill>
              <a:latin typeface="Arial Nova Light" panose="020B0304020202020204" pitchFamily="34" charset="0"/>
            </a:endParaRPr>
          </a:p>
        </p:txBody>
      </p:sp>
    </p:spTree>
    <p:extLst>
      <p:ext uri="{BB962C8B-B14F-4D97-AF65-F5344CB8AC3E}">
        <p14:creationId xmlns:p14="http://schemas.microsoft.com/office/powerpoint/2010/main" val="3436449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KEY NON-WIND SECTOR OPPORTUNITIES </a:t>
            </a:r>
            <a:br>
              <a:rPr lang="en-US" sz="2400" dirty="0"/>
            </a:br>
            <a:r>
              <a:rPr lang="en-US" sz="1800" b="0" dirty="0">
                <a:solidFill>
                  <a:srgbClr val="CE7B28"/>
                </a:solidFill>
              </a:rPr>
              <a:t>Growth Forecasts By Sectors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20</a:t>
            </a:fld>
            <a:r>
              <a:rPr lang="en-US" dirty="0">
                <a:solidFill>
                  <a:srgbClr val="CE7B28"/>
                </a:solidFill>
              </a:rPr>
              <a:t> |  Investor Presentation </a:t>
            </a:r>
          </a:p>
        </p:txBody>
      </p:sp>
      <p:grpSp>
        <p:nvGrpSpPr>
          <p:cNvPr id="6" name="Group 5">
            <a:extLst>
              <a:ext uri="{FF2B5EF4-FFF2-40B4-BE49-F238E27FC236}">
                <a16:creationId xmlns:a16="http://schemas.microsoft.com/office/drawing/2014/main" id="{0722BCCE-5932-452F-89A5-E66B01E09C90}"/>
              </a:ext>
            </a:extLst>
          </p:cNvPr>
          <p:cNvGrpSpPr/>
          <p:nvPr/>
        </p:nvGrpSpPr>
        <p:grpSpPr>
          <a:xfrm>
            <a:off x="136076" y="1402081"/>
            <a:ext cx="2479310" cy="3577169"/>
            <a:chOff x="31140" y="1579543"/>
            <a:chExt cx="3220034" cy="4109543"/>
          </a:xfrm>
        </p:grpSpPr>
        <p:sp>
          <p:nvSpPr>
            <p:cNvPr id="7" name="Rectangle 6">
              <a:extLst>
                <a:ext uri="{FF2B5EF4-FFF2-40B4-BE49-F238E27FC236}">
                  <a16:creationId xmlns:a16="http://schemas.microsoft.com/office/drawing/2014/main" id="{D875555F-263D-4F17-86DD-15252FE5C3E4}"/>
                </a:ext>
              </a:extLst>
            </p:cNvPr>
            <p:cNvSpPr/>
            <p:nvPr/>
          </p:nvSpPr>
          <p:spPr>
            <a:xfrm>
              <a:off x="778341" y="1750746"/>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Mining activity levels continue to be strong</a:t>
              </a:r>
            </a:p>
          </p:txBody>
        </p:sp>
        <p:sp>
          <p:nvSpPr>
            <p:cNvPr id="8" name="Rectangle 7">
              <a:extLst>
                <a:ext uri="{FF2B5EF4-FFF2-40B4-BE49-F238E27FC236}">
                  <a16:creationId xmlns:a16="http://schemas.microsoft.com/office/drawing/2014/main" id="{775EF360-2552-49D7-AD99-3DFF8ECFEE44}"/>
                </a:ext>
              </a:extLst>
            </p:cNvPr>
            <p:cNvSpPr/>
            <p:nvPr/>
          </p:nvSpPr>
          <p:spPr>
            <a:xfrm>
              <a:off x="778341" y="3198545"/>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Focus on Industrial/Material handling markets</a:t>
              </a:r>
            </a:p>
          </p:txBody>
        </p:sp>
        <p:sp>
          <p:nvSpPr>
            <p:cNvPr id="9" name="Rectangle 8">
              <a:extLst>
                <a:ext uri="{FF2B5EF4-FFF2-40B4-BE49-F238E27FC236}">
                  <a16:creationId xmlns:a16="http://schemas.microsoft.com/office/drawing/2014/main" id="{911C641D-BC38-46CE-AD9A-B2B5AF89A0AF}"/>
                </a:ext>
              </a:extLst>
            </p:cNvPr>
            <p:cNvSpPr/>
            <p:nvPr/>
          </p:nvSpPr>
          <p:spPr>
            <a:xfrm>
              <a:off x="764203" y="4646344"/>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O&amp;G Fracking headwinds, uncertainty remains</a:t>
              </a:r>
            </a:p>
          </p:txBody>
        </p:sp>
        <p:grpSp>
          <p:nvGrpSpPr>
            <p:cNvPr id="10" name="Group 9">
              <a:extLst>
                <a:ext uri="{FF2B5EF4-FFF2-40B4-BE49-F238E27FC236}">
                  <a16:creationId xmlns:a16="http://schemas.microsoft.com/office/drawing/2014/main" id="{801C0593-36CC-40F7-AE8F-F7F5F8FB1C71}"/>
                </a:ext>
              </a:extLst>
            </p:cNvPr>
            <p:cNvGrpSpPr/>
            <p:nvPr/>
          </p:nvGrpSpPr>
          <p:grpSpPr>
            <a:xfrm>
              <a:off x="31140" y="1579543"/>
              <a:ext cx="1188906" cy="4109543"/>
              <a:chOff x="243654" y="1579543"/>
              <a:chExt cx="1188906" cy="4109543"/>
            </a:xfrm>
          </p:grpSpPr>
          <p:sp>
            <p:nvSpPr>
              <p:cNvPr id="14" name="Oval 13">
                <a:extLst>
                  <a:ext uri="{FF2B5EF4-FFF2-40B4-BE49-F238E27FC236}">
                    <a16:creationId xmlns:a16="http://schemas.microsoft.com/office/drawing/2014/main" id="{8A977529-A59D-49FB-9FAE-4F706B50B226}"/>
                  </a:ext>
                </a:extLst>
              </p:cNvPr>
              <p:cNvSpPr/>
              <p:nvPr/>
            </p:nvSpPr>
            <p:spPr>
              <a:xfrm rot="1394545">
                <a:off x="1083913" y="1579543"/>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5" name="Parallelogram 14">
                <a:extLst>
                  <a:ext uri="{FF2B5EF4-FFF2-40B4-BE49-F238E27FC236}">
                    <a16:creationId xmlns:a16="http://schemas.microsoft.com/office/drawing/2014/main" id="{8FC8765F-F0A5-42B2-AAF9-ED793A0BA39B}"/>
                  </a:ext>
                </a:extLst>
              </p:cNvPr>
              <p:cNvSpPr/>
              <p:nvPr/>
            </p:nvSpPr>
            <p:spPr>
              <a:xfrm>
                <a:off x="297180" y="1599775"/>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6" name="Oval 15">
                <a:extLst>
                  <a:ext uri="{FF2B5EF4-FFF2-40B4-BE49-F238E27FC236}">
                    <a16:creationId xmlns:a16="http://schemas.microsoft.com/office/drawing/2014/main" id="{351261DA-28A3-4C63-AF76-FB727292547D}"/>
                  </a:ext>
                </a:extLst>
              </p:cNvPr>
              <p:cNvSpPr/>
              <p:nvPr/>
            </p:nvSpPr>
            <p:spPr>
              <a:xfrm rot="1394545">
                <a:off x="1083913" y="3027343"/>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7" name="Parallelogram 16">
                <a:extLst>
                  <a:ext uri="{FF2B5EF4-FFF2-40B4-BE49-F238E27FC236}">
                    <a16:creationId xmlns:a16="http://schemas.microsoft.com/office/drawing/2014/main" id="{D2B1F24E-8BDE-4BB8-A11C-A98DB25850C9}"/>
                  </a:ext>
                </a:extLst>
              </p:cNvPr>
              <p:cNvSpPr/>
              <p:nvPr/>
            </p:nvSpPr>
            <p:spPr>
              <a:xfrm>
                <a:off x="297180" y="3047575"/>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8" name="Oval 17">
                <a:extLst>
                  <a:ext uri="{FF2B5EF4-FFF2-40B4-BE49-F238E27FC236}">
                    <a16:creationId xmlns:a16="http://schemas.microsoft.com/office/drawing/2014/main" id="{04BE291B-FE27-4FD4-93DC-F4FAB5575B68}"/>
                  </a:ext>
                </a:extLst>
              </p:cNvPr>
              <p:cNvSpPr/>
              <p:nvPr/>
            </p:nvSpPr>
            <p:spPr>
              <a:xfrm rot="1394545">
                <a:off x="1083913" y="4475142"/>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19" name="Parallelogram 18">
                <a:extLst>
                  <a:ext uri="{FF2B5EF4-FFF2-40B4-BE49-F238E27FC236}">
                    <a16:creationId xmlns:a16="http://schemas.microsoft.com/office/drawing/2014/main" id="{D7408C50-A151-4434-8812-96CBB2CE76BF}"/>
                  </a:ext>
                </a:extLst>
              </p:cNvPr>
              <p:cNvSpPr/>
              <p:nvPr/>
            </p:nvSpPr>
            <p:spPr>
              <a:xfrm>
                <a:off x="243654" y="4495372"/>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grpSp>
        <p:sp>
          <p:nvSpPr>
            <p:cNvPr id="11" name="TextBox 10">
              <a:extLst>
                <a:ext uri="{FF2B5EF4-FFF2-40B4-BE49-F238E27FC236}">
                  <a16:creationId xmlns:a16="http://schemas.microsoft.com/office/drawing/2014/main" id="{76032414-ABD7-416F-909A-2844513282F2}"/>
                </a:ext>
              </a:extLst>
            </p:cNvPr>
            <p:cNvSpPr txBox="1"/>
            <p:nvPr/>
          </p:nvSpPr>
          <p:spPr>
            <a:xfrm>
              <a:off x="488244" y="3295696"/>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2</a:t>
              </a:r>
              <a:endParaRPr lang="en-IN" sz="3200" b="1" dirty="0">
                <a:solidFill>
                  <a:srgbClr val="CE7B28"/>
                </a:solidFill>
                <a:latin typeface="+mj-lt"/>
              </a:endParaRPr>
            </a:p>
          </p:txBody>
        </p:sp>
        <p:sp>
          <p:nvSpPr>
            <p:cNvPr id="12" name="TextBox 11">
              <a:extLst>
                <a:ext uri="{FF2B5EF4-FFF2-40B4-BE49-F238E27FC236}">
                  <a16:creationId xmlns:a16="http://schemas.microsoft.com/office/drawing/2014/main" id="{92C938C4-9F95-4DC1-993E-C1536F375A15}"/>
                </a:ext>
              </a:extLst>
            </p:cNvPr>
            <p:cNvSpPr txBox="1"/>
            <p:nvPr/>
          </p:nvSpPr>
          <p:spPr>
            <a:xfrm>
              <a:off x="488244" y="4743495"/>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3</a:t>
              </a:r>
              <a:endParaRPr lang="en-IN" sz="3200" b="1" dirty="0">
                <a:solidFill>
                  <a:srgbClr val="CE7B28"/>
                </a:solidFill>
                <a:latin typeface="+mj-lt"/>
              </a:endParaRPr>
            </a:p>
          </p:txBody>
        </p:sp>
        <p:sp>
          <p:nvSpPr>
            <p:cNvPr id="13" name="TextBox 12">
              <a:extLst>
                <a:ext uri="{FF2B5EF4-FFF2-40B4-BE49-F238E27FC236}">
                  <a16:creationId xmlns:a16="http://schemas.microsoft.com/office/drawing/2014/main" id="{EE2CF63A-C608-4B87-8310-FE281B6F9CFE}"/>
                </a:ext>
              </a:extLst>
            </p:cNvPr>
            <p:cNvSpPr txBox="1"/>
            <p:nvPr/>
          </p:nvSpPr>
          <p:spPr>
            <a:xfrm>
              <a:off x="488244" y="1847896"/>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1</a:t>
              </a:r>
              <a:endParaRPr lang="en-IN" sz="3200" b="1" dirty="0">
                <a:solidFill>
                  <a:srgbClr val="CE7B28"/>
                </a:solidFill>
                <a:latin typeface="+mj-lt"/>
              </a:endParaRPr>
            </a:p>
          </p:txBody>
        </p:sp>
      </p:grpSp>
      <p:sp>
        <p:nvSpPr>
          <p:cNvPr id="20" name="Rectangle 19">
            <a:extLst>
              <a:ext uri="{FF2B5EF4-FFF2-40B4-BE49-F238E27FC236}">
                <a16:creationId xmlns:a16="http://schemas.microsoft.com/office/drawing/2014/main" id="{6E67F9BB-1F66-4EF8-9856-D445856FCB14}"/>
              </a:ext>
            </a:extLst>
          </p:cNvPr>
          <p:cNvSpPr/>
          <p:nvPr/>
        </p:nvSpPr>
        <p:spPr>
          <a:xfrm>
            <a:off x="3053919" y="1443119"/>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U.S Industrial Machinery Sector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Y/Y Sector Production Growth</a:t>
            </a:r>
            <a:r>
              <a:rPr lang="en-IN" sz="8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(1)</a:t>
            </a:r>
          </a:p>
        </p:txBody>
      </p:sp>
      <p:sp>
        <p:nvSpPr>
          <p:cNvPr id="28" name="Rectangle 27">
            <a:extLst>
              <a:ext uri="{FF2B5EF4-FFF2-40B4-BE49-F238E27FC236}">
                <a16:creationId xmlns:a16="http://schemas.microsoft.com/office/drawing/2014/main" id="{F3DA2826-1531-46C4-8A36-75C113FFECB4}"/>
              </a:ext>
            </a:extLst>
          </p:cNvPr>
          <p:cNvSpPr/>
          <p:nvPr/>
        </p:nvSpPr>
        <p:spPr>
          <a:xfrm>
            <a:off x="6985005" y="1444068"/>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U.S. Mining, Oil &amp; Gas, Field Equipment Sector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Y/Y Sector Production Growth</a:t>
            </a:r>
            <a:r>
              <a:rPr lang="en-IN" sz="8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(1)</a:t>
            </a:r>
          </a:p>
        </p:txBody>
      </p:sp>
      <p:sp>
        <p:nvSpPr>
          <p:cNvPr id="30" name="Rectangle 29">
            <a:extLst>
              <a:ext uri="{FF2B5EF4-FFF2-40B4-BE49-F238E27FC236}">
                <a16:creationId xmlns:a16="http://schemas.microsoft.com/office/drawing/2014/main" id="{708438DC-9EE4-415D-AFA7-1AD6B3BDDA42}"/>
              </a:ext>
            </a:extLst>
          </p:cNvPr>
          <p:cNvSpPr/>
          <p:nvPr/>
        </p:nvSpPr>
        <p:spPr>
          <a:xfrm>
            <a:off x="3053919" y="3613186"/>
            <a:ext cx="3596795"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Turbines and Power Transmission Sector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Y/Y Sector Production Growth</a:t>
            </a:r>
            <a:r>
              <a:rPr lang="en-IN" sz="8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(1)</a:t>
            </a:r>
          </a:p>
        </p:txBody>
      </p:sp>
      <p:sp>
        <p:nvSpPr>
          <p:cNvPr id="31" name="Rectangle 30">
            <a:extLst>
              <a:ext uri="{FF2B5EF4-FFF2-40B4-BE49-F238E27FC236}">
                <a16:creationId xmlns:a16="http://schemas.microsoft.com/office/drawing/2014/main" id="{B95A9BEB-D6A3-47D4-B8C1-C3F03D8A1F54}"/>
              </a:ext>
            </a:extLst>
          </p:cNvPr>
          <p:cNvSpPr/>
          <p:nvPr/>
        </p:nvSpPr>
        <p:spPr>
          <a:xfrm>
            <a:off x="6985004" y="3611650"/>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Construction Sector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Y/Y Sector Production Growth</a:t>
            </a:r>
            <a:r>
              <a:rPr lang="en-IN" sz="800" i="1"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(1)</a:t>
            </a:r>
          </a:p>
        </p:txBody>
      </p:sp>
      <p:sp>
        <p:nvSpPr>
          <p:cNvPr id="45" name="Rectangle 44">
            <a:extLst>
              <a:ext uri="{FF2B5EF4-FFF2-40B4-BE49-F238E27FC236}">
                <a16:creationId xmlns:a16="http://schemas.microsoft.com/office/drawing/2014/main" id="{95AD7A05-8DA7-47E8-81F4-17E67C7B00D3}"/>
              </a:ext>
            </a:extLst>
          </p:cNvPr>
          <p:cNvSpPr/>
          <p:nvPr/>
        </p:nvSpPr>
        <p:spPr>
          <a:xfrm>
            <a:off x="707914" y="5313639"/>
            <a:ext cx="1903994" cy="758636"/>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NGT customer base expanding; key customer regaining share</a:t>
            </a:r>
          </a:p>
        </p:txBody>
      </p:sp>
      <p:sp>
        <p:nvSpPr>
          <p:cNvPr id="46" name="Oval 45">
            <a:extLst>
              <a:ext uri="{FF2B5EF4-FFF2-40B4-BE49-F238E27FC236}">
                <a16:creationId xmlns:a16="http://schemas.microsoft.com/office/drawing/2014/main" id="{AFE5E86E-5143-4570-A918-3F732FFAF369}"/>
              </a:ext>
            </a:extLst>
          </p:cNvPr>
          <p:cNvSpPr/>
          <p:nvPr/>
        </p:nvSpPr>
        <p:spPr>
          <a:xfrm rot="1394545">
            <a:off x="790452" y="5164615"/>
            <a:ext cx="67472" cy="1056683"/>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47" name="Parallelogram 46">
            <a:extLst>
              <a:ext uri="{FF2B5EF4-FFF2-40B4-BE49-F238E27FC236}">
                <a16:creationId xmlns:a16="http://schemas.microsoft.com/office/drawing/2014/main" id="{5ADAE4B1-8BF7-4C5C-AC86-5FC1267B57D0}"/>
              </a:ext>
            </a:extLst>
          </p:cNvPr>
          <p:cNvSpPr/>
          <p:nvPr/>
        </p:nvSpPr>
        <p:spPr>
          <a:xfrm>
            <a:off x="143484" y="5182225"/>
            <a:ext cx="874202" cy="1021461"/>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48" name="TextBox 47">
            <a:extLst>
              <a:ext uri="{FF2B5EF4-FFF2-40B4-BE49-F238E27FC236}">
                <a16:creationId xmlns:a16="http://schemas.microsoft.com/office/drawing/2014/main" id="{22205B46-73C2-4813-A3A0-639A6CA2E4C5}"/>
              </a:ext>
            </a:extLst>
          </p:cNvPr>
          <p:cNvSpPr txBox="1"/>
          <p:nvPr/>
        </p:nvSpPr>
        <p:spPr>
          <a:xfrm>
            <a:off x="495436" y="5398204"/>
            <a:ext cx="203582" cy="492443"/>
          </a:xfrm>
          <a:prstGeom prst="rect">
            <a:avLst/>
          </a:prstGeom>
          <a:noFill/>
        </p:spPr>
        <p:txBody>
          <a:bodyPr wrap="none" lIns="0" tIns="0" rIns="0" bIns="0" rtlCol="0" anchor="ctr">
            <a:spAutoFit/>
          </a:bodyPr>
          <a:lstStyle/>
          <a:p>
            <a:r>
              <a:rPr lang="en-US" sz="3200" b="1" dirty="0">
                <a:solidFill>
                  <a:srgbClr val="CE7B28"/>
                </a:solidFill>
                <a:latin typeface="+mj-lt"/>
              </a:rPr>
              <a:t>4</a:t>
            </a:r>
            <a:endParaRPr lang="en-IN" sz="3200" b="1" dirty="0">
              <a:solidFill>
                <a:srgbClr val="CE7B28"/>
              </a:solidFill>
              <a:latin typeface="+mj-lt"/>
            </a:endParaRPr>
          </a:p>
        </p:txBody>
      </p:sp>
      <p:sp>
        <p:nvSpPr>
          <p:cNvPr id="34" name="Slide Number Placeholder 4">
            <a:extLst>
              <a:ext uri="{FF2B5EF4-FFF2-40B4-BE49-F238E27FC236}">
                <a16:creationId xmlns:a16="http://schemas.microsoft.com/office/drawing/2014/main" id="{486E90AC-829E-4FED-835D-5A8AF99B9CDF}"/>
              </a:ext>
            </a:extLst>
          </p:cNvPr>
          <p:cNvSpPr txBox="1">
            <a:spLocks/>
          </p:cNvSpPr>
          <p:nvPr/>
        </p:nvSpPr>
        <p:spPr>
          <a:xfrm>
            <a:off x="488030" y="6114341"/>
            <a:ext cx="10548288"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Arial Nova Light" charset="0"/>
                <a:ea typeface="Arial Nova Light" charset="0"/>
                <a:cs typeface="Arial Nov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a:solidFill>
                  <a:srgbClr val="CE7B28"/>
                </a:solidFill>
              </a:rPr>
              <a:t>Source:  IHS Markit, AGMA 2020 Forecast (Jan-20)</a:t>
            </a:r>
          </a:p>
        </p:txBody>
      </p:sp>
      <p:graphicFrame>
        <p:nvGraphicFramePr>
          <p:cNvPr id="33" name="Chart 32">
            <a:extLst>
              <a:ext uri="{FF2B5EF4-FFF2-40B4-BE49-F238E27FC236}">
                <a16:creationId xmlns:a16="http://schemas.microsoft.com/office/drawing/2014/main" id="{B74F803C-F9EA-4F56-99B1-6EA1A389514C}"/>
              </a:ext>
            </a:extLst>
          </p:cNvPr>
          <p:cNvGraphicFramePr>
            <a:graphicFrameLocks/>
          </p:cNvGraphicFramePr>
          <p:nvPr>
            <p:extLst>
              <p:ext uri="{D42A27DB-BD31-4B8C-83A1-F6EECF244321}">
                <p14:modId xmlns:p14="http://schemas.microsoft.com/office/powerpoint/2010/main" val="3798083650"/>
              </p:ext>
            </p:extLst>
          </p:nvPr>
        </p:nvGraphicFramePr>
        <p:xfrm>
          <a:off x="2889255" y="2078009"/>
          <a:ext cx="3378195" cy="152743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8" name="Chart 37">
            <a:extLst>
              <a:ext uri="{FF2B5EF4-FFF2-40B4-BE49-F238E27FC236}">
                <a16:creationId xmlns:a16="http://schemas.microsoft.com/office/drawing/2014/main" id="{78895ACD-4BFD-4064-A4C7-D3ADDB13865F}"/>
              </a:ext>
            </a:extLst>
          </p:cNvPr>
          <p:cNvGraphicFramePr>
            <a:graphicFrameLocks/>
          </p:cNvGraphicFramePr>
          <p:nvPr>
            <p:extLst>
              <p:ext uri="{D42A27DB-BD31-4B8C-83A1-F6EECF244321}">
                <p14:modId xmlns:p14="http://schemas.microsoft.com/office/powerpoint/2010/main" val="2337496101"/>
              </p:ext>
            </p:extLst>
          </p:nvPr>
        </p:nvGraphicFramePr>
        <p:xfrm>
          <a:off x="2889255" y="4071592"/>
          <a:ext cx="3454395" cy="17570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39">
            <a:extLst>
              <a:ext uri="{FF2B5EF4-FFF2-40B4-BE49-F238E27FC236}">
                <a16:creationId xmlns:a16="http://schemas.microsoft.com/office/drawing/2014/main" id="{7C5B2233-6954-4D04-A367-3058561D834F}"/>
              </a:ext>
            </a:extLst>
          </p:cNvPr>
          <p:cNvGraphicFramePr>
            <a:graphicFrameLocks/>
          </p:cNvGraphicFramePr>
          <p:nvPr>
            <p:extLst>
              <p:ext uri="{D42A27DB-BD31-4B8C-83A1-F6EECF244321}">
                <p14:modId xmlns:p14="http://schemas.microsoft.com/office/powerpoint/2010/main" val="742243777"/>
              </p:ext>
            </p:extLst>
          </p:nvPr>
        </p:nvGraphicFramePr>
        <p:xfrm>
          <a:off x="6985004" y="1982168"/>
          <a:ext cx="3833301" cy="15878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hart 40">
            <a:extLst>
              <a:ext uri="{FF2B5EF4-FFF2-40B4-BE49-F238E27FC236}">
                <a16:creationId xmlns:a16="http://schemas.microsoft.com/office/drawing/2014/main" id="{0A638FBB-F853-4942-8C94-BA99A05DDA09}"/>
              </a:ext>
            </a:extLst>
          </p:cNvPr>
          <p:cNvGraphicFramePr>
            <a:graphicFrameLocks/>
          </p:cNvGraphicFramePr>
          <p:nvPr>
            <p:extLst>
              <p:ext uri="{D42A27DB-BD31-4B8C-83A1-F6EECF244321}">
                <p14:modId xmlns:p14="http://schemas.microsoft.com/office/powerpoint/2010/main" val="2978309067"/>
              </p:ext>
            </p:extLst>
          </p:nvPr>
        </p:nvGraphicFramePr>
        <p:xfrm>
          <a:off x="6887220" y="4173931"/>
          <a:ext cx="4028430" cy="165475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81314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INVESTMENT THESIS    </a:t>
            </a:r>
            <a:br>
              <a:rPr lang="en-US" sz="2400" dirty="0"/>
            </a:br>
            <a:r>
              <a:rPr lang="en-US" sz="1800" b="0" dirty="0">
                <a:solidFill>
                  <a:srgbClr val="CE7B28"/>
                </a:solidFill>
              </a:rPr>
              <a:t>Diversified Precision Manufacturer Serving Clean Tech and Industrial Applications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21</a:t>
            </a:fld>
            <a:r>
              <a:rPr lang="en-US" dirty="0">
                <a:solidFill>
                  <a:srgbClr val="CE7B28"/>
                </a:solidFill>
              </a:rPr>
              <a:t> |  Investor Presentation </a:t>
            </a:r>
          </a:p>
        </p:txBody>
      </p:sp>
      <p:sp>
        <p:nvSpPr>
          <p:cNvPr id="4" name="Rectangle: Top Corners One Rounded and One Snipped 3">
            <a:extLst>
              <a:ext uri="{FF2B5EF4-FFF2-40B4-BE49-F238E27FC236}">
                <a16:creationId xmlns:a16="http://schemas.microsoft.com/office/drawing/2014/main" id="{A0FE3A31-2B2A-48C4-A7C5-6EA0C22B1D88}"/>
              </a:ext>
            </a:extLst>
          </p:cNvPr>
          <p:cNvSpPr/>
          <p:nvPr/>
        </p:nvSpPr>
        <p:spPr>
          <a:xfrm>
            <a:off x="1190621" y="1289884"/>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1.  Leading precision manufacturer with a multi-industry focus </a:t>
            </a:r>
          </a:p>
        </p:txBody>
      </p:sp>
      <p:sp>
        <p:nvSpPr>
          <p:cNvPr id="6" name="Rectangle 5">
            <a:extLst>
              <a:ext uri="{FF2B5EF4-FFF2-40B4-BE49-F238E27FC236}">
                <a16:creationId xmlns:a16="http://schemas.microsoft.com/office/drawing/2014/main" id="{1C198213-F1AD-4094-A8D0-AF2F7EF6B278}"/>
              </a:ext>
            </a:extLst>
          </p:cNvPr>
          <p:cNvSpPr/>
          <p:nvPr/>
        </p:nvSpPr>
        <p:spPr>
          <a:xfrm>
            <a:off x="1190622" y="1655009"/>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Heritage is in the renewable sector (e.g. Wind); future includes mining, oil/gas, power gen, material handling construction, industrial </a:t>
            </a:r>
          </a:p>
        </p:txBody>
      </p:sp>
      <p:sp>
        <p:nvSpPr>
          <p:cNvPr id="7" name="Rectangle: Top Corners One Rounded and One Snipped 6">
            <a:extLst>
              <a:ext uri="{FF2B5EF4-FFF2-40B4-BE49-F238E27FC236}">
                <a16:creationId xmlns:a16="http://schemas.microsoft.com/office/drawing/2014/main" id="{B3772C1C-CBA4-40C2-8250-C5B196B3B76D}"/>
              </a:ext>
            </a:extLst>
          </p:cNvPr>
          <p:cNvSpPr/>
          <p:nvPr/>
        </p:nvSpPr>
        <p:spPr>
          <a:xfrm>
            <a:off x="1190623" y="2020134"/>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2.  Multi-year revenue diversification initiative gaining momentum  </a:t>
            </a:r>
          </a:p>
        </p:txBody>
      </p:sp>
      <p:sp>
        <p:nvSpPr>
          <p:cNvPr id="8" name="Rectangle 7">
            <a:extLst>
              <a:ext uri="{FF2B5EF4-FFF2-40B4-BE49-F238E27FC236}">
                <a16:creationId xmlns:a16="http://schemas.microsoft.com/office/drawing/2014/main" id="{41B395A2-D97A-4A05-A34B-3963DBA1EC04}"/>
              </a:ext>
            </a:extLst>
          </p:cNvPr>
          <p:cNvSpPr/>
          <p:nvPr/>
        </p:nvSpPr>
        <p:spPr>
          <a:xfrm>
            <a:off x="1190624" y="2385259"/>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Annual revenue outside the wind sector is approaching $70 MM, customer concentration improving</a:t>
            </a:r>
          </a:p>
        </p:txBody>
      </p:sp>
      <p:sp>
        <p:nvSpPr>
          <p:cNvPr id="9" name="Rectangle: Top Corners One Rounded and One Snipped 8">
            <a:extLst>
              <a:ext uri="{FF2B5EF4-FFF2-40B4-BE49-F238E27FC236}">
                <a16:creationId xmlns:a16="http://schemas.microsoft.com/office/drawing/2014/main" id="{A1570636-9B66-4D4C-B0CA-BEEF422649FF}"/>
              </a:ext>
            </a:extLst>
          </p:cNvPr>
          <p:cNvSpPr/>
          <p:nvPr/>
        </p:nvSpPr>
        <p:spPr>
          <a:xfrm>
            <a:off x="1190620" y="2749564"/>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3. Total backlog +48% y/y to $142.3 MM, order rates highest since 2016</a:t>
            </a:r>
          </a:p>
        </p:txBody>
      </p:sp>
      <p:sp>
        <p:nvSpPr>
          <p:cNvPr id="10" name="Rectangle 9">
            <a:extLst>
              <a:ext uri="{FF2B5EF4-FFF2-40B4-BE49-F238E27FC236}">
                <a16:creationId xmlns:a16="http://schemas.microsoft.com/office/drawing/2014/main" id="{E779D4F7-89D2-4311-8387-F87ED7E28C5D}"/>
              </a:ext>
            </a:extLst>
          </p:cNvPr>
          <p:cNvSpPr/>
          <p:nvPr/>
        </p:nvSpPr>
        <p:spPr>
          <a:xfrm>
            <a:off x="1190621" y="3114689"/>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Plant utilization dramatically improving; margins expected to expand; diverse revenue has increased by nearly 3x since 2016</a:t>
            </a:r>
          </a:p>
        </p:txBody>
      </p:sp>
      <p:sp>
        <p:nvSpPr>
          <p:cNvPr id="11" name="Rectangle: Top Corners One Rounded and One Snipped 10">
            <a:extLst>
              <a:ext uri="{FF2B5EF4-FFF2-40B4-BE49-F238E27FC236}">
                <a16:creationId xmlns:a16="http://schemas.microsoft.com/office/drawing/2014/main" id="{BF964510-C378-4C91-BF8B-18599B59661D}"/>
              </a:ext>
            </a:extLst>
          </p:cNvPr>
          <p:cNvSpPr/>
          <p:nvPr/>
        </p:nvSpPr>
        <p:spPr>
          <a:xfrm>
            <a:off x="1190620" y="3478994"/>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4. Extension of PTC and preliminary trade case findings provide major catalyst for Heavy Fabrications </a:t>
            </a:r>
          </a:p>
        </p:txBody>
      </p:sp>
      <p:sp>
        <p:nvSpPr>
          <p:cNvPr id="12" name="Rectangle 11">
            <a:extLst>
              <a:ext uri="{FF2B5EF4-FFF2-40B4-BE49-F238E27FC236}">
                <a16:creationId xmlns:a16="http://schemas.microsoft.com/office/drawing/2014/main" id="{2112E9C7-67DD-4E69-A94F-B3388748E388}"/>
              </a:ext>
            </a:extLst>
          </p:cNvPr>
          <p:cNvSpPr/>
          <p:nvPr/>
        </p:nvSpPr>
        <p:spPr>
          <a:xfrm>
            <a:off x="1190625" y="3859241"/>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Demand for renewable energy driven by government incentives and corporate ESG initiatives </a:t>
            </a:r>
          </a:p>
        </p:txBody>
      </p:sp>
      <p:sp>
        <p:nvSpPr>
          <p:cNvPr id="13" name="Rectangle: Top Corners One Rounded and One Snipped 12">
            <a:extLst>
              <a:ext uri="{FF2B5EF4-FFF2-40B4-BE49-F238E27FC236}">
                <a16:creationId xmlns:a16="http://schemas.microsoft.com/office/drawing/2014/main" id="{01C73F6B-D728-415E-BDF2-D79409640CAB}"/>
              </a:ext>
            </a:extLst>
          </p:cNvPr>
          <p:cNvSpPr/>
          <p:nvPr/>
        </p:nvSpPr>
        <p:spPr>
          <a:xfrm>
            <a:off x="1190625" y="4237848"/>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5. Working capital initiatives driving increased liquidity and balance sheet flexibility </a:t>
            </a:r>
          </a:p>
        </p:txBody>
      </p:sp>
      <p:sp>
        <p:nvSpPr>
          <p:cNvPr id="14" name="Rectangle 13">
            <a:extLst>
              <a:ext uri="{FF2B5EF4-FFF2-40B4-BE49-F238E27FC236}">
                <a16:creationId xmlns:a16="http://schemas.microsoft.com/office/drawing/2014/main" id="{F664A100-6713-42F7-AE33-28C2F1847FEA}"/>
              </a:ext>
            </a:extLst>
          </p:cNvPr>
          <p:cNvSpPr/>
          <p:nvPr/>
        </p:nvSpPr>
        <p:spPr>
          <a:xfrm>
            <a:off x="1190626" y="4602973"/>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$19 MM of liquidity under the company’s $35 MM line of credit</a:t>
            </a:r>
          </a:p>
        </p:txBody>
      </p:sp>
      <p:sp>
        <p:nvSpPr>
          <p:cNvPr id="16" name="Rectangle: Top Corners One Rounded and One Snipped 15">
            <a:extLst>
              <a:ext uri="{FF2B5EF4-FFF2-40B4-BE49-F238E27FC236}">
                <a16:creationId xmlns:a16="http://schemas.microsoft.com/office/drawing/2014/main" id="{C8E7E8C9-6D02-44BA-9771-98F9C085F6AB}"/>
              </a:ext>
            </a:extLst>
          </p:cNvPr>
          <p:cNvSpPr/>
          <p:nvPr/>
        </p:nvSpPr>
        <p:spPr>
          <a:xfrm>
            <a:off x="1190619" y="5011885"/>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6. Positioned for accelerating growth </a:t>
            </a:r>
          </a:p>
        </p:txBody>
      </p:sp>
      <p:sp>
        <p:nvSpPr>
          <p:cNvPr id="17" name="Rectangle 16">
            <a:extLst>
              <a:ext uri="{FF2B5EF4-FFF2-40B4-BE49-F238E27FC236}">
                <a16:creationId xmlns:a16="http://schemas.microsoft.com/office/drawing/2014/main" id="{955DAD11-7543-43CD-8BAD-17979C76CAD7}"/>
              </a:ext>
            </a:extLst>
          </p:cNvPr>
          <p:cNvSpPr/>
          <p:nvPr/>
        </p:nvSpPr>
        <p:spPr>
          <a:xfrm>
            <a:off x="1190620" y="5377010"/>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Base wind business remains strong; resources added to penetrate new markets </a:t>
            </a:r>
          </a:p>
        </p:txBody>
      </p:sp>
    </p:spTree>
    <p:extLst>
      <p:ext uri="{BB962C8B-B14F-4D97-AF65-F5344CB8AC3E}">
        <p14:creationId xmlns:p14="http://schemas.microsoft.com/office/powerpoint/2010/main" val="5336033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APPENDIX</a:t>
            </a:r>
          </a:p>
        </p:txBody>
      </p:sp>
    </p:spTree>
    <p:extLst>
      <p:ext uri="{BB962C8B-B14F-4D97-AF65-F5344CB8AC3E}">
        <p14:creationId xmlns:p14="http://schemas.microsoft.com/office/powerpoint/2010/main" val="26508297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EXHIBIT A    </a:t>
            </a:r>
            <a:br>
              <a:rPr lang="en-US" sz="2400" dirty="0"/>
            </a:br>
            <a:r>
              <a:rPr lang="en-US" sz="1800" b="0" dirty="0">
                <a:solidFill>
                  <a:srgbClr val="CE7B28"/>
                </a:solidFill>
              </a:rPr>
              <a:t>Orders, Revenues and Operating Income (Loss) By Segment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23</a:t>
            </a:fld>
            <a:r>
              <a:rPr lang="en-US" dirty="0">
                <a:solidFill>
                  <a:srgbClr val="CE7B28"/>
                </a:solidFill>
              </a:rPr>
              <a:t> |  Investor Presentation </a:t>
            </a:r>
          </a:p>
        </p:txBody>
      </p:sp>
      <p:pic>
        <p:nvPicPr>
          <p:cNvPr id="6" name="Picture 5">
            <a:extLst>
              <a:ext uri="{FF2B5EF4-FFF2-40B4-BE49-F238E27FC236}">
                <a16:creationId xmlns:a16="http://schemas.microsoft.com/office/drawing/2014/main" id="{8A19F535-BC19-4A78-84C6-04F68E16466C}"/>
              </a:ext>
            </a:extLst>
          </p:cNvPr>
          <p:cNvPicPr>
            <a:picLocks noChangeAspect="1"/>
          </p:cNvPicPr>
          <p:nvPr/>
        </p:nvPicPr>
        <p:blipFill>
          <a:blip r:embed="rId2"/>
          <a:stretch>
            <a:fillRect/>
          </a:stretch>
        </p:blipFill>
        <p:spPr>
          <a:xfrm>
            <a:off x="2296434" y="1525904"/>
            <a:ext cx="7840071" cy="4208145"/>
          </a:xfrm>
          <a:prstGeom prst="rect">
            <a:avLst/>
          </a:prstGeom>
        </p:spPr>
      </p:pic>
    </p:spTree>
    <p:extLst>
      <p:ext uri="{BB962C8B-B14F-4D97-AF65-F5344CB8AC3E}">
        <p14:creationId xmlns:p14="http://schemas.microsoft.com/office/powerpoint/2010/main" val="2683916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EXHIBIT B </a:t>
            </a:r>
            <a:br>
              <a:rPr lang="en-US" sz="2400" dirty="0"/>
            </a:br>
            <a:r>
              <a:rPr lang="en-US" sz="2000" b="0" dirty="0">
                <a:solidFill>
                  <a:srgbClr val="CE7B28"/>
                </a:solidFill>
              </a:rPr>
              <a:t>GAAP to Non-GAAP Consolidated Adjusted EBITDA Reconciliation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24</a:t>
            </a:fld>
            <a:r>
              <a:rPr lang="en-US" dirty="0">
                <a:solidFill>
                  <a:srgbClr val="CE7B28"/>
                </a:solidFill>
              </a:rPr>
              <a:t> |  Investor Presentation </a:t>
            </a:r>
          </a:p>
        </p:txBody>
      </p:sp>
      <p:pic>
        <p:nvPicPr>
          <p:cNvPr id="3" name="Picture 2">
            <a:extLst>
              <a:ext uri="{FF2B5EF4-FFF2-40B4-BE49-F238E27FC236}">
                <a16:creationId xmlns:a16="http://schemas.microsoft.com/office/drawing/2014/main" id="{04C681A2-794C-46CF-8CD8-1CE2702E3861}"/>
              </a:ext>
            </a:extLst>
          </p:cNvPr>
          <p:cNvPicPr>
            <a:picLocks noChangeAspect="1"/>
          </p:cNvPicPr>
          <p:nvPr/>
        </p:nvPicPr>
        <p:blipFill>
          <a:blip r:embed="rId2"/>
          <a:stretch>
            <a:fillRect/>
          </a:stretch>
        </p:blipFill>
        <p:spPr>
          <a:xfrm>
            <a:off x="1190622" y="1962150"/>
            <a:ext cx="9619308" cy="2499360"/>
          </a:xfrm>
          <a:prstGeom prst="rect">
            <a:avLst/>
          </a:prstGeom>
        </p:spPr>
      </p:pic>
    </p:spTree>
    <p:extLst>
      <p:ext uri="{BB962C8B-B14F-4D97-AF65-F5344CB8AC3E}">
        <p14:creationId xmlns:p14="http://schemas.microsoft.com/office/powerpoint/2010/main" val="1411646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EXHIBIT C</a:t>
            </a:r>
            <a:br>
              <a:rPr lang="en-US" sz="2400" dirty="0"/>
            </a:br>
            <a:r>
              <a:rPr lang="en-US" sz="2000" b="0" dirty="0">
                <a:solidFill>
                  <a:srgbClr val="CE7B28"/>
                </a:solidFill>
              </a:rPr>
              <a:t>GAAP to Non-GAAP Adjusted EBITDA Reconciliation By Segment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25</a:t>
            </a:fld>
            <a:r>
              <a:rPr lang="en-US" dirty="0">
                <a:solidFill>
                  <a:srgbClr val="CE7B28"/>
                </a:solidFill>
              </a:rPr>
              <a:t> |  Investor Presentation </a:t>
            </a:r>
          </a:p>
        </p:txBody>
      </p:sp>
      <p:pic>
        <p:nvPicPr>
          <p:cNvPr id="3" name="Picture 2">
            <a:extLst>
              <a:ext uri="{FF2B5EF4-FFF2-40B4-BE49-F238E27FC236}">
                <a16:creationId xmlns:a16="http://schemas.microsoft.com/office/drawing/2014/main" id="{36CFC9B6-FE97-4A73-A47D-55BA28D7B43F}"/>
              </a:ext>
            </a:extLst>
          </p:cNvPr>
          <p:cNvPicPr>
            <a:picLocks noChangeAspect="1"/>
          </p:cNvPicPr>
          <p:nvPr/>
        </p:nvPicPr>
        <p:blipFill>
          <a:blip r:embed="rId2"/>
          <a:stretch>
            <a:fillRect/>
          </a:stretch>
        </p:blipFill>
        <p:spPr>
          <a:xfrm>
            <a:off x="2099310" y="1251585"/>
            <a:ext cx="7993380" cy="1516380"/>
          </a:xfrm>
          <a:prstGeom prst="rect">
            <a:avLst/>
          </a:prstGeom>
        </p:spPr>
      </p:pic>
      <p:pic>
        <p:nvPicPr>
          <p:cNvPr id="4" name="Picture 3">
            <a:extLst>
              <a:ext uri="{FF2B5EF4-FFF2-40B4-BE49-F238E27FC236}">
                <a16:creationId xmlns:a16="http://schemas.microsoft.com/office/drawing/2014/main" id="{94AB703E-4777-4F88-BB84-A21F691BF71E}"/>
              </a:ext>
            </a:extLst>
          </p:cNvPr>
          <p:cNvPicPr>
            <a:picLocks noChangeAspect="1"/>
          </p:cNvPicPr>
          <p:nvPr/>
        </p:nvPicPr>
        <p:blipFill>
          <a:blip r:embed="rId3"/>
          <a:stretch>
            <a:fillRect/>
          </a:stretch>
        </p:blipFill>
        <p:spPr>
          <a:xfrm>
            <a:off x="2099309" y="2853690"/>
            <a:ext cx="8073391" cy="1493520"/>
          </a:xfrm>
          <a:prstGeom prst="rect">
            <a:avLst/>
          </a:prstGeom>
        </p:spPr>
      </p:pic>
      <p:pic>
        <p:nvPicPr>
          <p:cNvPr id="6" name="Picture 5">
            <a:extLst>
              <a:ext uri="{FF2B5EF4-FFF2-40B4-BE49-F238E27FC236}">
                <a16:creationId xmlns:a16="http://schemas.microsoft.com/office/drawing/2014/main" id="{15475561-D546-4143-AB2E-DD21D5F0BCF2}"/>
              </a:ext>
            </a:extLst>
          </p:cNvPr>
          <p:cNvPicPr>
            <a:picLocks noChangeAspect="1"/>
          </p:cNvPicPr>
          <p:nvPr/>
        </p:nvPicPr>
        <p:blipFill>
          <a:blip r:embed="rId4"/>
          <a:stretch>
            <a:fillRect/>
          </a:stretch>
        </p:blipFill>
        <p:spPr>
          <a:xfrm>
            <a:off x="2278380" y="4423960"/>
            <a:ext cx="7894320" cy="1668780"/>
          </a:xfrm>
          <a:prstGeom prst="rect">
            <a:avLst/>
          </a:prstGeom>
        </p:spPr>
      </p:pic>
    </p:spTree>
    <p:extLst>
      <p:ext uri="{BB962C8B-B14F-4D97-AF65-F5344CB8AC3E}">
        <p14:creationId xmlns:p14="http://schemas.microsoft.com/office/powerpoint/2010/main" val="1535650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a:t>EXHIBIT C (Continued)</a:t>
            </a:r>
            <a:br>
              <a:rPr lang="en-US" sz="2400" dirty="0"/>
            </a:br>
            <a:r>
              <a:rPr lang="en-US" sz="2000" b="0" dirty="0">
                <a:solidFill>
                  <a:srgbClr val="CE7B28"/>
                </a:solidFill>
              </a:rPr>
              <a:t>GAAP to Non-GAAP Adjusted EBITDA Reconciliation By Segment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26</a:t>
            </a:fld>
            <a:r>
              <a:rPr lang="en-US" dirty="0">
                <a:solidFill>
                  <a:srgbClr val="CE7B28"/>
                </a:solidFill>
              </a:rPr>
              <a:t> |  Investor Presentation </a:t>
            </a:r>
          </a:p>
        </p:txBody>
      </p:sp>
      <p:pic>
        <p:nvPicPr>
          <p:cNvPr id="4" name="Picture 3">
            <a:extLst>
              <a:ext uri="{FF2B5EF4-FFF2-40B4-BE49-F238E27FC236}">
                <a16:creationId xmlns:a16="http://schemas.microsoft.com/office/drawing/2014/main" id="{D0A3273A-27E7-45ED-8A19-AE516F44B5D9}"/>
              </a:ext>
            </a:extLst>
          </p:cNvPr>
          <p:cNvPicPr>
            <a:picLocks noChangeAspect="1"/>
          </p:cNvPicPr>
          <p:nvPr/>
        </p:nvPicPr>
        <p:blipFill>
          <a:blip r:embed="rId2"/>
          <a:stretch>
            <a:fillRect/>
          </a:stretch>
        </p:blipFill>
        <p:spPr>
          <a:xfrm>
            <a:off x="2148840" y="1760220"/>
            <a:ext cx="7894320" cy="1668780"/>
          </a:xfrm>
          <a:prstGeom prst="rect">
            <a:avLst/>
          </a:prstGeom>
        </p:spPr>
      </p:pic>
    </p:spTree>
    <p:extLst>
      <p:ext uri="{BB962C8B-B14F-4D97-AF65-F5344CB8AC3E}">
        <p14:creationId xmlns:p14="http://schemas.microsoft.com/office/powerpoint/2010/main" val="40779008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0F71D83-C070-6E4A-8F57-CF9FE86D19D3}"/>
              </a:ext>
            </a:extLst>
          </p:cNvPr>
          <p:cNvPicPr>
            <a:picLocks noChangeAspect="1"/>
          </p:cNvPicPr>
          <p:nvPr/>
        </p:nvPicPr>
        <p:blipFill>
          <a:blip r:embed="rId2"/>
          <a:srcRect t="7813" b="7813"/>
          <a:stretch>
            <a:fillRect/>
          </a:stretch>
        </p:blipFill>
        <p:spPr>
          <a:xfrm>
            <a:off x="0" y="0"/>
            <a:ext cx="12192000" cy="6858000"/>
          </a:xfrm>
          <a:prstGeom prst="rect">
            <a:avLst/>
          </a:prstGeom>
        </p:spPr>
      </p:pic>
      <p:sp>
        <p:nvSpPr>
          <p:cNvPr id="4" name="Subtitle 3"/>
          <p:cNvSpPr>
            <a:spLocks noGrp="1"/>
          </p:cNvSpPr>
          <p:nvPr>
            <p:ph type="subTitle" idx="1"/>
          </p:nvPr>
        </p:nvSpPr>
        <p:spPr/>
        <p:txBody>
          <a:bodyPr/>
          <a:lstStyle/>
          <a:p>
            <a:r>
              <a:rPr lang="en-US" dirty="0"/>
              <a:t>Please contact our investor relations team at 720.334.0195</a:t>
            </a:r>
          </a:p>
        </p:txBody>
      </p:sp>
      <p:pic>
        <p:nvPicPr>
          <p:cNvPr id="6" name="Picture 5"/>
          <p:cNvPicPr>
            <a:picLocks noChangeAspect="1"/>
          </p:cNvPicPr>
          <p:nvPr/>
        </p:nvPicPr>
        <p:blipFill>
          <a:blip r:embed="rId3"/>
          <a:stretch>
            <a:fillRect/>
          </a:stretch>
        </p:blipFill>
        <p:spPr>
          <a:xfrm>
            <a:off x="6927622" y="540269"/>
            <a:ext cx="2744401" cy="405862"/>
          </a:xfrm>
          <a:prstGeom prst="rect">
            <a:avLst/>
          </a:prstGeom>
        </p:spPr>
      </p:pic>
      <p:sp>
        <p:nvSpPr>
          <p:cNvPr id="7" name="Subtitle 3">
            <a:extLst>
              <a:ext uri="{FF2B5EF4-FFF2-40B4-BE49-F238E27FC236}">
                <a16:creationId xmlns:a16="http://schemas.microsoft.com/office/drawing/2014/main" id="{EADF7303-494C-4242-BF64-54A3885839D7}"/>
              </a:ext>
            </a:extLst>
          </p:cNvPr>
          <p:cNvSpPr txBox="1">
            <a:spLocks/>
          </p:cNvSpPr>
          <p:nvPr/>
        </p:nvSpPr>
        <p:spPr>
          <a:xfrm>
            <a:off x="6940740" y="4045550"/>
            <a:ext cx="3773716" cy="1224309"/>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 typeface="Arial"/>
              <a:buNone/>
              <a:defRPr sz="2200" b="0" i="0" kern="1200">
                <a:solidFill>
                  <a:schemeClr val="bg1"/>
                </a:solidFill>
                <a:latin typeface="Arial Nova Light" charset="0"/>
                <a:ea typeface="Arial Nova Light" charset="0"/>
                <a:cs typeface="Arial Nova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Arial Nova Light" charset="0"/>
                <a:ea typeface="Arial Nova Light" charset="0"/>
                <a:cs typeface="Arial Nova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Arial Nova Light" charset="0"/>
                <a:ea typeface="Arial Nova Light" charset="0"/>
                <a:cs typeface="Arial Nova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Arial Nova Light" charset="0"/>
                <a:ea typeface="Arial Nova Light" charset="0"/>
                <a:cs typeface="Arial Nova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Arial Nova Light" charset="0"/>
                <a:ea typeface="Arial Nova Light" charset="0"/>
                <a:cs typeface="Arial Nova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r>
              <a:rPr lang="en-US" sz="4000" b="1" dirty="0"/>
              <a:t>IR CONTACT</a:t>
            </a:r>
          </a:p>
        </p:txBody>
      </p:sp>
      <p:sp>
        <p:nvSpPr>
          <p:cNvPr id="2" name="Picture Placeholder 1"/>
          <p:cNvSpPr>
            <a:spLocks noGrp="1"/>
          </p:cNvSpPr>
          <p:nvPr>
            <p:ph type="pic" sz="quarter" idx="10"/>
          </p:nvPr>
        </p:nvSpPr>
        <p:spPr/>
      </p:sp>
    </p:spTree>
    <p:extLst>
      <p:ext uri="{BB962C8B-B14F-4D97-AF65-F5344CB8AC3E}">
        <p14:creationId xmlns:p14="http://schemas.microsoft.com/office/powerpoint/2010/main" val="257874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28" y="2855426"/>
            <a:ext cx="5900029" cy="1325563"/>
          </a:xfrm>
        </p:spPr>
        <p:txBody>
          <a:bodyPr>
            <a:normAutofit/>
          </a:bodyPr>
          <a:lstStyle/>
          <a:p>
            <a:r>
              <a:rPr lang="en-US" dirty="0"/>
              <a:t>PERFORMANCE </a:t>
            </a:r>
            <a:br>
              <a:rPr lang="en-US" dirty="0"/>
            </a:br>
            <a:r>
              <a:rPr lang="en-US" dirty="0"/>
              <a:t>OVERVIEW</a:t>
            </a:r>
          </a:p>
        </p:txBody>
      </p:sp>
    </p:spTree>
    <p:extLst>
      <p:ext uri="{BB962C8B-B14F-4D97-AF65-F5344CB8AC3E}">
        <p14:creationId xmlns:p14="http://schemas.microsoft.com/office/powerpoint/2010/main" val="441099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23" y="634524"/>
            <a:ext cx="9887407" cy="576329"/>
          </a:xfrm>
        </p:spPr>
        <p:txBody>
          <a:bodyPr>
            <a:normAutofit fontScale="90000"/>
          </a:bodyPr>
          <a:lstStyle/>
          <a:p>
            <a:r>
              <a:rPr lang="en-US" sz="2400" dirty="0"/>
              <a:t/>
            </a:r>
            <a:br>
              <a:rPr lang="en-US" sz="2400" dirty="0"/>
            </a:br>
            <a:r>
              <a:rPr lang="en-US" sz="2400" dirty="0"/>
              <a:t>4Q19 EXECUTIVE SUMMARY</a:t>
            </a:r>
            <a:br>
              <a:rPr lang="en-US" sz="2400" dirty="0"/>
            </a:br>
            <a:endParaRPr lang="en-US" sz="1800" b="0" dirty="0">
              <a:solidFill>
                <a:srgbClr val="CE7B28"/>
              </a:solidFill>
            </a:endParaRP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4</a:t>
            </a:fld>
            <a:r>
              <a:rPr lang="en-US" dirty="0">
                <a:solidFill>
                  <a:srgbClr val="CE7B28"/>
                </a:solidFill>
              </a:rPr>
              <a:t> |  Investor Presentation </a:t>
            </a:r>
          </a:p>
        </p:txBody>
      </p:sp>
      <p:sp>
        <p:nvSpPr>
          <p:cNvPr id="22" name="Parallelogram 21">
            <a:extLst>
              <a:ext uri="{FF2B5EF4-FFF2-40B4-BE49-F238E27FC236}">
                <a16:creationId xmlns:a16="http://schemas.microsoft.com/office/drawing/2014/main" id="{BA6FC9D1-3808-4DF0-A02E-5D65D3C6E891}"/>
              </a:ext>
            </a:extLst>
          </p:cNvPr>
          <p:cNvSpPr/>
          <p:nvPr/>
        </p:nvSpPr>
        <p:spPr>
          <a:xfrm>
            <a:off x="237067" y="1279742"/>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3" name="Rectangle: Top Corners One Rounded and One Snipped 2">
            <a:extLst>
              <a:ext uri="{FF2B5EF4-FFF2-40B4-BE49-F238E27FC236}">
                <a16:creationId xmlns:a16="http://schemas.microsoft.com/office/drawing/2014/main" id="{FBD9F210-FDE2-4AE9-9E25-D1AAD278DA02}"/>
              </a:ext>
            </a:extLst>
          </p:cNvPr>
          <p:cNvSpPr/>
          <p:nvPr/>
        </p:nvSpPr>
        <p:spPr>
          <a:xfrm>
            <a:off x="1190621" y="1398678"/>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1. Total backlog +48% y/y to $142.3 million: Driven by growth in Heavy Fabrications and Diversification</a:t>
            </a:r>
          </a:p>
        </p:txBody>
      </p:sp>
      <p:sp>
        <p:nvSpPr>
          <p:cNvPr id="4" name="Rectangle 3">
            <a:extLst>
              <a:ext uri="{FF2B5EF4-FFF2-40B4-BE49-F238E27FC236}">
                <a16:creationId xmlns:a16="http://schemas.microsoft.com/office/drawing/2014/main" id="{BB1B96E2-9F65-4C35-960B-0236E11EA263}"/>
              </a:ext>
            </a:extLst>
          </p:cNvPr>
          <p:cNvSpPr/>
          <p:nvPr/>
        </p:nvSpPr>
        <p:spPr>
          <a:xfrm>
            <a:off x="1190622" y="1763803"/>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Total Heavy Fabrications backlog +$53.6 million y/y, significant growth in towers sold, expansion of industrial fabrications</a:t>
            </a:r>
          </a:p>
        </p:txBody>
      </p:sp>
      <p:sp>
        <p:nvSpPr>
          <p:cNvPr id="8" name="Rectangle: Top Corners One Rounded and One Snipped 7">
            <a:extLst>
              <a:ext uri="{FF2B5EF4-FFF2-40B4-BE49-F238E27FC236}">
                <a16:creationId xmlns:a16="http://schemas.microsoft.com/office/drawing/2014/main" id="{CFE8FE4A-D146-4206-A1DA-08658EDF7EB2}"/>
              </a:ext>
            </a:extLst>
          </p:cNvPr>
          <p:cNvSpPr/>
          <p:nvPr/>
        </p:nvSpPr>
        <p:spPr>
          <a:xfrm>
            <a:off x="1190620" y="2128927"/>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2.  Total Revenue + 81% y/y to $49.3 million: Highest quarterly revenue since 1Q17</a:t>
            </a:r>
          </a:p>
        </p:txBody>
      </p:sp>
      <p:sp>
        <p:nvSpPr>
          <p:cNvPr id="9" name="Rectangle 8">
            <a:extLst>
              <a:ext uri="{FF2B5EF4-FFF2-40B4-BE49-F238E27FC236}">
                <a16:creationId xmlns:a16="http://schemas.microsoft.com/office/drawing/2014/main" id="{C0D1C47E-AFB0-4AC7-94F6-74337602E97C}"/>
              </a:ext>
            </a:extLst>
          </p:cNvPr>
          <p:cNvSpPr/>
          <p:nvPr/>
        </p:nvSpPr>
        <p:spPr>
          <a:xfrm>
            <a:off x="1190621" y="2494052"/>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Growth driven by recovery in tower demand</a:t>
            </a:r>
          </a:p>
        </p:txBody>
      </p:sp>
      <p:sp>
        <p:nvSpPr>
          <p:cNvPr id="10" name="Rectangle: Top Corners One Rounded and One Snipped 9">
            <a:extLst>
              <a:ext uri="{FF2B5EF4-FFF2-40B4-BE49-F238E27FC236}">
                <a16:creationId xmlns:a16="http://schemas.microsoft.com/office/drawing/2014/main" id="{E04FB058-EE08-47B0-8C54-44D9A076F55F}"/>
              </a:ext>
            </a:extLst>
          </p:cNvPr>
          <p:cNvSpPr/>
          <p:nvPr/>
        </p:nvSpPr>
        <p:spPr>
          <a:xfrm>
            <a:off x="1190618" y="2858358"/>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3.  Heavy Fabrications revenue +210% y/y; Seeing accelerated demand for wind towers</a:t>
            </a:r>
          </a:p>
        </p:txBody>
      </p:sp>
      <p:sp>
        <p:nvSpPr>
          <p:cNvPr id="11" name="Rectangle 10">
            <a:extLst>
              <a:ext uri="{FF2B5EF4-FFF2-40B4-BE49-F238E27FC236}">
                <a16:creationId xmlns:a16="http://schemas.microsoft.com/office/drawing/2014/main" id="{3DF34B26-FF6D-4E60-AAB1-667C34F9F495}"/>
              </a:ext>
            </a:extLst>
          </p:cNvPr>
          <p:cNvSpPr/>
          <p:nvPr/>
        </p:nvSpPr>
        <p:spPr>
          <a:xfrm>
            <a:off x="1190619" y="3223483"/>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Tower plants operating at 75% capacity</a:t>
            </a:r>
          </a:p>
        </p:txBody>
      </p:sp>
      <p:sp>
        <p:nvSpPr>
          <p:cNvPr id="12" name="Rectangle: Top Corners One Rounded and One Snipped 11">
            <a:extLst>
              <a:ext uri="{FF2B5EF4-FFF2-40B4-BE49-F238E27FC236}">
                <a16:creationId xmlns:a16="http://schemas.microsoft.com/office/drawing/2014/main" id="{9AD7511B-C47D-4BF5-A7D3-78BDA104DA23}"/>
              </a:ext>
            </a:extLst>
          </p:cNvPr>
          <p:cNvSpPr/>
          <p:nvPr/>
        </p:nvSpPr>
        <p:spPr>
          <a:xfrm>
            <a:off x="1190622" y="3591797"/>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4. Gearing revenue -30% y/y: Impacted by lower oil/gas activity </a:t>
            </a:r>
          </a:p>
        </p:txBody>
      </p:sp>
      <p:sp>
        <p:nvSpPr>
          <p:cNvPr id="13" name="Rectangle 12">
            <a:extLst>
              <a:ext uri="{FF2B5EF4-FFF2-40B4-BE49-F238E27FC236}">
                <a16:creationId xmlns:a16="http://schemas.microsoft.com/office/drawing/2014/main" id="{DF3FCCA6-F634-4910-B08E-7AC7EE62FC30}"/>
              </a:ext>
            </a:extLst>
          </p:cNvPr>
          <p:cNvSpPr/>
          <p:nvPr/>
        </p:nvSpPr>
        <p:spPr>
          <a:xfrm>
            <a:off x="1190623" y="3956922"/>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Richer product mix provides earnings resilience; record full year operating profit of $3.2M</a:t>
            </a:r>
          </a:p>
        </p:txBody>
      </p:sp>
      <p:sp>
        <p:nvSpPr>
          <p:cNvPr id="14" name="Rectangle: Top Corners One Rounded and One Snipped 13">
            <a:extLst>
              <a:ext uri="{FF2B5EF4-FFF2-40B4-BE49-F238E27FC236}">
                <a16:creationId xmlns:a16="http://schemas.microsoft.com/office/drawing/2014/main" id="{642BD07D-7FE5-425C-B513-E1DC50DD7325}"/>
              </a:ext>
            </a:extLst>
          </p:cNvPr>
          <p:cNvSpPr/>
          <p:nvPr/>
        </p:nvSpPr>
        <p:spPr>
          <a:xfrm>
            <a:off x="1190617" y="4333054"/>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5. Industrial Solutions revenue flat y/y:  First solar kitting order received during 4Q19; y/y growth in EBITDA</a:t>
            </a:r>
          </a:p>
        </p:txBody>
      </p:sp>
      <p:sp>
        <p:nvSpPr>
          <p:cNvPr id="15" name="Rectangle 14">
            <a:extLst>
              <a:ext uri="{FF2B5EF4-FFF2-40B4-BE49-F238E27FC236}">
                <a16:creationId xmlns:a16="http://schemas.microsoft.com/office/drawing/2014/main" id="{20BEC6C8-3908-4547-A0BE-DF04A34C75B8}"/>
              </a:ext>
            </a:extLst>
          </p:cNvPr>
          <p:cNvSpPr/>
          <p:nvPr/>
        </p:nvSpPr>
        <p:spPr>
          <a:xfrm>
            <a:off x="1190618" y="4698179"/>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Lower NGT-related deliveries offset by first solar kitting order; generated third consecutive quarter of positive EBITDA </a:t>
            </a:r>
          </a:p>
        </p:txBody>
      </p:sp>
    </p:spTree>
    <p:extLst>
      <p:ext uri="{BB962C8B-B14F-4D97-AF65-F5344CB8AC3E}">
        <p14:creationId xmlns:p14="http://schemas.microsoft.com/office/powerpoint/2010/main" val="1475805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34" y="644377"/>
            <a:ext cx="9887407" cy="576329"/>
          </a:xfrm>
        </p:spPr>
        <p:txBody>
          <a:bodyPr>
            <a:normAutofit fontScale="90000"/>
          </a:bodyPr>
          <a:lstStyle/>
          <a:p>
            <a:r>
              <a:rPr lang="en-US" sz="2400" dirty="0"/>
              <a:t/>
            </a:r>
            <a:br>
              <a:rPr lang="en-US" sz="2400" dirty="0"/>
            </a:br>
            <a:r>
              <a:rPr lang="en-US" sz="2400" dirty="0"/>
              <a:t/>
            </a:r>
            <a:br>
              <a:rPr lang="en-US" sz="2400" dirty="0"/>
            </a:br>
            <a:r>
              <a:rPr lang="en-US" sz="2400" dirty="0"/>
              <a:t/>
            </a:r>
            <a:br>
              <a:rPr lang="en-US" sz="2400" dirty="0"/>
            </a:br>
            <a:r>
              <a:rPr lang="en-US" sz="2400" dirty="0"/>
              <a:t>4Q19 EXECUTIVE SUMMARY </a:t>
            </a:r>
            <a:r>
              <a:rPr lang="en-US" sz="2000" b="0" i="1" dirty="0"/>
              <a:t>(Continued)</a:t>
            </a:r>
            <a:r>
              <a:rPr lang="en-US" sz="2400" dirty="0"/>
              <a:t/>
            </a:r>
            <a:br>
              <a:rPr lang="en-US" sz="2400" dirty="0"/>
            </a:br>
            <a:endParaRPr lang="en-US" sz="1800" b="0" dirty="0">
              <a:solidFill>
                <a:srgbClr val="CE7B28"/>
              </a:solidFill>
            </a:endParaRP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5</a:t>
            </a:fld>
            <a:r>
              <a:rPr lang="en-US" dirty="0">
                <a:solidFill>
                  <a:srgbClr val="CE7B28"/>
                </a:solidFill>
              </a:rPr>
              <a:t> |  Investor Presentation </a:t>
            </a:r>
          </a:p>
        </p:txBody>
      </p:sp>
      <p:sp>
        <p:nvSpPr>
          <p:cNvPr id="22" name="Parallelogram 21">
            <a:extLst>
              <a:ext uri="{FF2B5EF4-FFF2-40B4-BE49-F238E27FC236}">
                <a16:creationId xmlns:a16="http://schemas.microsoft.com/office/drawing/2014/main" id="{BA6FC9D1-3808-4DF0-A02E-5D65D3C6E891}"/>
              </a:ext>
            </a:extLst>
          </p:cNvPr>
          <p:cNvSpPr/>
          <p:nvPr/>
        </p:nvSpPr>
        <p:spPr>
          <a:xfrm>
            <a:off x="237067" y="1279742"/>
            <a:ext cx="874202" cy="49162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3" name="Rectangle: Top Corners One Rounded and One Snipped 2">
            <a:extLst>
              <a:ext uri="{FF2B5EF4-FFF2-40B4-BE49-F238E27FC236}">
                <a16:creationId xmlns:a16="http://schemas.microsoft.com/office/drawing/2014/main" id="{FBD9F210-FDE2-4AE9-9E25-D1AAD278DA02}"/>
              </a:ext>
            </a:extLst>
          </p:cNvPr>
          <p:cNvSpPr/>
          <p:nvPr/>
        </p:nvSpPr>
        <p:spPr>
          <a:xfrm>
            <a:off x="1190630" y="2089874"/>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7. Total cash and availability of $19.0 million as of 12/31/19</a:t>
            </a:r>
          </a:p>
        </p:txBody>
      </p:sp>
      <p:sp>
        <p:nvSpPr>
          <p:cNvPr id="4" name="Rectangle 3">
            <a:extLst>
              <a:ext uri="{FF2B5EF4-FFF2-40B4-BE49-F238E27FC236}">
                <a16:creationId xmlns:a16="http://schemas.microsoft.com/office/drawing/2014/main" id="{BB1B96E2-9F65-4C35-960B-0236E11EA263}"/>
              </a:ext>
            </a:extLst>
          </p:cNvPr>
          <p:cNvSpPr/>
          <p:nvPr/>
        </p:nvSpPr>
        <p:spPr>
          <a:xfrm>
            <a:off x="1190631" y="2454999"/>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Working capital management initiatives successful; working capital declines to 3% of sales</a:t>
            </a:r>
          </a:p>
        </p:txBody>
      </p:sp>
      <p:sp>
        <p:nvSpPr>
          <p:cNvPr id="20" name="Rectangle: Top Corners One Rounded and One Snipped 19">
            <a:extLst>
              <a:ext uri="{FF2B5EF4-FFF2-40B4-BE49-F238E27FC236}">
                <a16:creationId xmlns:a16="http://schemas.microsoft.com/office/drawing/2014/main" id="{D1D770C8-105F-4B3D-A4AC-A0E890C8174B}"/>
              </a:ext>
            </a:extLst>
          </p:cNvPr>
          <p:cNvSpPr/>
          <p:nvPr/>
        </p:nvSpPr>
        <p:spPr>
          <a:xfrm>
            <a:off x="1190631" y="2820958"/>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8.  Production Tax Credit (PTC) extension provides uplift in wind tower demand into 2024 and beyond</a:t>
            </a:r>
          </a:p>
        </p:txBody>
      </p:sp>
      <p:sp>
        <p:nvSpPr>
          <p:cNvPr id="21" name="Rectangle 20">
            <a:extLst>
              <a:ext uri="{FF2B5EF4-FFF2-40B4-BE49-F238E27FC236}">
                <a16:creationId xmlns:a16="http://schemas.microsoft.com/office/drawing/2014/main" id="{5780D18B-46D9-42DA-91E7-863E599939B5}"/>
              </a:ext>
            </a:extLst>
          </p:cNvPr>
          <p:cNvSpPr/>
          <p:nvPr/>
        </p:nvSpPr>
        <p:spPr>
          <a:xfrm>
            <a:off x="1190632" y="3186083"/>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December legislation provides 60% PTC for projects commenced during 2020</a:t>
            </a:r>
          </a:p>
        </p:txBody>
      </p:sp>
      <p:sp>
        <p:nvSpPr>
          <p:cNvPr id="23" name="Rectangle: Top Corners One Rounded and One Snipped 22">
            <a:extLst>
              <a:ext uri="{FF2B5EF4-FFF2-40B4-BE49-F238E27FC236}">
                <a16:creationId xmlns:a16="http://schemas.microsoft.com/office/drawing/2014/main" id="{2A1CE687-46FB-470E-A8FE-31CF06F9C739}"/>
              </a:ext>
            </a:extLst>
          </p:cNvPr>
          <p:cNvSpPr/>
          <p:nvPr/>
        </p:nvSpPr>
        <p:spPr>
          <a:xfrm>
            <a:off x="1190632" y="3551208"/>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9.  Favorable preliminary outcome on trade litigation </a:t>
            </a:r>
          </a:p>
        </p:txBody>
      </p:sp>
      <p:sp>
        <p:nvSpPr>
          <p:cNvPr id="24" name="Rectangle 23">
            <a:extLst>
              <a:ext uri="{FF2B5EF4-FFF2-40B4-BE49-F238E27FC236}">
                <a16:creationId xmlns:a16="http://schemas.microsoft.com/office/drawing/2014/main" id="{5776AA17-E46E-4E1D-9854-55BAB43E1D6E}"/>
              </a:ext>
            </a:extLst>
          </p:cNvPr>
          <p:cNvSpPr/>
          <p:nvPr/>
        </p:nvSpPr>
        <p:spPr>
          <a:xfrm>
            <a:off x="1190633" y="3916333"/>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Limits wind tower producers in Indonesia, Canada, Vietnam and Korea from participating in unfair trade practices in the U.S. </a:t>
            </a:r>
            <a:endParaRPr lang="en-US" sz="1200" dirty="0">
              <a:solidFill>
                <a:schemeClr val="tx1">
                  <a:lumMod val="75000"/>
                  <a:lumOff val="25000"/>
                </a:schemeClr>
              </a:solidFill>
              <a:highlight>
                <a:srgbClr val="FFFF00"/>
              </a:highlight>
              <a:latin typeface="Arial Nova Light" panose="020B0304020202020204" pitchFamily="34" charset="0"/>
            </a:endParaRPr>
          </a:p>
        </p:txBody>
      </p:sp>
      <p:sp>
        <p:nvSpPr>
          <p:cNvPr id="25" name="Rectangle: Top Corners One Rounded and One Snipped 24">
            <a:extLst>
              <a:ext uri="{FF2B5EF4-FFF2-40B4-BE49-F238E27FC236}">
                <a16:creationId xmlns:a16="http://schemas.microsoft.com/office/drawing/2014/main" id="{B2ABE916-B97B-4380-AF08-B1E4E938905C}"/>
              </a:ext>
            </a:extLst>
          </p:cNvPr>
          <p:cNvSpPr/>
          <p:nvPr/>
        </p:nvSpPr>
        <p:spPr>
          <a:xfrm>
            <a:off x="1190629" y="4308876"/>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10. BWEN leadership transition underway, effective March 1, 2020</a:t>
            </a:r>
          </a:p>
        </p:txBody>
      </p:sp>
      <p:sp>
        <p:nvSpPr>
          <p:cNvPr id="26" name="Rectangle 25">
            <a:extLst>
              <a:ext uri="{FF2B5EF4-FFF2-40B4-BE49-F238E27FC236}">
                <a16:creationId xmlns:a16="http://schemas.microsoft.com/office/drawing/2014/main" id="{025B537A-0811-4102-BBCB-648FA937A647}"/>
              </a:ext>
            </a:extLst>
          </p:cNvPr>
          <p:cNvSpPr/>
          <p:nvPr/>
        </p:nvSpPr>
        <p:spPr>
          <a:xfrm>
            <a:off x="1190630" y="4674001"/>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Current CEO Kushner will retire as CEO and become Chairman of the Board; current COO Blashford named CEO</a:t>
            </a:r>
          </a:p>
        </p:txBody>
      </p:sp>
      <p:sp>
        <p:nvSpPr>
          <p:cNvPr id="13" name="Rectangle: Top Corners One Rounded and One Snipped 15">
            <a:extLst>
              <a:ext uri="{FF2B5EF4-FFF2-40B4-BE49-F238E27FC236}">
                <a16:creationId xmlns:a16="http://schemas.microsoft.com/office/drawing/2014/main" id="{98ADEC70-3AE4-4649-ADF7-38F8C66F2560}"/>
              </a:ext>
            </a:extLst>
          </p:cNvPr>
          <p:cNvSpPr/>
          <p:nvPr/>
        </p:nvSpPr>
        <p:spPr>
          <a:xfrm>
            <a:off x="1190633" y="1362982"/>
            <a:ext cx="9399892" cy="365125"/>
          </a:xfrm>
          <a:prstGeom prst="snipRound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latin typeface="Arial Nova Light" panose="020B0304020202020204" pitchFamily="34" charset="0"/>
              </a:rPr>
              <a:t>6. Total Adjusted EBITDA $1.8 million in 4Q19 vs. ($1.7) million in 4Q18 </a:t>
            </a:r>
          </a:p>
        </p:txBody>
      </p:sp>
      <p:sp>
        <p:nvSpPr>
          <p:cNvPr id="14" name="Rectangle 13">
            <a:extLst>
              <a:ext uri="{FF2B5EF4-FFF2-40B4-BE49-F238E27FC236}">
                <a16:creationId xmlns:a16="http://schemas.microsoft.com/office/drawing/2014/main" id="{75BA4691-C2FE-4FCB-A873-7EB2106DA951}"/>
              </a:ext>
            </a:extLst>
          </p:cNvPr>
          <p:cNvSpPr/>
          <p:nvPr/>
        </p:nvSpPr>
        <p:spPr>
          <a:xfrm>
            <a:off x="1190634" y="1728107"/>
            <a:ext cx="9399892"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Roboto Thin" panose="02000000000000000000" pitchFamily="2" charset="0"/>
              <a:buChar char="&gt;"/>
            </a:pPr>
            <a:r>
              <a:rPr lang="en-US" sz="1200" dirty="0">
                <a:solidFill>
                  <a:schemeClr val="tx1">
                    <a:lumMod val="75000"/>
                    <a:lumOff val="25000"/>
                  </a:schemeClr>
                </a:solidFill>
                <a:latin typeface="Arial Nova Light" panose="020B0304020202020204" pitchFamily="34" charset="0"/>
              </a:rPr>
              <a:t>Y/Y growth in Heavy Fabrications and Industrial Solutions Adj. EBITDA more than offset y/y decline in Gearing  </a:t>
            </a:r>
          </a:p>
        </p:txBody>
      </p:sp>
    </p:spTree>
    <p:extLst>
      <p:ext uri="{BB962C8B-B14F-4D97-AF65-F5344CB8AC3E}">
        <p14:creationId xmlns:p14="http://schemas.microsoft.com/office/powerpoint/2010/main" val="3807478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FIVE-YEAR HISTORICAL TREND DATA   </a:t>
            </a:r>
            <a:br>
              <a:rPr lang="en-US" sz="2400" dirty="0"/>
            </a:br>
            <a:r>
              <a:rPr lang="en-US" sz="1800" b="0" dirty="0">
                <a:solidFill>
                  <a:srgbClr val="CE7B28"/>
                </a:solidFill>
              </a:rPr>
              <a:t>Significant Y/Y Increase In Orders and Backlog Exiting 2019</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6</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3053919" y="137683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Total Annual Orders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3" name="Rectangle 32">
            <a:extLst>
              <a:ext uri="{FF2B5EF4-FFF2-40B4-BE49-F238E27FC236}">
                <a16:creationId xmlns:a16="http://schemas.microsoft.com/office/drawing/2014/main" id="{DCF1EEF4-ACB5-4D1C-A5C1-CB911E3EDF64}"/>
              </a:ext>
            </a:extLst>
          </p:cNvPr>
          <p:cNvSpPr/>
          <p:nvPr/>
        </p:nvSpPr>
        <p:spPr>
          <a:xfrm>
            <a:off x="7387962" y="137683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Backlog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cxnSp>
        <p:nvCxnSpPr>
          <p:cNvPr id="34" name="Straight Connector 33">
            <a:extLst>
              <a:ext uri="{FF2B5EF4-FFF2-40B4-BE49-F238E27FC236}">
                <a16:creationId xmlns:a16="http://schemas.microsoft.com/office/drawing/2014/main" id="{20FD393E-116C-4527-B1FD-9197E2606C6E}"/>
              </a:ext>
            </a:extLst>
          </p:cNvPr>
          <p:cNvCxnSpPr>
            <a:cxnSpLocks/>
          </p:cNvCxnSpPr>
          <p:nvPr/>
        </p:nvCxnSpPr>
        <p:spPr>
          <a:xfrm>
            <a:off x="7031039" y="1376832"/>
            <a:ext cx="0" cy="4429957"/>
          </a:xfrm>
          <a:prstGeom prst="line">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3" name="Chart 22">
            <a:extLst>
              <a:ext uri="{FF2B5EF4-FFF2-40B4-BE49-F238E27FC236}">
                <a16:creationId xmlns:a16="http://schemas.microsoft.com/office/drawing/2014/main" id="{01C62B12-B7A5-4DDE-8ADC-BBF4D9C0CA4B}"/>
              </a:ext>
            </a:extLst>
          </p:cNvPr>
          <p:cNvGraphicFramePr>
            <a:graphicFrameLocks/>
          </p:cNvGraphicFramePr>
          <p:nvPr>
            <p:extLst>
              <p:ext uri="{D42A27DB-BD31-4B8C-83A1-F6EECF244321}">
                <p14:modId xmlns:p14="http://schemas.microsoft.com/office/powerpoint/2010/main" val="1129057874"/>
              </p:ext>
            </p:extLst>
          </p:nvPr>
        </p:nvGraphicFramePr>
        <p:xfrm>
          <a:off x="3053917" y="2057399"/>
          <a:ext cx="3833301" cy="37493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Chart 23">
            <a:extLst>
              <a:ext uri="{FF2B5EF4-FFF2-40B4-BE49-F238E27FC236}">
                <a16:creationId xmlns:a16="http://schemas.microsoft.com/office/drawing/2014/main" id="{6FA6F9D6-4FB6-466B-8716-426266F2396B}"/>
              </a:ext>
            </a:extLst>
          </p:cNvPr>
          <p:cNvGraphicFramePr>
            <a:graphicFrameLocks/>
          </p:cNvGraphicFramePr>
          <p:nvPr>
            <p:extLst>
              <p:ext uri="{D42A27DB-BD31-4B8C-83A1-F6EECF244321}">
                <p14:modId xmlns:p14="http://schemas.microsoft.com/office/powerpoint/2010/main" val="1893457129"/>
              </p:ext>
            </p:extLst>
          </p:nvPr>
        </p:nvGraphicFramePr>
        <p:xfrm>
          <a:off x="7387962" y="2725690"/>
          <a:ext cx="3833302" cy="3081097"/>
        </p:xfrm>
        <a:graphic>
          <a:graphicData uri="http://schemas.openxmlformats.org/drawingml/2006/chart">
            <c:chart xmlns:c="http://schemas.openxmlformats.org/drawingml/2006/chart" xmlns:r="http://schemas.openxmlformats.org/officeDocument/2006/relationships" r:id="rId3"/>
          </a:graphicData>
        </a:graphic>
      </p:graphicFrame>
      <p:grpSp>
        <p:nvGrpSpPr>
          <p:cNvPr id="25" name="Group 24">
            <a:extLst>
              <a:ext uri="{FF2B5EF4-FFF2-40B4-BE49-F238E27FC236}">
                <a16:creationId xmlns:a16="http://schemas.microsoft.com/office/drawing/2014/main" id="{7F422D98-DC8A-4DF8-9DBF-B3FD58438828}"/>
              </a:ext>
            </a:extLst>
          </p:cNvPr>
          <p:cNvGrpSpPr/>
          <p:nvPr/>
        </p:nvGrpSpPr>
        <p:grpSpPr>
          <a:xfrm>
            <a:off x="271098" y="1818032"/>
            <a:ext cx="2448984" cy="3521134"/>
            <a:chOff x="84666" y="1579543"/>
            <a:chExt cx="3180646" cy="4109543"/>
          </a:xfrm>
        </p:grpSpPr>
        <p:sp>
          <p:nvSpPr>
            <p:cNvPr id="26" name="Rectangle 25">
              <a:extLst>
                <a:ext uri="{FF2B5EF4-FFF2-40B4-BE49-F238E27FC236}">
                  <a16:creationId xmlns:a16="http://schemas.microsoft.com/office/drawing/2014/main" id="{F5B43ED4-3051-4D97-8042-27AE5F7503FD}"/>
                </a:ext>
              </a:extLst>
            </p:cNvPr>
            <p:cNvSpPr/>
            <p:nvPr/>
          </p:nvSpPr>
          <p:spPr>
            <a:xfrm>
              <a:off x="792479" y="1750745"/>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Surge of Tower orders to support scheduled PTC installations</a:t>
              </a:r>
            </a:p>
          </p:txBody>
        </p:sp>
        <p:sp>
          <p:nvSpPr>
            <p:cNvPr id="27" name="Rectangle 26">
              <a:extLst>
                <a:ext uri="{FF2B5EF4-FFF2-40B4-BE49-F238E27FC236}">
                  <a16:creationId xmlns:a16="http://schemas.microsoft.com/office/drawing/2014/main" id="{25564970-5DE0-459C-9818-CC70BF7E2947}"/>
                </a:ext>
              </a:extLst>
            </p:cNvPr>
            <p:cNvSpPr/>
            <p:nvPr/>
          </p:nvSpPr>
          <p:spPr>
            <a:xfrm>
              <a:off x="792479" y="3198545"/>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Significant Tower customer adds in ’19; Positive ’20 outlook</a:t>
              </a:r>
            </a:p>
          </p:txBody>
        </p:sp>
        <p:sp>
          <p:nvSpPr>
            <p:cNvPr id="28" name="Rectangle 27">
              <a:extLst>
                <a:ext uri="{FF2B5EF4-FFF2-40B4-BE49-F238E27FC236}">
                  <a16:creationId xmlns:a16="http://schemas.microsoft.com/office/drawing/2014/main" id="{3B3EBB81-3C84-4FA2-A169-32339E297E9F}"/>
                </a:ext>
              </a:extLst>
            </p:cNvPr>
            <p:cNvSpPr/>
            <p:nvPr/>
          </p:nvSpPr>
          <p:spPr>
            <a:xfrm>
              <a:off x="792479" y="4646344"/>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$21 MM of Industrial fabrication orders booked in 2019</a:t>
              </a:r>
            </a:p>
          </p:txBody>
        </p:sp>
        <p:grpSp>
          <p:nvGrpSpPr>
            <p:cNvPr id="29" name="Group 28">
              <a:extLst>
                <a:ext uri="{FF2B5EF4-FFF2-40B4-BE49-F238E27FC236}">
                  <a16:creationId xmlns:a16="http://schemas.microsoft.com/office/drawing/2014/main" id="{FE339105-C645-4C9C-9ACB-7600566F891E}"/>
                </a:ext>
              </a:extLst>
            </p:cNvPr>
            <p:cNvGrpSpPr/>
            <p:nvPr/>
          </p:nvGrpSpPr>
          <p:grpSpPr>
            <a:xfrm>
              <a:off x="84666" y="1579543"/>
              <a:ext cx="1135380" cy="4109543"/>
              <a:chOff x="297180" y="1579543"/>
              <a:chExt cx="1135380" cy="4109543"/>
            </a:xfrm>
          </p:grpSpPr>
          <p:sp>
            <p:nvSpPr>
              <p:cNvPr id="35" name="Oval 34">
                <a:extLst>
                  <a:ext uri="{FF2B5EF4-FFF2-40B4-BE49-F238E27FC236}">
                    <a16:creationId xmlns:a16="http://schemas.microsoft.com/office/drawing/2014/main" id="{B165271B-78FE-4CB4-9444-F8FFF3486D0C}"/>
                  </a:ext>
                </a:extLst>
              </p:cNvPr>
              <p:cNvSpPr/>
              <p:nvPr/>
            </p:nvSpPr>
            <p:spPr>
              <a:xfrm rot="1394545">
                <a:off x="1083913" y="1579543"/>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36" name="Parallelogram 35">
                <a:extLst>
                  <a:ext uri="{FF2B5EF4-FFF2-40B4-BE49-F238E27FC236}">
                    <a16:creationId xmlns:a16="http://schemas.microsoft.com/office/drawing/2014/main" id="{135962A4-FA6D-4FCE-9370-04160A2E66CC}"/>
                  </a:ext>
                </a:extLst>
              </p:cNvPr>
              <p:cNvSpPr/>
              <p:nvPr/>
            </p:nvSpPr>
            <p:spPr>
              <a:xfrm>
                <a:off x="297180" y="1599775"/>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37" name="Oval 36">
                <a:extLst>
                  <a:ext uri="{FF2B5EF4-FFF2-40B4-BE49-F238E27FC236}">
                    <a16:creationId xmlns:a16="http://schemas.microsoft.com/office/drawing/2014/main" id="{8C1D05C2-62D2-4E68-AD3B-06D6D427D3B5}"/>
                  </a:ext>
                </a:extLst>
              </p:cNvPr>
              <p:cNvSpPr/>
              <p:nvPr/>
            </p:nvSpPr>
            <p:spPr>
              <a:xfrm rot="1394545">
                <a:off x="1083913" y="3027343"/>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38" name="Parallelogram 37">
                <a:extLst>
                  <a:ext uri="{FF2B5EF4-FFF2-40B4-BE49-F238E27FC236}">
                    <a16:creationId xmlns:a16="http://schemas.microsoft.com/office/drawing/2014/main" id="{337CAEAE-27F5-4054-8E6B-07013D54680B}"/>
                  </a:ext>
                </a:extLst>
              </p:cNvPr>
              <p:cNvSpPr/>
              <p:nvPr/>
            </p:nvSpPr>
            <p:spPr>
              <a:xfrm>
                <a:off x="297180" y="3047575"/>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39" name="Oval 38">
                <a:extLst>
                  <a:ext uri="{FF2B5EF4-FFF2-40B4-BE49-F238E27FC236}">
                    <a16:creationId xmlns:a16="http://schemas.microsoft.com/office/drawing/2014/main" id="{671FCA77-9E71-44A6-B646-E61D84481951}"/>
                  </a:ext>
                </a:extLst>
              </p:cNvPr>
              <p:cNvSpPr/>
              <p:nvPr/>
            </p:nvSpPr>
            <p:spPr>
              <a:xfrm rot="1394545">
                <a:off x="1083913" y="4475142"/>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40" name="Parallelogram 39">
                <a:extLst>
                  <a:ext uri="{FF2B5EF4-FFF2-40B4-BE49-F238E27FC236}">
                    <a16:creationId xmlns:a16="http://schemas.microsoft.com/office/drawing/2014/main" id="{167B2079-CA70-48FF-972B-9110A6AD1591}"/>
                  </a:ext>
                </a:extLst>
              </p:cNvPr>
              <p:cNvSpPr/>
              <p:nvPr/>
            </p:nvSpPr>
            <p:spPr>
              <a:xfrm>
                <a:off x="297180" y="4495374"/>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grpSp>
        <p:sp>
          <p:nvSpPr>
            <p:cNvPr id="30" name="TextBox 29">
              <a:extLst>
                <a:ext uri="{FF2B5EF4-FFF2-40B4-BE49-F238E27FC236}">
                  <a16:creationId xmlns:a16="http://schemas.microsoft.com/office/drawing/2014/main" id="{C682E558-A0A3-4236-9D33-2BF38C5161C9}"/>
                </a:ext>
              </a:extLst>
            </p:cNvPr>
            <p:cNvSpPr txBox="1"/>
            <p:nvPr/>
          </p:nvSpPr>
          <p:spPr>
            <a:xfrm>
              <a:off x="488244" y="3295696"/>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2</a:t>
              </a:r>
              <a:endParaRPr lang="en-IN" sz="3200" b="1" dirty="0">
                <a:solidFill>
                  <a:srgbClr val="CE7B28"/>
                </a:solidFill>
                <a:latin typeface="+mj-lt"/>
              </a:endParaRPr>
            </a:p>
          </p:txBody>
        </p:sp>
        <p:sp>
          <p:nvSpPr>
            <p:cNvPr id="31" name="TextBox 30">
              <a:extLst>
                <a:ext uri="{FF2B5EF4-FFF2-40B4-BE49-F238E27FC236}">
                  <a16:creationId xmlns:a16="http://schemas.microsoft.com/office/drawing/2014/main" id="{0EC25F09-10BF-4088-B956-F5BCD22A8628}"/>
                </a:ext>
              </a:extLst>
            </p:cNvPr>
            <p:cNvSpPr txBox="1"/>
            <p:nvPr/>
          </p:nvSpPr>
          <p:spPr>
            <a:xfrm>
              <a:off x="488244" y="4743495"/>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3</a:t>
              </a:r>
              <a:endParaRPr lang="en-IN" sz="3200" b="1" dirty="0">
                <a:solidFill>
                  <a:srgbClr val="CE7B28"/>
                </a:solidFill>
                <a:latin typeface="+mj-lt"/>
              </a:endParaRPr>
            </a:p>
          </p:txBody>
        </p:sp>
        <p:sp>
          <p:nvSpPr>
            <p:cNvPr id="32" name="TextBox 31">
              <a:extLst>
                <a:ext uri="{FF2B5EF4-FFF2-40B4-BE49-F238E27FC236}">
                  <a16:creationId xmlns:a16="http://schemas.microsoft.com/office/drawing/2014/main" id="{1411A96F-2D6B-4323-936E-F576C4587FB2}"/>
                </a:ext>
              </a:extLst>
            </p:cNvPr>
            <p:cNvSpPr txBox="1"/>
            <p:nvPr/>
          </p:nvSpPr>
          <p:spPr>
            <a:xfrm>
              <a:off x="488244" y="1847896"/>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1</a:t>
              </a:r>
              <a:endParaRPr lang="en-IN" sz="3200" b="1" dirty="0">
                <a:solidFill>
                  <a:srgbClr val="CE7B28"/>
                </a:solidFill>
                <a:latin typeface="+mj-lt"/>
              </a:endParaRPr>
            </a:p>
          </p:txBody>
        </p:sp>
      </p:grpSp>
    </p:spTree>
    <p:extLst>
      <p:ext uri="{BB962C8B-B14F-4D97-AF65-F5344CB8AC3E}">
        <p14:creationId xmlns:p14="http://schemas.microsoft.com/office/powerpoint/2010/main" val="2386766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KEY FINANCIAL DATA  </a:t>
            </a:r>
            <a:br>
              <a:rPr lang="en-US" sz="2400" dirty="0"/>
            </a:br>
            <a:r>
              <a:rPr lang="en-US" sz="1800" b="0" dirty="0">
                <a:solidFill>
                  <a:srgbClr val="CE7B28"/>
                </a:solidFill>
              </a:rPr>
              <a:t>Fourth Quarter and Full-Year 2019 </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7</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3053919" y="148080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Total Revenue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28" name="Rectangle 27">
            <a:extLst>
              <a:ext uri="{FF2B5EF4-FFF2-40B4-BE49-F238E27FC236}">
                <a16:creationId xmlns:a16="http://schemas.microsoft.com/office/drawing/2014/main" id="{F3DA2826-1531-46C4-8A36-75C113FFECB4}"/>
              </a:ext>
            </a:extLst>
          </p:cNvPr>
          <p:cNvSpPr/>
          <p:nvPr/>
        </p:nvSpPr>
        <p:spPr>
          <a:xfrm>
            <a:off x="6985005" y="1528473"/>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Gross Profit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0" name="Rectangle 29">
            <a:extLst>
              <a:ext uri="{FF2B5EF4-FFF2-40B4-BE49-F238E27FC236}">
                <a16:creationId xmlns:a16="http://schemas.microsoft.com/office/drawing/2014/main" id="{708438DC-9EE4-415D-AFA7-1AD6B3BDDA42}"/>
              </a:ext>
            </a:extLst>
          </p:cNvPr>
          <p:cNvSpPr/>
          <p:nvPr/>
        </p:nvSpPr>
        <p:spPr>
          <a:xfrm>
            <a:off x="3053920" y="3613186"/>
            <a:ext cx="3467104"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Adjusted EBITDA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1" name="Rectangle 30">
            <a:extLst>
              <a:ext uri="{FF2B5EF4-FFF2-40B4-BE49-F238E27FC236}">
                <a16:creationId xmlns:a16="http://schemas.microsoft.com/office/drawing/2014/main" id="{B95A9BEB-D6A3-47D4-B8C1-C3F03D8A1F54}"/>
              </a:ext>
            </a:extLst>
          </p:cNvPr>
          <p:cNvSpPr/>
          <p:nvPr/>
        </p:nvSpPr>
        <p:spPr>
          <a:xfrm>
            <a:off x="6985004" y="3585016"/>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Diluted EPS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 Per Share)</a:t>
            </a:r>
          </a:p>
        </p:txBody>
      </p:sp>
      <p:graphicFrame>
        <p:nvGraphicFramePr>
          <p:cNvPr id="32" name="Chart 31">
            <a:extLst>
              <a:ext uri="{FF2B5EF4-FFF2-40B4-BE49-F238E27FC236}">
                <a16:creationId xmlns:a16="http://schemas.microsoft.com/office/drawing/2014/main" id="{D0561F25-691A-4B68-93FE-6001D59BE592}"/>
              </a:ext>
            </a:extLst>
          </p:cNvPr>
          <p:cNvGraphicFramePr>
            <a:graphicFrameLocks/>
          </p:cNvGraphicFramePr>
          <p:nvPr>
            <p:extLst>
              <p:ext uri="{D42A27DB-BD31-4B8C-83A1-F6EECF244321}">
                <p14:modId xmlns:p14="http://schemas.microsoft.com/office/powerpoint/2010/main" val="3275356780"/>
              </p:ext>
            </p:extLst>
          </p:nvPr>
        </p:nvGraphicFramePr>
        <p:xfrm>
          <a:off x="3000965" y="1999255"/>
          <a:ext cx="3605369" cy="14598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Chart 32">
            <a:extLst>
              <a:ext uri="{FF2B5EF4-FFF2-40B4-BE49-F238E27FC236}">
                <a16:creationId xmlns:a16="http://schemas.microsoft.com/office/drawing/2014/main" id="{11089542-4711-4F19-8258-F6F911F2BB6D}"/>
              </a:ext>
            </a:extLst>
          </p:cNvPr>
          <p:cNvGraphicFramePr>
            <a:graphicFrameLocks/>
          </p:cNvGraphicFramePr>
          <p:nvPr>
            <p:extLst>
              <p:ext uri="{D42A27DB-BD31-4B8C-83A1-F6EECF244321}">
                <p14:modId xmlns:p14="http://schemas.microsoft.com/office/powerpoint/2010/main" val="285636358"/>
              </p:ext>
            </p:extLst>
          </p:nvPr>
        </p:nvGraphicFramePr>
        <p:xfrm>
          <a:off x="6887218" y="1999255"/>
          <a:ext cx="4190812" cy="1379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9" name="Chart 28">
            <a:extLst>
              <a:ext uri="{FF2B5EF4-FFF2-40B4-BE49-F238E27FC236}">
                <a16:creationId xmlns:a16="http://schemas.microsoft.com/office/drawing/2014/main" id="{A07F7451-F8DD-45CA-B3E3-5FF78CA243B3}"/>
              </a:ext>
            </a:extLst>
          </p:cNvPr>
          <p:cNvGraphicFramePr>
            <a:graphicFrameLocks/>
          </p:cNvGraphicFramePr>
          <p:nvPr>
            <p:extLst>
              <p:ext uri="{D42A27DB-BD31-4B8C-83A1-F6EECF244321}">
                <p14:modId xmlns:p14="http://schemas.microsoft.com/office/powerpoint/2010/main" val="4050836220"/>
              </p:ext>
            </p:extLst>
          </p:nvPr>
        </p:nvGraphicFramePr>
        <p:xfrm>
          <a:off x="3053919" y="4105393"/>
          <a:ext cx="3552415" cy="1701901"/>
        </p:xfrm>
        <a:graphic>
          <a:graphicData uri="http://schemas.openxmlformats.org/drawingml/2006/chart">
            <c:chart xmlns:c="http://schemas.openxmlformats.org/drawingml/2006/chart" xmlns:r="http://schemas.openxmlformats.org/officeDocument/2006/relationships" r:id="rId4"/>
          </a:graphicData>
        </a:graphic>
      </p:graphicFrame>
      <p:grpSp>
        <p:nvGrpSpPr>
          <p:cNvPr id="27" name="Group 26">
            <a:extLst>
              <a:ext uri="{FF2B5EF4-FFF2-40B4-BE49-F238E27FC236}">
                <a16:creationId xmlns:a16="http://schemas.microsoft.com/office/drawing/2014/main" id="{8A90620B-4C4D-4EE2-A6A8-95AD58E55CD7}"/>
              </a:ext>
            </a:extLst>
          </p:cNvPr>
          <p:cNvGrpSpPr/>
          <p:nvPr/>
        </p:nvGrpSpPr>
        <p:grpSpPr>
          <a:xfrm>
            <a:off x="271098" y="1818031"/>
            <a:ext cx="2448984" cy="3577169"/>
            <a:chOff x="84666" y="1579543"/>
            <a:chExt cx="3180646" cy="4109543"/>
          </a:xfrm>
        </p:grpSpPr>
        <p:sp>
          <p:nvSpPr>
            <p:cNvPr id="35" name="Rectangle 34">
              <a:extLst>
                <a:ext uri="{FF2B5EF4-FFF2-40B4-BE49-F238E27FC236}">
                  <a16:creationId xmlns:a16="http://schemas.microsoft.com/office/drawing/2014/main" id="{F4D48F79-E378-4517-B6F6-ADEEA182B917}"/>
                </a:ext>
              </a:extLst>
            </p:cNvPr>
            <p:cNvSpPr/>
            <p:nvPr/>
          </p:nvSpPr>
          <p:spPr>
            <a:xfrm>
              <a:off x="792479" y="1750745"/>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9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CY revs +42% y/y due to consistency of tower production, industrial fabrications growth</a:t>
              </a:r>
            </a:p>
          </p:txBody>
        </p:sp>
        <p:sp>
          <p:nvSpPr>
            <p:cNvPr id="36" name="Rectangle 35">
              <a:extLst>
                <a:ext uri="{FF2B5EF4-FFF2-40B4-BE49-F238E27FC236}">
                  <a16:creationId xmlns:a16="http://schemas.microsoft.com/office/drawing/2014/main" id="{90D3D2B4-8EAA-477F-BFF1-0683FB27A1BA}"/>
                </a:ext>
              </a:extLst>
            </p:cNvPr>
            <p:cNvSpPr/>
            <p:nvPr/>
          </p:nvSpPr>
          <p:spPr>
            <a:xfrm>
              <a:off x="792479" y="3198545"/>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9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Improved operating leverage due to higher volume and production efficiencies </a:t>
              </a:r>
            </a:p>
          </p:txBody>
        </p:sp>
        <p:sp>
          <p:nvSpPr>
            <p:cNvPr id="37" name="Rectangle 36">
              <a:extLst>
                <a:ext uri="{FF2B5EF4-FFF2-40B4-BE49-F238E27FC236}">
                  <a16:creationId xmlns:a16="http://schemas.microsoft.com/office/drawing/2014/main" id="{F827A239-0454-454F-A2EC-4C33A15F2204}"/>
                </a:ext>
              </a:extLst>
            </p:cNvPr>
            <p:cNvSpPr/>
            <p:nvPr/>
          </p:nvSpPr>
          <p:spPr>
            <a:xfrm>
              <a:off x="792479" y="4646344"/>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9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$8.2 MM improvement in EBITDA y/y </a:t>
              </a:r>
            </a:p>
          </p:txBody>
        </p:sp>
        <p:grpSp>
          <p:nvGrpSpPr>
            <p:cNvPr id="38" name="Group 37">
              <a:extLst>
                <a:ext uri="{FF2B5EF4-FFF2-40B4-BE49-F238E27FC236}">
                  <a16:creationId xmlns:a16="http://schemas.microsoft.com/office/drawing/2014/main" id="{4A46769F-72A8-4B03-B702-972E0BDA9C54}"/>
                </a:ext>
              </a:extLst>
            </p:cNvPr>
            <p:cNvGrpSpPr/>
            <p:nvPr/>
          </p:nvGrpSpPr>
          <p:grpSpPr>
            <a:xfrm>
              <a:off x="84666" y="1579543"/>
              <a:ext cx="1135380" cy="4109543"/>
              <a:chOff x="297180" y="1579543"/>
              <a:chExt cx="1135380" cy="4109543"/>
            </a:xfrm>
          </p:grpSpPr>
          <p:sp>
            <p:nvSpPr>
              <p:cNvPr id="42" name="Oval 41">
                <a:extLst>
                  <a:ext uri="{FF2B5EF4-FFF2-40B4-BE49-F238E27FC236}">
                    <a16:creationId xmlns:a16="http://schemas.microsoft.com/office/drawing/2014/main" id="{61790C91-CF71-4614-BB55-EB1DC0F2F5C5}"/>
                  </a:ext>
                </a:extLst>
              </p:cNvPr>
              <p:cNvSpPr/>
              <p:nvPr/>
            </p:nvSpPr>
            <p:spPr>
              <a:xfrm rot="1394545">
                <a:off x="1083913" y="1579543"/>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43" name="Parallelogram 42">
                <a:extLst>
                  <a:ext uri="{FF2B5EF4-FFF2-40B4-BE49-F238E27FC236}">
                    <a16:creationId xmlns:a16="http://schemas.microsoft.com/office/drawing/2014/main" id="{A5EEF071-E093-4B15-8888-806825E80519}"/>
                  </a:ext>
                </a:extLst>
              </p:cNvPr>
              <p:cNvSpPr/>
              <p:nvPr/>
            </p:nvSpPr>
            <p:spPr>
              <a:xfrm>
                <a:off x="297180" y="1599775"/>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44" name="Oval 43">
                <a:extLst>
                  <a:ext uri="{FF2B5EF4-FFF2-40B4-BE49-F238E27FC236}">
                    <a16:creationId xmlns:a16="http://schemas.microsoft.com/office/drawing/2014/main" id="{A68C722B-2622-4B89-AF2A-963122AA0577}"/>
                  </a:ext>
                </a:extLst>
              </p:cNvPr>
              <p:cNvSpPr/>
              <p:nvPr/>
            </p:nvSpPr>
            <p:spPr>
              <a:xfrm rot="1394545">
                <a:off x="1083913" y="3027343"/>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45" name="Parallelogram 44">
                <a:extLst>
                  <a:ext uri="{FF2B5EF4-FFF2-40B4-BE49-F238E27FC236}">
                    <a16:creationId xmlns:a16="http://schemas.microsoft.com/office/drawing/2014/main" id="{AE0634CA-1760-4929-9843-2C4478501073}"/>
                  </a:ext>
                </a:extLst>
              </p:cNvPr>
              <p:cNvSpPr/>
              <p:nvPr/>
            </p:nvSpPr>
            <p:spPr>
              <a:xfrm>
                <a:off x="297180" y="3047575"/>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46" name="Oval 45">
                <a:extLst>
                  <a:ext uri="{FF2B5EF4-FFF2-40B4-BE49-F238E27FC236}">
                    <a16:creationId xmlns:a16="http://schemas.microsoft.com/office/drawing/2014/main" id="{1CCBBD29-DC8F-4590-BF16-F7CF8DB2C9DA}"/>
                  </a:ext>
                </a:extLst>
              </p:cNvPr>
              <p:cNvSpPr/>
              <p:nvPr/>
            </p:nvSpPr>
            <p:spPr>
              <a:xfrm rot="1394545">
                <a:off x="1083913" y="4475142"/>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47" name="Parallelogram 46">
                <a:extLst>
                  <a:ext uri="{FF2B5EF4-FFF2-40B4-BE49-F238E27FC236}">
                    <a16:creationId xmlns:a16="http://schemas.microsoft.com/office/drawing/2014/main" id="{2C1592A4-E63D-4AD3-8ACE-24550E3E79AE}"/>
                  </a:ext>
                </a:extLst>
              </p:cNvPr>
              <p:cNvSpPr/>
              <p:nvPr/>
            </p:nvSpPr>
            <p:spPr>
              <a:xfrm>
                <a:off x="297180" y="4495374"/>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grpSp>
        <p:sp>
          <p:nvSpPr>
            <p:cNvPr id="39" name="TextBox 38">
              <a:extLst>
                <a:ext uri="{FF2B5EF4-FFF2-40B4-BE49-F238E27FC236}">
                  <a16:creationId xmlns:a16="http://schemas.microsoft.com/office/drawing/2014/main" id="{5919D953-FB13-44F9-9F6E-AEF7561504AE}"/>
                </a:ext>
              </a:extLst>
            </p:cNvPr>
            <p:cNvSpPr txBox="1"/>
            <p:nvPr/>
          </p:nvSpPr>
          <p:spPr>
            <a:xfrm>
              <a:off x="488244" y="3295696"/>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2</a:t>
              </a:r>
              <a:endParaRPr lang="en-IN" sz="3200" b="1" dirty="0">
                <a:solidFill>
                  <a:srgbClr val="CE7B28"/>
                </a:solidFill>
                <a:latin typeface="+mj-lt"/>
              </a:endParaRPr>
            </a:p>
          </p:txBody>
        </p:sp>
        <p:sp>
          <p:nvSpPr>
            <p:cNvPr id="40" name="TextBox 39">
              <a:extLst>
                <a:ext uri="{FF2B5EF4-FFF2-40B4-BE49-F238E27FC236}">
                  <a16:creationId xmlns:a16="http://schemas.microsoft.com/office/drawing/2014/main" id="{31C559FD-B6DC-44D8-A0EE-1AD676FCEED9}"/>
                </a:ext>
              </a:extLst>
            </p:cNvPr>
            <p:cNvSpPr txBox="1"/>
            <p:nvPr/>
          </p:nvSpPr>
          <p:spPr>
            <a:xfrm>
              <a:off x="488244" y="4743495"/>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3</a:t>
              </a:r>
              <a:endParaRPr lang="en-IN" sz="3200" b="1" dirty="0">
                <a:solidFill>
                  <a:srgbClr val="CE7B28"/>
                </a:solidFill>
                <a:latin typeface="+mj-lt"/>
              </a:endParaRPr>
            </a:p>
          </p:txBody>
        </p:sp>
        <p:sp>
          <p:nvSpPr>
            <p:cNvPr id="41" name="TextBox 40">
              <a:extLst>
                <a:ext uri="{FF2B5EF4-FFF2-40B4-BE49-F238E27FC236}">
                  <a16:creationId xmlns:a16="http://schemas.microsoft.com/office/drawing/2014/main" id="{2BFEF684-ECFC-4A24-ADF0-92E5CF70E59F}"/>
                </a:ext>
              </a:extLst>
            </p:cNvPr>
            <p:cNvSpPr txBox="1"/>
            <p:nvPr/>
          </p:nvSpPr>
          <p:spPr>
            <a:xfrm>
              <a:off x="488244" y="1847896"/>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1</a:t>
              </a:r>
              <a:endParaRPr lang="en-IN" sz="3200" b="1" dirty="0">
                <a:solidFill>
                  <a:srgbClr val="CE7B28"/>
                </a:solidFill>
                <a:latin typeface="+mj-lt"/>
              </a:endParaRPr>
            </a:p>
          </p:txBody>
        </p:sp>
      </p:grpSp>
      <p:graphicFrame>
        <p:nvGraphicFramePr>
          <p:cNvPr id="48" name="Chart 47">
            <a:extLst>
              <a:ext uri="{FF2B5EF4-FFF2-40B4-BE49-F238E27FC236}">
                <a16:creationId xmlns:a16="http://schemas.microsoft.com/office/drawing/2014/main" id="{7FDD9104-801C-4A67-915D-7D8660C7D7FF}"/>
              </a:ext>
            </a:extLst>
          </p:cNvPr>
          <p:cNvGraphicFramePr>
            <a:graphicFrameLocks/>
          </p:cNvGraphicFramePr>
          <p:nvPr>
            <p:extLst>
              <p:ext uri="{D42A27DB-BD31-4B8C-83A1-F6EECF244321}">
                <p14:modId xmlns:p14="http://schemas.microsoft.com/office/powerpoint/2010/main" val="2738301644"/>
              </p:ext>
            </p:extLst>
          </p:nvPr>
        </p:nvGraphicFramePr>
        <p:xfrm>
          <a:off x="7038161" y="4230129"/>
          <a:ext cx="4039868" cy="157716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22256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HEAVY FABRICATIONS SEGMENT   </a:t>
            </a:r>
            <a:br>
              <a:rPr lang="en-US" sz="2400" dirty="0"/>
            </a:br>
            <a:r>
              <a:rPr lang="en-US" sz="1800" b="0" dirty="0">
                <a:solidFill>
                  <a:srgbClr val="CE7B28"/>
                </a:solidFill>
              </a:rPr>
              <a:t>Positive Commercial Momentum Leading to Improved Operating Performance</a:t>
            </a: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8</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3053919" y="1480802"/>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Revenue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28" name="Rectangle 27">
            <a:extLst>
              <a:ext uri="{FF2B5EF4-FFF2-40B4-BE49-F238E27FC236}">
                <a16:creationId xmlns:a16="http://schemas.microsoft.com/office/drawing/2014/main" id="{F3DA2826-1531-46C4-8A36-75C113FFECB4}"/>
              </a:ext>
            </a:extLst>
          </p:cNvPr>
          <p:cNvSpPr/>
          <p:nvPr/>
        </p:nvSpPr>
        <p:spPr>
          <a:xfrm>
            <a:off x="6985005" y="1528473"/>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Adjusted EBITDA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0" name="Rectangle 29">
            <a:extLst>
              <a:ext uri="{FF2B5EF4-FFF2-40B4-BE49-F238E27FC236}">
                <a16:creationId xmlns:a16="http://schemas.microsoft.com/office/drawing/2014/main" id="{708438DC-9EE4-415D-AFA7-1AD6B3BDDA42}"/>
              </a:ext>
            </a:extLst>
          </p:cNvPr>
          <p:cNvSpPr/>
          <p:nvPr/>
        </p:nvSpPr>
        <p:spPr>
          <a:xfrm>
            <a:off x="3053920" y="3613186"/>
            <a:ext cx="3467104"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Orders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31" name="Rectangle 30">
            <a:extLst>
              <a:ext uri="{FF2B5EF4-FFF2-40B4-BE49-F238E27FC236}">
                <a16:creationId xmlns:a16="http://schemas.microsoft.com/office/drawing/2014/main" id="{B95A9BEB-D6A3-47D4-B8C1-C3F03D8A1F54}"/>
              </a:ext>
            </a:extLst>
          </p:cNvPr>
          <p:cNvSpPr/>
          <p:nvPr/>
        </p:nvSpPr>
        <p:spPr>
          <a:xfrm>
            <a:off x="6985004" y="3585016"/>
            <a:ext cx="3833301"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Backlog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($MM)</a:t>
            </a:r>
          </a:p>
        </p:txBody>
      </p:sp>
      <p:sp>
        <p:nvSpPr>
          <p:cNvPr id="47" name="Parallelogram 46">
            <a:extLst>
              <a:ext uri="{FF2B5EF4-FFF2-40B4-BE49-F238E27FC236}">
                <a16:creationId xmlns:a16="http://schemas.microsoft.com/office/drawing/2014/main" id="{5ADAE4B1-8BF7-4C5C-AC86-5FC1267B57D0}"/>
              </a:ext>
            </a:extLst>
          </p:cNvPr>
          <p:cNvSpPr/>
          <p:nvPr/>
        </p:nvSpPr>
        <p:spPr>
          <a:xfrm>
            <a:off x="143484" y="5182225"/>
            <a:ext cx="874202" cy="1021461"/>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graphicFrame>
        <p:nvGraphicFramePr>
          <p:cNvPr id="49" name="Chart 48">
            <a:extLst>
              <a:ext uri="{FF2B5EF4-FFF2-40B4-BE49-F238E27FC236}">
                <a16:creationId xmlns:a16="http://schemas.microsoft.com/office/drawing/2014/main" id="{C1AA7F5B-A7B7-453D-9B86-28A5F87F7DDC}"/>
              </a:ext>
            </a:extLst>
          </p:cNvPr>
          <p:cNvGraphicFramePr>
            <a:graphicFrameLocks/>
          </p:cNvGraphicFramePr>
          <p:nvPr/>
        </p:nvGraphicFramePr>
        <p:xfrm>
          <a:off x="6887221" y="1919384"/>
          <a:ext cx="4211968" cy="15622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1" name="Chart 50">
            <a:extLst>
              <a:ext uri="{FF2B5EF4-FFF2-40B4-BE49-F238E27FC236}">
                <a16:creationId xmlns:a16="http://schemas.microsoft.com/office/drawing/2014/main" id="{D9D3F387-75C0-4010-A55E-9DEF14AE1F72}"/>
              </a:ext>
            </a:extLst>
          </p:cNvPr>
          <p:cNvGraphicFramePr>
            <a:graphicFrameLocks/>
          </p:cNvGraphicFramePr>
          <p:nvPr/>
        </p:nvGraphicFramePr>
        <p:xfrm>
          <a:off x="2920997" y="4023598"/>
          <a:ext cx="3685332" cy="2097396"/>
        </p:xfrm>
        <a:graphic>
          <a:graphicData uri="http://schemas.openxmlformats.org/drawingml/2006/chart">
            <c:chart xmlns:c="http://schemas.openxmlformats.org/drawingml/2006/chart" xmlns:r="http://schemas.openxmlformats.org/officeDocument/2006/relationships" r:id="rId3"/>
          </a:graphicData>
        </a:graphic>
      </p:graphicFrame>
      <p:grpSp>
        <p:nvGrpSpPr>
          <p:cNvPr id="33" name="Group 32">
            <a:extLst>
              <a:ext uri="{FF2B5EF4-FFF2-40B4-BE49-F238E27FC236}">
                <a16:creationId xmlns:a16="http://schemas.microsoft.com/office/drawing/2014/main" id="{A9EA61D9-451A-40DC-85A5-118A41EA4E60}"/>
              </a:ext>
            </a:extLst>
          </p:cNvPr>
          <p:cNvGrpSpPr/>
          <p:nvPr/>
        </p:nvGrpSpPr>
        <p:grpSpPr>
          <a:xfrm>
            <a:off x="136076" y="1402081"/>
            <a:ext cx="2479310" cy="3577169"/>
            <a:chOff x="31140" y="1579543"/>
            <a:chExt cx="3220034" cy="4109543"/>
          </a:xfrm>
        </p:grpSpPr>
        <p:sp>
          <p:nvSpPr>
            <p:cNvPr id="34" name="Rectangle 33">
              <a:extLst>
                <a:ext uri="{FF2B5EF4-FFF2-40B4-BE49-F238E27FC236}">
                  <a16:creationId xmlns:a16="http://schemas.microsoft.com/office/drawing/2014/main" id="{3FC40C94-1166-4335-BEA3-03F18D188BD3}"/>
                </a:ext>
              </a:extLst>
            </p:cNvPr>
            <p:cNvSpPr/>
            <p:nvPr/>
          </p:nvSpPr>
          <p:spPr>
            <a:xfrm>
              <a:off x="778341" y="1750746"/>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Tower sections sold up to ~300 in Q4; 75% plant utilization </a:t>
              </a:r>
            </a:p>
          </p:txBody>
        </p:sp>
        <p:sp>
          <p:nvSpPr>
            <p:cNvPr id="35" name="Rectangle 34">
              <a:extLst>
                <a:ext uri="{FF2B5EF4-FFF2-40B4-BE49-F238E27FC236}">
                  <a16:creationId xmlns:a16="http://schemas.microsoft.com/office/drawing/2014/main" id="{4D4155FD-FD5F-4295-B234-D2EC4D54245B}"/>
                </a:ext>
              </a:extLst>
            </p:cNvPr>
            <p:cNvSpPr/>
            <p:nvPr/>
          </p:nvSpPr>
          <p:spPr>
            <a:xfrm>
              <a:off x="778341" y="3198545"/>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Margin pressure during ’19 due to tower imports and supply chain challenges</a:t>
              </a:r>
            </a:p>
          </p:txBody>
        </p:sp>
        <p:sp>
          <p:nvSpPr>
            <p:cNvPr id="36" name="Rectangle 35">
              <a:extLst>
                <a:ext uri="{FF2B5EF4-FFF2-40B4-BE49-F238E27FC236}">
                  <a16:creationId xmlns:a16="http://schemas.microsoft.com/office/drawing/2014/main" id="{2D95C719-E085-4EB6-9E95-3F3EFD334DC4}"/>
                </a:ext>
              </a:extLst>
            </p:cNvPr>
            <p:cNvSpPr/>
            <p:nvPr/>
          </p:nvSpPr>
          <p:spPr>
            <a:xfrm>
              <a:off x="764203" y="4646344"/>
              <a:ext cx="2472833" cy="871540"/>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37% y/y increase in full-year Industrial Fabrications orders</a:t>
              </a:r>
            </a:p>
          </p:txBody>
        </p:sp>
        <p:grpSp>
          <p:nvGrpSpPr>
            <p:cNvPr id="37" name="Group 36">
              <a:extLst>
                <a:ext uri="{FF2B5EF4-FFF2-40B4-BE49-F238E27FC236}">
                  <a16:creationId xmlns:a16="http://schemas.microsoft.com/office/drawing/2014/main" id="{10F4D01F-5900-426A-949B-919279B8D6E3}"/>
                </a:ext>
              </a:extLst>
            </p:cNvPr>
            <p:cNvGrpSpPr/>
            <p:nvPr/>
          </p:nvGrpSpPr>
          <p:grpSpPr>
            <a:xfrm>
              <a:off x="31140" y="1579543"/>
              <a:ext cx="1188906" cy="4109543"/>
              <a:chOff x="243654" y="1579543"/>
              <a:chExt cx="1188906" cy="4109543"/>
            </a:xfrm>
          </p:grpSpPr>
          <p:sp>
            <p:nvSpPr>
              <p:cNvPr id="41" name="Oval 40">
                <a:extLst>
                  <a:ext uri="{FF2B5EF4-FFF2-40B4-BE49-F238E27FC236}">
                    <a16:creationId xmlns:a16="http://schemas.microsoft.com/office/drawing/2014/main" id="{71744A7D-AB96-4D80-A8C9-1E61D6370EF2}"/>
                  </a:ext>
                </a:extLst>
              </p:cNvPr>
              <p:cNvSpPr/>
              <p:nvPr/>
            </p:nvSpPr>
            <p:spPr>
              <a:xfrm rot="1394545">
                <a:off x="1083913" y="1579543"/>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42" name="Parallelogram 41">
                <a:extLst>
                  <a:ext uri="{FF2B5EF4-FFF2-40B4-BE49-F238E27FC236}">
                    <a16:creationId xmlns:a16="http://schemas.microsoft.com/office/drawing/2014/main" id="{D2453F75-011D-43F7-AC40-C5C2549AD7B3}"/>
                  </a:ext>
                </a:extLst>
              </p:cNvPr>
              <p:cNvSpPr/>
              <p:nvPr/>
            </p:nvSpPr>
            <p:spPr>
              <a:xfrm>
                <a:off x="297180" y="1599775"/>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43" name="Oval 42">
                <a:extLst>
                  <a:ext uri="{FF2B5EF4-FFF2-40B4-BE49-F238E27FC236}">
                    <a16:creationId xmlns:a16="http://schemas.microsoft.com/office/drawing/2014/main" id="{FC243D39-FFB9-4744-BA61-CE272022345E}"/>
                  </a:ext>
                </a:extLst>
              </p:cNvPr>
              <p:cNvSpPr/>
              <p:nvPr/>
            </p:nvSpPr>
            <p:spPr>
              <a:xfrm rot="1394545">
                <a:off x="1083913" y="3027343"/>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44" name="Parallelogram 43">
                <a:extLst>
                  <a:ext uri="{FF2B5EF4-FFF2-40B4-BE49-F238E27FC236}">
                    <a16:creationId xmlns:a16="http://schemas.microsoft.com/office/drawing/2014/main" id="{FB080FB8-B785-4AD7-A1B8-3EAD812C4EE1}"/>
                  </a:ext>
                </a:extLst>
              </p:cNvPr>
              <p:cNvSpPr/>
              <p:nvPr/>
            </p:nvSpPr>
            <p:spPr>
              <a:xfrm>
                <a:off x="297180" y="3047575"/>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50" name="Oval 49">
                <a:extLst>
                  <a:ext uri="{FF2B5EF4-FFF2-40B4-BE49-F238E27FC236}">
                    <a16:creationId xmlns:a16="http://schemas.microsoft.com/office/drawing/2014/main" id="{9AB24A81-C560-4232-AB59-C3E9939C2F90}"/>
                  </a:ext>
                </a:extLst>
              </p:cNvPr>
              <p:cNvSpPr/>
              <p:nvPr/>
            </p:nvSpPr>
            <p:spPr>
              <a:xfrm rot="1394545">
                <a:off x="1083913" y="4475142"/>
                <a:ext cx="87630" cy="1213944"/>
              </a:xfrm>
              <a:prstGeom prst="ellipse">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53" name="Parallelogram 52">
                <a:extLst>
                  <a:ext uri="{FF2B5EF4-FFF2-40B4-BE49-F238E27FC236}">
                    <a16:creationId xmlns:a16="http://schemas.microsoft.com/office/drawing/2014/main" id="{184643A8-471E-4802-946D-65307B799033}"/>
                  </a:ext>
                </a:extLst>
              </p:cNvPr>
              <p:cNvSpPr/>
              <p:nvPr/>
            </p:nvSpPr>
            <p:spPr>
              <a:xfrm>
                <a:off x="243654" y="4495372"/>
                <a:ext cx="1135380" cy="1173480"/>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grpSp>
        <p:sp>
          <p:nvSpPr>
            <p:cNvPr id="38" name="TextBox 37">
              <a:extLst>
                <a:ext uri="{FF2B5EF4-FFF2-40B4-BE49-F238E27FC236}">
                  <a16:creationId xmlns:a16="http://schemas.microsoft.com/office/drawing/2014/main" id="{3296440F-4B1E-4ADE-8B35-90CA3862CEE5}"/>
                </a:ext>
              </a:extLst>
            </p:cNvPr>
            <p:cNvSpPr txBox="1"/>
            <p:nvPr/>
          </p:nvSpPr>
          <p:spPr>
            <a:xfrm>
              <a:off x="488245" y="3295696"/>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2</a:t>
              </a:r>
              <a:endParaRPr lang="en-IN" sz="3200" b="1" dirty="0">
                <a:solidFill>
                  <a:srgbClr val="CE7B28"/>
                </a:solidFill>
                <a:latin typeface="+mj-lt"/>
              </a:endParaRPr>
            </a:p>
          </p:txBody>
        </p:sp>
        <p:sp>
          <p:nvSpPr>
            <p:cNvPr id="39" name="TextBox 38">
              <a:extLst>
                <a:ext uri="{FF2B5EF4-FFF2-40B4-BE49-F238E27FC236}">
                  <a16:creationId xmlns:a16="http://schemas.microsoft.com/office/drawing/2014/main" id="{760BA004-C980-43B7-90FD-FD8B2EAE6B9B}"/>
                </a:ext>
              </a:extLst>
            </p:cNvPr>
            <p:cNvSpPr txBox="1"/>
            <p:nvPr/>
          </p:nvSpPr>
          <p:spPr>
            <a:xfrm>
              <a:off x="488245" y="4743495"/>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3</a:t>
              </a:r>
              <a:endParaRPr lang="en-IN" sz="3200" b="1" dirty="0">
                <a:solidFill>
                  <a:srgbClr val="CE7B28"/>
                </a:solidFill>
                <a:latin typeface="+mj-lt"/>
              </a:endParaRPr>
            </a:p>
          </p:txBody>
        </p:sp>
        <p:sp>
          <p:nvSpPr>
            <p:cNvPr id="40" name="TextBox 39">
              <a:extLst>
                <a:ext uri="{FF2B5EF4-FFF2-40B4-BE49-F238E27FC236}">
                  <a16:creationId xmlns:a16="http://schemas.microsoft.com/office/drawing/2014/main" id="{9F22EA80-8DE1-417B-B7D6-B75F55582758}"/>
                </a:ext>
              </a:extLst>
            </p:cNvPr>
            <p:cNvSpPr txBox="1"/>
            <p:nvPr/>
          </p:nvSpPr>
          <p:spPr>
            <a:xfrm>
              <a:off x="488245" y="1847896"/>
              <a:ext cx="270649" cy="565731"/>
            </a:xfrm>
            <a:prstGeom prst="rect">
              <a:avLst/>
            </a:prstGeom>
            <a:noFill/>
          </p:spPr>
          <p:txBody>
            <a:bodyPr wrap="none" lIns="0" tIns="0" rIns="0" bIns="0" rtlCol="0" anchor="ctr">
              <a:spAutoFit/>
            </a:bodyPr>
            <a:lstStyle/>
            <a:p>
              <a:r>
                <a:rPr lang="en-US" sz="3200" b="1" dirty="0">
                  <a:solidFill>
                    <a:srgbClr val="CE7B28"/>
                  </a:solidFill>
                  <a:latin typeface="+mj-lt"/>
                </a:rPr>
                <a:t>1</a:t>
              </a:r>
              <a:endParaRPr lang="en-IN" sz="3200" b="1" dirty="0">
                <a:solidFill>
                  <a:srgbClr val="CE7B28"/>
                </a:solidFill>
                <a:latin typeface="+mj-lt"/>
              </a:endParaRPr>
            </a:p>
          </p:txBody>
        </p:sp>
      </p:grpSp>
      <p:sp>
        <p:nvSpPr>
          <p:cNvPr id="54" name="Rectangle 53">
            <a:extLst>
              <a:ext uri="{FF2B5EF4-FFF2-40B4-BE49-F238E27FC236}">
                <a16:creationId xmlns:a16="http://schemas.microsoft.com/office/drawing/2014/main" id="{276DAC80-9D49-4370-8F39-E566E3D3EB9A}"/>
              </a:ext>
            </a:extLst>
          </p:cNvPr>
          <p:cNvSpPr/>
          <p:nvPr/>
        </p:nvSpPr>
        <p:spPr>
          <a:xfrm>
            <a:off x="707914" y="5313639"/>
            <a:ext cx="1903994" cy="758636"/>
          </a:xfrm>
          <a:prstGeom prst="rect">
            <a:avLst/>
          </a:prstGeom>
          <a:solidFill>
            <a:srgbClr val="0061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57200" tIns="45720" rIns="45720" bIns="45720" numCol="1" spcCol="0" rtlCol="0" fromWordArt="0" anchor="ctr" anchorCtr="0" forceAA="0" compatLnSpc="1">
            <a:prstTxWarp prst="textNoShape">
              <a:avLst/>
            </a:prstTxWarp>
            <a:noAutofit/>
          </a:bodyPr>
          <a:lstStyle/>
          <a:p>
            <a:pPr>
              <a:lnSpc>
                <a:spcPct val="120000"/>
              </a:lnSpc>
            </a:pPr>
            <a:r>
              <a:rPr lang="en-IN" sz="1000" b="1" dirty="0">
                <a:solidFill>
                  <a:schemeClr val="bg1"/>
                </a:solidFill>
                <a:latin typeface="Arial Nova Light" panose="020B0304020202020204" pitchFamily="34" charset="0"/>
                <a:ea typeface="Roboto Thin" panose="02000000000000000000" pitchFamily="2" charset="0"/>
                <a:cs typeface="Calibri" panose="020F0502020204030204" pitchFamily="34" charset="0"/>
              </a:rPr>
              <a:t>~65% of 2020 tower production in 12/31 backlog</a:t>
            </a:r>
          </a:p>
        </p:txBody>
      </p:sp>
      <p:sp>
        <p:nvSpPr>
          <p:cNvPr id="55" name="Parallelogram 54">
            <a:extLst>
              <a:ext uri="{FF2B5EF4-FFF2-40B4-BE49-F238E27FC236}">
                <a16:creationId xmlns:a16="http://schemas.microsoft.com/office/drawing/2014/main" id="{ADE2F240-0CED-4C3A-A6BB-7BA1A10BBB89}"/>
              </a:ext>
            </a:extLst>
          </p:cNvPr>
          <p:cNvSpPr/>
          <p:nvPr/>
        </p:nvSpPr>
        <p:spPr>
          <a:xfrm>
            <a:off x="143484" y="5182225"/>
            <a:ext cx="874202" cy="1021461"/>
          </a:xfrm>
          <a:prstGeom prst="parallelogram">
            <a:avLst>
              <a:gd name="adj" fmla="val 440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b="1" dirty="0">
              <a:solidFill>
                <a:schemeClr val="bg2"/>
              </a:solidFill>
              <a:latin typeface="+mj-lt"/>
              <a:ea typeface="Open Sans" panose="020B0606030504020204" pitchFamily="34" charset="0"/>
              <a:cs typeface="Open Sans" panose="020B0606030504020204" pitchFamily="34" charset="0"/>
            </a:endParaRPr>
          </a:p>
        </p:txBody>
      </p:sp>
      <p:sp>
        <p:nvSpPr>
          <p:cNvPr id="56" name="TextBox 55">
            <a:extLst>
              <a:ext uri="{FF2B5EF4-FFF2-40B4-BE49-F238E27FC236}">
                <a16:creationId xmlns:a16="http://schemas.microsoft.com/office/drawing/2014/main" id="{62061A49-9EA2-4E67-8633-9EC6FD437053}"/>
              </a:ext>
            </a:extLst>
          </p:cNvPr>
          <p:cNvSpPr txBox="1"/>
          <p:nvPr/>
        </p:nvSpPr>
        <p:spPr>
          <a:xfrm>
            <a:off x="495436" y="5398204"/>
            <a:ext cx="203582" cy="492443"/>
          </a:xfrm>
          <a:prstGeom prst="rect">
            <a:avLst/>
          </a:prstGeom>
          <a:noFill/>
        </p:spPr>
        <p:txBody>
          <a:bodyPr wrap="none" lIns="0" tIns="0" rIns="0" bIns="0" rtlCol="0" anchor="ctr">
            <a:spAutoFit/>
          </a:bodyPr>
          <a:lstStyle/>
          <a:p>
            <a:r>
              <a:rPr lang="en-US" sz="3200" b="1" dirty="0">
                <a:solidFill>
                  <a:srgbClr val="CE7B28"/>
                </a:solidFill>
                <a:latin typeface="+mj-lt"/>
              </a:rPr>
              <a:t>4</a:t>
            </a:r>
            <a:endParaRPr lang="en-IN" sz="3200" b="1" dirty="0">
              <a:solidFill>
                <a:srgbClr val="CE7B28"/>
              </a:solidFill>
              <a:latin typeface="+mj-lt"/>
            </a:endParaRPr>
          </a:p>
        </p:txBody>
      </p:sp>
      <p:graphicFrame>
        <p:nvGraphicFramePr>
          <p:cNvPr id="46" name="Chart 45">
            <a:extLst>
              <a:ext uri="{FF2B5EF4-FFF2-40B4-BE49-F238E27FC236}">
                <a16:creationId xmlns:a16="http://schemas.microsoft.com/office/drawing/2014/main" id="{C4AF4E9B-540B-4A1A-9488-B73FF60916FB}"/>
              </a:ext>
            </a:extLst>
          </p:cNvPr>
          <p:cNvGraphicFramePr>
            <a:graphicFrameLocks/>
          </p:cNvGraphicFramePr>
          <p:nvPr>
            <p:extLst>
              <p:ext uri="{D42A27DB-BD31-4B8C-83A1-F6EECF244321}">
                <p14:modId xmlns:p14="http://schemas.microsoft.com/office/powerpoint/2010/main" val="3795021542"/>
              </p:ext>
            </p:extLst>
          </p:nvPr>
        </p:nvGraphicFramePr>
        <p:xfrm>
          <a:off x="6922826" y="4127003"/>
          <a:ext cx="4211968" cy="1993992"/>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a:extLst>
              <a:ext uri="{FF2B5EF4-FFF2-40B4-BE49-F238E27FC236}">
                <a16:creationId xmlns:a16="http://schemas.microsoft.com/office/drawing/2014/main" id="{44A75394-BA6F-4364-A3D0-03D9B32C7374}"/>
              </a:ext>
            </a:extLst>
          </p:cNvPr>
          <p:cNvSpPr txBox="1"/>
          <p:nvPr/>
        </p:nvSpPr>
        <p:spPr>
          <a:xfrm>
            <a:off x="7208668" y="5890647"/>
            <a:ext cx="3869361" cy="246221"/>
          </a:xfrm>
          <a:prstGeom prst="rect">
            <a:avLst/>
          </a:prstGeom>
          <a:solidFill>
            <a:schemeClr val="bg1"/>
          </a:solidFill>
        </p:spPr>
        <p:txBody>
          <a:bodyPr wrap="square" rtlCol="0">
            <a:spAutoFit/>
          </a:bodyPr>
          <a:lstStyle/>
          <a:p>
            <a:endParaRPr lang="en-US" sz="1000" dirty="0">
              <a:latin typeface="Arial Nova Light" panose="020B0304020202020204" pitchFamily="34" charset="0"/>
            </a:endParaRPr>
          </a:p>
        </p:txBody>
      </p:sp>
      <p:sp>
        <p:nvSpPr>
          <p:cNvPr id="4" name="TextBox 3">
            <a:extLst>
              <a:ext uri="{FF2B5EF4-FFF2-40B4-BE49-F238E27FC236}">
                <a16:creationId xmlns:a16="http://schemas.microsoft.com/office/drawing/2014/main" id="{49904665-379F-4D82-AF13-C5A2267BBE6D}"/>
              </a:ext>
            </a:extLst>
          </p:cNvPr>
          <p:cNvSpPr txBox="1"/>
          <p:nvPr/>
        </p:nvSpPr>
        <p:spPr>
          <a:xfrm>
            <a:off x="7341827" y="5841507"/>
            <a:ext cx="683580" cy="246221"/>
          </a:xfrm>
          <a:prstGeom prst="rect">
            <a:avLst/>
          </a:prstGeom>
          <a:noFill/>
        </p:spPr>
        <p:txBody>
          <a:bodyPr wrap="square" rtlCol="0">
            <a:spAutoFit/>
          </a:bodyPr>
          <a:lstStyle/>
          <a:p>
            <a:r>
              <a:rPr lang="en-US" sz="1000" dirty="0">
                <a:solidFill>
                  <a:schemeClr val="tx1">
                    <a:lumMod val="65000"/>
                    <a:lumOff val="35000"/>
                  </a:schemeClr>
                </a:solidFill>
                <a:latin typeface="Arial Nova Light" panose="020B0304020202020204" pitchFamily="34" charset="0"/>
              </a:rPr>
              <a:t>12/31/18</a:t>
            </a:r>
          </a:p>
        </p:txBody>
      </p:sp>
      <p:sp>
        <p:nvSpPr>
          <p:cNvPr id="48" name="TextBox 47">
            <a:extLst>
              <a:ext uri="{FF2B5EF4-FFF2-40B4-BE49-F238E27FC236}">
                <a16:creationId xmlns:a16="http://schemas.microsoft.com/office/drawing/2014/main" id="{C94BF9D6-3D27-4D38-B78B-2B61539C2B82}"/>
              </a:ext>
            </a:extLst>
          </p:cNvPr>
          <p:cNvSpPr txBox="1"/>
          <p:nvPr/>
        </p:nvSpPr>
        <p:spPr>
          <a:xfrm>
            <a:off x="8687020" y="5842515"/>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9/30/19</a:t>
            </a:r>
          </a:p>
        </p:txBody>
      </p:sp>
      <p:sp>
        <p:nvSpPr>
          <p:cNvPr id="52" name="TextBox 51">
            <a:extLst>
              <a:ext uri="{FF2B5EF4-FFF2-40B4-BE49-F238E27FC236}">
                <a16:creationId xmlns:a16="http://schemas.microsoft.com/office/drawing/2014/main" id="{7674B7E9-B257-42F4-BF89-67000043B37B}"/>
              </a:ext>
            </a:extLst>
          </p:cNvPr>
          <p:cNvSpPr txBox="1"/>
          <p:nvPr/>
        </p:nvSpPr>
        <p:spPr>
          <a:xfrm>
            <a:off x="10004231" y="5842515"/>
            <a:ext cx="683580" cy="246221"/>
          </a:xfrm>
          <a:prstGeom prst="rect">
            <a:avLst/>
          </a:prstGeom>
          <a:noFill/>
        </p:spPr>
        <p:txBody>
          <a:bodyPr wrap="square" rtlCol="0">
            <a:spAutoFit/>
          </a:bodyPr>
          <a:lstStyle/>
          <a:p>
            <a:pPr algn="ctr"/>
            <a:r>
              <a:rPr lang="en-US" sz="1000" dirty="0">
                <a:solidFill>
                  <a:schemeClr val="tx1">
                    <a:lumMod val="65000"/>
                    <a:lumOff val="35000"/>
                  </a:schemeClr>
                </a:solidFill>
                <a:latin typeface="Arial Nova Light" panose="020B0304020202020204" pitchFamily="34" charset="0"/>
              </a:rPr>
              <a:t>12/31/19</a:t>
            </a:r>
          </a:p>
        </p:txBody>
      </p:sp>
      <p:graphicFrame>
        <p:nvGraphicFramePr>
          <p:cNvPr id="45" name="Chart 44">
            <a:extLst>
              <a:ext uri="{FF2B5EF4-FFF2-40B4-BE49-F238E27FC236}">
                <a16:creationId xmlns:a16="http://schemas.microsoft.com/office/drawing/2014/main" id="{52A18C2C-5D89-4037-AEEE-B96E980328A6}"/>
              </a:ext>
            </a:extLst>
          </p:cNvPr>
          <p:cNvGraphicFramePr>
            <a:graphicFrameLocks/>
          </p:cNvGraphicFramePr>
          <p:nvPr>
            <p:extLst>
              <p:ext uri="{D42A27DB-BD31-4B8C-83A1-F6EECF244321}">
                <p14:modId xmlns:p14="http://schemas.microsoft.com/office/powerpoint/2010/main" val="2810216616"/>
              </p:ext>
            </p:extLst>
          </p:nvPr>
        </p:nvGraphicFramePr>
        <p:xfrm>
          <a:off x="2920997" y="1919384"/>
          <a:ext cx="3348100" cy="141480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1664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HEAVY FABRICATIONS SEGMENT   </a:t>
            </a:r>
            <a:br>
              <a:rPr lang="en-US" sz="2400" dirty="0"/>
            </a:br>
            <a:r>
              <a:rPr lang="en-US" sz="1800" b="0" dirty="0">
                <a:solidFill>
                  <a:srgbClr val="CE7B28"/>
                </a:solidFill>
              </a:rPr>
              <a:t>PTC-Driven Demand For Tower Sections</a:t>
            </a:r>
            <a:endParaRPr lang="en-US" sz="800" b="0" i="1" dirty="0">
              <a:solidFill>
                <a:srgbClr val="CE7B28"/>
              </a:solidFill>
            </a:endParaRPr>
          </a:p>
        </p:txBody>
      </p:sp>
      <p:sp>
        <p:nvSpPr>
          <p:cNvPr id="5" name="Slide Number Placeholder 4"/>
          <p:cNvSpPr>
            <a:spLocks noGrp="1"/>
          </p:cNvSpPr>
          <p:nvPr>
            <p:ph type="sldNum" sz="quarter" idx="4"/>
          </p:nvPr>
        </p:nvSpPr>
        <p:spPr/>
        <p:txBody>
          <a:bodyPr/>
          <a:lstStyle/>
          <a:p>
            <a:fld id="{E189DA35-5C96-C34F-91AB-939BFA61035D}" type="slidenum">
              <a:rPr lang="en-US" smtClean="0">
                <a:solidFill>
                  <a:srgbClr val="CE7B28"/>
                </a:solidFill>
              </a:rPr>
              <a:pPr/>
              <a:t>9</a:t>
            </a:fld>
            <a:r>
              <a:rPr lang="en-US" dirty="0">
                <a:solidFill>
                  <a:srgbClr val="CE7B28"/>
                </a:solidFill>
              </a:rPr>
              <a:t> |  Investor Presentation </a:t>
            </a:r>
          </a:p>
        </p:txBody>
      </p:sp>
      <p:sp>
        <p:nvSpPr>
          <p:cNvPr id="20" name="Rectangle 19">
            <a:extLst>
              <a:ext uri="{FF2B5EF4-FFF2-40B4-BE49-F238E27FC236}">
                <a16:creationId xmlns:a16="http://schemas.microsoft.com/office/drawing/2014/main" id="{6E67F9BB-1F66-4EF8-9856-D445856FCB14}"/>
              </a:ext>
            </a:extLst>
          </p:cNvPr>
          <p:cNvSpPr/>
          <p:nvPr/>
        </p:nvSpPr>
        <p:spPr>
          <a:xfrm>
            <a:off x="1190623" y="1376832"/>
            <a:ext cx="5696598" cy="438582"/>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spcAft>
                <a:spcPts val="330"/>
              </a:spcAft>
            </a:pPr>
            <a:r>
              <a:rPr lang="en-IN" sz="1400" b="1" dirty="0">
                <a:solidFill>
                  <a:srgbClr val="006198"/>
                </a:solidFill>
                <a:latin typeface="Arial Nova Light" panose="020B0304020202020204" pitchFamily="34" charset="0"/>
                <a:ea typeface="Open Sans" panose="020B0606030504020204" pitchFamily="34" charset="0"/>
                <a:cs typeface="Calibri" panose="020F0502020204030204" pitchFamily="34" charset="0"/>
              </a:rPr>
              <a:t>Total Tower Sections Sold     </a:t>
            </a:r>
          </a:p>
          <a:p>
            <a:pPr>
              <a:spcAft>
                <a:spcPts val="330"/>
              </a:spcAft>
            </a:pPr>
            <a:r>
              <a:rPr lang="en-IN" sz="1200" dirty="0">
                <a:solidFill>
                  <a:srgbClr val="CE7B28"/>
                </a:solidFill>
                <a:latin typeface="Arial Nova Light" panose="020B0304020202020204" pitchFamily="34" charset="0"/>
                <a:ea typeface="Open Sans" panose="020B0606030504020204" pitchFamily="34" charset="0"/>
                <a:cs typeface="Calibri" panose="020F0502020204030204" pitchFamily="34" charset="0"/>
              </a:rPr>
              <a:t>(Number of Sections)</a:t>
            </a:r>
          </a:p>
        </p:txBody>
      </p:sp>
      <p:graphicFrame>
        <p:nvGraphicFramePr>
          <p:cNvPr id="32" name="Chart 31">
            <a:extLst>
              <a:ext uri="{FF2B5EF4-FFF2-40B4-BE49-F238E27FC236}">
                <a16:creationId xmlns:a16="http://schemas.microsoft.com/office/drawing/2014/main" id="{9B65D2BE-8101-4511-9FD7-687A1FF9C7A1}"/>
              </a:ext>
            </a:extLst>
          </p:cNvPr>
          <p:cNvGraphicFramePr>
            <a:graphicFrameLocks/>
          </p:cNvGraphicFramePr>
          <p:nvPr>
            <p:extLst>
              <p:ext uri="{D42A27DB-BD31-4B8C-83A1-F6EECF244321}">
                <p14:modId xmlns:p14="http://schemas.microsoft.com/office/powerpoint/2010/main" val="1601178815"/>
              </p:ext>
            </p:extLst>
          </p:nvPr>
        </p:nvGraphicFramePr>
        <p:xfrm>
          <a:off x="1190622" y="2051620"/>
          <a:ext cx="10106429" cy="357723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Top Corners One Rounded and One Snipped 3">
            <a:extLst>
              <a:ext uri="{FF2B5EF4-FFF2-40B4-BE49-F238E27FC236}">
                <a16:creationId xmlns:a16="http://schemas.microsoft.com/office/drawing/2014/main" id="{263C904B-947A-43F0-AC62-17F6FCFC779B}"/>
              </a:ext>
            </a:extLst>
          </p:cNvPr>
          <p:cNvSpPr/>
          <p:nvPr/>
        </p:nvSpPr>
        <p:spPr>
          <a:xfrm>
            <a:off x="1497407" y="2857103"/>
            <a:ext cx="1190202" cy="454761"/>
          </a:xfrm>
          <a:prstGeom prst="snip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latin typeface="Arial Nova Light" panose="020B0304020202020204" pitchFamily="34" charset="0"/>
              </a:rPr>
              <a:t>+31% y/y</a:t>
            </a:r>
          </a:p>
        </p:txBody>
      </p:sp>
      <p:sp>
        <p:nvSpPr>
          <p:cNvPr id="49" name="Rectangle: Top Corners One Rounded and One Snipped 48">
            <a:extLst>
              <a:ext uri="{FF2B5EF4-FFF2-40B4-BE49-F238E27FC236}">
                <a16:creationId xmlns:a16="http://schemas.microsoft.com/office/drawing/2014/main" id="{0A32F7A9-235A-49B7-8CF1-980C9E80453D}"/>
              </a:ext>
            </a:extLst>
          </p:cNvPr>
          <p:cNvSpPr/>
          <p:nvPr/>
        </p:nvSpPr>
        <p:spPr>
          <a:xfrm>
            <a:off x="4157716" y="2756941"/>
            <a:ext cx="1190202" cy="454761"/>
          </a:xfrm>
          <a:prstGeom prst="snip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latin typeface="Arial Nova Light" panose="020B0304020202020204" pitchFamily="34" charset="0"/>
              </a:rPr>
              <a:t>Flat y/y</a:t>
            </a:r>
          </a:p>
        </p:txBody>
      </p:sp>
      <p:sp>
        <p:nvSpPr>
          <p:cNvPr id="50" name="Rectangle: Top Corners One Rounded and One Snipped 49">
            <a:extLst>
              <a:ext uri="{FF2B5EF4-FFF2-40B4-BE49-F238E27FC236}">
                <a16:creationId xmlns:a16="http://schemas.microsoft.com/office/drawing/2014/main" id="{43434240-4AE8-4FC5-887E-E1BA1A829A2E}"/>
              </a:ext>
            </a:extLst>
          </p:cNvPr>
          <p:cNvSpPr/>
          <p:nvPr/>
        </p:nvSpPr>
        <p:spPr>
          <a:xfrm>
            <a:off x="6818025" y="2407233"/>
            <a:ext cx="1190202" cy="454761"/>
          </a:xfrm>
          <a:prstGeom prst="snip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latin typeface="Arial Nova Light" panose="020B0304020202020204" pitchFamily="34" charset="0"/>
              </a:rPr>
              <a:t>+84% y/y</a:t>
            </a:r>
          </a:p>
        </p:txBody>
      </p:sp>
      <p:sp>
        <p:nvSpPr>
          <p:cNvPr id="51" name="Rectangle: Top Corners One Rounded and One Snipped 50">
            <a:extLst>
              <a:ext uri="{FF2B5EF4-FFF2-40B4-BE49-F238E27FC236}">
                <a16:creationId xmlns:a16="http://schemas.microsoft.com/office/drawing/2014/main" id="{40C0FFAC-3912-4678-A8A4-6FE58DB7946A}"/>
              </a:ext>
            </a:extLst>
          </p:cNvPr>
          <p:cNvSpPr/>
          <p:nvPr/>
        </p:nvSpPr>
        <p:spPr>
          <a:xfrm>
            <a:off x="9648357" y="1851422"/>
            <a:ext cx="1190202" cy="454761"/>
          </a:xfrm>
          <a:prstGeom prst="snip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75000"/>
                    <a:lumOff val="25000"/>
                  </a:schemeClr>
                </a:solidFill>
                <a:latin typeface="Arial Nova Light" panose="020B0304020202020204" pitchFamily="34" charset="0"/>
              </a:rPr>
              <a:t>+372% y/y</a:t>
            </a:r>
          </a:p>
        </p:txBody>
      </p:sp>
      <p:sp>
        <p:nvSpPr>
          <p:cNvPr id="52" name="Slide Number Placeholder 4">
            <a:extLst>
              <a:ext uri="{FF2B5EF4-FFF2-40B4-BE49-F238E27FC236}">
                <a16:creationId xmlns:a16="http://schemas.microsoft.com/office/drawing/2014/main" id="{3EB661F2-3BB0-4A7A-93BE-B9063BD18C4A}"/>
              </a:ext>
            </a:extLst>
          </p:cNvPr>
          <p:cNvSpPr txBox="1">
            <a:spLocks/>
          </p:cNvSpPr>
          <p:nvPr/>
        </p:nvSpPr>
        <p:spPr>
          <a:xfrm>
            <a:off x="529741" y="6019152"/>
            <a:ext cx="10548288" cy="365125"/>
          </a:xfrm>
          <a:prstGeom prst="rect">
            <a:avLst/>
          </a:prstGeom>
        </p:spPr>
        <p:txBody>
          <a:bodyPr vert="horz" lIns="91440" tIns="45720" rIns="91440" bIns="45720" rtlCol="0" anchor="ctr"/>
          <a:lstStyle>
            <a:defPPr>
              <a:defRPr lang="en-US"/>
            </a:defPPr>
            <a:lvl1pPr marL="0" algn="l" defTabSz="914400" rtl="0" eaLnBrk="1" latinLnBrk="0" hangingPunct="1">
              <a:defRPr sz="800" b="0" i="0" kern="1200">
                <a:solidFill>
                  <a:schemeClr val="tx1">
                    <a:tint val="75000"/>
                  </a:schemeClr>
                </a:solidFill>
                <a:latin typeface="Arial Nova Light" charset="0"/>
                <a:ea typeface="Arial Nova Light" charset="0"/>
                <a:cs typeface="Arial Nova Light"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i="1" dirty="0">
                <a:solidFill>
                  <a:srgbClr val="CE7B28"/>
                </a:solidFill>
              </a:rPr>
              <a:t>Note:  In December 2019, the United States production tax credit for renewable wind projects was extended for one-year, pursuant to a year-end 2019 appropriations bill, from January 1, 2020 to January 1, 2021.  As a result of the new legislation, the PTC will subsidize wind projects commenced as late as 2020 and completed by 2024, or later, if continuous construction can be demonstrated.  The extension of the PTC is expected to result in a material, near-term increase in wind tower orders during calendar 2020, as producers seek to capture the ratable economic benefit associated with the PTC extension.</a:t>
            </a:r>
          </a:p>
          <a:p>
            <a:r>
              <a:rPr lang="en-US" sz="1000" i="1" dirty="0">
                <a:solidFill>
                  <a:srgbClr val="CE7B28"/>
                </a:solidFill>
              </a:rPr>
              <a:t>   </a:t>
            </a:r>
          </a:p>
        </p:txBody>
      </p:sp>
      <p:sp>
        <p:nvSpPr>
          <p:cNvPr id="21" name="Rectangle 20">
            <a:extLst>
              <a:ext uri="{FF2B5EF4-FFF2-40B4-BE49-F238E27FC236}">
                <a16:creationId xmlns:a16="http://schemas.microsoft.com/office/drawing/2014/main" id="{D4C2ED6A-7F7F-4865-BFB5-D58763FFF322}"/>
              </a:ext>
            </a:extLst>
          </p:cNvPr>
          <p:cNvSpPr/>
          <p:nvPr/>
        </p:nvSpPr>
        <p:spPr>
          <a:xfrm>
            <a:off x="9093320" y="1376832"/>
            <a:ext cx="2098622" cy="4392597"/>
          </a:xfrm>
          <a:prstGeom prst="rect">
            <a:avLst/>
          </a:prstGeom>
          <a:ln w="1270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201187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4092</TotalTime>
  <Words>1835</Words>
  <Application>Microsoft Office PowerPoint</Application>
  <PresentationFormat>Widescreen</PresentationFormat>
  <Paragraphs>362</Paragraphs>
  <Slides>27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Arial Nova</vt:lpstr>
      <vt:lpstr>Arial Nova Light</vt:lpstr>
      <vt:lpstr>Calibri</vt:lpstr>
      <vt:lpstr>Calibri Light</vt:lpstr>
      <vt:lpstr>Cambria</vt:lpstr>
      <vt:lpstr>Courier New</vt:lpstr>
      <vt:lpstr>Open Sans</vt:lpstr>
      <vt:lpstr>Proxima Nova</vt:lpstr>
      <vt:lpstr>Proxima Nova Light</vt:lpstr>
      <vt:lpstr>Roboto Thin</vt:lpstr>
      <vt:lpstr>Wingdings</vt:lpstr>
      <vt:lpstr>Office Theme</vt:lpstr>
      <vt:lpstr>PowerPoint Presentation</vt:lpstr>
      <vt:lpstr> SAFE-HARBOR STATEMENT  </vt:lpstr>
      <vt:lpstr>PERFORMANCE  OVERVIEW</vt:lpstr>
      <vt:lpstr> 4Q19 EXECUTIVE SUMMARY </vt:lpstr>
      <vt:lpstr>   4Q19 EXECUTIVE SUMMARY (Continued) </vt:lpstr>
      <vt:lpstr>FIVE-YEAR HISTORICAL TREND DATA    Significant Y/Y Increase In Orders and Backlog Exiting 2019</vt:lpstr>
      <vt:lpstr>KEY FINANCIAL DATA   Fourth Quarter and Full-Year 2019 </vt:lpstr>
      <vt:lpstr>HEAVY FABRICATIONS SEGMENT    Positive Commercial Momentum Leading to Improved Operating Performance</vt:lpstr>
      <vt:lpstr>HEAVY FABRICATIONS SEGMENT    PTC-Driven Demand For Tower Sections</vt:lpstr>
      <vt:lpstr>GEARING SEGMENT    Higher-Value Sales Mix Contributes To Improved EBITDA Generation</vt:lpstr>
      <vt:lpstr>INDUSTRIAL SOLUTIONS SEGMENT    Benefited From First Solar Kitting Order In The Fourth Quarter 2019</vt:lpstr>
      <vt:lpstr>BALANCE SHEET UPDATE Improved Operational Performance / Working Capital Initiatives Bolstering Liquidity</vt:lpstr>
      <vt:lpstr>MANAGEMENT OUTLOOK</vt:lpstr>
      <vt:lpstr>FINANCIAL GUIDANCE     Current as of February 27, 2020</vt:lpstr>
      <vt:lpstr>FINANCIAL GUIDANCE PERFORMANCE BRIDGE    Full-Year 2019 vs. Full-Year 2020</vt:lpstr>
      <vt:lpstr>BROADWIND OVERVIEW  Positioned For Profitable Growth   </vt:lpstr>
      <vt:lpstr>KEY INITIATIVES BY SEGMENT   Positioned For Profitable Growth   </vt:lpstr>
      <vt:lpstr>CUSTOMER DIVERSIFICATION INITIATIVE     Applying Precision Manufacturing Expertise Beyond Wind Energy</vt:lpstr>
      <vt:lpstr>U.S. WIND SECTOR OUTLOOK    On-Shore Ramp Occurring; Off-Shore Ramp Beginning In 2023</vt:lpstr>
      <vt:lpstr>KEY NON-WIND SECTOR OPPORTUNITIES  Growth Forecasts By Sectors </vt:lpstr>
      <vt:lpstr>INVESTMENT THESIS     Diversified Precision Manufacturer Serving Clean Tech and Industrial Applications </vt:lpstr>
      <vt:lpstr> APPENDIX</vt:lpstr>
      <vt:lpstr>EXHIBIT A     Orders, Revenues and Operating Income (Loss) By Segment </vt:lpstr>
      <vt:lpstr>EXHIBIT B  GAAP to Non-GAAP Consolidated Adjusted EBITDA Reconciliation </vt:lpstr>
      <vt:lpstr>EXHIBIT C GAAP to Non-GAAP Adjusted EBITDA Reconciliation By Segment  </vt:lpstr>
      <vt:lpstr>EXHIBIT C (Continued) GAAP to Non-GAAP Adjusted EBITDA Reconciliation By Segment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Jacob Yahnke</dc:creator>
  <cp:lastModifiedBy>Jason Bonfigt</cp:lastModifiedBy>
  <cp:revision>238</cp:revision>
  <cp:lastPrinted>2020-02-25T18:23:46Z</cp:lastPrinted>
  <dcterms:created xsi:type="dcterms:W3CDTF">2020-01-24T15:38:28Z</dcterms:created>
  <dcterms:modified xsi:type="dcterms:W3CDTF">2020-02-26T18:35:59Z</dcterms:modified>
</cp:coreProperties>
</file>