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Lst>
  <p:notesMasterIdLst>
    <p:notesMasterId r:id="rId42"/>
  </p:notesMasterIdLst>
  <p:sldIdLst>
    <p:sldId id="1237" r:id="rId6"/>
    <p:sldId id="1202" r:id="rId7"/>
    <p:sldId id="257" r:id="rId8"/>
    <p:sldId id="260" r:id="rId9"/>
    <p:sldId id="1228" r:id="rId10"/>
    <p:sldId id="1229" r:id="rId11"/>
    <p:sldId id="1231" r:id="rId12"/>
    <p:sldId id="1197" r:id="rId13"/>
    <p:sldId id="1234" r:id="rId14"/>
    <p:sldId id="1196" r:id="rId15"/>
    <p:sldId id="1238" r:id="rId16"/>
    <p:sldId id="1169" r:id="rId17"/>
    <p:sldId id="275" r:id="rId18"/>
    <p:sldId id="267" r:id="rId19"/>
    <p:sldId id="272" r:id="rId20"/>
    <p:sldId id="268" r:id="rId21"/>
    <p:sldId id="1122" r:id="rId22"/>
    <p:sldId id="1223" r:id="rId23"/>
    <p:sldId id="273" r:id="rId24"/>
    <p:sldId id="802" r:id="rId25"/>
    <p:sldId id="1244" r:id="rId26"/>
    <p:sldId id="1243" r:id="rId27"/>
    <p:sldId id="276" r:id="rId28"/>
    <p:sldId id="277" r:id="rId29"/>
    <p:sldId id="1140" r:id="rId30"/>
    <p:sldId id="1232" r:id="rId31"/>
    <p:sldId id="1233" r:id="rId32"/>
    <p:sldId id="1212" r:id="rId33"/>
    <p:sldId id="1242" r:id="rId34"/>
    <p:sldId id="1241" r:id="rId35"/>
    <p:sldId id="789" r:id="rId36"/>
    <p:sldId id="787" r:id="rId37"/>
    <p:sldId id="289" r:id="rId38"/>
    <p:sldId id="1190" r:id="rId39"/>
    <p:sldId id="1226" r:id="rId40"/>
    <p:sldId id="800"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747B4A-232C-3B5F-5180-11A663614C3A}" name="Jason Schanno" initials="JS" userId="S::schannoj@bbq-holdings.com::8f7785d4-3744-4064-83a8-a497334858d8" providerId="AD"/>
  <p188:author id="{F2963954-1CF2-27CF-5B29-4F127886E976}" name="Jason Schanno" initials="JS" userId="S::jason.schanno@bbq-holdings.com::8f7785d4-3744-4064-83a8-a497334858d8" providerId="AD"/>
  <p188:author id="{C7F41571-4E82-2ACA-DB86-420532B84CDE}" name="Paul Larson" initials="PL" userId="S::Paul.Larson@bbq-holdings.com::aa3c6184-0b75-4bac-a1b7-e776eee94c2b" providerId="AD"/>
  <p188:author id="{0784AB8A-A0A1-67AC-717F-C5991654A829}" name="Al Hank" initials="AH" userId="S::Al.Hank@bbq-holdings.com::1d8d975f-8341-4dc9-b604-cac91d3c8f07" providerId="AD"/>
  <p188:author id="{1C0082CF-0CFD-C9E3-54E6-5AA724C0FCE1}" name="Paul Larson" initials="PL" userId="S::paul.larson@bbq-holdings.com::aa3c6184-0b75-4bac-a1b7-e776eee94c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EA6"/>
    <a:srgbClr val="FFFFFF"/>
    <a:srgbClr val="BBA58C"/>
    <a:srgbClr val="6D1910"/>
    <a:srgbClr val="DAC0A1"/>
    <a:srgbClr val="B82B26"/>
    <a:srgbClr val="961526"/>
    <a:srgbClr val="F67C2D"/>
    <a:srgbClr val="262626"/>
    <a:srgbClr val="FFF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4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DC34D6C-5F1B-4A85-B32E-8AF99199058E}" type="datetimeFigureOut">
              <a:rPr lang="en-US" smtClean="0"/>
              <a:t>3/11/2022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8BFD74-329D-4E07-A8C0-A5DFC18ED333}" type="slidenum">
              <a:rPr lang="en-US" smtClean="0"/>
              <a:t>‹#›</a:t>
            </a:fld>
            <a:endParaRPr lang="en-US"/>
          </a:p>
        </p:txBody>
      </p:sp>
    </p:spTree>
    <p:extLst>
      <p:ext uri="{BB962C8B-B14F-4D97-AF65-F5344CB8AC3E}">
        <p14:creationId xmlns:p14="http://schemas.microsoft.com/office/powerpoint/2010/main" val="50756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17.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8.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2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jpe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5" Type="http://schemas.microsoft.com/office/2007/relationships/hdphoto" Target="../media/hdphoto2.wdp"/><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4.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a:t>Click To Add Title</a:t>
            </a:r>
          </a:p>
        </p:txBody>
      </p:sp>
      <p:sp>
        <p:nvSpPr>
          <p:cNvPr id="3" name="Content Placeholder 2"/>
          <p:cNvSpPr>
            <a:spLocks noGrp="1"/>
          </p:cNvSpPr>
          <p:nvPr>
            <p:ph idx="1"/>
          </p:nvPr>
        </p:nvSpPr>
        <p:spPr>
          <a:xfrm>
            <a:off x="556132" y="1176619"/>
            <a:ext cx="11075915" cy="4572416"/>
          </a:xfr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11" name="Rectangle 10"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2" name="Rectangle 11"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3" name="Text Placeholder 92"/>
          <p:cNvSpPr>
            <a:spLocks noGrp="1"/>
          </p:cNvSpPr>
          <p:nvPr>
            <p:ph type="body" sz="quarter" idx="109" hasCustomPrompt="1"/>
          </p:nvPr>
        </p:nvSpPr>
        <p:spPr>
          <a:xfrm>
            <a:off x="554182" y="5749034"/>
            <a:ext cx="11085561" cy="331975"/>
          </a:xfrm>
        </p:spPr>
        <p:txBody>
          <a:bodyPr anchor="b">
            <a:normAutofit/>
          </a:bodyPr>
          <a:lstStyle>
            <a:lvl1pPr marL="8393" indent="0">
              <a:spcBef>
                <a:spcPts val="0"/>
              </a:spcBef>
              <a:spcAft>
                <a:spcPts val="0"/>
              </a:spcAft>
              <a:buNone/>
              <a:defRPr sz="618">
                <a:solidFill>
                  <a:srgbClr val="000000"/>
                </a:solidFill>
              </a:defRPr>
            </a:lvl1pPr>
          </a:lstStyle>
          <a:p>
            <a:pPr lvl="0"/>
            <a:r>
              <a:rPr lang="en-US"/>
              <a:t>Click to add source</a:t>
            </a:r>
          </a:p>
        </p:txBody>
      </p:sp>
      <p:sp>
        <p:nvSpPr>
          <p:cNvPr id="8"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9" name="Picture 8" descr="A white surface with a white background&#10;&#10;Description automatically generated with low confidence">
            <a:extLst>
              <a:ext uri="{FF2B5EF4-FFF2-40B4-BE49-F238E27FC236}">
                <a16:creationId xmlns:a16="http://schemas.microsoft.com/office/drawing/2014/main" id="{C0ACDED3-2A01-1241-978E-240BE36670EE}"/>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C2C3B3C4-331C-544F-A6B1-71EB2B966560}"/>
              </a:ext>
            </a:extLst>
          </p:cNvPr>
          <p:cNvPicPr>
            <a:picLocks noChangeAspect="1"/>
          </p:cNvPicPr>
          <p:nvPr userDrawn="1"/>
        </p:nvPicPr>
        <p:blipFill>
          <a:blip r:embed="rId5"/>
          <a:stretch>
            <a:fillRect/>
          </a:stretch>
        </p:blipFill>
        <p:spPr>
          <a:xfrm>
            <a:off x="-38470" y="6596062"/>
            <a:ext cx="12268940" cy="30480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A971BA4E-8FDA-A74C-A65E-35E7424A923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226858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12192000" cy="2840348"/>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754207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b="-1163"/>
          <a:stretch/>
        </p:blipFill>
        <p:spPr>
          <a:xfrm>
            <a:off x="0" y="-2"/>
            <a:ext cx="12192000" cy="2865049"/>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2107631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40349"/>
          </a:xfrm>
          <a:prstGeom prst="rect">
            <a:avLst/>
          </a:prstGeom>
        </p:spPr>
      </p:pic>
      <p:sp>
        <p:nvSpPr>
          <p:cNvPr id="14" name="Rectangle 13"/>
          <p:cNvSpPr/>
          <p:nvPr userDrawn="1"/>
        </p:nvSpPr>
        <p:spPr>
          <a:xfrm>
            <a:off x="-1" y="4172350"/>
            <a:ext cx="12192000" cy="1756744"/>
          </a:xfrm>
          <a:prstGeom prst="rect">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
        <p:nvSpPr>
          <p:cNvPr id="18" name="Oval 17"/>
          <p:cNvSpPr>
            <a:spLocks noChangeAspect="1"/>
          </p:cNvSpPr>
          <p:nvPr userDrawn="1"/>
        </p:nvSpPr>
        <p:spPr>
          <a:xfrm>
            <a:off x="-1433048" y="5959311"/>
            <a:ext cx="1226644" cy="892924"/>
          </a:xfrm>
          <a:prstGeom prst="ellipse">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18" b="1">
                <a:solidFill>
                  <a:schemeClr val="bg1"/>
                </a:solidFill>
              </a:rPr>
              <a:t>30-65-100</a:t>
            </a:r>
          </a:p>
        </p:txBody>
      </p:sp>
    </p:spTree>
    <p:extLst>
      <p:ext uri="{BB962C8B-B14F-4D97-AF65-F5344CB8AC3E}">
        <p14:creationId xmlns:p14="http://schemas.microsoft.com/office/powerpoint/2010/main" val="646329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12192000" cy="2823882"/>
          </a:xfrm>
          <a:prstGeom prst="rect">
            <a:avLst/>
          </a:prstGeom>
        </p:spPr>
      </p:pic>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777832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23882"/>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
        <p:nvSpPr>
          <p:cNvPr id="13" name="Oval 12"/>
          <p:cNvSpPr>
            <a:spLocks noChangeAspect="1"/>
          </p:cNvSpPr>
          <p:nvPr userDrawn="1"/>
        </p:nvSpPr>
        <p:spPr>
          <a:xfrm>
            <a:off x="-1433049" y="3996827"/>
            <a:ext cx="1226644" cy="892924"/>
          </a:xfrm>
          <a:prstGeom prst="ellipse">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18" b="1">
                <a:solidFill>
                  <a:schemeClr val="bg1"/>
                </a:solidFill>
              </a:rPr>
              <a:t>169-5-51</a:t>
            </a:r>
          </a:p>
        </p:txBody>
      </p:sp>
      <p:pic>
        <p:nvPicPr>
          <p:cNvPr id="17" name="Pictur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94067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214621" cy="2823883"/>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3487155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32116"/>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904235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 y="3845"/>
            <a:ext cx="12204716" cy="2836504"/>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722611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48581"/>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96741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32116"/>
          </a:xfrm>
          <a:prstGeom prst="rect">
            <a:avLst/>
          </a:prstGeom>
        </p:spPr>
      </p:pic>
      <p:sp>
        <p:nvSpPr>
          <p:cNvPr id="14" name="Rectangle 13"/>
          <p:cNvSpPr/>
          <p:nvPr userDrawn="1"/>
        </p:nvSpPr>
        <p:spPr>
          <a:xfrm>
            <a:off x="-1" y="4172350"/>
            <a:ext cx="12192000" cy="1756744"/>
          </a:xfrm>
          <a:prstGeom prst="rect">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369317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47AF-74E3-934C-B288-2AE11661CED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B7A7F93-68B2-2D4F-BBA1-853DDE4FF3FA}"/>
              </a:ext>
            </a:extLst>
          </p:cNvPr>
          <p:cNvSpPr>
            <a:spLocks noGrp="1"/>
          </p:cNvSpPr>
          <p:nvPr>
            <p:ph type="sldNum" sz="quarter" idx="10"/>
          </p:nvPr>
        </p:nvSpPr>
        <p:spPr/>
        <p:txBody>
          <a:bodyPr/>
          <a:lstStyle/>
          <a:p>
            <a:fld id="{612DC607-6A03-FC4D-8F08-E2A898818239}" type="slidenum">
              <a:rPr lang="en-US" smtClean="0"/>
              <a:pPr/>
              <a:t>‹#›</a:t>
            </a:fld>
            <a:endParaRPr lang="en-US"/>
          </a:p>
        </p:txBody>
      </p:sp>
      <p:sp>
        <p:nvSpPr>
          <p:cNvPr id="4" name="Footer Placeholder 3">
            <a:extLst>
              <a:ext uri="{FF2B5EF4-FFF2-40B4-BE49-F238E27FC236}">
                <a16:creationId xmlns:a16="http://schemas.microsoft.com/office/drawing/2014/main" id="{7EF88FCE-5EB1-7C4C-A859-115590E799C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07507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 y="-1"/>
            <a:ext cx="12210788" cy="2817047"/>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7" name="Pictur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40866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 y="0"/>
            <a:ext cx="12192001" cy="2832116"/>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3533855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Divid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p:blipFill>
        <p:spPr>
          <a:xfrm>
            <a:off x="0" y="0"/>
            <a:ext cx="12192000" cy="2817045"/>
          </a:xfrm>
          <a:prstGeom prst="rect">
            <a:avLst/>
          </a:prstGeom>
        </p:spPr>
      </p:pic>
      <p:sp>
        <p:nvSpPr>
          <p:cNvPr id="14" name="Rectangle 13"/>
          <p:cNvSpPr/>
          <p:nvPr userDrawn="1"/>
        </p:nvSpPr>
        <p:spPr>
          <a:xfrm>
            <a:off x="-1" y="4172350"/>
            <a:ext cx="12192000" cy="1756744"/>
          </a:xfrm>
          <a:prstGeom prst="rect">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3850307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 y="0"/>
            <a:ext cx="12192001" cy="2840349"/>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21" name="Picture 2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22" name="Picture 21"/>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05903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14" name="Picture 13" descr="A white surface with a white background&#10;&#10;Description automatically generated with low confidence">
            <a:extLst>
              <a:ext uri="{FF2B5EF4-FFF2-40B4-BE49-F238E27FC236}">
                <a16:creationId xmlns:a16="http://schemas.microsoft.com/office/drawing/2014/main" id="{BCFC8032-72FA-984A-BEE8-BC56E4F3B9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77D33F-8CF3-BA49-8866-B82EE74C8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1F5F6-4A34-A64C-BD35-998D472AF9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7AD6D-D585-C442-9CB7-4A749DFAABC6}"/>
              </a:ext>
            </a:extLst>
          </p:cNvPr>
          <p:cNvSpPr>
            <a:spLocks noGrp="1"/>
          </p:cNvSpPr>
          <p:nvPr>
            <p:ph type="dt" sz="half" idx="10"/>
          </p:nvPr>
        </p:nvSpPr>
        <p:spPr/>
        <p:txBody>
          <a:bodyPr/>
          <a:lstStyle/>
          <a:p>
            <a:fld id="{6F0A4210-77FA-5147-8359-D2FD45D94A1C}" type="datetimeFigureOut">
              <a:rPr lang="en-US" smtClean="0"/>
              <a:t>3/11/2022</a:t>
            </a:fld>
            <a:endParaRPr lang="en-US"/>
          </a:p>
        </p:txBody>
      </p:sp>
      <p:sp>
        <p:nvSpPr>
          <p:cNvPr id="5" name="Footer Placeholder 4">
            <a:extLst>
              <a:ext uri="{FF2B5EF4-FFF2-40B4-BE49-F238E27FC236}">
                <a16:creationId xmlns:a16="http://schemas.microsoft.com/office/drawing/2014/main" id="{157D13A3-B8BF-8C4D-9430-BADC11E50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6AC9D-452D-794C-88DF-D59BD4C1DE7F}"/>
              </a:ext>
            </a:extLst>
          </p:cNvPr>
          <p:cNvSpPr>
            <a:spLocks noGrp="1"/>
          </p:cNvSpPr>
          <p:nvPr>
            <p:ph type="sldNum" sz="quarter" idx="12"/>
          </p:nvPr>
        </p:nvSpPr>
        <p:spPr/>
        <p:txBody>
          <a:bodyPr/>
          <a:lstStyle/>
          <a:p>
            <a:fld id="{1796E9CC-8634-8841-8A98-50C123B87DD3}" type="slidenum">
              <a:rPr lang="en-US" smtClean="0"/>
              <a:t>‹#›</a:t>
            </a:fld>
            <a:endParaRPr lang="en-US"/>
          </a:p>
        </p:txBody>
      </p:sp>
      <p:pic>
        <p:nvPicPr>
          <p:cNvPr id="9" name="Picture 8">
            <a:extLst>
              <a:ext uri="{FF2B5EF4-FFF2-40B4-BE49-F238E27FC236}">
                <a16:creationId xmlns:a16="http://schemas.microsoft.com/office/drawing/2014/main" id="{83E975FB-E5A8-EA44-B64B-0404043EEB55}"/>
              </a:ext>
            </a:extLst>
          </p:cNvPr>
          <p:cNvPicPr>
            <a:picLocks noChangeAspect="1"/>
          </p:cNvPicPr>
          <p:nvPr userDrawn="1"/>
        </p:nvPicPr>
        <p:blipFill>
          <a:blip r:embed="rId3"/>
          <a:stretch>
            <a:fillRect/>
          </a:stretch>
        </p:blipFill>
        <p:spPr>
          <a:xfrm>
            <a:off x="-38470" y="6596062"/>
            <a:ext cx="12268940" cy="304800"/>
          </a:xfrm>
          <a:prstGeom prst="rect">
            <a:avLst/>
          </a:prstGeom>
        </p:spPr>
      </p:pic>
      <p:sp>
        <p:nvSpPr>
          <p:cNvPr id="11" name="Rectangle 10">
            <a:extLst>
              <a:ext uri="{FF2B5EF4-FFF2-40B4-BE49-F238E27FC236}">
                <a16:creationId xmlns:a16="http://schemas.microsoft.com/office/drawing/2014/main" id="{2A716137-A53B-CF4D-8C3C-BB99CABC13EC}"/>
              </a:ext>
            </a:extLst>
          </p:cNvPr>
          <p:cNvSpPr/>
          <p:nvPr userDrawn="1"/>
        </p:nvSpPr>
        <p:spPr>
          <a:xfrm>
            <a:off x="10354962" y="6356349"/>
            <a:ext cx="938053" cy="304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a:solidFill>
                <a:srgbClr val="FFFFFF"/>
              </a:solidFill>
              <a:latin typeface="Century Gothic"/>
            </a:endParaRPr>
          </a:p>
        </p:txBody>
      </p:sp>
      <p:sp>
        <p:nvSpPr>
          <p:cNvPr id="12" name="Rectangle 11">
            <a:extLst>
              <a:ext uri="{FF2B5EF4-FFF2-40B4-BE49-F238E27FC236}">
                <a16:creationId xmlns:a16="http://schemas.microsoft.com/office/drawing/2014/main" id="{89F8926E-FE95-9F44-8A2B-2FC8F0F0FC31}"/>
              </a:ext>
            </a:extLst>
          </p:cNvPr>
          <p:cNvSpPr/>
          <p:nvPr userDrawn="1"/>
        </p:nvSpPr>
        <p:spPr>
          <a:xfrm>
            <a:off x="0" y="6254367"/>
            <a:ext cx="3682314" cy="467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a:solidFill>
                <a:srgbClr val="FFFFFF"/>
              </a:solidFill>
              <a:latin typeface="Century Gothic"/>
            </a:endParaRPr>
          </a:p>
        </p:txBody>
      </p:sp>
      <p:sp>
        <p:nvSpPr>
          <p:cNvPr id="13" name="Rectangle 12">
            <a:extLst>
              <a:ext uri="{FF2B5EF4-FFF2-40B4-BE49-F238E27FC236}">
                <a16:creationId xmlns:a16="http://schemas.microsoft.com/office/drawing/2014/main" id="{857619B5-9E18-A84D-80FA-B536CB9E7407}"/>
              </a:ext>
            </a:extLst>
          </p:cNvPr>
          <p:cNvSpPr/>
          <p:nvPr userDrawn="1"/>
        </p:nvSpPr>
        <p:spPr>
          <a:xfrm>
            <a:off x="461320" y="683741"/>
            <a:ext cx="11170728" cy="2800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a:solidFill>
                <a:srgbClr val="FFFFFF"/>
              </a:solidFill>
              <a:latin typeface="Century Gothic"/>
            </a:endParaRPr>
          </a:p>
        </p:txBody>
      </p:sp>
      <p:pic>
        <p:nvPicPr>
          <p:cNvPr id="15" name="Picture 14" descr="Shape&#10;&#10;Description automatically generated with medium confidence">
            <a:extLst>
              <a:ext uri="{FF2B5EF4-FFF2-40B4-BE49-F238E27FC236}">
                <a16:creationId xmlns:a16="http://schemas.microsoft.com/office/drawing/2014/main" id="{2BE1FB94-5F0D-FF43-A616-4B47340896B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2045794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2974-299E-CE43-8661-0134E74A51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9B262A-5B6B-0D44-AC11-F9F939ECE617}"/>
              </a:ext>
            </a:extLst>
          </p:cNvPr>
          <p:cNvSpPr>
            <a:spLocks noGrp="1"/>
          </p:cNvSpPr>
          <p:nvPr>
            <p:ph type="subTitle" idx="1"/>
          </p:nvPr>
        </p:nvSpPr>
        <p:spPr>
          <a:xfrm>
            <a:off x="1524000" y="3602038"/>
            <a:ext cx="9144000" cy="1655762"/>
          </a:xfrm>
        </p:spPr>
        <p:txBody>
          <a:bodyPr/>
          <a:lstStyle>
            <a:lvl1pPr marL="0" indent="0" algn="ctr">
              <a:buNone/>
              <a:defRPr sz="2400" i="1">
                <a:latin typeface="Century Schoolbook"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63F93-8710-9249-9386-5C1370CC2010}"/>
              </a:ext>
            </a:extLst>
          </p:cNvPr>
          <p:cNvSpPr>
            <a:spLocks noGrp="1"/>
          </p:cNvSpPr>
          <p:nvPr>
            <p:ph type="dt" sz="half" idx="10"/>
          </p:nvPr>
        </p:nvSpPr>
        <p:spPr/>
        <p:txBody>
          <a:bodyPr/>
          <a:lstStyle/>
          <a:p>
            <a:fld id="{6F0A4210-77FA-5147-8359-D2FD45D94A1C}" type="datetimeFigureOut">
              <a:rPr lang="en-US" smtClean="0"/>
              <a:t>3/11/2022</a:t>
            </a:fld>
            <a:endParaRPr lang="en-US"/>
          </a:p>
        </p:txBody>
      </p:sp>
      <p:sp>
        <p:nvSpPr>
          <p:cNvPr id="5" name="Footer Placeholder 4">
            <a:extLst>
              <a:ext uri="{FF2B5EF4-FFF2-40B4-BE49-F238E27FC236}">
                <a16:creationId xmlns:a16="http://schemas.microsoft.com/office/drawing/2014/main" id="{679FBDA2-97AF-8B47-87C1-0147DF1F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16125-D718-EB45-AFF2-3D87C0DFB383}"/>
              </a:ext>
            </a:extLst>
          </p:cNvPr>
          <p:cNvSpPr>
            <a:spLocks noGrp="1"/>
          </p:cNvSpPr>
          <p:nvPr>
            <p:ph type="sldNum" sz="quarter" idx="12"/>
          </p:nvPr>
        </p:nvSpPr>
        <p:spPr/>
        <p:txBody>
          <a:bodyPr/>
          <a:lstStyle/>
          <a:p>
            <a:fld id="{1796E9CC-8634-8841-8A98-50C123B87DD3}" type="slidenum">
              <a:rPr lang="en-US" smtClean="0"/>
              <a:t>‹#›</a:t>
            </a:fld>
            <a:endParaRPr lang="en-US"/>
          </a:p>
        </p:txBody>
      </p:sp>
    </p:spTree>
    <p:extLst>
      <p:ext uri="{BB962C8B-B14F-4D97-AF65-F5344CB8AC3E}">
        <p14:creationId xmlns:p14="http://schemas.microsoft.com/office/powerpoint/2010/main" val="1310785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541B-214D-A54E-A5AD-2614AE560A0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2A337-B13C-5D48-B058-538069FB51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159A5E-B04E-6349-A0D2-5BEC7481F822}"/>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5" name="Footer Placeholder 4">
            <a:extLst>
              <a:ext uri="{FF2B5EF4-FFF2-40B4-BE49-F238E27FC236}">
                <a16:creationId xmlns:a16="http://schemas.microsoft.com/office/drawing/2014/main" id="{9DD2127C-D02C-514D-A96C-7D9CF58895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E467AB-E8CB-D947-8C0D-DFB9A20D1CBB}"/>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94527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D5F5-2695-CC40-BF34-00A8F62576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9F540A8-2B57-4947-8167-80CA576EB10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8F85D-9D81-B645-9D34-2348F15E6D39}"/>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5" name="Footer Placeholder 4">
            <a:extLst>
              <a:ext uri="{FF2B5EF4-FFF2-40B4-BE49-F238E27FC236}">
                <a16:creationId xmlns:a16="http://schemas.microsoft.com/office/drawing/2014/main" id="{8F9E0A13-B820-8F4D-A097-D7EEB4AB4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53FD1-A8B6-7D45-923C-6201547386BC}"/>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3960374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3EF3-868C-5E4C-A1B1-F1320D66E62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AEFBD3-DDEC-C942-8508-F3D1D10F347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C7BF49-79F2-7147-8C8A-511C65ED61C8}"/>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5" name="Footer Placeholder 4">
            <a:extLst>
              <a:ext uri="{FF2B5EF4-FFF2-40B4-BE49-F238E27FC236}">
                <a16:creationId xmlns:a16="http://schemas.microsoft.com/office/drawing/2014/main" id="{03CADB72-1DC0-1048-A447-99F80213B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C9D4A8-91AF-AD4F-8629-4E7DDCA3E890}"/>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1932898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C161-0585-574A-ABFF-8D2F0C0BA5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EADE08-5E26-C847-8797-96C5072CFFE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B6BE3-FA53-5642-9F4F-553A98C865F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D17D9-1514-5348-8B15-CB4E964A2152}"/>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6" name="Footer Placeholder 5">
            <a:extLst>
              <a:ext uri="{FF2B5EF4-FFF2-40B4-BE49-F238E27FC236}">
                <a16:creationId xmlns:a16="http://schemas.microsoft.com/office/drawing/2014/main" id="{82D2D952-3724-504B-8D81-0B2B77F051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C0D9A3-E29A-0542-877C-9D7B8C101606}"/>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194266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a:t>Click To Add Title</a:t>
            </a:r>
          </a:p>
        </p:txBody>
      </p:sp>
      <p:sp>
        <p:nvSpPr>
          <p:cNvPr id="3" name="Text Placeholder 2"/>
          <p:cNvSpPr>
            <a:spLocks noGrp="1"/>
          </p:cNvSpPr>
          <p:nvPr>
            <p:ph type="body" idx="1"/>
          </p:nvPr>
        </p:nvSpPr>
        <p:spPr>
          <a:xfrm>
            <a:off x="556108" y="963180"/>
            <a:ext cx="5440411" cy="415238"/>
          </a:xfrm>
        </p:spPr>
        <p:txBody>
          <a:bodyPr anchor="b">
            <a:normAutofit/>
          </a:bodyPr>
          <a:lstStyle>
            <a:lvl1pPr marL="0" indent="0">
              <a:buNone/>
              <a:defRPr sz="1235" b="1" i="0">
                <a:solidFill>
                  <a:schemeClr val="accent5"/>
                </a:solidFill>
                <a:latin typeface="Century Gothic"/>
                <a:cs typeface="Century Gothic"/>
              </a:defRPr>
            </a:lvl1pPr>
            <a:lvl2pPr marL="448469" indent="0">
              <a:buNone/>
              <a:defRPr sz="1941" b="1"/>
            </a:lvl2pPr>
            <a:lvl3pPr marL="896929" indent="0">
              <a:buNone/>
              <a:defRPr sz="1765" b="1"/>
            </a:lvl3pPr>
            <a:lvl4pPr marL="1345397" indent="0">
              <a:buNone/>
              <a:defRPr sz="1588" b="1"/>
            </a:lvl4pPr>
            <a:lvl5pPr marL="1793861" indent="0">
              <a:buNone/>
              <a:defRPr sz="1588" b="1"/>
            </a:lvl5pPr>
            <a:lvl6pPr marL="2242325" indent="0">
              <a:buNone/>
              <a:defRPr sz="1588" b="1"/>
            </a:lvl6pPr>
            <a:lvl7pPr marL="2690791" indent="0">
              <a:buNone/>
              <a:defRPr sz="1588" b="1"/>
            </a:lvl7pPr>
            <a:lvl8pPr marL="3139254" indent="0">
              <a:buNone/>
              <a:defRPr sz="1588" b="1"/>
            </a:lvl8pPr>
            <a:lvl9pPr marL="3587721" indent="0">
              <a:buNone/>
              <a:defRPr sz="1588" b="1"/>
            </a:lvl9pPr>
          </a:lstStyle>
          <a:p>
            <a:pPr lvl="0"/>
            <a:r>
              <a:rPr lang="en-US"/>
              <a:t>Click to edit Master text styles</a:t>
            </a:r>
          </a:p>
        </p:txBody>
      </p:sp>
      <p:sp>
        <p:nvSpPr>
          <p:cNvPr id="4" name="Content Placeholder 3"/>
          <p:cNvSpPr>
            <a:spLocks noGrp="1"/>
          </p:cNvSpPr>
          <p:nvPr>
            <p:ph sz="half" idx="2"/>
          </p:nvPr>
        </p:nvSpPr>
        <p:spPr>
          <a:xfrm>
            <a:off x="556108" y="1471026"/>
            <a:ext cx="5440411" cy="4278009"/>
          </a:xfrm>
        </p:spPr>
        <p:txBody>
          <a:bodyPr>
            <a:noAutofit/>
          </a:bodyPr>
          <a:lstStyle>
            <a:lvl1pPr>
              <a:defRPr sz="1235">
                <a:solidFill>
                  <a:srgbClr val="000000"/>
                </a:solidFill>
              </a:defRPr>
            </a:lvl1pPr>
            <a:lvl2pPr>
              <a:defRPr sz="1059">
                <a:solidFill>
                  <a:srgbClr val="000000"/>
                </a:solidFill>
              </a:defRPr>
            </a:lvl2pPr>
            <a:lvl3pPr>
              <a:defRPr sz="971">
                <a:solidFill>
                  <a:srgbClr val="000000"/>
                </a:solidFill>
              </a:defRPr>
            </a:lvl3pPr>
            <a:lvl4pPr>
              <a:defRPr sz="927">
                <a:solidFill>
                  <a:srgbClr val="000000"/>
                </a:solidFill>
              </a:defRPr>
            </a:lvl4pPr>
            <a:lvl5pPr>
              <a:defRPr sz="927">
                <a:solidFill>
                  <a:srgbClr val="000000"/>
                </a:solidFill>
              </a:defRPr>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963180"/>
            <a:ext cx="5438679" cy="415238"/>
          </a:xfrm>
        </p:spPr>
        <p:txBody>
          <a:bodyPr anchor="b">
            <a:normAutofit/>
          </a:bodyPr>
          <a:lstStyle>
            <a:lvl1pPr marL="0" indent="0">
              <a:buNone/>
              <a:defRPr sz="1235" b="1" i="0">
                <a:solidFill>
                  <a:schemeClr val="accent5"/>
                </a:solidFill>
                <a:latin typeface="Century Gothic"/>
                <a:cs typeface="Century Gothic"/>
              </a:defRPr>
            </a:lvl1pPr>
            <a:lvl2pPr marL="448469" indent="0">
              <a:buNone/>
              <a:defRPr sz="1941" b="1"/>
            </a:lvl2pPr>
            <a:lvl3pPr marL="896929" indent="0">
              <a:buNone/>
              <a:defRPr sz="1765" b="1"/>
            </a:lvl3pPr>
            <a:lvl4pPr marL="1345397" indent="0">
              <a:buNone/>
              <a:defRPr sz="1588" b="1"/>
            </a:lvl4pPr>
            <a:lvl5pPr marL="1793861" indent="0">
              <a:buNone/>
              <a:defRPr sz="1588" b="1"/>
            </a:lvl5pPr>
            <a:lvl6pPr marL="2242325" indent="0">
              <a:buNone/>
              <a:defRPr sz="1588" b="1"/>
            </a:lvl6pPr>
            <a:lvl7pPr marL="2690791" indent="0">
              <a:buNone/>
              <a:defRPr sz="1588" b="1"/>
            </a:lvl7pPr>
            <a:lvl8pPr marL="3139254" indent="0">
              <a:buNone/>
              <a:defRPr sz="1588" b="1"/>
            </a:lvl8pPr>
            <a:lvl9pPr marL="3587721" indent="0">
              <a:buNone/>
              <a:defRPr sz="1588" b="1"/>
            </a:lvl9pPr>
          </a:lstStyle>
          <a:p>
            <a:pPr lvl="0"/>
            <a:r>
              <a:rPr lang="en-US"/>
              <a:t>Click to edit Master text styles</a:t>
            </a:r>
          </a:p>
        </p:txBody>
      </p:sp>
      <p:sp>
        <p:nvSpPr>
          <p:cNvPr id="6" name="Content Placeholder 5"/>
          <p:cNvSpPr>
            <a:spLocks noGrp="1"/>
          </p:cNvSpPr>
          <p:nvPr>
            <p:ph sz="quarter" idx="4"/>
          </p:nvPr>
        </p:nvSpPr>
        <p:spPr>
          <a:xfrm>
            <a:off x="6193367" y="1471026"/>
            <a:ext cx="5438679" cy="4278009"/>
          </a:xfrm>
        </p:spPr>
        <p:txBody>
          <a:bodyPr>
            <a:noAutofit/>
          </a:bodyPr>
          <a:lstStyle>
            <a:lvl1pPr>
              <a:defRPr sz="1235">
                <a:solidFill>
                  <a:srgbClr val="000000"/>
                </a:solidFill>
              </a:defRPr>
            </a:lvl1pPr>
            <a:lvl2pPr>
              <a:defRPr sz="1059">
                <a:solidFill>
                  <a:srgbClr val="000000"/>
                </a:solidFill>
              </a:defRPr>
            </a:lvl2pPr>
            <a:lvl3pPr>
              <a:defRPr sz="971">
                <a:solidFill>
                  <a:srgbClr val="000000"/>
                </a:solidFill>
              </a:defRPr>
            </a:lvl3pPr>
            <a:lvl4pPr>
              <a:defRPr sz="927">
                <a:solidFill>
                  <a:srgbClr val="000000"/>
                </a:solidFill>
              </a:defRPr>
            </a:lvl4pPr>
            <a:lvl5pPr>
              <a:defRPr sz="927">
                <a:solidFill>
                  <a:srgbClr val="000000"/>
                </a:solidFill>
              </a:defRPr>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14" name="Rectangle 13"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6" name="Text Placeholder 92"/>
          <p:cNvSpPr>
            <a:spLocks noGrp="1"/>
          </p:cNvSpPr>
          <p:nvPr>
            <p:ph type="body" sz="quarter" idx="109" hasCustomPrompt="1"/>
          </p:nvPr>
        </p:nvSpPr>
        <p:spPr>
          <a:xfrm>
            <a:off x="554182" y="5749034"/>
            <a:ext cx="11085561" cy="331975"/>
          </a:xfrm>
        </p:spPr>
        <p:txBody>
          <a:bodyPr anchor="b">
            <a:normAutofit/>
          </a:bodyPr>
          <a:lstStyle>
            <a:lvl1pPr marL="8393" indent="0">
              <a:spcBef>
                <a:spcPts val="0"/>
              </a:spcBef>
              <a:spcAft>
                <a:spcPts val="0"/>
              </a:spcAft>
              <a:buNone/>
              <a:defRPr sz="618">
                <a:solidFill>
                  <a:srgbClr val="000000"/>
                </a:solidFill>
              </a:defRPr>
            </a:lvl1pPr>
          </a:lstStyle>
          <a:p>
            <a:pPr lvl="0"/>
            <a:r>
              <a:rPr lang="en-US"/>
              <a:t>Click to add source</a:t>
            </a:r>
          </a:p>
        </p:txBody>
      </p:sp>
      <p:sp>
        <p:nvSpPr>
          <p:cNvPr id="11" name="Footer Placeholder 4"/>
          <p:cNvSpPr>
            <a:spLocks noGrp="1"/>
          </p:cNvSpPr>
          <p:nvPr>
            <p:ph type="ftr" sz="quarter" idx="110"/>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2" name="Picture 11" descr="Shape&#10;&#10;Description automatically generated with medium confidence">
            <a:extLst>
              <a:ext uri="{FF2B5EF4-FFF2-40B4-BE49-F238E27FC236}">
                <a16:creationId xmlns:a16="http://schemas.microsoft.com/office/drawing/2014/main" id="{1FCB6710-3CE4-2D46-8707-07F63DB472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3146566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C263-3E7C-0E41-8C21-FA6B01280C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EDAB7F-4CFC-5540-8D29-AD59DB3490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CEAC3-3A74-9142-919E-3A108FCBCB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E948B-F63E-4648-B53B-5BE1679A27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09B9E7-CBA1-BB4B-BBA0-02652164E4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70F760-74A3-DC40-B55A-4BBE02875C2D}"/>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8" name="Footer Placeholder 7">
            <a:extLst>
              <a:ext uri="{FF2B5EF4-FFF2-40B4-BE49-F238E27FC236}">
                <a16:creationId xmlns:a16="http://schemas.microsoft.com/office/drawing/2014/main" id="{50A867D3-135B-BC43-89EB-AD22B0832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60C169F-6A37-1244-B9F9-A5D5037469F1}"/>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744097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CD10-1408-DC49-8E55-872ADEF42F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B426D-FDBC-6A4D-B525-B50E8F72EEDF}"/>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4" name="Footer Placeholder 3">
            <a:extLst>
              <a:ext uri="{FF2B5EF4-FFF2-40B4-BE49-F238E27FC236}">
                <a16:creationId xmlns:a16="http://schemas.microsoft.com/office/drawing/2014/main" id="{5E234725-1801-EA43-A385-B5B6E790F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CFA88A-02EC-C04F-A8B6-AB1234DE4305}"/>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2198974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D7800-2C78-BB4C-802D-213B808855CF}"/>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3" name="Footer Placeholder 2">
            <a:extLst>
              <a:ext uri="{FF2B5EF4-FFF2-40B4-BE49-F238E27FC236}">
                <a16:creationId xmlns:a16="http://schemas.microsoft.com/office/drawing/2014/main" id="{B430EAA2-16D4-D440-A029-E0E1942336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96C2032-0DB4-F94C-BCFF-D8495C8724EB}"/>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2952082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5ECC-3EE8-8446-83C7-A3C9E4588E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4834AF-4764-0E48-97DB-DAA612D386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A41F7C-250E-C94A-974B-EF7E9DD48A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D48F9-44E6-AF48-9AA8-8CAF91BD5982}"/>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6" name="Footer Placeholder 5">
            <a:extLst>
              <a:ext uri="{FF2B5EF4-FFF2-40B4-BE49-F238E27FC236}">
                <a16:creationId xmlns:a16="http://schemas.microsoft.com/office/drawing/2014/main" id="{A5F20890-D5A2-0843-A3E1-EA7493730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13B111-7C77-6742-B142-B73F4C232576}"/>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3335659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FE82-B1FF-F44E-8A06-2A0CAE67B6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166A6D-1FD3-A742-AACC-9884DBD533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EA6200-2BDA-0D46-AC4B-086B7C315C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1A7A4-D312-1A49-9E31-C6F1C364FC31}"/>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6" name="Footer Placeholder 5">
            <a:extLst>
              <a:ext uri="{FF2B5EF4-FFF2-40B4-BE49-F238E27FC236}">
                <a16:creationId xmlns:a16="http://schemas.microsoft.com/office/drawing/2014/main" id="{9FC6A213-3D26-7440-949B-EC3B2AC48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0917D1-5A8F-8C49-BCCA-BC543F552854}"/>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236386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00349-6E74-5B41-B3AA-23C41EC179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94AA43-1D09-6245-9E61-57773279382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6356C-D155-3E42-8B3E-8F9AD7951DFA}"/>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5" name="Footer Placeholder 4">
            <a:extLst>
              <a:ext uri="{FF2B5EF4-FFF2-40B4-BE49-F238E27FC236}">
                <a16:creationId xmlns:a16="http://schemas.microsoft.com/office/drawing/2014/main" id="{A5E30428-5B48-6245-96A0-A3FA0988D3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260023-486D-9E41-AC9E-30EB401FB087}"/>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1345347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DFA8AC-C533-454E-A991-1C6834E2D6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825274-9F9B-4B4A-8466-AC83BD10FF3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C8EA-474F-6847-ADEA-5D96BD13B704}"/>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3/11/2022</a:t>
            </a:fld>
            <a:endParaRPr lang="en-US"/>
          </a:p>
        </p:txBody>
      </p:sp>
      <p:sp>
        <p:nvSpPr>
          <p:cNvPr id="5" name="Footer Placeholder 4">
            <a:extLst>
              <a:ext uri="{FF2B5EF4-FFF2-40B4-BE49-F238E27FC236}">
                <a16:creationId xmlns:a16="http://schemas.microsoft.com/office/drawing/2014/main" id="{A883DCAC-7344-064A-BFF7-9F8B45C4B7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243D8A-156E-914D-8B8A-AD3472ADC22A}"/>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404652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a:t>Click To Add Title</a:t>
            </a:r>
          </a:p>
        </p:txBody>
      </p:sp>
      <p:sp>
        <p:nvSpPr>
          <p:cNvPr id="3" name="Content Placeholder 2"/>
          <p:cNvSpPr>
            <a:spLocks noGrp="1"/>
          </p:cNvSpPr>
          <p:nvPr>
            <p:ph sz="half" idx="1"/>
          </p:nvPr>
        </p:nvSpPr>
        <p:spPr>
          <a:xfrm>
            <a:off x="556116" y="1044263"/>
            <a:ext cx="513803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0" name="Content Placeholder 2"/>
          <p:cNvSpPr>
            <a:spLocks noGrp="1"/>
          </p:cNvSpPr>
          <p:nvPr>
            <p:ph sz="half" idx="13"/>
          </p:nvPr>
        </p:nvSpPr>
        <p:spPr>
          <a:xfrm>
            <a:off x="6512326" y="1044263"/>
            <a:ext cx="5123590"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1" name="Content Placeholder 2"/>
          <p:cNvSpPr>
            <a:spLocks noGrp="1"/>
          </p:cNvSpPr>
          <p:nvPr>
            <p:ph sz="half" idx="15"/>
          </p:nvPr>
        </p:nvSpPr>
        <p:spPr>
          <a:xfrm>
            <a:off x="556116" y="3513345"/>
            <a:ext cx="513803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2" name="Content Placeholder 2"/>
          <p:cNvSpPr>
            <a:spLocks noGrp="1"/>
          </p:cNvSpPr>
          <p:nvPr>
            <p:ph sz="half" idx="16"/>
          </p:nvPr>
        </p:nvSpPr>
        <p:spPr>
          <a:xfrm>
            <a:off x="6512326" y="3513345"/>
            <a:ext cx="508908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4" name="Content Placeholder 13"/>
          <p:cNvSpPr>
            <a:spLocks noGrp="1"/>
          </p:cNvSpPr>
          <p:nvPr>
            <p:ph sz="quarter" idx="18"/>
          </p:nvPr>
        </p:nvSpPr>
        <p:spPr>
          <a:xfrm>
            <a:off x="556104" y="1428132"/>
            <a:ext cx="5138036" cy="2052937"/>
          </a:xfrm>
        </p:spPr>
        <p:txBody>
          <a:bodyPr>
            <a:noAutofit/>
          </a:bodyPr>
          <a:lstStyle>
            <a:lvl1pPr>
              <a:defRPr sz="927">
                <a:solidFill>
                  <a:srgbClr val="000000"/>
                </a:solidFill>
              </a:defRPr>
            </a:lvl1pPr>
          </a:lstStyle>
          <a:p>
            <a:pPr lvl="0"/>
            <a:endParaRPr lang="en-US"/>
          </a:p>
        </p:txBody>
      </p:sp>
      <p:sp>
        <p:nvSpPr>
          <p:cNvPr id="15" name="Content Placeholder 13"/>
          <p:cNvSpPr>
            <a:spLocks noGrp="1"/>
          </p:cNvSpPr>
          <p:nvPr>
            <p:ph sz="quarter" idx="19"/>
          </p:nvPr>
        </p:nvSpPr>
        <p:spPr>
          <a:xfrm>
            <a:off x="6511485" y="1428132"/>
            <a:ext cx="5113978" cy="2052937"/>
          </a:xfrm>
        </p:spPr>
        <p:txBody>
          <a:bodyPr>
            <a:noAutofit/>
          </a:bodyPr>
          <a:lstStyle>
            <a:lvl1pPr>
              <a:defRPr sz="927">
                <a:solidFill>
                  <a:srgbClr val="000000"/>
                </a:solidFill>
              </a:defRPr>
            </a:lvl1pPr>
          </a:lstStyle>
          <a:p>
            <a:pPr lvl="0"/>
            <a:endParaRPr lang="en-US"/>
          </a:p>
        </p:txBody>
      </p:sp>
      <p:sp>
        <p:nvSpPr>
          <p:cNvPr id="17" name="Content Placeholder 13"/>
          <p:cNvSpPr>
            <a:spLocks noGrp="1"/>
          </p:cNvSpPr>
          <p:nvPr>
            <p:ph sz="quarter" idx="21"/>
          </p:nvPr>
        </p:nvSpPr>
        <p:spPr>
          <a:xfrm>
            <a:off x="556107" y="3897214"/>
            <a:ext cx="5138036" cy="2052937"/>
          </a:xfrm>
        </p:spPr>
        <p:txBody>
          <a:bodyPr>
            <a:noAutofit/>
          </a:bodyPr>
          <a:lstStyle>
            <a:lvl1pPr>
              <a:defRPr sz="927">
                <a:solidFill>
                  <a:srgbClr val="000000"/>
                </a:solidFill>
              </a:defRPr>
            </a:lvl1pPr>
          </a:lstStyle>
          <a:p>
            <a:pPr lvl="0"/>
            <a:endParaRPr lang="en-US"/>
          </a:p>
        </p:txBody>
      </p:sp>
      <p:sp>
        <p:nvSpPr>
          <p:cNvPr id="18" name="Content Placeholder 13"/>
          <p:cNvSpPr>
            <a:spLocks noGrp="1"/>
          </p:cNvSpPr>
          <p:nvPr>
            <p:ph sz="quarter" idx="22"/>
          </p:nvPr>
        </p:nvSpPr>
        <p:spPr>
          <a:xfrm>
            <a:off x="6511486" y="3897214"/>
            <a:ext cx="5113978" cy="2052937"/>
          </a:xfrm>
        </p:spPr>
        <p:txBody>
          <a:bodyPr>
            <a:noAutofit/>
          </a:bodyPr>
          <a:lstStyle>
            <a:lvl1pPr>
              <a:defRPr sz="927">
                <a:solidFill>
                  <a:srgbClr val="000000"/>
                </a:solidFill>
              </a:defRPr>
            </a:lvl1pPr>
          </a:lstStyle>
          <a:p>
            <a:pPr lvl="0"/>
            <a:endParaRPr lang="en-US"/>
          </a:p>
        </p:txBody>
      </p:sp>
      <p:sp>
        <p:nvSpPr>
          <p:cNvPr id="13" name="Slide Number Placeholder 12"/>
          <p:cNvSpPr>
            <a:spLocks noGrp="1"/>
          </p:cNvSpPr>
          <p:nvPr>
            <p:ph type="sldNum" sz="quarter" idx="25"/>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21" name="Rectangle 20" hidden="1"/>
          <p:cNvSpPr/>
          <p:nvPr userDrawn="1">
            <p:custDataLst>
              <p:tags r:id="rId1"/>
            </p:custDataLst>
          </p:nvPr>
        </p:nvSpPr>
        <p:spPr>
          <a:xfrm>
            <a:off x="0" y="6079191"/>
            <a:ext cx="1884218" cy="778809"/>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2" name="Rectangle 21" hidden="1"/>
          <p:cNvSpPr/>
          <p:nvPr userDrawn="1">
            <p:custDataLst>
              <p:tags r:id="rId2"/>
            </p:custDataLst>
          </p:nvPr>
        </p:nvSpPr>
        <p:spPr>
          <a:xfrm>
            <a:off x="556132" y="208710"/>
            <a:ext cx="11079784" cy="5870481"/>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6" name="Rectangle 15" hidden="1"/>
          <p:cNvSpPr/>
          <p:nvPr userDrawn="1">
            <p:custDataLst>
              <p:tags r:id="rId3"/>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9" name="Rectangle 18" hidden="1"/>
          <p:cNvSpPr/>
          <p:nvPr userDrawn="1">
            <p:custDataLst>
              <p:tags r:id="rId4"/>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1350125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a:t>Click To Add Title</a:t>
            </a:r>
          </a:p>
        </p:txBody>
      </p:sp>
      <p:sp>
        <p:nvSpPr>
          <p:cNvPr id="3" name="Content Placeholder 2"/>
          <p:cNvSpPr>
            <a:spLocks noGrp="1"/>
          </p:cNvSpPr>
          <p:nvPr>
            <p:ph sz="half" idx="1"/>
          </p:nvPr>
        </p:nvSpPr>
        <p:spPr>
          <a:xfrm>
            <a:off x="556133" y="1044263"/>
            <a:ext cx="355792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0" name="Content Placeholder 2"/>
          <p:cNvSpPr>
            <a:spLocks noGrp="1"/>
          </p:cNvSpPr>
          <p:nvPr>
            <p:ph sz="half" idx="13"/>
          </p:nvPr>
        </p:nvSpPr>
        <p:spPr>
          <a:xfrm>
            <a:off x="4335323" y="1044263"/>
            <a:ext cx="3540607"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9" name="Content Placeholder 2"/>
          <p:cNvSpPr>
            <a:spLocks noGrp="1"/>
          </p:cNvSpPr>
          <p:nvPr>
            <p:ph sz="half" idx="14"/>
          </p:nvPr>
        </p:nvSpPr>
        <p:spPr>
          <a:xfrm>
            <a:off x="8092472" y="1044263"/>
            <a:ext cx="3544453"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1" name="Content Placeholder 2"/>
          <p:cNvSpPr>
            <a:spLocks noGrp="1"/>
          </p:cNvSpPr>
          <p:nvPr>
            <p:ph sz="half" idx="15"/>
          </p:nvPr>
        </p:nvSpPr>
        <p:spPr>
          <a:xfrm>
            <a:off x="556118" y="3513345"/>
            <a:ext cx="355792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2" name="Content Placeholder 2"/>
          <p:cNvSpPr>
            <a:spLocks noGrp="1"/>
          </p:cNvSpPr>
          <p:nvPr>
            <p:ph sz="half" idx="16"/>
          </p:nvPr>
        </p:nvSpPr>
        <p:spPr>
          <a:xfrm>
            <a:off x="4335323" y="3513345"/>
            <a:ext cx="3540607"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3" name="Content Placeholder 2"/>
          <p:cNvSpPr>
            <a:spLocks noGrp="1"/>
          </p:cNvSpPr>
          <p:nvPr>
            <p:ph sz="half" idx="17"/>
          </p:nvPr>
        </p:nvSpPr>
        <p:spPr>
          <a:xfrm>
            <a:off x="8092472" y="3513345"/>
            <a:ext cx="3544453"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4" name="Content Placeholder 13"/>
          <p:cNvSpPr>
            <a:spLocks noGrp="1"/>
          </p:cNvSpPr>
          <p:nvPr>
            <p:ph sz="quarter" idx="18"/>
          </p:nvPr>
        </p:nvSpPr>
        <p:spPr>
          <a:xfrm>
            <a:off x="556108" y="1428132"/>
            <a:ext cx="3557927" cy="2052937"/>
          </a:xfrm>
        </p:spPr>
        <p:txBody>
          <a:bodyPr>
            <a:noAutofit/>
          </a:bodyPr>
          <a:lstStyle>
            <a:lvl1pPr>
              <a:defRPr sz="927">
                <a:solidFill>
                  <a:srgbClr val="000000"/>
                </a:solidFill>
              </a:defRPr>
            </a:lvl1pPr>
          </a:lstStyle>
          <a:p>
            <a:pPr lvl="0"/>
            <a:endParaRPr lang="en-US"/>
          </a:p>
        </p:txBody>
      </p:sp>
      <p:sp>
        <p:nvSpPr>
          <p:cNvPr id="15" name="Content Placeholder 13"/>
          <p:cNvSpPr>
            <a:spLocks noGrp="1"/>
          </p:cNvSpPr>
          <p:nvPr>
            <p:ph sz="quarter" idx="19"/>
          </p:nvPr>
        </p:nvSpPr>
        <p:spPr>
          <a:xfrm>
            <a:off x="4335331" y="1428132"/>
            <a:ext cx="3557927" cy="2052937"/>
          </a:xfrm>
        </p:spPr>
        <p:txBody>
          <a:bodyPr>
            <a:noAutofit/>
          </a:bodyPr>
          <a:lstStyle>
            <a:lvl1pPr>
              <a:defRPr sz="927">
                <a:solidFill>
                  <a:srgbClr val="000000"/>
                </a:solidFill>
              </a:defRPr>
            </a:lvl1pPr>
          </a:lstStyle>
          <a:p>
            <a:pPr lvl="0"/>
            <a:endParaRPr lang="en-US"/>
          </a:p>
        </p:txBody>
      </p:sp>
      <p:sp>
        <p:nvSpPr>
          <p:cNvPr id="16" name="Content Placeholder 13"/>
          <p:cNvSpPr>
            <a:spLocks noGrp="1"/>
          </p:cNvSpPr>
          <p:nvPr>
            <p:ph sz="quarter" idx="20"/>
          </p:nvPr>
        </p:nvSpPr>
        <p:spPr>
          <a:xfrm>
            <a:off x="8078998" y="1428132"/>
            <a:ext cx="3557927" cy="2052937"/>
          </a:xfrm>
        </p:spPr>
        <p:txBody>
          <a:bodyPr>
            <a:noAutofit/>
          </a:bodyPr>
          <a:lstStyle>
            <a:lvl1pPr>
              <a:defRPr sz="927">
                <a:solidFill>
                  <a:srgbClr val="000000"/>
                </a:solidFill>
              </a:defRPr>
            </a:lvl1pPr>
          </a:lstStyle>
          <a:p>
            <a:pPr lvl="0"/>
            <a:endParaRPr lang="en-US"/>
          </a:p>
        </p:txBody>
      </p:sp>
      <p:sp>
        <p:nvSpPr>
          <p:cNvPr id="17" name="Content Placeholder 13"/>
          <p:cNvSpPr>
            <a:spLocks noGrp="1"/>
          </p:cNvSpPr>
          <p:nvPr>
            <p:ph sz="quarter" idx="21"/>
          </p:nvPr>
        </p:nvSpPr>
        <p:spPr>
          <a:xfrm>
            <a:off x="556117" y="3897214"/>
            <a:ext cx="3557927" cy="2052937"/>
          </a:xfrm>
        </p:spPr>
        <p:txBody>
          <a:bodyPr>
            <a:noAutofit/>
          </a:bodyPr>
          <a:lstStyle>
            <a:lvl1pPr>
              <a:defRPr sz="927">
                <a:solidFill>
                  <a:srgbClr val="000000"/>
                </a:solidFill>
              </a:defRPr>
            </a:lvl1pPr>
          </a:lstStyle>
          <a:p>
            <a:pPr lvl="0"/>
            <a:endParaRPr lang="en-US"/>
          </a:p>
        </p:txBody>
      </p:sp>
      <p:sp>
        <p:nvSpPr>
          <p:cNvPr id="18" name="Content Placeholder 13"/>
          <p:cNvSpPr>
            <a:spLocks noGrp="1"/>
          </p:cNvSpPr>
          <p:nvPr>
            <p:ph sz="quarter" idx="22"/>
          </p:nvPr>
        </p:nvSpPr>
        <p:spPr>
          <a:xfrm>
            <a:off x="4335331" y="3897214"/>
            <a:ext cx="3557927" cy="2052937"/>
          </a:xfrm>
        </p:spPr>
        <p:txBody>
          <a:bodyPr>
            <a:noAutofit/>
          </a:bodyPr>
          <a:lstStyle>
            <a:lvl1pPr>
              <a:defRPr sz="927">
                <a:solidFill>
                  <a:srgbClr val="000000"/>
                </a:solidFill>
              </a:defRPr>
            </a:lvl1pPr>
          </a:lstStyle>
          <a:p>
            <a:pPr lvl="0"/>
            <a:endParaRPr lang="en-US"/>
          </a:p>
        </p:txBody>
      </p:sp>
      <p:sp>
        <p:nvSpPr>
          <p:cNvPr id="19" name="Content Placeholder 13"/>
          <p:cNvSpPr>
            <a:spLocks noGrp="1"/>
          </p:cNvSpPr>
          <p:nvPr>
            <p:ph sz="quarter" idx="23"/>
          </p:nvPr>
        </p:nvSpPr>
        <p:spPr>
          <a:xfrm>
            <a:off x="8078998" y="3897214"/>
            <a:ext cx="3557927" cy="2052937"/>
          </a:xfrm>
        </p:spPr>
        <p:txBody>
          <a:bodyPr>
            <a:noAutofit/>
          </a:bodyPr>
          <a:lstStyle>
            <a:lvl1pPr>
              <a:defRPr sz="927">
                <a:solidFill>
                  <a:srgbClr val="000000"/>
                </a:solidFill>
              </a:defRPr>
            </a:lvl1pPr>
          </a:lstStyle>
          <a:p>
            <a:pPr lvl="0"/>
            <a:endParaRPr lang="en-US"/>
          </a:p>
        </p:txBody>
      </p:sp>
      <p:sp>
        <p:nvSpPr>
          <p:cNvPr id="21" name="Slide Number Placeholder 20"/>
          <p:cNvSpPr>
            <a:spLocks noGrp="1"/>
          </p:cNvSpPr>
          <p:nvPr>
            <p:ph type="sldNum" sz="quarter" idx="26"/>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22" name="Rectangle 21"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3" name="Rectangle 22"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24" name="Picture 23" descr="Shape&#10;&#10;Description automatically generated with medium confidence">
            <a:extLst>
              <a:ext uri="{FF2B5EF4-FFF2-40B4-BE49-F238E27FC236}">
                <a16:creationId xmlns:a16="http://schemas.microsoft.com/office/drawing/2014/main" id="{C4ADDEAD-D844-5F4E-9527-6F5EF3D73E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1815547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a:t>Click To Add Title</a:t>
            </a:r>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10" name="Rectangle 9"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1" name="Rectangle 10"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6"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7" name="Picture 6" descr="A white surface with a white background&#10;&#10;Description automatically generated with low confidence">
            <a:extLst>
              <a:ext uri="{FF2B5EF4-FFF2-40B4-BE49-F238E27FC236}">
                <a16:creationId xmlns:a16="http://schemas.microsoft.com/office/drawing/2014/main" id="{5A3BF9CA-57B3-8E45-9987-B14195C6A0FA}"/>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671BF51-0135-B74E-921C-4238EEF170E0}"/>
              </a:ext>
            </a:extLst>
          </p:cNvPr>
          <p:cNvPicPr>
            <a:picLocks noChangeAspect="1"/>
          </p:cNvPicPr>
          <p:nvPr userDrawn="1"/>
        </p:nvPicPr>
        <p:blipFill>
          <a:blip r:embed="rId5"/>
          <a:stretch>
            <a:fillRect/>
          </a:stretch>
        </p:blipFill>
        <p:spPr>
          <a:xfrm>
            <a:off x="-38470" y="6596062"/>
            <a:ext cx="12268940" cy="304800"/>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7CA4ED53-69EA-AD47-B295-3F8AEA17F7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60238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10" name="Rectangle 9"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1" name="Rectangle 10"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8"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
        <p:nvSpPr>
          <p:cNvPr id="13" name="Footer Placeholder 4"/>
          <p:cNvSpPr txBox="1">
            <a:spLocks/>
          </p:cNvSpPr>
          <p:nvPr userDrawn="1"/>
        </p:nvSpPr>
        <p:spPr>
          <a:xfrm>
            <a:off x="1767826" y="6356537"/>
            <a:ext cx="4671240" cy="365592"/>
          </a:xfrm>
          <a:prstGeom prst="rect">
            <a:avLst/>
          </a:prstGeom>
        </p:spPr>
        <p:txBody>
          <a:bodyPr vert="horz" lIns="80682" tIns="40341" rIns="80682" bIns="40341" rtlCol="0" anchor="ctr">
            <a:noAutofit/>
          </a:bodyPr>
          <a:lstStyle>
            <a:defPPr>
              <a:defRPr lang="en-US"/>
            </a:defPPr>
            <a:lvl1pPr marL="0" algn="r" defTabSz="508238" rtl="0" eaLnBrk="1" latinLnBrk="0" hangingPunct="1">
              <a:defRPr sz="700" kern="1200" cap="all" baseline="0">
                <a:solidFill>
                  <a:schemeClr val="tx1"/>
                </a:solidFill>
                <a:latin typeface="+mn-lt"/>
                <a:ea typeface="+mn-ea"/>
                <a:cs typeface="+mn-cs"/>
              </a:defRPr>
            </a:lvl1pPr>
            <a:lvl2pPr marL="508238" algn="l" defTabSz="508238" rtl="0" eaLnBrk="1" latinLnBrk="0" hangingPunct="1">
              <a:defRPr sz="2000" kern="1200">
                <a:solidFill>
                  <a:schemeClr val="tx1"/>
                </a:solidFill>
                <a:latin typeface="+mn-lt"/>
                <a:ea typeface="+mn-ea"/>
                <a:cs typeface="+mn-cs"/>
              </a:defRPr>
            </a:lvl2pPr>
            <a:lvl3pPr marL="1016465" algn="l" defTabSz="508238" rtl="0" eaLnBrk="1" latinLnBrk="0" hangingPunct="1">
              <a:defRPr sz="2000" kern="1200">
                <a:solidFill>
                  <a:schemeClr val="tx1"/>
                </a:solidFill>
                <a:latin typeface="+mn-lt"/>
                <a:ea typeface="+mn-ea"/>
                <a:cs typeface="+mn-cs"/>
              </a:defRPr>
            </a:lvl3pPr>
            <a:lvl4pPr marL="1524702" algn="l" defTabSz="508238" rtl="0" eaLnBrk="1" latinLnBrk="0" hangingPunct="1">
              <a:defRPr sz="2000" kern="1200">
                <a:solidFill>
                  <a:schemeClr val="tx1"/>
                </a:solidFill>
                <a:latin typeface="+mn-lt"/>
                <a:ea typeface="+mn-ea"/>
                <a:cs typeface="+mn-cs"/>
              </a:defRPr>
            </a:lvl4pPr>
            <a:lvl5pPr marL="2032934" algn="l" defTabSz="508238" rtl="0" eaLnBrk="1" latinLnBrk="0" hangingPunct="1">
              <a:defRPr sz="2000" kern="1200">
                <a:solidFill>
                  <a:schemeClr val="tx1"/>
                </a:solidFill>
                <a:latin typeface="+mn-lt"/>
                <a:ea typeface="+mn-ea"/>
                <a:cs typeface="+mn-cs"/>
              </a:defRPr>
            </a:lvl5pPr>
            <a:lvl6pPr marL="2541166" algn="l" defTabSz="508238" rtl="0" eaLnBrk="1" latinLnBrk="0" hangingPunct="1">
              <a:defRPr sz="2000" kern="1200">
                <a:solidFill>
                  <a:schemeClr val="tx1"/>
                </a:solidFill>
                <a:latin typeface="+mn-lt"/>
                <a:ea typeface="+mn-ea"/>
                <a:cs typeface="+mn-cs"/>
              </a:defRPr>
            </a:lvl6pPr>
            <a:lvl7pPr marL="3049400" algn="l" defTabSz="508238" rtl="0" eaLnBrk="1" latinLnBrk="0" hangingPunct="1">
              <a:defRPr sz="2000" kern="1200">
                <a:solidFill>
                  <a:schemeClr val="tx1"/>
                </a:solidFill>
                <a:latin typeface="+mn-lt"/>
                <a:ea typeface="+mn-ea"/>
                <a:cs typeface="+mn-cs"/>
              </a:defRPr>
            </a:lvl7pPr>
            <a:lvl8pPr marL="3557632" algn="l" defTabSz="508238" rtl="0" eaLnBrk="1" latinLnBrk="0" hangingPunct="1">
              <a:defRPr sz="2000" kern="1200">
                <a:solidFill>
                  <a:schemeClr val="tx1"/>
                </a:solidFill>
                <a:latin typeface="+mn-lt"/>
                <a:ea typeface="+mn-ea"/>
                <a:cs typeface="+mn-cs"/>
              </a:defRPr>
            </a:lvl8pPr>
            <a:lvl9pPr marL="4065867" algn="l" defTabSz="508238" rtl="0" eaLnBrk="1" latinLnBrk="0" hangingPunct="1">
              <a:defRPr sz="2000" kern="1200">
                <a:solidFill>
                  <a:schemeClr val="tx1"/>
                </a:solidFill>
                <a:latin typeface="+mn-lt"/>
                <a:ea typeface="+mn-ea"/>
                <a:cs typeface="+mn-cs"/>
              </a:defRPr>
            </a:lvl9pPr>
          </a:lstStyle>
          <a:p>
            <a:pPr algn="l"/>
            <a:r>
              <a:rPr lang="en-US" sz="618">
                <a:solidFill>
                  <a:schemeClr val="tx1"/>
                </a:solidFill>
              </a:rPr>
              <a:t>CONFIDENTIAL AND PROPRIETARY INFORMATION</a:t>
            </a:r>
          </a:p>
        </p:txBody>
      </p:sp>
      <p:sp>
        <p:nvSpPr>
          <p:cNvPr id="14" name="MIO_LOGOPLACEHOLDER"/>
          <p:cNvSpPr>
            <a:spLocks/>
          </p:cNvSpPr>
          <p:nvPr userDrawn="1"/>
        </p:nvSpPr>
        <p:spPr>
          <a:xfrm>
            <a:off x="10358633" y="6419151"/>
            <a:ext cx="934382" cy="192151"/>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sz="1588">
              <a:solidFill>
                <a:schemeClr val="tx1"/>
              </a:solidFill>
            </a:endParaRPr>
          </a:p>
        </p:txBody>
      </p:sp>
      <p:pic>
        <p:nvPicPr>
          <p:cNvPr id="9" name="Picture 8" descr="A white surface with a white background&#10;&#10;Description automatically generated with low confidence">
            <a:extLst>
              <a:ext uri="{FF2B5EF4-FFF2-40B4-BE49-F238E27FC236}">
                <a16:creationId xmlns:a16="http://schemas.microsoft.com/office/drawing/2014/main" id="{EE9CA221-ACF4-DC41-850B-AD923DA2E8C1}"/>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56D121F-DC63-4F49-B6FF-D16BFB9E360E}"/>
              </a:ext>
            </a:extLst>
          </p:cNvPr>
          <p:cNvPicPr>
            <a:picLocks noChangeAspect="1"/>
          </p:cNvPicPr>
          <p:nvPr userDrawn="1"/>
        </p:nvPicPr>
        <p:blipFill>
          <a:blip r:embed="rId6"/>
          <a:stretch>
            <a:fillRect/>
          </a:stretch>
        </p:blipFill>
        <p:spPr>
          <a:xfrm>
            <a:off x="-38470" y="6596062"/>
            <a:ext cx="12268940" cy="30480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1B980CCE-196E-C94B-8BE8-486004CEA85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160387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b="-1546"/>
          <a:stretch/>
        </p:blipFill>
        <p:spPr>
          <a:xfrm>
            <a:off x="0" y="0"/>
            <a:ext cx="6599583" cy="6849767"/>
          </a:xfrm>
          <a:prstGeom prst="rect">
            <a:avLst/>
          </a:prstGeom>
        </p:spPr>
      </p:pic>
      <p:sp>
        <p:nvSpPr>
          <p:cNvPr id="16" name="Rectangle 15"/>
          <p:cNvSpPr/>
          <p:nvPr userDrawn="1"/>
        </p:nvSpPr>
        <p:spPr>
          <a:xfrm>
            <a:off x="-1" y="5189800"/>
            <a:ext cx="12192000" cy="167695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556108" y="5405608"/>
            <a:ext cx="7513776" cy="538300"/>
          </a:xfrm>
        </p:spPr>
        <p:txBody>
          <a:bodyPr anchor="b" anchorCtr="0">
            <a:normAutofit/>
          </a:bodyPr>
          <a:lstStyle>
            <a:lvl1pPr>
              <a:defRPr sz="2118" b="1" cap="none">
                <a:solidFill>
                  <a:schemeClr val="bg1"/>
                </a:solidFill>
              </a:defRPr>
            </a:lvl1pPr>
          </a:lstStyle>
          <a:p>
            <a:r>
              <a:rPr lang="en-US"/>
              <a:t>Click To Add Title</a:t>
            </a:r>
          </a:p>
        </p:txBody>
      </p:sp>
      <p:sp>
        <p:nvSpPr>
          <p:cNvPr id="3" name="TextBox 2"/>
          <p:cNvSpPr txBox="1"/>
          <p:nvPr userDrawn="1"/>
        </p:nvSpPr>
        <p:spPr>
          <a:xfrm>
            <a:off x="556107" y="6133569"/>
            <a:ext cx="7513752" cy="363946"/>
          </a:xfrm>
          <a:prstGeom prst="rect">
            <a:avLst/>
          </a:prstGeom>
          <a:noFill/>
        </p:spPr>
        <p:txBody>
          <a:bodyPr vert="horz" wrap="square" lIns="0" rtlCol="0">
            <a:spAutoFit/>
          </a:bodyPr>
          <a:lstStyle/>
          <a:p>
            <a:pPr algn="l" rtl="0" eaLnBrk="1" fontAlgn="auto" hangingPunct="1">
              <a:lnSpc>
                <a:spcPct val="100000"/>
              </a:lnSpc>
              <a:spcBef>
                <a:spcPts val="0"/>
              </a:spcBef>
              <a:spcAft>
                <a:spcPts val="0"/>
              </a:spcAft>
            </a:pPr>
            <a:endParaRPr lang="en-US" sz="1765" b="0" i="0" u="none" baseline="0">
              <a:solidFill>
                <a:schemeClr val="bg1"/>
              </a:solidFill>
              <a:latin typeface="Century Gothic"/>
            </a:endParaRPr>
          </a:p>
        </p:txBody>
      </p:sp>
      <p:sp>
        <p:nvSpPr>
          <p:cNvPr id="5" name="Text Placeholder 4"/>
          <p:cNvSpPr>
            <a:spLocks noGrp="1"/>
          </p:cNvSpPr>
          <p:nvPr>
            <p:ph type="body" sz="quarter" idx="10"/>
          </p:nvPr>
        </p:nvSpPr>
        <p:spPr>
          <a:xfrm>
            <a:off x="556107" y="6240277"/>
            <a:ext cx="7514166" cy="400610"/>
          </a:xfrm>
        </p:spPr>
        <p:txBody>
          <a:bodyPr/>
          <a:lstStyle>
            <a:lvl1pPr marL="8393" indent="0">
              <a:buNone/>
              <a:defRPr>
                <a:solidFill>
                  <a:schemeClr val="bg1"/>
                </a:solidFill>
              </a:defRPr>
            </a:lvl1pPr>
            <a:lvl2pPr marL="171900" indent="0">
              <a:buNone/>
              <a:defRPr>
                <a:solidFill>
                  <a:schemeClr val="bg1"/>
                </a:solidFill>
              </a:defRPr>
            </a:lvl2pPr>
            <a:lvl3pPr marL="387122" indent="0">
              <a:buNone/>
              <a:defRPr>
                <a:solidFill>
                  <a:schemeClr val="bg1"/>
                </a:solidFill>
              </a:defRPr>
            </a:lvl3pPr>
            <a:lvl4pPr marL="638685" indent="0">
              <a:buNone/>
              <a:defRPr>
                <a:solidFill>
                  <a:schemeClr val="bg1"/>
                </a:solidFill>
              </a:defRPr>
            </a:lvl4pPr>
            <a:lvl5pPr marL="88326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74287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screen">
            <a:extLst>
              <a:ext uri="{28A0092B-C50C-407E-A947-70E740481C1C}">
                <a14:useLocalDpi xmlns:a14="http://schemas.microsoft.com/office/drawing/2010/main"/>
              </a:ext>
            </a:extLst>
          </a:blip>
          <a:srcRect t="-1" b="-1166"/>
          <a:stretch/>
        </p:blipFill>
        <p:spPr>
          <a:xfrm>
            <a:off x="0" y="0"/>
            <a:ext cx="12192000" cy="2856814"/>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5367512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Working Area Shape" hidden="1"/>
          <p:cNvSpPr/>
          <p:nvPr/>
        </p:nvSpPr>
        <p:spPr>
          <a:xfrm>
            <a:off x="556132" y="1176619"/>
            <a:ext cx="11075915" cy="4901452"/>
          </a:xfrm>
          <a:prstGeom prst="rect">
            <a:avLst/>
          </a:prstGeom>
          <a:pattFill prst="lgCheck">
            <a:fgClr>
              <a:schemeClr val="accent1"/>
            </a:fgClr>
            <a:bgClr>
              <a:srgbClr val="FFFFFF"/>
            </a:bgClr>
          </a:pattFill>
          <a:ln>
            <a:solidFill>
              <a:schemeClr val="accent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588"/>
          </a:p>
        </p:txBody>
      </p:sp>
      <p:sp>
        <p:nvSpPr>
          <p:cNvPr id="2" name="Title Placeholder 1"/>
          <p:cNvSpPr>
            <a:spLocks noGrp="1"/>
          </p:cNvSpPr>
          <p:nvPr>
            <p:ph type="title"/>
          </p:nvPr>
        </p:nvSpPr>
        <p:spPr>
          <a:xfrm>
            <a:off x="556132" y="211885"/>
            <a:ext cx="11075915" cy="612868"/>
          </a:xfrm>
          <a:prstGeom prst="rect">
            <a:avLst/>
          </a:prstGeom>
          <a:ln>
            <a:noFill/>
          </a:ln>
        </p:spPr>
        <p:txBody>
          <a:bodyPr vert="horz" lIns="0" tIns="0" rIns="0" bIns="0" rtlCol="0" anchor="b">
            <a:normAutofit/>
          </a:bodyPr>
          <a:lstStyle/>
          <a:p>
            <a:r>
              <a:rPr lang="en-US"/>
              <a:t>Click To Add Title</a:t>
            </a:r>
          </a:p>
        </p:txBody>
      </p:sp>
      <p:sp>
        <p:nvSpPr>
          <p:cNvPr id="3" name="Text Placeholder 2"/>
          <p:cNvSpPr>
            <a:spLocks noGrp="1"/>
          </p:cNvSpPr>
          <p:nvPr>
            <p:ph type="body" idx="1"/>
          </p:nvPr>
        </p:nvSpPr>
        <p:spPr>
          <a:xfrm>
            <a:off x="556132" y="1176619"/>
            <a:ext cx="11075915" cy="4901452"/>
          </a:xfrm>
          <a:prstGeom prst="rect">
            <a:avLst/>
          </a:prstGeom>
          <a:ln>
            <a:noFill/>
          </a:ln>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93015" y="6356350"/>
            <a:ext cx="342901" cy="365125"/>
          </a:xfrm>
          <a:prstGeom prst="rect">
            <a:avLst/>
          </a:prstGeom>
        </p:spPr>
        <p:txBody>
          <a:bodyPr vert="horz" lIns="0" tIns="0" rIns="0" bIns="0" rtlCol="0" anchor="ctr"/>
          <a:lstStyle>
            <a:lvl1pPr algn="r">
              <a:defRPr sz="618">
                <a:solidFill>
                  <a:srgbClr val="000000"/>
                </a:solidFill>
                <a:latin typeface="Century Gothic"/>
                <a:cs typeface="Century Gothic"/>
              </a:defRPr>
            </a:lvl1pPr>
          </a:lstStyle>
          <a:p>
            <a:fld id="{612DC607-6A03-FC4D-8F08-E2A898818239}" type="slidenum">
              <a:rPr lang="en-US" smtClean="0"/>
              <a:pPr/>
              <a:t>‹#›</a:t>
            </a:fld>
            <a:endParaRPr lang="en-US"/>
          </a:p>
        </p:txBody>
      </p:sp>
      <p:cxnSp>
        <p:nvCxnSpPr>
          <p:cNvPr id="9" name="Straight Connector 8"/>
          <p:cNvCxnSpPr/>
          <p:nvPr/>
        </p:nvCxnSpPr>
        <p:spPr>
          <a:xfrm>
            <a:off x="556107" y="886167"/>
            <a:ext cx="11083636" cy="0"/>
          </a:xfrm>
          <a:prstGeom prst="line">
            <a:avLst/>
          </a:prstGeom>
          <a:ln w="19050" cmpd="sng">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7" name="empower - DO NOT DELETE!!!" hidden="1"/>
          <p:cNvSpPr/>
          <p:nvPr>
            <p:custDataLst>
              <p:tags r:id="rId27"/>
            </p:custDataLst>
          </p:nvPr>
        </p:nvSpPr>
        <p:spPr>
          <a:xfrm>
            <a:off x="0" y="0"/>
            <a:ext cx="0" cy="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588"/>
          </a:p>
        </p:txBody>
      </p:sp>
      <p:sp>
        <p:nvSpPr>
          <p:cNvPr id="11"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
        <p:nvSpPr>
          <p:cNvPr id="12" name="Footer Placeholder 4"/>
          <p:cNvSpPr txBox="1">
            <a:spLocks/>
          </p:cNvSpPr>
          <p:nvPr userDrawn="1"/>
        </p:nvSpPr>
        <p:spPr>
          <a:xfrm>
            <a:off x="1767826" y="6356537"/>
            <a:ext cx="4671240" cy="365592"/>
          </a:xfrm>
          <a:prstGeom prst="rect">
            <a:avLst/>
          </a:prstGeom>
        </p:spPr>
        <p:txBody>
          <a:bodyPr vert="horz" lIns="80682" tIns="40341" rIns="80682" bIns="40341" rtlCol="0" anchor="ctr">
            <a:noAutofit/>
          </a:bodyPr>
          <a:lstStyle>
            <a:defPPr>
              <a:defRPr lang="en-US"/>
            </a:defPPr>
            <a:lvl1pPr marL="0" algn="r" defTabSz="508238" rtl="0" eaLnBrk="1" latinLnBrk="0" hangingPunct="1">
              <a:defRPr sz="700" kern="1200" cap="all" baseline="0">
                <a:solidFill>
                  <a:schemeClr val="tx1"/>
                </a:solidFill>
                <a:latin typeface="+mn-lt"/>
                <a:ea typeface="+mn-ea"/>
                <a:cs typeface="+mn-cs"/>
              </a:defRPr>
            </a:lvl1pPr>
            <a:lvl2pPr marL="508238" algn="l" defTabSz="508238" rtl="0" eaLnBrk="1" latinLnBrk="0" hangingPunct="1">
              <a:defRPr sz="2000" kern="1200">
                <a:solidFill>
                  <a:schemeClr val="tx1"/>
                </a:solidFill>
                <a:latin typeface="+mn-lt"/>
                <a:ea typeface="+mn-ea"/>
                <a:cs typeface="+mn-cs"/>
              </a:defRPr>
            </a:lvl2pPr>
            <a:lvl3pPr marL="1016465" algn="l" defTabSz="508238" rtl="0" eaLnBrk="1" latinLnBrk="0" hangingPunct="1">
              <a:defRPr sz="2000" kern="1200">
                <a:solidFill>
                  <a:schemeClr val="tx1"/>
                </a:solidFill>
                <a:latin typeface="+mn-lt"/>
                <a:ea typeface="+mn-ea"/>
                <a:cs typeface="+mn-cs"/>
              </a:defRPr>
            </a:lvl3pPr>
            <a:lvl4pPr marL="1524702" algn="l" defTabSz="508238" rtl="0" eaLnBrk="1" latinLnBrk="0" hangingPunct="1">
              <a:defRPr sz="2000" kern="1200">
                <a:solidFill>
                  <a:schemeClr val="tx1"/>
                </a:solidFill>
                <a:latin typeface="+mn-lt"/>
                <a:ea typeface="+mn-ea"/>
                <a:cs typeface="+mn-cs"/>
              </a:defRPr>
            </a:lvl4pPr>
            <a:lvl5pPr marL="2032934" algn="l" defTabSz="508238" rtl="0" eaLnBrk="1" latinLnBrk="0" hangingPunct="1">
              <a:defRPr sz="2000" kern="1200">
                <a:solidFill>
                  <a:schemeClr val="tx1"/>
                </a:solidFill>
                <a:latin typeface="+mn-lt"/>
                <a:ea typeface="+mn-ea"/>
                <a:cs typeface="+mn-cs"/>
              </a:defRPr>
            </a:lvl5pPr>
            <a:lvl6pPr marL="2541166" algn="l" defTabSz="508238" rtl="0" eaLnBrk="1" latinLnBrk="0" hangingPunct="1">
              <a:defRPr sz="2000" kern="1200">
                <a:solidFill>
                  <a:schemeClr val="tx1"/>
                </a:solidFill>
                <a:latin typeface="+mn-lt"/>
                <a:ea typeface="+mn-ea"/>
                <a:cs typeface="+mn-cs"/>
              </a:defRPr>
            </a:lvl6pPr>
            <a:lvl7pPr marL="3049400" algn="l" defTabSz="508238" rtl="0" eaLnBrk="1" latinLnBrk="0" hangingPunct="1">
              <a:defRPr sz="2000" kern="1200">
                <a:solidFill>
                  <a:schemeClr val="tx1"/>
                </a:solidFill>
                <a:latin typeface="+mn-lt"/>
                <a:ea typeface="+mn-ea"/>
                <a:cs typeface="+mn-cs"/>
              </a:defRPr>
            </a:lvl7pPr>
            <a:lvl8pPr marL="3557632" algn="l" defTabSz="508238" rtl="0" eaLnBrk="1" latinLnBrk="0" hangingPunct="1">
              <a:defRPr sz="2000" kern="1200">
                <a:solidFill>
                  <a:schemeClr val="tx1"/>
                </a:solidFill>
                <a:latin typeface="+mn-lt"/>
                <a:ea typeface="+mn-ea"/>
                <a:cs typeface="+mn-cs"/>
              </a:defRPr>
            </a:lvl8pPr>
            <a:lvl9pPr marL="4065867" algn="l" defTabSz="508238" rtl="0" eaLnBrk="1" latinLnBrk="0" hangingPunct="1">
              <a:defRPr sz="2000" kern="1200">
                <a:solidFill>
                  <a:schemeClr val="tx1"/>
                </a:solidFill>
                <a:latin typeface="+mn-lt"/>
                <a:ea typeface="+mn-ea"/>
                <a:cs typeface="+mn-cs"/>
              </a:defRPr>
            </a:lvl9pPr>
          </a:lstStyle>
          <a:p>
            <a:pPr algn="l"/>
            <a:r>
              <a:rPr lang="en-US" sz="618">
                <a:solidFill>
                  <a:schemeClr val="tx1"/>
                </a:solidFill>
              </a:rPr>
              <a:t>CONFIDENTIAL AND PROPRIETARY INFORMATION</a:t>
            </a:r>
          </a:p>
        </p:txBody>
      </p:sp>
      <p:sp>
        <p:nvSpPr>
          <p:cNvPr id="15" name="MIO_LOGOPLACEHOLDER"/>
          <p:cNvSpPr>
            <a:spLocks/>
          </p:cNvSpPr>
          <p:nvPr userDrawn="1"/>
        </p:nvSpPr>
        <p:spPr>
          <a:xfrm>
            <a:off x="10358633" y="6419151"/>
            <a:ext cx="934382" cy="192151"/>
          </a:xfrm>
          <a:prstGeom prst="rect">
            <a:avLst/>
          </a:prstGeom>
          <a:blipFill>
            <a:blip r:embed="rId28"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sz="1588">
              <a:solidFill>
                <a:schemeClr val="tx1"/>
              </a:solidFill>
            </a:endParaRPr>
          </a:p>
        </p:txBody>
      </p:sp>
      <p:pic>
        <p:nvPicPr>
          <p:cNvPr id="13" name="Picture 12"/>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86379" y="6421331"/>
            <a:ext cx="361364" cy="252568"/>
          </a:xfrm>
          <a:prstGeom prst="rect">
            <a:avLst/>
          </a:prstGeom>
        </p:spPr>
      </p:pic>
      <p:pic>
        <p:nvPicPr>
          <p:cNvPr id="16" name="Picture 15"/>
          <p:cNvPicPr>
            <a:picLocks noChangeAspect="1"/>
          </p:cNvPicPr>
          <p:nvPr userDrawn="1"/>
        </p:nvPicPr>
        <p:blipFill rotWithShape="1">
          <a:blip r:embed="rId30" cstate="screen">
            <a:extLst>
              <a:ext uri="{BEBA8EAE-BF5A-486C-A8C5-ECC9F3942E4B}">
                <a14:imgProps xmlns:a14="http://schemas.microsoft.com/office/drawing/2010/main">
                  <a14:imgLayer r:embed="rId31">
                    <a14:imgEffect>
                      <a14:backgroundRemoval t="0" b="100000" l="0" r="100000"/>
                    </a14:imgEffect>
                  </a14:imgLayer>
                </a14:imgProps>
              </a:ext>
              <a:ext uri="{28A0092B-C50C-407E-A947-70E740481C1C}">
                <a14:useLocalDpi xmlns:a14="http://schemas.microsoft.com/office/drawing/2010/main"/>
              </a:ext>
            </a:extLst>
          </a:blip>
          <a:srcRect/>
          <a:stretch/>
        </p:blipFill>
        <p:spPr>
          <a:xfrm>
            <a:off x="166165" y="6432149"/>
            <a:ext cx="517691" cy="230931"/>
          </a:xfrm>
          <a:prstGeom prst="rect">
            <a:avLst/>
          </a:prstGeom>
        </p:spPr>
      </p:pic>
      <p:pic>
        <p:nvPicPr>
          <p:cNvPr id="14" name="Picture 13" descr="A white surface with a white background&#10;&#10;Description automatically generated with low confidence">
            <a:extLst>
              <a:ext uri="{FF2B5EF4-FFF2-40B4-BE49-F238E27FC236}">
                <a16:creationId xmlns:a16="http://schemas.microsoft.com/office/drawing/2014/main" id="{0B129C7A-4924-B74B-9612-7D95723F528F}"/>
              </a:ext>
            </a:extLst>
          </p:cNvPr>
          <p:cNvPicPr>
            <a:picLocks noChangeAspect="1"/>
          </p:cNvPicPr>
          <p:nvPr userDrawn="1"/>
        </p:nvPicPr>
        <p:blipFill>
          <a:blip r:embed="rId32"/>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93214198-D8F4-4448-9C58-BB93A4D24CBF}"/>
              </a:ext>
            </a:extLst>
          </p:cNvPr>
          <p:cNvPicPr>
            <a:picLocks noChangeAspect="1"/>
          </p:cNvPicPr>
          <p:nvPr userDrawn="1"/>
        </p:nvPicPr>
        <p:blipFill>
          <a:blip r:embed="rId33"/>
          <a:stretch>
            <a:fillRect/>
          </a:stretch>
        </p:blipFill>
        <p:spPr>
          <a:xfrm>
            <a:off x="-38470" y="6596062"/>
            <a:ext cx="12268940" cy="304800"/>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F4998F4-5AE3-004B-97D5-352977ABAE93}"/>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3057593120"/>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Lst>
  <p:hf hdr="0" dt="0"/>
  <p:txStyles>
    <p:titleStyle>
      <a:lvl1pPr algn="l" defTabSz="448469" rtl="0" eaLnBrk="1" latinLnBrk="0" hangingPunct="1">
        <a:spcBef>
          <a:spcPct val="0"/>
        </a:spcBef>
        <a:buNone/>
        <a:defRPr sz="1853" kern="1200" cap="none">
          <a:solidFill>
            <a:srgbClr val="000000"/>
          </a:solidFill>
          <a:latin typeface="+mj-lt"/>
          <a:ea typeface="+mj-ea"/>
          <a:cs typeface="Century Gothic"/>
        </a:defRPr>
      </a:lvl1pPr>
    </p:titleStyle>
    <p:bodyStyle>
      <a:lvl1pPr marL="148146" indent="-139754" algn="l" defTabSz="448469" rtl="0" eaLnBrk="1" latinLnBrk="0" hangingPunct="1">
        <a:lnSpc>
          <a:spcPct val="110000"/>
        </a:lnSpc>
        <a:spcBef>
          <a:spcPts val="265"/>
        </a:spcBef>
        <a:spcAft>
          <a:spcPts val="265"/>
        </a:spcAft>
        <a:buClrTx/>
        <a:buFont typeface="Arial"/>
        <a:buChar char="•"/>
        <a:defRPr sz="1235" kern="1200">
          <a:solidFill>
            <a:srgbClr val="000000"/>
          </a:solidFill>
          <a:latin typeface="+mn-lt"/>
          <a:ea typeface="+mn-ea"/>
          <a:cs typeface="Century"/>
        </a:defRPr>
      </a:lvl1pPr>
      <a:lvl2pPr marL="345200" indent="-173300" algn="l" defTabSz="402500" rtl="0" eaLnBrk="1" latinLnBrk="0" hangingPunct="1">
        <a:spcBef>
          <a:spcPct val="20000"/>
        </a:spcBef>
        <a:buClrTx/>
        <a:buFont typeface="Arial"/>
        <a:buChar char="–"/>
        <a:tabLst/>
        <a:defRPr sz="1059" kern="1200">
          <a:solidFill>
            <a:srgbClr val="000000"/>
          </a:solidFill>
          <a:latin typeface="+mn-lt"/>
          <a:ea typeface="+mn-ea"/>
          <a:cs typeface="Century"/>
        </a:defRPr>
      </a:lvl2pPr>
      <a:lvl3pPr marL="610736" indent="-223614" algn="l" defTabSz="448469" rtl="0" eaLnBrk="1" latinLnBrk="0" hangingPunct="1">
        <a:spcBef>
          <a:spcPct val="20000"/>
        </a:spcBef>
        <a:buClrTx/>
        <a:buFont typeface="Arial"/>
        <a:buChar char="•"/>
        <a:tabLst/>
        <a:defRPr sz="971" kern="1200">
          <a:solidFill>
            <a:srgbClr val="000000"/>
          </a:solidFill>
          <a:latin typeface="+mn-lt"/>
          <a:ea typeface="+mn-ea"/>
          <a:cs typeface="Century"/>
        </a:defRPr>
      </a:lvl3pPr>
      <a:lvl4pPr marL="862299"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4pPr>
      <a:lvl5pPr marL="1106875"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5pPr>
      <a:lvl6pPr marL="2466559" indent="-224234" algn="l" defTabSz="448469" rtl="0" eaLnBrk="1" latinLnBrk="0" hangingPunct="1">
        <a:spcBef>
          <a:spcPct val="20000"/>
        </a:spcBef>
        <a:buFont typeface="Arial"/>
        <a:buChar char="•"/>
        <a:defRPr sz="1941" kern="1200">
          <a:solidFill>
            <a:schemeClr val="tx1"/>
          </a:solidFill>
          <a:latin typeface="+mn-lt"/>
          <a:ea typeface="+mn-ea"/>
          <a:cs typeface="+mn-cs"/>
        </a:defRPr>
      </a:lvl6pPr>
      <a:lvl7pPr marL="2915023" indent="-224234" algn="l" defTabSz="448469" rtl="0" eaLnBrk="1" latinLnBrk="0" hangingPunct="1">
        <a:spcBef>
          <a:spcPct val="20000"/>
        </a:spcBef>
        <a:buFont typeface="Arial"/>
        <a:buChar char="•"/>
        <a:defRPr sz="1941" kern="1200">
          <a:solidFill>
            <a:schemeClr val="tx1"/>
          </a:solidFill>
          <a:latin typeface="+mn-lt"/>
          <a:ea typeface="+mn-ea"/>
          <a:cs typeface="+mn-cs"/>
        </a:defRPr>
      </a:lvl7pPr>
      <a:lvl8pPr marL="3363492" indent="-224234" algn="l" defTabSz="448469" rtl="0" eaLnBrk="1" latinLnBrk="0" hangingPunct="1">
        <a:spcBef>
          <a:spcPct val="20000"/>
        </a:spcBef>
        <a:buFont typeface="Arial"/>
        <a:buChar char="•"/>
        <a:defRPr sz="1941" kern="1200">
          <a:solidFill>
            <a:schemeClr val="tx1"/>
          </a:solidFill>
          <a:latin typeface="+mn-lt"/>
          <a:ea typeface="+mn-ea"/>
          <a:cs typeface="+mn-cs"/>
        </a:defRPr>
      </a:lvl8pPr>
      <a:lvl9pPr marL="3811955" indent="-224234" algn="l" defTabSz="448469"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8469" rtl="0" eaLnBrk="1" latinLnBrk="0" hangingPunct="1">
        <a:defRPr sz="1765" kern="1200">
          <a:solidFill>
            <a:schemeClr val="tx1"/>
          </a:solidFill>
          <a:latin typeface="+mn-lt"/>
          <a:ea typeface="+mn-ea"/>
          <a:cs typeface="+mn-cs"/>
        </a:defRPr>
      </a:lvl1pPr>
      <a:lvl2pPr marL="448469" algn="l" defTabSz="448469" rtl="0" eaLnBrk="1" latinLnBrk="0" hangingPunct="1">
        <a:defRPr sz="1765" kern="1200">
          <a:solidFill>
            <a:schemeClr val="tx1"/>
          </a:solidFill>
          <a:latin typeface="+mn-lt"/>
          <a:ea typeface="+mn-ea"/>
          <a:cs typeface="+mn-cs"/>
        </a:defRPr>
      </a:lvl2pPr>
      <a:lvl3pPr marL="896929" algn="l" defTabSz="448469" rtl="0" eaLnBrk="1" latinLnBrk="0" hangingPunct="1">
        <a:defRPr sz="1765" kern="1200">
          <a:solidFill>
            <a:schemeClr val="tx1"/>
          </a:solidFill>
          <a:latin typeface="+mn-lt"/>
          <a:ea typeface="+mn-ea"/>
          <a:cs typeface="+mn-cs"/>
        </a:defRPr>
      </a:lvl3pPr>
      <a:lvl4pPr marL="1345397" algn="l" defTabSz="448469" rtl="0" eaLnBrk="1" latinLnBrk="0" hangingPunct="1">
        <a:defRPr sz="1765" kern="1200">
          <a:solidFill>
            <a:schemeClr val="tx1"/>
          </a:solidFill>
          <a:latin typeface="+mn-lt"/>
          <a:ea typeface="+mn-ea"/>
          <a:cs typeface="+mn-cs"/>
        </a:defRPr>
      </a:lvl4pPr>
      <a:lvl5pPr marL="1793861" algn="l" defTabSz="448469" rtl="0" eaLnBrk="1" latinLnBrk="0" hangingPunct="1">
        <a:defRPr sz="1765" kern="1200">
          <a:solidFill>
            <a:schemeClr val="tx1"/>
          </a:solidFill>
          <a:latin typeface="+mn-lt"/>
          <a:ea typeface="+mn-ea"/>
          <a:cs typeface="+mn-cs"/>
        </a:defRPr>
      </a:lvl5pPr>
      <a:lvl6pPr marL="2242325" algn="l" defTabSz="448469" rtl="0" eaLnBrk="1" latinLnBrk="0" hangingPunct="1">
        <a:defRPr sz="1765" kern="1200">
          <a:solidFill>
            <a:schemeClr val="tx1"/>
          </a:solidFill>
          <a:latin typeface="+mn-lt"/>
          <a:ea typeface="+mn-ea"/>
          <a:cs typeface="+mn-cs"/>
        </a:defRPr>
      </a:lvl6pPr>
      <a:lvl7pPr marL="2690791" algn="l" defTabSz="448469" rtl="0" eaLnBrk="1" latinLnBrk="0" hangingPunct="1">
        <a:defRPr sz="1765" kern="1200">
          <a:solidFill>
            <a:schemeClr val="tx1"/>
          </a:solidFill>
          <a:latin typeface="+mn-lt"/>
          <a:ea typeface="+mn-ea"/>
          <a:cs typeface="+mn-cs"/>
        </a:defRPr>
      </a:lvl7pPr>
      <a:lvl8pPr marL="3139254" algn="l" defTabSz="448469" rtl="0" eaLnBrk="1" latinLnBrk="0" hangingPunct="1">
        <a:defRPr sz="1765" kern="1200">
          <a:solidFill>
            <a:schemeClr val="tx1"/>
          </a:solidFill>
          <a:latin typeface="+mn-lt"/>
          <a:ea typeface="+mn-ea"/>
          <a:cs typeface="+mn-cs"/>
        </a:defRPr>
      </a:lvl8pPr>
      <a:lvl9pPr marL="3587721" algn="l" defTabSz="448469"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guide id="3" pos="288">
          <p15:clr>
            <a:srgbClr val="F26B43"/>
          </p15:clr>
        </p15:guide>
        <p15:guide id="4" pos="6045">
          <p15:clr>
            <a:srgbClr val="F26B43"/>
          </p15:clr>
        </p15:guide>
        <p15:guide id="5" orient="horz" pos="4340">
          <p15:clr>
            <a:srgbClr val="F26B43"/>
          </p15:clr>
        </p15:guide>
        <p15:guide id="6" orient="horz" pos="839">
          <p15:clr>
            <a:srgbClr val="F26B43"/>
          </p15:clr>
        </p15:guide>
        <p15:guide id="8" orient="horz" pos="552">
          <p15:clr>
            <a:srgbClr val="F26B43"/>
          </p15:clr>
        </p15:guide>
        <p15:guide id="9" orient="horz" pos="14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4DEAE6-14A3-E34C-9AB7-AD27D05A7CBF}"/>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2662843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5.png"/><Relationship Id="rId1" Type="http://schemas.openxmlformats.org/officeDocument/2006/relationships/slideLayout" Target="../slideLayouts/slideLayout24.xml"/><Relationship Id="rId6" Type="http://schemas.openxmlformats.org/officeDocument/2006/relationships/image" Target="../media/image58.tmp"/><Relationship Id="rId5" Type="http://schemas.openxmlformats.org/officeDocument/2006/relationships/image" Target="../media/image57.png"/><Relationship Id="rId4" Type="http://schemas.openxmlformats.org/officeDocument/2006/relationships/image" Target="../media/image56.tiff"/></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4.xml"/><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24.xml"/><Relationship Id="rId6" Type="http://schemas.openxmlformats.org/officeDocument/2006/relationships/image" Target="../media/image93.pn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s>
</file>

<file path=ppt/slides/_rels/slide3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FCF960-01C4-8045-BFAD-3ABD4E46CB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41A573E-9B0F-4BED-BD55-C27655E5B573}"/>
              </a:ext>
            </a:extLst>
          </p:cNvPr>
          <p:cNvSpPr txBox="1"/>
          <p:nvPr/>
        </p:nvSpPr>
        <p:spPr>
          <a:xfrm>
            <a:off x="6680302" y="2957195"/>
            <a:ext cx="4417543" cy="588879"/>
          </a:xfrm>
          <a:prstGeom prst="rect">
            <a:avLst/>
          </a:prstGeom>
          <a:noFill/>
        </p:spPr>
        <p:txBody>
          <a:bodyPr wrap="square" lIns="91440" tIns="45720" rIns="91440" bIns="45720" rtlCol="0" anchor="t">
            <a:spAutoFit/>
          </a:bodyPr>
          <a:lstStyle/>
          <a:p>
            <a:pPr algn="ctr">
              <a:lnSpc>
                <a:spcPct val="150000"/>
              </a:lnSpc>
            </a:pPr>
            <a:r>
              <a:rPr lang="en-US" sz="2400">
                <a:solidFill>
                  <a:srgbClr val="262626"/>
                </a:solidFill>
                <a:latin typeface="Arial Black"/>
              </a:rPr>
              <a:t>March 2022</a:t>
            </a:r>
            <a:endParaRPr lang="en-US" sz="2400" b="1">
              <a:solidFill>
                <a:srgbClr val="262626"/>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627579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B956376-5116-4CD5-98C7-3467F645F483}"/>
              </a:ext>
            </a:extLst>
          </p:cNvPr>
          <p:cNvCxnSpPr/>
          <p:nvPr/>
        </p:nvCxnSpPr>
        <p:spPr>
          <a:xfrm>
            <a:off x="3733101" y="212899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727969" y="3008381"/>
            <a:ext cx="5874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V="1">
            <a:off x="621958" y="3974270"/>
            <a:ext cx="5980554" cy="4487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616376" y="5027467"/>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1600" y="2019710"/>
            <a:ext cx="1969088" cy="800219"/>
          </a:xfrm>
          <a:prstGeom prst="rect">
            <a:avLst/>
          </a:prstGeom>
          <a:noFill/>
        </p:spPr>
        <p:txBody>
          <a:bodyPr wrap="square" lIns="91440" tIns="45720" rIns="91440" bIns="45720" rtlCol="0" anchor="t">
            <a:spAutoFit/>
          </a:bodyPr>
          <a:lstStyle/>
          <a:p>
            <a:pPr algn="ctr"/>
            <a:r>
              <a:rPr lang="en-US" sz="1400" i="1">
                <a:latin typeface="Century Schoolbook"/>
              </a:rPr>
              <a:t>Net Restaurant Rev</a:t>
            </a:r>
          </a:p>
          <a:p>
            <a:pPr algn="ctr"/>
            <a:endParaRPr lang="en-US" sz="1400" i="1">
              <a:latin typeface="Century Schoolbook"/>
            </a:endParaRPr>
          </a:p>
          <a:p>
            <a:pPr algn="ctr"/>
            <a:r>
              <a:rPr lang="en-US" b="1">
                <a:latin typeface="Arial Black"/>
                <a:cs typeface="Arial Black" panose="020B0604020202020204" pitchFamily="34" charset="0"/>
              </a:rPr>
              <a:t>$265-280 MM</a:t>
            </a:r>
          </a:p>
        </p:txBody>
      </p:sp>
      <p:sp>
        <p:nvSpPr>
          <p:cNvPr id="27" name="TextBox 26"/>
          <p:cNvSpPr txBox="1"/>
          <p:nvPr/>
        </p:nvSpPr>
        <p:spPr>
          <a:xfrm>
            <a:off x="4958895" y="2003484"/>
            <a:ext cx="1895393" cy="800219"/>
          </a:xfrm>
          <a:prstGeom prst="rect">
            <a:avLst/>
          </a:prstGeom>
          <a:noFill/>
        </p:spPr>
        <p:txBody>
          <a:bodyPr wrap="square" lIns="91440" tIns="45720" rIns="91440" bIns="45720" rtlCol="0" anchor="t">
            <a:spAutoFit/>
          </a:bodyPr>
          <a:lstStyle/>
          <a:p>
            <a:pPr algn="ctr"/>
            <a:r>
              <a:rPr lang="en-US" sz="1400" i="1">
                <a:latin typeface="Century Schoolbook"/>
              </a:rPr>
              <a:t>System-wide Sales</a:t>
            </a:r>
          </a:p>
          <a:p>
            <a:pPr algn="ctr"/>
            <a:endParaRPr lang="en-US" sz="1400" i="1">
              <a:latin typeface="Century Schoolbook"/>
            </a:endParaRPr>
          </a:p>
          <a:p>
            <a:pPr algn="ctr"/>
            <a:r>
              <a:rPr lang="en-US" b="1">
                <a:latin typeface="Arial Black"/>
                <a:cs typeface="Arial Black" panose="020B0604020202020204" pitchFamily="34" charset="0"/>
              </a:rPr>
              <a:t>$675-715 MM</a:t>
            </a:r>
          </a:p>
        </p:txBody>
      </p:sp>
      <p:sp>
        <p:nvSpPr>
          <p:cNvPr id="29" name="TextBox 28"/>
          <p:cNvSpPr txBox="1"/>
          <p:nvPr/>
        </p:nvSpPr>
        <p:spPr>
          <a:xfrm>
            <a:off x="3338975" y="4233017"/>
            <a:ext cx="1384908" cy="584775"/>
          </a:xfrm>
          <a:prstGeom prst="rect">
            <a:avLst/>
          </a:prstGeom>
          <a:noFill/>
        </p:spPr>
        <p:txBody>
          <a:bodyPr wrap="square" lIns="91440" tIns="45720" rIns="91440" bIns="45720" rtlCol="0" anchor="t">
            <a:spAutoFit/>
          </a:bodyPr>
          <a:lstStyle/>
          <a:p>
            <a:r>
              <a:rPr lang="en-US" sz="1400" i="1" dirty="0">
                <a:latin typeface="Century Schoolbook"/>
              </a:rPr>
              <a:t>Cash</a:t>
            </a:r>
            <a:r>
              <a:rPr lang="en-US" sz="800" i="1" baseline="30000" dirty="0">
                <a:latin typeface="Century Schoolbook"/>
              </a:rPr>
              <a:t> </a:t>
            </a:r>
            <a:endParaRPr lang="en-US" sz="800" i="1" baseline="30000">
              <a:latin typeface="Century Schoolbook"/>
            </a:endParaRPr>
          </a:p>
          <a:p>
            <a:r>
              <a:rPr lang="en-US" b="1">
                <a:latin typeface="Arial Black"/>
                <a:cs typeface="Arial Black" panose="020B0604020202020204" pitchFamily="34" charset="0"/>
              </a:rPr>
              <a:t>$</a:t>
            </a:r>
            <a:r>
              <a:rPr lang="en-US" b="1" dirty="0">
                <a:latin typeface="Arial Black"/>
                <a:cs typeface="Arial Black" panose="020B0604020202020204" pitchFamily="34" charset="0"/>
              </a:rPr>
              <a:t>20</a:t>
            </a:r>
            <a:r>
              <a:rPr lang="en-US" b="1">
                <a:latin typeface="Arial Black"/>
                <a:cs typeface="Arial Black" panose="020B0604020202020204" pitchFamily="34" charset="0"/>
              </a:rPr>
              <a:t> MM</a:t>
            </a:r>
          </a:p>
        </p:txBody>
      </p:sp>
      <p:sp>
        <p:nvSpPr>
          <p:cNvPr id="33" name="TextBox 32"/>
          <p:cNvSpPr txBox="1"/>
          <p:nvPr/>
        </p:nvSpPr>
        <p:spPr>
          <a:xfrm>
            <a:off x="4129197" y="3215885"/>
            <a:ext cx="1967078" cy="861774"/>
          </a:xfrm>
          <a:prstGeom prst="rect">
            <a:avLst/>
          </a:prstGeom>
          <a:noFill/>
        </p:spPr>
        <p:txBody>
          <a:bodyPr wrap="square" lIns="91440" tIns="45720" rIns="91440" bIns="45720" rtlCol="0" anchor="t">
            <a:spAutoFit/>
          </a:bodyPr>
          <a:lstStyle/>
          <a:p>
            <a:r>
              <a:rPr lang="en-US" sz="1400" i="1">
                <a:latin typeface="Century Schoolbook"/>
              </a:rPr>
              <a:t>2022 Cash EBITDA </a:t>
            </a:r>
            <a:endParaRPr lang="en-US" sz="1400" i="1">
              <a:latin typeface="Century Schoolbook" panose="02040604050505020304" pitchFamily="18" charset="0"/>
            </a:endParaRPr>
          </a:p>
          <a:p>
            <a:r>
              <a:rPr lang="en-US" b="1">
                <a:latin typeface="Arial Black"/>
                <a:cs typeface="Arial Black" panose="020B0604020202020204" pitchFamily="34" charset="0"/>
              </a:rPr>
              <a:t>$23 – 25 MM</a:t>
            </a:r>
          </a:p>
          <a:p>
            <a:endParaRPr lang="en-US" b="1">
              <a:latin typeface="Arial Black" panose="020B0604020202020204" pitchFamily="34" charset="0"/>
              <a:cs typeface="Arial Black" panose="020B0604020202020204" pitchFamily="34" charset="0"/>
            </a:endParaRPr>
          </a:p>
        </p:txBody>
      </p:sp>
      <p:sp>
        <p:nvSpPr>
          <p:cNvPr id="34" name="TextBox 33"/>
          <p:cNvSpPr txBox="1"/>
          <p:nvPr/>
        </p:nvSpPr>
        <p:spPr>
          <a:xfrm>
            <a:off x="621958" y="3176713"/>
            <a:ext cx="3112704" cy="584775"/>
          </a:xfrm>
          <a:prstGeom prst="rect">
            <a:avLst/>
          </a:prstGeom>
          <a:noFill/>
        </p:spPr>
        <p:txBody>
          <a:bodyPr wrap="square" lIns="91440" tIns="45720" rIns="91440" bIns="45720" rtlCol="0" anchor="t">
            <a:spAutoFit/>
          </a:bodyPr>
          <a:lstStyle/>
          <a:p>
            <a:r>
              <a:rPr lang="en-US" sz="1400" i="1">
                <a:latin typeface="Century Schoolbook"/>
              </a:rPr>
              <a:t>Net Income and Adj. Net Income</a:t>
            </a:r>
            <a:endParaRPr lang="en-US" sz="1400" i="1" baseline="30000">
              <a:latin typeface="Century Schoolbook"/>
            </a:endParaRPr>
          </a:p>
          <a:p>
            <a:r>
              <a:rPr lang="en-US" b="1">
                <a:latin typeface="Arial Black"/>
                <a:cs typeface="Arial Black" panose="020B0604020202020204" pitchFamily="34" charset="0"/>
              </a:rPr>
              <a:t>$12.5–15.5 MM</a:t>
            </a:r>
          </a:p>
        </p:txBody>
      </p:sp>
      <p:cxnSp>
        <p:nvCxnSpPr>
          <p:cNvPr id="35" name="Straight Connector 34"/>
          <p:cNvCxnSpPr/>
          <p:nvPr/>
        </p:nvCxnSpPr>
        <p:spPr>
          <a:xfrm>
            <a:off x="3195661" y="4270923"/>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9" name="Picture 38" descr="Icon&#10;&#10;Description automatically generated">
            <a:extLst>
              <a:ext uri="{FF2B5EF4-FFF2-40B4-BE49-F238E27FC236}">
                <a16:creationId xmlns:a16="http://schemas.microsoft.com/office/drawing/2014/main" id="{381C32E8-3172-477E-912E-024D03EDC9E6}"/>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1353801" y="136525"/>
            <a:ext cx="660400" cy="365125"/>
          </a:xfrm>
          <a:prstGeom prst="rect">
            <a:avLst/>
          </a:prstGeom>
        </p:spPr>
      </p:pic>
      <p:cxnSp>
        <p:nvCxnSpPr>
          <p:cNvPr id="30" name="Straight Connector 29">
            <a:extLst>
              <a:ext uri="{FF2B5EF4-FFF2-40B4-BE49-F238E27FC236}">
                <a16:creationId xmlns:a16="http://schemas.microsoft.com/office/drawing/2014/main" id="{37E37E67-04C7-44CC-902D-0997A8D0FC78}"/>
              </a:ext>
            </a:extLst>
          </p:cNvPr>
          <p:cNvCxnSpPr/>
          <p:nvPr/>
        </p:nvCxnSpPr>
        <p:spPr>
          <a:xfrm>
            <a:off x="3728792" y="3263231"/>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D52E911-2FC1-49EF-9274-26F69E782EC4}"/>
              </a:ext>
            </a:extLst>
          </p:cNvPr>
          <p:cNvSpPr txBox="1"/>
          <p:nvPr/>
        </p:nvSpPr>
        <p:spPr>
          <a:xfrm>
            <a:off x="2463702" y="2010050"/>
            <a:ext cx="2428352" cy="796892"/>
          </a:xfrm>
          <a:prstGeom prst="rect">
            <a:avLst/>
          </a:prstGeom>
          <a:noFill/>
        </p:spPr>
        <p:txBody>
          <a:bodyPr wrap="square" lIns="91440" tIns="45720" rIns="91440" bIns="45720" rtlCol="0" anchor="t">
            <a:spAutoFit/>
          </a:bodyPr>
          <a:lstStyle/>
          <a:p>
            <a:pPr algn="ctr"/>
            <a:r>
              <a:rPr lang="en-US" sz="1400" i="1">
                <a:latin typeface="Century Schoolbook"/>
              </a:rPr>
              <a:t>Royalty, License and Other Revenue</a:t>
            </a:r>
            <a:endParaRPr lang="en-US" sz="800" i="1">
              <a:latin typeface="Century Schoolbook"/>
            </a:endParaRPr>
          </a:p>
          <a:p>
            <a:pPr algn="ctr"/>
            <a:r>
              <a:rPr lang="en-US" b="1">
                <a:latin typeface="Arial Black"/>
                <a:cs typeface="Arial Black" panose="020B0604020202020204" pitchFamily="34" charset="0"/>
              </a:rPr>
              <a:t>$16.5-18.5 MM</a:t>
            </a:r>
          </a:p>
        </p:txBody>
      </p:sp>
      <p:cxnSp>
        <p:nvCxnSpPr>
          <p:cNvPr id="42" name="Straight Connector 41">
            <a:extLst>
              <a:ext uri="{FF2B5EF4-FFF2-40B4-BE49-F238E27FC236}">
                <a16:creationId xmlns:a16="http://schemas.microsoft.com/office/drawing/2014/main" id="{589D2D8E-3648-4A2C-962E-14B3BE34F98A}"/>
              </a:ext>
            </a:extLst>
          </p:cNvPr>
          <p:cNvCxnSpPr/>
          <p:nvPr/>
        </p:nvCxnSpPr>
        <p:spPr>
          <a:xfrm>
            <a:off x="4458035" y="4247154"/>
            <a:ext cx="0" cy="51172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14089AF-A159-483D-9E5F-D813CD69B68D}"/>
              </a:ext>
            </a:extLst>
          </p:cNvPr>
          <p:cNvSpPr txBox="1"/>
          <p:nvPr/>
        </p:nvSpPr>
        <p:spPr>
          <a:xfrm>
            <a:off x="4888630" y="4231757"/>
            <a:ext cx="2423114" cy="584775"/>
          </a:xfrm>
          <a:prstGeom prst="rect">
            <a:avLst/>
          </a:prstGeom>
          <a:noFill/>
        </p:spPr>
        <p:txBody>
          <a:bodyPr wrap="square" lIns="91440" tIns="45720" rIns="91440" bIns="45720" rtlCol="0" anchor="t">
            <a:spAutoFit/>
          </a:bodyPr>
          <a:lstStyle/>
          <a:p>
            <a:r>
              <a:rPr lang="en-US" sz="1400" i="1">
                <a:latin typeface="Century Schoolbook"/>
              </a:rPr>
              <a:t>Bank Debt </a:t>
            </a:r>
            <a:endParaRPr lang="en-US" sz="800" i="1" baseline="30000">
              <a:latin typeface="Century Schoolbook"/>
            </a:endParaRPr>
          </a:p>
          <a:p>
            <a:r>
              <a:rPr lang="en-US" b="1">
                <a:latin typeface="Arial Black"/>
                <a:cs typeface="Arial Black" panose="020B0604020202020204" pitchFamily="34" charset="0"/>
              </a:rPr>
              <a:t>$25 MM</a:t>
            </a:r>
          </a:p>
        </p:txBody>
      </p:sp>
      <p:sp>
        <p:nvSpPr>
          <p:cNvPr id="44" name="Rectangle 43">
            <a:extLst>
              <a:ext uri="{FF2B5EF4-FFF2-40B4-BE49-F238E27FC236}">
                <a16:creationId xmlns:a16="http://schemas.microsoft.com/office/drawing/2014/main" id="{A131670A-86C5-3E43-B63A-10EED6C6C49F}"/>
              </a:ext>
            </a:extLst>
          </p:cNvPr>
          <p:cNvSpPr/>
          <p:nvPr/>
        </p:nvSpPr>
        <p:spPr>
          <a:xfrm>
            <a:off x="8447271" y="1861433"/>
            <a:ext cx="1413445" cy="1261884"/>
          </a:xfrm>
          <a:prstGeom prst="rect">
            <a:avLst/>
          </a:prstGeom>
        </p:spPr>
        <p:txBody>
          <a:bodyPr wrap="square" lIns="91440" tIns="45720" rIns="91440" bIns="45720" anchor="t">
            <a:spAutoFit/>
          </a:bodyPr>
          <a:lstStyle/>
          <a:p>
            <a:r>
              <a:rPr lang="en-US" sz="4000" b="1" i="1">
                <a:latin typeface="Century Schoolbook"/>
              </a:rPr>
              <a:t> 223</a:t>
            </a:r>
          </a:p>
          <a:p>
            <a:pPr algn="ctr"/>
            <a:r>
              <a:rPr lang="en-US" sz="1200">
                <a:latin typeface="Arial"/>
                <a:cs typeface="Arial"/>
              </a:rPr>
              <a:t>Franchised restaurants in </a:t>
            </a:r>
            <a:endParaRPr lang="en-US" sz="1200">
              <a:latin typeface="Arial" panose="020B0604020202020204" pitchFamily="34" charset="0"/>
              <a:cs typeface="Arial" panose="020B0604020202020204" pitchFamily="34" charset="0"/>
            </a:endParaRPr>
          </a:p>
          <a:p>
            <a:pPr algn="ctr"/>
            <a:r>
              <a:rPr lang="en-US" sz="1200">
                <a:latin typeface="Arial"/>
                <a:cs typeface="Arial"/>
              </a:rPr>
              <a:t>34 states</a:t>
            </a:r>
            <a:endParaRPr lang="en-US">
              <a:latin typeface="Arial"/>
              <a:cs typeface="Arial"/>
            </a:endParaRPr>
          </a:p>
        </p:txBody>
      </p:sp>
      <p:sp>
        <p:nvSpPr>
          <p:cNvPr id="45" name="Rectangle 44">
            <a:extLst>
              <a:ext uri="{FF2B5EF4-FFF2-40B4-BE49-F238E27FC236}">
                <a16:creationId xmlns:a16="http://schemas.microsoft.com/office/drawing/2014/main" id="{1A05DC58-9038-E045-8804-FDA526B79BFA}"/>
              </a:ext>
            </a:extLst>
          </p:cNvPr>
          <p:cNvSpPr/>
          <p:nvPr/>
        </p:nvSpPr>
        <p:spPr>
          <a:xfrm>
            <a:off x="10079788" y="1825142"/>
            <a:ext cx="1706684" cy="892552"/>
          </a:xfrm>
          <a:prstGeom prst="rect">
            <a:avLst/>
          </a:prstGeom>
        </p:spPr>
        <p:txBody>
          <a:bodyPr wrap="square" lIns="91440" tIns="45720" rIns="91440" bIns="45720" anchor="t">
            <a:spAutoFit/>
          </a:bodyPr>
          <a:lstStyle/>
          <a:p>
            <a:r>
              <a:rPr lang="en-US" sz="4000" b="1" i="1">
                <a:latin typeface="Century Schoolbook"/>
                <a:cs typeface="Arial Black" panose="020B0604020202020204" pitchFamily="34" charset="0"/>
              </a:rPr>
              <a:t>&gt;66%</a:t>
            </a:r>
          </a:p>
          <a:p>
            <a:pPr algn="ctr"/>
            <a:r>
              <a:rPr lang="en-US" sz="1200">
                <a:latin typeface="Arial"/>
                <a:cs typeface="Arial"/>
              </a:rPr>
              <a:t>Franchised</a:t>
            </a:r>
            <a:endParaRPr lang="en-US">
              <a:latin typeface="Arial"/>
              <a:cs typeface="Arial"/>
            </a:endParaRPr>
          </a:p>
        </p:txBody>
      </p:sp>
      <p:sp>
        <p:nvSpPr>
          <p:cNvPr id="46" name="TextBox 45">
            <a:extLst>
              <a:ext uri="{FF2B5EF4-FFF2-40B4-BE49-F238E27FC236}">
                <a16:creationId xmlns:a16="http://schemas.microsoft.com/office/drawing/2014/main" id="{CB85A44D-66A4-3846-9007-96603A305106}"/>
              </a:ext>
            </a:extLst>
          </p:cNvPr>
          <p:cNvSpPr txBox="1"/>
          <p:nvPr/>
        </p:nvSpPr>
        <p:spPr>
          <a:xfrm>
            <a:off x="6970237" y="4130802"/>
            <a:ext cx="4533256" cy="1046440"/>
          </a:xfrm>
          <a:prstGeom prst="rect">
            <a:avLst/>
          </a:prstGeom>
          <a:noFill/>
        </p:spPr>
        <p:txBody>
          <a:bodyPr wrap="square" lIns="91440" tIns="45720" rIns="91440" bIns="45720" rtlCol="0" anchor="t">
            <a:spAutoFit/>
          </a:bodyPr>
          <a:lstStyle/>
          <a:p>
            <a:r>
              <a:rPr lang="en-US" sz="1600" b="1" i="1">
                <a:latin typeface="Century Schoolbook"/>
                <a:cs typeface="Arial Black" panose="020B0604020202020204" pitchFamily="34" charset="0"/>
              </a:rPr>
              <a:t>NASDAQ: BBQ </a:t>
            </a:r>
            <a:endParaRPr lang="en-US" sz="1100" b="1" spc="10"/>
          </a:p>
          <a:p>
            <a:pPr>
              <a:buClr>
                <a:schemeClr val="tx1"/>
              </a:buClr>
            </a:pPr>
            <a:r>
              <a:rPr lang="en-US" sz="1400" spc="10">
                <a:latin typeface="Arial"/>
                <a:cs typeface="Arial"/>
              </a:rPr>
              <a:t>~10.5 M Shares Outstanding</a:t>
            </a:r>
            <a:endParaRPr lang="en-US" sz="1400" spc="10" baseline="30000">
              <a:latin typeface="Arial"/>
              <a:cs typeface="Arial"/>
            </a:endParaRPr>
          </a:p>
          <a:p>
            <a:r>
              <a:rPr lang="en-US" sz="1400" spc="10">
                <a:latin typeface="Arial"/>
                <a:cs typeface="Arial"/>
              </a:rPr>
              <a:t>~10.6 M Shares Fully Diluted</a:t>
            </a:r>
          </a:p>
          <a:p>
            <a:endParaRPr lang="en-US">
              <a:cs typeface="Arial" panose="020B0604020202020204"/>
            </a:endParaRPr>
          </a:p>
        </p:txBody>
      </p:sp>
      <p:cxnSp>
        <p:nvCxnSpPr>
          <p:cNvPr id="47" name="Straight Connector 46">
            <a:extLst>
              <a:ext uri="{FF2B5EF4-FFF2-40B4-BE49-F238E27FC236}">
                <a16:creationId xmlns:a16="http://schemas.microsoft.com/office/drawing/2014/main" id="{A4ADAD40-04EC-6947-B31B-489AB5EB3D0A}"/>
              </a:ext>
            </a:extLst>
          </p:cNvPr>
          <p:cNvCxnSpPr>
            <a:cxnSpLocks/>
          </p:cNvCxnSpPr>
          <p:nvPr/>
        </p:nvCxnSpPr>
        <p:spPr>
          <a:xfrm>
            <a:off x="8398995"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CA23FE-FC4C-6A43-ADF1-C744A5E9589F}"/>
              </a:ext>
            </a:extLst>
          </p:cNvPr>
          <p:cNvCxnSpPr>
            <a:cxnSpLocks/>
          </p:cNvCxnSpPr>
          <p:nvPr/>
        </p:nvCxnSpPr>
        <p:spPr>
          <a:xfrm>
            <a:off x="9929621"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E5217A-18C8-7B48-A225-C4E5BCD01736}"/>
              </a:ext>
            </a:extLst>
          </p:cNvPr>
          <p:cNvCxnSpPr>
            <a:cxnSpLocks/>
          </p:cNvCxnSpPr>
          <p:nvPr/>
        </p:nvCxnSpPr>
        <p:spPr>
          <a:xfrm>
            <a:off x="7031154" y="4081435"/>
            <a:ext cx="441142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CBA6589-51E3-1E45-B3AD-69BD8EEE48FD}"/>
              </a:ext>
            </a:extLst>
          </p:cNvPr>
          <p:cNvCxnSpPr/>
          <p:nvPr/>
        </p:nvCxnSpPr>
        <p:spPr>
          <a:xfrm>
            <a:off x="2507670" y="2178288"/>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4CD111C-2739-584D-A2B9-A8130364A4BE}"/>
              </a:ext>
            </a:extLst>
          </p:cNvPr>
          <p:cNvCxnSpPr/>
          <p:nvPr/>
        </p:nvCxnSpPr>
        <p:spPr>
          <a:xfrm>
            <a:off x="4956942" y="2205965"/>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itle 1">
            <a:extLst>
              <a:ext uri="{FF2B5EF4-FFF2-40B4-BE49-F238E27FC236}">
                <a16:creationId xmlns:a16="http://schemas.microsoft.com/office/drawing/2014/main" id="{772889BD-A4E3-4452-82D8-7B873568C523}"/>
              </a:ext>
            </a:extLst>
          </p:cNvPr>
          <p:cNvSpPr txBox="1">
            <a:spLocks/>
          </p:cNvSpPr>
          <p:nvPr/>
        </p:nvSpPr>
        <p:spPr>
          <a:xfrm>
            <a:off x="502961" y="409549"/>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a:cs typeface="Arial Black" panose="020B0604020202020204" pitchFamily="34" charset="0"/>
              </a:rPr>
              <a:t>2022 GUIDANCE  </a:t>
            </a:r>
          </a:p>
          <a:p>
            <a:r>
              <a:rPr lang="en-US" sz="2000">
                <a:solidFill>
                  <a:schemeClr val="tx1"/>
                </a:solidFill>
                <a:latin typeface="Arial"/>
                <a:cs typeface="Arial"/>
              </a:rPr>
              <a:t>NASDAQ:  BBQ</a:t>
            </a:r>
          </a:p>
        </p:txBody>
      </p:sp>
      <p:cxnSp>
        <p:nvCxnSpPr>
          <p:cNvPr id="41" name="Straight Connector 40">
            <a:extLst>
              <a:ext uri="{FF2B5EF4-FFF2-40B4-BE49-F238E27FC236}">
                <a16:creationId xmlns:a16="http://schemas.microsoft.com/office/drawing/2014/main" id="{B624FE9F-7C10-4C14-A235-363B64B5E6B5}"/>
              </a:ext>
            </a:extLst>
          </p:cNvPr>
          <p:cNvCxnSpPr>
            <a:cxnSpLocks/>
          </p:cNvCxnSpPr>
          <p:nvPr/>
        </p:nvCxnSpPr>
        <p:spPr>
          <a:xfrm>
            <a:off x="621958" y="5932221"/>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F76DC0B-82A9-4905-9363-B59ADB9A6B75}"/>
              </a:ext>
            </a:extLst>
          </p:cNvPr>
          <p:cNvSpPr txBox="1"/>
          <p:nvPr/>
        </p:nvSpPr>
        <p:spPr>
          <a:xfrm>
            <a:off x="621958" y="5189312"/>
            <a:ext cx="1585737" cy="584775"/>
          </a:xfrm>
          <a:prstGeom prst="rect">
            <a:avLst/>
          </a:prstGeom>
          <a:noFill/>
        </p:spPr>
        <p:txBody>
          <a:bodyPr wrap="square" lIns="91440" tIns="45720" rIns="91440" bIns="45720" rtlCol="0" anchor="t">
            <a:spAutoFit/>
          </a:bodyPr>
          <a:lstStyle/>
          <a:p>
            <a:r>
              <a:rPr lang="en-US" sz="1400" i="1">
                <a:latin typeface="Century Schoolbook"/>
              </a:rPr>
              <a:t>EPS [Diluted]</a:t>
            </a:r>
            <a:endParaRPr lang="en-US" sz="800" i="1" baseline="30000">
              <a:latin typeface="Century Schoolbook"/>
            </a:endParaRPr>
          </a:p>
          <a:p>
            <a:r>
              <a:rPr lang="en-US" b="1">
                <a:latin typeface="Arial Black"/>
                <a:cs typeface="Arial Black" panose="020B0604020202020204" pitchFamily="34" charset="0"/>
              </a:rPr>
              <a:t>$1.15-1.45</a:t>
            </a:r>
          </a:p>
        </p:txBody>
      </p:sp>
      <p:sp>
        <p:nvSpPr>
          <p:cNvPr id="57" name="TextBox 56">
            <a:extLst>
              <a:ext uri="{FF2B5EF4-FFF2-40B4-BE49-F238E27FC236}">
                <a16:creationId xmlns:a16="http://schemas.microsoft.com/office/drawing/2014/main" id="{D0E73F05-FC25-4F48-986F-81CCFB8CE9EB}"/>
              </a:ext>
            </a:extLst>
          </p:cNvPr>
          <p:cNvSpPr txBox="1"/>
          <p:nvPr/>
        </p:nvSpPr>
        <p:spPr>
          <a:xfrm>
            <a:off x="2896350" y="5184559"/>
            <a:ext cx="2783787" cy="584775"/>
          </a:xfrm>
          <a:prstGeom prst="rect">
            <a:avLst/>
          </a:prstGeom>
          <a:noFill/>
        </p:spPr>
        <p:txBody>
          <a:bodyPr wrap="square" lIns="91440" tIns="45720" rIns="91440" bIns="45720" rtlCol="0" anchor="t">
            <a:spAutoFit/>
          </a:bodyPr>
          <a:lstStyle/>
          <a:p>
            <a:r>
              <a:rPr lang="en-US" sz="1400" i="1">
                <a:latin typeface="Century Schoolbook"/>
              </a:rPr>
              <a:t>Adjusted EPS [Diluted]</a:t>
            </a:r>
            <a:endParaRPr lang="en-US" sz="800" i="1" baseline="30000">
              <a:latin typeface="Century Schoolbook"/>
            </a:endParaRPr>
          </a:p>
          <a:p>
            <a:r>
              <a:rPr lang="en-US" b="1">
                <a:latin typeface="Arial Black"/>
                <a:cs typeface="Arial Black" panose="020B0604020202020204" pitchFamily="34" charset="0"/>
              </a:rPr>
              <a:t>$1.15-1.45</a:t>
            </a:r>
          </a:p>
        </p:txBody>
      </p:sp>
      <p:sp>
        <p:nvSpPr>
          <p:cNvPr id="58" name="Rectangle 57">
            <a:extLst>
              <a:ext uri="{FF2B5EF4-FFF2-40B4-BE49-F238E27FC236}">
                <a16:creationId xmlns:a16="http://schemas.microsoft.com/office/drawing/2014/main" id="{99E7894A-8F31-4831-B6A4-53F5313C3775}"/>
              </a:ext>
            </a:extLst>
          </p:cNvPr>
          <p:cNvSpPr/>
          <p:nvPr/>
        </p:nvSpPr>
        <p:spPr>
          <a:xfrm>
            <a:off x="6937980" y="1880285"/>
            <a:ext cx="1345325" cy="1446550"/>
          </a:xfrm>
          <a:prstGeom prst="rect">
            <a:avLst/>
          </a:prstGeom>
        </p:spPr>
        <p:txBody>
          <a:bodyPr wrap="square" lIns="91440" tIns="45720" rIns="91440" bIns="45720" anchor="t">
            <a:spAutoFit/>
          </a:bodyPr>
          <a:lstStyle/>
          <a:p>
            <a:pPr algn="ctr"/>
            <a:r>
              <a:rPr lang="en-US" sz="4000" b="1" i="1" dirty="0">
                <a:latin typeface="Century Schoolbook"/>
                <a:cs typeface="Arial Black" panose="020B0604020202020204" pitchFamily="34" charset="0"/>
              </a:rPr>
              <a:t>113</a:t>
            </a:r>
            <a:endParaRPr lang="en-US" sz="4000" b="1" i="1">
              <a:latin typeface="Century Schoolbook"/>
              <a:cs typeface="Arial Black" panose="020B0604020202020204" pitchFamily="34" charset="0"/>
            </a:endParaRPr>
          </a:p>
          <a:p>
            <a:pPr algn="ctr"/>
            <a:r>
              <a:rPr lang="en-US" sz="1200">
                <a:latin typeface="Arial"/>
                <a:cs typeface="Arial"/>
              </a:rPr>
              <a:t>Company-owned locations (including Ghost Kitchens)</a:t>
            </a:r>
          </a:p>
        </p:txBody>
      </p:sp>
      <p:cxnSp>
        <p:nvCxnSpPr>
          <p:cNvPr id="53" name="Straight Connector 52">
            <a:extLst>
              <a:ext uri="{FF2B5EF4-FFF2-40B4-BE49-F238E27FC236}">
                <a16:creationId xmlns:a16="http://schemas.microsoft.com/office/drawing/2014/main" id="{D5494BDF-9EE4-41CB-BB21-9090E3295F11}"/>
              </a:ext>
            </a:extLst>
          </p:cNvPr>
          <p:cNvCxnSpPr>
            <a:cxnSpLocks/>
          </p:cNvCxnSpPr>
          <p:nvPr/>
        </p:nvCxnSpPr>
        <p:spPr>
          <a:xfrm>
            <a:off x="2547067" y="5187378"/>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1B27158-DEB1-4E73-B6B9-6B4ED7074101}"/>
              </a:ext>
            </a:extLst>
          </p:cNvPr>
          <p:cNvSpPr/>
          <p:nvPr/>
        </p:nvSpPr>
        <p:spPr>
          <a:xfrm>
            <a:off x="6948584" y="3193367"/>
            <a:ext cx="5119306" cy="1164293"/>
          </a:xfrm>
          <a:prstGeom prst="rect">
            <a:avLst/>
          </a:prstGeom>
        </p:spPr>
        <p:txBody>
          <a:bodyPr wrap="square" lIns="91440" tIns="45720" rIns="91440" bIns="45720" anchor="t">
            <a:spAutoFit/>
          </a:bodyPr>
          <a:lstStyle/>
          <a:p>
            <a:pPr>
              <a:lnSpc>
                <a:spcPct val="150000"/>
              </a:lnSpc>
            </a:pPr>
            <a:r>
              <a:rPr lang="en-US" sz="1200" b="1" i="1">
                <a:latin typeface="Century Schoolbook"/>
              </a:rPr>
              <a:t>Corporate: Famous Dave’s </a:t>
            </a:r>
            <a:r>
              <a:rPr lang="en-US" sz="1200" b="1" i="1" dirty="0">
                <a:latin typeface="Century Schoolbook"/>
              </a:rPr>
              <a:t>41</a:t>
            </a:r>
            <a:r>
              <a:rPr lang="en-US" sz="1200" b="1" i="1">
                <a:latin typeface="Century Schoolbook"/>
              </a:rPr>
              <a:t>, Village Inn 22, Granite City’s 18, Bakers Square 14, Barrio Queen 8, Tahoe Joe’s 4, Bar Concepts 3, Real Urban BBQ 2, Clark Crew 1</a:t>
            </a:r>
            <a:endParaRPr lang="en-US" sz="1200" b="1" i="1">
              <a:latin typeface="Century Schoolbook" panose="02040604050505020304" pitchFamily="18" charset="0"/>
            </a:endParaRPr>
          </a:p>
          <a:p>
            <a:pPr>
              <a:lnSpc>
                <a:spcPct val="150000"/>
              </a:lnSpc>
            </a:pPr>
            <a:endParaRPr lang="en-US" sz="1200" b="1" i="1">
              <a:latin typeface="Century Schoolbook" panose="02040604050505020304" pitchFamily="18" charset="0"/>
            </a:endParaRPr>
          </a:p>
        </p:txBody>
      </p:sp>
      <p:cxnSp>
        <p:nvCxnSpPr>
          <p:cNvPr id="32" name="Straight Connector 31">
            <a:extLst>
              <a:ext uri="{FF2B5EF4-FFF2-40B4-BE49-F238E27FC236}">
                <a16:creationId xmlns:a16="http://schemas.microsoft.com/office/drawing/2014/main" id="{D9BEB196-D37E-42A5-98D8-A1B9246CF7F5}"/>
              </a:ext>
            </a:extLst>
          </p:cNvPr>
          <p:cNvCxnSpPr>
            <a:cxnSpLocks/>
          </p:cNvCxnSpPr>
          <p:nvPr/>
        </p:nvCxnSpPr>
        <p:spPr>
          <a:xfrm>
            <a:off x="4723882" y="4270923"/>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B0CFF6A-D111-46CB-8895-02B3C47F7813}"/>
              </a:ext>
            </a:extLst>
          </p:cNvPr>
          <p:cNvSpPr txBox="1"/>
          <p:nvPr/>
        </p:nvSpPr>
        <p:spPr>
          <a:xfrm>
            <a:off x="644635" y="4231885"/>
            <a:ext cx="2197266" cy="861774"/>
          </a:xfrm>
          <a:prstGeom prst="rect">
            <a:avLst/>
          </a:prstGeom>
          <a:noFill/>
        </p:spPr>
        <p:txBody>
          <a:bodyPr wrap="square" lIns="91440" tIns="45720" rIns="91440" bIns="45720" rtlCol="0" anchor="t">
            <a:spAutoFit/>
          </a:bodyPr>
          <a:lstStyle/>
          <a:p>
            <a:r>
              <a:rPr lang="en-US" sz="1400" i="1">
                <a:latin typeface="Century Schoolbook"/>
              </a:rPr>
              <a:t>Free cash flow </a:t>
            </a:r>
            <a:endParaRPr lang="en-US" sz="1400" i="1">
              <a:latin typeface="Century Schoolbook" panose="02040604050505020304" pitchFamily="18" charset="0"/>
            </a:endParaRPr>
          </a:p>
          <a:p>
            <a:r>
              <a:rPr lang="en-US" b="1">
                <a:latin typeface="Arial Black"/>
                <a:cs typeface="Arial Black" panose="020B0604020202020204" pitchFamily="34" charset="0"/>
              </a:rPr>
              <a:t>$13.5 – 15.5 MM</a:t>
            </a:r>
          </a:p>
          <a:p>
            <a:endParaRPr lang="en-US" b="1">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562614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B956376-5116-4CD5-98C7-3467F645F483}"/>
              </a:ext>
            </a:extLst>
          </p:cNvPr>
          <p:cNvCxnSpPr/>
          <p:nvPr/>
        </p:nvCxnSpPr>
        <p:spPr>
          <a:xfrm>
            <a:off x="3733101" y="212899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727969" y="3008381"/>
            <a:ext cx="5874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V="1">
            <a:off x="621958" y="3974270"/>
            <a:ext cx="5980554" cy="4487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616376" y="5027467"/>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1600" y="2019710"/>
            <a:ext cx="1969088" cy="800219"/>
          </a:xfrm>
          <a:prstGeom prst="rect">
            <a:avLst/>
          </a:prstGeom>
          <a:noFill/>
        </p:spPr>
        <p:txBody>
          <a:bodyPr wrap="square" lIns="91440" tIns="45720" rIns="91440" bIns="45720" rtlCol="0" anchor="t">
            <a:spAutoFit/>
          </a:bodyPr>
          <a:lstStyle/>
          <a:p>
            <a:pPr algn="ctr"/>
            <a:r>
              <a:rPr lang="en-US" sz="1400" i="1">
                <a:latin typeface="Century Schoolbook"/>
              </a:rPr>
              <a:t>Net Restaurant Rev</a:t>
            </a:r>
          </a:p>
          <a:p>
            <a:pPr algn="ctr"/>
            <a:endParaRPr lang="en-US" sz="1400" i="1">
              <a:latin typeface="Century Schoolbook"/>
            </a:endParaRPr>
          </a:p>
          <a:p>
            <a:pPr algn="ctr"/>
            <a:r>
              <a:rPr lang="en-US" b="1">
                <a:latin typeface="Arial Black"/>
                <a:cs typeface="Arial Black" panose="020B0604020202020204" pitchFamily="34" charset="0"/>
              </a:rPr>
              <a:t>$280-295 MM</a:t>
            </a:r>
          </a:p>
        </p:txBody>
      </p:sp>
      <p:sp>
        <p:nvSpPr>
          <p:cNvPr id="27" name="TextBox 26"/>
          <p:cNvSpPr txBox="1"/>
          <p:nvPr/>
        </p:nvSpPr>
        <p:spPr>
          <a:xfrm>
            <a:off x="4958895" y="2003484"/>
            <a:ext cx="1895393" cy="800219"/>
          </a:xfrm>
          <a:prstGeom prst="rect">
            <a:avLst/>
          </a:prstGeom>
          <a:noFill/>
        </p:spPr>
        <p:txBody>
          <a:bodyPr wrap="square" lIns="91440" tIns="45720" rIns="91440" bIns="45720" rtlCol="0" anchor="t">
            <a:spAutoFit/>
          </a:bodyPr>
          <a:lstStyle/>
          <a:p>
            <a:pPr algn="ctr"/>
            <a:r>
              <a:rPr lang="en-US" sz="1400" i="1">
                <a:latin typeface="Century Schoolbook"/>
              </a:rPr>
              <a:t>System-wide Sales</a:t>
            </a:r>
          </a:p>
          <a:p>
            <a:pPr algn="ctr"/>
            <a:endParaRPr lang="en-US" sz="1400" i="1">
              <a:latin typeface="Century Schoolbook"/>
            </a:endParaRPr>
          </a:p>
          <a:p>
            <a:pPr algn="ctr"/>
            <a:r>
              <a:rPr lang="en-US" b="1">
                <a:latin typeface="Arial Black"/>
                <a:cs typeface="Arial Black" panose="020B0604020202020204" pitchFamily="34" charset="0"/>
              </a:rPr>
              <a:t>$685-725 MM</a:t>
            </a:r>
          </a:p>
        </p:txBody>
      </p:sp>
      <p:sp>
        <p:nvSpPr>
          <p:cNvPr id="29" name="TextBox 28"/>
          <p:cNvSpPr txBox="1"/>
          <p:nvPr/>
        </p:nvSpPr>
        <p:spPr>
          <a:xfrm>
            <a:off x="3331452" y="4239348"/>
            <a:ext cx="1295240" cy="584775"/>
          </a:xfrm>
          <a:prstGeom prst="rect">
            <a:avLst/>
          </a:prstGeom>
          <a:noFill/>
        </p:spPr>
        <p:txBody>
          <a:bodyPr wrap="square" lIns="91440" tIns="45720" rIns="91440" bIns="45720" rtlCol="0" anchor="t">
            <a:spAutoFit/>
          </a:bodyPr>
          <a:lstStyle/>
          <a:p>
            <a:r>
              <a:rPr lang="en-US" sz="1400" i="1" dirty="0">
                <a:latin typeface="Century Schoolbook"/>
              </a:rPr>
              <a:t>Cash</a:t>
            </a:r>
            <a:endParaRPr lang="en-US" sz="800" i="1" baseline="30000">
              <a:latin typeface="Century Schoolbook"/>
            </a:endParaRPr>
          </a:p>
          <a:p>
            <a:r>
              <a:rPr lang="en-US" b="1">
                <a:latin typeface="Arial Black"/>
                <a:cs typeface="Arial Black" panose="020B0604020202020204" pitchFamily="34" charset="0"/>
              </a:rPr>
              <a:t>$</a:t>
            </a:r>
            <a:r>
              <a:rPr lang="en-US" b="1" dirty="0">
                <a:latin typeface="Arial Black"/>
                <a:cs typeface="Arial Black" panose="020B0604020202020204" pitchFamily="34" charset="0"/>
              </a:rPr>
              <a:t>20</a:t>
            </a:r>
            <a:r>
              <a:rPr lang="en-US" b="1">
                <a:latin typeface="Arial Black"/>
                <a:cs typeface="Arial Black" panose="020B0604020202020204" pitchFamily="34" charset="0"/>
              </a:rPr>
              <a:t> MM</a:t>
            </a:r>
          </a:p>
        </p:txBody>
      </p:sp>
      <p:sp>
        <p:nvSpPr>
          <p:cNvPr id="33" name="TextBox 32"/>
          <p:cNvSpPr txBox="1"/>
          <p:nvPr/>
        </p:nvSpPr>
        <p:spPr>
          <a:xfrm>
            <a:off x="4139646" y="3206305"/>
            <a:ext cx="2266191" cy="861774"/>
          </a:xfrm>
          <a:prstGeom prst="rect">
            <a:avLst/>
          </a:prstGeom>
          <a:noFill/>
        </p:spPr>
        <p:txBody>
          <a:bodyPr wrap="square" lIns="91440" tIns="45720" rIns="91440" bIns="45720" rtlCol="0" anchor="t">
            <a:spAutoFit/>
          </a:bodyPr>
          <a:lstStyle/>
          <a:p>
            <a:r>
              <a:rPr lang="en-US" sz="1400" i="1">
                <a:latin typeface="Century Schoolbook"/>
              </a:rPr>
              <a:t>2022 Cash EBITDA </a:t>
            </a:r>
            <a:endParaRPr lang="en-US" sz="1400" i="1">
              <a:latin typeface="Century Schoolbook" panose="02040604050505020304" pitchFamily="18" charset="0"/>
            </a:endParaRPr>
          </a:p>
          <a:p>
            <a:r>
              <a:rPr lang="en-US" b="1">
                <a:latin typeface="Arial Black"/>
                <a:cs typeface="Arial Black" panose="020B0604020202020204" pitchFamily="34" charset="0"/>
              </a:rPr>
              <a:t>$25.5 – 27.5 MM</a:t>
            </a:r>
          </a:p>
          <a:p>
            <a:endParaRPr lang="en-US" b="1">
              <a:latin typeface="Arial Black" panose="020B0604020202020204" pitchFamily="34" charset="0"/>
              <a:cs typeface="Arial Black" panose="020B0604020202020204" pitchFamily="34" charset="0"/>
            </a:endParaRPr>
          </a:p>
        </p:txBody>
      </p:sp>
      <p:sp>
        <p:nvSpPr>
          <p:cNvPr id="34" name="TextBox 33"/>
          <p:cNvSpPr txBox="1"/>
          <p:nvPr/>
        </p:nvSpPr>
        <p:spPr>
          <a:xfrm>
            <a:off x="621958" y="3187598"/>
            <a:ext cx="3058275" cy="584775"/>
          </a:xfrm>
          <a:prstGeom prst="rect">
            <a:avLst/>
          </a:prstGeom>
          <a:noFill/>
        </p:spPr>
        <p:txBody>
          <a:bodyPr wrap="square" lIns="91440" tIns="45720" rIns="91440" bIns="45720" rtlCol="0" anchor="t">
            <a:spAutoFit/>
          </a:bodyPr>
          <a:lstStyle/>
          <a:p>
            <a:r>
              <a:rPr lang="en-US" sz="1400" i="1">
                <a:latin typeface="Century Schoolbook"/>
              </a:rPr>
              <a:t>Net Income and Adj. Net Income</a:t>
            </a:r>
            <a:endParaRPr lang="en-US" sz="1400" i="1" baseline="30000">
              <a:latin typeface="Century Schoolbook"/>
            </a:endParaRPr>
          </a:p>
          <a:p>
            <a:r>
              <a:rPr lang="en-US" b="1">
                <a:latin typeface="Arial Black"/>
                <a:cs typeface="Arial Black" panose="020B0604020202020204" pitchFamily="34" charset="0"/>
              </a:rPr>
              <a:t>$14.0–17.0 MM</a:t>
            </a:r>
          </a:p>
        </p:txBody>
      </p:sp>
      <p:cxnSp>
        <p:nvCxnSpPr>
          <p:cNvPr id="35" name="Straight Connector 34"/>
          <p:cNvCxnSpPr/>
          <p:nvPr/>
        </p:nvCxnSpPr>
        <p:spPr>
          <a:xfrm>
            <a:off x="3200294" y="4282577"/>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9" name="Picture 38" descr="Icon&#10;&#10;Description automatically generated">
            <a:extLst>
              <a:ext uri="{FF2B5EF4-FFF2-40B4-BE49-F238E27FC236}">
                <a16:creationId xmlns:a16="http://schemas.microsoft.com/office/drawing/2014/main" id="{381C32E8-3172-477E-912E-024D03EDC9E6}"/>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1353801" y="136525"/>
            <a:ext cx="660400" cy="365125"/>
          </a:xfrm>
          <a:prstGeom prst="rect">
            <a:avLst/>
          </a:prstGeom>
        </p:spPr>
      </p:pic>
      <p:cxnSp>
        <p:nvCxnSpPr>
          <p:cNvPr id="30" name="Straight Connector 29">
            <a:extLst>
              <a:ext uri="{FF2B5EF4-FFF2-40B4-BE49-F238E27FC236}">
                <a16:creationId xmlns:a16="http://schemas.microsoft.com/office/drawing/2014/main" id="{37E37E67-04C7-44CC-902D-0997A8D0FC78}"/>
              </a:ext>
            </a:extLst>
          </p:cNvPr>
          <p:cNvCxnSpPr/>
          <p:nvPr/>
        </p:nvCxnSpPr>
        <p:spPr>
          <a:xfrm>
            <a:off x="3794105" y="3263231"/>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D52E911-2FC1-49EF-9274-26F69E782EC4}"/>
              </a:ext>
            </a:extLst>
          </p:cNvPr>
          <p:cNvSpPr txBox="1"/>
          <p:nvPr/>
        </p:nvSpPr>
        <p:spPr>
          <a:xfrm>
            <a:off x="2463702" y="2010050"/>
            <a:ext cx="2428352" cy="796892"/>
          </a:xfrm>
          <a:prstGeom prst="rect">
            <a:avLst/>
          </a:prstGeom>
          <a:noFill/>
        </p:spPr>
        <p:txBody>
          <a:bodyPr wrap="square" lIns="91440" tIns="45720" rIns="91440" bIns="45720" rtlCol="0" anchor="t">
            <a:spAutoFit/>
          </a:bodyPr>
          <a:lstStyle/>
          <a:p>
            <a:pPr algn="ctr"/>
            <a:r>
              <a:rPr lang="en-US" sz="1400" i="1">
                <a:latin typeface="Century Schoolbook"/>
              </a:rPr>
              <a:t>Royalty, License and Other Revenue</a:t>
            </a:r>
            <a:endParaRPr lang="en-US" sz="800" i="1">
              <a:latin typeface="Century Schoolbook"/>
            </a:endParaRPr>
          </a:p>
          <a:p>
            <a:pPr algn="ctr"/>
            <a:r>
              <a:rPr lang="en-US" b="1">
                <a:latin typeface="Arial Black"/>
                <a:cs typeface="Arial Black" panose="020B0604020202020204" pitchFamily="34" charset="0"/>
              </a:rPr>
              <a:t>$16.5-18.5 MM</a:t>
            </a:r>
          </a:p>
        </p:txBody>
      </p:sp>
      <p:cxnSp>
        <p:nvCxnSpPr>
          <p:cNvPr id="42" name="Straight Connector 41">
            <a:extLst>
              <a:ext uri="{FF2B5EF4-FFF2-40B4-BE49-F238E27FC236}">
                <a16:creationId xmlns:a16="http://schemas.microsoft.com/office/drawing/2014/main" id="{589D2D8E-3648-4A2C-962E-14B3BE34F98A}"/>
              </a:ext>
            </a:extLst>
          </p:cNvPr>
          <p:cNvCxnSpPr/>
          <p:nvPr/>
        </p:nvCxnSpPr>
        <p:spPr>
          <a:xfrm>
            <a:off x="4458035" y="4247154"/>
            <a:ext cx="0" cy="51172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14089AF-A159-483D-9E5F-D813CD69B68D}"/>
              </a:ext>
            </a:extLst>
          </p:cNvPr>
          <p:cNvSpPr txBox="1"/>
          <p:nvPr/>
        </p:nvSpPr>
        <p:spPr>
          <a:xfrm>
            <a:off x="4884499" y="4231757"/>
            <a:ext cx="1295239" cy="584775"/>
          </a:xfrm>
          <a:prstGeom prst="rect">
            <a:avLst/>
          </a:prstGeom>
          <a:noFill/>
        </p:spPr>
        <p:txBody>
          <a:bodyPr wrap="square" lIns="91440" tIns="45720" rIns="91440" bIns="45720" rtlCol="0" anchor="t">
            <a:spAutoFit/>
          </a:bodyPr>
          <a:lstStyle/>
          <a:p>
            <a:r>
              <a:rPr lang="en-US" sz="1400" i="1">
                <a:latin typeface="Century Schoolbook"/>
              </a:rPr>
              <a:t>Bank Debt</a:t>
            </a:r>
            <a:endParaRPr lang="en-US" sz="800" i="1" baseline="30000">
              <a:latin typeface="Century Schoolbook"/>
            </a:endParaRPr>
          </a:p>
          <a:p>
            <a:r>
              <a:rPr lang="en-US" b="1">
                <a:latin typeface="Arial Black"/>
                <a:cs typeface="Arial Black" panose="020B0604020202020204" pitchFamily="34" charset="0"/>
              </a:rPr>
              <a:t>$25 MM</a:t>
            </a:r>
          </a:p>
        </p:txBody>
      </p:sp>
      <p:sp>
        <p:nvSpPr>
          <p:cNvPr id="44" name="Rectangle 43">
            <a:extLst>
              <a:ext uri="{FF2B5EF4-FFF2-40B4-BE49-F238E27FC236}">
                <a16:creationId xmlns:a16="http://schemas.microsoft.com/office/drawing/2014/main" id="{A131670A-86C5-3E43-B63A-10EED6C6C49F}"/>
              </a:ext>
            </a:extLst>
          </p:cNvPr>
          <p:cNvSpPr/>
          <p:nvPr/>
        </p:nvSpPr>
        <p:spPr>
          <a:xfrm>
            <a:off x="8447271" y="1861433"/>
            <a:ext cx="1413445" cy="1261884"/>
          </a:xfrm>
          <a:prstGeom prst="rect">
            <a:avLst/>
          </a:prstGeom>
        </p:spPr>
        <p:txBody>
          <a:bodyPr wrap="square" lIns="91440" tIns="45720" rIns="91440" bIns="45720" anchor="t">
            <a:spAutoFit/>
          </a:bodyPr>
          <a:lstStyle/>
          <a:p>
            <a:r>
              <a:rPr lang="en-US" sz="4000" b="1" i="1">
                <a:latin typeface="Century Schoolbook"/>
              </a:rPr>
              <a:t> 223</a:t>
            </a:r>
          </a:p>
          <a:p>
            <a:pPr algn="ctr"/>
            <a:r>
              <a:rPr lang="en-US" sz="1200">
                <a:latin typeface="Arial"/>
                <a:cs typeface="Arial"/>
              </a:rPr>
              <a:t>Franchised restaurants in </a:t>
            </a:r>
            <a:endParaRPr lang="en-US" sz="1200">
              <a:latin typeface="Arial" panose="020B0604020202020204" pitchFamily="34" charset="0"/>
              <a:cs typeface="Arial" panose="020B0604020202020204" pitchFamily="34" charset="0"/>
            </a:endParaRPr>
          </a:p>
          <a:p>
            <a:pPr algn="ctr"/>
            <a:r>
              <a:rPr lang="en-US" sz="1200">
                <a:latin typeface="Arial"/>
                <a:cs typeface="Arial"/>
              </a:rPr>
              <a:t>34 states</a:t>
            </a:r>
            <a:endParaRPr lang="en-US">
              <a:latin typeface="Arial"/>
              <a:cs typeface="Arial"/>
            </a:endParaRPr>
          </a:p>
        </p:txBody>
      </p:sp>
      <p:sp>
        <p:nvSpPr>
          <p:cNvPr id="45" name="Rectangle 44">
            <a:extLst>
              <a:ext uri="{FF2B5EF4-FFF2-40B4-BE49-F238E27FC236}">
                <a16:creationId xmlns:a16="http://schemas.microsoft.com/office/drawing/2014/main" id="{1A05DC58-9038-E045-8804-FDA526B79BFA}"/>
              </a:ext>
            </a:extLst>
          </p:cNvPr>
          <p:cNvSpPr/>
          <p:nvPr/>
        </p:nvSpPr>
        <p:spPr>
          <a:xfrm>
            <a:off x="10079788" y="1825142"/>
            <a:ext cx="1706684" cy="892552"/>
          </a:xfrm>
          <a:prstGeom prst="rect">
            <a:avLst/>
          </a:prstGeom>
        </p:spPr>
        <p:txBody>
          <a:bodyPr wrap="square" lIns="91440" tIns="45720" rIns="91440" bIns="45720" anchor="t">
            <a:spAutoFit/>
          </a:bodyPr>
          <a:lstStyle/>
          <a:p>
            <a:r>
              <a:rPr lang="en-US" sz="4000" b="1" i="1">
                <a:latin typeface="Century Schoolbook"/>
                <a:cs typeface="Arial Black" panose="020B0604020202020204" pitchFamily="34" charset="0"/>
              </a:rPr>
              <a:t>&gt;66%</a:t>
            </a:r>
          </a:p>
          <a:p>
            <a:pPr algn="ctr"/>
            <a:r>
              <a:rPr lang="en-US" sz="1200">
                <a:latin typeface="Arial"/>
                <a:cs typeface="Arial"/>
              </a:rPr>
              <a:t>Franchised</a:t>
            </a:r>
            <a:endParaRPr lang="en-US">
              <a:latin typeface="Arial"/>
              <a:cs typeface="Arial"/>
            </a:endParaRPr>
          </a:p>
        </p:txBody>
      </p:sp>
      <p:sp>
        <p:nvSpPr>
          <p:cNvPr id="46" name="TextBox 45">
            <a:extLst>
              <a:ext uri="{FF2B5EF4-FFF2-40B4-BE49-F238E27FC236}">
                <a16:creationId xmlns:a16="http://schemas.microsoft.com/office/drawing/2014/main" id="{CB85A44D-66A4-3846-9007-96603A305106}"/>
              </a:ext>
            </a:extLst>
          </p:cNvPr>
          <p:cNvSpPr txBox="1"/>
          <p:nvPr/>
        </p:nvSpPr>
        <p:spPr>
          <a:xfrm>
            <a:off x="6970237" y="4130802"/>
            <a:ext cx="4533256" cy="1046440"/>
          </a:xfrm>
          <a:prstGeom prst="rect">
            <a:avLst/>
          </a:prstGeom>
          <a:noFill/>
        </p:spPr>
        <p:txBody>
          <a:bodyPr wrap="square" lIns="91440" tIns="45720" rIns="91440" bIns="45720" rtlCol="0" anchor="t">
            <a:spAutoFit/>
          </a:bodyPr>
          <a:lstStyle/>
          <a:p>
            <a:r>
              <a:rPr lang="en-US" sz="1600" b="1" i="1">
                <a:latin typeface="Century Schoolbook"/>
                <a:cs typeface="Arial Black" panose="020B0604020202020204" pitchFamily="34" charset="0"/>
              </a:rPr>
              <a:t>NASDAQ: BBQ </a:t>
            </a:r>
            <a:endParaRPr lang="en-US" sz="1100" b="1" spc="10"/>
          </a:p>
          <a:p>
            <a:pPr>
              <a:buClr>
                <a:schemeClr val="tx1"/>
              </a:buClr>
            </a:pPr>
            <a:r>
              <a:rPr lang="en-US" sz="1400" spc="10">
                <a:latin typeface="Arial"/>
                <a:cs typeface="Arial"/>
              </a:rPr>
              <a:t>~10.5 M Shares Outstanding</a:t>
            </a:r>
            <a:endParaRPr lang="en-US" sz="1400" spc="10" baseline="30000">
              <a:latin typeface="Arial"/>
              <a:cs typeface="Arial"/>
            </a:endParaRPr>
          </a:p>
          <a:p>
            <a:r>
              <a:rPr lang="en-US" sz="1400" spc="10">
                <a:latin typeface="Arial"/>
                <a:cs typeface="Arial"/>
              </a:rPr>
              <a:t>~10.6 M Shares Fully Diluted</a:t>
            </a:r>
          </a:p>
          <a:p>
            <a:endParaRPr lang="en-US">
              <a:cs typeface="Arial" panose="020B0604020202020204"/>
            </a:endParaRPr>
          </a:p>
        </p:txBody>
      </p:sp>
      <p:cxnSp>
        <p:nvCxnSpPr>
          <p:cNvPr id="47" name="Straight Connector 46">
            <a:extLst>
              <a:ext uri="{FF2B5EF4-FFF2-40B4-BE49-F238E27FC236}">
                <a16:creationId xmlns:a16="http://schemas.microsoft.com/office/drawing/2014/main" id="{A4ADAD40-04EC-6947-B31B-489AB5EB3D0A}"/>
              </a:ext>
            </a:extLst>
          </p:cNvPr>
          <p:cNvCxnSpPr>
            <a:cxnSpLocks/>
          </p:cNvCxnSpPr>
          <p:nvPr/>
        </p:nvCxnSpPr>
        <p:spPr>
          <a:xfrm>
            <a:off x="8398995"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CA23FE-FC4C-6A43-ADF1-C744A5E9589F}"/>
              </a:ext>
            </a:extLst>
          </p:cNvPr>
          <p:cNvCxnSpPr>
            <a:cxnSpLocks/>
          </p:cNvCxnSpPr>
          <p:nvPr/>
        </p:nvCxnSpPr>
        <p:spPr>
          <a:xfrm>
            <a:off x="9929621"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E5217A-18C8-7B48-A225-C4E5BCD01736}"/>
              </a:ext>
            </a:extLst>
          </p:cNvPr>
          <p:cNvCxnSpPr>
            <a:cxnSpLocks/>
          </p:cNvCxnSpPr>
          <p:nvPr/>
        </p:nvCxnSpPr>
        <p:spPr>
          <a:xfrm>
            <a:off x="7031154" y="4081435"/>
            <a:ext cx="441142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CBA6589-51E3-1E45-B3AD-69BD8EEE48FD}"/>
              </a:ext>
            </a:extLst>
          </p:cNvPr>
          <p:cNvCxnSpPr/>
          <p:nvPr/>
        </p:nvCxnSpPr>
        <p:spPr>
          <a:xfrm>
            <a:off x="2464127" y="2210945"/>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4CD111C-2739-584D-A2B9-A8130364A4BE}"/>
              </a:ext>
            </a:extLst>
          </p:cNvPr>
          <p:cNvCxnSpPr/>
          <p:nvPr/>
        </p:nvCxnSpPr>
        <p:spPr>
          <a:xfrm>
            <a:off x="4956942" y="2205965"/>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itle 1">
            <a:extLst>
              <a:ext uri="{FF2B5EF4-FFF2-40B4-BE49-F238E27FC236}">
                <a16:creationId xmlns:a16="http://schemas.microsoft.com/office/drawing/2014/main" id="{772889BD-A4E3-4452-82D8-7B873568C523}"/>
              </a:ext>
            </a:extLst>
          </p:cNvPr>
          <p:cNvSpPr txBox="1">
            <a:spLocks/>
          </p:cNvSpPr>
          <p:nvPr/>
        </p:nvSpPr>
        <p:spPr>
          <a:xfrm>
            <a:off x="502961" y="409549"/>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a:cs typeface="Arial Black" panose="020B0604020202020204" pitchFamily="34" charset="0"/>
              </a:rPr>
              <a:t>12-MONTH RUN RATE GUIDANCE </a:t>
            </a:r>
            <a:endParaRPr lang="en-US" sz="2400" b="1">
              <a:solidFill>
                <a:srgbClr val="FF0000"/>
              </a:solidFill>
              <a:latin typeface="Arial Black" panose="020B0604020202020204" pitchFamily="34" charset="0"/>
              <a:cs typeface="Arial Black" panose="020B0604020202020204" pitchFamily="34" charset="0"/>
            </a:endParaRPr>
          </a:p>
          <a:p>
            <a:r>
              <a:rPr lang="en-US" sz="2000">
                <a:solidFill>
                  <a:schemeClr val="tx1"/>
                </a:solidFill>
                <a:latin typeface="Arial"/>
                <a:cs typeface="Arial"/>
              </a:rPr>
              <a:t>NASDAQ:  BBQ</a:t>
            </a:r>
          </a:p>
        </p:txBody>
      </p:sp>
      <p:cxnSp>
        <p:nvCxnSpPr>
          <p:cNvPr id="41" name="Straight Connector 40">
            <a:extLst>
              <a:ext uri="{FF2B5EF4-FFF2-40B4-BE49-F238E27FC236}">
                <a16:creationId xmlns:a16="http://schemas.microsoft.com/office/drawing/2014/main" id="{B624FE9F-7C10-4C14-A235-363B64B5E6B5}"/>
              </a:ext>
            </a:extLst>
          </p:cNvPr>
          <p:cNvCxnSpPr>
            <a:cxnSpLocks/>
          </p:cNvCxnSpPr>
          <p:nvPr/>
        </p:nvCxnSpPr>
        <p:spPr>
          <a:xfrm>
            <a:off x="621958" y="5932221"/>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F76DC0B-82A9-4905-9363-B59ADB9A6B75}"/>
              </a:ext>
            </a:extLst>
          </p:cNvPr>
          <p:cNvSpPr txBox="1"/>
          <p:nvPr/>
        </p:nvSpPr>
        <p:spPr>
          <a:xfrm>
            <a:off x="621958" y="5189312"/>
            <a:ext cx="1585737" cy="584775"/>
          </a:xfrm>
          <a:prstGeom prst="rect">
            <a:avLst/>
          </a:prstGeom>
          <a:noFill/>
        </p:spPr>
        <p:txBody>
          <a:bodyPr wrap="square" lIns="91440" tIns="45720" rIns="91440" bIns="45720" rtlCol="0" anchor="t">
            <a:spAutoFit/>
          </a:bodyPr>
          <a:lstStyle/>
          <a:p>
            <a:r>
              <a:rPr lang="en-US" sz="1400" i="1">
                <a:latin typeface="Century Schoolbook"/>
              </a:rPr>
              <a:t>EPS [Diluted]</a:t>
            </a:r>
            <a:endParaRPr lang="en-US" sz="800" i="1" baseline="30000">
              <a:latin typeface="Century Schoolbook"/>
            </a:endParaRPr>
          </a:p>
          <a:p>
            <a:r>
              <a:rPr lang="en-US" b="1">
                <a:latin typeface="Arial Black"/>
                <a:cs typeface="Arial Black" panose="020B0604020202020204" pitchFamily="34" charset="0"/>
              </a:rPr>
              <a:t>$1.30-1.60</a:t>
            </a:r>
          </a:p>
        </p:txBody>
      </p:sp>
      <p:sp>
        <p:nvSpPr>
          <p:cNvPr id="57" name="TextBox 56">
            <a:extLst>
              <a:ext uri="{FF2B5EF4-FFF2-40B4-BE49-F238E27FC236}">
                <a16:creationId xmlns:a16="http://schemas.microsoft.com/office/drawing/2014/main" id="{D0E73F05-FC25-4F48-986F-81CCFB8CE9EB}"/>
              </a:ext>
            </a:extLst>
          </p:cNvPr>
          <p:cNvSpPr txBox="1"/>
          <p:nvPr/>
        </p:nvSpPr>
        <p:spPr>
          <a:xfrm>
            <a:off x="2650288" y="5184559"/>
            <a:ext cx="2783787" cy="584775"/>
          </a:xfrm>
          <a:prstGeom prst="rect">
            <a:avLst/>
          </a:prstGeom>
          <a:noFill/>
        </p:spPr>
        <p:txBody>
          <a:bodyPr wrap="square" lIns="91440" tIns="45720" rIns="91440" bIns="45720" rtlCol="0" anchor="t">
            <a:spAutoFit/>
          </a:bodyPr>
          <a:lstStyle/>
          <a:p>
            <a:r>
              <a:rPr lang="en-US" sz="1400" i="1">
                <a:latin typeface="Century Schoolbook"/>
              </a:rPr>
              <a:t>Adjusted EPS [Diluted]</a:t>
            </a:r>
            <a:endParaRPr lang="en-US" sz="800" i="1" baseline="30000">
              <a:latin typeface="Century Schoolbook"/>
            </a:endParaRPr>
          </a:p>
          <a:p>
            <a:r>
              <a:rPr lang="en-US" b="1">
                <a:latin typeface="Arial Black"/>
                <a:cs typeface="Arial Black" panose="020B0604020202020204" pitchFamily="34" charset="0"/>
              </a:rPr>
              <a:t>$1.30-1.60</a:t>
            </a:r>
          </a:p>
        </p:txBody>
      </p:sp>
      <p:sp>
        <p:nvSpPr>
          <p:cNvPr id="58" name="Rectangle 57">
            <a:extLst>
              <a:ext uri="{FF2B5EF4-FFF2-40B4-BE49-F238E27FC236}">
                <a16:creationId xmlns:a16="http://schemas.microsoft.com/office/drawing/2014/main" id="{99E7894A-8F31-4831-B6A4-53F5313C3775}"/>
              </a:ext>
            </a:extLst>
          </p:cNvPr>
          <p:cNvSpPr/>
          <p:nvPr/>
        </p:nvSpPr>
        <p:spPr>
          <a:xfrm>
            <a:off x="6937980" y="1880285"/>
            <a:ext cx="1345325" cy="1446550"/>
          </a:xfrm>
          <a:prstGeom prst="rect">
            <a:avLst/>
          </a:prstGeom>
        </p:spPr>
        <p:txBody>
          <a:bodyPr wrap="square" lIns="91440" tIns="45720" rIns="91440" bIns="45720" anchor="t">
            <a:spAutoFit/>
          </a:bodyPr>
          <a:lstStyle/>
          <a:p>
            <a:pPr algn="ctr"/>
            <a:r>
              <a:rPr lang="en-US" sz="4000" b="1" i="1" dirty="0">
                <a:latin typeface="Century Schoolbook"/>
                <a:cs typeface="Arial Black" panose="020B0604020202020204" pitchFamily="34" charset="0"/>
              </a:rPr>
              <a:t>113</a:t>
            </a:r>
            <a:endParaRPr lang="en-US" sz="4000" b="1" i="1">
              <a:latin typeface="Century Schoolbook"/>
              <a:cs typeface="Arial Black" panose="020B0604020202020204" pitchFamily="34" charset="0"/>
            </a:endParaRPr>
          </a:p>
          <a:p>
            <a:pPr algn="ctr"/>
            <a:r>
              <a:rPr lang="en-US" sz="1200">
                <a:latin typeface="Arial"/>
                <a:cs typeface="Arial"/>
              </a:rPr>
              <a:t>Company-owned locations (including Ghost Kitchens)</a:t>
            </a:r>
          </a:p>
        </p:txBody>
      </p:sp>
      <p:cxnSp>
        <p:nvCxnSpPr>
          <p:cNvPr id="53" name="Straight Connector 52">
            <a:extLst>
              <a:ext uri="{FF2B5EF4-FFF2-40B4-BE49-F238E27FC236}">
                <a16:creationId xmlns:a16="http://schemas.microsoft.com/office/drawing/2014/main" id="{D5494BDF-9EE4-41CB-BB21-9090E3295F11}"/>
              </a:ext>
            </a:extLst>
          </p:cNvPr>
          <p:cNvCxnSpPr>
            <a:cxnSpLocks/>
          </p:cNvCxnSpPr>
          <p:nvPr/>
        </p:nvCxnSpPr>
        <p:spPr>
          <a:xfrm>
            <a:off x="2380380" y="5195316"/>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BB60D48-461A-4DEF-9FD1-F8FB90F661A4}"/>
              </a:ext>
            </a:extLst>
          </p:cNvPr>
          <p:cNvSpPr/>
          <p:nvPr/>
        </p:nvSpPr>
        <p:spPr>
          <a:xfrm>
            <a:off x="6948584" y="3193367"/>
            <a:ext cx="5119306" cy="1164293"/>
          </a:xfrm>
          <a:prstGeom prst="rect">
            <a:avLst/>
          </a:prstGeom>
        </p:spPr>
        <p:txBody>
          <a:bodyPr wrap="square" lIns="91440" tIns="45720" rIns="91440" bIns="45720" anchor="t">
            <a:spAutoFit/>
          </a:bodyPr>
          <a:lstStyle/>
          <a:p>
            <a:pPr>
              <a:lnSpc>
                <a:spcPct val="150000"/>
              </a:lnSpc>
            </a:pPr>
            <a:r>
              <a:rPr lang="en-US" sz="1200" b="1" i="1">
                <a:latin typeface="Century Schoolbook"/>
              </a:rPr>
              <a:t>Corporate: Famous Dave’s </a:t>
            </a:r>
            <a:r>
              <a:rPr lang="en-US" sz="1200" b="1" i="1" dirty="0">
                <a:latin typeface="Century Schoolbook"/>
              </a:rPr>
              <a:t>41</a:t>
            </a:r>
            <a:r>
              <a:rPr lang="en-US" sz="1200" b="1" i="1">
                <a:latin typeface="Century Schoolbook"/>
              </a:rPr>
              <a:t>, Village Inn 22, Granite City’s 18, Bakers Square 14, Barrio Queen 8, Tahoe Joe’s 4, Bar Concepts 3, Real Urban BBQ 2, Clark Crew 1</a:t>
            </a:r>
            <a:endParaRPr lang="en-US" sz="1200" b="1" i="1">
              <a:latin typeface="Century Schoolbook" panose="02040604050505020304" pitchFamily="18" charset="0"/>
            </a:endParaRPr>
          </a:p>
          <a:p>
            <a:pPr>
              <a:lnSpc>
                <a:spcPct val="150000"/>
              </a:lnSpc>
            </a:pPr>
            <a:endParaRPr lang="en-US" sz="1200" b="1" i="1">
              <a:latin typeface="Century Schoolbook" panose="02040604050505020304" pitchFamily="18" charset="0"/>
            </a:endParaRPr>
          </a:p>
        </p:txBody>
      </p:sp>
      <p:cxnSp>
        <p:nvCxnSpPr>
          <p:cNvPr id="32" name="Straight Connector 31">
            <a:extLst>
              <a:ext uri="{FF2B5EF4-FFF2-40B4-BE49-F238E27FC236}">
                <a16:creationId xmlns:a16="http://schemas.microsoft.com/office/drawing/2014/main" id="{BB53A869-0E03-488C-8606-07BBFEE354EB}"/>
              </a:ext>
            </a:extLst>
          </p:cNvPr>
          <p:cNvCxnSpPr>
            <a:cxnSpLocks/>
          </p:cNvCxnSpPr>
          <p:nvPr/>
        </p:nvCxnSpPr>
        <p:spPr>
          <a:xfrm>
            <a:off x="4724386" y="4251332"/>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596D2D4-265D-452A-A497-DB8599D7A282}"/>
              </a:ext>
            </a:extLst>
          </p:cNvPr>
          <p:cNvSpPr txBox="1"/>
          <p:nvPr/>
        </p:nvSpPr>
        <p:spPr>
          <a:xfrm>
            <a:off x="644635" y="4231885"/>
            <a:ext cx="2197266" cy="861774"/>
          </a:xfrm>
          <a:prstGeom prst="rect">
            <a:avLst/>
          </a:prstGeom>
          <a:noFill/>
        </p:spPr>
        <p:txBody>
          <a:bodyPr wrap="square" lIns="91440" tIns="45720" rIns="91440" bIns="45720" rtlCol="0" anchor="t">
            <a:spAutoFit/>
          </a:bodyPr>
          <a:lstStyle/>
          <a:p>
            <a:r>
              <a:rPr lang="en-US" sz="1400" i="1">
                <a:latin typeface="Century Schoolbook"/>
              </a:rPr>
              <a:t>Free cash flow </a:t>
            </a:r>
            <a:endParaRPr lang="en-US" sz="1400" i="1">
              <a:latin typeface="Century Schoolbook" panose="02040604050505020304" pitchFamily="18" charset="0"/>
            </a:endParaRPr>
          </a:p>
          <a:p>
            <a:r>
              <a:rPr lang="en-US" b="1">
                <a:latin typeface="Arial Black"/>
                <a:cs typeface="Arial Black" panose="020B0604020202020204" pitchFamily="34" charset="0"/>
              </a:rPr>
              <a:t>$15.5 – 17.5 MM</a:t>
            </a:r>
          </a:p>
          <a:p>
            <a:endParaRPr lang="en-US" b="1">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604203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6EB10E39-E907-194A-882A-882FD718A173}"/>
              </a:ext>
            </a:extLst>
          </p:cNvPr>
          <p:cNvCxnSpPr/>
          <p:nvPr/>
        </p:nvCxnSpPr>
        <p:spPr>
          <a:xfrm>
            <a:off x="1291832" y="3658752"/>
            <a:ext cx="2815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3F0049-E7C2-EF41-B7BA-D81152054A06}"/>
              </a:ext>
            </a:extLst>
          </p:cNvPr>
          <p:cNvCxnSpPr>
            <a:cxnSpLocks/>
          </p:cNvCxnSpPr>
          <p:nvPr/>
        </p:nvCxnSpPr>
        <p:spPr>
          <a:xfrm>
            <a:off x="4380057" y="4646557"/>
            <a:ext cx="32257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73C302-4D16-B946-8320-92614E1A60B6}"/>
              </a:ext>
            </a:extLst>
          </p:cNvPr>
          <p:cNvCxnSpPr/>
          <p:nvPr/>
        </p:nvCxnSpPr>
        <p:spPr>
          <a:xfrm>
            <a:off x="8144620" y="4011865"/>
            <a:ext cx="2815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362EEC-DC3B-5A47-AB52-6566CE84FFDF}"/>
              </a:ext>
            </a:extLst>
          </p:cNvPr>
          <p:cNvCxnSpPr>
            <a:cxnSpLocks/>
          </p:cNvCxnSpPr>
          <p:nvPr/>
        </p:nvCxnSpPr>
        <p:spPr>
          <a:xfrm>
            <a:off x="817789" y="4537261"/>
            <a:ext cx="2815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7AED642-C5CE-794C-976E-1853CC026B82}"/>
              </a:ext>
            </a:extLst>
          </p:cNvPr>
          <p:cNvSpPr/>
          <p:nvPr/>
        </p:nvSpPr>
        <p:spPr>
          <a:xfrm>
            <a:off x="686703" y="3311644"/>
            <a:ext cx="3354235" cy="2464585"/>
          </a:xfrm>
          <a:prstGeom prst="rect">
            <a:avLst/>
          </a:prstGeom>
        </p:spPr>
        <p:txBody>
          <a:bodyPr wrap="square">
            <a:spAutoFit/>
          </a:bodyPr>
          <a:lstStyle/>
          <a:p>
            <a:pPr marL="171450" indent="-171450">
              <a:buClr>
                <a:schemeClr val="tx1"/>
              </a:buClr>
              <a:buSzPct val="120000"/>
              <a:buFont typeface="Arial" panose="020B0604020202020204" pitchFamily="34" charset="0"/>
              <a:buChar char="•"/>
            </a:pPr>
            <a:r>
              <a:rPr lang="en-US" sz="1400">
                <a:latin typeface="Calibri" panose="020F0502020204030204" pitchFamily="34" charset="0"/>
                <a:cs typeface="Calibri" panose="020F0502020204030204" pitchFamily="34" charset="0"/>
              </a:rPr>
              <a:t>Dual concepts within the Famous Dave’s and Granite City boxes</a:t>
            </a:r>
          </a:p>
          <a:p>
            <a:pPr marL="171450" indent="-171450">
              <a:lnSpc>
                <a:spcPct val="150000"/>
              </a:lnSpc>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lnSpc>
                <a:spcPct val="150000"/>
              </a:lnSpc>
              <a:buClr>
                <a:schemeClr val="tx1"/>
              </a:buClr>
              <a:buSzPct val="120000"/>
              <a:buFont typeface="Arial" panose="020B0604020202020204" pitchFamily="34" charset="0"/>
              <a:buChar char="•"/>
            </a:pPr>
            <a:r>
              <a:rPr lang="en-US" sz="1400">
                <a:latin typeface="Calibri" panose="020F0502020204030204" pitchFamily="34" charset="0"/>
                <a:cs typeface="Calibri" panose="020F0502020204030204" pitchFamily="34" charset="0"/>
              </a:rPr>
              <a:t>Ghost kitchens</a:t>
            </a:r>
          </a:p>
          <a:p>
            <a:pPr marL="171450" indent="-171450">
              <a:lnSpc>
                <a:spcPct val="150000"/>
              </a:lnSpc>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lnSpc>
                <a:spcPct val="150000"/>
              </a:lnSpc>
              <a:buClr>
                <a:schemeClr val="tx1"/>
              </a:buClr>
              <a:buSzPct val="120000"/>
              <a:buFont typeface="Arial" panose="020B0604020202020204" pitchFamily="34" charset="0"/>
              <a:buChar char="•"/>
            </a:pPr>
            <a:r>
              <a:rPr lang="en-US" sz="1400">
                <a:latin typeface="Calibri" panose="020F0502020204030204" pitchFamily="34" charset="0"/>
                <a:cs typeface="Calibri" panose="020F0502020204030204" pitchFamily="34" charset="0"/>
              </a:rPr>
              <a:t>Virtual brands</a:t>
            </a:r>
          </a:p>
          <a:p>
            <a:pPr marL="171450" indent="-171450">
              <a:lnSpc>
                <a:spcPct val="150000"/>
              </a:lnSpc>
              <a:buClr>
                <a:schemeClr val="tx1"/>
              </a:buClr>
              <a:buSzPct val="12000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lnSpc>
                <a:spcPts val="3500"/>
              </a:lnSpc>
              <a:buClr>
                <a:schemeClr val="tx1"/>
              </a:buClr>
              <a:buSzPct val="120000"/>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44E2107-AB66-844F-993C-2CE4A4646FD4}"/>
              </a:ext>
            </a:extLst>
          </p:cNvPr>
          <p:cNvSpPr/>
          <p:nvPr/>
        </p:nvSpPr>
        <p:spPr>
          <a:xfrm>
            <a:off x="8447503" y="3268363"/>
            <a:ext cx="3057789" cy="2227982"/>
          </a:xfrm>
          <a:prstGeom prst="rect">
            <a:avLst/>
          </a:prstGeom>
        </p:spPr>
        <p:txBody>
          <a:bodyPr wrap="square">
            <a:spAutoFit/>
          </a:bodyPr>
          <a:lstStyle/>
          <a:p>
            <a:pPr marL="171450" indent="-171450">
              <a:lnSpc>
                <a:spcPct val="150000"/>
              </a:lnSpc>
              <a:buClr>
                <a:schemeClr val="tx1"/>
              </a:buClr>
              <a:buSzPct val="120000"/>
              <a:buFont typeface="Arial" panose="020B0604020202020204" pitchFamily="34" charset="0"/>
              <a:buChar char="•"/>
            </a:pPr>
            <a:r>
              <a:rPr lang="en-US" sz="1400">
                <a:latin typeface="Calibri" panose="020F0502020204030204" pitchFamily="34" charset="0"/>
                <a:cs typeface="Calibri" panose="020F0502020204030204" pitchFamily="34" charset="0"/>
              </a:rPr>
              <a:t>Continue to acquire immediately accretive brands which have withstood the test of time</a:t>
            </a:r>
          </a:p>
          <a:p>
            <a:pPr marL="171450" indent="-171450">
              <a:lnSpc>
                <a:spcPct val="150000"/>
              </a:lnSpc>
              <a:buClr>
                <a:schemeClr val="tx1"/>
              </a:buClr>
              <a:buSzPct val="120000"/>
              <a:buFont typeface="Arial" panose="020B0604020202020204" pitchFamily="34" charset="0"/>
              <a:buChar char="•"/>
            </a:pPr>
            <a:r>
              <a:rPr lang="en-US" sz="1400">
                <a:latin typeface="Calibri" panose="020F0502020204030204" pitchFamily="34" charset="0"/>
                <a:cs typeface="Calibri" panose="020F0502020204030204" pitchFamily="34" charset="0"/>
              </a:rPr>
              <a:t>Buy-in franchise units at accretive valuations</a:t>
            </a:r>
          </a:p>
          <a:p>
            <a:pPr>
              <a:lnSpc>
                <a:spcPct val="150000"/>
              </a:lnSpc>
              <a:buClr>
                <a:schemeClr val="tx1"/>
              </a:buClr>
              <a:buSzPct val="120000"/>
            </a:pPr>
            <a:endParaRPr lang="en-US" sz="1200">
              <a:latin typeface="Arial" panose="020B0604020202020204" pitchFamily="34" charset="0"/>
              <a:cs typeface="Arial" panose="020B0604020202020204" pitchFamily="34" charset="0"/>
            </a:endParaRPr>
          </a:p>
          <a:p>
            <a:pPr>
              <a:lnSpc>
                <a:spcPct val="150000"/>
              </a:lnSpc>
              <a:buClr>
                <a:schemeClr val="tx1"/>
              </a:buClr>
              <a:buSzPct val="120000"/>
            </a:pPr>
            <a:endParaRPr lang="en-US" sz="12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5268F32-EAE8-7645-B58A-374FFA569165}"/>
              </a:ext>
            </a:extLst>
          </p:cNvPr>
          <p:cNvSpPr/>
          <p:nvPr/>
        </p:nvSpPr>
        <p:spPr>
          <a:xfrm>
            <a:off x="4567451" y="3300025"/>
            <a:ext cx="3408108" cy="2951257"/>
          </a:xfrm>
          <a:prstGeom prst="rect">
            <a:avLst/>
          </a:prstGeom>
        </p:spPr>
        <p:txBody>
          <a:bodyPr wrap="square" lIns="91440" tIns="45720" rIns="91440" bIns="45720" anchor="t">
            <a:spAutoFit/>
          </a:bodyPr>
          <a:lstStyle/>
          <a:p>
            <a:pPr marL="171450" indent="-171450">
              <a:buClr>
                <a:schemeClr val="tx1"/>
              </a:buClr>
              <a:buSzPct val="120000"/>
              <a:buFont typeface="Arial" panose="020B0604020202020204" pitchFamily="34" charset="0"/>
              <a:buChar char="•"/>
            </a:pPr>
            <a:r>
              <a:rPr lang="en-US" sz="1400">
                <a:latin typeface="Calibri"/>
                <a:cs typeface="Calibri"/>
              </a:rPr>
              <a:t>Famous Dave’s Line Serve Prototype</a:t>
            </a:r>
          </a:p>
          <a:p>
            <a:pPr marL="171450" indent="-171450">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a:latin typeface="Calibri"/>
                <a:cs typeface="Calibri"/>
              </a:rPr>
              <a:t>Famous Dave’s Line Serve w/ Drive Thru</a:t>
            </a:r>
          </a:p>
          <a:p>
            <a:pPr marL="171450" indent="-171450">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a:latin typeface="Calibri"/>
                <a:cs typeface="Calibri"/>
              </a:rPr>
              <a:t>Village Inn a.m. eatery prototype</a:t>
            </a:r>
          </a:p>
          <a:p>
            <a:pPr marL="171450" indent="-171450">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a:latin typeface="Calibri"/>
                <a:cs typeface="Calibri"/>
              </a:rPr>
              <a:t>Pipeline of new franchisees</a:t>
            </a:r>
          </a:p>
          <a:p>
            <a:pPr marL="171450" indent="-171450">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a:latin typeface="Calibri"/>
                <a:cs typeface="Calibri"/>
              </a:rPr>
              <a:t>Lease or purchase prime second gen restaurant real estate </a:t>
            </a:r>
            <a:endParaRPr lang="en-US" sz="140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lnSpc>
                <a:spcPct val="150000"/>
              </a:lnSpc>
              <a:buClr>
                <a:schemeClr val="tx1"/>
              </a:buClr>
              <a:buSzPct val="12000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lnSpc>
                <a:spcPct val="150000"/>
              </a:lnSpc>
              <a:buClr>
                <a:schemeClr val="tx1"/>
              </a:buClr>
              <a:buSzPct val="120000"/>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6E0A6BAA-944D-2545-A744-9801995CBD5E}"/>
              </a:ext>
            </a:extLst>
          </p:cNvPr>
          <p:cNvCxnSpPr>
            <a:cxnSpLocks/>
          </p:cNvCxnSpPr>
          <p:nvPr/>
        </p:nvCxnSpPr>
        <p:spPr>
          <a:xfrm>
            <a:off x="4216442" y="5250584"/>
            <a:ext cx="35530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7E5C08F-B4E4-104C-93CA-3360D5046DEC}"/>
              </a:ext>
            </a:extLst>
          </p:cNvPr>
          <p:cNvSpPr/>
          <p:nvPr/>
        </p:nvSpPr>
        <p:spPr>
          <a:xfrm>
            <a:off x="703355" y="2539763"/>
            <a:ext cx="3044808" cy="338554"/>
          </a:xfrm>
          <a:prstGeom prst="rect">
            <a:avLst/>
          </a:prstGeom>
        </p:spPr>
        <p:txBody>
          <a:bodyPr wrap="none">
            <a:spAutoFit/>
          </a:bodyPr>
          <a:lstStyle/>
          <a:p>
            <a:pPr algn="ctr"/>
            <a:r>
              <a:rPr lang="en-US" sz="1600" b="1" i="1" spc="-50">
                <a:latin typeface="Calibri" panose="020F0502020204030204" pitchFamily="34" charset="0"/>
                <a:cs typeface="Calibri" panose="020F0502020204030204" pitchFamily="34" charset="0"/>
              </a:rPr>
              <a:t>Fill Latent Capacity of Current Boxes </a:t>
            </a:r>
          </a:p>
        </p:txBody>
      </p:sp>
      <p:sp>
        <p:nvSpPr>
          <p:cNvPr id="30" name="Rectangle 29">
            <a:extLst>
              <a:ext uri="{FF2B5EF4-FFF2-40B4-BE49-F238E27FC236}">
                <a16:creationId xmlns:a16="http://schemas.microsoft.com/office/drawing/2014/main" id="{2555C34F-2457-5541-9D6F-888CB17C6DED}"/>
              </a:ext>
            </a:extLst>
          </p:cNvPr>
          <p:cNvSpPr/>
          <p:nvPr/>
        </p:nvSpPr>
        <p:spPr>
          <a:xfrm>
            <a:off x="5207992" y="2539763"/>
            <a:ext cx="1835374" cy="338554"/>
          </a:xfrm>
          <a:prstGeom prst="rect">
            <a:avLst/>
          </a:prstGeom>
        </p:spPr>
        <p:txBody>
          <a:bodyPr wrap="none">
            <a:spAutoFit/>
          </a:bodyPr>
          <a:lstStyle/>
          <a:p>
            <a:pPr algn="ctr"/>
            <a:r>
              <a:rPr lang="en-US" sz="1600" b="1" i="1" spc="-50">
                <a:latin typeface="Calibri" panose="020F0502020204030204" pitchFamily="34" charset="0"/>
                <a:cs typeface="Calibri" panose="020F0502020204030204" pitchFamily="34" charset="0"/>
              </a:rPr>
              <a:t>Organic Unit Growth</a:t>
            </a:r>
          </a:p>
        </p:txBody>
      </p:sp>
      <p:sp>
        <p:nvSpPr>
          <p:cNvPr id="31" name="Rectangle 30">
            <a:extLst>
              <a:ext uri="{FF2B5EF4-FFF2-40B4-BE49-F238E27FC236}">
                <a16:creationId xmlns:a16="http://schemas.microsoft.com/office/drawing/2014/main" id="{E2EDDDA4-FDD6-C64B-AA4E-68D651B0BD39}"/>
              </a:ext>
            </a:extLst>
          </p:cNvPr>
          <p:cNvSpPr/>
          <p:nvPr/>
        </p:nvSpPr>
        <p:spPr>
          <a:xfrm>
            <a:off x="9608490" y="2539763"/>
            <a:ext cx="675570" cy="338554"/>
          </a:xfrm>
          <a:prstGeom prst="rect">
            <a:avLst/>
          </a:prstGeom>
        </p:spPr>
        <p:txBody>
          <a:bodyPr wrap="none">
            <a:spAutoFit/>
          </a:bodyPr>
          <a:lstStyle/>
          <a:p>
            <a:pPr algn="ctr"/>
            <a:r>
              <a:rPr lang="en-US" sz="1600" b="1" i="1" spc="-50">
                <a:latin typeface="Calibri" panose="020F0502020204030204" pitchFamily="34" charset="0"/>
                <a:cs typeface="Calibri" panose="020F0502020204030204" pitchFamily="34" charset="0"/>
              </a:rPr>
              <a:t>M&amp;A </a:t>
            </a:r>
          </a:p>
        </p:txBody>
      </p:sp>
      <p:cxnSp>
        <p:nvCxnSpPr>
          <p:cNvPr id="32" name="Straight Connector 31">
            <a:extLst>
              <a:ext uri="{FF2B5EF4-FFF2-40B4-BE49-F238E27FC236}">
                <a16:creationId xmlns:a16="http://schemas.microsoft.com/office/drawing/2014/main" id="{D3643B9A-40CD-0A41-B6E9-152B87D2B35D}"/>
              </a:ext>
            </a:extLst>
          </p:cNvPr>
          <p:cNvCxnSpPr>
            <a:cxnSpLocks/>
          </p:cNvCxnSpPr>
          <p:nvPr/>
        </p:nvCxnSpPr>
        <p:spPr>
          <a:xfrm>
            <a:off x="572263" y="3002892"/>
            <a:ext cx="1110737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318601-3D79-DB45-9332-E3BD93FC0885}"/>
              </a:ext>
            </a:extLst>
          </p:cNvPr>
          <p:cNvCxnSpPr>
            <a:cxnSpLocks/>
          </p:cNvCxnSpPr>
          <p:nvPr/>
        </p:nvCxnSpPr>
        <p:spPr>
          <a:xfrm>
            <a:off x="4216442" y="3721313"/>
            <a:ext cx="0" cy="164524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7D5393-3973-CF47-A00A-ECAEE05EAABF}"/>
              </a:ext>
            </a:extLst>
          </p:cNvPr>
          <p:cNvCxnSpPr>
            <a:cxnSpLocks/>
          </p:cNvCxnSpPr>
          <p:nvPr/>
        </p:nvCxnSpPr>
        <p:spPr>
          <a:xfrm>
            <a:off x="8048610" y="3721313"/>
            <a:ext cx="0" cy="164524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3" name="Picture 42" descr="Shape&#10;&#10;Description automatically generated with low confidence">
            <a:extLst>
              <a:ext uri="{FF2B5EF4-FFF2-40B4-BE49-F238E27FC236}">
                <a16:creationId xmlns:a16="http://schemas.microsoft.com/office/drawing/2014/main" id="{5A695BBD-EADA-374C-B003-A5342C1440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2271" y="1813962"/>
            <a:ext cx="586971" cy="586971"/>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7F837C8F-DFF7-0840-8E3E-E3A8DFAFF9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126" y="1819687"/>
            <a:ext cx="533747" cy="533747"/>
          </a:xfrm>
          <a:prstGeom prst="rect">
            <a:avLst/>
          </a:prstGeom>
        </p:spPr>
      </p:pic>
      <p:pic>
        <p:nvPicPr>
          <p:cNvPr id="49" name="Picture 48" descr="Shape&#10;&#10;Description automatically generated with low confidence">
            <a:extLst>
              <a:ext uri="{FF2B5EF4-FFF2-40B4-BE49-F238E27FC236}">
                <a16:creationId xmlns:a16="http://schemas.microsoft.com/office/drawing/2014/main" id="{4217B910-4552-D74C-AE10-D3F7AFFA5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70120" y="1820487"/>
            <a:ext cx="552315" cy="552315"/>
          </a:xfrm>
          <a:prstGeom prst="rect">
            <a:avLst/>
          </a:prstGeom>
        </p:spPr>
      </p:pic>
      <p:sp>
        <p:nvSpPr>
          <p:cNvPr id="20" name="Title 1">
            <a:extLst>
              <a:ext uri="{FF2B5EF4-FFF2-40B4-BE49-F238E27FC236}">
                <a16:creationId xmlns:a16="http://schemas.microsoft.com/office/drawing/2014/main" id="{8CB7E88C-7FE5-4EC1-B1AE-EF0D9D4285CA}"/>
              </a:ext>
            </a:extLst>
          </p:cNvPr>
          <p:cNvSpPr txBox="1">
            <a:spLocks/>
          </p:cNvSpPr>
          <p:nvPr/>
        </p:nvSpPr>
        <p:spPr>
          <a:xfrm>
            <a:off x="502961" y="560163"/>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panose="020B0604020202020204" pitchFamily="34" charset="0"/>
                <a:cs typeface="Arial Black" panose="020B0604020202020204" pitchFamily="34" charset="0"/>
              </a:rPr>
              <a:t>THREE PILLARS OF GROWTH</a:t>
            </a:r>
          </a:p>
        </p:txBody>
      </p:sp>
    </p:spTree>
    <p:extLst>
      <p:ext uri="{BB962C8B-B14F-4D97-AF65-F5344CB8AC3E}">
        <p14:creationId xmlns:p14="http://schemas.microsoft.com/office/powerpoint/2010/main" val="3399518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BC8EF-6BED-A24A-83B8-69A62775FB68}"/>
              </a:ext>
            </a:extLst>
          </p:cNvPr>
          <p:cNvPicPr>
            <a:picLocks noChangeAspect="1"/>
          </p:cNvPicPr>
          <p:nvPr/>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EFC0C37-CB1A-DE48-9EF6-8BDC8DCD8BC3}"/>
              </a:ext>
            </a:extLst>
          </p:cNvPr>
          <p:cNvSpPr txBox="1">
            <a:spLocks/>
          </p:cNvSpPr>
          <p:nvPr/>
        </p:nvSpPr>
        <p:spPr>
          <a:xfrm>
            <a:off x="838200" y="318346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FAMOUS DAVE’S</a:t>
            </a:r>
          </a:p>
        </p:txBody>
      </p:sp>
    </p:spTree>
    <p:extLst>
      <p:ext uri="{BB962C8B-B14F-4D97-AF65-F5344CB8AC3E}">
        <p14:creationId xmlns:p14="http://schemas.microsoft.com/office/powerpoint/2010/main" val="285689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food, dish, meal&#10;&#10;Description automatically generated">
            <a:extLst>
              <a:ext uri="{FF2B5EF4-FFF2-40B4-BE49-F238E27FC236}">
                <a16:creationId xmlns:a16="http://schemas.microsoft.com/office/drawing/2014/main" id="{B22DBD30-8CE0-0C49-A931-D2D04E4432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7722"/>
          <a:stretch/>
        </p:blipFill>
        <p:spPr>
          <a:xfrm>
            <a:off x="6658252" y="9144"/>
            <a:ext cx="5533748" cy="5954142"/>
          </a:xfrm>
          <a:prstGeom prst="rect">
            <a:avLst/>
          </a:prstGeom>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421705"/>
            <a:ext cx="10515600" cy="1325563"/>
          </a:xfrm>
        </p:spPr>
        <p:txBody>
          <a:bodyPr>
            <a:normAutofit/>
          </a:bodyPr>
          <a:lstStyle/>
          <a:p>
            <a:r>
              <a:rPr lang="en-US" sz="2800">
                <a:latin typeface="Arial Black" panose="020B0A04020102020204" pitchFamily="34" charset="0"/>
              </a:rPr>
              <a:t>FAMOUS DAVE’S OVERVIEW</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567808" y="1265970"/>
            <a:ext cx="6355505" cy="5109877"/>
          </a:xfrm>
        </p:spPr>
        <p:txBody>
          <a:bodyPr>
            <a:noAutofit/>
          </a:bodyPr>
          <a:lstStyle/>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31</a:t>
            </a:r>
            <a:r>
              <a:rPr lang="en-US" sz="1400">
                <a:latin typeface="Arial" panose="020B0604020202020204" pitchFamily="34" charset="0"/>
                <a:cs typeface="Arial" panose="020B0604020202020204" pitchFamily="34" charset="0"/>
              </a:rPr>
              <a:t> corporate stores in U.S. generating </a:t>
            </a:r>
            <a:r>
              <a:rPr lang="en-US" sz="1400" b="1">
                <a:latin typeface="Arial" panose="020B0604020202020204" pitchFamily="34" charset="0"/>
                <a:cs typeface="Arial" panose="020B0604020202020204" pitchFamily="34" charset="0"/>
              </a:rPr>
              <a:t>$83.0 MM </a:t>
            </a:r>
            <a:r>
              <a:rPr lang="en-US" sz="1400">
                <a:latin typeface="Arial" panose="020B0604020202020204" pitchFamily="34" charset="0"/>
                <a:cs typeface="Arial" panose="020B0604020202020204" pitchFamily="34" charset="0"/>
              </a:rPr>
              <a:t>in revenue in 2021</a:t>
            </a:r>
            <a:endParaRPr lang="en-US" sz="1400" baseline="30000">
              <a:latin typeface="Arial" panose="020B0604020202020204" pitchFamily="34" charset="0"/>
              <a:cs typeface="Arial" panose="020B0604020202020204" pitchFamily="34" charset="0"/>
            </a:endParaRPr>
          </a:p>
          <a:p>
            <a:pPr marL="742950" lvl="1"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104</a:t>
            </a:r>
            <a:r>
              <a:rPr lang="en-US" sz="1400">
                <a:latin typeface="Arial" panose="020B0604020202020204" pitchFamily="34" charset="0"/>
                <a:cs typeface="Arial" panose="020B0604020202020204" pitchFamily="34" charset="0"/>
              </a:rPr>
              <a:t> franchise stores in U.S., Canada and UAE generating ~</a:t>
            </a:r>
            <a:r>
              <a:rPr lang="en-US" sz="1400" b="1">
                <a:latin typeface="Arial" panose="020B0604020202020204" pitchFamily="34" charset="0"/>
                <a:cs typeface="Arial" panose="020B0604020202020204" pitchFamily="34" charset="0"/>
              </a:rPr>
              <a:t>$235 MM</a:t>
            </a:r>
            <a:r>
              <a:rPr lang="en-US" sz="1400">
                <a:latin typeface="Arial" panose="020B0604020202020204" pitchFamily="34" charset="0"/>
                <a:cs typeface="Arial" panose="020B0604020202020204" pitchFamily="34" charset="0"/>
              </a:rPr>
              <a:t> in revenue</a:t>
            </a:r>
            <a:endParaRPr lang="en-US" sz="1400" baseline="30000">
              <a:latin typeface="Arial" panose="020B0604020202020204" pitchFamily="34" charset="0"/>
              <a:cs typeface="Arial" panose="020B0604020202020204" pitchFamily="34" charset="0"/>
            </a:endParaRPr>
          </a:p>
          <a:p>
            <a:pPr marL="742950" lvl="1"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a:latin typeface="Arial" panose="020B0604020202020204" pitchFamily="34" charset="0"/>
                <a:cs typeface="Arial" panose="020B0604020202020204" pitchFamily="34" charset="0"/>
              </a:rPr>
              <a:t>Average Corporate Unit Volume (AUV): </a:t>
            </a:r>
            <a:r>
              <a:rPr lang="en-US" sz="1400" b="1">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2.9</a:t>
            </a:r>
            <a:r>
              <a:rPr lang="en-US" sz="1400" b="1">
                <a:latin typeface="Arial" panose="020B0604020202020204" pitchFamily="34" charset="0"/>
                <a:cs typeface="Arial" panose="020B0604020202020204" pitchFamily="34" charset="0"/>
              </a:rPr>
              <a:t> MM</a:t>
            </a:r>
          </a:p>
          <a:p>
            <a:pPr lvl="1">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Strong &amp; Consistent Metrics</a:t>
            </a:r>
          </a:p>
          <a:p>
            <a:pPr marL="387122" lvl="2" indent="0">
              <a:buClr>
                <a:schemeClr val="tx1"/>
              </a:buClr>
              <a:buSzPct val="120000"/>
              <a:buNone/>
            </a:pPr>
            <a:r>
              <a:rPr lang="en-US" sz="1400">
                <a:latin typeface="Arial" panose="020B0604020202020204" pitchFamily="34" charset="0"/>
                <a:cs typeface="Arial" panose="020B0604020202020204" pitchFamily="34" charset="0"/>
              </a:rPr>
              <a:t>- Food &amp; Beverage Costs 30%</a:t>
            </a:r>
          </a:p>
          <a:p>
            <a:pPr marL="387122" lvl="2" indent="0">
              <a:buClr>
                <a:schemeClr val="tx1"/>
              </a:buClr>
              <a:buSzPct val="120000"/>
              <a:buNone/>
            </a:pPr>
            <a:r>
              <a:rPr lang="en-US" sz="1400">
                <a:latin typeface="Arial" panose="020B0604020202020204" pitchFamily="34" charset="0"/>
                <a:cs typeface="Arial" panose="020B0604020202020204" pitchFamily="34" charset="0"/>
              </a:rPr>
              <a:t>- Labor Costs: 29%</a:t>
            </a:r>
          </a:p>
          <a:p>
            <a:pPr marL="387122" lvl="2" indent="0">
              <a:buClr>
                <a:schemeClr val="tx1"/>
              </a:buClr>
              <a:buSzPct val="120000"/>
              <a:buNone/>
            </a:pPr>
            <a:r>
              <a:rPr lang="en-US" sz="1400">
                <a:latin typeface="Arial" panose="020B0604020202020204" pitchFamily="34" charset="0"/>
                <a:cs typeface="Arial" panose="020B0604020202020204" pitchFamily="34" charset="0"/>
              </a:rPr>
              <a:t>- Occupancy: 7%</a:t>
            </a:r>
          </a:p>
          <a:p>
            <a:pPr marL="1200150" lvl="2"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Dual Concepts</a:t>
            </a:r>
          </a:p>
          <a:p>
            <a:pPr marL="914400" lvl="2" indent="0">
              <a:buClr>
                <a:schemeClr val="tx1"/>
              </a:buClr>
              <a:buSzPct val="120000"/>
              <a:buNone/>
            </a:pPr>
            <a:endParaRPr lang="en-US" sz="14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Ghost Kitchens</a:t>
            </a:r>
          </a:p>
          <a:p>
            <a:pPr lvl="1">
              <a:buClr>
                <a:schemeClr val="tx1"/>
              </a:buClr>
              <a:buSzPct val="120000"/>
              <a:buFont typeface="Arial" panose="020B0604020202020204" pitchFamily="34" charset="0"/>
              <a:buChar char="•"/>
            </a:pPr>
            <a:endParaRPr lang="en-US" sz="1400" b="1">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Virtual Brand</a:t>
            </a:r>
          </a:p>
          <a:p>
            <a:pPr lvl="1">
              <a:buClr>
                <a:schemeClr val="tx1"/>
              </a:buClr>
              <a:buSzPct val="120000"/>
              <a:buFont typeface="Arial" panose="020B0604020202020204" pitchFamily="34" charset="0"/>
              <a:buChar char="•"/>
            </a:pPr>
            <a:endParaRPr lang="en-US" sz="1400" b="1">
              <a:latin typeface="Arial" panose="020B0604020202020204" pitchFamily="34" charset="0"/>
              <a:cs typeface="Arial" panose="020B0604020202020204" pitchFamily="34" charset="0"/>
            </a:endParaRPr>
          </a:p>
          <a:p>
            <a:pPr marL="1200150" lvl="2"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87122" lvl="2" indent="0">
              <a:buClr>
                <a:schemeClr val="tx1"/>
              </a:buClr>
              <a:buSzPct val="120000"/>
              <a:buNone/>
            </a:pPr>
            <a:endParaRPr lang="en-US" sz="1400" b="1" cap="all" spc="-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373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4DD9D7-FC8D-704D-83AC-2FC76B02F0CD}"/>
              </a:ext>
            </a:extLst>
          </p:cNvPr>
          <p:cNvSpPr/>
          <p:nvPr/>
        </p:nvSpPr>
        <p:spPr>
          <a:xfrm>
            <a:off x="609600" y="3779108"/>
            <a:ext cx="4775788" cy="2631490"/>
          </a:xfrm>
          <a:prstGeom prst="rect">
            <a:avLst/>
          </a:prstGeom>
        </p:spPr>
        <p:txBody>
          <a:bodyPr wrap="square">
            <a:spAutoFit/>
          </a:bodyPr>
          <a:lstStyle/>
          <a:p>
            <a:pPr marL="342900" lvl="1" indent="0" algn="ctr">
              <a:buNone/>
            </a:pPr>
            <a:r>
              <a:rPr lang="en-US" b="1">
                <a:solidFill>
                  <a:srgbClr val="000000"/>
                </a:solidFill>
                <a:latin typeface="Arial" panose="020B0604020202020204" pitchFamily="34" charset="0"/>
                <a:cs typeface="Arial" panose="020B0604020202020204" pitchFamily="34" charset="0"/>
              </a:rPr>
              <a:t>Tahoe Joe’s</a:t>
            </a:r>
          </a:p>
          <a:p>
            <a:pPr marL="342900" lvl="1" indent="0" algn="ctr">
              <a:buNone/>
            </a:pPr>
            <a:endParaRPr lang="en-US" sz="700" b="1">
              <a:solidFill>
                <a:srgbClr val="000000"/>
              </a:solidFill>
              <a:latin typeface="Arial" panose="020B0604020202020204" pitchFamily="34" charset="0"/>
              <a:cs typeface="Arial" panose="020B0604020202020204" pitchFamily="34" charset="0"/>
            </a:endParaRPr>
          </a:p>
          <a:p>
            <a:pPr marL="342900" lvl="1" indent="0" algn="ctr">
              <a:buNone/>
            </a:pPr>
            <a:r>
              <a:rPr lang="en-US" sz="1400">
                <a:latin typeface="Arial" panose="020B0604020202020204" pitchFamily="34" charset="0"/>
                <a:cs typeface="Arial" panose="020B0604020202020204" pitchFamily="34" charset="0"/>
              </a:rPr>
              <a:t>Famous Dave’s &amp; Texas T-Bone – Colorado Springs, CO</a:t>
            </a:r>
          </a:p>
          <a:p>
            <a:pPr marL="342900" lvl="1" indent="0" algn="ctr">
              <a:buNone/>
            </a:pPr>
            <a:r>
              <a:rPr lang="en-US" sz="1400">
                <a:latin typeface="Arial" panose="020B0604020202020204" pitchFamily="34" charset="0"/>
                <a:cs typeface="Arial" panose="020B0604020202020204" pitchFamily="34" charset="0"/>
              </a:rPr>
              <a:t>Famous Dave’s &amp; Tahoe Joes - TBD</a:t>
            </a:r>
          </a:p>
          <a:p>
            <a:pPr marL="342900" lvl="1" indent="0" algn="ctr">
              <a:buNone/>
            </a:pPr>
            <a:endParaRPr lang="en-US" sz="1400">
              <a:latin typeface="Arial" panose="020B0604020202020204" pitchFamily="34" charset="0"/>
              <a:cs typeface="Arial" panose="020B0604020202020204" pitchFamily="34" charset="0"/>
            </a:endParaRPr>
          </a:p>
          <a:p>
            <a:pPr marL="342900" lvl="1" indent="0" algn="ctr">
              <a:buNone/>
            </a:pPr>
            <a:r>
              <a:rPr lang="en-US" sz="1400">
                <a:latin typeface="Arial" panose="020B0604020202020204" pitchFamily="34" charset="0"/>
                <a:cs typeface="Arial" panose="020B0604020202020204" pitchFamily="34" charset="0"/>
              </a:rPr>
              <a:t>The Company is using its learnings from dual branding with Texas T-Bone.  Expectation is to add $800k in additional revenue with 25% flow through when a Famous Dave’s is teamed up with Tahoe Joe’s.  </a:t>
            </a:r>
          </a:p>
          <a:p>
            <a:pPr marL="342900" lvl="1" indent="0" algn="ctr">
              <a:buNone/>
            </a:pPr>
            <a:r>
              <a:rPr lang="en-US" sz="1400">
                <a:solidFill>
                  <a:srgbClr val="C00000"/>
                </a:solidFill>
                <a:latin typeface="Arial" panose="020B0604020202020204" pitchFamily="34" charset="0"/>
                <a:cs typeface="Arial" panose="020B0604020202020204" pitchFamily="34" charset="0"/>
              </a:rPr>
              <a:t>Potential for $200k additional EBITDA per location. </a:t>
            </a:r>
          </a:p>
        </p:txBody>
      </p:sp>
      <p:cxnSp>
        <p:nvCxnSpPr>
          <p:cNvPr id="17" name="Straight Connector 16">
            <a:extLst>
              <a:ext uri="{FF2B5EF4-FFF2-40B4-BE49-F238E27FC236}">
                <a16:creationId xmlns:a16="http://schemas.microsoft.com/office/drawing/2014/main" id="{20C21689-EE46-8146-8E51-1316E0C5E0AF}"/>
              </a:ext>
            </a:extLst>
          </p:cNvPr>
          <p:cNvCxnSpPr>
            <a:cxnSpLocks/>
          </p:cNvCxnSpPr>
          <p:nvPr/>
        </p:nvCxnSpPr>
        <p:spPr>
          <a:xfrm>
            <a:off x="6117673" y="2164816"/>
            <a:ext cx="0" cy="382958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977680D-855A-0042-9F2F-8304952A4388}"/>
              </a:ext>
            </a:extLst>
          </p:cNvPr>
          <p:cNvSpPr txBox="1">
            <a:spLocks/>
          </p:cNvSpPr>
          <p:nvPr/>
        </p:nvSpPr>
        <p:spPr>
          <a:xfrm>
            <a:off x="782351" y="778704"/>
            <a:ext cx="8652015" cy="7940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sz="1700" b="0">
                <a:latin typeface="Arial" panose="020B0604020202020204" pitchFamily="34" charset="0"/>
                <a:cs typeface="Arial" panose="020B0604020202020204" pitchFamily="34" charset="0"/>
              </a:rPr>
              <a:t>Famous Dave’s 6,500 sq. ft. boxes were designed to execute at a higher AUV level than its current AUV of $2.8 MM.</a:t>
            </a:r>
            <a:endParaRPr lang="en-US" sz="1700" b="0" cap="a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9B2F5DA-DB11-6F47-AB56-D21E639EBC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4135" y="2054992"/>
            <a:ext cx="1476713" cy="1151836"/>
          </a:xfrm>
          <a:prstGeom prst="rect">
            <a:avLst/>
          </a:prstGeom>
        </p:spPr>
      </p:pic>
      <p:pic>
        <p:nvPicPr>
          <p:cNvPr id="13" name="Picture 12">
            <a:extLst>
              <a:ext uri="{FF2B5EF4-FFF2-40B4-BE49-F238E27FC236}">
                <a16:creationId xmlns:a16="http://schemas.microsoft.com/office/drawing/2014/main" id="{C2AA0F2F-36C8-403E-920A-973A315DB73D}"/>
              </a:ext>
            </a:extLst>
          </p:cNvPr>
          <p:cNvPicPr>
            <a:picLocks noChangeAspect="1"/>
          </p:cNvPicPr>
          <p:nvPr/>
        </p:nvPicPr>
        <p:blipFill>
          <a:blip r:embed="rId3"/>
          <a:stretch>
            <a:fillRect/>
          </a:stretch>
        </p:blipFill>
        <p:spPr>
          <a:xfrm>
            <a:off x="2238375" y="3042694"/>
            <a:ext cx="1476712" cy="564862"/>
          </a:xfrm>
          <a:prstGeom prst="rect">
            <a:avLst/>
          </a:prstGeom>
        </p:spPr>
      </p:pic>
      <p:pic>
        <p:nvPicPr>
          <p:cNvPr id="12" name="Picture 11">
            <a:extLst>
              <a:ext uri="{FF2B5EF4-FFF2-40B4-BE49-F238E27FC236}">
                <a16:creationId xmlns:a16="http://schemas.microsoft.com/office/drawing/2014/main" id="{F2E3C330-F0F3-4324-812D-D578A8C9CA59}"/>
              </a:ext>
            </a:extLst>
          </p:cNvPr>
          <p:cNvPicPr>
            <a:picLocks noChangeAspect="1"/>
          </p:cNvPicPr>
          <p:nvPr/>
        </p:nvPicPr>
        <p:blipFill>
          <a:blip r:embed="rId4"/>
          <a:stretch>
            <a:fillRect/>
          </a:stretch>
        </p:blipFill>
        <p:spPr>
          <a:xfrm>
            <a:off x="1840410" y="2372772"/>
            <a:ext cx="994685" cy="659519"/>
          </a:xfrm>
          <a:prstGeom prst="rect">
            <a:avLst/>
          </a:prstGeom>
        </p:spPr>
      </p:pic>
      <p:sp>
        <p:nvSpPr>
          <p:cNvPr id="25" name="Title 1">
            <a:extLst>
              <a:ext uri="{FF2B5EF4-FFF2-40B4-BE49-F238E27FC236}">
                <a16:creationId xmlns:a16="http://schemas.microsoft.com/office/drawing/2014/main" id="{282CE85B-CFB4-46DA-AAFC-CD2C4ACC253E}"/>
              </a:ext>
            </a:extLst>
          </p:cNvPr>
          <p:cNvSpPr>
            <a:spLocks noGrp="1"/>
          </p:cNvSpPr>
          <p:nvPr>
            <p:ph type="title"/>
          </p:nvPr>
        </p:nvSpPr>
        <p:spPr>
          <a:xfrm>
            <a:off x="316249" y="-180953"/>
            <a:ext cx="10833513" cy="939470"/>
          </a:xfrm>
        </p:spPr>
        <p:txBody>
          <a:bodyPr>
            <a:noAutofit/>
          </a:body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FILL LATENT CAPACITY</a:t>
            </a:r>
            <a:endParaRPr lang="en-US" sz="2800" b="1">
              <a:solidFill>
                <a:schemeClr val="tx1"/>
              </a:solidFill>
              <a:latin typeface="Arial Black" panose="020B0A04020102020204" pitchFamily="34" charset="0"/>
            </a:endParaRPr>
          </a:p>
        </p:txBody>
      </p:sp>
      <p:sp>
        <p:nvSpPr>
          <p:cNvPr id="15" name="TextBox 14">
            <a:extLst>
              <a:ext uri="{FF2B5EF4-FFF2-40B4-BE49-F238E27FC236}">
                <a16:creationId xmlns:a16="http://schemas.microsoft.com/office/drawing/2014/main" id="{C54E3593-D94C-495D-96F5-0060C1039389}"/>
              </a:ext>
            </a:extLst>
          </p:cNvPr>
          <p:cNvSpPr txBox="1"/>
          <p:nvPr/>
        </p:nvSpPr>
        <p:spPr>
          <a:xfrm>
            <a:off x="8861781" y="1972903"/>
            <a:ext cx="2878664" cy="4185761"/>
          </a:xfrm>
          <a:prstGeom prst="rect">
            <a:avLst/>
          </a:prstGeom>
          <a:noFill/>
        </p:spPr>
        <p:txBody>
          <a:bodyPr wrap="square" lIns="91440" tIns="45720" rIns="91440" bIns="45720" rtlCol="0" anchor="t">
            <a:spAutoFit/>
          </a:bodyPr>
          <a:lstStyle/>
          <a:p>
            <a:endParaRPr lang="en-US" sz="1400" dirty="0">
              <a:latin typeface="Arial" panose="020B0604020202020204" pitchFamily="34" charset="0"/>
              <a:cs typeface="Arial" panose="020B0604020202020204" pitchFamily="34" charset="0"/>
            </a:endParaRPr>
          </a:p>
          <a:p>
            <a:r>
              <a:rPr lang="en-US" sz="1400" b="1" dirty="0">
                <a:latin typeface="Arial"/>
                <a:cs typeface="Arial"/>
              </a:rPr>
              <a:t>Baker Square pies in Famous Dave’s</a:t>
            </a:r>
          </a:p>
          <a:p>
            <a:endParaRPr lang="en-US" sz="1400" b="1" dirty="0">
              <a:latin typeface="Arial"/>
              <a:cs typeface="Arial"/>
            </a:endParaRPr>
          </a:p>
          <a:p>
            <a:pPr marL="285750" indent="-285750">
              <a:buFont typeface="Arial" panose="020B0604020202020204" pitchFamily="34" charset="0"/>
              <a:buChar char="•"/>
            </a:pPr>
            <a:r>
              <a:rPr lang="en-US" sz="1400" dirty="0">
                <a:latin typeface="Arial"/>
                <a:cs typeface="Arial"/>
              </a:rPr>
              <a:t>Live in 3 corporate and 4 franchise locations</a:t>
            </a:r>
          </a:p>
          <a:p>
            <a:pPr marL="285750" indent="-285750">
              <a:buFont typeface="Arial" panose="020B0604020202020204" pitchFamily="34" charset="0"/>
              <a:buChar char="•"/>
            </a:pPr>
            <a:r>
              <a:rPr lang="en-US" sz="1400" dirty="0">
                <a:latin typeface="Arial"/>
                <a:cs typeface="Arial"/>
              </a:rPr>
              <a:t>Planning rollout to other corporate &amp; franchise locations over Q2 and Q3 of 2022</a:t>
            </a:r>
          </a:p>
          <a:p>
            <a:pPr marL="742950" lvl="1" indent="-285750">
              <a:buFont typeface="Arial" panose="020B0604020202020204" pitchFamily="34" charset="0"/>
              <a:buChar char="•"/>
            </a:pPr>
            <a:endParaRPr lang="en-US" sz="1400" dirty="0">
              <a:latin typeface="Arial"/>
              <a:cs typeface="Arial"/>
            </a:endParaRPr>
          </a:p>
          <a:p>
            <a:pPr marL="742950" lvl="1" indent="-285750">
              <a:buFont typeface="Arial" panose="020B0604020202020204" pitchFamily="34" charset="0"/>
              <a:buChar char="•"/>
            </a:pPr>
            <a:endParaRPr lang="en-US" sz="1400" dirty="0">
              <a:latin typeface="Arial"/>
              <a:cs typeface="Arial"/>
            </a:endParaRPr>
          </a:p>
          <a:p>
            <a:pPr lvl="1"/>
            <a:endParaRPr lang="en-US" sz="1400" dirty="0">
              <a:latin typeface="Arial"/>
              <a:cs typeface="Arial"/>
            </a:endParaRPr>
          </a:p>
          <a:p>
            <a:pPr lvl="1"/>
            <a:endParaRPr lang="en-US" sz="1400" dirty="0">
              <a:latin typeface="Arial"/>
              <a:cs typeface="Arial"/>
            </a:endParaRPr>
          </a:p>
          <a:p>
            <a:r>
              <a:rPr lang="en-US" sz="1400" b="1" dirty="0">
                <a:solidFill>
                  <a:srgbClr val="000000"/>
                </a:solidFill>
                <a:latin typeface="Arial"/>
                <a:cs typeface="Arial"/>
              </a:rPr>
              <a:t>$5 Burger in Famous Dave’s</a:t>
            </a:r>
          </a:p>
          <a:p>
            <a:endParaRPr lang="en-US" sz="1400" b="1" dirty="0">
              <a:solidFill>
                <a:srgbClr val="000000"/>
              </a:solidFill>
              <a:latin typeface="Arial"/>
              <a:cs typeface="Arial"/>
            </a:endParaRPr>
          </a:p>
          <a:p>
            <a:pPr marL="285750" indent="-285750">
              <a:buFont typeface="Arial" panose="020B0604020202020204" pitchFamily="34" charset="0"/>
              <a:buChar char="•"/>
            </a:pPr>
            <a:r>
              <a:rPr lang="en-US" sz="1400" dirty="0">
                <a:solidFill>
                  <a:srgbClr val="000000"/>
                </a:solidFill>
                <a:latin typeface="Arial"/>
                <a:cs typeface="Arial"/>
              </a:rPr>
              <a:t>Virtual burger concept</a:t>
            </a:r>
          </a:p>
          <a:p>
            <a:pPr marL="285750" indent="-285750">
              <a:buFont typeface="Arial" panose="020B0604020202020204" pitchFamily="34" charset="0"/>
              <a:buChar char="•"/>
            </a:pPr>
            <a:r>
              <a:rPr lang="en-US" sz="1400" dirty="0">
                <a:solidFill>
                  <a:srgbClr val="000000"/>
                </a:solidFill>
                <a:latin typeface="Arial"/>
                <a:cs typeface="Arial"/>
              </a:rPr>
              <a:t>25% flow through</a:t>
            </a:r>
          </a:p>
          <a:p>
            <a:endParaRPr lang="en-US" sz="1400" dirty="0">
              <a:latin typeface="Arial" panose="020B0604020202020204" pitchFamily="34" charset="0"/>
              <a:cs typeface="Arial" panose="020B0604020202020204" pitchFamily="34" charset="0"/>
            </a:endParaRPr>
          </a:p>
        </p:txBody>
      </p:sp>
      <p:pic>
        <p:nvPicPr>
          <p:cNvPr id="16" name="Picture 10" descr="A picture containing text, floor, indoor, ceiling&#10;&#10;Description automatically generated">
            <a:extLst>
              <a:ext uri="{FF2B5EF4-FFF2-40B4-BE49-F238E27FC236}">
                <a16:creationId xmlns:a16="http://schemas.microsoft.com/office/drawing/2014/main" id="{A49B6838-684D-403F-86E6-2DEB98CB5A12}"/>
              </a:ext>
            </a:extLst>
          </p:cNvPr>
          <p:cNvPicPr>
            <a:picLocks noChangeAspect="1"/>
          </p:cNvPicPr>
          <p:nvPr/>
        </p:nvPicPr>
        <p:blipFill>
          <a:blip r:embed="rId5"/>
          <a:stretch>
            <a:fillRect/>
          </a:stretch>
        </p:blipFill>
        <p:spPr>
          <a:xfrm>
            <a:off x="6666800" y="2242567"/>
            <a:ext cx="1999186" cy="2335147"/>
          </a:xfrm>
          <a:prstGeom prst="rect">
            <a:avLst/>
          </a:prstGeom>
        </p:spPr>
      </p:pic>
      <p:sp>
        <p:nvSpPr>
          <p:cNvPr id="19" name="TextBox 18">
            <a:extLst>
              <a:ext uri="{FF2B5EF4-FFF2-40B4-BE49-F238E27FC236}">
                <a16:creationId xmlns:a16="http://schemas.microsoft.com/office/drawing/2014/main" id="{E4F7C2B2-B9EC-4D22-A478-D7F64EDD8615}"/>
              </a:ext>
            </a:extLst>
          </p:cNvPr>
          <p:cNvSpPr txBox="1"/>
          <p:nvPr/>
        </p:nvSpPr>
        <p:spPr>
          <a:xfrm>
            <a:off x="609600" y="1589540"/>
            <a:ext cx="4865511" cy="369332"/>
          </a:xfrm>
          <a:prstGeom prst="rect">
            <a:avLst/>
          </a:prstGeom>
          <a:noFill/>
          <a:ln>
            <a:solidFill>
              <a:schemeClr val="tx1"/>
            </a:solidFill>
          </a:ln>
        </p:spPr>
        <p:txBody>
          <a:bodyPr wrap="square" rtlCol="0">
            <a:spAutoFit/>
          </a:bodyPr>
          <a:lstStyle/>
          <a:p>
            <a:pPr algn="ctr"/>
            <a:r>
              <a:rPr lang="en-US" b="1" dirty="0">
                <a:latin typeface="Arial" panose="020B0604020202020204" pitchFamily="34" charset="0"/>
                <a:cs typeface="Arial" panose="020B0604020202020204" pitchFamily="34" charset="0"/>
              </a:rPr>
              <a:t>Dual Concepts</a:t>
            </a:r>
          </a:p>
        </p:txBody>
      </p:sp>
      <p:sp>
        <p:nvSpPr>
          <p:cNvPr id="21" name="TextBox 20">
            <a:extLst>
              <a:ext uri="{FF2B5EF4-FFF2-40B4-BE49-F238E27FC236}">
                <a16:creationId xmlns:a16="http://schemas.microsoft.com/office/drawing/2014/main" id="{C75B6973-2156-4660-B076-39CF7522743C}"/>
              </a:ext>
            </a:extLst>
          </p:cNvPr>
          <p:cNvSpPr txBox="1"/>
          <p:nvPr/>
        </p:nvSpPr>
        <p:spPr>
          <a:xfrm>
            <a:off x="6716890" y="1589540"/>
            <a:ext cx="4865510" cy="369332"/>
          </a:xfrm>
          <a:prstGeom prst="rect">
            <a:avLst/>
          </a:prstGeom>
          <a:noFill/>
          <a:ln>
            <a:solidFill>
              <a:schemeClr val="tx1"/>
            </a:solidFill>
          </a:ln>
        </p:spPr>
        <p:txBody>
          <a:bodyPr wrap="square" rtlCol="0">
            <a:spAutoFit/>
          </a:bodyPr>
          <a:lstStyle/>
          <a:p>
            <a:pPr algn="ctr"/>
            <a:r>
              <a:rPr lang="en-US" b="1" dirty="0">
                <a:latin typeface="Arial" panose="020B0604020202020204" pitchFamily="34" charset="0"/>
                <a:cs typeface="Arial" panose="020B0604020202020204" pitchFamily="34" charset="0"/>
              </a:rPr>
              <a:t>Ghost Kitchen / Virtual Brand</a:t>
            </a:r>
          </a:p>
        </p:txBody>
      </p:sp>
      <p:pic>
        <p:nvPicPr>
          <p:cNvPr id="4" name="Picture 3" descr="Logo&#10;&#10;Description automatically generated with medium confidence">
            <a:extLst>
              <a:ext uri="{FF2B5EF4-FFF2-40B4-BE49-F238E27FC236}">
                <a16:creationId xmlns:a16="http://schemas.microsoft.com/office/drawing/2014/main" id="{7629ABD1-3963-42BE-94A0-0A757567D78E}"/>
              </a:ext>
            </a:extLst>
          </p:cNvPr>
          <p:cNvPicPr>
            <a:picLocks noChangeAspect="1"/>
          </p:cNvPicPr>
          <p:nvPr/>
        </p:nvPicPr>
        <p:blipFill>
          <a:blip r:embed="rId6"/>
          <a:stretch>
            <a:fillRect/>
          </a:stretch>
        </p:blipFill>
        <p:spPr>
          <a:xfrm>
            <a:off x="6861959" y="4947379"/>
            <a:ext cx="1438476" cy="952633"/>
          </a:xfrm>
          <a:prstGeom prst="rect">
            <a:avLst/>
          </a:prstGeom>
        </p:spPr>
      </p:pic>
    </p:spTree>
    <p:extLst>
      <p:ext uri="{BB962C8B-B14F-4D97-AF65-F5344CB8AC3E}">
        <p14:creationId xmlns:p14="http://schemas.microsoft.com/office/powerpoint/2010/main" val="685407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dark&#10;&#10;Description automatically generated">
            <a:extLst>
              <a:ext uri="{FF2B5EF4-FFF2-40B4-BE49-F238E27FC236}">
                <a16:creationId xmlns:a16="http://schemas.microsoft.com/office/drawing/2014/main" id="{5F69A7FE-AB82-2F4B-B27D-11DD72C18A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3356"/>
          <a:stretch/>
        </p:blipFill>
        <p:spPr>
          <a:xfrm>
            <a:off x="6619260" y="0"/>
            <a:ext cx="5686887" cy="6858000"/>
          </a:xfrm>
          <a:prstGeom prst="rect">
            <a:avLst/>
          </a:prstGeom>
        </p:spPr>
      </p:pic>
      <p:sp>
        <p:nvSpPr>
          <p:cNvPr id="10" name="TextBox 9">
            <a:extLst>
              <a:ext uri="{FF2B5EF4-FFF2-40B4-BE49-F238E27FC236}">
                <a16:creationId xmlns:a16="http://schemas.microsoft.com/office/drawing/2014/main" id="{2B6DA0BE-BF47-C54D-832E-FB73FCD410C0}"/>
              </a:ext>
            </a:extLst>
          </p:cNvPr>
          <p:cNvSpPr txBox="1"/>
          <p:nvPr/>
        </p:nvSpPr>
        <p:spPr>
          <a:xfrm>
            <a:off x="615742" y="1587084"/>
            <a:ext cx="6314447" cy="3293209"/>
          </a:xfrm>
          <a:prstGeom prst="rect">
            <a:avLst/>
          </a:prstGeom>
          <a:noFill/>
        </p:spPr>
        <p:txBody>
          <a:bodyPr wrap="square" lIns="91440" tIns="45720" rIns="91440" bIns="45720" rtlCol="0" anchor="t">
            <a:spAutoFit/>
          </a:bodyPr>
          <a:lstStyle/>
          <a:p>
            <a:pPr>
              <a:buClr>
                <a:schemeClr val="tx1"/>
              </a:buClr>
              <a:buSzPct val="105000"/>
            </a:pPr>
            <a:r>
              <a:rPr lang="en-US" sz="1600" b="1">
                <a:latin typeface="Arial"/>
                <a:cs typeface="Arial"/>
              </a:rPr>
              <a:t>Robust Franchisee Pipeline Activity</a:t>
            </a:r>
          </a:p>
          <a:p>
            <a:pPr marL="285750" indent="-285750">
              <a:buClr>
                <a:schemeClr val="tx1"/>
              </a:buClr>
              <a:buSzPct val="105000"/>
              <a:buFont typeface="Arial" panose="020B0604020202020204" pitchFamily="34" charset="0"/>
              <a:buChar char="•"/>
            </a:pPr>
            <a:r>
              <a:rPr lang="en-US" sz="1600">
                <a:latin typeface="Arial"/>
                <a:cs typeface="Arial"/>
              </a:rPr>
              <a:t>Increased activity due to take out success over the past 12 months</a:t>
            </a:r>
          </a:p>
          <a:p>
            <a:pPr marL="285750" indent="-285750">
              <a:buClr>
                <a:schemeClr val="tx1"/>
              </a:buClr>
              <a:buSzPct val="105000"/>
              <a:buFont typeface="Arial" panose="020B0604020202020204" pitchFamily="34" charset="0"/>
              <a:buChar char="•"/>
            </a:pPr>
            <a:r>
              <a:rPr lang="en-US" sz="1600">
                <a:latin typeface="Arial"/>
                <a:cs typeface="Arial"/>
              </a:rPr>
              <a:t>Multiple franchisees opened new line service concept</a:t>
            </a:r>
          </a:p>
          <a:p>
            <a:pPr marL="285750" indent="-285750">
              <a:buClr>
                <a:schemeClr val="tx1"/>
              </a:buClr>
              <a:buSzPct val="105000"/>
              <a:buFont typeface="Arial" panose="020B0604020202020204" pitchFamily="34" charset="0"/>
              <a:buChar char="•"/>
            </a:pPr>
            <a:r>
              <a:rPr lang="en-US" sz="1600">
                <a:latin typeface="Arial"/>
                <a:cs typeface="Arial"/>
              </a:rPr>
              <a:t>Franchisee opened a drive thru concept</a:t>
            </a:r>
          </a:p>
          <a:p>
            <a:pPr marL="285750" indent="-285750">
              <a:buClr>
                <a:schemeClr val="tx1"/>
              </a:buClr>
              <a:buSzPct val="105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285750" indent="-285750">
              <a:buClr>
                <a:schemeClr val="tx1"/>
              </a:buClr>
              <a:buSzPct val="105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a:buClr>
                <a:schemeClr val="tx1"/>
              </a:buClr>
              <a:buSzPct val="105000"/>
            </a:pPr>
            <a:r>
              <a:rPr lang="en-US" sz="1600" b="1">
                <a:latin typeface="Arial"/>
                <a:cs typeface="Arial"/>
              </a:rPr>
              <a:t>Active Pipeline of Ghost Kitchen Units </a:t>
            </a:r>
            <a:endParaRPr lang="en-US" sz="1600" b="1">
              <a:latin typeface="Arial" panose="020B0604020202020204" pitchFamily="34" charset="0"/>
              <a:cs typeface="Arial" panose="020B0604020202020204" pitchFamily="34" charset="0"/>
            </a:endParaRPr>
          </a:p>
          <a:p>
            <a:pPr marL="285750" indent="-285750">
              <a:buClr>
                <a:schemeClr val="tx1"/>
              </a:buClr>
              <a:buSzPct val="105000"/>
              <a:buFont typeface="Arial" panose="020B0604020202020204" pitchFamily="34" charset="0"/>
              <a:buChar char="•"/>
            </a:pPr>
            <a:r>
              <a:rPr lang="en-US" sz="1600">
                <a:latin typeface="Arial"/>
                <a:cs typeface="Arial"/>
              </a:rPr>
              <a:t>20 currently open in franchisee restaurants</a:t>
            </a:r>
          </a:p>
          <a:p>
            <a:pPr marL="285750" indent="-285750">
              <a:buClr>
                <a:schemeClr val="tx1"/>
              </a:buClr>
              <a:buSzPct val="105000"/>
              <a:buFont typeface="Arial" panose="020B0604020202020204" pitchFamily="34" charset="0"/>
              <a:buChar char="•"/>
            </a:pPr>
            <a:r>
              <a:rPr lang="en-US" sz="1600">
                <a:latin typeface="Arial"/>
                <a:cs typeface="Arial"/>
              </a:rPr>
              <a:t>We continue to leverage in our corporate restaurants as well</a:t>
            </a:r>
          </a:p>
          <a:p>
            <a:pPr marL="386715" lvl="2" indent="0">
              <a:buClr>
                <a:schemeClr val="tx1"/>
              </a:buClr>
              <a:buSzPct val="120000"/>
              <a:buNone/>
            </a:pPr>
            <a:endParaRPr lang="en-US" sz="1600">
              <a:solidFill>
                <a:srgbClr val="FF0000"/>
              </a:solidFill>
              <a:latin typeface="Arial" panose="020B0604020202020204" pitchFamily="34" charset="0"/>
              <a:cs typeface="Arial" panose="020B0604020202020204" pitchFamily="34" charset="0"/>
            </a:endParaRPr>
          </a:p>
          <a:p>
            <a:pPr>
              <a:buClr>
                <a:schemeClr val="tx1"/>
              </a:buClr>
              <a:buSzPct val="105000"/>
            </a:pPr>
            <a:endParaRPr lang="en-US" sz="1600" b="1">
              <a:latin typeface="Arial" panose="020B0604020202020204" pitchFamily="34" charset="0"/>
              <a:cs typeface="Arial" panose="020B0604020202020204" pitchFamily="34" charset="0"/>
            </a:endParaRPr>
          </a:p>
          <a:p>
            <a:pPr>
              <a:buClr>
                <a:schemeClr val="tx1"/>
              </a:buClr>
              <a:buSzPct val="105000"/>
            </a:pPr>
            <a:endParaRPr lang="en-US" sz="160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918CA5-4AE3-4F27-B1F4-FEEAAA183119}"/>
              </a:ext>
            </a:extLst>
          </p:cNvPr>
          <p:cNvSpPr txBox="1">
            <a:spLocks/>
          </p:cNvSpPr>
          <p:nvPr/>
        </p:nvSpPr>
        <p:spPr>
          <a:xfrm>
            <a:off x="316249" y="-180953"/>
            <a:ext cx="10833513" cy="939470"/>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ORGANIC GROWTH</a:t>
            </a:r>
            <a:endParaRPr lang="en-US" sz="2800" b="1">
              <a:solidFill>
                <a:schemeClr val="tx1"/>
              </a:solidFill>
              <a:latin typeface="Arial Black" panose="020B0A04020102020204" pitchFamily="34" charset="0"/>
            </a:endParaRPr>
          </a:p>
        </p:txBody>
      </p:sp>
      <p:sp>
        <p:nvSpPr>
          <p:cNvPr id="11" name="Title 1">
            <a:extLst>
              <a:ext uri="{FF2B5EF4-FFF2-40B4-BE49-F238E27FC236}">
                <a16:creationId xmlns:a16="http://schemas.microsoft.com/office/drawing/2014/main" id="{E26CBF36-9172-4B55-839C-079C125427B7}"/>
              </a:ext>
            </a:extLst>
          </p:cNvPr>
          <p:cNvSpPr txBox="1">
            <a:spLocks/>
          </p:cNvSpPr>
          <p:nvPr/>
        </p:nvSpPr>
        <p:spPr>
          <a:xfrm>
            <a:off x="634162" y="785643"/>
            <a:ext cx="10515600" cy="371143"/>
          </a:xfrm>
          <a:prstGeom prst="rect">
            <a:avLst/>
          </a:prstGeom>
          <a:ln>
            <a:noFill/>
          </a:ln>
        </p:spPr>
        <p:txBody>
          <a:bodyPr vert="horz" lIns="0" tIns="0" rIns="0" bIns="0" rtlCol="0" anchor="b">
            <a:normAutofit fontScale="90000" lnSpcReduction="10000"/>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800">
                <a:latin typeface="Arial" panose="020B0604020202020204" pitchFamily="34" charset="0"/>
                <a:cs typeface="Arial" panose="020B0604020202020204" pitchFamily="34" charset="0"/>
              </a:rPr>
              <a:t>New Franchisees / Ghost Kitchens</a:t>
            </a:r>
          </a:p>
        </p:txBody>
      </p:sp>
    </p:spTree>
    <p:extLst>
      <p:ext uri="{BB962C8B-B14F-4D97-AF65-F5344CB8AC3E}">
        <p14:creationId xmlns:p14="http://schemas.microsoft.com/office/powerpoint/2010/main" val="1838773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1A6F-320E-4C4B-9997-4C2475178F7E}"/>
              </a:ext>
            </a:extLst>
          </p:cNvPr>
          <p:cNvSpPr>
            <a:spLocks noGrp="1"/>
          </p:cNvSpPr>
          <p:nvPr>
            <p:ph type="title"/>
          </p:nvPr>
        </p:nvSpPr>
        <p:spPr>
          <a:xfrm>
            <a:off x="634162" y="785643"/>
            <a:ext cx="10515600" cy="371143"/>
          </a:xfrm>
        </p:spPr>
        <p:txBody>
          <a:bodyPr>
            <a:normAutofit fontScale="90000"/>
          </a:bodyPr>
          <a:lstStyle/>
          <a:p>
            <a:r>
              <a:rPr lang="en-US" sz="2800">
                <a:latin typeface="Arial" panose="020B0604020202020204" pitchFamily="34" charset="0"/>
                <a:cs typeface="Arial" panose="020B0604020202020204" pitchFamily="34" charset="0"/>
              </a:rPr>
              <a:t>Quick ‘Que Line Serve</a:t>
            </a:r>
          </a:p>
        </p:txBody>
      </p:sp>
      <p:sp>
        <p:nvSpPr>
          <p:cNvPr id="3" name="TextBox 2"/>
          <p:cNvSpPr txBox="1"/>
          <p:nvPr/>
        </p:nvSpPr>
        <p:spPr>
          <a:xfrm>
            <a:off x="812235" y="4642094"/>
            <a:ext cx="10154959" cy="1415772"/>
          </a:xfrm>
          <a:prstGeom prst="rect">
            <a:avLst/>
          </a:prstGeom>
          <a:noFill/>
        </p:spPr>
        <p:txBody>
          <a:bodyPr wrap="square" lIns="91440" tIns="45720" rIns="91440" bIns="45720" rtlCol="0" anchor="t">
            <a:spAutoFit/>
          </a:bodyPr>
          <a:lstStyle/>
          <a:p>
            <a:r>
              <a:rPr lang="en-US" u="sng">
                <a:latin typeface="Arial"/>
                <a:cs typeface="Arial"/>
              </a:rPr>
              <a:t>Opened Locations:</a:t>
            </a:r>
          </a:p>
          <a:p>
            <a:pPr marL="285750" indent="-285750">
              <a:buFont typeface="Arial" panose="020B0604020202020204" pitchFamily="34" charset="0"/>
              <a:buChar char="•"/>
            </a:pPr>
            <a:r>
              <a:rPr lang="en-US">
                <a:latin typeface="Arial"/>
                <a:cs typeface="Arial"/>
              </a:rPr>
              <a:t>Las Vegas, NV (franchised) -  August 5, 2021</a:t>
            </a:r>
            <a:endParaRPr lang="en-US" baseline="30000">
              <a:latin typeface="Arial"/>
              <a:cs typeface="Arial"/>
            </a:endParaRPr>
          </a:p>
          <a:p>
            <a:pPr marL="285750" indent="-285750">
              <a:buFont typeface="Arial" panose="020B0604020202020204" pitchFamily="34" charset="0"/>
              <a:buChar char="•"/>
            </a:pPr>
            <a:r>
              <a:rPr lang="en-US">
                <a:latin typeface="Arial"/>
                <a:cs typeface="Arial"/>
              </a:rPr>
              <a:t>Coon Rapids, MN (franchised) - October 25, 2021</a:t>
            </a:r>
            <a:endParaRPr lang="en-US" baseline="30000">
              <a:latin typeface="Arial"/>
              <a:cs typeface="Arial"/>
            </a:endParaRPr>
          </a:p>
          <a:p>
            <a:pPr marL="285750" indent="-285750">
              <a:buFont typeface="Arial" panose="020B0604020202020204" pitchFamily="34" charset="0"/>
              <a:buChar char="•"/>
            </a:pPr>
            <a:r>
              <a:rPr lang="en-US">
                <a:latin typeface="Arial"/>
                <a:cs typeface="Arial"/>
              </a:rPr>
              <a:t>South Salt Lake, UT (franchised) – March 7, 2022 – Quick </a:t>
            </a:r>
            <a:r>
              <a:rPr lang="en-US" err="1">
                <a:latin typeface="Arial"/>
                <a:cs typeface="Arial"/>
              </a:rPr>
              <a:t>‘Que</a:t>
            </a:r>
            <a:r>
              <a:rPr lang="en-US">
                <a:latin typeface="Arial"/>
                <a:cs typeface="Arial"/>
              </a:rPr>
              <a:t> Drive Thru</a:t>
            </a:r>
          </a:p>
          <a:p>
            <a:endParaRPr lang="en-US" sz="1400">
              <a:latin typeface="Arial" panose="020B0604020202020204" pitchFamily="34" charset="0"/>
              <a:cs typeface="Arial" panose="020B0604020202020204" pitchFamily="34" charset="0"/>
            </a:endParaRPr>
          </a:p>
        </p:txBody>
      </p:sp>
      <p:pic>
        <p:nvPicPr>
          <p:cNvPr id="1028" name="Picture 4" descr="https://attachments.office.net/owa/jeff.crivello%40bbq-holdings.com/service.svc/s/GetAttachmentThumbnail?id=AAMkAGY1ZWE3MTI2LTU1MjItNGEyNS1iYTI4LTJhYzQyY2JiMjY2ZgBGAAAAAADiywRW5xKDTbKUwRoMuiahBwD%2BNwt6msqFQqZYxx8sBTxDAAAAAAEMAAD%2BNwt6msqFQqZYxx8sBTxDAAOrtoxNAAABEgAQAChSPc6OWiFOuLiTHNgrVgQ%3D&amp;thumbnailType=2&amp;token=eyJhbGciOiJSUzI1NiIsImtpZCI6IjMwODE3OUNFNUY0QjUyRTc4QjJEQjg5NjZCQUY0RUNDMzcyN0FFRUUiLCJ0eXAiOiJKV1QiLCJ4NXQiOiJNSUY1emw5TFV1ZUxMYmlXYTY5T3pEY25ydTQifQ.eyJvcmlnaW4iOiJodHRwczovL291dGxvb2sub2ZmaWNlLmNvbSIsInVjIjoiOGJmODFiNDY2ZjNmNGJlNWI4MTNkODg5NGYzMzEzN2UiLCJzaWduaW5fc3RhdGUiOiJbXCJpbmtub3dubnR3a1wiLFwia21zaVwiXSIsInZlciI6IkV4Y2hhbmdlLkNhbGxiYWNrLlYxIiwiYXBwY3R4c2VuZGVyIjoiT3dhRG93bmxvYWRAMGE3NWM1OGMtZGJjZS00YjM3LTg0YzgtNzRiZGRkYjZjNmY4IiwiaXNzcmluZyI6IldXIiwiYXBwY3R4Ijoie1wibXNleGNocHJvdFwiOlwib3dhXCIsXCJwdWlkXCI6XCIxMTUzOTA2NjYxMjIyMzIyNjM2XCIsXCJzY29wZVwiOlwiT3dhRG93bmxvYWRcIixcIm9pZFwiOlwiMWY1N2JhYzMtMjM1MC00YzBhLWE5MDQtMGUwZjdjZDI3YTYwXCIsXCJwcmltYXJ5c2lkXCI6XCJTLTEtNS0yMS0yOTQ2MDQyMDU5LTI0OTI5NjYwMDAtMzE2Njk5MTQyMC0xMTMxMDcyOVwifSIsIm5iZiI6MTYzNTMzOTA0MywiZXhwIjoxNjM1MzM5NjQzLCJpc3MiOiIwMDAwMDAwMi0wMDAwLTBmZjEtY2UwMC0wMDAwMDAwMDAwMDBAMGE3NWM1OGMtZGJjZS00YjM3LTg0YzgtNzRiZGRkYjZjNmY4IiwiYXVkIjoiMDAwMDAwMDItMDAwMC0wZmYxLWNlMDAtMDAwMDAwMDAwMDAwL2F0dGFjaG1lbnRzLm9mZmljZS5uZXRAMGE3NWM1OGMtZGJjZS00YjM3LTg0YzgtNzRiZGRkYjZjNmY4IiwiaGFwcCI6Im93YSJ9.HYFQDPkollic1-vy4q2-wjV5jgeUDH8aO2EJifpkxKxHSZ6nShMKdjwW9eXkz6UaqB-ij5XapyM7gRkPCIPTR_aqMCELtq0v1q7dycnAI0xgy3aqdoXatW5Jet9V__wrpwtTx5oyrX8lgKccsPapWCTDFPUSQq5T2papg2xzFjyUetxBHjJZyFCY-mAkVcgtzIanc6q1x96ipctAWlKdRTax-IOl0XAGPDdTqiAzCdvJ5ZrttcncdSd5CS1hCtdkjH8zCCdVvLl8XfOKI5p20tzwivllU2aDFZxMkaeeHv4xDbjfSLl4TjJbcpVo_HrozXBSkZf8p392Ao_BbbS6Dw&amp;X-OWA-CANARY=6KV6shsPJ0WwEVcaVHoEgoAsXW5ImdkYMamiVW7tF2pTBWBNLzbeIFhHmm7oOw6KzDTWrGeifUw.&amp;owa=outlook.office.com&amp;scriptVer=20211011004.08.01&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375" y="1338523"/>
            <a:ext cx="3990357" cy="29990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ttachments.office.net/owa/jeff.crivello%40bbq-holdings.com/service.svc/s/GetAttachmentThumbnail?id=AAMkAGY1ZWE3MTI2LTU1MjItNGEyNS1iYTI4LTJhYzQyY2JiMjY2ZgBGAAAAAADiywRW5xKDTbKUwRoMuiahBwD%2BNwt6msqFQqZYxx8sBTxDAAAAAAEMAAD%2BNwt6msqFQqZYxx8sBTxDAAOrtoxNAAABEgAQAI6CikJOl2dIv0wPtj9eUtI%3D&amp;thumbnailType=2&amp;token=eyJhbGciOiJSUzI1NiIsImtpZCI6IjMwODE3OUNFNUY0QjUyRTc4QjJEQjg5NjZCQUY0RUNDMzcyN0FFRUUiLCJ0eXAiOiJKV1QiLCJ4NXQiOiJNSUY1emw5TFV1ZUxMYmlXYTY5T3pEY25ydTQifQ.eyJvcmlnaW4iOiJodHRwczovL291dGxvb2sub2ZmaWNlLmNvbSIsInVjIjoiOGJmODFiNDY2ZjNmNGJlNWI4MTNkODg5NGYzMzEzN2UiLCJzaWduaW5fc3RhdGUiOiJbXCJpbmtub3dubnR3a1wiLFwia21zaVwiXSIsInZlciI6IkV4Y2hhbmdlLkNhbGxiYWNrLlYxIiwiYXBwY3R4c2VuZGVyIjoiT3dhRG93bmxvYWRAMGE3NWM1OGMtZGJjZS00YjM3LTg0YzgtNzRiZGRkYjZjNmY4IiwiaXNzcmluZyI6IldXIiwiYXBwY3R4Ijoie1wibXNleGNocHJvdFwiOlwib3dhXCIsXCJwdWlkXCI6XCIxMTUzOTA2NjYxMjIyMzIyNjM2XCIsXCJzY29wZVwiOlwiT3dhRG93bmxvYWRcIixcIm9pZFwiOlwiMWY1N2JhYzMtMjM1MC00YzBhLWE5MDQtMGUwZjdjZDI3YTYwXCIsXCJwcmltYXJ5c2lkXCI6XCJTLTEtNS0yMS0yOTQ2MDQyMDU5LTI0OTI5NjYwMDAtMzE2Njk5MTQyMC0xMTMxMDcyOVwifSIsIm5iZiI6MTYzNTMzOTA0MywiZXhwIjoxNjM1MzM5NjQzLCJpc3MiOiIwMDAwMDAwMi0wMDAwLTBmZjEtY2UwMC0wMDAwMDAwMDAwMDBAMGE3NWM1OGMtZGJjZS00YjM3LTg0YzgtNzRiZGRkYjZjNmY4IiwiYXVkIjoiMDAwMDAwMDItMDAwMC0wZmYxLWNlMDAtMDAwMDAwMDAwMDAwL2F0dGFjaG1lbnRzLm9mZmljZS5uZXRAMGE3NWM1OGMtZGJjZS00YjM3LTg0YzgtNzRiZGRkYjZjNmY4IiwiaGFwcCI6Im93YSJ9.HYFQDPkollic1-vy4q2-wjV5jgeUDH8aO2EJifpkxKxHSZ6nShMKdjwW9eXkz6UaqB-ij5XapyM7gRkPCIPTR_aqMCELtq0v1q7dycnAI0xgy3aqdoXatW5Jet9V__wrpwtTx5oyrX8lgKccsPapWCTDFPUSQq5T2papg2xzFjyUetxBHjJZyFCY-mAkVcgtzIanc6q1x96ipctAWlKdRTax-IOl0XAGPDdTqiAzCdvJ5ZrttcncdSd5CS1hCtdkjH8zCCdVvLl8XfOKI5p20tzwivllU2aDFZxMkaeeHv4xDbjfSLl4TjJbcpVo_HrozXBSkZf8p392Ao_BbbS6Dw&amp;X-OWA-CANARY=6KV6shsPJ0WwEVcaVHoEgoAsXW5ImdkYMamiVW7tF2pTBWBNLzbeIFhHmm7oOw6KzDTWrGeifUw.&amp;owa=outlook.office.com&amp;scriptVer=20211011004.08.01&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96" y="1235314"/>
            <a:ext cx="2409074" cy="3205421"/>
          </a:xfrm>
          <a:prstGeom prst="rect">
            <a:avLst/>
          </a:prstGeom>
          <a:noFill/>
          <a:extLst>
            <a:ext uri="{909E8E84-426E-40DD-AFC4-6F175D3DCCD1}">
              <a14:hiddenFill xmlns:a14="http://schemas.microsoft.com/office/drawing/2010/main">
                <a:solidFill>
                  <a:srgbClr val="FFFFFF"/>
                </a:solidFill>
              </a14:hiddenFill>
            </a:ext>
          </a:extLst>
        </p:spPr>
      </p:pic>
      <p:pic>
        <p:nvPicPr>
          <p:cNvPr id="9" name="37F79737-0F25-4C90-AB87-8991B7CFD54E">
            <a:extLst>
              <a:ext uri="{FF2B5EF4-FFF2-40B4-BE49-F238E27FC236}">
                <a16:creationId xmlns:a16="http://schemas.microsoft.com/office/drawing/2014/main" id="{7E95FB1B-95C1-4077-8BDB-946E71980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9740" y="1017310"/>
            <a:ext cx="1782060" cy="342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3A9A479A-E4DC-4D3E-B8A9-ABE610C64310">
            <a:extLst>
              <a:ext uri="{FF2B5EF4-FFF2-40B4-BE49-F238E27FC236}">
                <a16:creationId xmlns:a16="http://schemas.microsoft.com/office/drawing/2014/main" id="{60CBC44A-8DA0-43B5-B2AB-B3A254D24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0210" y="1529037"/>
            <a:ext cx="3070034" cy="230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60F1E6B0-0C93-4CDF-9B0B-8027102BBB82}"/>
              </a:ext>
            </a:extLst>
          </p:cNvPr>
          <p:cNvSpPr txBox="1">
            <a:spLocks/>
          </p:cNvSpPr>
          <p:nvPr/>
        </p:nvSpPr>
        <p:spPr>
          <a:xfrm>
            <a:off x="316249" y="-180953"/>
            <a:ext cx="10833513" cy="939470"/>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ORGANIC GROWTH</a:t>
            </a:r>
            <a:endParaRPr lang="en-US" sz="2800" b="1">
              <a:solidFill>
                <a:schemeClr val="tx1"/>
              </a:solidFill>
              <a:latin typeface="Arial Black" panose="020B0A04020102020204" pitchFamily="34" charset="0"/>
            </a:endParaRPr>
          </a:p>
        </p:txBody>
      </p:sp>
    </p:spTree>
    <p:extLst>
      <p:ext uri="{BB962C8B-B14F-4D97-AF65-F5344CB8AC3E}">
        <p14:creationId xmlns:p14="http://schemas.microsoft.com/office/powerpoint/2010/main" val="114568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6748EE0D-8FF7-47A6-9924-BBA643E5AAC2}"/>
              </a:ext>
            </a:extLst>
          </p:cNvPr>
          <p:cNvSpPr txBox="1">
            <a:spLocks/>
          </p:cNvSpPr>
          <p:nvPr/>
        </p:nvSpPr>
        <p:spPr>
          <a:xfrm>
            <a:off x="11530660" y="6401040"/>
            <a:ext cx="428710" cy="2559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B9A9F-EDC9-884F-BFC3-4D47A1D0727B}" type="slidenum">
              <a:rPr lang="en-US" smtClean="0">
                <a:solidFill>
                  <a:prstClr val="black">
                    <a:tint val="75000"/>
                  </a:prstClr>
                </a:solidFill>
              </a:rPr>
              <a:pPr/>
              <a:t>18</a:t>
            </a:fld>
            <a:endParaRPr lang="en-US">
              <a:solidFill>
                <a:prstClr val="black">
                  <a:tint val="75000"/>
                </a:prstClr>
              </a:solidFill>
            </a:endParaRPr>
          </a:p>
        </p:txBody>
      </p:sp>
      <p:pic>
        <p:nvPicPr>
          <p:cNvPr id="7" name="Picture 6">
            <a:extLst>
              <a:ext uri="{FF2B5EF4-FFF2-40B4-BE49-F238E27FC236}">
                <a16:creationId xmlns:a16="http://schemas.microsoft.com/office/drawing/2014/main" id="{70DE7473-CE7C-41F2-A123-D8056A0F5049}"/>
              </a:ext>
            </a:extLst>
          </p:cNvPr>
          <p:cNvPicPr>
            <a:picLocks noChangeAspect="1"/>
          </p:cNvPicPr>
          <p:nvPr/>
        </p:nvPicPr>
        <p:blipFill rotWithShape="1">
          <a:blip r:embed="rId2"/>
          <a:srcRect l="661" r="1038"/>
          <a:stretch/>
        </p:blipFill>
        <p:spPr>
          <a:xfrm>
            <a:off x="6552119" y="936183"/>
            <a:ext cx="4490388" cy="2520678"/>
          </a:xfrm>
          <a:prstGeom prst="rect">
            <a:avLst/>
          </a:prstGeom>
          <a:ln w="53975">
            <a:solidFill>
              <a:schemeClr val="bg1"/>
            </a:solidFill>
            <a:miter lim="800000"/>
          </a:ln>
          <a:effectLst>
            <a:outerShdw blurRad="50800" dir="2400000" sx="101000" sy="101000" algn="ctr" rotWithShape="0">
              <a:srgbClr val="000000">
                <a:alpha val="43137"/>
              </a:srgbClr>
            </a:outerShdw>
          </a:effectLst>
        </p:spPr>
      </p:pic>
      <p:pic>
        <p:nvPicPr>
          <p:cNvPr id="10" name="Picture 9" descr="A picture containing text, toy&#10;&#10;Description automatically generated">
            <a:extLst>
              <a:ext uri="{FF2B5EF4-FFF2-40B4-BE49-F238E27FC236}">
                <a16:creationId xmlns:a16="http://schemas.microsoft.com/office/drawing/2014/main" id="{499A6289-FBEE-4AF4-9DE3-F38BF74EF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66" y="1289100"/>
            <a:ext cx="4518599" cy="3418834"/>
          </a:xfrm>
          <a:prstGeom prst="rect">
            <a:avLst/>
          </a:prstGeom>
        </p:spPr>
      </p:pic>
      <p:pic>
        <p:nvPicPr>
          <p:cNvPr id="11" name="Picture 10">
            <a:extLst>
              <a:ext uri="{FF2B5EF4-FFF2-40B4-BE49-F238E27FC236}">
                <a16:creationId xmlns:a16="http://schemas.microsoft.com/office/drawing/2014/main" id="{551C536D-392F-4BBD-A202-45A6CA80E5EE}"/>
              </a:ext>
            </a:extLst>
          </p:cNvPr>
          <p:cNvPicPr>
            <a:picLocks noChangeAspect="1"/>
          </p:cNvPicPr>
          <p:nvPr/>
        </p:nvPicPr>
        <p:blipFill>
          <a:blip r:embed="rId4"/>
          <a:stretch>
            <a:fillRect/>
          </a:stretch>
        </p:blipFill>
        <p:spPr>
          <a:xfrm>
            <a:off x="6552119" y="3607567"/>
            <a:ext cx="4699314" cy="3014042"/>
          </a:xfrm>
          <a:prstGeom prst="rect">
            <a:avLst/>
          </a:prstGeom>
        </p:spPr>
      </p:pic>
      <p:sp>
        <p:nvSpPr>
          <p:cNvPr id="12" name="TextBox 11">
            <a:extLst>
              <a:ext uri="{FF2B5EF4-FFF2-40B4-BE49-F238E27FC236}">
                <a16:creationId xmlns:a16="http://schemas.microsoft.com/office/drawing/2014/main" id="{08AA51E6-636A-4204-A38F-7E0A8532CDA2}"/>
              </a:ext>
            </a:extLst>
          </p:cNvPr>
          <p:cNvSpPr txBox="1"/>
          <p:nvPr/>
        </p:nvSpPr>
        <p:spPr>
          <a:xfrm>
            <a:off x="940569" y="4806987"/>
            <a:ext cx="4699314"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atin typeface="Arial"/>
                <a:cs typeface="Arial"/>
              </a:rPr>
              <a:t>Targeted opening by Q1 2023 (corporate location)</a:t>
            </a:r>
          </a:p>
          <a:p>
            <a:pPr marL="285750" indent="-285750">
              <a:buFont typeface="Arial" panose="020B0604020202020204" pitchFamily="34" charset="0"/>
              <a:buChar char="•"/>
            </a:pPr>
            <a:r>
              <a:rPr lang="en-US">
                <a:latin typeface="Arial"/>
                <a:cs typeface="Arial"/>
              </a:rPr>
              <a:t>Modular Design</a:t>
            </a:r>
          </a:p>
        </p:txBody>
      </p:sp>
      <p:sp>
        <p:nvSpPr>
          <p:cNvPr id="13" name="Title 1">
            <a:extLst>
              <a:ext uri="{FF2B5EF4-FFF2-40B4-BE49-F238E27FC236}">
                <a16:creationId xmlns:a16="http://schemas.microsoft.com/office/drawing/2014/main" id="{6B77BEDC-5563-49BF-AC74-63AA1D1482D5}"/>
              </a:ext>
            </a:extLst>
          </p:cNvPr>
          <p:cNvSpPr>
            <a:spLocks noGrp="1"/>
          </p:cNvSpPr>
          <p:nvPr>
            <p:ph type="title"/>
          </p:nvPr>
        </p:nvSpPr>
        <p:spPr>
          <a:xfrm>
            <a:off x="634162" y="785643"/>
            <a:ext cx="10515600" cy="371143"/>
          </a:xfrm>
        </p:spPr>
        <p:txBody>
          <a:bodyPr>
            <a:normAutofit fontScale="90000"/>
          </a:bodyPr>
          <a:lstStyle/>
          <a:p>
            <a:r>
              <a:rPr lang="en-US" sz="2800">
                <a:latin typeface="Arial" panose="020B0604020202020204" pitchFamily="34" charset="0"/>
                <a:cs typeface="Arial" panose="020B0604020202020204" pitchFamily="34" charset="0"/>
              </a:rPr>
              <a:t>Quick ‘Que Drive Thru</a:t>
            </a:r>
          </a:p>
        </p:txBody>
      </p:sp>
      <p:sp>
        <p:nvSpPr>
          <p:cNvPr id="14" name="Title 1">
            <a:extLst>
              <a:ext uri="{FF2B5EF4-FFF2-40B4-BE49-F238E27FC236}">
                <a16:creationId xmlns:a16="http://schemas.microsoft.com/office/drawing/2014/main" id="{ACF7EA82-53DC-4A9D-A930-E4E69013DA5D}"/>
              </a:ext>
            </a:extLst>
          </p:cNvPr>
          <p:cNvSpPr txBox="1">
            <a:spLocks/>
          </p:cNvSpPr>
          <p:nvPr/>
        </p:nvSpPr>
        <p:spPr>
          <a:xfrm>
            <a:off x="316249" y="-180953"/>
            <a:ext cx="10833513" cy="939470"/>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ORGANIC GROWTH</a:t>
            </a:r>
            <a:endParaRPr lang="en-US" sz="2800" b="1">
              <a:solidFill>
                <a:schemeClr val="tx1"/>
              </a:solidFill>
              <a:latin typeface="Arial Black" panose="020B0A04020102020204" pitchFamily="34" charset="0"/>
            </a:endParaRPr>
          </a:p>
        </p:txBody>
      </p:sp>
    </p:spTree>
    <p:extLst>
      <p:ext uri="{BB962C8B-B14F-4D97-AF65-F5344CB8AC3E}">
        <p14:creationId xmlns:p14="http://schemas.microsoft.com/office/powerpoint/2010/main" val="66608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77BC45D-1557-FA4C-81B3-861AADD1A6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8031" y="3528841"/>
            <a:ext cx="3574235" cy="2747982"/>
          </a:xfrm>
          <a:prstGeom prst="rect">
            <a:avLst/>
          </a:prstGeom>
        </p:spPr>
      </p:pic>
      <p:pic>
        <p:nvPicPr>
          <p:cNvPr id="13" name="Picture 12">
            <a:extLst>
              <a:ext uri="{FF2B5EF4-FFF2-40B4-BE49-F238E27FC236}">
                <a16:creationId xmlns:a16="http://schemas.microsoft.com/office/drawing/2014/main" id="{D781612E-6270-1249-A1EA-34FFBF889B1D}"/>
              </a:ext>
            </a:extLst>
          </p:cNvPr>
          <p:cNvPicPr>
            <a:picLocks noChangeAspect="1"/>
          </p:cNvPicPr>
          <p:nvPr/>
        </p:nvPicPr>
        <p:blipFill>
          <a:blip r:embed="rId3"/>
          <a:stretch>
            <a:fillRect/>
          </a:stretch>
        </p:blipFill>
        <p:spPr>
          <a:xfrm>
            <a:off x="7895776" y="4791598"/>
            <a:ext cx="1756846" cy="1756846"/>
          </a:xfrm>
          <a:prstGeom prst="rect">
            <a:avLst/>
          </a:prstGeom>
        </p:spPr>
      </p:pic>
      <p:pic>
        <p:nvPicPr>
          <p:cNvPr id="14" name="Picture 13">
            <a:extLst>
              <a:ext uri="{FF2B5EF4-FFF2-40B4-BE49-F238E27FC236}">
                <a16:creationId xmlns:a16="http://schemas.microsoft.com/office/drawing/2014/main" id="{1CA175AD-F4DC-2047-90A5-D3FE16A1BD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5504" y="1504844"/>
            <a:ext cx="1292493" cy="1298561"/>
          </a:xfrm>
          <a:prstGeom prst="rect">
            <a:avLst/>
          </a:prstGeom>
        </p:spPr>
      </p:pic>
      <p:pic>
        <p:nvPicPr>
          <p:cNvPr id="15" name="Picture 14">
            <a:extLst>
              <a:ext uri="{FF2B5EF4-FFF2-40B4-BE49-F238E27FC236}">
                <a16:creationId xmlns:a16="http://schemas.microsoft.com/office/drawing/2014/main" id="{A7D145C8-7894-AA42-986C-F31BA5166918}"/>
              </a:ext>
            </a:extLst>
          </p:cNvPr>
          <p:cNvPicPr>
            <a:picLocks noChangeAspect="1"/>
          </p:cNvPicPr>
          <p:nvPr/>
        </p:nvPicPr>
        <p:blipFill>
          <a:blip r:embed="rId5"/>
          <a:stretch>
            <a:fillRect/>
          </a:stretch>
        </p:blipFill>
        <p:spPr>
          <a:xfrm>
            <a:off x="7865504" y="2976088"/>
            <a:ext cx="3574235" cy="2107518"/>
          </a:xfrm>
          <a:prstGeom prst="rect">
            <a:avLst/>
          </a:prstGeom>
        </p:spPr>
      </p:pic>
      <p:pic>
        <p:nvPicPr>
          <p:cNvPr id="16" name="Picture 15">
            <a:extLst>
              <a:ext uri="{FF2B5EF4-FFF2-40B4-BE49-F238E27FC236}">
                <a16:creationId xmlns:a16="http://schemas.microsoft.com/office/drawing/2014/main" id="{9B27AF75-1526-A048-BD24-CA8B886525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71126" y="5358530"/>
            <a:ext cx="1861452" cy="622981"/>
          </a:xfrm>
          <a:prstGeom prst="rect">
            <a:avLst/>
          </a:prstGeom>
        </p:spPr>
      </p:pic>
      <p:pic>
        <p:nvPicPr>
          <p:cNvPr id="19" name="Picture 18">
            <a:extLst>
              <a:ext uri="{FF2B5EF4-FFF2-40B4-BE49-F238E27FC236}">
                <a16:creationId xmlns:a16="http://schemas.microsoft.com/office/drawing/2014/main" id="{311CA272-448F-304D-BFE5-F706054AF9D4}"/>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t="7643" b="12472"/>
          <a:stretch/>
        </p:blipFill>
        <p:spPr>
          <a:xfrm>
            <a:off x="9577340" y="1658514"/>
            <a:ext cx="1776460" cy="852637"/>
          </a:xfrm>
          <a:prstGeom prst="rect">
            <a:avLst/>
          </a:prstGeom>
        </p:spPr>
      </p:pic>
      <p:sp>
        <p:nvSpPr>
          <p:cNvPr id="20" name="Content Placeholder 7">
            <a:extLst>
              <a:ext uri="{FF2B5EF4-FFF2-40B4-BE49-F238E27FC236}">
                <a16:creationId xmlns:a16="http://schemas.microsoft.com/office/drawing/2014/main" id="{AAFA4BB4-6288-3E41-BB7E-A92F5B0FA575}"/>
              </a:ext>
            </a:extLst>
          </p:cNvPr>
          <p:cNvSpPr>
            <a:spLocks noGrp="1"/>
          </p:cNvSpPr>
          <p:nvPr>
            <p:ph idx="1"/>
          </p:nvPr>
        </p:nvSpPr>
        <p:spPr>
          <a:xfrm>
            <a:off x="546504" y="1677527"/>
            <a:ext cx="9030836" cy="1298561"/>
          </a:xfrm>
        </p:spPr>
        <p:txBody>
          <a:bodyPr>
            <a:normAutofit lnSpcReduction="10000"/>
          </a:bodyPr>
          <a:lstStyle/>
          <a:p>
            <a:pPr marL="342900" lvl="1" indent="0">
              <a:buNone/>
            </a:pPr>
            <a:r>
              <a:rPr lang="en-US" sz="1600" b="1" i="1">
                <a:latin typeface="Arial" panose="020B0604020202020204" pitchFamily="34" charset="0"/>
                <a:cs typeface="Arial" panose="020B0604020202020204" pitchFamily="34" charset="0"/>
              </a:rPr>
              <a:t>CPG (Consumer Packaged Goods) – Passive Revenue</a:t>
            </a:r>
          </a:p>
          <a:p>
            <a:pPr marL="342900" lvl="1" indent="0">
              <a:buNone/>
            </a:pPr>
            <a:endParaRPr lang="en-US" sz="1600" u="sng">
              <a:latin typeface="Arial" panose="020B0604020202020204" pitchFamily="34" charset="0"/>
              <a:cs typeface="Arial" panose="020B0604020202020204" pitchFamily="34" charset="0"/>
            </a:endParaRPr>
          </a:p>
          <a:p>
            <a:pPr marL="628650" lvl="1" indent="-285750">
              <a:buClr>
                <a:schemeClr val="tx1"/>
              </a:buClr>
              <a:buSzPct val="105000"/>
              <a:buFont typeface="Arial" panose="020B0604020202020204" pitchFamily="34" charset="0"/>
              <a:buChar char="•"/>
            </a:pPr>
            <a:r>
              <a:rPr lang="en-US" sz="1600">
                <a:latin typeface="Arial" panose="020B0604020202020204" pitchFamily="34" charset="0"/>
                <a:cs typeface="Arial" panose="020B0604020202020204" pitchFamily="34" charset="0"/>
              </a:rPr>
              <a:t>BBQ receives a 3% licensing fee </a:t>
            </a:r>
          </a:p>
          <a:p>
            <a:pPr marL="628650" lvl="1" indent="-285750">
              <a:buClr>
                <a:schemeClr val="tx1"/>
              </a:buClr>
              <a:buSzPct val="10500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2021 licensing revenue ~$1.5 million</a:t>
            </a:r>
          </a:p>
          <a:p>
            <a:pPr marL="628650" lvl="1" indent="-285750">
              <a:buClr>
                <a:schemeClr val="tx1"/>
              </a:buClr>
              <a:buSzPct val="105000"/>
              <a:buFont typeface="Arial" panose="020B0604020202020204" pitchFamily="34" charset="0"/>
              <a:buChar char="•"/>
            </a:pPr>
            <a:r>
              <a:rPr lang="en-US" sz="1600">
                <a:latin typeface="Arial" panose="020B0604020202020204" pitchFamily="34" charset="0"/>
                <a:cs typeface="Arial" panose="020B0604020202020204" pitchFamily="34" charset="0"/>
              </a:rPr>
              <a:t>Famous Dave’s has more SKU’s than any other restaurant in retail</a:t>
            </a:r>
          </a:p>
          <a:p>
            <a:pPr marL="514350" lvl="1" indent="-171450">
              <a:buFont typeface="Arial" panose="020B0604020202020204" pitchFamily="34" charset="0"/>
              <a:buChar char="•"/>
            </a:pPr>
            <a:endParaRPr lang="en-US">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EFB3F636-6332-9241-A3DF-82A88E14E61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6483" y="4265965"/>
            <a:ext cx="2263807" cy="1908700"/>
          </a:xfrm>
          <a:prstGeom prst="rect">
            <a:avLst/>
          </a:prstGeom>
        </p:spPr>
      </p:pic>
      <p:sp>
        <p:nvSpPr>
          <p:cNvPr id="17" name="Title 1">
            <a:extLst>
              <a:ext uri="{FF2B5EF4-FFF2-40B4-BE49-F238E27FC236}">
                <a16:creationId xmlns:a16="http://schemas.microsoft.com/office/drawing/2014/main" id="{E4F15036-284E-443E-9597-F8B49F15F292}"/>
              </a:ext>
            </a:extLst>
          </p:cNvPr>
          <p:cNvSpPr txBox="1">
            <a:spLocks/>
          </p:cNvSpPr>
          <p:nvPr/>
        </p:nvSpPr>
        <p:spPr>
          <a:xfrm>
            <a:off x="634162" y="785643"/>
            <a:ext cx="10515600" cy="371143"/>
          </a:xfrm>
          <a:prstGeom prst="rect">
            <a:avLst/>
          </a:prstGeom>
          <a:ln>
            <a:noFill/>
          </a:ln>
        </p:spPr>
        <p:txBody>
          <a:bodyPr vert="horz" lIns="0" tIns="0" rIns="0" bIns="0" rtlCol="0" anchor="b">
            <a:normAutofit fontScale="90000" lnSpcReduction="10000"/>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800">
                <a:latin typeface="Arial" panose="020B0604020202020204" pitchFamily="34" charset="0"/>
                <a:cs typeface="Arial" panose="020B0604020202020204" pitchFamily="34" charset="0"/>
              </a:rPr>
              <a:t>Expanding CPG Licensing</a:t>
            </a:r>
          </a:p>
        </p:txBody>
      </p:sp>
      <p:sp>
        <p:nvSpPr>
          <p:cNvPr id="18" name="Title 1">
            <a:extLst>
              <a:ext uri="{FF2B5EF4-FFF2-40B4-BE49-F238E27FC236}">
                <a16:creationId xmlns:a16="http://schemas.microsoft.com/office/drawing/2014/main" id="{692B21FC-48ED-4600-B256-20C0D7A72466}"/>
              </a:ext>
            </a:extLst>
          </p:cNvPr>
          <p:cNvSpPr txBox="1">
            <a:spLocks/>
          </p:cNvSpPr>
          <p:nvPr/>
        </p:nvSpPr>
        <p:spPr>
          <a:xfrm>
            <a:off x="316249" y="-180953"/>
            <a:ext cx="10833513" cy="939470"/>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ORGANIC GROWTH</a:t>
            </a:r>
            <a:endParaRPr lang="en-US" sz="2800" b="1">
              <a:solidFill>
                <a:schemeClr val="tx1"/>
              </a:solidFill>
              <a:latin typeface="Arial Black" panose="020B0A04020102020204" pitchFamily="34" charset="0"/>
            </a:endParaRPr>
          </a:p>
        </p:txBody>
      </p:sp>
    </p:spTree>
    <p:extLst>
      <p:ext uri="{BB962C8B-B14F-4D97-AF65-F5344CB8AC3E}">
        <p14:creationId xmlns:p14="http://schemas.microsoft.com/office/powerpoint/2010/main" val="57331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2D2CC-7308-4A46-8683-03BDB9C2A942}"/>
              </a:ext>
            </a:extLst>
          </p:cNvPr>
          <p:cNvPicPr>
            <a:picLocks noChangeAspect="1"/>
          </p:cNvPicPr>
          <p:nvPr/>
        </p:nvPicPr>
        <p:blipFill>
          <a:blip r:embed="rId2">
            <a:alphaModFix amt="6000"/>
          </a:blip>
          <a:stretch>
            <a:fillRect/>
          </a:stretch>
        </p:blipFill>
        <p:spPr>
          <a:xfrm rot="21138564">
            <a:off x="7381596" y="2262006"/>
            <a:ext cx="4301416" cy="4205829"/>
          </a:xfrm>
          <a:prstGeom prst="rect">
            <a:avLst/>
          </a:prstGeom>
        </p:spPr>
      </p:pic>
      <p:sp>
        <p:nvSpPr>
          <p:cNvPr id="7" name="Content Placeholder 2">
            <a:extLst>
              <a:ext uri="{FF2B5EF4-FFF2-40B4-BE49-F238E27FC236}">
                <a16:creationId xmlns:a16="http://schemas.microsoft.com/office/drawing/2014/main" id="{645F8AFE-D543-1C46-BDA6-F931324B93F7}"/>
              </a:ext>
            </a:extLst>
          </p:cNvPr>
          <p:cNvSpPr>
            <a:spLocks noGrp="1"/>
          </p:cNvSpPr>
          <p:nvPr>
            <p:ph idx="1"/>
          </p:nvPr>
        </p:nvSpPr>
        <p:spPr>
          <a:xfrm>
            <a:off x="542556" y="1120387"/>
            <a:ext cx="11308549" cy="5352601"/>
          </a:xfrm>
        </p:spPr>
        <p:txBody>
          <a:bodyPr vert="horz" lIns="0" tIns="0" rIns="0" bIns="0" rtlCol="0" anchor="t">
            <a:normAutofit fontScale="92500" lnSpcReduction="10000"/>
          </a:bodyPr>
          <a:lstStyle/>
          <a:p>
            <a:pPr marL="0" indent="0">
              <a:lnSpc>
                <a:spcPct val="120000"/>
              </a:lnSpc>
              <a:buNone/>
            </a:pPr>
            <a:r>
              <a:rPr lang="en-US" sz="3300" b="1" i="1">
                <a:latin typeface="Century Schoolbook"/>
                <a:cs typeface="Arial Black" panose="020B0604020202020204" pitchFamily="34" charset="0"/>
              </a:rPr>
              <a:t>Non-GAAP Financial Measures   </a:t>
            </a:r>
            <a:endParaRPr lang="en-US" sz="3300" b="1" i="1">
              <a:latin typeface="Century Schoolbook" panose="02040604050505020304" pitchFamily="18" charset="0"/>
              <a:cs typeface="Arial Black" panose="020B0604020202020204" pitchFamily="34" charset="0"/>
            </a:endParaRPr>
          </a:p>
          <a:p>
            <a:pPr marL="0" indent="0">
              <a:lnSpc>
                <a:spcPct val="120000"/>
              </a:lnSpc>
              <a:buNone/>
            </a:pPr>
            <a:r>
              <a:rPr lang="en-US" sz="1200">
                <a:latin typeface="Arial"/>
                <a:cs typeface="Arial"/>
              </a:rPr>
              <a:t>To supplement its condensed consolidated financial statements, which are prepared and presented in accordance with accounting principles generally accepted in the United States (“GAAP”), the Company uses non-GAAP measures including those indicated below. These non-GAAP measures exclude significant expenses and income that are required by GAAP to be recorded in the Company’s consolidated financial statements and are subject to inherent limitations. By providing non-GAAP measures, together with a reconciliation to the most comparable GAAP measure, the Company believes that it is enhancing investors’ understanding of the Company’s business and results of operations. These measures are not intended to be considered in isolation of, as substitutes for, or superior to, financial measures prepared and presented in accordance with GAAP. The non-GAAP measures presented may be different from the measures used by other companies. The Company urges investors to review the reconciliation of its non-GAAP measures to the most directly comparable GAAP measure, included in the accompanying financial tables.</a:t>
            </a:r>
          </a:p>
          <a:p>
            <a:pPr marL="0" indent="0">
              <a:lnSpc>
                <a:spcPct val="120000"/>
              </a:lnSpc>
              <a:buNone/>
            </a:pPr>
            <a:r>
              <a:rPr lang="en-US" sz="1200">
                <a:latin typeface="Arial"/>
                <a:ea typeface="+mn-lt"/>
                <a:cs typeface="+mn-lt"/>
              </a:rPr>
              <a:t>Cash EBITDA is net income plus asset impairment, estimated lease termination charges and other closing costs, depreciation and amortization, net interest expense, net (gain) loss on disposal of equipment, stock-based compensation, acquisition costs, pre-opening costs, severance, gain on debt forgiveness, gain on bargain purchase, and provision (benefit) for income taxes. Free cash flow is Cash EBITDA less cash paid for property, equipment and leasehold improvements.</a:t>
            </a:r>
          </a:p>
          <a:p>
            <a:pPr marL="0" indent="0">
              <a:lnSpc>
                <a:spcPct val="120000"/>
              </a:lnSpc>
              <a:buNone/>
            </a:pPr>
            <a:r>
              <a:rPr lang="en-US" sz="1200">
                <a:latin typeface="Arial"/>
                <a:ea typeface="+mn-lt"/>
                <a:cs typeface="+mn-lt"/>
              </a:rPr>
              <a:t>Adjusted net income (loss) is net income plus asset impairment, estimated lease termination charges and other closing costs, less gain on debt forgiveness and gain on bargain purchase.  Adjusted earnings per diluted share equals adjusted net income (loss) divided by the weighted average shares outstanding, assuming dilution. </a:t>
            </a:r>
            <a:endParaRPr lang="en-US"/>
          </a:p>
          <a:p>
            <a:pPr marL="0" indent="0">
              <a:lnSpc>
                <a:spcPct val="120000"/>
              </a:lnSpc>
              <a:buNone/>
            </a:pPr>
            <a:r>
              <a:rPr lang="en-US" sz="1200">
                <a:latin typeface="Arial"/>
                <a:cs typeface="Arial"/>
              </a:rPr>
              <a:t>Restaurant-level operating margins are equal to net restaurant sales, less restaurant-level food and beverage cost, labor and benefit costs, and operating expenses.</a:t>
            </a:r>
          </a:p>
          <a:p>
            <a:pPr marL="0" indent="0">
              <a:lnSpc>
                <a:spcPct val="120000"/>
              </a:lnSpc>
              <a:buNone/>
            </a:pPr>
            <a:r>
              <a:rPr lang="en-US" sz="3300" b="1" i="1">
                <a:latin typeface="Century Schoolbook"/>
                <a:cs typeface="Arial Black" panose="020B0604020202020204" pitchFamily="34" charset="0"/>
              </a:rPr>
              <a:t>Forward-Looking Statements</a:t>
            </a:r>
          </a:p>
          <a:p>
            <a:pPr marL="0" indent="0">
              <a:lnSpc>
                <a:spcPct val="120000"/>
              </a:lnSpc>
              <a:buNone/>
            </a:pPr>
            <a:r>
              <a:rPr lang="en-US" sz="1200">
                <a:latin typeface="Arial"/>
                <a:cs typeface="Arial"/>
              </a:rPr>
              <a:t>Statements in this press release that are not strictly historical, including but not limited to statements regarding the timing of the Company’s restaurant openings, the timing of refreshes and the timing or success of refranchising plans, are forward-looking statements within the meaning of the Private Securities Litigation Reform Act of 1995. These forward-looking statements involve known and unknown risks, which may cause the Company’s actual results to differ materially from expected results. Although the Company believes the expectations reflected in any forward-looking statements are based on reasonable assumptions, it can give no assurance that its expectation will be attained. Factors that could cause actual results to differ materially from the Company’s expectation include the impact of the COVID-19 virus pandemic, financial performance, restaurant industry conditions, execution of restaurant development and construction programs, franchisee performance, changes in local or national economic conditions, availability of financing, governmental approvals and other risks detailed from time to time in the Company’s SEC reports.</a:t>
            </a:r>
          </a:p>
        </p:txBody>
      </p:sp>
      <p:sp>
        <p:nvSpPr>
          <p:cNvPr id="10" name="Title 1">
            <a:extLst>
              <a:ext uri="{FF2B5EF4-FFF2-40B4-BE49-F238E27FC236}">
                <a16:creationId xmlns:a16="http://schemas.microsoft.com/office/drawing/2014/main" id="{206E0B7D-39AE-6E44-A3DA-E91204A9ED76}"/>
              </a:ext>
            </a:extLst>
          </p:cNvPr>
          <p:cNvSpPr>
            <a:spLocks noGrp="1"/>
          </p:cNvSpPr>
          <p:nvPr>
            <p:ph type="title"/>
          </p:nvPr>
        </p:nvSpPr>
        <p:spPr>
          <a:xfrm>
            <a:off x="838200" y="-411623"/>
            <a:ext cx="10515600" cy="1325563"/>
          </a:xfrm>
        </p:spPr>
        <p:txBody>
          <a:bodyPr>
            <a:normAutofit/>
          </a:bodyPr>
          <a:lstStyle/>
          <a:p>
            <a:r>
              <a:rPr lang="en-US" sz="2800" b="1">
                <a:latin typeface="Arial Black" panose="020B0604020202020204" pitchFamily="34" charset="0"/>
                <a:cs typeface="Arial Black" panose="020B0604020202020204" pitchFamily="34" charset="0"/>
              </a:rPr>
              <a:t>SAFE HARBOR STATEMENT</a:t>
            </a:r>
          </a:p>
        </p:txBody>
      </p:sp>
    </p:spTree>
    <p:extLst>
      <p:ext uri="{BB962C8B-B14F-4D97-AF65-F5344CB8AC3E}">
        <p14:creationId xmlns:p14="http://schemas.microsoft.com/office/powerpoint/2010/main" val="4170659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276621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VILLAGE INN &amp; </a:t>
            </a:r>
          </a:p>
          <a:p>
            <a:r>
              <a:rPr lang="en-US">
                <a:solidFill>
                  <a:schemeClr val="bg1"/>
                </a:solidFill>
              </a:rPr>
              <a:t>BAKERS SQUARE</a:t>
            </a:r>
          </a:p>
        </p:txBody>
      </p:sp>
    </p:spTree>
    <p:extLst>
      <p:ext uri="{BB962C8B-B14F-4D97-AF65-F5344CB8AC3E}">
        <p14:creationId xmlns:p14="http://schemas.microsoft.com/office/powerpoint/2010/main" val="1080605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302864"/>
            <a:ext cx="10515600" cy="1325563"/>
          </a:xfrm>
        </p:spPr>
        <p:txBody>
          <a:bodyPr>
            <a:normAutofit/>
          </a:bodyPr>
          <a:lstStyle/>
          <a:p>
            <a:r>
              <a:rPr lang="en-US" sz="2800" dirty="0">
                <a:latin typeface="Arial Black" panose="020B0A04020102020204" pitchFamily="34" charset="0"/>
              </a:rPr>
              <a:t>VILLAGE INN OVERVIEW</a:t>
            </a:r>
          </a:p>
        </p:txBody>
      </p:sp>
      <p:sp>
        <p:nvSpPr>
          <p:cNvPr id="8" name="Content Placeholder 2">
            <a:extLst>
              <a:ext uri="{FF2B5EF4-FFF2-40B4-BE49-F238E27FC236}">
                <a16:creationId xmlns:a16="http://schemas.microsoft.com/office/drawing/2014/main" id="{71FCD802-6D0E-427D-AA7D-61832FEADA4A}"/>
              </a:ext>
            </a:extLst>
          </p:cNvPr>
          <p:cNvSpPr>
            <a:spLocks noGrp="1"/>
          </p:cNvSpPr>
          <p:nvPr>
            <p:ph idx="1"/>
          </p:nvPr>
        </p:nvSpPr>
        <p:spPr>
          <a:xfrm>
            <a:off x="567808" y="1265970"/>
            <a:ext cx="6355505" cy="5109877"/>
          </a:xfrm>
        </p:spPr>
        <p:txBody>
          <a:bodyPr vert="horz" lIns="0" tIns="0" rIns="0" bIns="0" rtlCol="0" anchor="t">
            <a:noAutofit/>
          </a:bodyPr>
          <a:lstStyle/>
          <a:p>
            <a:pPr marL="344805" lvl="1" indent="-172720">
              <a:buClr>
                <a:schemeClr val="tx1"/>
              </a:buClr>
              <a:buSzPct val="120000"/>
              <a:buFont typeface="Arial" panose="020B0604020202020204" pitchFamily="34" charset="0"/>
              <a:buChar char="•"/>
            </a:pPr>
            <a:r>
              <a:rPr lang="en-US" sz="1400" b="1">
                <a:latin typeface="Arial"/>
                <a:cs typeface="Arial"/>
              </a:rPr>
              <a:t>21</a:t>
            </a:r>
            <a:r>
              <a:rPr lang="en-US" sz="1400">
                <a:latin typeface="Arial"/>
                <a:cs typeface="Arial"/>
              </a:rPr>
              <a:t> corporate stores in U.S. generating </a:t>
            </a:r>
            <a:r>
              <a:rPr lang="en-US" sz="1400" b="1">
                <a:latin typeface="Arial"/>
                <a:cs typeface="Arial"/>
              </a:rPr>
              <a:t>$34 MM </a:t>
            </a:r>
            <a:r>
              <a:rPr lang="en-US" sz="1400">
                <a:latin typeface="Arial"/>
                <a:cs typeface="Arial"/>
              </a:rPr>
              <a:t>in revenue in 2021</a:t>
            </a:r>
            <a:endParaRPr lang="en-US" sz="1400" baseline="30000">
              <a:latin typeface="Arial"/>
              <a:cs typeface="Arial"/>
            </a:endParaRPr>
          </a:p>
          <a:p>
            <a:pPr marL="742950" lvl="1" indent="-285750">
              <a:buClr>
                <a:schemeClr val="tx1"/>
              </a:buClr>
              <a:buSzPct val="1200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108</a:t>
            </a:r>
            <a:r>
              <a:rPr lang="en-US" sz="1400">
                <a:latin typeface="Arial"/>
                <a:cs typeface="Arial"/>
              </a:rPr>
              <a:t> franchise stores in U.S generating ~</a:t>
            </a:r>
            <a:r>
              <a:rPr lang="en-US" sz="1400" b="1">
                <a:latin typeface="Arial"/>
                <a:cs typeface="Arial"/>
              </a:rPr>
              <a:t>$180 MM</a:t>
            </a:r>
            <a:r>
              <a:rPr lang="en-US" sz="1400">
                <a:latin typeface="Arial"/>
                <a:cs typeface="Arial"/>
              </a:rPr>
              <a:t> in revenue</a:t>
            </a:r>
          </a:p>
          <a:p>
            <a:pPr marL="610235" lvl="2" indent="-223520">
              <a:buClr>
                <a:schemeClr val="tx1"/>
              </a:buClr>
              <a:buSzPct val="120000"/>
              <a:buFont typeface="Arial" panose="020B0604020202020204" pitchFamily="34" charset="0"/>
              <a:buChar char="•"/>
            </a:pPr>
            <a:r>
              <a:rPr lang="en-US" sz="1300">
                <a:latin typeface="Arial"/>
                <a:cs typeface="Arial"/>
              </a:rPr>
              <a:t>80% of franchisee’s have been with the brand for more than 15 years</a:t>
            </a:r>
          </a:p>
          <a:p>
            <a:pPr marL="742950" lvl="1" indent="-285750">
              <a:buClr>
                <a:schemeClr val="tx1"/>
              </a:buClr>
              <a:buSzPct val="1200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a:latin typeface="Arial"/>
                <a:cs typeface="Arial"/>
              </a:rPr>
              <a:t>Average Corporate Unit Volume (AUV): </a:t>
            </a:r>
            <a:r>
              <a:rPr lang="en-US" sz="1400" b="1">
                <a:latin typeface="Arial"/>
                <a:cs typeface="Arial"/>
              </a:rPr>
              <a:t>$1.7 MM</a:t>
            </a:r>
          </a:p>
          <a:p>
            <a:pPr marL="344805" lvl="1" indent="-17272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Strong &amp; Consistent Metrics</a:t>
            </a:r>
          </a:p>
          <a:p>
            <a:pPr marL="386715" lvl="2" indent="0">
              <a:buClr>
                <a:schemeClr val="tx1"/>
              </a:buClr>
              <a:buSzPct val="120000"/>
              <a:buNone/>
            </a:pPr>
            <a:r>
              <a:rPr lang="en-US" sz="1400">
                <a:latin typeface="Arial"/>
                <a:cs typeface="Arial"/>
              </a:rPr>
              <a:t>- Food &amp; Beverage Costs 25%</a:t>
            </a:r>
          </a:p>
          <a:p>
            <a:pPr marL="386715" lvl="2" indent="0">
              <a:buClr>
                <a:schemeClr val="tx1"/>
              </a:buClr>
              <a:buSzPct val="120000"/>
              <a:buNone/>
            </a:pPr>
            <a:r>
              <a:rPr lang="en-US" sz="1400">
                <a:latin typeface="Arial"/>
                <a:cs typeface="Arial"/>
              </a:rPr>
              <a:t>- Labor Costs: 35%</a:t>
            </a:r>
          </a:p>
          <a:p>
            <a:pPr marL="386715" lvl="2" indent="0">
              <a:buClr>
                <a:schemeClr val="tx1"/>
              </a:buClr>
              <a:buSzPct val="120000"/>
              <a:buNone/>
            </a:pPr>
            <a:r>
              <a:rPr lang="en-US" sz="1400">
                <a:latin typeface="Arial"/>
                <a:cs typeface="Arial"/>
              </a:rPr>
              <a:t>- Occupancy: 8%</a:t>
            </a:r>
          </a:p>
          <a:p>
            <a:pPr marL="171450" lvl="1" indent="0">
              <a:buClr>
                <a:schemeClr val="tx1"/>
              </a:buClr>
              <a:buSzPct val="120000"/>
              <a:buNone/>
            </a:pPr>
            <a:endParaRPr lang="en-US" sz="1400" b="1">
              <a:latin typeface="Arial" panose="020B0604020202020204" pitchFamily="34" charset="0"/>
              <a:cs typeface="Arial" panose="020B0604020202020204" pitchFamily="34" charset="0"/>
            </a:endParaRPr>
          </a:p>
          <a:p>
            <a:pPr marL="1200150" lvl="2" indent="-285750">
              <a:buClr>
                <a:schemeClr val="tx1"/>
              </a:buClr>
              <a:buSzPct val="1200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86715" lvl="2" indent="0">
              <a:buClr>
                <a:schemeClr val="tx1"/>
              </a:buClr>
              <a:buSzPct val="120000"/>
              <a:buNone/>
            </a:pPr>
            <a:endParaRPr lang="en-US" sz="1400" b="1" cap="all" spc="-50">
              <a:latin typeface="Arial" panose="020B0604020202020204" pitchFamily="34" charset="0"/>
              <a:cs typeface="Arial" panose="020B0604020202020204" pitchFamily="34" charset="0"/>
            </a:endParaRPr>
          </a:p>
        </p:txBody>
      </p:sp>
      <p:pic>
        <p:nvPicPr>
          <p:cNvPr id="5" name="Picture 4" descr="A picture containing text, snack food, several&#10;&#10;Description automatically generated">
            <a:extLst>
              <a:ext uri="{FF2B5EF4-FFF2-40B4-BE49-F238E27FC236}">
                <a16:creationId xmlns:a16="http://schemas.microsoft.com/office/drawing/2014/main" id="{2859569A-E712-4BD4-A7AA-30B5A7A99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052" y="0"/>
            <a:ext cx="6273800" cy="6858000"/>
          </a:xfrm>
          <a:prstGeom prst="rect">
            <a:avLst/>
          </a:prstGeom>
        </p:spPr>
      </p:pic>
    </p:spTree>
    <p:extLst>
      <p:ext uri="{BB962C8B-B14F-4D97-AF65-F5344CB8AC3E}">
        <p14:creationId xmlns:p14="http://schemas.microsoft.com/office/powerpoint/2010/main" val="1398227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517" y="1156786"/>
            <a:ext cx="5772141" cy="4339650"/>
          </a:xfrm>
          <a:prstGeom prst="rect">
            <a:avLst/>
          </a:prstGeom>
          <a:noFill/>
        </p:spPr>
        <p:txBody>
          <a:bodyPr wrap="square" lIns="91440" tIns="45720" rIns="91440" bIns="45720" rtlCol="0" anchor="t">
            <a:spAutoFit/>
          </a:bodyPr>
          <a:lstStyle/>
          <a:p>
            <a:endParaRPr lang="en-US" sz="1600" kern="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kern="0" dirty="0">
                <a:latin typeface="Arial"/>
                <a:cs typeface="Arial"/>
              </a:rPr>
              <a:t>Omaha, NE first corporate refresh expected to open in Q2 2022</a:t>
            </a:r>
          </a:p>
          <a:p>
            <a:pPr marL="285750" indent="-285750">
              <a:buFont typeface="Arial" panose="020B0604020202020204" pitchFamily="34" charset="0"/>
              <a:buChar char="•"/>
            </a:pPr>
            <a:r>
              <a:rPr lang="en-US" sz="1600" kern="0" dirty="0">
                <a:latin typeface="Arial"/>
                <a:cs typeface="Arial"/>
              </a:rPr>
              <a:t>Two Additional Corp sites identified for 2022 Refresh</a:t>
            </a:r>
          </a:p>
          <a:p>
            <a:pPr marL="285750" indent="-285750">
              <a:buFont typeface="Arial" panose="020B0604020202020204" pitchFamily="34" charset="0"/>
              <a:buChar char="•"/>
            </a:pPr>
            <a:r>
              <a:rPr lang="en-US" sz="1600" kern="0" dirty="0">
                <a:latin typeface="Arial"/>
                <a:cs typeface="Arial"/>
              </a:rPr>
              <a:t>6-10 Franchise locations expected to refresh in 2022</a:t>
            </a:r>
          </a:p>
          <a:p>
            <a:pPr marL="285750" indent="-285750">
              <a:buFont typeface="Arial,Sans-Serif" panose="020B0604020202020204" pitchFamily="34" charset="0"/>
              <a:buChar char="•"/>
            </a:pPr>
            <a:r>
              <a:rPr lang="en-US" sz="1600" kern="0" dirty="0">
                <a:latin typeface="Arial"/>
                <a:cs typeface="Arial"/>
              </a:rPr>
              <a:t>Menu innovation that will add a handful of higher end choices that play off our pie flavors </a:t>
            </a:r>
            <a:endParaRPr lang="en-US" dirty="0">
              <a:latin typeface="Arial"/>
              <a:cs typeface="Arial"/>
            </a:endParaRPr>
          </a:p>
          <a:p>
            <a:pPr marL="742950" lvl="1" indent="-285750">
              <a:buFont typeface="Arial,Sans-Serif" panose="020B0604020202020204" pitchFamily="34" charset="0"/>
              <a:buChar char="•"/>
            </a:pPr>
            <a:r>
              <a:rPr lang="en-US" sz="1600" kern="0" dirty="0">
                <a:latin typeface="Arial"/>
                <a:cs typeface="Arial"/>
              </a:rPr>
              <a:t>Banana cream French toast, triple berry pancakes, cheesecake French toast</a:t>
            </a:r>
            <a:endParaRPr lang="en-US" dirty="0">
              <a:latin typeface="Arial"/>
              <a:cs typeface="Arial"/>
            </a:endParaRPr>
          </a:p>
          <a:p>
            <a:pPr marL="285750" indent="-285750">
              <a:buFont typeface="Arial,Sans-Serif" panose="020B0604020202020204" pitchFamily="34" charset="0"/>
              <a:buChar char="•"/>
            </a:pPr>
            <a:r>
              <a:rPr lang="en-US" sz="1600" kern="0" dirty="0">
                <a:latin typeface="Arial"/>
                <a:cs typeface="Arial"/>
              </a:rPr>
              <a:t>Healthy options, such as avocado toast and acai bowls</a:t>
            </a:r>
            <a:endParaRPr lang="en-US" dirty="0">
              <a:latin typeface="Arial"/>
              <a:cs typeface="Arial"/>
            </a:endParaRPr>
          </a:p>
          <a:p>
            <a:pPr marL="285750" indent="-285750">
              <a:buFont typeface="Arial,Sans-Serif" panose="020B0604020202020204" pitchFamily="34" charset="0"/>
              <a:buChar char="•"/>
            </a:pPr>
            <a:r>
              <a:rPr lang="en-US" sz="1600" kern="0" dirty="0">
                <a:latin typeface="Arial"/>
                <a:cs typeface="Arial"/>
              </a:rPr>
              <a:t>Keeping the value options available for our core guest</a:t>
            </a:r>
            <a:endParaRPr lang="en-US" dirty="0">
              <a:latin typeface="Arial"/>
              <a:cs typeface="Arial"/>
            </a:endParaRPr>
          </a:p>
          <a:p>
            <a:endParaRPr lang="en-US" sz="2000" dirty="0">
              <a:solidFill>
                <a:srgbClr val="FF0000"/>
              </a:solidFill>
              <a:latin typeface="Arial" panose="020B0604020202020204" pitchFamily="34" charset="0"/>
              <a:cs typeface="Arial" panose="020B0604020202020204" pitchFamily="34" charset="0"/>
            </a:endParaRPr>
          </a:p>
          <a:p>
            <a:endParaRPr lang="en-US" sz="2000" dirty="0">
              <a:solidFill>
                <a:srgbClr val="FF0000"/>
              </a:solidFill>
              <a:latin typeface="Arial" panose="020B0604020202020204" pitchFamily="34" charset="0"/>
              <a:cs typeface="Arial" panose="020B0604020202020204" pitchFamily="34" charset="0"/>
            </a:endParaRPr>
          </a:p>
          <a:p>
            <a:endParaRPr lang="en-US" sz="2000" dirty="0">
              <a:solidFill>
                <a:srgbClr val="FF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D8A3C86-8FD9-45E0-970B-5A5FFDB04700}"/>
              </a:ext>
            </a:extLst>
          </p:cNvPr>
          <p:cNvPicPr>
            <a:picLocks noChangeAspect="1"/>
          </p:cNvPicPr>
          <p:nvPr/>
        </p:nvPicPr>
        <p:blipFill>
          <a:blip r:embed="rId2"/>
          <a:stretch>
            <a:fillRect/>
          </a:stretch>
        </p:blipFill>
        <p:spPr>
          <a:xfrm>
            <a:off x="7240588" y="667792"/>
            <a:ext cx="4455832" cy="5652445"/>
          </a:xfrm>
          <a:prstGeom prst="rect">
            <a:avLst/>
          </a:prstGeom>
        </p:spPr>
      </p:pic>
      <p:sp>
        <p:nvSpPr>
          <p:cNvPr id="10" name="Title 1">
            <a:extLst>
              <a:ext uri="{FF2B5EF4-FFF2-40B4-BE49-F238E27FC236}">
                <a16:creationId xmlns:a16="http://schemas.microsoft.com/office/drawing/2014/main" id="{0BF4C940-CCE1-4877-AF57-141AE5AC4418}"/>
              </a:ext>
            </a:extLst>
          </p:cNvPr>
          <p:cNvSpPr>
            <a:spLocks noGrp="1"/>
          </p:cNvSpPr>
          <p:nvPr>
            <p:ph type="title"/>
          </p:nvPr>
        </p:nvSpPr>
        <p:spPr>
          <a:xfrm>
            <a:off x="634162" y="785643"/>
            <a:ext cx="10515600" cy="371143"/>
          </a:xfrm>
        </p:spPr>
        <p:txBody>
          <a:bodyPr>
            <a:normAutofit fontScale="90000"/>
          </a:bodyPr>
          <a:lstStyle/>
          <a:p>
            <a:r>
              <a:rPr lang="en-US" sz="2800">
                <a:latin typeface="Arial"/>
                <a:cs typeface="Arial"/>
              </a:rPr>
              <a:t>New Village Inn Prototype</a:t>
            </a:r>
          </a:p>
        </p:txBody>
      </p:sp>
      <p:sp>
        <p:nvSpPr>
          <p:cNvPr id="14" name="Title 1">
            <a:extLst>
              <a:ext uri="{FF2B5EF4-FFF2-40B4-BE49-F238E27FC236}">
                <a16:creationId xmlns:a16="http://schemas.microsoft.com/office/drawing/2014/main" id="{6897791C-2828-42C4-87F6-BB59B7CC80BD}"/>
              </a:ext>
            </a:extLst>
          </p:cNvPr>
          <p:cNvSpPr txBox="1">
            <a:spLocks/>
          </p:cNvSpPr>
          <p:nvPr/>
        </p:nvSpPr>
        <p:spPr>
          <a:xfrm>
            <a:off x="316249" y="-180953"/>
            <a:ext cx="10833513" cy="939470"/>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ORGANIC GROWTH</a:t>
            </a:r>
            <a:endParaRPr lang="en-US" sz="2800" b="1">
              <a:solidFill>
                <a:schemeClr val="tx1"/>
              </a:solidFill>
              <a:latin typeface="Arial Black" panose="020B0A04020102020204" pitchFamily="34" charset="0"/>
            </a:endParaRPr>
          </a:p>
        </p:txBody>
      </p:sp>
      <p:pic>
        <p:nvPicPr>
          <p:cNvPr id="2" name="Picture 1" descr="A group of people walking outside of a building&#10;&#10;Description automatically generated with medium confidence">
            <a:extLst>
              <a:ext uri="{FF2B5EF4-FFF2-40B4-BE49-F238E27FC236}">
                <a16:creationId xmlns:a16="http://schemas.microsoft.com/office/drawing/2014/main" id="{410AB15A-92E6-4CFC-A71F-2FB4600D92BC}"/>
              </a:ext>
            </a:extLst>
          </p:cNvPr>
          <p:cNvPicPr>
            <a:picLocks noChangeAspect="1"/>
          </p:cNvPicPr>
          <p:nvPr/>
        </p:nvPicPr>
        <p:blipFill>
          <a:blip r:embed="rId3"/>
          <a:stretch>
            <a:fillRect/>
          </a:stretch>
        </p:blipFill>
        <p:spPr>
          <a:xfrm>
            <a:off x="3444672" y="4269173"/>
            <a:ext cx="3503721" cy="2056125"/>
          </a:xfrm>
          <a:prstGeom prst="rect">
            <a:avLst/>
          </a:prstGeom>
        </p:spPr>
      </p:pic>
      <p:pic>
        <p:nvPicPr>
          <p:cNvPr id="4" name="Picture 4">
            <a:extLst>
              <a:ext uri="{FF2B5EF4-FFF2-40B4-BE49-F238E27FC236}">
                <a16:creationId xmlns:a16="http://schemas.microsoft.com/office/drawing/2014/main" id="{BE1CDCA3-F864-4748-AA0E-B8E0A0D12FF1}"/>
              </a:ext>
            </a:extLst>
          </p:cNvPr>
          <p:cNvPicPr>
            <a:picLocks noChangeAspect="1"/>
          </p:cNvPicPr>
          <p:nvPr/>
        </p:nvPicPr>
        <p:blipFill>
          <a:blip r:embed="rId4"/>
          <a:stretch>
            <a:fillRect/>
          </a:stretch>
        </p:blipFill>
        <p:spPr>
          <a:xfrm>
            <a:off x="136629" y="4272665"/>
            <a:ext cx="3144031" cy="2063490"/>
          </a:xfrm>
          <a:prstGeom prst="rect">
            <a:avLst/>
          </a:prstGeom>
        </p:spPr>
      </p:pic>
    </p:spTree>
    <p:extLst>
      <p:ext uri="{BB962C8B-B14F-4D97-AF65-F5344CB8AC3E}">
        <p14:creationId xmlns:p14="http://schemas.microsoft.com/office/powerpoint/2010/main" val="1918015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276621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GRANITE CITY</a:t>
            </a:r>
            <a:br>
              <a:rPr lang="en-US">
                <a:solidFill>
                  <a:schemeClr val="bg1"/>
                </a:solidFill>
              </a:rPr>
            </a:br>
            <a:r>
              <a:rPr lang="en-US">
                <a:solidFill>
                  <a:schemeClr val="bg1"/>
                </a:solidFill>
              </a:rPr>
              <a:t>FOOD &amp; BREWERY</a:t>
            </a:r>
          </a:p>
        </p:txBody>
      </p:sp>
    </p:spTree>
    <p:extLst>
      <p:ext uri="{BB962C8B-B14F-4D97-AF65-F5344CB8AC3E}">
        <p14:creationId xmlns:p14="http://schemas.microsoft.com/office/powerpoint/2010/main" val="2040207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320ADAD3-6668-8C41-A93B-08EBD6EDDD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385"/>
          <a:stretch/>
        </p:blipFill>
        <p:spPr>
          <a:xfrm>
            <a:off x="7102137" y="48826"/>
            <a:ext cx="5249662" cy="6473605"/>
          </a:xfrm>
          <a:prstGeom prst="rect">
            <a:avLst/>
          </a:prstGeom>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302864"/>
            <a:ext cx="10515600" cy="1325563"/>
          </a:xfrm>
        </p:spPr>
        <p:txBody>
          <a:bodyPr>
            <a:normAutofit/>
          </a:bodyPr>
          <a:lstStyle/>
          <a:p>
            <a:r>
              <a:rPr lang="en-US" sz="2800">
                <a:latin typeface="Arial Black" panose="020B0A04020102020204" pitchFamily="34" charset="0"/>
              </a:rPr>
              <a:t>GRANITE CITY OVERVIEW</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567808" y="1502220"/>
            <a:ext cx="6862801" cy="4333081"/>
          </a:xfrm>
        </p:spPr>
        <p:txBody>
          <a:bodyPr>
            <a:noAutofit/>
          </a:bodyPr>
          <a:lstStyle/>
          <a:p>
            <a:pPr lvl="1">
              <a:buClr>
                <a:schemeClr val="tx1"/>
              </a:buClr>
              <a:buSzPct val="120000"/>
              <a:buFont typeface="Arial" panose="020B0604020202020204" pitchFamily="34" charset="0"/>
              <a:buChar char="•"/>
            </a:pPr>
            <a:r>
              <a:rPr lang="en-US" sz="1600">
                <a:latin typeface="Arial" panose="020B0604020202020204" pitchFamily="34" charset="0"/>
                <a:cs typeface="Arial" panose="020B0604020202020204" pitchFamily="34" charset="0"/>
              </a:rPr>
              <a:t>Founded in 1999</a:t>
            </a:r>
          </a:p>
          <a:p>
            <a:pPr lvl="1">
              <a:buClr>
                <a:schemeClr val="tx1"/>
              </a:buClr>
              <a:buSzPct val="120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a:latin typeface="Arial" panose="020B0604020202020204" pitchFamily="34" charset="0"/>
                <a:cs typeface="Arial" panose="020B0604020202020204" pitchFamily="34" charset="0"/>
              </a:rPr>
              <a:t>18</a:t>
            </a:r>
            <a:r>
              <a:rPr lang="en-US" sz="1600">
                <a:latin typeface="Arial" panose="020B0604020202020204" pitchFamily="34" charset="0"/>
                <a:cs typeface="Arial" panose="020B0604020202020204" pitchFamily="34" charset="0"/>
              </a:rPr>
              <a:t> Corporate Stores in U.S. generating </a:t>
            </a:r>
            <a:r>
              <a:rPr lang="en-US" sz="1600" b="1">
                <a:latin typeface="Arial" panose="020B0604020202020204" pitchFamily="34" charset="0"/>
                <a:cs typeface="Arial" panose="020B0604020202020204" pitchFamily="34" charset="0"/>
              </a:rPr>
              <a:t>$63 MM </a:t>
            </a:r>
            <a:r>
              <a:rPr lang="en-US" sz="1600">
                <a:latin typeface="Arial" panose="020B0604020202020204" pitchFamily="34" charset="0"/>
                <a:cs typeface="Arial" panose="020B0604020202020204" pitchFamily="34" charset="0"/>
              </a:rPr>
              <a:t>in revenue in 2021</a:t>
            </a:r>
            <a:endParaRPr lang="en-US" sz="1600" baseline="30000">
              <a:latin typeface="Arial" panose="020B0604020202020204" pitchFamily="34" charset="0"/>
              <a:cs typeface="Arial" panose="020B0604020202020204" pitchFamily="34" charset="0"/>
            </a:endParaRPr>
          </a:p>
          <a:p>
            <a:pPr marL="742950" lvl="1" indent="-285750">
              <a:buClr>
                <a:schemeClr val="tx1"/>
              </a:buClr>
              <a:buSzPct val="120000"/>
              <a:buFont typeface="Arial" panose="020B0604020202020204" pitchFamily="34" charset="0"/>
              <a:buChar char="•"/>
            </a:pPr>
            <a:endParaRPr lang="en-US" sz="1600">
              <a:solidFill>
                <a:srgbClr val="FF0000"/>
              </a:solidFill>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a:latin typeface="Arial" panose="020B0604020202020204" pitchFamily="34" charset="0"/>
                <a:cs typeface="Arial" panose="020B0604020202020204" pitchFamily="34" charset="0"/>
              </a:rPr>
              <a:t>Average Unit Volume (AUV): </a:t>
            </a:r>
            <a:r>
              <a:rPr lang="en-US" sz="1600" b="1">
                <a:latin typeface="Arial" panose="020B0604020202020204" pitchFamily="34" charset="0"/>
                <a:cs typeface="Arial" panose="020B0604020202020204" pitchFamily="34" charset="0"/>
              </a:rPr>
              <a:t>$3.5 MM</a:t>
            </a:r>
          </a:p>
          <a:p>
            <a:pPr lvl="1">
              <a:buClr>
                <a:schemeClr val="tx1"/>
              </a:buClr>
              <a:buSzPct val="120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a:latin typeface="Arial" panose="020B0604020202020204" pitchFamily="34" charset="0"/>
                <a:cs typeface="Arial" panose="020B0604020202020204" pitchFamily="34" charset="0"/>
              </a:rPr>
              <a:t>2019 Corporate Store Sales of </a:t>
            </a:r>
            <a:r>
              <a:rPr lang="en-US" sz="1600" b="1">
                <a:latin typeface="Arial" panose="020B0604020202020204" pitchFamily="34" charset="0"/>
                <a:cs typeface="Arial" panose="020B0604020202020204" pitchFamily="34" charset="0"/>
              </a:rPr>
              <a:t>$75 MM</a:t>
            </a:r>
          </a:p>
          <a:p>
            <a:pPr lvl="1">
              <a:buClr>
                <a:schemeClr val="tx1"/>
              </a:buClr>
              <a:buSzPct val="120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a:latin typeface="Arial" panose="020B0604020202020204" pitchFamily="34" charset="0"/>
                <a:cs typeface="Arial" panose="020B0604020202020204" pitchFamily="34" charset="0"/>
              </a:rPr>
              <a:t>20% </a:t>
            </a:r>
            <a:r>
              <a:rPr lang="en-US" sz="1600">
                <a:latin typeface="Arial" panose="020B0604020202020204" pitchFamily="34" charset="0"/>
                <a:cs typeface="Arial" panose="020B0604020202020204" pitchFamily="34" charset="0"/>
              </a:rPr>
              <a:t>Liquor Mix</a:t>
            </a:r>
          </a:p>
          <a:p>
            <a:pPr lvl="1">
              <a:buClr>
                <a:schemeClr val="tx1"/>
              </a:buClr>
              <a:buSzPct val="120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a:latin typeface="Arial" panose="020B0604020202020204" pitchFamily="34" charset="0"/>
                <a:cs typeface="Arial" panose="020B0604020202020204" pitchFamily="34" charset="0"/>
              </a:rPr>
              <a:t>10% </a:t>
            </a:r>
            <a:r>
              <a:rPr lang="en-US" sz="1600">
                <a:latin typeface="Arial" panose="020B0604020202020204" pitchFamily="34" charset="0"/>
                <a:cs typeface="Arial" panose="020B0604020202020204" pitchFamily="34" charset="0"/>
              </a:rPr>
              <a:t>of Revenue in Sunday Brunch Pre-Pandemic </a:t>
            </a:r>
          </a:p>
          <a:p>
            <a:pPr lvl="1">
              <a:buClr>
                <a:schemeClr val="tx1"/>
              </a:buClr>
              <a:buSzPct val="120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a:latin typeface="Arial" panose="020B0604020202020204" pitchFamily="34" charset="0"/>
                <a:cs typeface="Arial" panose="020B0604020202020204" pitchFamily="34" charset="0"/>
              </a:rPr>
              <a:t>Strong &amp; Consistent Metrics:</a:t>
            </a:r>
          </a:p>
          <a:p>
            <a:pPr marL="387122" lvl="2" indent="0">
              <a:buClr>
                <a:schemeClr val="tx1"/>
              </a:buClr>
              <a:buSzPct val="120000"/>
              <a:buNone/>
            </a:pPr>
            <a:r>
              <a:rPr lang="en-US" sz="1600">
                <a:latin typeface="Arial" panose="020B0604020202020204" pitchFamily="34" charset="0"/>
                <a:cs typeface="Arial" panose="020B0604020202020204" pitchFamily="34" charset="0"/>
              </a:rPr>
              <a:t>- Food &amp; Beverage Costs 28%</a:t>
            </a:r>
          </a:p>
          <a:p>
            <a:pPr marL="387122" lvl="2" indent="0">
              <a:buClr>
                <a:schemeClr val="tx1"/>
              </a:buClr>
              <a:buSzPct val="120000"/>
              <a:buNone/>
            </a:pPr>
            <a:r>
              <a:rPr lang="en-US" sz="1600">
                <a:latin typeface="Arial" panose="020B0604020202020204" pitchFamily="34" charset="0"/>
                <a:cs typeface="Arial" panose="020B0604020202020204" pitchFamily="34" charset="0"/>
              </a:rPr>
              <a:t>- Labor Costs: 34%</a:t>
            </a:r>
          </a:p>
          <a:p>
            <a:pPr marL="387122" lvl="2" indent="0">
              <a:buClr>
                <a:schemeClr val="tx1"/>
              </a:buClr>
              <a:buSzPct val="120000"/>
              <a:buNone/>
            </a:pPr>
            <a:r>
              <a:rPr lang="en-US" sz="1600">
                <a:latin typeface="Arial" panose="020B0604020202020204" pitchFamily="34" charset="0"/>
                <a:cs typeface="Arial" panose="020B0604020202020204" pitchFamily="34" charset="0"/>
              </a:rPr>
              <a:t>- Occupancy: 11%</a:t>
            </a:r>
          </a:p>
          <a:p>
            <a:pPr lvl="1">
              <a:buClr>
                <a:schemeClr val="tx1"/>
              </a:buClr>
              <a:buSzPct val="120000"/>
            </a:pPr>
            <a:endParaRPr lang="en-US" sz="1600">
              <a:latin typeface="Arial" panose="020B0604020202020204" pitchFamily="34" charset="0"/>
              <a:cs typeface="Arial" panose="020B0604020202020204" pitchFamily="34" charset="0"/>
            </a:endParaRPr>
          </a:p>
          <a:p>
            <a:pPr lvl="1">
              <a:buClr>
                <a:schemeClr val="tx1"/>
              </a:buClr>
              <a:buSzPct val="120000"/>
            </a:pPr>
            <a:endParaRPr lang="en-US" sz="1600">
              <a:latin typeface="Arial" panose="020B0604020202020204" pitchFamily="34" charset="0"/>
              <a:cs typeface="Arial" panose="020B0604020202020204" pitchFamily="34" charset="0"/>
            </a:endParaRPr>
          </a:p>
          <a:p>
            <a:pPr lvl="1">
              <a:buClr>
                <a:schemeClr val="tx1"/>
              </a:buClr>
              <a:buSzPct val="120000"/>
            </a:pPr>
            <a:endParaRPr lang="en-US" sz="1600" b="1" cap="all" spc="-50">
              <a:latin typeface="Arial" panose="020B0604020202020204" pitchFamily="34" charset="0"/>
              <a:cs typeface="Arial" panose="020B0604020202020204" pitchFamily="34" charset="0"/>
            </a:endParaRPr>
          </a:p>
          <a:p>
            <a:pPr lvl="1">
              <a:buClr>
                <a:schemeClr val="tx1"/>
              </a:buClr>
              <a:buSzPct val="120000"/>
            </a:pPr>
            <a:endParaRPr lang="en-US" sz="1600" b="1" cap="all" spc="-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437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1A6F-320E-4C4B-9997-4C2475178F7E}"/>
              </a:ext>
            </a:extLst>
          </p:cNvPr>
          <p:cNvSpPr>
            <a:spLocks noGrp="1"/>
          </p:cNvSpPr>
          <p:nvPr>
            <p:ph type="title"/>
          </p:nvPr>
        </p:nvSpPr>
        <p:spPr>
          <a:xfrm>
            <a:off x="432845" y="58835"/>
            <a:ext cx="10059664" cy="1052341"/>
          </a:xfrm>
        </p:spPr>
        <p:txBody>
          <a:bodyPr vert="horz" lIns="91440" tIns="45720" rIns="91440" bIns="45720" rtlCol="0" anchor="ctr">
            <a:normAutofit fontScale="90000"/>
          </a:bodyPr>
          <a:lstStyle/>
          <a:p>
            <a:br>
              <a:rPr lang="en-US" sz="3100">
                <a:latin typeface="Arial Black" panose="020B0A04020102020204" pitchFamily="34" charset="0"/>
              </a:rPr>
            </a:br>
            <a:r>
              <a:rPr lang="en-US" sz="3100" b="1">
                <a:latin typeface="Arial Black" panose="020B0A04020102020204" pitchFamily="34" charset="0"/>
              </a:rPr>
              <a:t>GROWTH:  </a:t>
            </a:r>
            <a:r>
              <a:rPr lang="en-US" sz="3100" b="1">
                <a:latin typeface="Arial Black" panose="020B0A04020102020204" pitchFamily="34" charset="0"/>
                <a:cs typeface="Calibri" panose="020F0502020204030204" pitchFamily="34" charset="0"/>
              </a:rPr>
              <a:t>FILL LATENT CAPACITY</a:t>
            </a:r>
            <a:br>
              <a:rPr lang="en-US" sz="1600">
                <a:latin typeface="+mj-lt"/>
                <a:cs typeface="+mj-cs"/>
              </a:rPr>
            </a:br>
            <a:endParaRPr lang="en-US" sz="1600" kern="1200">
              <a:solidFill>
                <a:schemeClr val="tx1"/>
              </a:solidFill>
              <a:latin typeface="Calibri" panose="020F0502020204030204" pitchFamily="34" charset="0"/>
              <a:cs typeface="Calibri" panose="020F0502020204030204" pitchFamily="34" charset="0"/>
            </a:endParaRPr>
          </a:p>
        </p:txBody>
      </p:sp>
      <p:sp>
        <p:nvSpPr>
          <p:cNvPr id="8" name="TextBox 7"/>
          <p:cNvSpPr txBox="1"/>
          <p:nvPr/>
        </p:nvSpPr>
        <p:spPr>
          <a:xfrm>
            <a:off x="298378" y="1547595"/>
            <a:ext cx="3941499" cy="4154361"/>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600">
                <a:latin typeface="Arial"/>
                <a:cs typeface="Arial"/>
              </a:rPr>
              <a:t>Granite City kitchens were designed for ~$6 MM annual volume.  Pre-covid AUV was $3.9 MM</a:t>
            </a:r>
          </a:p>
          <a:p>
            <a:pPr marL="285750" indent="-228600">
              <a:lnSpc>
                <a:spcPct val="90000"/>
              </a:lnSpc>
              <a:spcAft>
                <a:spcPts val="600"/>
              </a:spcAft>
              <a:buFont typeface="Arial" panose="020B0604020202020204" pitchFamily="34" charset="0"/>
              <a:buChar char="•"/>
            </a:pPr>
            <a:r>
              <a:rPr lang="en-US" sz="1600">
                <a:latin typeface="Arial"/>
                <a:cs typeface="Arial"/>
              </a:rPr>
              <a:t>Dual Concept that has an operating structure with low up front capital investment. $750K revenue with 30% </a:t>
            </a:r>
            <a:r>
              <a:rPr lang="en-US" sz="1600" dirty="0">
                <a:latin typeface="Arial"/>
                <a:cs typeface="Arial"/>
              </a:rPr>
              <a:t>flow </a:t>
            </a:r>
            <a:r>
              <a:rPr lang="en-US" sz="1600">
                <a:latin typeface="Arial"/>
                <a:cs typeface="Arial"/>
              </a:rPr>
              <a:t>through</a:t>
            </a:r>
          </a:p>
          <a:p>
            <a:pPr marL="285750" lvl="0" indent="-228600">
              <a:lnSpc>
                <a:spcPct val="90000"/>
              </a:lnSpc>
              <a:spcAft>
                <a:spcPts val="600"/>
              </a:spcAft>
              <a:buFont typeface="Arial" panose="020B0604020202020204" pitchFamily="34" charset="0"/>
              <a:buChar char="•"/>
            </a:pPr>
            <a:r>
              <a:rPr lang="en-US" sz="1600">
                <a:latin typeface="Arial"/>
                <a:cs typeface="Arial"/>
              </a:rPr>
              <a:t>Potential for $</a:t>
            </a:r>
            <a:r>
              <a:rPr lang="en-US" sz="1600" dirty="0">
                <a:latin typeface="Arial"/>
                <a:cs typeface="Arial"/>
              </a:rPr>
              <a:t>225K</a:t>
            </a:r>
            <a:r>
              <a:rPr lang="en-US" sz="1600">
                <a:latin typeface="Arial"/>
                <a:cs typeface="Arial"/>
              </a:rPr>
              <a:t> additional EBITDA per location</a:t>
            </a:r>
          </a:p>
          <a:p>
            <a:pPr marL="285750" indent="-228600">
              <a:lnSpc>
                <a:spcPct val="90000"/>
              </a:lnSpc>
              <a:spcAft>
                <a:spcPts val="600"/>
              </a:spcAft>
              <a:buFont typeface="Arial" panose="020B0604020202020204" pitchFamily="34" charset="0"/>
              <a:buChar char="•"/>
            </a:pPr>
            <a:r>
              <a:rPr lang="en-US" sz="1600">
                <a:latin typeface="Arial"/>
                <a:cs typeface="Arial"/>
              </a:rPr>
              <a:t>Opened first unit: March 1, 2022</a:t>
            </a:r>
          </a:p>
        </p:txBody>
      </p:sp>
      <p:sp>
        <p:nvSpPr>
          <p:cNvPr id="3" name="TextBox 2"/>
          <p:cNvSpPr txBox="1"/>
          <p:nvPr/>
        </p:nvSpPr>
        <p:spPr>
          <a:xfrm>
            <a:off x="6493000" y="1691282"/>
            <a:ext cx="5096833" cy="830997"/>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8 locations generating ~$2.3 MM in revenue with 35% flow through</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1 additional location to open in 2022</a:t>
            </a:r>
          </a:p>
        </p:txBody>
      </p:sp>
      <p:pic>
        <p:nvPicPr>
          <p:cNvPr id="7" name="Picture 6">
            <a:extLst>
              <a:ext uri="{FF2B5EF4-FFF2-40B4-BE49-F238E27FC236}">
                <a16:creationId xmlns:a16="http://schemas.microsoft.com/office/drawing/2014/main" id="{D983E23B-839E-4492-A449-370967D92634}"/>
              </a:ext>
            </a:extLst>
          </p:cNvPr>
          <p:cNvPicPr>
            <a:picLocks noChangeAspect="1"/>
          </p:cNvPicPr>
          <p:nvPr/>
        </p:nvPicPr>
        <p:blipFill>
          <a:blip r:embed="rId2"/>
          <a:stretch>
            <a:fillRect/>
          </a:stretch>
        </p:blipFill>
        <p:spPr>
          <a:xfrm>
            <a:off x="7464074" y="4140337"/>
            <a:ext cx="3216118" cy="2544397"/>
          </a:xfrm>
          <a:prstGeom prst="rect">
            <a:avLst/>
          </a:prstGeom>
        </p:spPr>
      </p:pic>
      <p:pic>
        <p:nvPicPr>
          <p:cNvPr id="12" name="Picture 11">
            <a:extLst>
              <a:ext uri="{FF2B5EF4-FFF2-40B4-BE49-F238E27FC236}">
                <a16:creationId xmlns:a16="http://schemas.microsoft.com/office/drawing/2014/main" id="{5C410E65-78FF-4790-9B8F-12ECB8D68EA2}"/>
              </a:ext>
            </a:extLst>
          </p:cNvPr>
          <p:cNvPicPr>
            <a:picLocks noChangeAspect="1"/>
          </p:cNvPicPr>
          <p:nvPr/>
        </p:nvPicPr>
        <p:blipFill>
          <a:blip r:embed="rId3"/>
          <a:stretch>
            <a:fillRect/>
          </a:stretch>
        </p:blipFill>
        <p:spPr>
          <a:xfrm>
            <a:off x="298377" y="4093946"/>
            <a:ext cx="4944183" cy="2590788"/>
          </a:xfrm>
          <a:prstGeom prst="rect">
            <a:avLst/>
          </a:prstGeom>
        </p:spPr>
      </p:pic>
      <p:sp>
        <p:nvSpPr>
          <p:cNvPr id="4" name="TextBox 3">
            <a:extLst>
              <a:ext uri="{FF2B5EF4-FFF2-40B4-BE49-F238E27FC236}">
                <a16:creationId xmlns:a16="http://schemas.microsoft.com/office/drawing/2014/main" id="{6FE4682B-1226-4D43-A13C-D0F2A054D865}"/>
              </a:ext>
            </a:extLst>
          </p:cNvPr>
          <p:cNvSpPr txBox="1"/>
          <p:nvPr/>
        </p:nvSpPr>
        <p:spPr>
          <a:xfrm>
            <a:off x="349033" y="1032732"/>
            <a:ext cx="5351860" cy="400110"/>
          </a:xfrm>
          <a:prstGeom prst="rect">
            <a:avLst/>
          </a:prstGeom>
          <a:noFill/>
          <a:ln>
            <a:solidFill>
              <a:schemeClr val="tx1"/>
            </a:solidFill>
          </a:ln>
        </p:spPr>
        <p:txBody>
          <a:bodyPr vert="horz" wrap="square" rtlCol="0">
            <a:spAutoFit/>
          </a:bodyPr>
          <a:lstStyle/>
          <a:p>
            <a:pPr algn="ctr"/>
            <a:r>
              <a:rPr lang="en-US" sz="2000" b="1" kern="1200">
                <a:solidFill>
                  <a:schemeClr val="tx1"/>
                </a:solidFill>
                <a:latin typeface="Arial" panose="020B0604020202020204" pitchFamily="34" charset="0"/>
                <a:cs typeface="Arial" panose="020B0604020202020204" pitchFamily="34" charset="0"/>
              </a:rPr>
              <a:t>Village Inn &amp; Granite City Dual Concept</a:t>
            </a:r>
            <a:endParaRPr lang="en-US" sz="2000"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09436BD-A25A-425B-A7C1-9D9819F9F42A}"/>
              </a:ext>
            </a:extLst>
          </p:cNvPr>
          <p:cNvSpPr txBox="1"/>
          <p:nvPr/>
        </p:nvSpPr>
        <p:spPr>
          <a:xfrm>
            <a:off x="6493000" y="1026432"/>
            <a:ext cx="5256244" cy="400110"/>
          </a:xfrm>
          <a:prstGeom prst="rect">
            <a:avLst/>
          </a:prstGeom>
          <a:noFill/>
          <a:ln>
            <a:solidFill>
              <a:schemeClr val="tx1"/>
            </a:solidFill>
          </a:ln>
        </p:spPr>
        <p:txBody>
          <a:bodyPr vert="horz" wrap="square" rtlCol="0">
            <a:spAutoFit/>
          </a:bodyPr>
          <a:lstStyle/>
          <a:p>
            <a:pPr algn="ctr"/>
            <a:r>
              <a:rPr lang="en-US" sz="2000" b="1">
                <a:latin typeface="Arial" panose="020B0604020202020204" pitchFamily="34" charset="0"/>
                <a:ea typeface="+mj-ea"/>
                <a:cs typeface="Arial" panose="020B0604020202020204" pitchFamily="34" charset="0"/>
              </a:rPr>
              <a:t>Famous Dave’s Ghost Kitchens</a:t>
            </a:r>
          </a:p>
        </p:txBody>
      </p:sp>
    </p:spTree>
    <p:extLst>
      <p:ext uri="{BB962C8B-B14F-4D97-AF65-F5344CB8AC3E}">
        <p14:creationId xmlns:p14="http://schemas.microsoft.com/office/powerpoint/2010/main" val="3810868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BC8EF-6BED-A24A-83B8-69A62775FB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EFC0C37-CB1A-DE48-9EF6-8BDC8DCD8BC3}"/>
              </a:ext>
            </a:extLst>
          </p:cNvPr>
          <p:cNvSpPr txBox="1">
            <a:spLocks/>
          </p:cNvSpPr>
          <p:nvPr/>
        </p:nvSpPr>
        <p:spPr>
          <a:xfrm>
            <a:off x="838200" y="318346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BARRIO QUEEN</a:t>
            </a:r>
          </a:p>
        </p:txBody>
      </p:sp>
    </p:spTree>
    <p:extLst>
      <p:ext uri="{BB962C8B-B14F-4D97-AF65-F5344CB8AC3E}">
        <p14:creationId xmlns:p14="http://schemas.microsoft.com/office/powerpoint/2010/main" val="3662456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567808" y="1265970"/>
            <a:ext cx="6355505" cy="5109877"/>
          </a:xfrm>
        </p:spPr>
        <p:txBody>
          <a:bodyPr vert="horz" lIns="0" tIns="0" rIns="0" bIns="0" rtlCol="0" anchor="t">
            <a:noAutofit/>
          </a:bodyPr>
          <a:lstStyle/>
          <a:p>
            <a:pPr marL="344805" lvl="1" indent="-172720">
              <a:buClr>
                <a:schemeClr val="tx1"/>
              </a:buClr>
              <a:buSzPct val="120000"/>
              <a:buFont typeface="Arial" panose="020B0604020202020204" pitchFamily="34" charset="0"/>
              <a:buChar char="•"/>
            </a:pPr>
            <a:endParaRPr lang="en-US" sz="1400">
              <a:latin typeface="Arial"/>
              <a:cs typeface="Arial"/>
            </a:endParaRPr>
          </a:p>
          <a:p>
            <a:pPr marL="344805" lvl="1" indent="-172720">
              <a:buClr>
                <a:srgbClr val="000000"/>
              </a:buClr>
              <a:buSzPct val="120000"/>
              <a:buFont typeface="Arial" panose="020B0604020202020204" pitchFamily="34" charset="0"/>
              <a:buChar char="•"/>
            </a:pPr>
            <a:r>
              <a:rPr lang="en-US" sz="1400" b="1">
                <a:latin typeface="Arial"/>
                <a:cs typeface="Arial"/>
              </a:rPr>
              <a:t>7</a:t>
            </a:r>
            <a:r>
              <a:rPr lang="en-US" sz="1400">
                <a:latin typeface="Arial"/>
                <a:cs typeface="Arial"/>
              </a:rPr>
              <a:t> Corporate Stores in U.S. generating </a:t>
            </a:r>
            <a:r>
              <a:rPr lang="en-US" sz="1400" b="1">
                <a:latin typeface="Arial"/>
                <a:cs typeface="Arial"/>
              </a:rPr>
              <a:t>$35.0 MM </a:t>
            </a:r>
            <a:r>
              <a:rPr lang="en-US" sz="1400">
                <a:latin typeface="Arial"/>
                <a:cs typeface="Arial"/>
              </a:rPr>
              <a:t>in revenue in 2021</a:t>
            </a:r>
            <a:endParaRPr lang="en-US" sz="1050">
              <a:latin typeface="Arial"/>
              <a:cs typeface="Arial"/>
            </a:endParaRPr>
          </a:p>
          <a:p>
            <a:pPr marL="344805" lvl="1" indent="-172720">
              <a:buClr>
                <a:schemeClr val="tx1"/>
              </a:buClr>
              <a:buSzPct val="120000"/>
              <a:buFont typeface="Arial" panose="020B0604020202020204" pitchFamily="34" charset="0"/>
              <a:buChar char="•"/>
            </a:pPr>
            <a:endParaRPr lang="en-US" sz="1400" baseline="300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1</a:t>
            </a:r>
            <a:r>
              <a:rPr lang="en-US" sz="1400">
                <a:latin typeface="Arial"/>
                <a:cs typeface="Arial"/>
              </a:rPr>
              <a:t> additional Corporate Stores to open Q4 2022</a:t>
            </a:r>
            <a:endParaRPr lang="en-US" sz="1400" b="1">
              <a:latin typeface="Arial"/>
              <a:cs typeface="Arial"/>
            </a:endParaRPr>
          </a:p>
          <a:p>
            <a:pPr marL="344805" lvl="1" indent="-172720">
              <a:buClr>
                <a:schemeClr val="tx1"/>
              </a:buClr>
              <a:buSzPct val="120000"/>
              <a:buFont typeface="Arial" panose="020B0604020202020204" pitchFamily="34" charset="0"/>
              <a:buChar char="•"/>
            </a:pPr>
            <a:endParaRPr lang="en-US" sz="1400" baseline="300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a:latin typeface="Arial"/>
                <a:cs typeface="Arial"/>
              </a:rPr>
              <a:t>Concept has franchising potential – 19% Restaurant-level margin</a:t>
            </a:r>
            <a:endParaRPr lang="en-US" sz="1400">
              <a:latin typeface="Arial" panose="020B0604020202020204" pitchFamily="34" charset="0"/>
              <a:cs typeface="Arial" panose="020B0604020202020204" pitchFamily="34" charset="0"/>
            </a:endParaRPr>
          </a:p>
          <a:p>
            <a:pPr marL="457200" lvl="1" indent="0">
              <a:buClr>
                <a:schemeClr val="tx1"/>
              </a:buClr>
              <a:buSzPct val="120000"/>
              <a:buNone/>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a:latin typeface="Arial"/>
                <a:cs typeface="Arial"/>
              </a:rPr>
              <a:t>Average Corporate Unit Volume (AUV): </a:t>
            </a:r>
            <a:r>
              <a:rPr lang="en-US" sz="1400" b="1">
                <a:latin typeface="Arial"/>
                <a:cs typeface="Arial"/>
              </a:rPr>
              <a:t>$5.0 MM</a:t>
            </a:r>
          </a:p>
          <a:p>
            <a:pPr marL="344805" lvl="1" indent="-17272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Over 27% </a:t>
            </a:r>
            <a:r>
              <a:rPr lang="en-US" sz="1400">
                <a:latin typeface="Arial"/>
                <a:cs typeface="Arial"/>
              </a:rPr>
              <a:t>liquor mix</a:t>
            </a:r>
          </a:p>
          <a:p>
            <a:pPr marL="344805" lvl="1" indent="-172720">
              <a:buClr>
                <a:srgbClr val="000000"/>
              </a:buClr>
              <a:buSzPct val="120000"/>
              <a:buFont typeface="Arial" panose="020B0604020202020204" pitchFamily="34" charset="0"/>
              <a:buChar char="•"/>
            </a:pPr>
            <a:endParaRPr lang="en-US" sz="1400">
              <a:latin typeface="Arial"/>
              <a:cs typeface="Arial"/>
            </a:endParaRPr>
          </a:p>
          <a:p>
            <a:pPr marL="344805" lvl="1" indent="-172720">
              <a:buClr>
                <a:srgbClr val="000000"/>
              </a:buClr>
              <a:buSzPct val="120000"/>
              <a:buFont typeface="Arial" panose="020B0604020202020204" pitchFamily="34" charset="0"/>
              <a:buChar char="•"/>
            </a:pPr>
            <a:r>
              <a:rPr lang="en-US" sz="1400" b="1">
                <a:latin typeface="Arial"/>
                <a:cs typeface="Arial"/>
              </a:rPr>
              <a:t>Average cash-on-cash return of 63% based on first 7 units ($950K restaurant-level profit/$1.5 MM buildout)</a:t>
            </a:r>
            <a:endParaRPr lang="en-US" sz="1400">
              <a:latin typeface="Arial"/>
              <a:cs typeface="Arial"/>
            </a:endParaRPr>
          </a:p>
          <a:p>
            <a:pPr marL="344805" lvl="1" indent="-172720">
              <a:buClr>
                <a:srgbClr val="000000"/>
              </a:buClr>
              <a:buSzPct val="120000"/>
              <a:buFont typeface="Arial" panose="020B0604020202020204" pitchFamily="34" charset="0"/>
              <a:buChar char="•"/>
            </a:pPr>
            <a:endParaRPr lang="en-US" sz="1400">
              <a:latin typeface="Arial"/>
              <a:cs typeface="Arial"/>
            </a:endParaRPr>
          </a:p>
          <a:p>
            <a:pPr marL="344805" lvl="1" indent="-172720">
              <a:buClr>
                <a:srgbClr val="000000"/>
              </a:buClr>
              <a:buSzPct val="120000"/>
              <a:buFont typeface="Arial" panose="020B0604020202020204" pitchFamily="34" charset="0"/>
              <a:buChar char="•"/>
            </a:pPr>
            <a:endParaRPr lang="en-US" sz="1400">
              <a:latin typeface="Arial"/>
              <a:cs typeface="Arial"/>
            </a:endParaRPr>
          </a:p>
          <a:p>
            <a:pPr marL="344805" lvl="1" indent="-172720">
              <a:buClr>
                <a:srgbClr val="000000"/>
              </a:buClr>
              <a:buSzPct val="120000"/>
              <a:buFont typeface="Arial" panose="020B0604020202020204" pitchFamily="34" charset="0"/>
              <a:buChar char="•"/>
            </a:pPr>
            <a:endParaRPr lang="en-US" sz="1400">
              <a:latin typeface="Arial"/>
              <a:cs typeface="Arial"/>
            </a:endParaRPr>
          </a:p>
          <a:p>
            <a:pPr marL="344805" lvl="1" indent="-172720">
              <a:buClr>
                <a:srgbClr val="000000"/>
              </a:buClr>
              <a:buSzPct val="120000"/>
              <a:buFont typeface="Arial" panose="020B0604020202020204" pitchFamily="34" charset="0"/>
              <a:buChar char="•"/>
            </a:pPr>
            <a:endParaRPr lang="en-US" sz="1400">
              <a:latin typeface="Arial"/>
              <a:cs typeface="Arial"/>
            </a:endParaRPr>
          </a:p>
        </p:txBody>
      </p:sp>
      <p:pic>
        <p:nvPicPr>
          <p:cNvPr id="4" name="Picture 3" descr="A picture containing text, food, dish, snack food&#10;&#10;Description automatically generated">
            <a:extLst>
              <a:ext uri="{FF2B5EF4-FFF2-40B4-BE49-F238E27FC236}">
                <a16:creationId xmlns:a16="http://schemas.microsoft.com/office/drawing/2014/main" id="{9BBA67EB-17F4-1C48-9272-172C1C582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4400" y="0"/>
            <a:ext cx="4927600" cy="6858000"/>
          </a:xfrm>
          <a:prstGeom prst="rect">
            <a:avLst/>
          </a:prstGeom>
        </p:spPr>
      </p:pic>
      <p:sp>
        <p:nvSpPr>
          <p:cNvPr id="5" name="Title 1">
            <a:extLst>
              <a:ext uri="{FF2B5EF4-FFF2-40B4-BE49-F238E27FC236}">
                <a16:creationId xmlns:a16="http://schemas.microsoft.com/office/drawing/2014/main" id="{1284CD84-F655-4A75-A90F-2A3C03D65DE8}"/>
              </a:ext>
            </a:extLst>
          </p:cNvPr>
          <p:cNvSpPr txBox="1">
            <a:spLocks/>
          </p:cNvSpPr>
          <p:nvPr/>
        </p:nvSpPr>
        <p:spPr>
          <a:xfrm>
            <a:off x="838200" y="-421705"/>
            <a:ext cx="10515600" cy="1325563"/>
          </a:xfrm>
          <a:prstGeom prst="rect">
            <a:avLst/>
          </a:prstGeom>
          <a:ln>
            <a:noFill/>
          </a:ln>
        </p:spPr>
        <p:txBody>
          <a:bodyPr vert="horz" lIns="0" tIns="0" rIns="0" bIns="0" rtlCol="0" anchor="b">
            <a:norm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800">
                <a:latin typeface="Arial Black" panose="020B0A04020102020204" pitchFamily="34" charset="0"/>
              </a:rPr>
              <a:t>BARRIO QUEEN OVERVIEW</a:t>
            </a:r>
          </a:p>
        </p:txBody>
      </p:sp>
    </p:spTree>
    <p:extLst>
      <p:ext uri="{BB962C8B-B14F-4D97-AF65-F5344CB8AC3E}">
        <p14:creationId xmlns:p14="http://schemas.microsoft.com/office/powerpoint/2010/main" val="250046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CB245086-754B-42C6-9F55-2C2EB9BAD785}"/>
              </a:ext>
            </a:extLst>
          </p:cNvPr>
          <p:cNvSpPr txBox="1">
            <a:spLocks/>
          </p:cNvSpPr>
          <p:nvPr/>
        </p:nvSpPr>
        <p:spPr>
          <a:xfrm>
            <a:off x="11530660" y="6401040"/>
            <a:ext cx="428710" cy="2559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B9A9F-EDC9-884F-BFC3-4D47A1D0727B}" type="slidenum">
              <a:rPr lang="en-US" smtClean="0">
                <a:solidFill>
                  <a:prstClr val="black">
                    <a:tint val="75000"/>
                  </a:prstClr>
                </a:solidFill>
              </a:rPr>
              <a:pPr/>
              <a:t>28</a:t>
            </a:fld>
            <a:endParaRPr lang="en-US">
              <a:solidFill>
                <a:prstClr val="black">
                  <a:tint val="75000"/>
                </a:prstClr>
              </a:solidFill>
            </a:endParaRPr>
          </a:p>
        </p:txBody>
      </p:sp>
      <p:sp>
        <p:nvSpPr>
          <p:cNvPr id="4" name="Title 3"/>
          <p:cNvSpPr>
            <a:spLocks noGrp="1"/>
          </p:cNvSpPr>
          <p:nvPr>
            <p:ph type="title"/>
          </p:nvPr>
        </p:nvSpPr>
        <p:spPr>
          <a:xfrm>
            <a:off x="284253" y="31432"/>
            <a:ext cx="4044695" cy="1325563"/>
          </a:xfrm>
        </p:spPr>
        <p:txBody>
          <a:bodyPr>
            <a:normAutofit/>
          </a:bodyPr>
          <a:lstStyle/>
          <a:p>
            <a:r>
              <a:rPr lang="en-US" sz="2400">
                <a:latin typeface="Arial Black" panose="020B0A04020102020204" pitchFamily="34" charset="0"/>
              </a:rPr>
              <a:t>Phoenix Barrio Locations</a:t>
            </a:r>
            <a:endParaRPr lang="en-US" sz="24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58F5F2E-0821-4902-ADC1-0C58C492844A}"/>
              </a:ext>
            </a:extLst>
          </p:cNvPr>
          <p:cNvPicPr>
            <a:picLocks noChangeAspect="1"/>
          </p:cNvPicPr>
          <p:nvPr/>
        </p:nvPicPr>
        <p:blipFill>
          <a:blip r:embed="rId2"/>
          <a:stretch>
            <a:fillRect/>
          </a:stretch>
        </p:blipFill>
        <p:spPr>
          <a:xfrm>
            <a:off x="4317534" y="694545"/>
            <a:ext cx="7427481" cy="5706164"/>
          </a:xfrm>
          <a:prstGeom prst="rect">
            <a:avLst/>
          </a:prstGeom>
        </p:spPr>
      </p:pic>
      <p:sp>
        <p:nvSpPr>
          <p:cNvPr id="5" name="TextBox 4">
            <a:extLst>
              <a:ext uri="{FF2B5EF4-FFF2-40B4-BE49-F238E27FC236}">
                <a16:creationId xmlns:a16="http://schemas.microsoft.com/office/drawing/2014/main" id="{47F7CE5E-4DBA-47F2-BCDC-C9B8A992EDC3}"/>
              </a:ext>
            </a:extLst>
          </p:cNvPr>
          <p:cNvSpPr txBox="1"/>
          <p:nvPr/>
        </p:nvSpPr>
        <p:spPr>
          <a:xfrm>
            <a:off x="358279" y="1477519"/>
            <a:ext cx="2689412"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Arial"/>
                <a:cs typeface="Arial"/>
              </a:rPr>
              <a:t>Tempe</a:t>
            </a:r>
          </a:p>
          <a:p>
            <a:pPr marL="285750" indent="-285750">
              <a:buFont typeface="Arial" panose="020B0604020202020204" pitchFamily="34" charset="0"/>
              <a:buChar char="•"/>
            </a:pPr>
            <a:r>
              <a:rPr lang="en-US" dirty="0">
                <a:latin typeface="Arial"/>
                <a:cs typeface="Arial"/>
              </a:rPr>
              <a:t>Desert Ridge</a:t>
            </a:r>
          </a:p>
          <a:p>
            <a:pPr marL="285750" indent="-285750">
              <a:buFont typeface="Arial" panose="020B0604020202020204" pitchFamily="34" charset="0"/>
              <a:buChar char="•"/>
            </a:pPr>
            <a:r>
              <a:rPr lang="en-US" dirty="0">
                <a:latin typeface="Arial"/>
                <a:cs typeface="Arial"/>
              </a:rPr>
              <a:t>Scottsdale</a:t>
            </a:r>
          </a:p>
          <a:p>
            <a:pPr marL="285750" indent="-285750">
              <a:buFont typeface="Arial" panose="020B0604020202020204" pitchFamily="34" charset="0"/>
              <a:buChar char="•"/>
            </a:pPr>
            <a:r>
              <a:rPr lang="en-US" dirty="0">
                <a:latin typeface="Arial"/>
                <a:cs typeface="Arial"/>
              </a:rPr>
              <a:t>Glendale</a:t>
            </a:r>
          </a:p>
          <a:p>
            <a:pPr marL="285750" indent="-285750">
              <a:buFont typeface="Arial" panose="020B0604020202020204" pitchFamily="34" charset="0"/>
              <a:buChar char="•"/>
            </a:pPr>
            <a:r>
              <a:rPr lang="en-US" dirty="0">
                <a:latin typeface="Arial"/>
                <a:cs typeface="Arial"/>
              </a:rPr>
              <a:t>Gilbert</a:t>
            </a:r>
          </a:p>
          <a:p>
            <a:pPr marL="285750" indent="-285750">
              <a:buFont typeface="Arial" panose="020B0604020202020204" pitchFamily="34" charset="0"/>
              <a:buChar char="•"/>
            </a:pPr>
            <a:r>
              <a:rPr lang="en-US" dirty="0">
                <a:latin typeface="Arial"/>
                <a:cs typeface="Arial"/>
              </a:rPr>
              <a:t>Queen Creek</a:t>
            </a:r>
          </a:p>
          <a:p>
            <a:pPr marL="285750" indent="-285750">
              <a:buFont typeface="Arial" panose="020B0604020202020204" pitchFamily="34" charset="0"/>
              <a:buChar char="•"/>
            </a:pPr>
            <a:r>
              <a:rPr lang="en-US" dirty="0">
                <a:latin typeface="Arial"/>
                <a:cs typeface="Arial"/>
              </a:rPr>
              <a:t>Avondale</a:t>
            </a:r>
          </a:p>
          <a:p>
            <a:pPr marL="285750" indent="-285750">
              <a:buFont typeface="Arial" panose="020B0604020202020204" pitchFamily="34" charset="0"/>
              <a:buChar char="•"/>
            </a:pPr>
            <a:r>
              <a:rPr lang="en-US" dirty="0">
                <a:latin typeface="Arial"/>
                <a:cs typeface="Arial"/>
              </a:rPr>
              <a:t>8th location in Surprise, opening in 2022</a:t>
            </a:r>
          </a:p>
        </p:txBody>
      </p:sp>
      <p:sp>
        <p:nvSpPr>
          <p:cNvPr id="6" name="Title 1">
            <a:extLst>
              <a:ext uri="{FF2B5EF4-FFF2-40B4-BE49-F238E27FC236}">
                <a16:creationId xmlns:a16="http://schemas.microsoft.com/office/drawing/2014/main" id="{69184D98-5B96-4914-A35F-C84D5A177377}"/>
              </a:ext>
            </a:extLst>
          </p:cNvPr>
          <p:cNvSpPr txBox="1">
            <a:spLocks/>
          </p:cNvSpPr>
          <p:nvPr/>
        </p:nvSpPr>
        <p:spPr>
          <a:xfrm>
            <a:off x="838200" y="-302864"/>
            <a:ext cx="10515600" cy="1325563"/>
          </a:xfrm>
          <a:prstGeom prst="rect">
            <a:avLst/>
          </a:prstGeom>
          <a:ln>
            <a:noFill/>
          </a:ln>
        </p:spPr>
        <p:txBody>
          <a:bodyPr vert="horz" lIns="0" tIns="0" rIns="0" bIns="0" rtlCol="0" anchor="b">
            <a:norm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endParaRPr lang="en-US" sz="2800">
              <a:latin typeface="Arial Black" panose="020B0A04020102020204" pitchFamily="34" charset="0"/>
            </a:endParaRPr>
          </a:p>
        </p:txBody>
      </p:sp>
    </p:spTree>
    <p:extLst>
      <p:ext uri="{BB962C8B-B14F-4D97-AF65-F5344CB8AC3E}">
        <p14:creationId xmlns:p14="http://schemas.microsoft.com/office/powerpoint/2010/main" val="3279112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BC8EF-6BED-A24A-83B8-69A62775FB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EFC0C37-CB1A-DE48-9EF6-8BDC8DCD8BC3}"/>
              </a:ext>
            </a:extLst>
          </p:cNvPr>
          <p:cNvSpPr txBox="1">
            <a:spLocks/>
          </p:cNvSpPr>
          <p:nvPr/>
        </p:nvSpPr>
        <p:spPr>
          <a:xfrm>
            <a:off x="838200" y="2696451"/>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BAR CONCEPTS</a:t>
            </a:r>
          </a:p>
          <a:p>
            <a:endParaRPr lang="en-US">
              <a:solidFill>
                <a:schemeClr val="bg1"/>
              </a:solidFill>
            </a:endParaRPr>
          </a:p>
          <a:p>
            <a:r>
              <a:rPr lang="en-US" sz="2800">
                <a:solidFill>
                  <a:schemeClr val="bg1"/>
                </a:solidFill>
                <a:latin typeface="Arial Black"/>
              </a:rPr>
              <a:t>FOX &amp; HOUND and</a:t>
            </a:r>
            <a:endParaRPr lang="en-US" sz="2800">
              <a:solidFill>
                <a:schemeClr val="bg1"/>
              </a:solidFill>
            </a:endParaRPr>
          </a:p>
          <a:p>
            <a:r>
              <a:rPr lang="en-US" sz="2800">
                <a:solidFill>
                  <a:schemeClr val="bg1"/>
                </a:solidFill>
              </a:rPr>
              <a:t>CRAFT REPUBLIC</a:t>
            </a:r>
          </a:p>
        </p:txBody>
      </p:sp>
    </p:spTree>
    <p:extLst>
      <p:ext uri="{BB962C8B-B14F-4D97-AF65-F5344CB8AC3E}">
        <p14:creationId xmlns:p14="http://schemas.microsoft.com/office/powerpoint/2010/main" val="1764249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38B5A21-FA34-4F35-8CC6-5A5B7D294904}"/>
              </a:ext>
            </a:extLst>
          </p:cNvPr>
          <p:cNvSpPr>
            <a:spLocks noGrp="1"/>
          </p:cNvSpPr>
          <p:nvPr>
            <p:ph type="title"/>
          </p:nvPr>
        </p:nvSpPr>
        <p:spPr>
          <a:xfrm>
            <a:off x="316249" y="-180953"/>
            <a:ext cx="10833513" cy="939470"/>
          </a:xfrm>
        </p:spPr>
        <p:txBody>
          <a:bodyPr>
            <a:noAutofit/>
          </a:body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BBQ HOLDINGS WILL BECOME FAMOUS HOSPITALITY</a:t>
            </a:r>
            <a:endParaRPr lang="en-US" sz="2800" b="1">
              <a:solidFill>
                <a:schemeClr val="tx1"/>
              </a:solidFill>
              <a:latin typeface="Arial Black" panose="020B0A04020102020204" pitchFamily="34" charset="0"/>
            </a:endParaRPr>
          </a:p>
        </p:txBody>
      </p:sp>
      <p:sp>
        <p:nvSpPr>
          <p:cNvPr id="11" name="TextBox 10">
            <a:extLst>
              <a:ext uri="{FF2B5EF4-FFF2-40B4-BE49-F238E27FC236}">
                <a16:creationId xmlns:a16="http://schemas.microsoft.com/office/drawing/2014/main" id="{DB7A3522-2B3F-44E9-9AA5-435190424527}"/>
              </a:ext>
            </a:extLst>
          </p:cNvPr>
          <p:cNvSpPr txBox="1"/>
          <p:nvPr/>
        </p:nvSpPr>
        <p:spPr>
          <a:xfrm>
            <a:off x="613459" y="985964"/>
            <a:ext cx="11296890" cy="1477328"/>
          </a:xfrm>
          <a:prstGeom prst="rect">
            <a:avLst/>
          </a:prstGeom>
          <a:noFill/>
        </p:spPr>
        <p:txBody>
          <a:bodyPr wrap="square" lIns="91440" tIns="45720" rIns="91440" bIns="45720" anchor="t">
            <a:spAutoFit/>
          </a:bodyPr>
          <a:lstStyle/>
          <a:p>
            <a:pPr>
              <a:buClr>
                <a:schemeClr val="tx1"/>
              </a:buClr>
              <a:buSzPct val="105000"/>
            </a:pPr>
            <a:r>
              <a:rPr lang="en-US" sz="1800" b="1">
                <a:latin typeface="Arial"/>
                <a:cs typeface="Arial"/>
              </a:rPr>
              <a:t>Why are we changing our name?</a:t>
            </a:r>
          </a:p>
          <a:p>
            <a:pPr marL="285750" indent="-285750">
              <a:buClr>
                <a:schemeClr val="tx1"/>
              </a:buClr>
              <a:buSzPct val="105000"/>
              <a:buFont typeface="Arial" panose="020B0604020202020204" pitchFamily="34" charset="0"/>
              <a:buChar char="•"/>
            </a:pPr>
            <a:r>
              <a:rPr lang="en-US">
                <a:latin typeface="Arial"/>
                <a:cs typeface="Arial"/>
              </a:rPr>
              <a:t>We’re famous and we’ve grown!</a:t>
            </a:r>
          </a:p>
          <a:p>
            <a:pPr marL="285750" indent="-285750">
              <a:buClr>
                <a:schemeClr val="tx1"/>
              </a:buClr>
              <a:buSzPct val="105000"/>
              <a:buFont typeface="Arial" panose="020B0604020202020204" pitchFamily="34" charset="0"/>
              <a:buChar char="•"/>
            </a:pPr>
            <a:r>
              <a:rPr lang="en-US">
                <a:latin typeface="Arial"/>
                <a:cs typeface="Arial"/>
              </a:rPr>
              <a:t>We continue to expand our tastebuds with strong brands serving BBQ, American fare, Mexican, breakfast, steaks and pies.  </a:t>
            </a:r>
          </a:p>
          <a:p>
            <a:pPr marL="285750" indent="-285750">
              <a:buClr>
                <a:schemeClr val="tx1"/>
              </a:buClr>
              <a:buSzPct val="105000"/>
              <a:buFont typeface="Arial" panose="020B0604020202020204" pitchFamily="34" charset="0"/>
              <a:buChar char="•"/>
            </a:pPr>
            <a:r>
              <a:rPr lang="en-US" sz="1800">
                <a:latin typeface="Arial"/>
                <a:cs typeface="Arial"/>
              </a:rPr>
              <a:t>We are a diversified restaurant operator.</a:t>
            </a:r>
          </a:p>
        </p:txBody>
      </p:sp>
      <p:sp>
        <p:nvSpPr>
          <p:cNvPr id="12" name="TextBox 11">
            <a:extLst>
              <a:ext uri="{FF2B5EF4-FFF2-40B4-BE49-F238E27FC236}">
                <a16:creationId xmlns:a16="http://schemas.microsoft.com/office/drawing/2014/main" id="{141D27B3-D129-425C-B522-AB4FBFCC1E65}"/>
              </a:ext>
            </a:extLst>
          </p:cNvPr>
          <p:cNvSpPr txBox="1"/>
          <p:nvPr/>
        </p:nvSpPr>
        <p:spPr>
          <a:xfrm>
            <a:off x="613459" y="2587355"/>
            <a:ext cx="10810754" cy="3016210"/>
          </a:xfrm>
          <a:prstGeom prst="rect">
            <a:avLst/>
          </a:prstGeom>
          <a:noFill/>
        </p:spPr>
        <p:txBody>
          <a:bodyPr wrap="square" lIns="91440" tIns="45720" rIns="91440" bIns="45720" anchor="t">
            <a:spAutoFit/>
          </a:bodyPr>
          <a:lstStyle/>
          <a:p>
            <a:pPr>
              <a:buClr>
                <a:schemeClr val="tx1"/>
              </a:buClr>
              <a:buSzPct val="105000"/>
            </a:pPr>
            <a:r>
              <a:rPr lang="en-US" sz="1800" b="1">
                <a:latin typeface="Arial"/>
                <a:cs typeface="Arial"/>
              </a:rPr>
              <a:t>Why we chose Famous Hospitality?</a:t>
            </a:r>
          </a:p>
          <a:p>
            <a:pPr marL="285750" indent="-285750">
              <a:buClr>
                <a:schemeClr val="tx1"/>
              </a:buClr>
              <a:buSzPct val="105000"/>
              <a:buFont typeface="Arial" panose="020B0604020202020204" pitchFamily="34" charset="0"/>
              <a:buChar char="•"/>
            </a:pPr>
            <a:r>
              <a:rPr lang="en-US" sz="1800">
                <a:latin typeface="Arial"/>
                <a:cs typeface="Arial"/>
              </a:rPr>
              <a:t>We strive to provide Famous Hospitality to our guests and franchise communities.</a:t>
            </a:r>
          </a:p>
          <a:p>
            <a:pPr marL="285750" indent="-285750">
              <a:buClr>
                <a:schemeClr val="tx1"/>
              </a:buClr>
              <a:buSzPct val="105000"/>
              <a:buFont typeface="Arial" panose="020B0604020202020204" pitchFamily="34" charset="0"/>
              <a:buChar char="•"/>
            </a:pPr>
            <a:r>
              <a:rPr lang="en-US" sz="1800">
                <a:latin typeface="Arial"/>
                <a:cs typeface="Arial"/>
              </a:rPr>
              <a:t>It reflects our acquisition and growth of a diversified portfolio of legacy brands.</a:t>
            </a:r>
          </a:p>
          <a:p>
            <a:pPr marL="285750" indent="-285750">
              <a:buClr>
                <a:schemeClr val="tx1"/>
              </a:buClr>
              <a:buSzPct val="105000"/>
              <a:buFont typeface="Arial" panose="020B0604020202020204" pitchFamily="34" charset="0"/>
              <a:buChar char="•"/>
            </a:pPr>
            <a:r>
              <a:rPr lang="en-US" sz="1800">
                <a:latin typeface="Arial"/>
                <a:cs typeface="Arial"/>
              </a:rPr>
              <a:t>These brands share a common theme, with each being built on the entrepreneurial spirit of America with original award-winning recipes and hard-working, proud restaurant teams.</a:t>
            </a:r>
          </a:p>
          <a:p>
            <a:pPr marL="285750" indent="-285750">
              <a:buClr>
                <a:schemeClr val="tx1"/>
              </a:buClr>
              <a:buSzPct val="105000"/>
              <a:buFont typeface="Arial" panose="020B0604020202020204" pitchFamily="34" charset="0"/>
              <a:buChar char="•"/>
            </a:pPr>
            <a:r>
              <a:rPr lang="en-US" sz="1800">
                <a:latin typeface="Arial"/>
                <a:cs typeface="Arial"/>
              </a:rPr>
              <a:t>We are innovators!</a:t>
            </a:r>
            <a:endParaRPr lang="en-US">
              <a:latin typeface="Arial"/>
              <a:cs typeface="Arial"/>
            </a:endParaRPr>
          </a:p>
          <a:p>
            <a:pPr marL="742950" lvl="1" indent="-285750">
              <a:buClr>
                <a:srgbClr val="000000"/>
              </a:buClr>
              <a:buSzPct val="105000"/>
              <a:buFont typeface="Arial" panose="020B0604020202020204" pitchFamily="34" charset="0"/>
              <a:buChar char="•"/>
            </a:pPr>
            <a:r>
              <a:rPr lang="en-US" sz="1600">
                <a:latin typeface="Arial"/>
                <a:cs typeface="Arial"/>
              </a:rPr>
              <a:t>Dual concepts</a:t>
            </a:r>
            <a:endParaRPr lang="en-US" sz="1600">
              <a:latin typeface="Century Gothic"/>
              <a:cs typeface="Arial"/>
            </a:endParaRPr>
          </a:p>
          <a:p>
            <a:pPr marL="742950" lvl="1" indent="-285750">
              <a:buClr>
                <a:srgbClr val="000000"/>
              </a:buClr>
              <a:buSzPct val="105000"/>
              <a:buFont typeface="Arial" panose="020B0604020202020204" pitchFamily="34" charset="0"/>
              <a:buChar char="•"/>
            </a:pPr>
            <a:r>
              <a:rPr lang="en-US" sz="1600">
                <a:latin typeface="Arial"/>
                <a:cs typeface="Arial"/>
              </a:rPr>
              <a:t>Ghost kitchens</a:t>
            </a:r>
            <a:endParaRPr lang="en-US" sz="1600">
              <a:latin typeface="Century Gothic"/>
              <a:cs typeface="Arial"/>
            </a:endParaRPr>
          </a:p>
          <a:p>
            <a:pPr marL="742950" lvl="1" indent="-285750">
              <a:buClr>
                <a:srgbClr val="000000"/>
              </a:buClr>
              <a:buSzPct val="105000"/>
              <a:buFont typeface="Arial" panose="020B0604020202020204" pitchFamily="34" charset="0"/>
              <a:buChar char="•"/>
            </a:pPr>
            <a:r>
              <a:rPr lang="en-US" sz="1600">
                <a:latin typeface="Arial"/>
                <a:cs typeface="Arial"/>
              </a:rPr>
              <a:t>Prototype development</a:t>
            </a:r>
          </a:p>
          <a:p>
            <a:pPr marL="742950" lvl="1" indent="-285750">
              <a:buClr>
                <a:srgbClr val="000000"/>
              </a:buClr>
              <a:buSzPct val="105000"/>
              <a:buFont typeface="Arial" panose="020B0604020202020204" pitchFamily="34" charset="0"/>
              <a:buChar char="•"/>
            </a:pPr>
            <a:r>
              <a:rPr lang="en-US" sz="1600">
                <a:latin typeface="Arial"/>
                <a:cs typeface="Arial"/>
              </a:rPr>
              <a:t>Retail products</a:t>
            </a:r>
            <a:endParaRPr lang="en-US" sz="1600"/>
          </a:p>
          <a:p>
            <a:pPr marL="285750" indent="-285750">
              <a:buClr>
                <a:schemeClr val="tx1"/>
              </a:buClr>
              <a:buSzPct val="105000"/>
              <a:buFont typeface="Arial" panose="020B0604020202020204" pitchFamily="34" charset="0"/>
              <a:buChar char="•"/>
            </a:pPr>
            <a:r>
              <a:rPr lang="en-US">
                <a:latin typeface="Arial"/>
                <a:cs typeface="Arial"/>
              </a:rPr>
              <a:t>We maximize synergies</a:t>
            </a:r>
            <a:r>
              <a:rPr lang="en-US" sz="1800">
                <a:latin typeface="Arial"/>
                <a:cs typeface="Arial"/>
              </a:rPr>
              <a:t> as we grow.</a:t>
            </a:r>
          </a:p>
        </p:txBody>
      </p:sp>
    </p:spTree>
    <p:extLst>
      <p:ext uri="{BB962C8B-B14F-4D97-AF65-F5344CB8AC3E}">
        <p14:creationId xmlns:p14="http://schemas.microsoft.com/office/powerpoint/2010/main" val="395883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84CD84-F655-4A75-A90F-2A3C03D65DE8}"/>
              </a:ext>
            </a:extLst>
          </p:cNvPr>
          <p:cNvSpPr txBox="1">
            <a:spLocks/>
          </p:cNvSpPr>
          <p:nvPr/>
        </p:nvSpPr>
        <p:spPr>
          <a:xfrm>
            <a:off x="838200" y="-421705"/>
            <a:ext cx="10515600" cy="1325563"/>
          </a:xfrm>
          <a:prstGeom prst="rect">
            <a:avLst/>
          </a:prstGeom>
          <a:ln>
            <a:noFill/>
          </a:ln>
        </p:spPr>
        <p:txBody>
          <a:bodyPr vert="horz" lIns="0" tIns="0" rIns="0" bIns="0" rtlCol="0" anchor="b">
            <a:norm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800">
                <a:latin typeface="Arial Black" panose="020B0A04020102020204" pitchFamily="34" charset="0"/>
              </a:rPr>
              <a:t>BAR CONCEPTS OVERVIEW</a:t>
            </a:r>
          </a:p>
        </p:txBody>
      </p:sp>
      <p:sp>
        <p:nvSpPr>
          <p:cNvPr id="6" name="Content Placeholder 2">
            <a:extLst>
              <a:ext uri="{FF2B5EF4-FFF2-40B4-BE49-F238E27FC236}">
                <a16:creationId xmlns:a16="http://schemas.microsoft.com/office/drawing/2014/main" id="{33E7CF10-5E01-47B3-8B9D-1C678A89C1E5}"/>
              </a:ext>
            </a:extLst>
          </p:cNvPr>
          <p:cNvSpPr txBox="1">
            <a:spLocks/>
          </p:cNvSpPr>
          <p:nvPr/>
        </p:nvSpPr>
        <p:spPr>
          <a:xfrm>
            <a:off x="720208" y="1287738"/>
            <a:ext cx="6355505" cy="5109877"/>
          </a:xfrm>
          <a:prstGeom prst="rect">
            <a:avLst/>
          </a:prstGeom>
          <a:ln>
            <a:noFill/>
          </a:ln>
        </p:spPr>
        <p:txBody>
          <a:bodyPr vert="horz" lIns="0" tIns="0" rIns="0" bIns="0" rtlCol="0" anchor="t">
            <a:noAutofit/>
          </a:bodyPr>
          <a:lstStyle>
            <a:lvl1pPr marL="148146" indent="-139754" algn="l" defTabSz="448469" rtl="0" eaLnBrk="1" latinLnBrk="0" hangingPunct="1">
              <a:lnSpc>
                <a:spcPct val="110000"/>
              </a:lnSpc>
              <a:spcBef>
                <a:spcPts val="265"/>
              </a:spcBef>
              <a:spcAft>
                <a:spcPts val="265"/>
              </a:spcAft>
              <a:buClrTx/>
              <a:buFont typeface="Arial"/>
              <a:buChar char="•"/>
              <a:defRPr sz="1235" kern="1200">
                <a:solidFill>
                  <a:srgbClr val="000000"/>
                </a:solidFill>
                <a:latin typeface="+mn-lt"/>
                <a:ea typeface="+mn-ea"/>
                <a:cs typeface="Century"/>
              </a:defRPr>
            </a:lvl1pPr>
            <a:lvl2pPr marL="345200" indent="-173300" algn="l" defTabSz="402500" rtl="0" eaLnBrk="1" latinLnBrk="0" hangingPunct="1">
              <a:spcBef>
                <a:spcPct val="20000"/>
              </a:spcBef>
              <a:buClrTx/>
              <a:buFont typeface="Arial"/>
              <a:buChar char="–"/>
              <a:tabLst/>
              <a:defRPr sz="1059" kern="1200">
                <a:solidFill>
                  <a:srgbClr val="000000"/>
                </a:solidFill>
                <a:latin typeface="+mn-lt"/>
                <a:ea typeface="+mn-ea"/>
                <a:cs typeface="Century"/>
              </a:defRPr>
            </a:lvl2pPr>
            <a:lvl3pPr marL="610736" indent="-223614" algn="l" defTabSz="448469" rtl="0" eaLnBrk="1" latinLnBrk="0" hangingPunct="1">
              <a:spcBef>
                <a:spcPct val="20000"/>
              </a:spcBef>
              <a:buClrTx/>
              <a:buFont typeface="Arial"/>
              <a:buChar char="•"/>
              <a:tabLst/>
              <a:defRPr sz="971" kern="1200">
                <a:solidFill>
                  <a:srgbClr val="000000"/>
                </a:solidFill>
                <a:latin typeface="+mn-lt"/>
                <a:ea typeface="+mn-ea"/>
                <a:cs typeface="Century"/>
              </a:defRPr>
            </a:lvl3pPr>
            <a:lvl4pPr marL="862299"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4pPr>
            <a:lvl5pPr marL="1106875"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5pPr>
            <a:lvl6pPr marL="2466559" indent="-224234" algn="l" defTabSz="448469" rtl="0" eaLnBrk="1" latinLnBrk="0" hangingPunct="1">
              <a:spcBef>
                <a:spcPct val="20000"/>
              </a:spcBef>
              <a:buFont typeface="Arial"/>
              <a:buChar char="•"/>
              <a:defRPr sz="1941" kern="1200">
                <a:solidFill>
                  <a:schemeClr val="tx1"/>
                </a:solidFill>
                <a:latin typeface="+mn-lt"/>
                <a:ea typeface="+mn-ea"/>
                <a:cs typeface="+mn-cs"/>
              </a:defRPr>
            </a:lvl6pPr>
            <a:lvl7pPr marL="2915023" indent="-224234" algn="l" defTabSz="448469" rtl="0" eaLnBrk="1" latinLnBrk="0" hangingPunct="1">
              <a:spcBef>
                <a:spcPct val="20000"/>
              </a:spcBef>
              <a:buFont typeface="Arial"/>
              <a:buChar char="•"/>
              <a:defRPr sz="1941" kern="1200">
                <a:solidFill>
                  <a:schemeClr val="tx1"/>
                </a:solidFill>
                <a:latin typeface="+mn-lt"/>
                <a:ea typeface="+mn-ea"/>
                <a:cs typeface="+mn-cs"/>
              </a:defRPr>
            </a:lvl7pPr>
            <a:lvl8pPr marL="3363492" indent="-224234" algn="l" defTabSz="448469" rtl="0" eaLnBrk="1" latinLnBrk="0" hangingPunct="1">
              <a:spcBef>
                <a:spcPct val="20000"/>
              </a:spcBef>
              <a:buFont typeface="Arial"/>
              <a:buChar char="•"/>
              <a:defRPr sz="1941" kern="1200">
                <a:solidFill>
                  <a:schemeClr val="tx1"/>
                </a:solidFill>
                <a:latin typeface="+mn-lt"/>
                <a:ea typeface="+mn-ea"/>
                <a:cs typeface="+mn-cs"/>
              </a:defRPr>
            </a:lvl8pPr>
            <a:lvl9pPr marL="3811955" indent="-224234" algn="l" defTabSz="448469" rtl="0" eaLnBrk="1" latinLnBrk="0" hangingPunct="1">
              <a:spcBef>
                <a:spcPct val="20000"/>
              </a:spcBef>
              <a:buFont typeface="Arial"/>
              <a:buChar char="•"/>
              <a:defRPr sz="1941" kern="1200">
                <a:solidFill>
                  <a:schemeClr val="tx1"/>
                </a:solidFill>
                <a:latin typeface="+mn-lt"/>
                <a:ea typeface="+mn-ea"/>
                <a:cs typeface="+mn-cs"/>
              </a:defRPr>
            </a:lvl9pPr>
          </a:lstStyle>
          <a:p>
            <a:pPr marL="344805" lvl="1" indent="-172720">
              <a:buClr>
                <a:schemeClr val="tx1"/>
              </a:buClr>
              <a:buSzPct val="120000"/>
              <a:buFont typeface="Arial" panose="020B0604020202020204" pitchFamily="34" charset="0"/>
              <a:buChar char="•"/>
            </a:pPr>
            <a:r>
              <a:rPr lang="en-US" sz="1400" b="1">
                <a:latin typeface="Arial"/>
                <a:cs typeface="Arial"/>
              </a:rPr>
              <a:t>3</a:t>
            </a:r>
            <a:r>
              <a:rPr lang="en-US" sz="1400">
                <a:latin typeface="Arial"/>
                <a:cs typeface="Arial"/>
              </a:rPr>
              <a:t> Corporate Stores in U.S. generating </a:t>
            </a:r>
            <a:r>
              <a:rPr lang="en-US" sz="1400" b="1">
                <a:latin typeface="Arial"/>
                <a:cs typeface="Arial"/>
              </a:rPr>
              <a:t>$8.5 MM </a:t>
            </a:r>
            <a:r>
              <a:rPr lang="en-US" sz="1400">
                <a:latin typeface="Arial"/>
                <a:cs typeface="Arial"/>
              </a:rPr>
              <a:t>in revenue in 2021</a:t>
            </a:r>
            <a:endParaRPr lang="en-US">
              <a:latin typeface="Arial"/>
              <a:cs typeface="Arial"/>
            </a:endParaRPr>
          </a:p>
          <a:p>
            <a:pPr marL="172085" lvl="1" indent="0">
              <a:buClr>
                <a:schemeClr val="tx1"/>
              </a:buClr>
              <a:buSzPct val="120000"/>
              <a:buNone/>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2</a:t>
            </a:r>
            <a:r>
              <a:rPr lang="en-US" sz="1400">
                <a:latin typeface="Arial"/>
                <a:cs typeface="Arial"/>
              </a:rPr>
              <a:t> brands:  Craft Republic, Fox &amp; Hound</a:t>
            </a:r>
            <a:endParaRPr lang="en-US" sz="1400" b="1">
              <a:latin typeface="Arial"/>
              <a:cs typeface="Arial"/>
            </a:endParaRPr>
          </a:p>
          <a:p>
            <a:pPr marL="457200" lvl="1" indent="0">
              <a:buClr>
                <a:schemeClr val="tx1"/>
              </a:buClr>
              <a:buSzPct val="120000"/>
              <a:buFont typeface="Arial"/>
              <a:buNone/>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a:latin typeface="Arial"/>
                <a:cs typeface="Arial"/>
              </a:rPr>
              <a:t>Average Corporate Unit Volume (AUV): </a:t>
            </a:r>
            <a:r>
              <a:rPr lang="en-US" sz="1400" b="1">
                <a:latin typeface="Arial"/>
                <a:cs typeface="Arial"/>
              </a:rPr>
              <a:t>$2.8 MM</a:t>
            </a:r>
          </a:p>
          <a:p>
            <a:pPr marL="344805" lvl="1" indent="-17272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Over 50% </a:t>
            </a:r>
            <a:r>
              <a:rPr lang="en-US" sz="1400">
                <a:latin typeface="Arial"/>
                <a:cs typeface="Arial"/>
              </a:rPr>
              <a:t>liquor mix</a:t>
            </a:r>
          </a:p>
        </p:txBody>
      </p:sp>
      <p:pic>
        <p:nvPicPr>
          <p:cNvPr id="7" name="Picture 6">
            <a:extLst>
              <a:ext uri="{FF2B5EF4-FFF2-40B4-BE49-F238E27FC236}">
                <a16:creationId xmlns:a16="http://schemas.microsoft.com/office/drawing/2014/main" id="{56EBA9BF-442D-45D8-B99B-237F5AD334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35800" y="455703"/>
            <a:ext cx="4927599" cy="6145376"/>
          </a:xfrm>
          <a:prstGeom prst="rect">
            <a:avLst/>
          </a:prstGeom>
        </p:spPr>
      </p:pic>
    </p:spTree>
    <p:extLst>
      <p:ext uri="{BB962C8B-B14F-4D97-AF65-F5344CB8AC3E}">
        <p14:creationId xmlns:p14="http://schemas.microsoft.com/office/powerpoint/2010/main" val="3009961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3174590"/>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TARGET M&amp;A  </a:t>
            </a:r>
          </a:p>
        </p:txBody>
      </p:sp>
    </p:spTree>
    <p:extLst>
      <p:ext uri="{BB962C8B-B14F-4D97-AF65-F5344CB8AC3E}">
        <p14:creationId xmlns:p14="http://schemas.microsoft.com/office/powerpoint/2010/main" val="4275592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F25A51-C88A-5747-8ECF-2A18AB57F987}"/>
              </a:ext>
            </a:extLst>
          </p:cNvPr>
          <p:cNvPicPr>
            <a:picLocks noChangeAspect="1"/>
          </p:cNvPicPr>
          <p:nvPr/>
        </p:nvPicPr>
        <p:blipFill>
          <a:blip r:embed="rId2">
            <a:alphaModFix amt="6000"/>
          </a:blip>
          <a:stretch>
            <a:fillRect/>
          </a:stretch>
        </p:blipFill>
        <p:spPr>
          <a:xfrm rot="21138564">
            <a:off x="7916723" y="3521245"/>
            <a:ext cx="4301416" cy="4205829"/>
          </a:xfrm>
          <a:prstGeom prst="rect">
            <a:avLst/>
          </a:prstGeom>
        </p:spPr>
      </p:pic>
      <p:sp>
        <p:nvSpPr>
          <p:cNvPr id="7" name="Title 1">
            <a:extLst>
              <a:ext uri="{FF2B5EF4-FFF2-40B4-BE49-F238E27FC236}">
                <a16:creationId xmlns:a16="http://schemas.microsoft.com/office/drawing/2014/main" id="{DDBE0A25-DDD7-4900-A736-F73377458984}"/>
              </a:ext>
            </a:extLst>
          </p:cNvPr>
          <p:cNvSpPr>
            <a:spLocks noGrp="1"/>
          </p:cNvSpPr>
          <p:nvPr>
            <p:ph type="title"/>
          </p:nvPr>
        </p:nvSpPr>
        <p:spPr>
          <a:xfrm>
            <a:off x="822818" y="568022"/>
            <a:ext cx="10114008" cy="727346"/>
          </a:xfrm>
        </p:spPr>
        <p:txBody>
          <a:bodyPr>
            <a:noAutofit/>
          </a:bodyPr>
          <a:lstStyle/>
          <a:p>
            <a:r>
              <a:rPr lang="en-US" sz="2800" b="1">
                <a:latin typeface="Arial Black" panose="020B0A04020102020204" pitchFamily="34" charset="0"/>
                <a:cs typeface="Arial" panose="020B0604020202020204" pitchFamily="34" charset="0"/>
              </a:rPr>
              <a:t>VISION TO BUILD A DIVERSE PORTFOLIO OF ESTABLISHED FOOD AND BEVERAGE CONCEPTS</a:t>
            </a:r>
            <a:endParaRPr lang="en-US" sz="4800">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397493-AF12-4C19-9FDB-DB5DF4B63F01}"/>
              </a:ext>
            </a:extLst>
          </p:cNvPr>
          <p:cNvSpPr txBox="1"/>
          <p:nvPr/>
        </p:nvSpPr>
        <p:spPr>
          <a:xfrm>
            <a:off x="1145219" y="1700093"/>
            <a:ext cx="8824404" cy="2031325"/>
          </a:xfrm>
          <a:prstGeom prst="rect">
            <a:avLst/>
          </a:prstGeom>
          <a:noFill/>
        </p:spPr>
        <p:txBody>
          <a:bodyPr wrap="square" lIns="91440" tIns="45720" rIns="91440" bIns="45720" rtlCol="0" anchor="t">
            <a:spAutoFit/>
          </a:bodyPr>
          <a:lstStyle/>
          <a:p>
            <a:r>
              <a:rPr lang="en-US" b="1" i="1" dirty="0">
                <a:latin typeface="Arial" panose="020B0604020202020204" pitchFamily="34" charset="0"/>
                <a:cs typeface="Arial" panose="020B0604020202020204" pitchFamily="34" charset="0"/>
              </a:rPr>
              <a:t>Some aspects of what we look for:</a:t>
            </a:r>
          </a:p>
          <a:p>
            <a:pPr marL="285750" indent="-285750">
              <a:buFont typeface="Arial" panose="020B0604020202020204" pitchFamily="34" charset="0"/>
              <a:buChar char="•"/>
            </a:pPr>
            <a:r>
              <a:rPr lang="en-US" dirty="0">
                <a:latin typeface="Arial"/>
                <a:cs typeface="Arial"/>
              </a:rPr>
              <a:t>Legacy brands that have stood the test of time</a:t>
            </a:r>
          </a:p>
          <a:p>
            <a:pPr marL="285750" indent="-285750">
              <a:buFont typeface="Arial" panose="020B0604020202020204" pitchFamily="34" charset="0"/>
              <a:buChar char="•"/>
            </a:pPr>
            <a:r>
              <a:rPr lang="en-US" dirty="0">
                <a:latin typeface="Arial"/>
                <a:cs typeface="Arial"/>
              </a:rPr>
              <a:t>Franchise systems with growth potential</a:t>
            </a:r>
          </a:p>
          <a:p>
            <a:pPr marL="285750" indent="-285750">
              <a:buFont typeface="Arial" panose="020B0604020202020204" pitchFamily="34" charset="0"/>
              <a:buChar char="•"/>
            </a:pPr>
            <a:r>
              <a:rPr lang="en-US" dirty="0">
                <a:latin typeface="Arial"/>
                <a:cs typeface="Arial"/>
              </a:rPr>
              <a:t>Potential for CPG sold in retail</a:t>
            </a:r>
          </a:p>
          <a:p>
            <a:pPr marL="285750" indent="-285750">
              <a:buFont typeface="Arial" panose="020B0604020202020204" pitchFamily="34" charset="0"/>
              <a:buChar char="•"/>
            </a:pPr>
            <a:r>
              <a:rPr lang="en-US" dirty="0">
                <a:latin typeface="Arial"/>
                <a:cs typeface="Arial"/>
              </a:rPr>
              <a:t>Utilize expertise in digital marketing to attract new customers</a:t>
            </a:r>
          </a:p>
          <a:p>
            <a:pPr marL="285750" indent="-285750">
              <a:buFont typeface="Arial" panose="020B0604020202020204" pitchFamily="34" charset="0"/>
              <a:buChar char="•"/>
            </a:pPr>
            <a:r>
              <a:rPr lang="en-US">
                <a:latin typeface="Arial"/>
                <a:cs typeface="Arial"/>
              </a:rPr>
              <a:t>Accretive acquisitions (~3-5x EBITDA) that fold into our current infrastructure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1E6F1B-98C4-4B43-8FA2-E87B2087D109}"/>
              </a:ext>
            </a:extLst>
          </p:cNvPr>
          <p:cNvSpPr txBox="1"/>
          <p:nvPr/>
        </p:nvSpPr>
        <p:spPr>
          <a:xfrm>
            <a:off x="1145219" y="3806855"/>
            <a:ext cx="9469206" cy="2031325"/>
          </a:xfrm>
          <a:prstGeom prst="rect">
            <a:avLst/>
          </a:prstGeom>
          <a:noFill/>
        </p:spPr>
        <p:txBody>
          <a:bodyPr wrap="square" lIns="91440" tIns="45720" rIns="91440" bIns="45720" rtlCol="0" anchor="t">
            <a:spAutoFit/>
          </a:bodyPr>
          <a:lstStyle/>
          <a:p>
            <a:r>
              <a:rPr lang="en-US" b="1" i="1" dirty="0">
                <a:latin typeface="Arial" panose="020B0604020202020204" pitchFamily="34" charset="0"/>
                <a:cs typeface="Arial" panose="020B0604020202020204" pitchFamily="34" charset="0"/>
              </a:rPr>
              <a:t>Recent M&amp;A:</a:t>
            </a:r>
            <a:endParaRPr lang="en-US"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a:cs typeface="Arial"/>
              </a:rPr>
              <a:t>Granite City purchased March 2020 </a:t>
            </a:r>
          </a:p>
          <a:p>
            <a:pPr marL="285750" indent="-285750">
              <a:buFont typeface="Arial" panose="020B0604020202020204" pitchFamily="34" charset="0"/>
              <a:buChar char="•"/>
            </a:pPr>
            <a:r>
              <a:rPr lang="en-US" dirty="0">
                <a:latin typeface="Arial"/>
                <a:cs typeface="Arial"/>
              </a:rPr>
              <a:t>Real Urban purchased March 2020 </a:t>
            </a:r>
          </a:p>
          <a:p>
            <a:pPr marL="285750" indent="-285750">
              <a:buFont typeface="Arial" panose="020B0604020202020204" pitchFamily="34" charset="0"/>
              <a:buChar char="•"/>
            </a:pPr>
            <a:r>
              <a:rPr lang="en-US" dirty="0">
                <a:latin typeface="Arial"/>
                <a:cs typeface="Arial"/>
              </a:rPr>
              <a:t>Village Inn and Bakers Square purchased July 2021 </a:t>
            </a:r>
          </a:p>
          <a:p>
            <a:pPr marL="285750" indent="-285750">
              <a:buFont typeface="Arial" panose="020B0604020202020204" pitchFamily="34" charset="0"/>
              <a:buChar char="•"/>
            </a:pPr>
            <a:r>
              <a:rPr lang="en-US" dirty="0">
                <a:latin typeface="Arial"/>
                <a:cs typeface="Arial"/>
              </a:rPr>
              <a:t>Tahoe Joe’s purchased October 2021</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a:cs typeface="Arial"/>
              </a:rPr>
              <a:t>Bar concepts purchased March 2022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DBE0A25-DDD7-4900-A736-F73377458984}"/>
              </a:ext>
            </a:extLst>
          </p:cNvPr>
          <p:cNvSpPr txBox="1">
            <a:spLocks/>
          </p:cNvSpPr>
          <p:nvPr/>
        </p:nvSpPr>
        <p:spPr>
          <a:xfrm>
            <a:off x="406031" y="5435056"/>
            <a:ext cx="10114008" cy="7273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400" i="1">
                <a:latin typeface="Arial" panose="020B0604020202020204" pitchFamily="34" charset="0"/>
                <a:cs typeface="Arial" panose="020B0604020202020204" pitchFamily="34" charset="0"/>
              </a:rPr>
              <a:t>We are currently analyzing additional opportunities.</a:t>
            </a:r>
          </a:p>
        </p:txBody>
      </p:sp>
    </p:spTree>
    <p:extLst>
      <p:ext uri="{BB962C8B-B14F-4D97-AF65-F5344CB8AC3E}">
        <p14:creationId xmlns:p14="http://schemas.microsoft.com/office/powerpoint/2010/main" val="413610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8284A3-5DE1-1E42-A1BC-2AFE0709877A}"/>
              </a:ext>
            </a:extLst>
          </p:cNvPr>
          <p:cNvSpPr/>
          <p:nvPr/>
        </p:nvSpPr>
        <p:spPr>
          <a:xfrm>
            <a:off x="758870"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382188"/>
            <a:ext cx="10515600" cy="1325563"/>
          </a:xfrm>
        </p:spPr>
        <p:txBody>
          <a:bodyPr>
            <a:normAutofit/>
          </a:bodyPr>
          <a:lstStyle/>
          <a:p>
            <a:r>
              <a:rPr lang="en-US" sz="2800">
                <a:latin typeface="Arial Black" panose="020B0A04020102020204" pitchFamily="34" charset="0"/>
              </a:rPr>
              <a:t>INVESTMENT SUMMARY</a:t>
            </a:r>
          </a:p>
        </p:txBody>
      </p:sp>
      <p:sp>
        <p:nvSpPr>
          <p:cNvPr id="13" name="Rectangle 12" descr="Tag">
            <a:extLst>
              <a:ext uri="{FF2B5EF4-FFF2-40B4-BE49-F238E27FC236}">
                <a16:creationId xmlns:a16="http://schemas.microsoft.com/office/drawing/2014/main" id="{EF5166A0-29D1-2549-9B90-5F1407E586E1}"/>
              </a:ext>
            </a:extLst>
          </p:cNvPr>
          <p:cNvSpPr/>
          <p:nvPr/>
        </p:nvSpPr>
        <p:spPr>
          <a:xfrm>
            <a:off x="892817" y="1764688"/>
            <a:ext cx="743153" cy="743153"/>
          </a:xfrm>
          <a:prstGeom prst="rect">
            <a:avLst/>
          </a:prstGeom>
          <a: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sp>
        <p:nvSpPr>
          <p:cNvPr id="4" name="Rectangle 3">
            <a:extLst>
              <a:ext uri="{FF2B5EF4-FFF2-40B4-BE49-F238E27FC236}">
                <a16:creationId xmlns:a16="http://schemas.microsoft.com/office/drawing/2014/main" id="{C642BE34-A005-B74B-8CFD-326FFC59EA93}"/>
              </a:ext>
            </a:extLst>
          </p:cNvPr>
          <p:cNvSpPr/>
          <p:nvPr/>
        </p:nvSpPr>
        <p:spPr>
          <a:xfrm>
            <a:off x="373164" y="3779637"/>
            <a:ext cx="1742983" cy="523220"/>
          </a:xfrm>
          <a:prstGeom prst="rect">
            <a:avLst/>
          </a:prstGeom>
        </p:spPr>
        <p:txBody>
          <a:bodyPr wrap="square" lIns="91440" tIns="45720" rIns="91440" bIns="45720" anchor="t">
            <a:spAutoFit/>
          </a:bodyPr>
          <a:lstStyle/>
          <a:p>
            <a:pPr lvl="0" algn="ctr">
              <a:lnSpc>
                <a:spcPct val="100000"/>
              </a:lnSpc>
            </a:pPr>
            <a:r>
              <a:rPr lang="en-US" sz="1400">
                <a:latin typeface="Arial"/>
                <a:cs typeface="Arial"/>
              </a:rPr>
              <a:t>Currently &gt;68% franchised</a:t>
            </a:r>
            <a:endParaRPr lang="en-US" sz="1400" dirty="0">
              <a:latin typeface="Arial"/>
              <a:cs typeface="Arial"/>
            </a:endParaRPr>
          </a:p>
        </p:txBody>
      </p:sp>
      <p:sp>
        <p:nvSpPr>
          <p:cNvPr id="14" name="Oval 13">
            <a:extLst>
              <a:ext uri="{FF2B5EF4-FFF2-40B4-BE49-F238E27FC236}">
                <a16:creationId xmlns:a16="http://schemas.microsoft.com/office/drawing/2014/main" id="{FA5AA089-696C-0540-85B6-FA7E571C8FE0}"/>
              </a:ext>
            </a:extLst>
          </p:cNvPr>
          <p:cNvSpPr/>
          <p:nvPr/>
        </p:nvSpPr>
        <p:spPr>
          <a:xfrm>
            <a:off x="2971067" y="1646462"/>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C1DC75-B071-AA45-B1AC-06E586D1012A}"/>
              </a:ext>
            </a:extLst>
          </p:cNvPr>
          <p:cNvSpPr/>
          <p:nvPr/>
        </p:nvSpPr>
        <p:spPr>
          <a:xfrm>
            <a:off x="2645677" y="3742225"/>
            <a:ext cx="2092165" cy="2031325"/>
          </a:xfrm>
          <a:prstGeom prst="rect">
            <a:avLst/>
          </a:prstGeom>
        </p:spPr>
        <p:txBody>
          <a:bodyPr wrap="square">
            <a:spAutoFit/>
          </a:bodyPr>
          <a:lstStyle/>
          <a:p>
            <a:pPr lvl="0">
              <a:lnSpc>
                <a:spcPct val="100000"/>
              </a:lnSpc>
            </a:pPr>
            <a:r>
              <a:rPr lang="en-US" sz="1400">
                <a:latin typeface="Arial" panose="020B0604020202020204" pitchFamily="34" charset="0"/>
                <a:cs typeface="Arial" panose="020B0604020202020204" pitchFamily="34" charset="0"/>
              </a:rPr>
              <a:t>Delivering profitable growth through operational improvement, opportunistic acquisitions, and plan to expand corporate owned and/or franchisee unit count</a:t>
            </a:r>
          </a:p>
        </p:txBody>
      </p:sp>
      <p:sp>
        <p:nvSpPr>
          <p:cNvPr id="17" name="Oval 16">
            <a:extLst>
              <a:ext uri="{FF2B5EF4-FFF2-40B4-BE49-F238E27FC236}">
                <a16:creationId xmlns:a16="http://schemas.microsoft.com/office/drawing/2014/main" id="{DAC9E180-AB6D-B14E-B4D5-0EFF4FB92600}"/>
              </a:ext>
            </a:extLst>
          </p:cNvPr>
          <p:cNvSpPr/>
          <p:nvPr/>
        </p:nvSpPr>
        <p:spPr>
          <a:xfrm>
            <a:off x="5298500"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9B7B8A-FAC2-9743-BE1A-6C77E667951B}"/>
              </a:ext>
            </a:extLst>
          </p:cNvPr>
          <p:cNvSpPr/>
          <p:nvPr/>
        </p:nvSpPr>
        <p:spPr>
          <a:xfrm>
            <a:off x="7625933"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AFF2BFA-B2A3-F141-ABDA-16771ECBA4F2}"/>
              </a:ext>
            </a:extLst>
          </p:cNvPr>
          <p:cNvSpPr/>
          <p:nvPr/>
        </p:nvSpPr>
        <p:spPr>
          <a:xfrm>
            <a:off x="7234209" y="3761475"/>
            <a:ext cx="2293773" cy="2031325"/>
          </a:xfrm>
          <a:prstGeom prst="rect">
            <a:avLst/>
          </a:prstGeom>
        </p:spPr>
        <p:txBody>
          <a:bodyPr wrap="square">
            <a:spAutoFit/>
          </a:bodyPr>
          <a:lstStyle/>
          <a:p>
            <a:pPr lvl="0">
              <a:lnSpc>
                <a:spcPct val="100000"/>
              </a:lnSpc>
            </a:pPr>
            <a:r>
              <a:rPr lang="en-US" sz="1400">
                <a:latin typeface="Arial" panose="020B0604020202020204" pitchFamily="34" charset="0"/>
                <a:cs typeface="Arial" panose="020B0604020202020204" pitchFamily="34" charset="0"/>
              </a:rPr>
              <a:t>Fully aligned, seasoned management team dedicated to creating shareholder value.</a:t>
            </a:r>
          </a:p>
          <a:p>
            <a:pPr lvl="0">
              <a:lnSpc>
                <a:spcPct val="100000"/>
              </a:lnSpc>
            </a:pPr>
            <a:endParaRPr lang="en-US" sz="1400">
              <a:latin typeface="Arial" panose="020B0604020202020204" pitchFamily="34" charset="0"/>
              <a:cs typeface="Arial" panose="020B0604020202020204" pitchFamily="34" charset="0"/>
            </a:endParaRPr>
          </a:p>
          <a:p>
            <a:pPr lvl="0">
              <a:lnSpc>
                <a:spcPct val="100000"/>
              </a:lnSpc>
            </a:pPr>
            <a:r>
              <a:rPr lang="en-US" sz="1400">
                <a:latin typeface="Arial" panose="020B0604020202020204" pitchFamily="34" charset="0"/>
                <a:cs typeface="Arial" panose="020B0604020202020204" pitchFamily="34" charset="0"/>
              </a:rPr>
              <a:t>Leverage structural synergies with existing infrastructure to add new concepts driving EBITDA.</a:t>
            </a:r>
          </a:p>
        </p:txBody>
      </p:sp>
      <p:sp>
        <p:nvSpPr>
          <p:cNvPr id="23" name="Oval 22">
            <a:extLst>
              <a:ext uri="{FF2B5EF4-FFF2-40B4-BE49-F238E27FC236}">
                <a16:creationId xmlns:a16="http://schemas.microsoft.com/office/drawing/2014/main" id="{61E981C8-C23A-0D4C-834E-3535EFF5E026}"/>
              </a:ext>
            </a:extLst>
          </p:cNvPr>
          <p:cNvSpPr/>
          <p:nvPr/>
        </p:nvSpPr>
        <p:spPr>
          <a:xfrm>
            <a:off x="9953366"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289B157-514C-A742-8F09-A722B49A823E}"/>
              </a:ext>
            </a:extLst>
          </p:cNvPr>
          <p:cNvSpPr/>
          <p:nvPr/>
        </p:nvSpPr>
        <p:spPr>
          <a:xfrm>
            <a:off x="9765421" y="3761475"/>
            <a:ext cx="1834710" cy="2246769"/>
          </a:xfrm>
          <a:prstGeom prst="rect">
            <a:avLst/>
          </a:prstGeom>
        </p:spPr>
        <p:txBody>
          <a:bodyPr wrap="square">
            <a:spAutoFit/>
          </a:bodyPr>
          <a:lstStyle/>
          <a:p>
            <a:r>
              <a:rPr lang="en-US" sz="1400">
                <a:latin typeface="Arial" panose="020B0604020202020204" pitchFamily="34" charset="0"/>
                <a:cs typeface="Arial" panose="020B0604020202020204" pitchFamily="34" charset="0"/>
              </a:rPr>
              <a:t>Always searching for new and economical ways for our customers to experience our food on demand.</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Intuitive and industry leading Digital Marketing Team.</a:t>
            </a:r>
          </a:p>
        </p:txBody>
      </p:sp>
      <p:sp>
        <p:nvSpPr>
          <p:cNvPr id="26" name="Rectangle 25" descr="Upward trend">
            <a:extLst>
              <a:ext uri="{FF2B5EF4-FFF2-40B4-BE49-F238E27FC236}">
                <a16:creationId xmlns:a16="http://schemas.microsoft.com/office/drawing/2014/main" id="{2CF7883E-0A21-5841-BE7F-89A77943E4EE}"/>
              </a:ext>
            </a:extLst>
          </p:cNvPr>
          <p:cNvSpPr/>
          <p:nvPr/>
        </p:nvSpPr>
        <p:spPr>
          <a:xfrm>
            <a:off x="3160219" y="1852152"/>
            <a:ext cx="632743" cy="599666"/>
          </a:xfrm>
          <a:prstGeom prst="rect">
            <a:avLst/>
          </a:pr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sp>
        <p:nvSpPr>
          <p:cNvPr id="27" name="Rectangle 26" descr="Store">
            <a:extLst>
              <a:ext uri="{FF2B5EF4-FFF2-40B4-BE49-F238E27FC236}">
                <a16:creationId xmlns:a16="http://schemas.microsoft.com/office/drawing/2014/main" id="{2B180D65-1825-C14B-B1A6-E3477418C6A8}"/>
              </a:ext>
            </a:extLst>
          </p:cNvPr>
          <p:cNvSpPr/>
          <p:nvPr/>
        </p:nvSpPr>
        <p:spPr>
          <a:xfrm>
            <a:off x="5485463" y="1817703"/>
            <a:ext cx="637122" cy="637122"/>
          </a:xfrm>
          <a:prstGeom prst="rect">
            <a:avLst/>
          </a:prstGeom>
          <a: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sp>
        <p:nvSpPr>
          <p:cNvPr id="28" name="Rectangle 27" descr="Man">
            <a:extLst>
              <a:ext uri="{FF2B5EF4-FFF2-40B4-BE49-F238E27FC236}">
                <a16:creationId xmlns:a16="http://schemas.microsoft.com/office/drawing/2014/main" id="{A95F839D-0184-D642-8DA5-4705B401FEC6}"/>
              </a:ext>
            </a:extLst>
          </p:cNvPr>
          <p:cNvSpPr/>
          <p:nvPr/>
        </p:nvSpPr>
        <p:spPr>
          <a:xfrm>
            <a:off x="7830651" y="1836431"/>
            <a:ext cx="601611" cy="601611"/>
          </a:xfrm>
          <a:prstGeom prst="rect">
            <a:avLst/>
          </a:prstGeom>
          <a: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pic>
        <p:nvPicPr>
          <p:cNvPr id="30" name="Picture 29">
            <a:extLst>
              <a:ext uri="{FF2B5EF4-FFF2-40B4-BE49-F238E27FC236}">
                <a16:creationId xmlns:a16="http://schemas.microsoft.com/office/drawing/2014/main" id="{8146969C-8282-6D45-953D-EB40D687D0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56050" y="1849148"/>
            <a:ext cx="605677" cy="605677"/>
          </a:xfrm>
          <a:prstGeom prst="rect">
            <a:avLst/>
          </a:prstGeom>
        </p:spPr>
      </p:pic>
      <p:cxnSp>
        <p:nvCxnSpPr>
          <p:cNvPr id="31" name="Straight Connector 30">
            <a:extLst>
              <a:ext uri="{FF2B5EF4-FFF2-40B4-BE49-F238E27FC236}">
                <a16:creationId xmlns:a16="http://schemas.microsoft.com/office/drawing/2014/main" id="{949B062E-FEF6-8346-BB49-E80BFCFCE58A}"/>
              </a:ext>
            </a:extLst>
          </p:cNvPr>
          <p:cNvCxnSpPr>
            <a:cxnSpLocks/>
          </p:cNvCxnSpPr>
          <p:nvPr/>
        </p:nvCxnSpPr>
        <p:spPr>
          <a:xfrm>
            <a:off x="1239916"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A739CF1-E5E4-E541-ACEF-DE7EC1A42759}"/>
              </a:ext>
            </a:extLst>
          </p:cNvPr>
          <p:cNvCxnSpPr>
            <a:cxnSpLocks/>
          </p:cNvCxnSpPr>
          <p:nvPr/>
        </p:nvCxnSpPr>
        <p:spPr>
          <a:xfrm>
            <a:off x="3477088"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BDA6CF-65C6-CB43-A9C1-DE20C5E79129}"/>
              </a:ext>
            </a:extLst>
          </p:cNvPr>
          <p:cNvCxnSpPr>
            <a:cxnSpLocks/>
          </p:cNvCxnSpPr>
          <p:nvPr/>
        </p:nvCxnSpPr>
        <p:spPr>
          <a:xfrm>
            <a:off x="5803038"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90B367A-428C-E544-AC4C-1A12B2875929}"/>
              </a:ext>
            </a:extLst>
          </p:cNvPr>
          <p:cNvCxnSpPr>
            <a:cxnSpLocks/>
          </p:cNvCxnSpPr>
          <p:nvPr/>
        </p:nvCxnSpPr>
        <p:spPr>
          <a:xfrm>
            <a:off x="8102355"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239D9E-36A6-A342-9BFE-767582D68C60}"/>
              </a:ext>
            </a:extLst>
          </p:cNvPr>
          <p:cNvCxnSpPr>
            <a:cxnSpLocks/>
          </p:cNvCxnSpPr>
          <p:nvPr/>
        </p:nvCxnSpPr>
        <p:spPr>
          <a:xfrm>
            <a:off x="10454937"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36239D7-53DA-47F1-B01F-0B663979BE70}"/>
              </a:ext>
            </a:extLst>
          </p:cNvPr>
          <p:cNvSpPr/>
          <p:nvPr/>
        </p:nvSpPr>
        <p:spPr>
          <a:xfrm>
            <a:off x="4783102" y="3721887"/>
            <a:ext cx="2293775" cy="2677656"/>
          </a:xfrm>
          <a:prstGeom prst="rect">
            <a:avLst/>
          </a:prstGeom>
        </p:spPr>
        <p:txBody>
          <a:bodyPr wrap="square">
            <a:spAutoFit/>
          </a:bodyPr>
          <a:lstStyle/>
          <a:p>
            <a:pPr lvl="0">
              <a:lnSpc>
                <a:spcPct val="100000"/>
              </a:lnSpc>
            </a:pPr>
            <a:r>
              <a:rPr lang="en-US" sz="1400">
                <a:latin typeface="Arial" panose="020B0604020202020204" pitchFamily="34" charset="0"/>
                <a:cs typeface="Arial" panose="020B0604020202020204" pitchFamily="34" charset="0"/>
              </a:rPr>
              <a:t>Huge growth potential with laser focus on growing high margin recurring royalty stream with newly developed Famous Dave’s small box with best-in-class unit-level economics.</a:t>
            </a:r>
          </a:p>
          <a:p>
            <a:pPr lvl="0">
              <a:lnSpc>
                <a:spcPct val="100000"/>
              </a:lnSpc>
            </a:pPr>
            <a:endParaRPr lang="en-US" sz="1100">
              <a:latin typeface="Arial" panose="020B0604020202020204" pitchFamily="34" charset="0"/>
              <a:cs typeface="Arial" panose="020B0604020202020204" pitchFamily="34" charset="0"/>
            </a:endParaRPr>
          </a:p>
          <a:p>
            <a:pPr lvl="0">
              <a:lnSpc>
                <a:spcPct val="100000"/>
              </a:lnSpc>
            </a:pPr>
            <a:r>
              <a:rPr lang="en-US" sz="1400">
                <a:latin typeface="Arial" panose="020B0604020202020204" pitchFamily="34" charset="0"/>
                <a:cs typeface="Arial" panose="020B0604020202020204" pitchFamily="34" charset="0"/>
              </a:rPr>
              <a:t>Very high flow through dual concepts. </a:t>
            </a:r>
          </a:p>
          <a:p>
            <a:pPr lvl="0">
              <a:lnSpc>
                <a:spcPct val="100000"/>
              </a:lnSpc>
            </a:pPr>
            <a:endParaRPr lang="en-US" sz="1100">
              <a:latin typeface="Arial" panose="020B0604020202020204" pitchFamily="34" charset="0"/>
              <a:cs typeface="Arial" panose="020B0604020202020204" pitchFamily="34" charset="0"/>
            </a:endParaRPr>
          </a:p>
          <a:p>
            <a:pPr lvl="0">
              <a:lnSpc>
                <a:spcPct val="100000"/>
              </a:lnSpc>
            </a:pPr>
            <a:r>
              <a:rPr lang="en-US" sz="1400">
                <a:latin typeface="Arial" panose="020B0604020202020204" pitchFamily="34" charset="0"/>
                <a:cs typeface="Arial" panose="020B0604020202020204" pitchFamily="34" charset="0"/>
              </a:rPr>
              <a:t>Robust M&amp;A pipeline.</a:t>
            </a:r>
          </a:p>
        </p:txBody>
      </p:sp>
    </p:spTree>
    <p:extLst>
      <p:ext uri="{BB962C8B-B14F-4D97-AF65-F5344CB8AC3E}">
        <p14:creationId xmlns:p14="http://schemas.microsoft.com/office/powerpoint/2010/main" val="2060627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591" y="1114346"/>
            <a:ext cx="11456409" cy="612868"/>
          </a:xfrm>
        </p:spPr>
        <p:txBody>
          <a:bodyPr>
            <a:noAutofit/>
          </a:bodyPr>
          <a:lstStyle/>
          <a:p>
            <a:r>
              <a:rPr lang="en-US" sz="2800" b="1">
                <a:solidFill>
                  <a:schemeClr val="tx1"/>
                </a:solidFill>
                <a:latin typeface="Arial Black" panose="020B0604020202020204" pitchFamily="34" charset="0"/>
                <a:cs typeface="Arial Black" panose="020B0604020202020204" pitchFamily="34" charset="0"/>
              </a:rPr>
              <a:t>CASH EBITDA AND FREE CASH FLOW RECONCILIATION</a:t>
            </a:r>
            <a:br>
              <a:rPr lang="en-US" sz="2800" b="1">
                <a:solidFill>
                  <a:schemeClr val="tx1"/>
                </a:solidFill>
                <a:latin typeface="Arial Black" panose="020B0604020202020204" pitchFamily="34" charset="0"/>
                <a:cs typeface="Arial Black" panose="020B0604020202020204" pitchFamily="34" charset="0"/>
              </a:rPr>
            </a:br>
            <a:r>
              <a:rPr lang="en-US" sz="2000" b="1" i="1">
                <a:solidFill>
                  <a:schemeClr val="tx1"/>
                </a:solidFill>
                <a:latin typeface="Century Schoolbook" panose="02040604050505020304" pitchFamily="18" charset="0"/>
                <a:cs typeface="Arial Black" panose="020B0604020202020204" pitchFamily="34" charset="0"/>
              </a:rPr>
              <a:t>BBQ Holdings, Inc. and Subsidiaries </a:t>
            </a:r>
            <a:br>
              <a:rPr lang="en-US" sz="2000" b="1" i="1">
                <a:solidFill>
                  <a:schemeClr val="tx1"/>
                </a:solidFill>
                <a:latin typeface="Century Schoolbook" panose="02040604050505020304" pitchFamily="18" charset="0"/>
                <a:cs typeface="Arial Black" panose="020B0604020202020204" pitchFamily="34" charset="0"/>
              </a:rPr>
            </a:br>
            <a:r>
              <a:rPr lang="en-US" sz="2000" b="1" i="1">
                <a:solidFill>
                  <a:schemeClr val="tx1"/>
                </a:solidFill>
                <a:latin typeface="Century Schoolbook" panose="02040604050505020304" pitchFamily="18" charset="0"/>
                <a:cs typeface="Arial Black" panose="020B0604020202020204" pitchFamily="34" charset="0"/>
              </a:rPr>
              <a:t>Non-GAAP Reconciliation</a:t>
            </a:r>
            <a:endParaRPr lang="en-US" sz="2800" b="1" i="1">
              <a:solidFill>
                <a:srgbClr val="FF0000"/>
              </a:solidFill>
              <a:latin typeface="Century Schoolbook" panose="02040604050505020304" pitchFamily="18" charset="0"/>
              <a:cs typeface="Arial Black" panose="020B0604020202020204" pitchFamily="34" charset="0"/>
            </a:endParaRPr>
          </a:p>
        </p:txBody>
      </p:sp>
      <p:sp>
        <p:nvSpPr>
          <p:cNvPr id="8" name="Freeform 13">
            <a:extLst>
              <a:ext uri="{FF2B5EF4-FFF2-40B4-BE49-F238E27FC236}">
                <a16:creationId xmlns:a16="http://schemas.microsoft.com/office/drawing/2014/main" id="{8652E7FD-C7F1-7749-B6F0-89705B7D1B65}"/>
              </a:ext>
            </a:extLst>
          </p:cNvPr>
          <p:cNvSpPr>
            <a:spLocks/>
          </p:cNvSpPr>
          <p:nvPr/>
        </p:nvSpPr>
        <p:spPr bwMode="auto">
          <a:xfrm>
            <a:off x="2944306" y="1741699"/>
            <a:ext cx="7038975" cy="612868"/>
          </a:xfrm>
          <a:custGeom>
            <a:avLst/>
            <a:gdLst>
              <a:gd name="T0" fmla="*/ 4908 w 4917"/>
              <a:gd name="T1" fmla="*/ 66 h 708"/>
              <a:gd name="T2" fmla="*/ 4904 w 4917"/>
              <a:gd name="T3" fmla="*/ 98 h 708"/>
              <a:gd name="T4" fmla="*/ 4908 w 4917"/>
              <a:gd name="T5" fmla="*/ 198 h 708"/>
              <a:gd name="T6" fmla="*/ 4908 w 4917"/>
              <a:gd name="T7" fmla="*/ 230 h 708"/>
              <a:gd name="T8" fmla="*/ 4916 w 4917"/>
              <a:gd name="T9" fmla="*/ 326 h 708"/>
              <a:gd name="T10" fmla="*/ 4904 w 4917"/>
              <a:gd name="T11" fmla="*/ 354 h 708"/>
              <a:gd name="T12" fmla="*/ 4900 w 4917"/>
              <a:gd name="T13" fmla="*/ 478 h 708"/>
              <a:gd name="T14" fmla="*/ 4872 w 4917"/>
              <a:gd name="T15" fmla="*/ 706 h 708"/>
              <a:gd name="T16" fmla="*/ 4656 w 4917"/>
              <a:gd name="T17" fmla="*/ 702 h 708"/>
              <a:gd name="T18" fmla="*/ 4396 w 4917"/>
              <a:gd name="T19" fmla="*/ 702 h 708"/>
              <a:gd name="T20" fmla="*/ 4368 w 4917"/>
              <a:gd name="T21" fmla="*/ 698 h 708"/>
              <a:gd name="T22" fmla="*/ 3948 w 4917"/>
              <a:gd name="T23" fmla="*/ 694 h 708"/>
              <a:gd name="T24" fmla="*/ 3924 w 4917"/>
              <a:gd name="T25" fmla="*/ 686 h 708"/>
              <a:gd name="T26" fmla="*/ 3820 w 4917"/>
              <a:gd name="T27" fmla="*/ 686 h 708"/>
              <a:gd name="T28" fmla="*/ 3724 w 4917"/>
              <a:gd name="T29" fmla="*/ 690 h 708"/>
              <a:gd name="T30" fmla="*/ 3624 w 4917"/>
              <a:gd name="T31" fmla="*/ 690 h 708"/>
              <a:gd name="T32" fmla="*/ 3520 w 4917"/>
              <a:gd name="T33" fmla="*/ 694 h 708"/>
              <a:gd name="T34" fmla="*/ 3484 w 4917"/>
              <a:gd name="T35" fmla="*/ 690 h 708"/>
              <a:gd name="T36" fmla="*/ 3396 w 4917"/>
              <a:gd name="T37" fmla="*/ 690 h 708"/>
              <a:gd name="T38" fmla="*/ 3228 w 4917"/>
              <a:gd name="T39" fmla="*/ 698 h 708"/>
              <a:gd name="T40" fmla="*/ 3172 w 4917"/>
              <a:gd name="T41" fmla="*/ 690 h 708"/>
              <a:gd name="T42" fmla="*/ 2944 w 4917"/>
              <a:gd name="T43" fmla="*/ 694 h 708"/>
              <a:gd name="T44" fmla="*/ 2768 w 4917"/>
              <a:gd name="T45" fmla="*/ 694 h 708"/>
              <a:gd name="T46" fmla="*/ 2220 w 4917"/>
              <a:gd name="T47" fmla="*/ 686 h 708"/>
              <a:gd name="T48" fmla="*/ 2060 w 4917"/>
              <a:gd name="T49" fmla="*/ 694 h 708"/>
              <a:gd name="T50" fmla="*/ 1608 w 4917"/>
              <a:gd name="T51" fmla="*/ 690 h 708"/>
              <a:gd name="T52" fmla="*/ 1308 w 4917"/>
              <a:gd name="T53" fmla="*/ 694 h 708"/>
              <a:gd name="T54" fmla="*/ 1092 w 4917"/>
              <a:gd name="T55" fmla="*/ 694 h 708"/>
              <a:gd name="T56" fmla="*/ 980 w 4917"/>
              <a:gd name="T57" fmla="*/ 698 h 708"/>
              <a:gd name="T58" fmla="*/ 520 w 4917"/>
              <a:gd name="T59" fmla="*/ 690 h 708"/>
              <a:gd name="T60" fmla="*/ 420 w 4917"/>
              <a:gd name="T61" fmla="*/ 694 h 708"/>
              <a:gd name="T62" fmla="*/ 332 w 4917"/>
              <a:gd name="T63" fmla="*/ 694 h 708"/>
              <a:gd name="T64" fmla="*/ 272 w 4917"/>
              <a:gd name="T65" fmla="*/ 690 h 708"/>
              <a:gd name="T66" fmla="*/ 12 w 4917"/>
              <a:gd name="T67" fmla="*/ 626 h 708"/>
              <a:gd name="T68" fmla="*/ 12 w 4917"/>
              <a:gd name="T69" fmla="*/ 602 h 708"/>
              <a:gd name="T70" fmla="*/ 20 w 4917"/>
              <a:gd name="T71" fmla="*/ 566 h 708"/>
              <a:gd name="T72" fmla="*/ 12 w 4917"/>
              <a:gd name="T73" fmla="*/ 554 h 708"/>
              <a:gd name="T74" fmla="*/ 8 w 4917"/>
              <a:gd name="T75" fmla="*/ 482 h 708"/>
              <a:gd name="T76" fmla="*/ 0 w 4917"/>
              <a:gd name="T77" fmla="*/ 474 h 708"/>
              <a:gd name="T78" fmla="*/ 0 w 4917"/>
              <a:gd name="T79" fmla="*/ 382 h 708"/>
              <a:gd name="T80" fmla="*/ 12 w 4917"/>
              <a:gd name="T81" fmla="*/ 366 h 708"/>
              <a:gd name="T82" fmla="*/ 0 w 4917"/>
              <a:gd name="T83" fmla="*/ 238 h 708"/>
              <a:gd name="T84" fmla="*/ 16 w 4917"/>
              <a:gd name="T85" fmla="*/ 198 h 708"/>
              <a:gd name="T86" fmla="*/ 4 w 4917"/>
              <a:gd name="T87" fmla="*/ 126 h 708"/>
              <a:gd name="T88" fmla="*/ 228 w 4917"/>
              <a:gd name="T89" fmla="*/ 22 h 708"/>
              <a:gd name="T90" fmla="*/ 408 w 4917"/>
              <a:gd name="T91" fmla="*/ 22 h 708"/>
              <a:gd name="T92" fmla="*/ 524 w 4917"/>
              <a:gd name="T93" fmla="*/ 22 h 708"/>
              <a:gd name="T94" fmla="*/ 560 w 4917"/>
              <a:gd name="T95" fmla="*/ 14 h 708"/>
              <a:gd name="T96" fmla="*/ 776 w 4917"/>
              <a:gd name="T97" fmla="*/ 26 h 708"/>
              <a:gd name="T98" fmla="*/ 1868 w 4917"/>
              <a:gd name="T99" fmla="*/ 22 h 708"/>
              <a:gd name="T100" fmla="*/ 2216 w 4917"/>
              <a:gd name="T101" fmla="*/ 18 h 708"/>
              <a:gd name="T102" fmla="*/ 3040 w 4917"/>
              <a:gd name="T103" fmla="*/ 14 h 708"/>
              <a:gd name="T104" fmla="*/ 3272 w 4917"/>
              <a:gd name="T105" fmla="*/ 6 h 708"/>
              <a:gd name="T106" fmla="*/ 3676 w 4917"/>
              <a:gd name="T107" fmla="*/ 6 h 708"/>
              <a:gd name="T108" fmla="*/ 3812 w 4917"/>
              <a:gd name="T109" fmla="*/ 18 h 708"/>
              <a:gd name="T110" fmla="*/ 3868 w 4917"/>
              <a:gd name="T111" fmla="*/ 6 h 708"/>
              <a:gd name="T112" fmla="*/ 3940 w 4917"/>
              <a:gd name="T113" fmla="*/ 14 h 708"/>
              <a:gd name="T114" fmla="*/ 3972 w 4917"/>
              <a:gd name="T115" fmla="*/ 6 h 708"/>
              <a:gd name="T116" fmla="*/ 4308 w 4917"/>
              <a:gd name="T117" fmla="*/ 10 h 708"/>
              <a:gd name="T118" fmla="*/ 4912 w 4917"/>
              <a:gd name="T119" fmla="*/ 1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17" h="708">
                <a:moveTo>
                  <a:pt x="4912" y="18"/>
                </a:moveTo>
                <a:cubicBezTo>
                  <a:pt x="4915" y="34"/>
                  <a:pt x="4909" y="50"/>
                  <a:pt x="4912" y="66"/>
                </a:cubicBezTo>
                <a:cubicBezTo>
                  <a:pt x="4911" y="66"/>
                  <a:pt x="4909" y="66"/>
                  <a:pt x="4908" y="66"/>
                </a:cubicBezTo>
                <a:cubicBezTo>
                  <a:pt x="4908" y="71"/>
                  <a:pt x="4908" y="76"/>
                  <a:pt x="4908" y="82"/>
                </a:cubicBezTo>
                <a:cubicBezTo>
                  <a:pt x="4907" y="82"/>
                  <a:pt x="4905" y="82"/>
                  <a:pt x="4904" y="82"/>
                </a:cubicBezTo>
                <a:cubicBezTo>
                  <a:pt x="4904" y="87"/>
                  <a:pt x="4904" y="92"/>
                  <a:pt x="4904" y="98"/>
                </a:cubicBezTo>
                <a:cubicBezTo>
                  <a:pt x="4903" y="98"/>
                  <a:pt x="4901" y="98"/>
                  <a:pt x="4900" y="98"/>
                </a:cubicBezTo>
                <a:cubicBezTo>
                  <a:pt x="4900" y="131"/>
                  <a:pt x="4904" y="164"/>
                  <a:pt x="4904" y="198"/>
                </a:cubicBezTo>
                <a:cubicBezTo>
                  <a:pt x="4905" y="198"/>
                  <a:pt x="4907" y="198"/>
                  <a:pt x="4908" y="198"/>
                </a:cubicBezTo>
                <a:cubicBezTo>
                  <a:pt x="4908" y="203"/>
                  <a:pt x="4904" y="208"/>
                  <a:pt x="4904" y="214"/>
                </a:cubicBezTo>
                <a:cubicBezTo>
                  <a:pt x="4905" y="214"/>
                  <a:pt x="4907" y="214"/>
                  <a:pt x="4908" y="214"/>
                </a:cubicBezTo>
                <a:cubicBezTo>
                  <a:pt x="4908" y="219"/>
                  <a:pt x="4908" y="224"/>
                  <a:pt x="4908" y="230"/>
                </a:cubicBezTo>
                <a:cubicBezTo>
                  <a:pt x="4909" y="230"/>
                  <a:pt x="4911" y="230"/>
                  <a:pt x="4912" y="230"/>
                </a:cubicBezTo>
                <a:cubicBezTo>
                  <a:pt x="4912" y="246"/>
                  <a:pt x="4916" y="262"/>
                  <a:pt x="4916" y="278"/>
                </a:cubicBezTo>
                <a:cubicBezTo>
                  <a:pt x="4917" y="294"/>
                  <a:pt x="4915" y="310"/>
                  <a:pt x="4916" y="326"/>
                </a:cubicBezTo>
                <a:cubicBezTo>
                  <a:pt x="4915" y="326"/>
                  <a:pt x="4913" y="326"/>
                  <a:pt x="4912" y="326"/>
                </a:cubicBezTo>
                <a:cubicBezTo>
                  <a:pt x="4912" y="335"/>
                  <a:pt x="4912" y="344"/>
                  <a:pt x="4912" y="354"/>
                </a:cubicBezTo>
                <a:cubicBezTo>
                  <a:pt x="4909" y="354"/>
                  <a:pt x="4907" y="354"/>
                  <a:pt x="4904" y="354"/>
                </a:cubicBezTo>
                <a:cubicBezTo>
                  <a:pt x="4907" y="392"/>
                  <a:pt x="4893" y="431"/>
                  <a:pt x="4896" y="470"/>
                </a:cubicBezTo>
                <a:cubicBezTo>
                  <a:pt x="4897" y="470"/>
                  <a:pt x="4899" y="470"/>
                  <a:pt x="4900" y="470"/>
                </a:cubicBezTo>
                <a:cubicBezTo>
                  <a:pt x="4900" y="472"/>
                  <a:pt x="4900" y="475"/>
                  <a:pt x="4900" y="478"/>
                </a:cubicBezTo>
                <a:cubicBezTo>
                  <a:pt x="4903" y="479"/>
                  <a:pt x="4905" y="480"/>
                  <a:pt x="4908" y="482"/>
                </a:cubicBezTo>
                <a:cubicBezTo>
                  <a:pt x="4908" y="552"/>
                  <a:pt x="4912" y="623"/>
                  <a:pt x="4912" y="694"/>
                </a:cubicBezTo>
                <a:cubicBezTo>
                  <a:pt x="4898" y="696"/>
                  <a:pt x="4884" y="702"/>
                  <a:pt x="4872" y="706"/>
                </a:cubicBezTo>
                <a:cubicBezTo>
                  <a:pt x="4845" y="706"/>
                  <a:pt x="4819" y="706"/>
                  <a:pt x="4792" y="706"/>
                </a:cubicBezTo>
                <a:cubicBezTo>
                  <a:pt x="4780" y="706"/>
                  <a:pt x="4768" y="706"/>
                  <a:pt x="4756" y="706"/>
                </a:cubicBezTo>
                <a:cubicBezTo>
                  <a:pt x="4743" y="702"/>
                  <a:pt x="4674" y="696"/>
                  <a:pt x="4656" y="702"/>
                </a:cubicBezTo>
                <a:cubicBezTo>
                  <a:pt x="4633" y="708"/>
                  <a:pt x="4594" y="706"/>
                  <a:pt x="4564" y="706"/>
                </a:cubicBezTo>
                <a:cubicBezTo>
                  <a:pt x="4508" y="706"/>
                  <a:pt x="4452" y="706"/>
                  <a:pt x="4396" y="706"/>
                </a:cubicBezTo>
                <a:cubicBezTo>
                  <a:pt x="4396" y="704"/>
                  <a:pt x="4396" y="703"/>
                  <a:pt x="4396" y="702"/>
                </a:cubicBezTo>
                <a:cubicBezTo>
                  <a:pt x="4391" y="702"/>
                  <a:pt x="4385" y="702"/>
                  <a:pt x="4380" y="702"/>
                </a:cubicBezTo>
                <a:cubicBezTo>
                  <a:pt x="4380" y="700"/>
                  <a:pt x="4380" y="699"/>
                  <a:pt x="4380" y="698"/>
                </a:cubicBezTo>
                <a:cubicBezTo>
                  <a:pt x="4376" y="698"/>
                  <a:pt x="4372" y="698"/>
                  <a:pt x="4368" y="698"/>
                </a:cubicBezTo>
                <a:cubicBezTo>
                  <a:pt x="4368" y="696"/>
                  <a:pt x="4368" y="695"/>
                  <a:pt x="4368" y="694"/>
                </a:cubicBezTo>
                <a:cubicBezTo>
                  <a:pt x="4291" y="694"/>
                  <a:pt x="4213" y="694"/>
                  <a:pt x="4136" y="694"/>
                </a:cubicBezTo>
                <a:cubicBezTo>
                  <a:pt x="4073" y="694"/>
                  <a:pt x="4011" y="694"/>
                  <a:pt x="3948" y="694"/>
                </a:cubicBezTo>
                <a:cubicBezTo>
                  <a:pt x="3948" y="692"/>
                  <a:pt x="3948" y="691"/>
                  <a:pt x="3948" y="690"/>
                </a:cubicBezTo>
                <a:cubicBezTo>
                  <a:pt x="3940" y="690"/>
                  <a:pt x="3932" y="690"/>
                  <a:pt x="3924" y="690"/>
                </a:cubicBezTo>
                <a:cubicBezTo>
                  <a:pt x="3924" y="688"/>
                  <a:pt x="3924" y="687"/>
                  <a:pt x="3924" y="686"/>
                </a:cubicBezTo>
                <a:cubicBezTo>
                  <a:pt x="3905" y="687"/>
                  <a:pt x="3887" y="688"/>
                  <a:pt x="3868" y="690"/>
                </a:cubicBezTo>
                <a:cubicBezTo>
                  <a:pt x="3868" y="691"/>
                  <a:pt x="3868" y="692"/>
                  <a:pt x="3868" y="694"/>
                </a:cubicBezTo>
                <a:cubicBezTo>
                  <a:pt x="3851" y="698"/>
                  <a:pt x="3830" y="688"/>
                  <a:pt x="3820" y="686"/>
                </a:cubicBezTo>
                <a:cubicBezTo>
                  <a:pt x="3793" y="688"/>
                  <a:pt x="3767" y="691"/>
                  <a:pt x="3740" y="694"/>
                </a:cubicBezTo>
                <a:cubicBezTo>
                  <a:pt x="3740" y="692"/>
                  <a:pt x="3740" y="691"/>
                  <a:pt x="3740" y="690"/>
                </a:cubicBezTo>
                <a:cubicBezTo>
                  <a:pt x="3735" y="690"/>
                  <a:pt x="3729" y="690"/>
                  <a:pt x="3724" y="690"/>
                </a:cubicBezTo>
                <a:cubicBezTo>
                  <a:pt x="3724" y="688"/>
                  <a:pt x="3724" y="687"/>
                  <a:pt x="3724" y="686"/>
                </a:cubicBezTo>
                <a:cubicBezTo>
                  <a:pt x="3691" y="686"/>
                  <a:pt x="3657" y="686"/>
                  <a:pt x="3624" y="686"/>
                </a:cubicBezTo>
                <a:cubicBezTo>
                  <a:pt x="3624" y="687"/>
                  <a:pt x="3624" y="688"/>
                  <a:pt x="3624" y="690"/>
                </a:cubicBezTo>
                <a:cubicBezTo>
                  <a:pt x="3604" y="690"/>
                  <a:pt x="3584" y="690"/>
                  <a:pt x="3564" y="690"/>
                </a:cubicBezTo>
                <a:cubicBezTo>
                  <a:pt x="3558" y="691"/>
                  <a:pt x="3528" y="700"/>
                  <a:pt x="3520" y="698"/>
                </a:cubicBezTo>
                <a:cubicBezTo>
                  <a:pt x="3520" y="696"/>
                  <a:pt x="3520" y="695"/>
                  <a:pt x="3520" y="694"/>
                </a:cubicBezTo>
                <a:cubicBezTo>
                  <a:pt x="3512" y="694"/>
                  <a:pt x="3504" y="694"/>
                  <a:pt x="3496" y="694"/>
                </a:cubicBezTo>
                <a:cubicBezTo>
                  <a:pt x="3496" y="692"/>
                  <a:pt x="3496" y="691"/>
                  <a:pt x="3496" y="690"/>
                </a:cubicBezTo>
                <a:cubicBezTo>
                  <a:pt x="3492" y="690"/>
                  <a:pt x="3488" y="690"/>
                  <a:pt x="3484" y="690"/>
                </a:cubicBezTo>
                <a:cubicBezTo>
                  <a:pt x="3484" y="688"/>
                  <a:pt x="3484" y="687"/>
                  <a:pt x="3484" y="686"/>
                </a:cubicBezTo>
                <a:cubicBezTo>
                  <a:pt x="3455" y="686"/>
                  <a:pt x="3425" y="686"/>
                  <a:pt x="3396" y="686"/>
                </a:cubicBezTo>
                <a:cubicBezTo>
                  <a:pt x="3396" y="687"/>
                  <a:pt x="3396" y="688"/>
                  <a:pt x="3396" y="690"/>
                </a:cubicBezTo>
                <a:cubicBezTo>
                  <a:pt x="3379" y="690"/>
                  <a:pt x="3361" y="690"/>
                  <a:pt x="3344" y="690"/>
                </a:cubicBezTo>
                <a:cubicBezTo>
                  <a:pt x="3344" y="691"/>
                  <a:pt x="3344" y="692"/>
                  <a:pt x="3344" y="694"/>
                </a:cubicBezTo>
                <a:cubicBezTo>
                  <a:pt x="3330" y="698"/>
                  <a:pt x="3246" y="703"/>
                  <a:pt x="3228" y="698"/>
                </a:cubicBezTo>
                <a:cubicBezTo>
                  <a:pt x="3228" y="696"/>
                  <a:pt x="3228" y="695"/>
                  <a:pt x="3228" y="694"/>
                </a:cubicBezTo>
                <a:cubicBezTo>
                  <a:pt x="3209" y="694"/>
                  <a:pt x="3191" y="694"/>
                  <a:pt x="3172" y="694"/>
                </a:cubicBezTo>
                <a:cubicBezTo>
                  <a:pt x="3172" y="692"/>
                  <a:pt x="3172" y="691"/>
                  <a:pt x="3172" y="690"/>
                </a:cubicBezTo>
                <a:cubicBezTo>
                  <a:pt x="3155" y="690"/>
                  <a:pt x="3137" y="690"/>
                  <a:pt x="3120" y="690"/>
                </a:cubicBezTo>
                <a:cubicBezTo>
                  <a:pt x="3120" y="688"/>
                  <a:pt x="3120" y="687"/>
                  <a:pt x="3120" y="686"/>
                </a:cubicBezTo>
                <a:cubicBezTo>
                  <a:pt x="3061" y="688"/>
                  <a:pt x="3003" y="691"/>
                  <a:pt x="2944" y="694"/>
                </a:cubicBezTo>
                <a:cubicBezTo>
                  <a:pt x="2944" y="692"/>
                  <a:pt x="2944" y="691"/>
                  <a:pt x="2944" y="690"/>
                </a:cubicBezTo>
                <a:cubicBezTo>
                  <a:pt x="2913" y="688"/>
                  <a:pt x="2883" y="687"/>
                  <a:pt x="2852" y="686"/>
                </a:cubicBezTo>
                <a:cubicBezTo>
                  <a:pt x="2838" y="690"/>
                  <a:pt x="2789" y="700"/>
                  <a:pt x="2768" y="694"/>
                </a:cubicBezTo>
                <a:cubicBezTo>
                  <a:pt x="2734" y="684"/>
                  <a:pt x="2684" y="686"/>
                  <a:pt x="2640" y="686"/>
                </a:cubicBezTo>
                <a:cubicBezTo>
                  <a:pt x="2572" y="686"/>
                  <a:pt x="2504" y="686"/>
                  <a:pt x="2436" y="686"/>
                </a:cubicBezTo>
                <a:cubicBezTo>
                  <a:pt x="2364" y="686"/>
                  <a:pt x="2292" y="686"/>
                  <a:pt x="2220" y="686"/>
                </a:cubicBezTo>
                <a:cubicBezTo>
                  <a:pt x="2220" y="687"/>
                  <a:pt x="2220" y="688"/>
                  <a:pt x="2220" y="690"/>
                </a:cubicBezTo>
                <a:cubicBezTo>
                  <a:pt x="2197" y="690"/>
                  <a:pt x="2175" y="690"/>
                  <a:pt x="2152" y="690"/>
                </a:cubicBezTo>
                <a:cubicBezTo>
                  <a:pt x="2138" y="694"/>
                  <a:pt x="2080" y="699"/>
                  <a:pt x="2060" y="694"/>
                </a:cubicBezTo>
                <a:cubicBezTo>
                  <a:pt x="2014" y="680"/>
                  <a:pt x="1939" y="686"/>
                  <a:pt x="1880" y="686"/>
                </a:cubicBezTo>
                <a:cubicBezTo>
                  <a:pt x="1789" y="686"/>
                  <a:pt x="1699" y="686"/>
                  <a:pt x="1608" y="686"/>
                </a:cubicBezTo>
                <a:cubicBezTo>
                  <a:pt x="1608" y="687"/>
                  <a:pt x="1608" y="688"/>
                  <a:pt x="1608" y="690"/>
                </a:cubicBezTo>
                <a:cubicBezTo>
                  <a:pt x="1596" y="690"/>
                  <a:pt x="1584" y="690"/>
                  <a:pt x="1572" y="690"/>
                </a:cubicBezTo>
                <a:cubicBezTo>
                  <a:pt x="1549" y="696"/>
                  <a:pt x="1510" y="694"/>
                  <a:pt x="1480" y="694"/>
                </a:cubicBezTo>
                <a:cubicBezTo>
                  <a:pt x="1423" y="694"/>
                  <a:pt x="1365" y="694"/>
                  <a:pt x="1308" y="694"/>
                </a:cubicBezTo>
                <a:cubicBezTo>
                  <a:pt x="1264" y="694"/>
                  <a:pt x="1205" y="700"/>
                  <a:pt x="1168" y="690"/>
                </a:cubicBezTo>
                <a:cubicBezTo>
                  <a:pt x="1143" y="690"/>
                  <a:pt x="1117" y="690"/>
                  <a:pt x="1092" y="690"/>
                </a:cubicBezTo>
                <a:cubicBezTo>
                  <a:pt x="1092" y="691"/>
                  <a:pt x="1092" y="692"/>
                  <a:pt x="1092" y="694"/>
                </a:cubicBezTo>
                <a:cubicBezTo>
                  <a:pt x="1087" y="694"/>
                  <a:pt x="1081" y="694"/>
                  <a:pt x="1076" y="694"/>
                </a:cubicBezTo>
                <a:cubicBezTo>
                  <a:pt x="1076" y="695"/>
                  <a:pt x="1076" y="696"/>
                  <a:pt x="1076" y="698"/>
                </a:cubicBezTo>
                <a:cubicBezTo>
                  <a:pt x="1044" y="698"/>
                  <a:pt x="1012" y="698"/>
                  <a:pt x="980" y="698"/>
                </a:cubicBezTo>
                <a:cubicBezTo>
                  <a:pt x="950" y="692"/>
                  <a:pt x="905" y="694"/>
                  <a:pt x="868" y="694"/>
                </a:cubicBezTo>
                <a:cubicBezTo>
                  <a:pt x="799" y="694"/>
                  <a:pt x="729" y="694"/>
                  <a:pt x="660" y="694"/>
                </a:cubicBezTo>
                <a:cubicBezTo>
                  <a:pt x="617" y="693"/>
                  <a:pt x="562" y="678"/>
                  <a:pt x="520" y="690"/>
                </a:cubicBezTo>
                <a:cubicBezTo>
                  <a:pt x="504" y="690"/>
                  <a:pt x="488" y="690"/>
                  <a:pt x="472" y="690"/>
                </a:cubicBezTo>
                <a:cubicBezTo>
                  <a:pt x="472" y="691"/>
                  <a:pt x="472" y="692"/>
                  <a:pt x="472" y="694"/>
                </a:cubicBezTo>
                <a:cubicBezTo>
                  <a:pt x="455" y="694"/>
                  <a:pt x="437" y="694"/>
                  <a:pt x="420" y="694"/>
                </a:cubicBezTo>
                <a:cubicBezTo>
                  <a:pt x="404" y="695"/>
                  <a:pt x="388" y="696"/>
                  <a:pt x="372" y="698"/>
                </a:cubicBezTo>
                <a:cubicBezTo>
                  <a:pt x="372" y="696"/>
                  <a:pt x="372" y="695"/>
                  <a:pt x="372" y="694"/>
                </a:cubicBezTo>
                <a:cubicBezTo>
                  <a:pt x="359" y="694"/>
                  <a:pt x="345" y="694"/>
                  <a:pt x="332" y="694"/>
                </a:cubicBezTo>
                <a:cubicBezTo>
                  <a:pt x="324" y="691"/>
                  <a:pt x="296" y="682"/>
                  <a:pt x="284" y="686"/>
                </a:cubicBezTo>
                <a:cubicBezTo>
                  <a:pt x="284" y="687"/>
                  <a:pt x="284" y="688"/>
                  <a:pt x="284" y="690"/>
                </a:cubicBezTo>
                <a:cubicBezTo>
                  <a:pt x="280" y="690"/>
                  <a:pt x="276" y="690"/>
                  <a:pt x="272" y="690"/>
                </a:cubicBezTo>
                <a:cubicBezTo>
                  <a:pt x="272" y="691"/>
                  <a:pt x="272" y="692"/>
                  <a:pt x="272" y="694"/>
                </a:cubicBezTo>
                <a:cubicBezTo>
                  <a:pt x="189" y="694"/>
                  <a:pt x="87" y="702"/>
                  <a:pt x="4" y="702"/>
                </a:cubicBezTo>
                <a:cubicBezTo>
                  <a:pt x="5" y="678"/>
                  <a:pt x="20" y="654"/>
                  <a:pt x="12" y="626"/>
                </a:cubicBezTo>
                <a:cubicBezTo>
                  <a:pt x="11" y="626"/>
                  <a:pt x="9" y="626"/>
                  <a:pt x="8" y="626"/>
                </a:cubicBezTo>
                <a:cubicBezTo>
                  <a:pt x="8" y="619"/>
                  <a:pt x="20" y="608"/>
                  <a:pt x="20" y="602"/>
                </a:cubicBezTo>
                <a:cubicBezTo>
                  <a:pt x="19" y="602"/>
                  <a:pt x="13" y="602"/>
                  <a:pt x="12" y="602"/>
                </a:cubicBezTo>
                <a:cubicBezTo>
                  <a:pt x="12" y="595"/>
                  <a:pt x="24" y="584"/>
                  <a:pt x="24" y="578"/>
                </a:cubicBezTo>
                <a:cubicBezTo>
                  <a:pt x="23" y="578"/>
                  <a:pt x="21" y="578"/>
                  <a:pt x="20" y="578"/>
                </a:cubicBezTo>
                <a:cubicBezTo>
                  <a:pt x="20" y="574"/>
                  <a:pt x="20" y="570"/>
                  <a:pt x="20" y="566"/>
                </a:cubicBezTo>
                <a:cubicBezTo>
                  <a:pt x="19" y="566"/>
                  <a:pt x="17" y="566"/>
                  <a:pt x="16" y="566"/>
                </a:cubicBezTo>
                <a:cubicBezTo>
                  <a:pt x="16" y="562"/>
                  <a:pt x="16" y="558"/>
                  <a:pt x="16" y="554"/>
                </a:cubicBezTo>
                <a:cubicBezTo>
                  <a:pt x="15" y="554"/>
                  <a:pt x="13" y="554"/>
                  <a:pt x="12" y="554"/>
                </a:cubicBezTo>
                <a:cubicBezTo>
                  <a:pt x="8" y="538"/>
                  <a:pt x="24" y="521"/>
                  <a:pt x="24" y="514"/>
                </a:cubicBezTo>
                <a:cubicBezTo>
                  <a:pt x="23" y="514"/>
                  <a:pt x="21" y="514"/>
                  <a:pt x="20" y="514"/>
                </a:cubicBezTo>
                <a:cubicBezTo>
                  <a:pt x="16" y="502"/>
                  <a:pt x="14" y="493"/>
                  <a:pt x="8" y="482"/>
                </a:cubicBezTo>
                <a:cubicBezTo>
                  <a:pt x="7" y="482"/>
                  <a:pt x="5" y="482"/>
                  <a:pt x="4" y="482"/>
                </a:cubicBezTo>
                <a:cubicBezTo>
                  <a:pt x="4" y="479"/>
                  <a:pt x="4" y="476"/>
                  <a:pt x="4" y="474"/>
                </a:cubicBezTo>
                <a:cubicBezTo>
                  <a:pt x="3" y="474"/>
                  <a:pt x="1" y="474"/>
                  <a:pt x="0" y="474"/>
                </a:cubicBezTo>
                <a:cubicBezTo>
                  <a:pt x="4" y="458"/>
                  <a:pt x="8" y="442"/>
                  <a:pt x="12" y="426"/>
                </a:cubicBezTo>
                <a:cubicBezTo>
                  <a:pt x="11" y="426"/>
                  <a:pt x="9" y="426"/>
                  <a:pt x="8" y="426"/>
                </a:cubicBezTo>
                <a:cubicBezTo>
                  <a:pt x="5" y="411"/>
                  <a:pt x="3" y="396"/>
                  <a:pt x="0" y="382"/>
                </a:cubicBezTo>
                <a:cubicBezTo>
                  <a:pt x="1" y="382"/>
                  <a:pt x="3" y="382"/>
                  <a:pt x="4" y="382"/>
                </a:cubicBezTo>
                <a:cubicBezTo>
                  <a:pt x="5" y="376"/>
                  <a:pt x="7" y="371"/>
                  <a:pt x="8" y="366"/>
                </a:cubicBezTo>
                <a:cubicBezTo>
                  <a:pt x="9" y="366"/>
                  <a:pt x="11" y="366"/>
                  <a:pt x="12" y="366"/>
                </a:cubicBezTo>
                <a:cubicBezTo>
                  <a:pt x="12" y="342"/>
                  <a:pt x="12" y="318"/>
                  <a:pt x="12" y="294"/>
                </a:cubicBezTo>
                <a:cubicBezTo>
                  <a:pt x="11" y="294"/>
                  <a:pt x="9" y="294"/>
                  <a:pt x="8" y="294"/>
                </a:cubicBezTo>
                <a:cubicBezTo>
                  <a:pt x="2" y="277"/>
                  <a:pt x="0" y="258"/>
                  <a:pt x="0" y="238"/>
                </a:cubicBezTo>
                <a:cubicBezTo>
                  <a:pt x="8" y="233"/>
                  <a:pt x="9" y="228"/>
                  <a:pt x="20" y="226"/>
                </a:cubicBezTo>
                <a:cubicBezTo>
                  <a:pt x="18" y="216"/>
                  <a:pt x="9" y="208"/>
                  <a:pt x="12" y="198"/>
                </a:cubicBezTo>
                <a:cubicBezTo>
                  <a:pt x="13" y="198"/>
                  <a:pt x="15" y="198"/>
                  <a:pt x="16" y="198"/>
                </a:cubicBezTo>
                <a:cubicBezTo>
                  <a:pt x="19" y="190"/>
                  <a:pt x="9" y="174"/>
                  <a:pt x="12" y="166"/>
                </a:cubicBezTo>
                <a:cubicBezTo>
                  <a:pt x="11" y="166"/>
                  <a:pt x="9" y="166"/>
                  <a:pt x="8" y="166"/>
                </a:cubicBezTo>
                <a:cubicBezTo>
                  <a:pt x="7" y="152"/>
                  <a:pt x="5" y="139"/>
                  <a:pt x="4" y="126"/>
                </a:cubicBezTo>
                <a:cubicBezTo>
                  <a:pt x="3" y="126"/>
                  <a:pt x="1" y="126"/>
                  <a:pt x="0" y="126"/>
                </a:cubicBezTo>
                <a:cubicBezTo>
                  <a:pt x="0" y="92"/>
                  <a:pt x="0" y="59"/>
                  <a:pt x="0" y="26"/>
                </a:cubicBezTo>
                <a:cubicBezTo>
                  <a:pt x="72" y="26"/>
                  <a:pt x="156" y="22"/>
                  <a:pt x="228" y="22"/>
                </a:cubicBezTo>
                <a:cubicBezTo>
                  <a:pt x="264" y="22"/>
                  <a:pt x="311" y="34"/>
                  <a:pt x="340" y="26"/>
                </a:cubicBezTo>
                <a:cubicBezTo>
                  <a:pt x="363" y="26"/>
                  <a:pt x="385" y="26"/>
                  <a:pt x="408" y="26"/>
                </a:cubicBezTo>
                <a:cubicBezTo>
                  <a:pt x="408" y="24"/>
                  <a:pt x="408" y="23"/>
                  <a:pt x="408" y="22"/>
                </a:cubicBezTo>
                <a:cubicBezTo>
                  <a:pt x="428" y="22"/>
                  <a:pt x="448" y="26"/>
                  <a:pt x="468" y="26"/>
                </a:cubicBezTo>
                <a:cubicBezTo>
                  <a:pt x="468" y="24"/>
                  <a:pt x="468" y="23"/>
                  <a:pt x="468" y="22"/>
                </a:cubicBezTo>
                <a:cubicBezTo>
                  <a:pt x="487" y="22"/>
                  <a:pt x="505" y="22"/>
                  <a:pt x="524" y="22"/>
                </a:cubicBezTo>
                <a:cubicBezTo>
                  <a:pt x="524" y="20"/>
                  <a:pt x="524" y="19"/>
                  <a:pt x="524" y="18"/>
                </a:cubicBezTo>
                <a:cubicBezTo>
                  <a:pt x="536" y="18"/>
                  <a:pt x="548" y="18"/>
                  <a:pt x="560" y="18"/>
                </a:cubicBezTo>
                <a:cubicBezTo>
                  <a:pt x="560" y="16"/>
                  <a:pt x="560" y="15"/>
                  <a:pt x="560" y="14"/>
                </a:cubicBezTo>
                <a:cubicBezTo>
                  <a:pt x="592" y="16"/>
                  <a:pt x="624" y="19"/>
                  <a:pt x="656" y="22"/>
                </a:cubicBezTo>
                <a:cubicBezTo>
                  <a:pt x="656" y="23"/>
                  <a:pt x="656" y="24"/>
                  <a:pt x="656" y="26"/>
                </a:cubicBezTo>
                <a:cubicBezTo>
                  <a:pt x="696" y="26"/>
                  <a:pt x="736" y="26"/>
                  <a:pt x="776" y="26"/>
                </a:cubicBezTo>
                <a:cubicBezTo>
                  <a:pt x="969" y="26"/>
                  <a:pt x="1174" y="28"/>
                  <a:pt x="1344" y="26"/>
                </a:cubicBezTo>
                <a:cubicBezTo>
                  <a:pt x="1463" y="26"/>
                  <a:pt x="1581" y="26"/>
                  <a:pt x="1700" y="26"/>
                </a:cubicBezTo>
                <a:cubicBezTo>
                  <a:pt x="1750" y="26"/>
                  <a:pt x="1826" y="33"/>
                  <a:pt x="1868" y="22"/>
                </a:cubicBezTo>
                <a:cubicBezTo>
                  <a:pt x="1883" y="22"/>
                  <a:pt x="1897" y="22"/>
                  <a:pt x="1912" y="22"/>
                </a:cubicBezTo>
                <a:cubicBezTo>
                  <a:pt x="1957" y="22"/>
                  <a:pt x="2018" y="28"/>
                  <a:pt x="2056" y="18"/>
                </a:cubicBezTo>
                <a:cubicBezTo>
                  <a:pt x="2109" y="18"/>
                  <a:pt x="2163" y="18"/>
                  <a:pt x="2216" y="18"/>
                </a:cubicBezTo>
                <a:cubicBezTo>
                  <a:pt x="2338" y="18"/>
                  <a:pt x="2461" y="32"/>
                  <a:pt x="2580" y="22"/>
                </a:cubicBezTo>
                <a:cubicBezTo>
                  <a:pt x="2639" y="16"/>
                  <a:pt x="2712" y="32"/>
                  <a:pt x="2764" y="18"/>
                </a:cubicBezTo>
                <a:cubicBezTo>
                  <a:pt x="2856" y="16"/>
                  <a:pt x="2948" y="15"/>
                  <a:pt x="3040" y="14"/>
                </a:cubicBezTo>
                <a:cubicBezTo>
                  <a:pt x="3040" y="12"/>
                  <a:pt x="3040" y="11"/>
                  <a:pt x="3040" y="10"/>
                </a:cubicBezTo>
                <a:cubicBezTo>
                  <a:pt x="3075" y="10"/>
                  <a:pt x="3109" y="10"/>
                  <a:pt x="3144" y="10"/>
                </a:cubicBezTo>
                <a:cubicBezTo>
                  <a:pt x="3178" y="0"/>
                  <a:pt x="3232" y="6"/>
                  <a:pt x="3272" y="6"/>
                </a:cubicBezTo>
                <a:cubicBezTo>
                  <a:pt x="3340" y="6"/>
                  <a:pt x="3408" y="6"/>
                  <a:pt x="3476" y="6"/>
                </a:cubicBezTo>
                <a:cubicBezTo>
                  <a:pt x="3509" y="6"/>
                  <a:pt x="3553" y="2"/>
                  <a:pt x="3580" y="10"/>
                </a:cubicBezTo>
                <a:cubicBezTo>
                  <a:pt x="3612" y="8"/>
                  <a:pt x="3644" y="7"/>
                  <a:pt x="3676" y="6"/>
                </a:cubicBezTo>
                <a:cubicBezTo>
                  <a:pt x="3676" y="7"/>
                  <a:pt x="3676" y="8"/>
                  <a:pt x="3676" y="10"/>
                </a:cubicBezTo>
                <a:cubicBezTo>
                  <a:pt x="3685" y="10"/>
                  <a:pt x="3695" y="10"/>
                  <a:pt x="3704" y="10"/>
                </a:cubicBezTo>
                <a:cubicBezTo>
                  <a:pt x="3721" y="14"/>
                  <a:pt x="3786" y="25"/>
                  <a:pt x="3812" y="18"/>
                </a:cubicBezTo>
                <a:cubicBezTo>
                  <a:pt x="3812" y="16"/>
                  <a:pt x="3812" y="15"/>
                  <a:pt x="3812" y="14"/>
                </a:cubicBezTo>
                <a:cubicBezTo>
                  <a:pt x="3831" y="12"/>
                  <a:pt x="3849" y="11"/>
                  <a:pt x="3868" y="10"/>
                </a:cubicBezTo>
                <a:cubicBezTo>
                  <a:pt x="3868" y="8"/>
                  <a:pt x="3868" y="7"/>
                  <a:pt x="3868" y="6"/>
                </a:cubicBezTo>
                <a:cubicBezTo>
                  <a:pt x="3880" y="8"/>
                  <a:pt x="3892" y="11"/>
                  <a:pt x="3904" y="14"/>
                </a:cubicBezTo>
                <a:cubicBezTo>
                  <a:pt x="3904" y="15"/>
                  <a:pt x="3904" y="16"/>
                  <a:pt x="3904" y="18"/>
                </a:cubicBezTo>
                <a:cubicBezTo>
                  <a:pt x="3940" y="14"/>
                  <a:pt x="3940" y="14"/>
                  <a:pt x="3940" y="14"/>
                </a:cubicBezTo>
                <a:cubicBezTo>
                  <a:pt x="3940" y="12"/>
                  <a:pt x="3940" y="11"/>
                  <a:pt x="3940" y="10"/>
                </a:cubicBezTo>
                <a:cubicBezTo>
                  <a:pt x="3951" y="10"/>
                  <a:pt x="3961" y="10"/>
                  <a:pt x="3972" y="10"/>
                </a:cubicBezTo>
                <a:cubicBezTo>
                  <a:pt x="3972" y="8"/>
                  <a:pt x="3972" y="7"/>
                  <a:pt x="3972" y="6"/>
                </a:cubicBezTo>
                <a:cubicBezTo>
                  <a:pt x="4005" y="6"/>
                  <a:pt x="4039" y="6"/>
                  <a:pt x="4072" y="6"/>
                </a:cubicBezTo>
                <a:cubicBezTo>
                  <a:pt x="4123" y="6"/>
                  <a:pt x="4173" y="6"/>
                  <a:pt x="4224" y="6"/>
                </a:cubicBezTo>
                <a:cubicBezTo>
                  <a:pt x="4251" y="6"/>
                  <a:pt x="4287" y="4"/>
                  <a:pt x="4308" y="10"/>
                </a:cubicBezTo>
                <a:cubicBezTo>
                  <a:pt x="4363" y="11"/>
                  <a:pt x="4417" y="12"/>
                  <a:pt x="4472" y="14"/>
                </a:cubicBezTo>
                <a:cubicBezTo>
                  <a:pt x="4509" y="24"/>
                  <a:pt x="4568" y="18"/>
                  <a:pt x="4612" y="18"/>
                </a:cubicBezTo>
                <a:cubicBezTo>
                  <a:pt x="4707" y="18"/>
                  <a:pt x="4817" y="18"/>
                  <a:pt x="4912" y="18"/>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r>
              <a:rPr lang="en-US" b="1" i="1">
                <a:solidFill>
                  <a:schemeClr val="tx1"/>
                </a:solidFill>
                <a:latin typeface="Century Schoolbook" panose="02040604050505020304" pitchFamily="18" charset="0"/>
                <a:cs typeface="Arial" panose="020B0604020202020204" pitchFamily="34" charset="0"/>
              </a:rPr>
              <a:t>Cash EBITDA</a:t>
            </a:r>
          </a:p>
        </p:txBody>
      </p:sp>
      <p:pic>
        <p:nvPicPr>
          <p:cNvPr id="4" name="Picture 3">
            <a:extLst>
              <a:ext uri="{FF2B5EF4-FFF2-40B4-BE49-F238E27FC236}">
                <a16:creationId xmlns:a16="http://schemas.microsoft.com/office/drawing/2014/main" id="{92FE3AFE-7E23-4E1A-BCFD-0212BF2D78DB}"/>
              </a:ext>
            </a:extLst>
          </p:cNvPr>
          <p:cNvPicPr>
            <a:picLocks noChangeAspect="1"/>
          </p:cNvPicPr>
          <p:nvPr/>
        </p:nvPicPr>
        <p:blipFill>
          <a:blip r:embed="rId2"/>
          <a:stretch>
            <a:fillRect/>
          </a:stretch>
        </p:blipFill>
        <p:spPr>
          <a:xfrm>
            <a:off x="2898903" y="2458720"/>
            <a:ext cx="7155180" cy="3566160"/>
          </a:xfrm>
          <a:prstGeom prst="rect">
            <a:avLst/>
          </a:prstGeom>
        </p:spPr>
      </p:pic>
    </p:spTree>
    <p:extLst>
      <p:ext uri="{BB962C8B-B14F-4D97-AF65-F5344CB8AC3E}">
        <p14:creationId xmlns:p14="http://schemas.microsoft.com/office/powerpoint/2010/main" val="686605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591" y="1114346"/>
            <a:ext cx="11456409" cy="612868"/>
          </a:xfrm>
        </p:spPr>
        <p:txBody>
          <a:bodyPr>
            <a:noAutofit/>
          </a:bodyPr>
          <a:lstStyle/>
          <a:p>
            <a:r>
              <a:rPr lang="en-US" sz="2800" b="1">
                <a:solidFill>
                  <a:schemeClr val="tx1"/>
                </a:solidFill>
                <a:latin typeface="Arial Black" panose="020B0604020202020204" pitchFamily="34" charset="0"/>
                <a:cs typeface="Arial Black" panose="020B0604020202020204" pitchFamily="34" charset="0"/>
              </a:rPr>
              <a:t>ADJUSTED EARNINGS PER DILUTED SHARE</a:t>
            </a:r>
            <a:br>
              <a:rPr lang="en-US" sz="2800" b="1">
                <a:solidFill>
                  <a:schemeClr val="tx1"/>
                </a:solidFill>
                <a:latin typeface="Arial Black" panose="020B0604020202020204" pitchFamily="34" charset="0"/>
                <a:cs typeface="Arial Black" panose="020B0604020202020204" pitchFamily="34" charset="0"/>
              </a:rPr>
            </a:br>
            <a:r>
              <a:rPr lang="en-US" sz="2000" b="1" i="1">
                <a:solidFill>
                  <a:schemeClr val="tx1"/>
                </a:solidFill>
                <a:latin typeface="Century Schoolbook" panose="02040604050505020304" pitchFamily="18" charset="0"/>
                <a:cs typeface="Arial Black" panose="020B0604020202020204" pitchFamily="34" charset="0"/>
              </a:rPr>
              <a:t>BBQ Holdings, Inc. and Subsidiaries </a:t>
            </a:r>
            <a:br>
              <a:rPr lang="en-US" sz="2000" b="1" i="1">
                <a:solidFill>
                  <a:schemeClr val="tx1"/>
                </a:solidFill>
                <a:latin typeface="Century Schoolbook" panose="02040604050505020304" pitchFamily="18" charset="0"/>
                <a:cs typeface="Arial Black" panose="020B0604020202020204" pitchFamily="34" charset="0"/>
              </a:rPr>
            </a:br>
            <a:r>
              <a:rPr lang="en-US" sz="2000" b="1" i="1">
                <a:solidFill>
                  <a:schemeClr val="tx1"/>
                </a:solidFill>
                <a:latin typeface="Century Schoolbook" panose="02040604050505020304" pitchFamily="18" charset="0"/>
                <a:cs typeface="Arial Black" panose="020B0604020202020204" pitchFamily="34" charset="0"/>
              </a:rPr>
              <a:t>Non-GAAP Reconciliation</a:t>
            </a:r>
            <a:endParaRPr lang="en-US" sz="2800" b="1" i="1">
              <a:solidFill>
                <a:srgbClr val="FF0000"/>
              </a:solidFill>
              <a:latin typeface="Century Schoolbook" panose="02040604050505020304" pitchFamily="18" charset="0"/>
              <a:cs typeface="Arial Black" panose="020B0604020202020204" pitchFamily="34" charset="0"/>
            </a:endParaRPr>
          </a:p>
        </p:txBody>
      </p:sp>
      <p:sp>
        <p:nvSpPr>
          <p:cNvPr id="8" name="Freeform 13">
            <a:extLst>
              <a:ext uri="{FF2B5EF4-FFF2-40B4-BE49-F238E27FC236}">
                <a16:creationId xmlns:a16="http://schemas.microsoft.com/office/drawing/2014/main" id="{8652E7FD-C7F1-7749-B6F0-89705B7D1B65}"/>
              </a:ext>
            </a:extLst>
          </p:cNvPr>
          <p:cNvSpPr>
            <a:spLocks/>
          </p:cNvSpPr>
          <p:nvPr/>
        </p:nvSpPr>
        <p:spPr bwMode="auto">
          <a:xfrm>
            <a:off x="2944306" y="1741699"/>
            <a:ext cx="7038975" cy="612868"/>
          </a:xfrm>
          <a:custGeom>
            <a:avLst/>
            <a:gdLst>
              <a:gd name="T0" fmla="*/ 4908 w 4917"/>
              <a:gd name="T1" fmla="*/ 66 h 708"/>
              <a:gd name="T2" fmla="*/ 4904 w 4917"/>
              <a:gd name="T3" fmla="*/ 98 h 708"/>
              <a:gd name="T4" fmla="*/ 4908 w 4917"/>
              <a:gd name="T5" fmla="*/ 198 h 708"/>
              <a:gd name="T6" fmla="*/ 4908 w 4917"/>
              <a:gd name="T7" fmla="*/ 230 h 708"/>
              <a:gd name="T8" fmla="*/ 4916 w 4917"/>
              <a:gd name="T9" fmla="*/ 326 h 708"/>
              <a:gd name="T10" fmla="*/ 4904 w 4917"/>
              <a:gd name="T11" fmla="*/ 354 h 708"/>
              <a:gd name="T12" fmla="*/ 4900 w 4917"/>
              <a:gd name="T13" fmla="*/ 478 h 708"/>
              <a:gd name="T14" fmla="*/ 4872 w 4917"/>
              <a:gd name="T15" fmla="*/ 706 h 708"/>
              <a:gd name="T16" fmla="*/ 4656 w 4917"/>
              <a:gd name="T17" fmla="*/ 702 h 708"/>
              <a:gd name="T18" fmla="*/ 4396 w 4917"/>
              <a:gd name="T19" fmla="*/ 702 h 708"/>
              <a:gd name="T20" fmla="*/ 4368 w 4917"/>
              <a:gd name="T21" fmla="*/ 698 h 708"/>
              <a:gd name="T22" fmla="*/ 3948 w 4917"/>
              <a:gd name="T23" fmla="*/ 694 h 708"/>
              <a:gd name="T24" fmla="*/ 3924 w 4917"/>
              <a:gd name="T25" fmla="*/ 686 h 708"/>
              <a:gd name="T26" fmla="*/ 3820 w 4917"/>
              <a:gd name="T27" fmla="*/ 686 h 708"/>
              <a:gd name="T28" fmla="*/ 3724 w 4917"/>
              <a:gd name="T29" fmla="*/ 690 h 708"/>
              <a:gd name="T30" fmla="*/ 3624 w 4917"/>
              <a:gd name="T31" fmla="*/ 690 h 708"/>
              <a:gd name="T32" fmla="*/ 3520 w 4917"/>
              <a:gd name="T33" fmla="*/ 694 h 708"/>
              <a:gd name="T34" fmla="*/ 3484 w 4917"/>
              <a:gd name="T35" fmla="*/ 690 h 708"/>
              <a:gd name="T36" fmla="*/ 3396 w 4917"/>
              <a:gd name="T37" fmla="*/ 690 h 708"/>
              <a:gd name="T38" fmla="*/ 3228 w 4917"/>
              <a:gd name="T39" fmla="*/ 698 h 708"/>
              <a:gd name="T40" fmla="*/ 3172 w 4917"/>
              <a:gd name="T41" fmla="*/ 690 h 708"/>
              <a:gd name="T42" fmla="*/ 2944 w 4917"/>
              <a:gd name="T43" fmla="*/ 694 h 708"/>
              <a:gd name="T44" fmla="*/ 2768 w 4917"/>
              <a:gd name="T45" fmla="*/ 694 h 708"/>
              <a:gd name="T46" fmla="*/ 2220 w 4917"/>
              <a:gd name="T47" fmla="*/ 686 h 708"/>
              <a:gd name="T48" fmla="*/ 2060 w 4917"/>
              <a:gd name="T49" fmla="*/ 694 h 708"/>
              <a:gd name="T50" fmla="*/ 1608 w 4917"/>
              <a:gd name="T51" fmla="*/ 690 h 708"/>
              <a:gd name="T52" fmla="*/ 1308 w 4917"/>
              <a:gd name="T53" fmla="*/ 694 h 708"/>
              <a:gd name="T54" fmla="*/ 1092 w 4917"/>
              <a:gd name="T55" fmla="*/ 694 h 708"/>
              <a:gd name="T56" fmla="*/ 980 w 4917"/>
              <a:gd name="T57" fmla="*/ 698 h 708"/>
              <a:gd name="T58" fmla="*/ 520 w 4917"/>
              <a:gd name="T59" fmla="*/ 690 h 708"/>
              <a:gd name="T60" fmla="*/ 420 w 4917"/>
              <a:gd name="T61" fmla="*/ 694 h 708"/>
              <a:gd name="T62" fmla="*/ 332 w 4917"/>
              <a:gd name="T63" fmla="*/ 694 h 708"/>
              <a:gd name="T64" fmla="*/ 272 w 4917"/>
              <a:gd name="T65" fmla="*/ 690 h 708"/>
              <a:gd name="T66" fmla="*/ 12 w 4917"/>
              <a:gd name="T67" fmla="*/ 626 h 708"/>
              <a:gd name="T68" fmla="*/ 12 w 4917"/>
              <a:gd name="T69" fmla="*/ 602 h 708"/>
              <a:gd name="T70" fmla="*/ 20 w 4917"/>
              <a:gd name="T71" fmla="*/ 566 h 708"/>
              <a:gd name="T72" fmla="*/ 12 w 4917"/>
              <a:gd name="T73" fmla="*/ 554 h 708"/>
              <a:gd name="T74" fmla="*/ 8 w 4917"/>
              <a:gd name="T75" fmla="*/ 482 h 708"/>
              <a:gd name="T76" fmla="*/ 0 w 4917"/>
              <a:gd name="T77" fmla="*/ 474 h 708"/>
              <a:gd name="T78" fmla="*/ 0 w 4917"/>
              <a:gd name="T79" fmla="*/ 382 h 708"/>
              <a:gd name="T80" fmla="*/ 12 w 4917"/>
              <a:gd name="T81" fmla="*/ 366 h 708"/>
              <a:gd name="T82" fmla="*/ 0 w 4917"/>
              <a:gd name="T83" fmla="*/ 238 h 708"/>
              <a:gd name="T84" fmla="*/ 16 w 4917"/>
              <a:gd name="T85" fmla="*/ 198 h 708"/>
              <a:gd name="T86" fmla="*/ 4 w 4917"/>
              <a:gd name="T87" fmla="*/ 126 h 708"/>
              <a:gd name="T88" fmla="*/ 228 w 4917"/>
              <a:gd name="T89" fmla="*/ 22 h 708"/>
              <a:gd name="T90" fmla="*/ 408 w 4917"/>
              <a:gd name="T91" fmla="*/ 22 h 708"/>
              <a:gd name="T92" fmla="*/ 524 w 4917"/>
              <a:gd name="T93" fmla="*/ 22 h 708"/>
              <a:gd name="T94" fmla="*/ 560 w 4917"/>
              <a:gd name="T95" fmla="*/ 14 h 708"/>
              <a:gd name="T96" fmla="*/ 776 w 4917"/>
              <a:gd name="T97" fmla="*/ 26 h 708"/>
              <a:gd name="T98" fmla="*/ 1868 w 4917"/>
              <a:gd name="T99" fmla="*/ 22 h 708"/>
              <a:gd name="T100" fmla="*/ 2216 w 4917"/>
              <a:gd name="T101" fmla="*/ 18 h 708"/>
              <a:gd name="T102" fmla="*/ 3040 w 4917"/>
              <a:gd name="T103" fmla="*/ 14 h 708"/>
              <a:gd name="T104" fmla="*/ 3272 w 4917"/>
              <a:gd name="T105" fmla="*/ 6 h 708"/>
              <a:gd name="T106" fmla="*/ 3676 w 4917"/>
              <a:gd name="T107" fmla="*/ 6 h 708"/>
              <a:gd name="T108" fmla="*/ 3812 w 4917"/>
              <a:gd name="T109" fmla="*/ 18 h 708"/>
              <a:gd name="T110" fmla="*/ 3868 w 4917"/>
              <a:gd name="T111" fmla="*/ 6 h 708"/>
              <a:gd name="T112" fmla="*/ 3940 w 4917"/>
              <a:gd name="T113" fmla="*/ 14 h 708"/>
              <a:gd name="T114" fmla="*/ 3972 w 4917"/>
              <a:gd name="T115" fmla="*/ 6 h 708"/>
              <a:gd name="T116" fmla="*/ 4308 w 4917"/>
              <a:gd name="T117" fmla="*/ 10 h 708"/>
              <a:gd name="T118" fmla="*/ 4912 w 4917"/>
              <a:gd name="T119" fmla="*/ 1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17" h="708">
                <a:moveTo>
                  <a:pt x="4912" y="18"/>
                </a:moveTo>
                <a:cubicBezTo>
                  <a:pt x="4915" y="34"/>
                  <a:pt x="4909" y="50"/>
                  <a:pt x="4912" y="66"/>
                </a:cubicBezTo>
                <a:cubicBezTo>
                  <a:pt x="4911" y="66"/>
                  <a:pt x="4909" y="66"/>
                  <a:pt x="4908" y="66"/>
                </a:cubicBezTo>
                <a:cubicBezTo>
                  <a:pt x="4908" y="71"/>
                  <a:pt x="4908" y="76"/>
                  <a:pt x="4908" y="82"/>
                </a:cubicBezTo>
                <a:cubicBezTo>
                  <a:pt x="4907" y="82"/>
                  <a:pt x="4905" y="82"/>
                  <a:pt x="4904" y="82"/>
                </a:cubicBezTo>
                <a:cubicBezTo>
                  <a:pt x="4904" y="87"/>
                  <a:pt x="4904" y="92"/>
                  <a:pt x="4904" y="98"/>
                </a:cubicBezTo>
                <a:cubicBezTo>
                  <a:pt x="4903" y="98"/>
                  <a:pt x="4901" y="98"/>
                  <a:pt x="4900" y="98"/>
                </a:cubicBezTo>
                <a:cubicBezTo>
                  <a:pt x="4900" y="131"/>
                  <a:pt x="4904" y="164"/>
                  <a:pt x="4904" y="198"/>
                </a:cubicBezTo>
                <a:cubicBezTo>
                  <a:pt x="4905" y="198"/>
                  <a:pt x="4907" y="198"/>
                  <a:pt x="4908" y="198"/>
                </a:cubicBezTo>
                <a:cubicBezTo>
                  <a:pt x="4908" y="203"/>
                  <a:pt x="4904" y="208"/>
                  <a:pt x="4904" y="214"/>
                </a:cubicBezTo>
                <a:cubicBezTo>
                  <a:pt x="4905" y="214"/>
                  <a:pt x="4907" y="214"/>
                  <a:pt x="4908" y="214"/>
                </a:cubicBezTo>
                <a:cubicBezTo>
                  <a:pt x="4908" y="219"/>
                  <a:pt x="4908" y="224"/>
                  <a:pt x="4908" y="230"/>
                </a:cubicBezTo>
                <a:cubicBezTo>
                  <a:pt x="4909" y="230"/>
                  <a:pt x="4911" y="230"/>
                  <a:pt x="4912" y="230"/>
                </a:cubicBezTo>
                <a:cubicBezTo>
                  <a:pt x="4912" y="246"/>
                  <a:pt x="4916" y="262"/>
                  <a:pt x="4916" y="278"/>
                </a:cubicBezTo>
                <a:cubicBezTo>
                  <a:pt x="4917" y="294"/>
                  <a:pt x="4915" y="310"/>
                  <a:pt x="4916" y="326"/>
                </a:cubicBezTo>
                <a:cubicBezTo>
                  <a:pt x="4915" y="326"/>
                  <a:pt x="4913" y="326"/>
                  <a:pt x="4912" y="326"/>
                </a:cubicBezTo>
                <a:cubicBezTo>
                  <a:pt x="4912" y="335"/>
                  <a:pt x="4912" y="344"/>
                  <a:pt x="4912" y="354"/>
                </a:cubicBezTo>
                <a:cubicBezTo>
                  <a:pt x="4909" y="354"/>
                  <a:pt x="4907" y="354"/>
                  <a:pt x="4904" y="354"/>
                </a:cubicBezTo>
                <a:cubicBezTo>
                  <a:pt x="4907" y="392"/>
                  <a:pt x="4893" y="431"/>
                  <a:pt x="4896" y="470"/>
                </a:cubicBezTo>
                <a:cubicBezTo>
                  <a:pt x="4897" y="470"/>
                  <a:pt x="4899" y="470"/>
                  <a:pt x="4900" y="470"/>
                </a:cubicBezTo>
                <a:cubicBezTo>
                  <a:pt x="4900" y="472"/>
                  <a:pt x="4900" y="475"/>
                  <a:pt x="4900" y="478"/>
                </a:cubicBezTo>
                <a:cubicBezTo>
                  <a:pt x="4903" y="479"/>
                  <a:pt x="4905" y="480"/>
                  <a:pt x="4908" y="482"/>
                </a:cubicBezTo>
                <a:cubicBezTo>
                  <a:pt x="4908" y="552"/>
                  <a:pt x="4912" y="623"/>
                  <a:pt x="4912" y="694"/>
                </a:cubicBezTo>
                <a:cubicBezTo>
                  <a:pt x="4898" y="696"/>
                  <a:pt x="4884" y="702"/>
                  <a:pt x="4872" y="706"/>
                </a:cubicBezTo>
                <a:cubicBezTo>
                  <a:pt x="4845" y="706"/>
                  <a:pt x="4819" y="706"/>
                  <a:pt x="4792" y="706"/>
                </a:cubicBezTo>
                <a:cubicBezTo>
                  <a:pt x="4780" y="706"/>
                  <a:pt x="4768" y="706"/>
                  <a:pt x="4756" y="706"/>
                </a:cubicBezTo>
                <a:cubicBezTo>
                  <a:pt x="4743" y="702"/>
                  <a:pt x="4674" y="696"/>
                  <a:pt x="4656" y="702"/>
                </a:cubicBezTo>
                <a:cubicBezTo>
                  <a:pt x="4633" y="708"/>
                  <a:pt x="4594" y="706"/>
                  <a:pt x="4564" y="706"/>
                </a:cubicBezTo>
                <a:cubicBezTo>
                  <a:pt x="4508" y="706"/>
                  <a:pt x="4452" y="706"/>
                  <a:pt x="4396" y="706"/>
                </a:cubicBezTo>
                <a:cubicBezTo>
                  <a:pt x="4396" y="704"/>
                  <a:pt x="4396" y="703"/>
                  <a:pt x="4396" y="702"/>
                </a:cubicBezTo>
                <a:cubicBezTo>
                  <a:pt x="4391" y="702"/>
                  <a:pt x="4385" y="702"/>
                  <a:pt x="4380" y="702"/>
                </a:cubicBezTo>
                <a:cubicBezTo>
                  <a:pt x="4380" y="700"/>
                  <a:pt x="4380" y="699"/>
                  <a:pt x="4380" y="698"/>
                </a:cubicBezTo>
                <a:cubicBezTo>
                  <a:pt x="4376" y="698"/>
                  <a:pt x="4372" y="698"/>
                  <a:pt x="4368" y="698"/>
                </a:cubicBezTo>
                <a:cubicBezTo>
                  <a:pt x="4368" y="696"/>
                  <a:pt x="4368" y="695"/>
                  <a:pt x="4368" y="694"/>
                </a:cubicBezTo>
                <a:cubicBezTo>
                  <a:pt x="4291" y="694"/>
                  <a:pt x="4213" y="694"/>
                  <a:pt x="4136" y="694"/>
                </a:cubicBezTo>
                <a:cubicBezTo>
                  <a:pt x="4073" y="694"/>
                  <a:pt x="4011" y="694"/>
                  <a:pt x="3948" y="694"/>
                </a:cubicBezTo>
                <a:cubicBezTo>
                  <a:pt x="3948" y="692"/>
                  <a:pt x="3948" y="691"/>
                  <a:pt x="3948" y="690"/>
                </a:cubicBezTo>
                <a:cubicBezTo>
                  <a:pt x="3940" y="690"/>
                  <a:pt x="3932" y="690"/>
                  <a:pt x="3924" y="690"/>
                </a:cubicBezTo>
                <a:cubicBezTo>
                  <a:pt x="3924" y="688"/>
                  <a:pt x="3924" y="687"/>
                  <a:pt x="3924" y="686"/>
                </a:cubicBezTo>
                <a:cubicBezTo>
                  <a:pt x="3905" y="687"/>
                  <a:pt x="3887" y="688"/>
                  <a:pt x="3868" y="690"/>
                </a:cubicBezTo>
                <a:cubicBezTo>
                  <a:pt x="3868" y="691"/>
                  <a:pt x="3868" y="692"/>
                  <a:pt x="3868" y="694"/>
                </a:cubicBezTo>
                <a:cubicBezTo>
                  <a:pt x="3851" y="698"/>
                  <a:pt x="3830" y="688"/>
                  <a:pt x="3820" y="686"/>
                </a:cubicBezTo>
                <a:cubicBezTo>
                  <a:pt x="3793" y="688"/>
                  <a:pt x="3767" y="691"/>
                  <a:pt x="3740" y="694"/>
                </a:cubicBezTo>
                <a:cubicBezTo>
                  <a:pt x="3740" y="692"/>
                  <a:pt x="3740" y="691"/>
                  <a:pt x="3740" y="690"/>
                </a:cubicBezTo>
                <a:cubicBezTo>
                  <a:pt x="3735" y="690"/>
                  <a:pt x="3729" y="690"/>
                  <a:pt x="3724" y="690"/>
                </a:cubicBezTo>
                <a:cubicBezTo>
                  <a:pt x="3724" y="688"/>
                  <a:pt x="3724" y="687"/>
                  <a:pt x="3724" y="686"/>
                </a:cubicBezTo>
                <a:cubicBezTo>
                  <a:pt x="3691" y="686"/>
                  <a:pt x="3657" y="686"/>
                  <a:pt x="3624" y="686"/>
                </a:cubicBezTo>
                <a:cubicBezTo>
                  <a:pt x="3624" y="687"/>
                  <a:pt x="3624" y="688"/>
                  <a:pt x="3624" y="690"/>
                </a:cubicBezTo>
                <a:cubicBezTo>
                  <a:pt x="3604" y="690"/>
                  <a:pt x="3584" y="690"/>
                  <a:pt x="3564" y="690"/>
                </a:cubicBezTo>
                <a:cubicBezTo>
                  <a:pt x="3558" y="691"/>
                  <a:pt x="3528" y="700"/>
                  <a:pt x="3520" y="698"/>
                </a:cubicBezTo>
                <a:cubicBezTo>
                  <a:pt x="3520" y="696"/>
                  <a:pt x="3520" y="695"/>
                  <a:pt x="3520" y="694"/>
                </a:cubicBezTo>
                <a:cubicBezTo>
                  <a:pt x="3512" y="694"/>
                  <a:pt x="3504" y="694"/>
                  <a:pt x="3496" y="694"/>
                </a:cubicBezTo>
                <a:cubicBezTo>
                  <a:pt x="3496" y="692"/>
                  <a:pt x="3496" y="691"/>
                  <a:pt x="3496" y="690"/>
                </a:cubicBezTo>
                <a:cubicBezTo>
                  <a:pt x="3492" y="690"/>
                  <a:pt x="3488" y="690"/>
                  <a:pt x="3484" y="690"/>
                </a:cubicBezTo>
                <a:cubicBezTo>
                  <a:pt x="3484" y="688"/>
                  <a:pt x="3484" y="687"/>
                  <a:pt x="3484" y="686"/>
                </a:cubicBezTo>
                <a:cubicBezTo>
                  <a:pt x="3455" y="686"/>
                  <a:pt x="3425" y="686"/>
                  <a:pt x="3396" y="686"/>
                </a:cubicBezTo>
                <a:cubicBezTo>
                  <a:pt x="3396" y="687"/>
                  <a:pt x="3396" y="688"/>
                  <a:pt x="3396" y="690"/>
                </a:cubicBezTo>
                <a:cubicBezTo>
                  <a:pt x="3379" y="690"/>
                  <a:pt x="3361" y="690"/>
                  <a:pt x="3344" y="690"/>
                </a:cubicBezTo>
                <a:cubicBezTo>
                  <a:pt x="3344" y="691"/>
                  <a:pt x="3344" y="692"/>
                  <a:pt x="3344" y="694"/>
                </a:cubicBezTo>
                <a:cubicBezTo>
                  <a:pt x="3330" y="698"/>
                  <a:pt x="3246" y="703"/>
                  <a:pt x="3228" y="698"/>
                </a:cubicBezTo>
                <a:cubicBezTo>
                  <a:pt x="3228" y="696"/>
                  <a:pt x="3228" y="695"/>
                  <a:pt x="3228" y="694"/>
                </a:cubicBezTo>
                <a:cubicBezTo>
                  <a:pt x="3209" y="694"/>
                  <a:pt x="3191" y="694"/>
                  <a:pt x="3172" y="694"/>
                </a:cubicBezTo>
                <a:cubicBezTo>
                  <a:pt x="3172" y="692"/>
                  <a:pt x="3172" y="691"/>
                  <a:pt x="3172" y="690"/>
                </a:cubicBezTo>
                <a:cubicBezTo>
                  <a:pt x="3155" y="690"/>
                  <a:pt x="3137" y="690"/>
                  <a:pt x="3120" y="690"/>
                </a:cubicBezTo>
                <a:cubicBezTo>
                  <a:pt x="3120" y="688"/>
                  <a:pt x="3120" y="687"/>
                  <a:pt x="3120" y="686"/>
                </a:cubicBezTo>
                <a:cubicBezTo>
                  <a:pt x="3061" y="688"/>
                  <a:pt x="3003" y="691"/>
                  <a:pt x="2944" y="694"/>
                </a:cubicBezTo>
                <a:cubicBezTo>
                  <a:pt x="2944" y="692"/>
                  <a:pt x="2944" y="691"/>
                  <a:pt x="2944" y="690"/>
                </a:cubicBezTo>
                <a:cubicBezTo>
                  <a:pt x="2913" y="688"/>
                  <a:pt x="2883" y="687"/>
                  <a:pt x="2852" y="686"/>
                </a:cubicBezTo>
                <a:cubicBezTo>
                  <a:pt x="2838" y="690"/>
                  <a:pt x="2789" y="700"/>
                  <a:pt x="2768" y="694"/>
                </a:cubicBezTo>
                <a:cubicBezTo>
                  <a:pt x="2734" y="684"/>
                  <a:pt x="2684" y="686"/>
                  <a:pt x="2640" y="686"/>
                </a:cubicBezTo>
                <a:cubicBezTo>
                  <a:pt x="2572" y="686"/>
                  <a:pt x="2504" y="686"/>
                  <a:pt x="2436" y="686"/>
                </a:cubicBezTo>
                <a:cubicBezTo>
                  <a:pt x="2364" y="686"/>
                  <a:pt x="2292" y="686"/>
                  <a:pt x="2220" y="686"/>
                </a:cubicBezTo>
                <a:cubicBezTo>
                  <a:pt x="2220" y="687"/>
                  <a:pt x="2220" y="688"/>
                  <a:pt x="2220" y="690"/>
                </a:cubicBezTo>
                <a:cubicBezTo>
                  <a:pt x="2197" y="690"/>
                  <a:pt x="2175" y="690"/>
                  <a:pt x="2152" y="690"/>
                </a:cubicBezTo>
                <a:cubicBezTo>
                  <a:pt x="2138" y="694"/>
                  <a:pt x="2080" y="699"/>
                  <a:pt x="2060" y="694"/>
                </a:cubicBezTo>
                <a:cubicBezTo>
                  <a:pt x="2014" y="680"/>
                  <a:pt x="1939" y="686"/>
                  <a:pt x="1880" y="686"/>
                </a:cubicBezTo>
                <a:cubicBezTo>
                  <a:pt x="1789" y="686"/>
                  <a:pt x="1699" y="686"/>
                  <a:pt x="1608" y="686"/>
                </a:cubicBezTo>
                <a:cubicBezTo>
                  <a:pt x="1608" y="687"/>
                  <a:pt x="1608" y="688"/>
                  <a:pt x="1608" y="690"/>
                </a:cubicBezTo>
                <a:cubicBezTo>
                  <a:pt x="1596" y="690"/>
                  <a:pt x="1584" y="690"/>
                  <a:pt x="1572" y="690"/>
                </a:cubicBezTo>
                <a:cubicBezTo>
                  <a:pt x="1549" y="696"/>
                  <a:pt x="1510" y="694"/>
                  <a:pt x="1480" y="694"/>
                </a:cubicBezTo>
                <a:cubicBezTo>
                  <a:pt x="1423" y="694"/>
                  <a:pt x="1365" y="694"/>
                  <a:pt x="1308" y="694"/>
                </a:cubicBezTo>
                <a:cubicBezTo>
                  <a:pt x="1264" y="694"/>
                  <a:pt x="1205" y="700"/>
                  <a:pt x="1168" y="690"/>
                </a:cubicBezTo>
                <a:cubicBezTo>
                  <a:pt x="1143" y="690"/>
                  <a:pt x="1117" y="690"/>
                  <a:pt x="1092" y="690"/>
                </a:cubicBezTo>
                <a:cubicBezTo>
                  <a:pt x="1092" y="691"/>
                  <a:pt x="1092" y="692"/>
                  <a:pt x="1092" y="694"/>
                </a:cubicBezTo>
                <a:cubicBezTo>
                  <a:pt x="1087" y="694"/>
                  <a:pt x="1081" y="694"/>
                  <a:pt x="1076" y="694"/>
                </a:cubicBezTo>
                <a:cubicBezTo>
                  <a:pt x="1076" y="695"/>
                  <a:pt x="1076" y="696"/>
                  <a:pt x="1076" y="698"/>
                </a:cubicBezTo>
                <a:cubicBezTo>
                  <a:pt x="1044" y="698"/>
                  <a:pt x="1012" y="698"/>
                  <a:pt x="980" y="698"/>
                </a:cubicBezTo>
                <a:cubicBezTo>
                  <a:pt x="950" y="692"/>
                  <a:pt x="905" y="694"/>
                  <a:pt x="868" y="694"/>
                </a:cubicBezTo>
                <a:cubicBezTo>
                  <a:pt x="799" y="694"/>
                  <a:pt x="729" y="694"/>
                  <a:pt x="660" y="694"/>
                </a:cubicBezTo>
                <a:cubicBezTo>
                  <a:pt x="617" y="693"/>
                  <a:pt x="562" y="678"/>
                  <a:pt x="520" y="690"/>
                </a:cubicBezTo>
                <a:cubicBezTo>
                  <a:pt x="504" y="690"/>
                  <a:pt x="488" y="690"/>
                  <a:pt x="472" y="690"/>
                </a:cubicBezTo>
                <a:cubicBezTo>
                  <a:pt x="472" y="691"/>
                  <a:pt x="472" y="692"/>
                  <a:pt x="472" y="694"/>
                </a:cubicBezTo>
                <a:cubicBezTo>
                  <a:pt x="455" y="694"/>
                  <a:pt x="437" y="694"/>
                  <a:pt x="420" y="694"/>
                </a:cubicBezTo>
                <a:cubicBezTo>
                  <a:pt x="404" y="695"/>
                  <a:pt x="388" y="696"/>
                  <a:pt x="372" y="698"/>
                </a:cubicBezTo>
                <a:cubicBezTo>
                  <a:pt x="372" y="696"/>
                  <a:pt x="372" y="695"/>
                  <a:pt x="372" y="694"/>
                </a:cubicBezTo>
                <a:cubicBezTo>
                  <a:pt x="359" y="694"/>
                  <a:pt x="345" y="694"/>
                  <a:pt x="332" y="694"/>
                </a:cubicBezTo>
                <a:cubicBezTo>
                  <a:pt x="324" y="691"/>
                  <a:pt x="296" y="682"/>
                  <a:pt x="284" y="686"/>
                </a:cubicBezTo>
                <a:cubicBezTo>
                  <a:pt x="284" y="687"/>
                  <a:pt x="284" y="688"/>
                  <a:pt x="284" y="690"/>
                </a:cubicBezTo>
                <a:cubicBezTo>
                  <a:pt x="280" y="690"/>
                  <a:pt x="276" y="690"/>
                  <a:pt x="272" y="690"/>
                </a:cubicBezTo>
                <a:cubicBezTo>
                  <a:pt x="272" y="691"/>
                  <a:pt x="272" y="692"/>
                  <a:pt x="272" y="694"/>
                </a:cubicBezTo>
                <a:cubicBezTo>
                  <a:pt x="189" y="694"/>
                  <a:pt x="87" y="702"/>
                  <a:pt x="4" y="702"/>
                </a:cubicBezTo>
                <a:cubicBezTo>
                  <a:pt x="5" y="678"/>
                  <a:pt x="20" y="654"/>
                  <a:pt x="12" y="626"/>
                </a:cubicBezTo>
                <a:cubicBezTo>
                  <a:pt x="11" y="626"/>
                  <a:pt x="9" y="626"/>
                  <a:pt x="8" y="626"/>
                </a:cubicBezTo>
                <a:cubicBezTo>
                  <a:pt x="8" y="619"/>
                  <a:pt x="20" y="608"/>
                  <a:pt x="20" y="602"/>
                </a:cubicBezTo>
                <a:cubicBezTo>
                  <a:pt x="19" y="602"/>
                  <a:pt x="13" y="602"/>
                  <a:pt x="12" y="602"/>
                </a:cubicBezTo>
                <a:cubicBezTo>
                  <a:pt x="12" y="595"/>
                  <a:pt x="24" y="584"/>
                  <a:pt x="24" y="578"/>
                </a:cubicBezTo>
                <a:cubicBezTo>
                  <a:pt x="23" y="578"/>
                  <a:pt x="21" y="578"/>
                  <a:pt x="20" y="578"/>
                </a:cubicBezTo>
                <a:cubicBezTo>
                  <a:pt x="20" y="574"/>
                  <a:pt x="20" y="570"/>
                  <a:pt x="20" y="566"/>
                </a:cubicBezTo>
                <a:cubicBezTo>
                  <a:pt x="19" y="566"/>
                  <a:pt x="17" y="566"/>
                  <a:pt x="16" y="566"/>
                </a:cubicBezTo>
                <a:cubicBezTo>
                  <a:pt x="16" y="562"/>
                  <a:pt x="16" y="558"/>
                  <a:pt x="16" y="554"/>
                </a:cubicBezTo>
                <a:cubicBezTo>
                  <a:pt x="15" y="554"/>
                  <a:pt x="13" y="554"/>
                  <a:pt x="12" y="554"/>
                </a:cubicBezTo>
                <a:cubicBezTo>
                  <a:pt x="8" y="538"/>
                  <a:pt x="24" y="521"/>
                  <a:pt x="24" y="514"/>
                </a:cubicBezTo>
                <a:cubicBezTo>
                  <a:pt x="23" y="514"/>
                  <a:pt x="21" y="514"/>
                  <a:pt x="20" y="514"/>
                </a:cubicBezTo>
                <a:cubicBezTo>
                  <a:pt x="16" y="502"/>
                  <a:pt x="14" y="493"/>
                  <a:pt x="8" y="482"/>
                </a:cubicBezTo>
                <a:cubicBezTo>
                  <a:pt x="7" y="482"/>
                  <a:pt x="5" y="482"/>
                  <a:pt x="4" y="482"/>
                </a:cubicBezTo>
                <a:cubicBezTo>
                  <a:pt x="4" y="479"/>
                  <a:pt x="4" y="476"/>
                  <a:pt x="4" y="474"/>
                </a:cubicBezTo>
                <a:cubicBezTo>
                  <a:pt x="3" y="474"/>
                  <a:pt x="1" y="474"/>
                  <a:pt x="0" y="474"/>
                </a:cubicBezTo>
                <a:cubicBezTo>
                  <a:pt x="4" y="458"/>
                  <a:pt x="8" y="442"/>
                  <a:pt x="12" y="426"/>
                </a:cubicBezTo>
                <a:cubicBezTo>
                  <a:pt x="11" y="426"/>
                  <a:pt x="9" y="426"/>
                  <a:pt x="8" y="426"/>
                </a:cubicBezTo>
                <a:cubicBezTo>
                  <a:pt x="5" y="411"/>
                  <a:pt x="3" y="396"/>
                  <a:pt x="0" y="382"/>
                </a:cubicBezTo>
                <a:cubicBezTo>
                  <a:pt x="1" y="382"/>
                  <a:pt x="3" y="382"/>
                  <a:pt x="4" y="382"/>
                </a:cubicBezTo>
                <a:cubicBezTo>
                  <a:pt x="5" y="376"/>
                  <a:pt x="7" y="371"/>
                  <a:pt x="8" y="366"/>
                </a:cubicBezTo>
                <a:cubicBezTo>
                  <a:pt x="9" y="366"/>
                  <a:pt x="11" y="366"/>
                  <a:pt x="12" y="366"/>
                </a:cubicBezTo>
                <a:cubicBezTo>
                  <a:pt x="12" y="342"/>
                  <a:pt x="12" y="318"/>
                  <a:pt x="12" y="294"/>
                </a:cubicBezTo>
                <a:cubicBezTo>
                  <a:pt x="11" y="294"/>
                  <a:pt x="9" y="294"/>
                  <a:pt x="8" y="294"/>
                </a:cubicBezTo>
                <a:cubicBezTo>
                  <a:pt x="2" y="277"/>
                  <a:pt x="0" y="258"/>
                  <a:pt x="0" y="238"/>
                </a:cubicBezTo>
                <a:cubicBezTo>
                  <a:pt x="8" y="233"/>
                  <a:pt x="9" y="228"/>
                  <a:pt x="20" y="226"/>
                </a:cubicBezTo>
                <a:cubicBezTo>
                  <a:pt x="18" y="216"/>
                  <a:pt x="9" y="208"/>
                  <a:pt x="12" y="198"/>
                </a:cubicBezTo>
                <a:cubicBezTo>
                  <a:pt x="13" y="198"/>
                  <a:pt x="15" y="198"/>
                  <a:pt x="16" y="198"/>
                </a:cubicBezTo>
                <a:cubicBezTo>
                  <a:pt x="19" y="190"/>
                  <a:pt x="9" y="174"/>
                  <a:pt x="12" y="166"/>
                </a:cubicBezTo>
                <a:cubicBezTo>
                  <a:pt x="11" y="166"/>
                  <a:pt x="9" y="166"/>
                  <a:pt x="8" y="166"/>
                </a:cubicBezTo>
                <a:cubicBezTo>
                  <a:pt x="7" y="152"/>
                  <a:pt x="5" y="139"/>
                  <a:pt x="4" y="126"/>
                </a:cubicBezTo>
                <a:cubicBezTo>
                  <a:pt x="3" y="126"/>
                  <a:pt x="1" y="126"/>
                  <a:pt x="0" y="126"/>
                </a:cubicBezTo>
                <a:cubicBezTo>
                  <a:pt x="0" y="92"/>
                  <a:pt x="0" y="59"/>
                  <a:pt x="0" y="26"/>
                </a:cubicBezTo>
                <a:cubicBezTo>
                  <a:pt x="72" y="26"/>
                  <a:pt x="156" y="22"/>
                  <a:pt x="228" y="22"/>
                </a:cubicBezTo>
                <a:cubicBezTo>
                  <a:pt x="264" y="22"/>
                  <a:pt x="311" y="34"/>
                  <a:pt x="340" y="26"/>
                </a:cubicBezTo>
                <a:cubicBezTo>
                  <a:pt x="363" y="26"/>
                  <a:pt x="385" y="26"/>
                  <a:pt x="408" y="26"/>
                </a:cubicBezTo>
                <a:cubicBezTo>
                  <a:pt x="408" y="24"/>
                  <a:pt x="408" y="23"/>
                  <a:pt x="408" y="22"/>
                </a:cubicBezTo>
                <a:cubicBezTo>
                  <a:pt x="428" y="22"/>
                  <a:pt x="448" y="26"/>
                  <a:pt x="468" y="26"/>
                </a:cubicBezTo>
                <a:cubicBezTo>
                  <a:pt x="468" y="24"/>
                  <a:pt x="468" y="23"/>
                  <a:pt x="468" y="22"/>
                </a:cubicBezTo>
                <a:cubicBezTo>
                  <a:pt x="487" y="22"/>
                  <a:pt x="505" y="22"/>
                  <a:pt x="524" y="22"/>
                </a:cubicBezTo>
                <a:cubicBezTo>
                  <a:pt x="524" y="20"/>
                  <a:pt x="524" y="19"/>
                  <a:pt x="524" y="18"/>
                </a:cubicBezTo>
                <a:cubicBezTo>
                  <a:pt x="536" y="18"/>
                  <a:pt x="548" y="18"/>
                  <a:pt x="560" y="18"/>
                </a:cubicBezTo>
                <a:cubicBezTo>
                  <a:pt x="560" y="16"/>
                  <a:pt x="560" y="15"/>
                  <a:pt x="560" y="14"/>
                </a:cubicBezTo>
                <a:cubicBezTo>
                  <a:pt x="592" y="16"/>
                  <a:pt x="624" y="19"/>
                  <a:pt x="656" y="22"/>
                </a:cubicBezTo>
                <a:cubicBezTo>
                  <a:pt x="656" y="23"/>
                  <a:pt x="656" y="24"/>
                  <a:pt x="656" y="26"/>
                </a:cubicBezTo>
                <a:cubicBezTo>
                  <a:pt x="696" y="26"/>
                  <a:pt x="736" y="26"/>
                  <a:pt x="776" y="26"/>
                </a:cubicBezTo>
                <a:cubicBezTo>
                  <a:pt x="969" y="26"/>
                  <a:pt x="1174" y="28"/>
                  <a:pt x="1344" y="26"/>
                </a:cubicBezTo>
                <a:cubicBezTo>
                  <a:pt x="1463" y="26"/>
                  <a:pt x="1581" y="26"/>
                  <a:pt x="1700" y="26"/>
                </a:cubicBezTo>
                <a:cubicBezTo>
                  <a:pt x="1750" y="26"/>
                  <a:pt x="1826" y="33"/>
                  <a:pt x="1868" y="22"/>
                </a:cubicBezTo>
                <a:cubicBezTo>
                  <a:pt x="1883" y="22"/>
                  <a:pt x="1897" y="22"/>
                  <a:pt x="1912" y="22"/>
                </a:cubicBezTo>
                <a:cubicBezTo>
                  <a:pt x="1957" y="22"/>
                  <a:pt x="2018" y="28"/>
                  <a:pt x="2056" y="18"/>
                </a:cubicBezTo>
                <a:cubicBezTo>
                  <a:pt x="2109" y="18"/>
                  <a:pt x="2163" y="18"/>
                  <a:pt x="2216" y="18"/>
                </a:cubicBezTo>
                <a:cubicBezTo>
                  <a:pt x="2338" y="18"/>
                  <a:pt x="2461" y="32"/>
                  <a:pt x="2580" y="22"/>
                </a:cubicBezTo>
                <a:cubicBezTo>
                  <a:pt x="2639" y="16"/>
                  <a:pt x="2712" y="32"/>
                  <a:pt x="2764" y="18"/>
                </a:cubicBezTo>
                <a:cubicBezTo>
                  <a:pt x="2856" y="16"/>
                  <a:pt x="2948" y="15"/>
                  <a:pt x="3040" y="14"/>
                </a:cubicBezTo>
                <a:cubicBezTo>
                  <a:pt x="3040" y="12"/>
                  <a:pt x="3040" y="11"/>
                  <a:pt x="3040" y="10"/>
                </a:cubicBezTo>
                <a:cubicBezTo>
                  <a:pt x="3075" y="10"/>
                  <a:pt x="3109" y="10"/>
                  <a:pt x="3144" y="10"/>
                </a:cubicBezTo>
                <a:cubicBezTo>
                  <a:pt x="3178" y="0"/>
                  <a:pt x="3232" y="6"/>
                  <a:pt x="3272" y="6"/>
                </a:cubicBezTo>
                <a:cubicBezTo>
                  <a:pt x="3340" y="6"/>
                  <a:pt x="3408" y="6"/>
                  <a:pt x="3476" y="6"/>
                </a:cubicBezTo>
                <a:cubicBezTo>
                  <a:pt x="3509" y="6"/>
                  <a:pt x="3553" y="2"/>
                  <a:pt x="3580" y="10"/>
                </a:cubicBezTo>
                <a:cubicBezTo>
                  <a:pt x="3612" y="8"/>
                  <a:pt x="3644" y="7"/>
                  <a:pt x="3676" y="6"/>
                </a:cubicBezTo>
                <a:cubicBezTo>
                  <a:pt x="3676" y="7"/>
                  <a:pt x="3676" y="8"/>
                  <a:pt x="3676" y="10"/>
                </a:cubicBezTo>
                <a:cubicBezTo>
                  <a:pt x="3685" y="10"/>
                  <a:pt x="3695" y="10"/>
                  <a:pt x="3704" y="10"/>
                </a:cubicBezTo>
                <a:cubicBezTo>
                  <a:pt x="3721" y="14"/>
                  <a:pt x="3786" y="25"/>
                  <a:pt x="3812" y="18"/>
                </a:cubicBezTo>
                <a:cubicBezTo>
                  <a:pt x="3812" y="16"/>
                  <a:pt x="3812" y="15"/>
                  <a:pt x="3812" y="14"/>
                </a:cubicBezTo>
                <a:cubicBezTo>
                  <a:pt x="3831" y="12"/>
                  <a:pt x="3849" y="11"/>
                  <a:pt x="3868" y="10"/>
                </a:cubicBezTo>
                <a:cubicBezTo>
                  <a:pt x="3868" y="8"/>
                  <a:pt x="3868" y="7"/>
                  <a:pt x="3868" y="6"/>
                </a:cubicBezTo>
                <a:cubicBezTo>
                  <a:pt x="3880" y="8"/>
                  <a:pt x="3892" y="11"/>
                  <a:pt x="3904" y="14"/>
                </a:cubicBezTo>
                <a:cubicBezTo>
                  <a:pt x="3904" y="15"/>
                  <a:pt x="3904" y="16"/>
                  <a:pt x="3904" y="18"/>
                </a:cubicBezTo>
                <a:cubicBezTo>
                  <a:pt x="3940" y="14"/>
                  <a:pt x="3940" y="14"/>
                  <a:pt x="3940" y="14"/>
                </a:cubicBezTo>
                <a:cubicBezTo>
                  <a:pt x="3940" y="12"/>
                  <a:pt x="3940" y="11"/>
                  <a:pt x="3940" y="10"/>
                </a:cubicBezTo>
                <a:cubicBezTo>
                  <a:pt x="3951" y="10"/>
                  <a:pt x="3961" y="10"/>
                  <a:pt x="3972" y="10"/>
                </a:cubicBezTo>
                <a:cubicBezTo>
                  <a:pt x="3972" y="8"/>
                  <a:pt x="3972" y="7"/>
                  <a:pt x="3972" y="6"/>
                </a:cubicBezTo>
                <a:cubicBezTo>
                  <a:pt x="4005" y="6"/>
                  <a:pt x="4039" y="6"/>
                  <a:pt x="4072" y="6"/>
                </a:cubicBezTo>
                <a:cubicBezTo>
                  <a:pt x="4123" y="6"/>
                  <a:pt x="4173" y="6"/>
                  <a:pt x="4224" y="6"/>
                </a:cubicBezTo>
                <a:cubicBezTo>
                  <a:pt x="4251" y="6"/>
                  <a:pt x="4287" y="4"/>
                  <a:pt x="4308" y="10"/>
                </a:cubicBezTo>
                <a:cubicBezTo>
                  <a:pt x="4363" y="11"/>
                  <a:pt x="4417" y="12"/>
                  <a:pt x="4472" y="14"/>
                </a:cubicBezTo>
                <a:cubicBezTo>
                  <a:pt x="4509" y="24"/>
                  <a:pt x="4568" y="18"/>
                  <a:pt x="4612" y="18"/>
                </a:cubicBezTo>
                <a:cubicBezTo>
                  <a:pt x="4707" y="18"/>
                  <a:pt x="4817" y="18"/>
                  <a:pt x="4912" y="18"/>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r>
              <a:rPr lang="en-US" b="1" i="1">
                <a:solidFill>
                  <a:schemeClr val="tx1"/>
                </a:solidFill>
                <a:latin typeface="Century Schoolbook" panose="02040604050505020304" pitchFamily="18" charset="0"/>
                <a:cs typeface="Arial" panose="020B0604020202020204" pitchFamily="34" charset="0"/>
              </a:rPr>
              <a:t>Earnings per share</a:t>
            </a:r>
          </a:p>
        </p:txBody>
      </p:sp>
      <p:pic>
        <p:nvPicPr>
          <p:cNvPr id="4" name="Picture 3">
            <a:extLst>
              <a:ext uri="{FF2B5EF4-FFF2-40B4-BE49-F238E27FC236}">
                <a16:creationId xmlns:a16="http://schemas.microsoft.com/office/drawing/2014/main" id="{EBB44EE7-73F2-4976-AB6C-E0A6F5545D99}"/>
              </a:ext>
            </a:extLst>
          </p:cNvPr>
          <p:cNvPicPr>
            <a:picLocks noChangeAspect="1"/>
          </p:cNvPicPr>
          <p:nvPr/>
        </p:nvPicPr>
        <p:blipFill>
          <a:blip r:embed="rId2"/>
          <a:stretch>
            <a:fillRect/>
          </a:stretch>
        </p:blipFill>
        <p:spPr>
          <a:xfrm>
            <a:off x="2969358" y="2462212"/>
            <a:ext cx="6962775" cy="1933575"/>
          </a:xfrm>
          <a:prstGeom prst="rect">
            <a:avLst/>
          </a:prstGeom>
        </p:spPr>
      </p:pic>
    </p:spTree>
    <p:extLst>
      <p:ext uri="{BB962C8B-B14F-4D97-AF65-F5344CB8AC3E}">
        <p14:creationId xmlns:p14="http://schemas.microsoft.com/office/powerpoint/2010/main" val="165111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2E30-415F-AC4B-A844-189C682433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C7B544-04B3-5846-BEC9-DBD6BA7958A6}"/>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85D8BE5-E0B2-C041-8337-245648B84EA8}"/>
              </a:ext>
            </a:extLst>
          </p:cNvPr>
          <p:cNvSpPr>
            <a:spLocks noGrp="1"/>
          </p:cNvSpPr>
          <p:nvPr>
            <p:ph sz="half" idx="13"/>
          </p:nvPr>
        </p:nvSpPr>
        <p:spPr/>
        <p:txBody>
          <a:bodyPr/>
          <a:lstStyle/>
          <a:p>
            <a:endParaRPr lang="en-US"/>
          </a:p>
        </p:txBody>
      </p:sp>
      <p:sp>
        <p:nvSpPr>
          <p:cNvPr id="5" name="Content Placeholder 4">
            <a:extLst>
              <a:ext uri="{FF2B5EF4-FFF2-40B4-BE49-F238E27FC236}">
                <a16:creationId xmlns:a16="http://schemas.microsoft.com/office/drawing/2014/main" id="{E0E4C5CE-D6DC-FB44-8182-7291FFABFA01}"/>
              </a:ext>
            </a:extLst>
          </p:cNvPr>
          <p:cNvSpPr>
            <a:spLocks noGrp="1"/>
          </p:cNvSpPr>
          <p:nvPr>
            <p:ph sz="half" idx="15"/>
          </p:nvPr>
        </p:nvSpPr>
        <p:spPr/>
        <p:txBody>
          <a:bodyPr/>
          <a:lstStyle/>
          <a:p>
            <a:endParaRPr lang="en-US"/>
          </a:p>
        </p:txBody>
      </p:sp>
      <p:sp>
        <p:nvSpPr>
          <p:cNvPr id="6" name="Content Placeholder 5">
            <a:extLst>
              <a:ext uri="{FF2B5EF4-FFF2-40B4-BE49-F238E27FC236}">
                <a16:creationId xmlns:a16="http://schemas.microsoft.com/office/drawing/2014/main" id="{5340C50D-DB89-914C-8CF0-065744122578}"/>
              </a:ext>
            </a:extLst>
          </p:cNvPr>
          <p:cNvSpPr>
            <a:spLocks noGrp="1"/>
          </p:cNvSpPr>
          <p:nvPr>
            <p:ph sz="half" idx="16"/>
          </p:nvPr>
        </p:nvSpPr>
        <p:spPr/>
        <p:txBody>
          <a:bodyPr/>
          <a:lstStyle/>
          <a:p>
            <a:endParaRPr lang="en-US"/>
          </a:p>
        </p:txBody>
      </p:sp>
      <p:sp>
        <p:nvSpPr>
          <p:cNvPr id="7" name="Content Placeholder 6">
            <a:extLst>
              <a:ext uri="{FF2B5EF4-FFF2-40B4-BE49-F238E27FC236}">
                <a16:creationId xmlns:a16="http://schemas.microsoft.com/office/drawing/2014/main" id="{8515BC2D-B30B-9C4E-B153-A885BBD2EC0B}"/>
              </a:ext>
            </a:extLst>
          </p:cNvPr>
          <p:cNvSpPr>
            <a:spLocks noGrp="1"/>
          </p:cNvSpPr>
          <p:nvPr>
            <p:ph sz="quarter" idx="18"/>
          </p:nvPr>
        </p:nvSpPr>
        <p:spPr/>
        <p:txBody>
          <a:bodyPr/>
          <a:lstStyle/>
          <a:p>
            <a:endParaRPr lang="en-US"/>
          </a:p>
        </p:txBody>
      </p:sp>
      <p:sp>
        <p:nvSpPr>
          <p:cNvPr id="8" name="Content Placeholder 7">
            <a:extLst>
              <a:ext uri="{FF2B5EF4-FFF2-40B4-BE49-F238E27FC236}">
                <a16:creationId xmlns:a16="http://schemas.microsoft.com/office/drawing/2014/main" id="{4F2677C9-95BE-0F4F-B2C7-284FAD38B881}"/>
              </a:ext>
            </a:extLst>
          </p:cNvPr>
          <p:cNvSpPr>
            <a:spLocks noGrp="1"/>
          </p:cNvSpPr>
          <p:nvPr>
            <p:ph sz="quarter" idx="19"/>
          </p:nvPr>
        </p:nvSpPr>
        <p:spPr/>
        <p:txBody>
          <a:bodyPr/>
          <a:lstStyle/>
          <a:p>
            <a:endParaRPr lang="en-US"/>
          </a:p>
        </p:txBody>
      </p:sp>
      <p:sp>
        <p:nvSpPr>
          <p:cNvPr id="9" name="Content Placeholder 8">
            <a:extLst>
              <a:ext uri="{FF2B5EF4-FFF2-40B4-BE49-F238E27FC236}">
                <a16:creationId xmlns:a16="http://schemas.microsoft.com/office/drawing/2014/main" id="{394CD364-66AD-2241-9BB9-CEA9A67D50C2}"/>
              </a:ext>
            </a:extLst>
          </p:cNvPr>
          <p:cNvSpPr>
            <a:spLocks noGrp="1"/>
          </p:cNvSpPr>
          <p:nvPr>
            <p:ph sz="quarter" idx="21"/>
          </p:nvPr>
        </p:nvSpPr>
        <p:spPr/>
        <p:txBody>
          <a:bodyPr/>
          <a:lstStyle/>
          <a:p>
            <a:endParaRPr lang="en-US"/>
          </a:p>
        </p:txBody>
      </p:sp>
      <p:sp>
        <p:nvSpPr>
          <p:cNvPr id="10" name="Content Placeholder 9">
            <a:extLst>
              <a:ext uri="{FF2B5EF4-FFF2-40B4-BE49-F238E27FC236}">
                <a16:creationId xmlns:a16="http://schemas.microsoft.com/office/drawing/2014/main" id="{D369C850-7504-624C-B538-4E5585042386}"/>
              </a:ext>
            </a:extLst>
          </p:cNvPr>
          <p:cNvSpPr>
            <a:spLocks noGrp="1"/>
          </p:cNvSpPr>
          <p:nvPr>
            <p:ph sz="quarter" idx="22"/>
          </p:nvPr>
        </p:nvSpPr>
        <p:spPr/>
        <p:txBody>
          <a:bodyPr/>
          <a:lstStyle/>
          <a:p>
            <a:endParaRPr lang="en-US"/>
          </a:p>
        </p:txBody>
      </p:sp>
      <p:sp>
        <p:nvSpPr>
          <p:cNvPr id="12" name="Footer Placeholder 11">
            <a:extLst>
              <a:ext uri="{FF2B5EF4-FFF2-40B4-BE49-F238E27FC236}">
                <a16:creationId xmlns:a16="http://schemas.microsoft.com/office/drawing/2014/main" id="{65EC1CF0-1F9C-1342-BE54-B3D9AF099584}"/>
              </a:ext>
            </a:extLst>
          </p:cNvPr>
          <p:cNvSpPr>
            <a:spLocks noGrp="1"/>
          </p:cNvSpPr>
          <p:nvPr>
            <p:ph type="ftr" sz="quarter" idx="3"/>
          </p:nvPr>
        </p:nvSpPr>
        <p:spPr/>
        <p:txBody>
          <a:bodyPr/>
          <a:lstStyle/>
          <a:p>
            <a:endParaRPr lang="en-US"/>
          </a:p>
        </p:txBody>
      </p:sp>
      <p:pic>
        <p:nvPicPr>
          <p:cNvPr id="13" name="Picture 12">
            <a:extLst>
              <a:ext uri="{FF2B5EF4-FFF2-40B4-BE49-F238E27FC236}">
                <a16:creationId xmlns:a16="http://schemas.microsoft.com/office/drawing/2014/main" id="{E182735F-0AE6-BC4D-8A85-B9FBD22C2FF4}"/>
              </a:ext>
            </a:extLst>
          </p:cNvPr>
          <p:cNvPicPr>
            <a:picLocks noChangeAspect="1"/>
          </p:cNvPicPr>
          <p:nvPr/>
        </p:nvPicPr>
        <p:blipFill>
          <a:blip r:embed="rId2"/>
          <a:src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0398BF2E-3B16-3D4E-A50C-79E3CB3B4B11}"/>
              </a:ext>
            </a:extLst>
          </p:cNvPr>
          <p:cNvSpPr txBox="1"/>
          <p:nvPr/>
        </p:nvSpPr>
        <p:spPr>
          <a:xfrm>
            <a:off x="2136937" y="5720878"/>
            <a:ext cx="7918121" cy="567399"/>
          </a:xfrm>
          <a:prstGeom prst="rect">
            <a:avLst/>
          </a:prstGeom>
          <a:noFill/>
        </p:spPr>
        <p:txBody>
          <a:bodyPr wrap="square" rtlCol="0">
            <a:spAutoFit/>
          </a:bodyPr>
          <a:lstStyle/>
          <a:p>
            <a:pPr algn="ctr">
              <a:lnSpc>
                <a:spcPct val="150000"/>
              </a:lnSpc>
            </a:pPr>
            <a:r>
              <a:rPr lang="en-US" sz="1100" b="1" i="1">
                <a:latin typeface="Century Schoolbook" panose="02040604050505020304" pitchFamily="18" charset="0"/>
              </a:rPr>
              <a:t>12701 Whitewater Drive • Suite 100  •  Minnetonka, MN 55343</a:t>
            </a:r>
            <a:br>
              <a:rPr lang="en-US" sz="1100" b="1" i="1">
                <a:latin typeface="Century Schoolbook" panose="02040604050505020304" pitchFamily="18" charset="0"/>
              </a:rPr>
            </a:br>
            <a:r>
              <a:rPr lang="en-US" sz="1100" b="1" i="1">
                <a:latin typeface="Century Schoolbook" panose="02040604050505020304" pitchFamily="18" charset="0"/>
              </a:rPr>
              <a:t>Phone: 952-294-1300  •  Website: bbq-holdings.com  •  E-mail: InvestorRelations@BBQ-Holdings.com</a:t>
            </a:r>
          </a:p>
        </p:txBody>
      </p:sp>
      <p:pic>
        <p:nvPicPr>
          <p:cNvPr id="15" name="Picture 14">
            <a:extLst>
              <a:ext uri="{FF2B5EF4-FFF2-40B4-BE49-F238E27FC236}">
                <a16:creationId xmlns:a16="http://schemas.microsoft.com/office/drawing/2014/main" id="{8B763EDC-83EF-3140-8A47-891AEED7FE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89363" y="4551766"/>
            <a:ext cx="1613271" cy="967962"/>
          </a:xfrm>
          <a:prstGeom prst="rect">
            <a:avLst/>
          </a:prstGeom>
        </p:spPr>
      </p:pic>
    </p:spTree>
    <p:extLst>
      <p:ext uri="{BB962C8B-B14F-4D97-AF65-F5344CB8AC3E}">
        <p14:creationId xmlns:p14="http://schemas.microsoft.com/office/powerpoint/2010/main" val="1756978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BA04344-2C04-C045-8EDF-E937FF89DA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272"/>
          <a:stretch/>
        </p:blipFill>
        <p:spPr>
          <a:xfrm>
            <a:off x="6982544" y="0"/>
            <a:ext cx="5209455" cy="6551380"/>
          </a:xfrm>
          <a:prstGeom prst="rect">
            <a:avLst/>
          </a:prstGeom>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07031" y="-90001"/>
            <a:ext cx="10515600" cy="1325563"/>
          </a:xfrm>
        </p:spPr>
        <p:txBody>
          <a:bodyPr>
            <a:normAutofit/>
          </a:bodyPr>
          <a:lstStyle/>
          <a:p>
            <a:r>
              <a:rPr lang="en-US" sz="2800">
                <a:solidFill>
                  <a:schemeClr val="tx1"/>
                </a:solidFill>
                <a:latin typeface="Arial Black" panose="020B0A04020102020204" pitchFamily="34" charset="0"/>
              </a:rPr>
              <a:t>WHO WE ARE</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807031" y="1635664"/>
            <a:ext cx="6175513" cy="4649555"/>
          </a:xfrm>
        </p:spPr>
        <p:txBody>
          <a:bodyPr>
            <a:noAutofit/>
          </a:bodyPr>
          <a:lstStyle/>
          <a:p>
            <a:pPr marL="0" indent="0">
              <a:lnSpc>
                <a:spcPct val="100000"/>
              </a:lnSpc>
              <a:buNone/>
            </a:pPr>
            <a:r>
              <a:rPr lang="en-US" sz="1400">
                <a:latin typeface="Arial" panose="020B0604020202020204" pitchFamily="34" charset="0"/>
                <a:cs typeface="Arial" panose="020B0604020202020204" pitchFamily="34" charset="0"/>
              </a:rPr>
              <a:t>Famous Dave understands what it’s like when the odds are against you. A Native American kid at the bottom half of his high school class, he didn’t have a whole lot of opportunities, but he had dreams and perseverance. His goal: create the best food America ever tasted. BBQ was a passion he caught from his dad, a Southerner working in construction. They always knew where to find the best ribs: the street-corner vendors with their 55 gallon smokers, cooking it up in the tradition of the deep South. After years of learning all he could about BBQ, he opened the first Famous Dave’s in Hayward, WI in 1994, quickly gaining great popularity.</a:t>
            </a:r>
          </a:p>
          <a:p>
            <a:pPr marL="0" indent="0">
              <a:lnSpc>
                <a:spcPct val="100000"/>
              </a:lnSpc>
              <a:buNone/>
            </a:pP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In 2020 the company began acquiring other brands in the pursuit of a diversified portfolio to display its passion for hospitality.  Our focus is on evolving and elevating the guest experience, maximizing the capacity of each restaurant, and growing both organically and acquisitively.  </a:t>
            </a:r>
          </a:p>
          <a:p>
            <a:pPr marL="0" indent="0">
              <a:lnSpc>
                <a:spcPct val="100000"/>
              </a:lnSpc>
              <a:buNone/>
            </a:pPr>
            <a:endParaRPr lang="en-US" sz="1400">
              <a:latin typeface="Arial" panose="020B0604020202020204" pitchFamily="34" charset="0"/>
              <a:cs typeface="Arial" panose="020B0604020202020204" pitchFamily="34" charset="0"/>
            </a:endParaRPr>
          </a:p>
          <a:p>
            <a:pPr marL="0" indent="0">
              <a:lnSpc>
                <a:spcPct val="100000"/>
              </a:lnSpc>
              <a:buNone/>
            </a:pPr>
            <a:r>
              <a:rPr lang="en-US" sz="1400">
                <a:latin typeface="Arial" panose="020B0604020202020204" pitchFamily="34" charset="0"/>
                <a:cs typeface="Arial" panose="020B0604020202020204" pitchFamily="34" charset="0"/>
              </a:rPr>
              <a:t>This 50 year obsession is with one purpose: To delight Guests with the most enjoyable and authentic experience possible.  With an entrepreneurial management team and vision in place, yes in the answer, what’s the question?</a:t>
            </a:r>
          </a:p>
        </p:txBody>
      </p:sp>
    </p:spTree>
    <p:extLst>
      <p:ext uri="{BB962C8B-B14F-4D97-AF65-F5344CB8AC3E}">
        <p14:creationId xmlns:p14="http://schemas.microsoft.com/office/powerpoint/2010/main" val="112525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7677CCF-2FBE-42EE-8372-0927DFB233C5}"/>
              </a:ext>
            </a:extLst>
          </p:cNvPr>
          <p:cNvPicPr>
            <a:picLocks noChangeAspect="1"/>
          </p:cNvPicPr>
          <p:nvPr/>
        </p:nvPicPr>
        <p:blipFill>
          <a:blip r:embed="rId2"/>
          <a:stretch>
            <a:fillRect/>
          </a:stretch>
        </p:blipFill>
        <p:spPr>
          <a:xfrm>
            <a:off x="6123464" y="2148296"/>
            <a:ext cx="4544059" cy="2838846"/>
          </a:xfrm>
          <a:prstGeom prst="rect">
            <a:avLst/>
          </a:prstGeom>
        </p:spPr>
      </p:pic>
      <p:pic>
        <p:nvPicPr>
          <p:cNvPr id="3" name="Picture 2" descr="A picture containing text, businesscard, screenshot&#10;&#10;Description automatically generated">
            <a:extLst>
              <a:ext uri="{FF2B5EF4-FFF2-40B4-BE49-F238E27FC236}">
                <a16:creationId xmlns:a16="http://schemas.microsoft.com/office/drawing/2014/main" id="{372EECB0-10EA-4352-9999-9100E1AD185E}"/>
              </a:ext>
            </a:extLst>
          </p:cNvPr>
          <p:cNvPicPr>
            <a:picLocks noChangeAspect="1"/>
          </p:cNvPicPr>
          <p:nvPr/>
        </p:nvPicPr>
        <p:blipFill>
          <a:blip r:embed="rId3"/>
          <a:stretch>
            <a:fillRect/>
          </a:stretch>
        </p:blipFill>
        <p:spPr>
          <a:xfrm>
            <a:off x="1467623" y="2118479"/>
            <a:ext cx="4525006" cy="2857899"/>
          </a:xfrm>
          <a:prstGeom prst="rect">
            <a:avLst/>
          </a:prstGeom>
        </p:spPr>
      </p:pic>
      <p:sp>
        <p:nvSpPr>
          <p:cNvPr id="7" name="TextBox 6">
            <a:extLst>
              <a:ext uri="{FF2B5EF4-FFF2-40B4-BE49-F238E27FC236}">
                <a16:creationId xmlns:a16="http://schemas.microsoft.com/office/drawing/2014/main" id="{B6EAB4BE-6ED3-4761-B143-A4D0F93F8B38}"/>
              </a:ext>
            </a:extLst>
          </p:cNvPr>
          <p:cNvSpPr txBox="1"/>
          <p:nvPr/>
        </p:nvSpPr>
        <p:spPr>
          <a:xfrm>
            <a:off x="600075" y="1290680"/>
            <a:ext cx="10998281" cy="584775"/>
          </a:xfrm>
          <a:prstGeom prst="rect">
            <a:avLst/>
          </a:prstGeom>
          <a:noFill/>
        </p:spPr>
        <p:txBody>
          <a:bodyPr vert="horz" wrap="square" lIns="91440" tIns="45720" rIns="91440" bIns="45720" rtlCol="0" anchor="t">
            <a:spAutoFit/>
          </a:bodyPr>
          <a:lstStyle/>
          <a:p>
            <a:r>
              <a:rPr lang="en-US" sz="1600">
                <a:latin typeface="Arial"/>
                <a:cs typeface="Arial"/>
              </a:rPr>
              <a:t>Our strategies have been successful at growing sales and EBITDA.</a:t>
            </a:r>
          </a:p>
          <a:p>
            <a:pPr algn="l" rtl="0" eaLnBrk="1" fontAlgn="auto" hangingPunct="1">
              <a:lnSpc>
                <a:spcPct val="100000"/>
              </a:lnSpc>
              <a:spcBef>
                <a:spcPts val="0"/>
              </a:spcBef>
              <a:spcAft>
                <a:spcPts val="0"/>
              </a:spcAft>
            </a:pPr>
            <a:endParaRPr lang="en-US" sz="1600" b="0" i="0" u="none" baseline="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2B664533-F6CD-4E1E-9C12-87DBC6A08354}"/>
              </a:ext>
            </a:extLst>
          </p:cNvPr>
          <p:cNvSpPr txBox="1">
            <a:spLocks/>
          </p:cNvSpPr>
          <p:nvPr/>
        </p:nvSpPr>
        <p:spPr>
          <a:xfrm>
            <a:off x="502961" y="560163"/>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a:cs typeface="Arial Black" panose="020B0604020202020204" pitchFamily="34" charset="0"/>
              </a:rPr>
              <a:t>DRIVING TOP AND BOTTOM-LINE GROWTH</a:t>
            </a:r>
            <a:endParaRPr lang="en-US" sz="2400" b="1">
              <a:solidFill>
                <a:srgbClr val="FF0000"/>
              </a:solidFill>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B1B32456-34FD-43E3-B60D-7331F2571382}"/>
              </a:ext>
            </a:extLst>
          </p:cNvPr>
          <p:cNvSpPr txBox="1"/>
          <p:nvPr/>
        </p:nvSpPr>
        <p:spPr>
          <a:xfrm>
            <a:off x="246912" y="6432640"/>
            <a:ext cx="4584589"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Arial" panose="020B0604020202020204" pitchFamily="34" charset="0"/>
                <a:cs typeface="Arial" panose="020B0604020202020204" pitchFamily="34" charset="0"/>
              </a:rPr>
              <a:t>*A:  Actual, PF:  Proforma</a:t>
            </a:r>
          </a:p>
        </p:txBody>
      </p:sp>
      <p:sp>
        <p:nvSpPr>
          <p:cNvPr id="11" name="TextBox 10">
            <a:extLst>
              <a:ext uri="{FF2B5EF4-FFF2-40B4-BE49-F238E27FC236}">
                <a16:creationId xmlns:a16="http://schemas.microsoft.com/office/drawing/2014/main" id="{3455B41E-C748-41B4-88B9-4A678286BFBB}"/>
              </a:ext>
            </a:extLst>
          </p:cNvPr>
          <p:cNvSpPr txBox="1"/>
          <p:nvPr/>
        </p:nvSpPr>
        <p:spPr>
          <a:xfrm>
            <a:off x="2290778" y="4724133"/>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2" name="TextBox 11">
            <a:extLst>
              <a:ext uri="{FF2B5EF4-FFF2-40B4-BE49-F238E27FC236}">
                <a16:creationId xmlns:a16="http://schemas.microsoft.com/office/drawing/2014/main" id="{9125ECDF-1798-4DD8-87F0-D2A2705DF1C8}"/>
              </a:ext>
            </a:extLst>
          </p:cNvPr>
          <p:cNvSpPr txBox="1"/>
          <p:nvPr/>
        </p:nvSpPr>
        <p:spPr>
          <a:xfrm>
            <a:off x="3357543" y="4709256"/>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4" name="TextBox 13">
            <a:extLst>
              <a:ext uri="{FF2B5EF4-FFF2-40B4-BE49-F238E27FC236}">
                <a16:creationId xmlns:a16="http://schemas.microsoft.com/office/drawing/2014/main" id="{5D9472A6-8973-48AB-A32B-524AA83647CC}"/>
              </a:ext>
            </a:extLst>
          </p:cNvPr>
          <p:cNvSpPr txBox="1"/>
          <p:nvPr/>
        </p:nvSpPr>
        <p:spPr>
          <a:xfrm>
            <a:off x="5541879" y="4711940"/>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7" name="TextBox 16">
            <a:extLst>
              <a:ext uri="{FF2B5EF4-FFF2-40B4-BE49-F238E27FC236}">
                <a16:creationId xmlns:a16="http://schemas.microsoft.com/office/drawing/2014/main" id="{C2D9DDEE-7C21-4EA1-A0CE-C242A5D1C0C7}"/>
              </a:ext>
            </a:extLst>
          </p:cNvPr>
          <p:cNvSpPr txBox="1"/>
          <p:nvPr/>
        </p:nvSpPr>
        <p:spPr>
          <a:xfrm>
            <a:off x="6942626" y="4709011"/>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9" name="TextBox 18">
            <a:extLst>
              <a:ext uri="{FF2B5EF4-FFF2-40B4-BE49-F238E27FC236}">
                <a16:creationId xmlns:a16="http://schemas.microsoft.com/office/drawing/2014/main" id="{79BDD1AA-7C49-4126-8B7B-760BB8E53C03}"/>
              </a:ext>
            </a:extLst>
          </p:cNvPr>
          <p:cNvSpPr txBox="1"/>
          <p:nvPr/>
        </p:nvSpPr>
        <p:spPr>
          <a:xfrm>
            <a:off x="8042823" y="4710540"/>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21" name="TextBox 20">
            <a:extLst>
              <a:ext uri="{FF2B5EF4-FFF2-40B4-BE49-F238E27FC236}">
                <a16:creationId xmlns:a16="http://schemas.microsoft.com/office/drawing/2014/main" id="{28E4283F-B6A7-477C-ADDC-867BB6865AF7}"/>
              </a:ext>
            </a:extLst>
          </p:cNvPr>
          <p:cNvSpPr txBox="1"/>
          <p:nvPr/>
        </p:nvSpPr>
        <p:spPr>
          <a:xfrm>
            <a:off x="9074888" y="4698498"/>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20" name="TextBox 19">
            <a:extLst>
              <a:ext uri="{FF2B5EF4-FFF2-40B4-BE49-F238E27FC236}">
                <a16:creationId xmlns:a16="http://schemas.microsoft.com/office/drawing/2014/main" id="{351000F3-8384-4632-8A7A-B3F7976739B9}"/>
              </a:ext>
            </a:extLst>
          </p:cNvPr>
          <p:cNvSpPr txBox="1"/>
          <p:nvPr/>
        </p:nvSpPr>
        <p:spPr>
          <a:xfrm>
            <a:off x="4433165" y="4720014"/>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22" name="TextBox 21">
            <a:extLst>
              <a:ext uri="{FF2B5EF4-FFF2-40B4-BE49-F238E27FC236}">
                <a16:creationId xmlns:a16="http://schemas.microsoft.com/office/drawing/2014/main" id="{926D2A92-348E-416E-B3E8-387D124A66EB}"/>
              </a:ext>
            </a:extLst>
          </p:cNvPr>
          <p:cNvSpPr txBox="1"/>
          <p:nvPr/>
        </p:nvSpPr>
        <p:spPr>
          <a:xfrm>
            <a:off x="10175085" y="4690401"/>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Tree>
    <p:extLst>
      <p:ext uri="{BB962C8B-B14F-4D97-AF65-F5344CB8AC3E}">
        <p14:creationId xmlns:p14="http://schemas.microsoft.com/office/powerpoint/2010/main" val="278131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F2A949-91E9-4952-B49C-BECCA9242762}"/>
              </a:ext>
            </a:extLst>
          </p:cNvPr>
          <p:cNvPicPr>
            <a:picLocks noChangeAspect="1"/>
          </p:cNvPicPr>
          <p:nvPr/>
        </p:nvPicPr>
        <p:blipFill>
          <a:blip r:embed="rId2"/>
          <a:stretch>
            <a:fillRect/>
          </a:stretch>
        </p:blipFill>
        <p:spPr>
          <a:xfrm>
            <a:off x="6231165" y="2132823"/>
            <a:ext cx="4578493" cy="2749534"/>
          </a:xfrm>
          <a:prstGeom prst="rect">
            <a:avLst/>
          </a:prstGeom>
        </p:spPr>
      </p:pic>
      <p:sp>
        <p:nvSpPr>
          <p:cNvPr id="7" name="TextBox 6">
            <a:extLst>
              <a:ext uri="{FF2B5EF4-FFF2-40B4-BE49-F238E27FC236}">
                <a16:creationId xmlns:a16="http://schemas.microsoft.com/office/drawing/2014/main" id="{B6EAB4BE-6ED3-4761-B143-A4D0F93F8B38}"/>
              </a:ext>
            </a:extLst>
          </p:cNvPr>
          <p:cNvSpPr txBox="1"/>
          <p:nvPr/>
        </p:nvSpPr>
        <p:spPr>
          <a:xfrm>
            <a:off x="600075" y="1290680"/>
            <a:ext cx="10998281" cy="830997"/>
          </a:xfrm>
          <a:prstGeom prst="rect">
            <a:avLst/>
          </a:prstGeom>
          <a:noFill/>
        </p:spPr>
        <p:txBody>
          <a:bodyPr vert="horz" wrap="square" lIns="91440" tIns="45720" rIns="91440" bIns="45720" rtlCol="0" anchor="t">
            <a:spAutoFit/>
          </a:bodyPr>
          <a:lstStyle/>
          <a:p>
            <a:r>
              <a:rPr lang="en-US" sz="1600">
                <a:latin typeface="Arial"/>
                <a:cs typeface="Arial"/>
              </a:rPr>
              <a:t>We continue to utilize our competencies in operations and marketing, increasing our profitability.  General and administrative expense is being leveraged as we grow.</a:t>
            </a:r>
          </a:p>
          <a:p>
            <a:pPr algn="l" rtl="0" eaLnBrk="1" fontAlgn="auto" hangingPunct="1">
              <a:lnSpc>
                <a:spcPct val="100000"/>
              </a:lnSpc>
              <a:spcBef>
                <a:spcPts val="0"/>
              </a:spcBef>
              <a:spcAft>
                <a:spcPts val="0"/>
              </a:spcAft>
            </a:pPr>
            <a:endParaRPr lang="en-US" sz="1600" b="0" i="0" u="none" baseline="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2B664533-F6CD-4E1E-9C12-87DBC6A08354}"/>
              </a:ext>
            </a:extLst>
          </p:cNvPr>
          <p:cNvSpPr txBox="1">
            <a:spLocks/>
          </p:cNvSpPr>
          <p:nvPr/>
        </p:nvSpPr>
        <p:spPr>
          <a:xfrm>
            <a:off x="502961" y="560163"/>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panose="020B0604020202020204" pitchFamily="34" charset="0"/>
                <a:cs typeface="Arial Black" panose="020B0604020202020204" pitchFamily="34" charset="0"/>
              </a:rPr>
              <a:t>DRIVING PROFITABILITY</a:t>
            </a:r>
          </a:p>
        </p:txBody>
      </p:sp>
      <p:pic>
        <p:nvPicPr>
          <p:cNvPr id="3" name="Picture 2">
            <a:extLst>
              <a:ext uri="{FF2B5EF4-FFF2-40B4-BE49-F238E27FC236}">
                <a16:creationId xmlns:a16="http://schemas.microsoft.com/office/drawing/2014/main" id="{A5F6F1F7-7D24-4EBD-87CA-D0577ED70C41}"/>
              </a:ext>
            </a:extLst>
          </p:cNvPr>
          <p:cNvPicPr>
            <a:picLocks noChangeAspect="1"/>
          </p:cNvPicPr>
          <p:nvPr/>
        </p:nvPicPr>
        <p:blipFill>
          <a:blip r:embed="rId3"/>
          <a:stretch>
            <a:fillRect/>
          </a:stretch>
        </p:blipFill>
        <p:spPr>
          <a:xfrm>
            <a:off x="1536922" y="2120631"/>
            <a:ext cx="4578493" cy="2755631"/>
          </a:xfrm>
          <a:prstGeom prst="rect">
            <a:avLst/>
          </a:prstGeom>
        </p:spPr>
      </p:pic>
      <p:sp>
        <p:nvSpPr>
          <p:cNvPr id="10" name="TextBox 9">
            <a:extLst>
              <a:ext uri="{FF2B5EF4-FFF2-40B4-BE49-F238E27FC236}">
                <a16:creationId xmlns:a16="http://schemas.microsoft.com/office/drawing/2014/main" id="{2E70EEFA-96C4-4835-B06D-3B702C23CF9E}"/>
              </a:ext>
            </a:extLst>
          </p:cNvPr>
          <p:cNvSpPr txBox="1"/>
          <p:nvPr/>
        </p:nvSpPr>
        <p:spPr>
          <a:xfrm>
            <a:off x="2352205" y="4611846"/>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1" name="TextBox 10">
            <a:extLst>
              <a:ext uri="{FF2B5EF4-FFF2-40B4-BE49-F238E27FC236}">
                <a16:creationId xmlns:a16="http://schemas.microsoft.com/office/drawing/2014/main" id="{BDB22C43-2004-47C7-B3A6-BF53B989AF68}"/>
              </a:ext>
            </a:extLst>
          </p:cNvPr>
          <p:cNvSpPr txBox="1"/>
          <p:nvPr/>
        </p:nvSpPr>
        <p:spPr>
          <a:xfrm>
            <a:off x="3448440" y="4605445"/>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2" name="TextBox 11">
            <a:extLst>
              <a:ext uri="{FF2B5EF4-FFF2-40B4-BE49-F238E27FC236}">
                <a16:creationId xmlns:a16="http://schemas.microsoft.com/office/drawing/2014/main" id="{6084C566-E3DF-4BC1-B729-EAF7EAF89329}"/>
              </a:ext>
            </a:extLst>
          </p:cNvPr>
          <p:cNvSpPr txBox="1"/>
          <p:nvPr/>
        </p:nvSpPr>
        <p:spPr>
          <a:xfrm>
            <a:off x="4520174" y="4617187"/>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3" name="TextBox 12">
            <a:extLst>
              <a:ext uri="{FF2B5EF4-FFF2-40B4-BE49-F238E27FC236}">
                <a16:creationId xmlns:a16="http://schemas.microsoft.com/office/drawing/2014/main" id="{BA320C8A-DA96-475E-B150-724734717441}"/>
              </a:ext>
            </a:extLst>
          </p:cNvPr>
          <p:cNvSpPr txBox="1"/>
          <p:nvPr/>
        </p:nvSpPr>
        <p:spPr>
          <a:xfrm>
            <a:off x="5598146" y="4610474"/>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5" name="TextBox 14">
            <a:extLst>
              <a:ext uri="{FF2B5EF4-FFF2-40B4-BE49-F238E27FC236}">
                <a16:creationId xmlns:a16="http://schemas.microsoft.com/office/drawing/2014/main" id="{654D03CF-64EE-4582-947A-9A387E857B44}"/>
              </a:ext>
            </a:extLst>
          </p:cNvPr>
          <p:cNvSpPr txBox="1"/>
          <p:nvPr/>
        </p:nvSpPr>
        <p:spPr>
          <a:xfrm>
            <a:off x="7086537" y="4611410"/>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7" name="TextBox 16">
            <a:extLst>
              <a:ext uri="{FF2B5EF4-FFF2-40B4-BE49-F238E27FC236}">
                <a16:creationId xmlns:a16="http://schemas.microsoft.com/office/drawing/2014/main" id="{802AF864-3893-47ED-AABE-99D88AC22368}"/>
              </a:ext>
            </a:extLst>
          </p:cNvPr>
          <p:cNvSpPr txBox="1"/>
          <p:nvPr/>
        </p:nvSpPr>
        <p:spPr>
          <a:xfrm>
            <a:off x="8182772" y="4617201"/>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8" name="TextBox 17">
            <a:extLst>
              <a:ext uri="{FF2B5EF4-FFF2-40B4-BE49-F238E27FC236}">
                <a16:creationId xmlns:a16="http://schemas.microsoft.com/office/drawing/2014/main" id="{032C2C8F-0377-414B-8CDB-7620CB123BE8}"/>
              </a:ext>
            </a:extLst>
          </p:cNvPr>
          <p:cNvSpPr txBox="1"/>
          <p:nvPr/>
        </p:nvSpPr>
        <p:spPr>
          <a:xfrm>
            <a:off x="9254506" y="4616751"/>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9" name="TextBox 18">
            <a:extLst>
              <a:ext uri="{FF2B5EF4-FFF2-40B4-BE49-F238E27FC236}">
                <a16:creationId xmlns:a16="http://schemas.microsoft.com/office/drawing/2014/main" id="{79A91ABE-D16A-4344-A3CB-5DD63CB38212}"/>
              </a:ext>
            </a:extLst>
          </p:cNvPr>
          <p:cNvSpPr txBox="1"/>
          <p:nvPr/>
        </p:nvSpPr>
        <p:spPr>
          <a:xfrm>
            <a:off x="10332478" y="4622230"/>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20" name="TextBox 19">
            <a:extLst>
              <a:ext uri="{FF2B5EF4-FFF2-40B4-BE49-F238E27FC236}">
                <a16:creationId xmlns:a16="http://schemas.microsoft.com/office/drawing/2014/main" id="{81B0E682-B0C3-4785-86D8-6126D52C1AAA}"/>
              </a:ext>
            </a:extLst>
          </p:cNvPr>
          <p:cNvSpPr txBox="1"/>
          <p:nvPr/>
        </p:nvSpPr>
        <p:spPr>
          <a:xfrm>
            <a:off x="246912" y="6432640"/>
            <a:ext cx="4584589" cy="246221"/>
          </a:xfrm>
          <a:prstGeom prst="rect">
            <a:avLst/>
          </a:prstGeom>
          <a:noFill/>
        </p:spPr>
        <p:txBody>
          <a:bodyPr vert="horz" wrap="square" lIns="91440" tIns="45720" rIns="91440" bIns="45720" rtlCol="0" anchor="t">
            <a:spAutoFit/>
          </a:bodyPr>
          <a:lstStyle/>
          <a:p>
            <a:r>
              <a:rPr lang="en-US" sz="1000" b="0" i="0" u="none" baseline="0">
                <a:latin typeface="Arial"/>
                <a:cs typeface="Arial"/>
              </a:rPr>
              <a:t>*A:</a:t>
            </a:r>
            <a:r>
              <a:rPr lang="en-US" sz="1000">
                <a:latin typeface="Arial"/>
                <a:cs typeface="Arial"/>
              </a:rPr>
              <a:t> </a:t>
            </a:r>
            <a:r>
              <a:rPr lang="en-US" sz="1000" b="0" i="0" u="none" baseline="0">
                <a:latin typeface="Arial"/>
                <a:cs typeface="Arial"/>
              </a:rPr>
              <a:t> Actual</a:t>
            </a:r>
          </a:p>
        </p:txBody>
      </p:sp>
    </p:spTree>
    <p:extLst>
      <p:ext uri="{BB962C8B-B14F-4D97-AF65-F5344CB8AC3E}">
        <p14:creationId xmlns:p14="http://schemas.microsoft.com/office/powerpoint/2010/main" val="275378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DEDB24-6083-4045-A7F2-E6168587EF39}"/>
              </a:ext>
            </a:extLst>
          </p:cNvPr>
          <p:cNvSpPr txBox="1">
            <a:spLocks/>
          </p:cNvSpPr>
          <p:nvPr/>
        </p:nvSpPr>
        <p:spPr>
          <a:xfrm>
            <a:off x="502961" y="210392"/>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panose="020B0604020202020204" pitchFamily="34" charset="0"/>
                <a:cs typeface="Arial Black" panose="020B0604020202020204" pitchFamily="34" charset="0"/>
              </a:rPr>
              <a:t>PORTFOLIO DIVERSIFICATION</a:t>
            </a:r>
          </a:p>
        </p:txBody>
      </p:sp>
      <p:sp>
        <p:nvSpPr>
          <p:cNvPr id="11" name="TextBox 10">
            <a:extLst>
              <a:ext uri="{FF2B5EF4-FFF2-40B4-BE49-F238E27FC236}">
                <a16:creationId xmlns:a16="http://schemas.microsoft.com/office/drawing/2014/main" id="{8CC731DD-13F4-4AE8-979B-DD1CA56FF47F}"/>
              </a:ext>
            </a:extLst>
          </p:cNvPr>
          <p:cNvSpPr txBox="1"/>
          <p:nvPr/>
        </p:nvSpPr>
        <p:spPr>
          <a:xfrm>
            <a:off x="600075" y="970954"/>
            <a:ext cx="10998281" cy="584775"/>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600">
                <a:latin typeface="Arial" panose="020B0604020202020204" pitchFamily="34" charset="0"/>
                <a:cs typeface="Arial" panose="020B0604020202020204" pitchFamily="34" charset="0"/>
              </a:rPr>
              <a:t>We have a variety of brands that continue to diversify our revenue and risk.</a:t>
            </a:r>
          </a:p>
          <a:p>
            <a:pPr algn="l" rtl="0" eaLnBrk="1" fontAlgn="auto" hangingPunct="1">
              <a:lnSpc>
                <a:spcPct val="100000"/>
              </a:lnSpc>
              <a:spcBef>
                <a:spcPts val="0"/>
              </a:spcBef>
              <a:spcAft>
                <a:spcPts val="0"/>
              </a:spcAft>
            </a:pPr>
            <a:endParaRPr lang="en-US" sz="1600" b="0" i="0" u="none" baseline="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25F4A51-AFF5-4E52-9A9A-EE1A81C1073B}"/>
              </a:ext>
            </a:extLst>
          </p:cNvPr>
          <p:cNvSpPr txBox="1"/>
          <p:nvPr/>
        </p:nvSpPr>
        <p:spPr>
          <a:xfrm>
            <a:off x="1402247" y="1548977"/>
            <a:ext cx="750644" cy="400110"/>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2000" b="0" i="0" u="none" baseline="0">
                <a:latin typeface="Arial" panose="020B0604020202020204" pitchFamily="34" charset="0"/>
                <a:cs typeface="Arial" panose="020B0604020202020204" pitchFamily="34" charset="0"/>
              </a:rPr>
              <a:t>2018</a:t>
            </a:r>
          </a:p>
        </p:txBody>
      </p:sp>
      <p:sp>
        <p:nvSpPr>
          <p:cNvPr id="13" name="TextBox 12">
            <a:extLst>
              <a:ext uri="{FF2B5EF4-FFF2-40B4-BE49-F238E27FC236}">
                <a16:creationId xmlns:a16="http://schemas.microsoft.com/office/drawing/2014/main" id="{F2F69994-D3E2-49D7-BF38-FAEB9F6EC719}"/>
              </a:ext>
            </a:extLst>
          </p:cNvPr>
          <p:cNvSpPr txBox="1"/>
          <p:nvPr/>
        </p:nvSpPr>
        <p:spPr>
          <a:xfrm>
            <a:off x="4175810" y="1556266"/>
            <a:ext cx="750644" cy="400110"/>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2000" b="0" i="0" u="none" baseline="0">
                <a:latin typeface="Arial" panose="020B0604020202020204" pitchFamily="34" charset="0"/>
                <a:cs typeface="Arial" panose="020B0604020202020204" pitchFamily="34" charset="0"/>
              </a:rPr>
              <a:t>2019</a:t>
            </a:r>
          </a:p>
        </p:txBody>
      </p:sp>
      <p:sp>
        <p:nvSpPr>
          <p:cNvPr id="14" name="TextBox 13">
            <a:extLst>
              <a:ext uri="{FF2B5EF4-FFF2-40B4-BE49-F238E27FC236}">
                <a16:creationId xmlns:a16="http://schemas.microsoft.com/office/drawing/2014/main" id="{FBFEF698-A204-4F20-A331-89EDD8D64505}"/>
              </a:ext>
            </a:extLst>
          </p:cNvPr>
          <p:cNvSpPr txBox="1"/>
          <p:nvPr/>
        </p:nvSpPr>
        <p:spPr>
          <a:xfrm>
            <a:off x="1346438" y="3987960"/>
            <a:ext cx="750644" cy="400110"/>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2000" b="0" i="0" u="none" baseline="0">
                <a:latin typeface="Arial" panose="020B0604020202020204" pitchFamily="34" charset="0"/>
                <a:cs typeface="Arial" panose="020B0604020202020204" pitchFamily="34" charset="0"/>
              </a:rPr>
              <a:t>2020</a:t>
            </a:r>
          </a:p>
        </p:txBody>
      </p:sp>
      <p:sp>
        <p:nvSpPr>
          <p:cNvPr id="15" name="TextBox 14">
            <a:extLst>
              <a:ext uri="{FF2B5EF4-FFF2-40B4-BE49-F238E27FC236}">
                <a16:creationId xmlns:a16="http://schemas.microsoft.com/office/drawing/2014/main" id="{230C53BA-EB70-47B5-AF56-895CE39358E9}"/>
              </a:ext>
            </a:extLst>
          </p:cNvPr>
          <p:cNvSpPr txBox="1"/>
          <p:nvPr/>
        </p:nvSpPr>
        <p:spPr>
          <a:xfrm>
            <a:off x="4256835" y="3977110"/>
            <a:ext cx="750644" cy="400110"/>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2000" b="0" i="0" u="none" baseline="0">
                <a:latin typeface="Arial" panose="020B0604020202020204" pitchFamily="34" charset="0"/>
                <a:cs typeface="Arial" panose="020B0604020202020204" pitchFamily="34" charset="0"/>
              </a:rPr>
              <a:t>2021</a:t>
            </a:r>
          </a:p>
        </p:txBody>
      </p:sp>
      <p:sp>
        <p:nvSpPr>
          <p:cNvPr id="18" name="TextBox 17">
            <a:extLst>
              <a:ext uri="{FF2B5EF4-FFF2-40B4-BE49-F238E27FC236}">
                <a16:creationId xmlns:a16="http://schemas.microsoft.com/office/drawing/2014/main" id="{B62E65B2-90E5-4CDA-8CE1-0EC855142A83}"/>
              </a:ext>
            </a:extLst>
          </p:cNvPr>
          <p:cNvSpPr txBox="1"/>
          <p:nvPr/>
        </p:nvSpPr>
        <p:spPr>
          <a:xfrm>
            <a:off x="7399008" y="1074861"/>
            <a:ext cx="3622558" cy="707886"/>
          </a:xfrm>
          <a:prstGeom prst="rect">
            <a:avLst/>
          </a:prstGeom>
          <a:noFill/>
        </p:spPr>
        <p:txBody>
          <a:bodyPr vert="horz" wrap="square" lIns="91440" tIns="45720" rIns="91440" bIns="45720" rtlCol="0" anchor="t">
            <a:spAutoFit/>
          </a:bodyPr>
          <a:lstStyle/>
          <a:p>
            <a:pPr algn="ctr" rtl="0" eaLnBrk="1" fontAlgn="auto" hangingPunct="1">
              <a:lnSpc>
                <a:spcPct val="100000"/>
              </a:lnSpc>
              <a:spcBef>
                <a:spcPts val="0"/>
              </a:spcBef>
              <a:spcAft>
                <a:spcPts val="0"/>
              </a:spcAft>
            </a:pPr>
            <a:r>
              <a:rPr lang="en-US" sz="2000">
                <a:latin typeface="Arial"/>
                <a:cs typeface="Arial"/>
              </a:rPr>
              <a:t>12-MONTH</a:t>
            </a:r>
            <a:r>
              <a:rPr lang="en-US" sz="2000" b="0" i="0" u="none" baseline="0">
                <a:latin typeface="Arial"/>
                <a:cs typeface="Arial"/>
              </a:rPr>
              <a:t> CORPORATE RESTAURANT REVENUE</a:t>
            </a:r>
          </a:p>
        </p:txBody>
      </p:sp>
      <p:pic>
        <p:nvPicPr>
          <p:cNvPr id="3" name="Picture 2">
            <a:extLst>
              <a:ext uri="{FF2B5EF4-FFF2-40B4-BE49-F238E27FC236}">
                <a16:creationId xmlns:a16="http://schemas.microsoft.com/office/drawing/2014/main" id="{9B095A0E-97ED-446D-BDCA-DCAB1E1F3A88}"/>
              </a:ext>
            </a:extLst>
          </p:cNvPr>
          <p:cNvPicPr>
            <a:picLocks noChangeAspect="1"/>
          </p:cNvPicPr>
          <p:nvPr/>
        </p:nvPicPr>
        <p:blipFill>
          <a:blip r:embed="rId2"/>
          <a:stretch>
            <a:fillRect/>
          </a:stretch>
        </p:blipFill>
        <p:spPr>
          <a:xfrm>
            <a:off x="804915" y="1949087"/>
            <a:ext cx="1945307" cy="1947873"/>
          </a:xfrm>
          <a:prstGeom prst="rect">
            <a:avLst/>
          </a:prstGeom>
        </p:spPr>
      </p:pic>
      <p:pic>
        <p:nvPicPr>
          <p:cNvPr id="5" name="Picture 4">
            <a:extLst>
              <a:ext uri="{FF2B5EF4-FFF2-40B4-BE49-F238E27FC236}">
                <a16:creationId xmlns:a16="http://schemas.microsoft.com/office/drawing/2014/main" id="{8406675A-088F-42C2-A741-0D5F2B5F9560}"/>
              </a:ext>
            </a:extLst>
          </p:cNvPr>
          <p:cNvPicPr>
            <a:picLocks noChangeAspect="1"/>
          </p:cNvPicPr>
          <p:nvPr/>
        </p:nvPicPr>
        <p:blipFill>
          <a:blip r:embed="rId3"/>
          <a:stretch>
            <a:fillRect/>
          </a:stretch>
        </p:blipFill>
        <p:spPr>
          <a:xfrm>
            <a:off x="3659503" y="1967058"/>
            <a:ext cx="1945308" cy="1947874"/>
          </a:xfrm>
          <a:prstGeom prst="rect">
            <a:avLst/>
          </a:prstGeom>
        </p:spPr>
      </p:pic>
      <p:pic>
        <p:nvPicPr>
          <p:cNvPr id="7" name="Picture 6">
            <a:extLst>
              <a:ext uri="{FF2B5EF4-FFF2-40B4-BE49-F238E27FC236}">
                <a16:creationId xmlns:a16="http://schemas.microsoft.com/office/drawing/2014/main" id="{A000B474-774D-470B-B646-86BF0A896C31}"/>
              </a:ext>
            </a:extLst>
          </p:cNvPr>
          <p:cNvPicPr>
            <a:picLocks noChangeAspect="1"/>
          </p:cNvPicPr>
          <p:nvPr/>
        </p:nvPicPr>
        <p:blipFill>
          <a:blip r:embed="rId4"/>
          <a:stretch>
            <a:fillRect/>
          </a:stretch>
        </p:blipFill>
        <p:spPr>
          <a:xfrm>
            <a:off x="759195" y="4469926"/>
            <a:ext cx="1945308" cy="1947874"/>
          </a:xfrm>
          <a:prstGeom prst="rect">
            <a:avLst/>
          </a:prstGeom>
        </p:spPr>
      </p:pic>
      <p:pic>
        <p:nvPicPr>
          <p:cNvPr id="12" name="Picture 11">
            <a:extLst>
              <a:ext uri="{FF2B5EF4-FFF2-40B4-BE49-F238E27FC236}">
                <a16:creationId xmlns:a16="http://schemas.microsoft.com/office/drawing/2014/main" id="{C1FAC2FB-DBB5-4D6D-B6E6-01D796B308D4}"/>
              </a:ext>
            </a:extLst>
          </p:cNvPr>
          <p:cNvPicPr>
            <a:picLocks noChangeAspect="1"/>
          </p:cNvPicPr>
          <p:nvPr/>
        </p:nvPicPr>
        <p:blipFill>
          <a:blip r:embed="rId5"/>
          <a:stretch>
            <a:fillRect/>
          </a:stretch>
        </p:blipFill>
        <p:spPr>
          <a:xfrm>
            <a:off x="3692033" y="4494262"/>
            <a:ext cx="1916824" cy="1919352"/>
          </a:xfrm>
          <a:prstGeom prst="rect">
            <a:avLst/>
          </a:prstGeom>
        </p:spPr>
      </p:pic>
      <p:pic>
        <p:nvPicPr>
          <p:cNvPr id="2" name="Picture 1">
            <a:extLst>
              <a:ext uri="{FF2B5EF4-FFF2-40B4-BE49-F238E27FC236}">
                <a16:creationId xmlns:a16="http://schemas.microsoft.com/office/drawing/2014/main" id="{65126D34-286F-4FF7-86FE-8CDDFFE1C509}"/>
              </a:ext>
            </a:extLst>
          </p:cNvPr>
          <p:cNvPicPr>
            <a:picLocks noChangeAspect="1"/>
          </p:cNvPicPr>
          <p:nvPr/>
        </p:nvPicPr>
        <p:blipFill>
          <a:blip r:embed="rId6"/>
          <a:stretch>
            <a:fillRect/>
          </a:stretch>
        </p:blipFill>
        <p:spPr>
          <a:xfrm>
            <a:off x="6700643" y="1837575"/>
            <a:ext cx="5019288" cy="4687199"/>
          </a:xfrm>
          <a:prstGeom prst="rect">
            <a:avLst/>
          </a:prstGeom>
        </p:spPr>
      </p:pic>
    </p:spTree>
    <p:extLst>
      <p:ext uri="{BB962C8B-B14F-4D97-AF65-F5344CB8AC3E}">
        <p14:creationId xmlns:p14="http://schemas.microsoft.com/office/powerpoint/2010/main" val="222153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 logo&#10;&#10;Description automatically generated">
            <a:extLst>
              <a:ext uri="{FF2B5EF4-FFF2-40B4-BE49-F238E27FC236}">
                <a16:creationId xmlns:a16="http://schemas.microsoft.com/office/drawing/2014/main" id="{A1B96B5D-9E68-044F-8A07-E786BF18CD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0985" y="492635"/>
            <a:ext cx="1193800" cy="1193800"/>
          </a:xfrm>
          <a:prstGeom prst="rect">
            <a:avLst/>
          </a:prstGeom>
        </p:spPr>
      </p:pic>
      <p:pic>
        <p:nvPicPr>
          <p:cNvPr id="2" name="Picture 1">
            <a:extLst>
              <a:ext uri="{FF2B5EF4-FFF2-40B4-BE49-F238E27FC236}">
                <a16:creationId xmlns:a16="http://schemas.microsoft.com/office/drawing/2014/main" id="{C3E8AC64-926A-F342-8E5D-EFBBB80A7B29}"/>
              </a:ext>
            </a:extLst>
          </p:cNvPr>
          <p:cNvPicPr>
            <a:picLocks noChangeAspect="1"/>
          </p:cNvPicPr>
          <p:nvPr/>
        </p:nvPicPr>
        <p:blipFill>
          <a:blip r:embed="rId3"/>
          <a:stretch>
            <a:fillRect/>
          </a:stretch>
        </p:blipFill>
        <p:spPr>
          <a:xfrm>
            <a:off x="5529936" y="781084"/>
            <a:ext cx="542764" cy="582968"/>
          </a:xfrm>
          <a:prstGeom prst="rect">
            <a:avLst/>
          </a:prstGeom>
        </p:spPr>
      </p:pic>
      <p:pic>
        <p:nvPicPr>
          <p:cNvPr id="3" name="Picture 2">
            <a:extLst>
              <a:ext uri="{FF2B5EF4-FFF2-40B4-BE49-F238E27FC236}">
                <a16:creationId xmlns:a16="http://schemas.microsoft.com/office/drawing/2014/main" id="{60D14C00-CA71-400F-A988-2D1D2BDD1F63}"/>
              </a:ext>
            </a:extLst>
          </p:cNvPr>
          <p:cNvPicPr>
            <a:picLocks noChangeAspect="1"/>
          </p:cNvPicPr>
          <p:nvPr/>
        </p:nvPicPr>
        <p:blipFill>
          <a:blip r:embed="rId4"/>
          <a:stretch>
            <a:fillRect/>
          </a:stretch>
        </p:blipFill>
        <p:spPr>
          <a:xfrm>
            <a:off x="7565500" y="836475"/>
            <a:ext cx="1210016" cy="462847"/>
          </a:xfrm>
          <a:prstGeom prst="rect">
            <a:avLst/>
          </a:prstGeom>
        </p:spPr>
      </p:pic>
      <p:sp>
        <p:nvSpPr>
          <p:cNvPr id="12" name="Title 1">
            <a:extLst>
              <a:ext uri="{FF2B5EF4-FFF2-40B4-BE49-F238E27FC236}">
                <a16:creationId xmlns:a16="http://schemas.microsoft.com/office/drawing/2014/main" id="{88FD0A6A-CD39-4129-AA4F-DA9624E05DFF}"/>
              </a:ext>
            </a:extLst>
          </p:cNvPr>
          <p:cNvSpPr txBox="1">
            <a:spLocks/>
          </p:cNvSpPr>
          <p:nvPr/>
        </p:nvSpPr>
        <p:spPr>
          <a:xfrm>
            <a:off x="838200" y="239291"/>
            <a:ext cx="10515600" cy="410884"/>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3200">
                <a:latin typeface="Arial Black" panose="020B0A04020102020204" pitchFamily="34" charset="0"/>
                <a:cs typeface="Calibri" panose="020F0502020204030204" pitchFamily="34" charset="0"/>
              </a:rPr>
              <a:t>Our Portfolio and Growth   </a:t>
            </a:r>
          </a:p>
        </p:txBody>
      </p:sp>
      <p:pic>
        <p:nvPicPr>
          <p:cNvPr id="43" name="Picture 42">
            <a:extLst>
              <a:ext uri="{FF2B5EF4-FFF2-40B4-BE49-F238E27FC236}">
                <a16:creationId xmlns:a16="http://schemas.microsoft.com/office/drawing/2014/main" id="{80374CF6-1B66-47ED-B65B-FB2640D20D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28939" y="818616"/>
            <a:ext cx="806288" cy="525004"/>
          </a:xfrm>
          <a:prstGeom prst="rect">
            <a:avLst/>
          </a:prstGeom>
        </p:spPr>
      </p:pic>
      <p:pic>
        <p:nvPicPr>
          <p:cNvPr id="44" name="Picture 43">
            <a:extLst>
              <a:ext uri="{FF2B5EF4-FFF2-40B4-BE49-F238E27FC236}">
                <a16:creationId xmlns:a16="http://schemas.microsoft.com/office/drawing/2014/main" id="{C999E515-6648-47FC-B6E5-9596BBC44F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86702" y="767731"/>
            <a:ext cx="612869" cy="612869"/>
          </a:xfrm>
          <a:prstGeom prst="rect">
            <a:avLst/>
          </a:prstGeom>
        </p:spPr>
      </p:pic>
      <p:pic>
        <p:nvPicPr>
          <p:cNvPr id="45" name="Picture 44" descr="A picture containing text, sign&#10;&#10;Description automatically generated">
            <a:extLst>
              <a:ext uri="{FF2B5EF4-FFF2-40B4-BE49-F238E27FC236}">
                <a16:creationId xmlns:a16="http://schemas.microsoft.com/office/drawing/2014/main" id="{B25B619B-09C8-40E3-B504-5A55ECD5CE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2193" y="731726"/>
            <a:ext cx="647236" cy="647236"/>
          </a:xfrm>
          <a:prstGeom prst="rect">
            <a:avLst/>
          </a:prstGeom>
        </p:spPr>
      </p:pic>
      <p:pic>
        <p:nvPicPr>
          <p:cNvPr id="46" name="Picture 45" descr="Logo&#10;&#10;Description automatically generated">
            <a:extLst>
              <a:ext uri="{FF2B5EF4-FFF2-40B4-BE49-F238E27FC236}">
                <a16:creationId xmlns:a16="http://schemas.microsoft.com/office/drawing/2014/main" id="{B5D97F76-6EBC-4C17-AFDA-498848487D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31577" y="671021"/>
            <a:ext cx="806288" cy="806288"/>
          </a:xfrm>
          <a:prstGeom prst="rect">
            <a:avLst/>
          </a:prstGeom>
        </p:spPr>
      </p:pic>
      <p:pic>
        <p:nvPicPr>
          <p:cNvPr id="11" name="Picture 10" descr="Tempe Marketplace | Barrio Queen">
            <a:extLst>
              <a:ext uri="{FF2B5EF4-FFF2-40B4-BE49-F238E27FC236}">
                <a16:creationId xmlns:a16="http://schemas.microsoft.com/office/drawing/2014/main" id="{94D7EFB3-EB2C-4E10-B315-B080F59BF34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52205" y="641031"/>
            <a:ext cx="1027430" cy="7696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ompany name&#10;&#10;Description automatically generated">
            <a:extLst>
              <a:ext uri="{FF2B5EF4-FFF2-40B4-BE49-F238E27FC236}">
                <a16:creationId xmlns:a16="http://schemas.microsoft.com/office/drawing/2014/main" id="{F323B82D-D8C9-4EF7-8583-C5C5C9A7EF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67981" y="883903"/>
            <a:ext cx="652965" cy="19961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008B7EB-CEAC-4B0D-AACE-9D942C3121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4920" y="1108494"/>
            <a:ext cx="1039085" cy="173784"/>
          </a:xfrm>
          <a:prstGeom prst="rect">
            <a:avLst/>
          </a:prstGeom>
        </p:spPr>
      </p:pic>
      <p:pic>
        <p:nvPicPr>
          <p:cNvPr id="5" name="Picture 4">
            <a:extLst>
              <a:ext uri="{FF2B5EF4-FFF2-40B4-BE49-F238E27FC236}">
                <a16:creationId xmlns:a16="http://schemas.microsoft.com/office/drawing/2014/main" id="{05442BF0-4A8B-496E-B7A0-8C9AB3AFECE7}"/>
              </a:ext>
            </a:extLst>
          </p:cNvPr>
          <p:cNvPicPr>
            <a:picLocks noChangeAspect="1"/>
          </p:cNvPicPr>
          <p:nvPr/>
        </p:nvPicPr>
        <p:blipFill>
          <a:blip r:embed="rId12"/>
          <a:stretch>
            <a:fillRect/>
          </a:stretch>
        </p:blipFill>
        <p:spPr>
          <a:xfrm>
            <a:off x="129100" y="1431497"/>
            <a:ext cx="11887200" cy="3722400"/>
          </a:xfrm>
          <a:prstGeom prst="rect">
            <a:avLst/>
          </a:prstGeom>
        </p:spPr>
      </p:pic>
    </p:spTree>
    <p:extLst>
      <p:ext uri="{BB962C8B-B14F-4D97-AF65-F5344CB8AC3E}">
        <p14:creationId xmlns:p14="http://schemas.microsoft.com/office/powerpoint/2010/main" val="2019018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B956376-5116-4CD5-98C7-3467F645F483}"/>
              </a:ext>
            </a:extLst>
          </p:cNvPr>
          <p:cNvCxnSpPr/>
          <p:nvPr/>
        </p:nvCxnSpPr>
        <p:spPr>
          <a:xfrm>
            <a:off x="3733101" y="212899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727969" y="3008381"/>
            <a:ext cx="5874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V="1">
            <a:off x="621958" y="3974270"/>
            <a:ext cx="5980554" cy="4487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616376" y="5027467"/>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1600" y="2019710"/>
            <a:ext cx="1969088" cy="769441"/>
          </a:xfrm>
          <a:prstGeom prst="rect">
            <a:avLst/>
          </a:prstGeom>
          <a:noFill/>
        </p:spPr>
        <p:txBody>
          <a:bodyPr wrap="square" lIns="91440" tIns="45720" rIns="91440" bIns="45720" rtlCol="0" anchor="t">
            <a:spAutoFit/>
          </a:bodyPr>
          <a:lstStyle/>
          <a:p>
            <a:pPr algn="ctr"/>
            <a:r>
              <a:rPr lang="en-US" sz="1400" i="1">
                <a:latin typeface="Century Schoolbook"/>
              </a:rPr>
              <a:t>Net Restaurant Rev</a:t>
            </a:r>
            <a:endParaRPr lang="en-US" sz="800" i="1">
              <a:latin typeface="Century Schoolbook"/>
            </a:endParaRPr>
          </a:p>
          <a:p>
            <a:pPr algn="ctr"/>
            <a:endParaRPr lang="en-US" sz="1200" b="1">
              <a:latin typeface="Arial Black"/>
              <a:cs typeface="Arial Black" panose="020B0604020202020204" pitchFamily="34" charset="0"/>
            </a:endParaRPr>
          </a:p>
          <a:p>
            <a:pPr algn="ctr"/>
            <a:r>
              <a:rPr lang="en-US" b="1">
                <a:latin typeface="Arial Black"/>
                <a:cs typeface="Arial Black" panose="020B0604020202020204" pitchFamily="34" charset="0"/>
              </a:rPr>
              <a:t>$187.9 MM</a:t>
            </a:r>
          </a:p>
        </p:txBody>
      </p:sp>
      <p:sp>
        <p:nvSpPr>
          <p:cNvPr id="27" name="TextBox 26"/>
          <p:cNvSpPr txBox="1"/>
          <p:nvPr/>
        </p:nvSpPr>
        <p:spPr>
          <a:xfrm>
            <a:off x="4958895" y="2003484"/>
            <a:ext cx="1895393" cy="800219"/>
          </a:xfrm>
          <a:prstGeom prst="rect">
            <a:avLst/>
          </a:prstGeom>
          <a:noFill/>
        </p:spPr>
        <p:txBody>
          <a:bodyPr wrap="square" lIns="91440" tIns="45720" rIns="91440" bIns="45720" rtlCol="0" anchor="t">
            <a:spAutoFit/>
          </a:bodyPr>
          <a:lstStyle/>
          <a:p>
            <a:pPr algn="ctr"/>
            <a:r>
              <a:rPr lang="en-US" sz="1400" i="1">
                <a:latin typeface="Century Schoolbook"/>
              </a:rPr>
              <a:t>System-wide Sales</a:t>
            </a:r>
          </a:p>
          <a:p>
            <a:pPr algn="ctr"/>
            <a:endParaRPr lang="en-US" sz="1400" b="1">
              <a:latin typeface="Arial Black"/>
              <a:cs typeface="Arial Black" panose="020B0604020202020204" pitchFamily="34" charset="0"/>
            </a:endParaRPr>
          </a:p>
          <a:p>
            <a:pPr algn="ctr"/>
            <a:r>
              <a:rPr lang="en-US" b="1">
                <a:latin typeface="Arial Black"/>
                <a:cs typeface="Arial Black" panose="020B0604020202020204" pitchFamily="34" charset="0"/>
              </a:rPr>
              <a:t>$507.9 MM</a:t>
            </a:r>
          </a:p>
        </p:txBody>
      </p:sp>
      <p:sp>
        <p:nvSpPr>
          <p:cNvPr id="29" name="TextBox 28"/>
          <p:cNvSpPr txBox="1"/>
          <p:nvPr/>
        </p:nvSpPr>
        <p:spPr>
          <a:xfrm>
            <a:off x="2386888" y="4248892"/>
            <a:ext cx="1433925" cy="584775"/>
          </a:xfrm>
          <a:prstGeom prst="rect">
            <a:avLst/>
          </a:prstGeom>
          <a:noFill/>
        </p:spPr>
        <p:txBody>
          <a:bodyPr wrap="square" lIns="91440" tIns="45720" rIns="91440" bIns="45720" rtlCol="0" anchor="t">
            <a:spAutoFit/>
          </a:bodyPr>
          <a:lstStyle/>
          <a:p>
            <a:r>
              <a:rPr lang="en-US" sz="1400" i="1">
                <a:latin typeface="Century Schoolbook"/>
              </a:rPr>
              <a:t>Cash</a:t>
            </a:r>
            <a:r>
              <a:rPr lang="en-US" sz="800" i="1" baseline="30000">
                <a:latin typeface="Century Schoolbook"/>
              </a:rPr>
              <a:t>1</a:t>
            </a:r>
          </a:p>
          <a:p>
            <a:r>
              <a:rPr lang="en-US" b="1">
                <a:latin typeface="Arial Black"/>
                <a:cs typeface="Arial Black" panose="020B0604020202020204" pitchFamily="34" charset="0"/>
              </a:rPr>
              <a:t>$41.5 MM</a:t>
            </a:r>
          </a:p>
        </p:txBody>
      </p:sp>
      <p:sp>
        <p:nvSpPr>
          <p:cNvPr id="33" name="TextBox 32"/>
          <p:cNvSpPr txBox="1"/>
          <p:nvPr/>
        </p:nvSpPr>
        <p:spPr>
          <a:xfrm>
            <a:off x="4437723" y="3193367"/>
            <a:ext cx="1885322" cy="861774"/>
          </a:xfrm>
          <a:prstGeom prst="rect">
            <a:avLst/>
          </a:prstGeom>
          <a:noFill/>
        </p:spPr>
        <p:txBody>
          <a:bodyPr wrap="square" lIns="91440" tIns="45720" rIns="91440" bIns="45720" rtlCol="0" anchor="t">
            <a:spAutoFit/>
          </a:bodyPr>
          <a:lstStyle/>
          <a:p>
            <a:r>
              <a:rPr lang="en-US" sz="1400" i="1">
                <a:latin typeface="Century Schoolbook"/>
              </a:rPr>
              <a:t>Cash EBITDA </a:t>
            </a:r>
            <a:endParaRPr lang="en-US" sz="1400" i="1">
              <a:latin typeface="Century Schoolbook" panose="02040604050505020304" pitchFamily="18" charset="0"/>
            </a:endParaRPr>
          </a:p>
          <a:p>
            <a:r>
              <a:rPr lang="en-US" b="1">
                <a:latin typeface="Arial Black"/>
                <a:cs typeface="Arial Black" panose="020B0604020202020204" pitchFamily="34" charset="0"/>
              </a:rPr>
              <a:t>$17.5 MM</a:t>
            </a:r>
          </a:p>
          <a:p>
            <a:endParaRPr lang="en-US" b="1">
              <a:latin typeface="Arial Black" panose="020B0604020202020204" pitchFamily="34" charset="0"/>
              <a:cs typeface="Arial Black" panose="020B0604020202020204" pitchFamily="34" charset="0"/>
            </a:endParaRPr>
          </a:p>
        </p:txBody>
      </p:sp>
      <p:sp>
        <p:nvSpPr>
          <p:cNvPr id="34" name="TextBox 33"/>
          <p:cNvSpPr txBox="1"/>
          <p:nvPr/>
        </p:nvSpPr>
        <p:spPr>
          <a:xfrm>
            <a:off x="621958" y="3176713"/>
            <a:ext cx="2056790" cy="584775"/>
          </a:xfrm>
          <a:prstGeom prst="rect">
            <a:avLst/>
          </a:prstGeom>
          <a:noFill/>
        </p:spPr>
        <p:txBody>
          <a:bodyPr wrap="square" lIns="91440" tIns="45720" rIns="91440" bIns="45720" rtlCol="0" anchor="t">
            <a:spAutoFit/>
          </a:bodyPr>
          <a:lstStyle/>
          <a:p>
            <a:r>
              <a:rPr lang="en-US" sz="1400" i="1">
                <a:latin typeface="Century Schoolbook"/>
              </a:rPr>
              <a:t>Net Income</a:t>
            </a:r>
            <a:endParaRPr lang="en-US" sz="1400" i="1" baseline="30000">
              <a:latin typeface="Century Schoolbook"/>
            </a:endParaRPr>
          </a:p>
          <a:p>
            <a:r>
              <a:rPr lang="en-US" b="1">
                <a:latin typeface="Arial Black"/>
                <a:cs typeface="Arial Black" panose="020B0604020202020204" pitchFamily="34" charset="0"/>
              </a:rPr>
              <a:t>$24.0 MM</a:t>
            </a:r>
          </a:p>
        </p:txBody>
      </p:sp>
      <p:cxnSp>
        <p:nvCxnSpPr>
          <p:cNvPr id="35" name="Straight Connector 34"/>
          <p:cNvCxnSpPr/>
          <p:nvPr/>
        </p:nvCxnSpPr>
        <p:spPr>
          <a:xfrm>
            <a:off x="2207695" y="4270923"/>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3E64DB-72B6-4FAC-986E-38EFA915BDD7}"/>
              </a:ext>
            </a:extLst>
          </p:cNvPr>
          <p:cNvSpPr txBox="1"/>
          <p:nvPr/>
        </p:nvSpPr>
        <p:spPr>
          <a:xfrm>
            <a:off x="538522" y="6375491"/>
            <a:ext cx="5557478" cy="369332"/>
          </a:xfrm>
          <a:prstGeom prst="rect">
            <a:avLst/>
          </a:prstGeom>
          <a:noFill/>
        </p:spPr>
        <p:txBody>
          <a:bodyPr wrap="square" lIns="91440" tIns="45720" rIns="91440" bIns="45720" rtlCol="0" anchor="t">
            <a:spAutoFit/>
          </a:bodyPr>
          <a:lstStyle/>
          <a:p>
            <a:r>
              <a:rPr lang="en-US" sz="900" i="1" baseline="30000">
                <a:latin typeface="Arial"/>
                <a:cs typeface="Arial"/>
              </a:rPr>
              <a:t>1 </a:t>
            </a:r>
            <a:r>
              <a:rPr lang="en-US" sz="900" i="1">
                <a:latin typeface="Arial"/>
                <a:cs typeface="Arial"/>
              </a:rPr>
              <a:t>Includes $1.1MM restricted cash</a:t>
            </a:r>
          </a:p>
          <a:p>
            <a:endParaRPr lang="en-US" sz="900" i="1">
              <a:latin typeface="Arial" panose="020B0604020202020204" pitchFamily="34" charset="0"/>
              <a:cs typeface="Arial" panose="020B0604020202020204" pitchFamily="34" charset="0"/>
            </a:endParaRPr>
          </a:p>
        </p:txBody>
      </p:sp>
      <p:pic>
        <p:nvPicPr>
          <p:cNvPr id="39" name="Picture 38" descr="Icon&#10;&#10;Description automatically generated">
            <a:extLst>
              <a:ext uri="{FF2B5EF4-FFF2-40B4-BE49-F238E27FC236}">
                <a16:creationId xmlns:a16="http://schemas.microsoft.com/office/drawing/2014/main" id="{381C32E8-3172-477E-912E-024D03EDC9E6}"/>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1353801" y="136525"/>
            <a:ext cx="660400" cy="365125"/>
          </a:xfrm>
          <a:prstGeom prst="rect">
            <a:avLst/>
          </a:prstGeom>
        </p:spPr>
      </p:pic>
      <p:cxnSp>
        <p:nvCxnSpPr>
          <p:cNvPr id="30" name="Straight Connector 29">
            <a:extLst>
              <a:ext uri="{FF2B5EF4-FFF2-40B4-BE49-F238E27FC236}">
                <a16:creationId xmlns:a16="http://schemas.microsoft.com/office/drawing/2014/main" id="{37E37E67-04C7-44CC-902D-0997A8D0FC78}"/>
              </a:ext>
            </a:extLst>
          </p:cNvPr>
          <p:cNvCxnSpPr/>
          <p:nvPr/>
        </p:nvCxnSpPr>
        <p:spPr>
          <a:xfrm>
            <a:off x="2207694" y="3213235"/>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D52E911-2FC1-49EF-9274-26F69E782EC4}"/>
              </a:ext>
            </a:extLst>
          </p:cNvPr>
          <p:cNvSpPr txBox="1"/>
          <p:nvPr/>
        </p:nvSpPr>
        <p:spPr>
          <a:xfrm>
            <a:off x="2463702" y="2010050"/>
            <a:ext cx="2428352" cy="796892"/>
          </a:xfrm>
          <a:prstGeom prst="rect">
            <a:avLst/>
          </a:prstGeom>
          <a:noFill/>
        </p:spPr>
        <p:txBody>
          <a:bodyPr wrap="square" lIns="91440" tIns="45720" rIns="91440" bIns="45720" rtlCol="0" anchor="t">
            <a:spAutoFit/>
          </a:bodyPr>
          <a:lstStyle/>
          <a:p>
            <a:pPr algn="ctr"/>
            <a:r>
              <a:rPr lang="en-US" sz="1400" i="1">
                <a:latin typeface="Century Schoolbook"/>
              </a:rPr>
              <a:t>Royalty, License and Other Revenue</a:t>
            </a:r>
            <a:endParaRPr lang="en-US" sz="800" i="1">
              <a:latin typeface="Century Schoolbook"/>
            </a:endParaRPr>
          </a:p>
          <a:p>
            <a:pPr algn="ctr"/>
            <a:r>
              <a:rPr lang="en-US" b="1">
                <a:latin typeface="Arial Black"/>
                <a:cs typeface="Arial Black" panose="020B0604020202020204" pitchFamily="34" charset="0"/>
              </a:rPr>
              <a:t>$16.9 MM</a:t>
            </a:r>
          </a:p>
        </p:txBody>
      </p:sp>
      <p:cxnSp>
        <p:nvCxnSpPr>
          <p:cNvPr id="42" name="Straight Connector 41">
            <a:extLst>
              <a:ext uri="{FF2B5EF4-FFF2-40B4-BE49-F238E27FC236}">
                <a16:creationId xmlns:a16="http://schemas.microsoft.com/office/drawing/2014/main" id="{589D2D8E-3648-4A2C-962E-14B3BE34F98A}"/>
              </a:ext>
            </a:extLst>
          </p:cNvPr>
          <p:cNvCxnSpPr/>
          <p:nvPr/>
        </p:nvCxnSpPr>
        <p:spPr>
          <a:xfrm>
            <a:off x="4458035" y="4247154"/>
            <a:ext cx="0" cy="51172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14089AF-A159-483D-9E5F-D813CD69B68D}"/>
              </a:ext>
            </a:extLst>
          </p:cNvPr>
          <p:cNvSpPr txBox="1"/>
          <p:nvPr/>
        </p:nvSpPr>
        <p:spPr>
          <a:xfrm>
            <a:off x="4460005" y="4247632"/>
            <a:ext cx="2002121" cy="584775"/>
          </a:xfrm>
          <a:prstGeom prst="rect">
            <a:avLst/>
          </a:prstGeom>
          <a:noFill/>
        </p:spPr>
        <p:txBody>
          <a:bodyPr wrap="square" lIns="91440" tIns="45720" rIns="91440" bIns="45720" rtlCol="0" anchor="t">
            <a:spAutoFit/>
          </a:bodyPr>
          <a:lstStyle/>
          <a:p>
            <a:r>
              <a:rPr lang="en-US" sz="1400" i="1">
                <a:latin typeface="Century Schoolbook"/>
              </a:rPr>
              <a:t>Bank Debt</a:t>
            </a:r>
            <a:endParaRPr lang="en-US" sz="800" i="1" baseline="30000">
              <a:latin typeface="Century Schoolbook"/>
            </a:endParaRPr>
          </a:p>
          <a:p>
            <a:r>
              <a:rPr lang="en-US" b="1">
                <a:latin typeface="Arial Black"/>
                <a:cs typeface="Arial Black" panose="020B0604020202020204" pitchFamily="34" charset="0"/>
              </a:rPr>
              <a:t>$14.8 MM</a:t>
            </a:r>
          </a:p>
        </p:txBody>
      </p:sp>
      <p:sp>
        <p:nvSpPr>
          <p:cNvPr id="36" name="Rectangle 35">
            <a:extLst>
              <a:ext uri="{FF2B5EF4-FFF2-40B4-BE49-F238E27FC236}">
                <a16:creationId xmlns:a16="http://schemas.microsoft.com/office/drawing/2014/main" id="{8E7BE190-8155-F343-B28B-9C7A828538A2}"/>
              </a:ext>
            </a:extLst>
          </p:cNvPr>
          <p:cNvSpPr/>
          <p:nvPr/>
        </p:nvSpPr>
        <p:spPr>
          <a:xfrm>
            <a:off x="6937980" y="1880285"/>
            <a:ext cx="1345325" cy="1446550"/>
          </a:xfrm>
          <a:prstGeom prst="rect">
            <a:avLst/>
          </a:prstGeom>
        </p:spPr>
        <p:txBody>
          <a:bodyPr wrap="square" lIns="91440" tIns="45720" rIns="91440" bIns="45720" anchor="t">
            <a:spAutoFit/>
          </a:bodyPr>
          <a:lstStyle/>
          <a:p>
            <a:pPr algn="ctr"/>
            <a:r>
              <a:rPr lang="en-US" sz="4000" b="1" i="1">
                <a:latin typeface="Century Schoolbook"/>
                <a:cs typeface="Arial Black" panose="020B0604020202020204" pitchFamily="34" charset="0"/>
              </a:rPr>
              <a:t>100</a:t>
            </a:r>
          </a:p>
          <a:p>
            <a:pPr algn="ctr"/>
            <a:r>
              <a:rPr lang="en-US" sz="1200">
                <a:latin typeface="Arial"/>
                <a:cs typeface="Arial"/>
              </a:rPr>
              <a:t>Company-owned locations (including Ghost Kitchens)</a:t>
            </a:r>
          </a:p>
        </p:txBody>
      </p:sp>
      <p:sp>
        <p:nvSpPr>
          <p:cNvPr id="44" name="Rectangle 43">
            <a:extLst>
              <a:ext uri="{FF2B5EF4-FFF2-40B4-BE49-F238E27FC236}">
                <a16:creationId xmlns:a16="http://schemas.microsoft.com/office/drawing/2014/main" id="{A131670A-86C5-3E43-B63A-10EED6C6C49F}"/>
              </a:ext>
            </a:extLst>
          </p:cNvPr>
          <p:cNvSpPr/>
          <p:nvPr/>
        </p:nvSpPr>
        <p:spPr>
          <a:xfrm>
            <a:off x="8447271" y="1861433"/>
            <a:ext cx="1413445" cy="1261884"/>
          </a:xfrm>
          <a:prstGeom prst="rect">
            <a:avLst/>
          </a:prstGeom>
        </p:spPr>
        <p:txBody>
          <a:bodyPr wrap="square" lIns="91440" tIns="45720" rIns="91440" bIns="45720" anchor="t">
            <a:spAutoFit/>
          </a:bodyPr>
          <a:lstStyle/>
          <a:p>
            <a:r>
              <a:rPr lang="en-US" sz="4000" b="1" i="1">
                <a:latin typeface="Century Schoolbook"/>
              </a:rPr>
              <a:t> 216</a:t>
            </a:r>
          </a:p>
          <a:p>
            <a:pPr algn="ctr"/>
            <a:r>
              <a:rPr lang="en-US" sz="1200">
                <a:latin typeface="Arial"/>
                <a:cs typeface="Arial"/>
              </a:rPr>
              <a:t>Franchised restaurants in </a:t>
            </a:r>
            <a:endParaRPr lang="en-US" sz="1200">
              <a:latin typeface="Arial" panose="020B0604020202020204" pitchFamily="34" charset="0"/>
              <a:cs typeface="Arial" panose="020B0604020202020204" pitchFamily="34" charset="0"/>
            </a:endParaRPr>
          </a:p>
          <a:p>
            <a:pPr algn="ctr"/>
            <a:r>
              <a:rPr lang="en-US" sz="1200">
                <a:latin typeface="Arial"/>
                <a:cs typeface="Arial"/>
              </a:rPr>
              <a:t>34 states</a:t>
            </a:r>
            <a:endParaRPr lang="en-US">
              <a:latin typeface="Arial"/>
              <a:cs typeface="Arial"/>
            </a:endParaRPr>
          </a:p>
        </p:txBody>
      </p:sp>
      <p:sp>
        <p:nvSpPr>
          <p:cNvPr id="45" name="Rectangle 44">
            <a:extLst>
              <a:ext uri="{FF2B5EF4-FFF2-40B4-BE49-F238E27FC236}">
                <a16:creationId xmlns:a16="http://schemas.microsoft.com/office/drawing/2014/main" id="{1A05DC58-9038-E045-8804-FDA526B79BFA}"/>
              </a:ext>
            </a:extLst>
          </p:cNvPr>
          <p:cNvSpPr/>
          <p:nvPr/>
        </p:nvSpPr>
        <p:spPr>
          <a:xfrm>
            <a:off x="10079788" y="1825142"/>
            <a:ext cx="1706684" cy="892552"/>
          </a:xfrm>
          <a:prstGeom prst="rect">
            <a:avLst/>
          </a:prstGeom>
        </p:spPr>
        <p:txBody>
          <a:bodyPr wrap="square" lIns="91440" tIns="45720" rIns="91440" bIns="45720" anchor="t">
            <a:spAutoFit/>
          </a:bodyPr>
          <a:lstStyle/>
          <a:p>
            <a:r>
              <a:rPr lang="en-US" sz="4000" b="1" i="1">
                <a:latin typeface="Century Schoolbook"/>
                <a:cs typeface="Arial Black" panose="020B0604020202020204" pitchFamily="34" charset="0"/>
              </a:rPr>
              <a:t>&gt;68%</a:t>
            </a:r>
          </a:p>
          <a:p>
            <a:pPr algn="ctr"/>
            <a:r>
              <a:rPr lang="en-US" sz="1200">
                <a:latin typeface="Arial"/>
                <a:cs typeface="Arial"/>
              </a:rPr>
              <a:t>Franchised</a:t>
            </a:r>
            <a:endParaRPr lang="en-US">
              <a:latin typeface="Arial"/>
              <a:cs typeface="Arial"/>
            </a:endParaRPr>
          </a:p>
        </p:txBody>
      </p:sp>
      <p:sp>
        <p:nvSpPr>
          <p:cNvPr id="46" name="TextBox 45">
            <a:extLst>
              <a:ext uri="{FF2B5EF4-FFF2-40B4-BE49-F238E27FC236}">
                <a16:creationId xmlns:a16="http://schemas.microsoft.com/office/drawing/2014/main" id="{CB85A44D-66A4-3846-9007-96603A305106}"/>
              </a:ext>
            </a:extLst>
          </p:cNvPr>
          <p:cNvSpPr txBox="1"/>
          <p:nvPr/>
        </p:nvSpPr>
        <p:spPr>
          <a:xfrm>
            <a:off x="6970237" y="4130802"/>
            <a:ext cx="4533256" cy="1046440"/>
          </a:xfrm>
          <a:prstGeom prst="rect">
            <a:avLst/>
          </a:prstGeom>
          <a:noFill/>
        </p:spPr>
        <p:txBody>
          <a:bodyPr wrap="square" lIns="91440" tIns="45720" rIns="91440" bIns="45720" rtlCol="0" anchor="t">
            <a:spAutoFit/>
          </a:bodyPr>
          <a:lstStyle/>
          <a:p>
            <a:r>
              <a:rPr lang="en-US" sz="1600" b="1" i="1">
                <a:latin typeface="Century Schoolbook"/>
                <a:cs typeface="Arial Black" panose="020B0604020202020204" pitchFamily="34" charset="0"/>
              </a:rPr>
              <a:t>NASDAQ: BBQ </a:t>
            </a:r>
            <a:endParaRPr lang="en-US" sz="1100" b="1" spc="10"/>
          </a:p>
          <a:p>
            <a:pPr>
              <a:buClr>
                <a:schemeClr val="tx1"/>
              </a:buClr>
            </a:pPr>
            <a:r>
              <a:rPr lang="en-US" sz="1400" spc="10">
                <a:latin typeface="Arial"/>
                <a:cs typeface="Arial"/>
              </a:rPr>
              <a:t>~10.4 M Shares Outstanding</a:t>
            </a:r>
            <a:endParaRPr lang="en-US" sz="1400" spc="10" baseline="30000">
              <a:latin typeface="Arial"/>
              <a:cs typeface="Arial"/>
            </a:endParaRPr>
          </a:p>
          <a:p>
            <a:r>
              <a:rPr lang="en-US" sz="1400" spc="10">
                <a:latin typeface="Arial" panose="020B0604020202020204" pitchFamily="34" charset="0"/>
                <a:cs typeface="Arial" panose="020B0604020202020204" pitchFamily="34" charset="0"/>
              </a:rPr>
              <a:t>~10.5 M Shares Fully Diluted</a:t>
            </a:r>
          </a:p>
          <a:p>
            <a:endParaRPr lang="en-US">
              <a:cs typeface="Arial" panose="020B0604020202020204"/>
            </a:endParaRPr>
          </a:p>
        </p:txBody>
      </p:sp>
      <p:cxnSp>
        <p:nvCxnSpPr>
          <p:cNvPr id="47" name="Straight Connector 46">
            <a:extLst>
              <a:ext uri="{FF2B5EF4-FFF2-40B4-BE49-F238E27FC236}">
                <a16:creationId xmlns:a16="http://schemas.microsoft.com/office/drawing/2014/main" id="{A4ADAD40-04EC-6947-B31B-489AB5EB3D0A}"/>
              </a:ext>
            </a:extLst>
          </p:cNvPr>
          <p:cNvCxnSpPr>
            <a:cxnSpLocks/>
          </p:cNvCxnSpPr>
          <p:nvPr/>
        </p:nvCxnSpPr>
        <p:spPr>
          <a:xfrm>
            <a:off x="8398995"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CA23FE-FC4C-6A43-ADF1-C744A5E9589F}"/>
              </a:ext>
            </a:extLst>
          </p:cNvPr>
          <p:cNvCxnSpPr>
            <a:cxnSpLocks/>
          </p:cNvCxnSpPr>
          <p:nvPr/>
        </p:nvCxnSpPr>
        <p:spPr>
          <a:xfrm>
            <a:off x="9929621"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A4FBBA30-28C5-5B4B-887A-795EBD2E99EC}"/>
              </a:ext>
            </a:extLst>
          </p:cNvPr>
          <p:cNvSpPr/>
          <p:nvPr/>
        </p:nvSpPr>
        <p:spPr>
          <a:xfrm>
            <a:off x="6948584" y="3193367"/>
            <a:ext cx="5119306" cy="1164293"/>
          </a:xfrm>
          <a:prstGeom prst="rect">
            <a:avLst/>
          </a:prstGeom>
        </p:spPr>
        <p:txBody>
          <a:bodyPr wrap="square" lIns="91440" tIns="45720" rIns="91440" bIns="45720" anchor="t">
            <a:spAutoFit/>
          </a:bodyPr>
          <a:lstStyle/>
          <a:p>
            <a:pPr>
              <a:lnSpc>
                <a:spcPct val="150000"/>
              </a:lnSpc>
            </a:pPr>
            <a:r>
              <a:rPr lang="en-US" sz="1200" b="1" i="1">
                <a:latin typeface="Century Schoolbook"/>
              </a:rPr>
              <a:t>Corporate: Famous Dave’s 39, Village Inn 21, Granite City’s 18, Bakers Square 14, Tahoe Joe’s 5, Real Urban BBQ 2, Clark Crew 1 </a:t>
            </a:r>
            <a:endParaRPr lang="en-US" sz="1200" b="1" i="1">
              <a:latin typeface="Century Schoolbook" panose="02040604050505020304" pitchFamily="18" charset="0"/>
            </a:endParaRPr>
          </a:p>
          <a:p>
            <a:pPr>
              <a:lnSpc>
                <a:spcPct val="150000"/>
              </a:lnSpc>
            </a:pPr>
            <a:endParaRPr lang="en-US" sz="1200" b="1" i="1">
              <a:latin typeface="Century Schoolbook" panose="02040604050505020304" pitchFamily="18" charset="0"/>
            </a:endParaRPr>
          </a:p>
        </p:txBody>
      </p:sp>
      <p:cxnSp>
        <p:nvCxnSpPr>
          <p:cNvPr id="50" name="Straight Connector 49">
            <a:extLst>
              <a:ext uri="{FF2B5EF4-FFF2-40B4-BE49-F238E27FC236}">
                <a16:creationId xmlns:a16="http://schemas.microsoft.com/office/drawing/2014/main" id="{1EE5217A-18C8-7B48-A225-C4E5BCD01736}"/>
              </a:ext>
            </a:extLst>
          </p:cNvPr>
          <p:cNvCxnSpPr>
            <a:cxnSpLocks/>
          </p:cNvCxnSpPr>
          <p:nvPr/>
        </p:nvCxnSpPr>
        <p:spPr>
          <a:xfrm>
            <a:off x="7031154" y="4081435"/>
            <a:ext cx="441142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CBA6589-51E3-1E45-B3AD-69BD8EEE48FD}"/>
              </a:ext>
            </a:extLst>
          </p:cNvPr>
          <p:cNvCxnSpPr/>
          <p:nvPr/>
        </p:nvCxnSpPr>
        <p:spPr>
          <a:xfrm>
            <a:off x="2398813" y="2210945"/>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4CD111C-2739-584D-A2B9-A8130364A4BE}"/>
              </a:ext>
            </a:extLst>
          </p:cNvPr>
          <p:cNvCxnSpPr/>
          <p:nvPr/>
        </p:nvCxnSpPr>
        <p:spPr>
          <a:xfrm>
            <a:off x="4956942" y="2205965"/>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itle 1">
            <a:extLst>
              <a:ext uri="{FF2B5EF4-FFF2-40B4-BE49-F238E27FC236}">
                <a16:creationId xmlns:a16="http://schemas.microsoft.com/office/drawing/2014/main" id="{772889BD-A4E3-4452-82D8-7B873568C523}"/>
              </a:ext>
            </a:extLst>
          </p:cNvPr>
          <p:cNvSpPr txBox="1">
            <a:spLocks/>
          </p:cNvSpPr>
          <p:nvPr/>
        </p:nvSpPr>
        <p:spPr>
          <a:xfrm>
            <a:off x="502961" y="409549"/>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panose="020B0604020202020204" pitchFamily="34" charset="0"/>
                <a:cs typeface="Arial Black" panose="020B0604020202020204" pitchFamily="34" charset="0"/>
              </a:rPr>
              <a:t>2021 RESULTS</a:t>
            </a:r>
          </a:p>
          <a:p>
            <a:r>
              <a:rPr lang="en-US" sz="2000">
                <a:solidFill>
                  <a:schemeClr val="tx1"/>
                </a:solidFill>
                <a:latin typeface="Arial" panose="020B0604020202020204" pitchFamily="34" charset="0"/>
                <a:cs typeface="Arial" panose="020B0604020202020204" pitchFamily="34" charset="0"/>
              </a:rPr>
              <a:t>NASDAQ:  BBQ</a:t>
            </a:r>
          </a:p>
        </p:txBody>
      </p:sp>
      <p:cxnSp>
        <p:nvCxnSpPr>
          <p:cNvPr id="41" name="Straight Connector 40">
            <a:extLst>
              <a:ext uri="{FF2B5EF4-FFF2-40B4-BE49-F238E27FC236}">
                <a16:creationId xmlns:a16="http://schemas.microsoft.com/office/drawing/2014/main" id="{B624FE9F-7C10-4C14-A235-363B64B5E6B5}"/>
              </a:ext>
            </a:extLst>
          </p:cNvPr>
          <p:cNvCxnSpPr>
            <a:cxnSpLocks/>
          </p:cNvCxnSpPr>
          <p:nvPr/>
        </p:nvCxnSpPr>
        <p:spPr>
          <a:xfrm>
            <a:off x="621958" y="5932221"/>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F76DC0B-82A9-4905-9363-B59ADB9A6B75}"/>
              </a:ext>
            </a:extLst>
          </p:cNvPr>
          <p:cNvSpPr txBox="1"/>
          <p:nvPr/>
        </p:nvSpPr>
        <p:spPr>
          <a:xfrm>
            <a:off x="621958" y="5189312"/>
            <a:ext cx="1433925" cy="584775"/>
          </a:xfrm>
          <a:prstGeom prst="rect">
            <a:avLst/>
          </a:prstGeom>
          <a:noFill/>
        </p:spPr>
        <p:txBody>
          <a:bodyPr wrap="square" lIns="91440" tIns="45720" rIns="91440" bIns="45720" rtlCol="0" anchor="t">
            <a:spAutoFit/>
          </a:bodyPr>
          <a:lstStyle/>
          <a:p>
            <a:r>
              <a:rPr lang="en-US" sz="1400" i="1">
                <a:latin typeface="Century Schoolbook"/>
              </a:rPr>
              <a:t>EPS [Diluted]</a:t>
            </a:r>
            <a:endParaRPr lang="en-US" sz="800" i="1" baseline="30000">
              <a:latin typeface="Century Schoolbook"/>
            </a:endParaRPr>
          </a:p>
          <a:p>
            <a:r>
              <a:rPr lang="en-US" b="1">
                <a:latin typeface="Arial Black"/>
                <a:cs typeface="Arial Black" panose="020B0604020202020204" pitchFamily="34" charset="0"/>
              </a:rPr>
              <a:t>$2.42</a:t>
            </a:r>
          </a:p>
        </p:txBody>
      </p:sp>
      <p:sp>
        <p:nvSpPr>
          <p:cNvPr id="57" name="TextBox 56">
            <a:extLst>
              <a:ext uri="{FF2B5EF4-FFF2-40B4-BE49-F238E27FC236}">
                <a16:creationId xmlns:a16="http://schemas.microsoft.com/office/drawing/2014/main" id="{D0E73F05-FC25-4F48-986F-81CCFB8CE9EB}"/>
              </a:ext>
            </a:extLst>
          </p:cNvPr>
          <p:cNvSpPr txBox="1"/>
          <p:nvPr/>
        </p:nvSpPr>
        <p:spPr>
          <a:xfrm>
            <a:off x="2385512" y="5195990"/>
            <a:ext cx="2661976" cy="584775"/>
          </a:xfrm>
          <a:prstGeom prst="rect">
            <a:avLst/>
          </a:prstGeom>
          <a:noFill/>
        </p:spPr>
        <p:txBody>
          <a:bodyPr wrap="square" lIns="91440" tIns="45720" rIns="91440" bIns="45720" rtlCol="0" anchor="t">
            <a:spAutoFit/>
          </a:bodyPr>
          <a:lstStyle/>
          <a:p>
            <a:r>
              <a:rPr lang="en-US" sz="1400" i="1">
                <a:latin typeface="Century Schoolbook"/>
              </a:rPr>
              <a:t>Adjusted EPS [Diluted]</a:t>
            </a:r>
            <a:endParaRPr lang="en-US" sz="800" i="1" baseline="30000">
              <a:latin typeface="Century Schoolbook"/>
            </a:endParaRPr>
          </a:p>
          <a:p>
            <a:r>
              <a:rPr lang="en-US" b="1">
                <a:latin typeface="Arial Black"/>
                <a:cs typeface="Arial Black" panose="020B0604020202020204" pitchFamily="34" charset="0"/>
              </a:rPr>
              <a:t>$0.71</a:t>
            </a:r>
          </a:p>
        </p:txBody>
      </p:sp>
      <p:cxnSp>
        <p:nvCxnSpPr>
          <p:cNvPr id="37" name="Straight Connector 36">
            <a:extLst>
              <a:ext uri="{FF2B5EF4-FFF2-40B4-BE49-F238E27FC236}">
                <a16:creationId xmlns:a16="http://schemas.microsoft.com/office/drawing/2014/main" id="{F87B2720-8E6F-4368-932C-56B5E14FF085}"/>
              </a:ext>
            </a:extLst>
          </p:cNvPr>
          <p:cNvCxnSpPr>
            <a:cxnSpLocks/>
          </p:cNvCxnSpPr>
          <p:nvPr/>
        </p:nvCxnSpPr>
        <p:spPr>
          <a:xfrm>
            <a:off x="2207694" y="5195316"/>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47ECF5-B936-45FD-B82D-0DB4804DAEF6}"/>
              </a:ext>
            </a:extLst>
          </p:cNvPr>
          <p:cNvCxnSpPr/>
          <p:nvPr/>
        </p:nvCxnSpPr>
        <p:spPr>
          <a:xfrm>
            <a:off x="4155394" y="3263784"/>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AF09C1A-0E8A-48E8-97C0-4AC27A390FB5}"/>
              </a:ext>
            </a:extLst>
          </p:cNvPr>
          <p:cNvSpPr txBox="1"/>
          <p:nvPr/>
        </p:nvSpPr>
        <p:spPr>
          <a:xfrm>
            <a:off x="2370329" y="3178839"/>
            <a:ext cx="2056790" cy="584775"/>
          </a:xfrm>
          <a:prstGeom prst="rect">
            <a:avLst/>
          </a:prstGeom>
          <a:noFill/>
        </p:spPr>
        <p:txBody>
          <a:bodyPr wrap="square" lIns="91440" tIns="45720" rIns="91440" bIns="45720" rtlCol="0" anchor="t">
            <a:spAutoFit/>
          </a:bodyPr>
          <a:lstStyle/>
          <a:p>
            <a:r>
              <a:rPr lang="en-US" sz="1400" i="1">
                <a:latin typeface="Century Schoolbook"/>
              </a:rPr>
              <a:t>Adj. Net Income</a:t>
            </a:r>
            <a:endParaRPr lang="en-US" sz="1400" i="1" baseline="30000">
              <a:latin typeface="Century Schoolbook"/>
            </a:endParaRPr>
          </a:p>
          <a:p>
            <a:r>
              <a:rPr lang="en-US" b="1">
                <a:latin typeface="Arial Black"/>
                <a:cs typeface="Arial Black" panose="020B0604020202020204" pitchFamily="34" charset="0"/>
              </a:rPr>
              <a:t>$7.0 MM</a:t>
            </a:r>
          </a:p>
        </p:txBody>
      </p:sp>
      <p:cxnSp>
        <p:nvCxnSpPr>
          <p:cNvPr id="54" name="Straight Connector 53">
            <a:extLst>
              <a:ext uri="{FF2B5EF4-FFF2-40B4-BE49-F238E27FC236}">
                <a16:creationId xmlns:a16="http://schemas.microsoft.com/office/drawing/2014/main" id="{7D658597-0223-49D1-8D6E-36A3B466B388}"/>
              </a:ext>
            </a:extLst>
          </p:cNvPr>
          <p:cNvCxnSpPr>
            <a:cxnSpLocks/>
          </p:cNvCxnSpPr>
          <p:nvPr/>
        </p:nvCxnSpPr>
        <p:spPr>
          <a:xfrm>
            <a:off x="4152382" y="4270923"/>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3ADE1CD-4D4F-4E98-8EB3-A0AD53E7F381}"/>
              </a:ext>
            </a:extLst>
          </p:cNvPr>
          <p:cNvSpPr txBox="1"/>
          <p:nvPr/>
        </p:nvSpPr>
        <p:spPr>
          <a:xfrm>
            <a:off x="619785" y="4249054"/>
            <a:ext cx="1885322" cy="861774"/>
          </a:xfrm>
          <a:prstGeom prst="rect">
            <a:avLst/>
          </a:prstGeom>
          <a:noFill/>
        </p:spPr>
        <p:txBody>
          <a:bodyPr wrap="square" lIns="91440" tIns="45720" rIns="91440" bIns="45720" rtlCol="0" anchor="t">
            <a:spAutoFit/>
          </a:bodyPr>
          <a:lstStyle/>
          <a:p>
            <a:r>
              <a:rPr lang="en-US" sz="1400" i="1">
                <a:latin typeface="Century Schoolbook"/>
              </a:rPr>
              <a:t>Free cash flow </a:t>
            </a:r>
            <a:endParaRPr lang="en-US" sz="1400" i="1">
              <a:latin typeface="Century Schoolbook" panose="02040604050505020304" pitchFamily="18" charset="0"/>
            </a:endParaRPr>
          </a:p>
          <a:p>
            <a:r>
              <a:rPr lang="en-US" b="1">
                <a:latin typeface="Arial Black"/>
                <a:cs typeface="Arial Black" panose="020B0604020202020204" pitchFamily="34" charset="0"/>
              </a:rPr>
              <a:t>$13.6 MM</a:t>
            </a:r>
          </a:p>
          <a:p>
            <a:endParaRPr lang="en-US" b="1">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7608688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1"/>
  <p:tag name="MIO_SHOW_DATE" val="False"/>
  <p:tag name="MIO_SHOW_FOOTER" val="True"/>
  <p:tag name="MIO_SHOW_PAGENUMBER" val="True"/>
  <p:tag name="MIO_AVOID_BLANK_LAYOUT" val="True"/>
  <p:tag name="MIO_CD_LAYOUT_VALID_AREA" val="True"/>
  <p:tag name="MIO_NUMBER_OF_VALID_LAYOUTS" val="25"/>
  <p:tag name="MIO_HDS" val="True"/>
  <p:tag name="MIO_EK" val="3674"/>
  <p:tag name="MIO_EKGUID" val="6002bde0-e698-43a0-8be7-1e5c5fc9f8dd"/>
  <p:tag name="MIO_UPDATE" val="True"/>
  <p:tag name="MIO_VERSION" val="06.02.2017 17:30:03"/>
  <p:tag name="MIO_DBID" val="91EDD81D-6904-4CE9-AC06-3BF466C94714"/>
  <p:tag name="MIO_LASTDOWNLOADED" val="23.02.2017 16:12:51"/>
  <p:tag name="MIO_OBJECTNAME" val="US Master"/>
  <p:tag name="MIO_LASTEDITORNAME" val="Mariam Krisht"/>
  <p:tag name="MIO_CDID" val="451eeb19-c04f-4baa-b219-473a5b7aed7c"/>
</p:tagLst>
</file>

<file path=ppt/tags/tag1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Stephens Inc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effectLst/>
      </a:spPr>
      <a:bodyPr rtlCol="0" anchor="ctr"/>
      <a:lstStyle>
        <a:defPPr algn="ctr" rtl="0" eaLnBrk="1" fontAlgn="auto" hangingPunct="1">
          <a:lnSpc>
            <a:spcPct val="100000"/>
          </a:lnSpc>
          <a:spcBef>
            <a:spcPts val="0"/>
          </a:spcBef>
          <a:spcAft>
            <a:spcPts val="0"/>
          </a:spcAft>
          <a:defRPr sz="2000" b="0" i="0" u="none" baseline="0" dirty="0" smtClean="0">
            <a:solidFill>
              <a:srgbClr val="FFFFFF"/>
            </a:solidFill>
            <a:latin typeface="Century Gothic"/>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rtlCol="0">
        <a:spAutoFit/>
      </a:bodyPr>
      <a:lstStyle>
        <a:defPPr algn="l" rtl="0" eaLnBrk="1" fontAlgn="auto" hangingPunct="1">
          <a:lnSpc>
            <a:spcPct val="100000"/>
          </a:lnSpc>
          <a:spcBef>
            <a:spcPts val="0"/>
          </a:spcBef>
          <a:spcAft>
            <a:spcPts val="0"/>
          </a:spcAft>
          <a:defRPr sz="2000" b="0" i="0" u="none" baseline="0" dirty="0" smtClean="0">
            <a:solidFill>
              <a:srgbClr val="002B49"/>
            </a:solidFill>
            <a:latin typeface="Century Gothic"/>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DCD6B6B4D83F4EB96B30C90466FA8E" ma:contentTypeVersion="6" ma:contentTypeDescription="Create a new document." ma:contentTypeScope="" ma:versionID="3f6b4723f36f3abfbb57b9c4ef2ddac4">
  <xsd:schema xmlns:xsd="http://www.w3.org/2001/XMLSchema" xmlns:xs="http://www.w3.org/2001/XMLSchema" xmlns:p="http://schemas.microsoft.com/office/2006/metadata/properties" xmlns:ns2="14007563-f2b0-42b2-8967-2b4acf46d9b2" xmlns:ns3="c355e0e0-f84a-45f7-9ab0-4b66a9a255e8" targetNamespace="http://schemas.microsoft.com/office/2006/metadata/properties" ma:root="true" ma:fieldsID="f303d42d68393e0aebf01a9dfbb1ff76" ns2:_="" ns3:_="">
    <xsd:import namespace="14007563-f2b0-42b2-8967-2b4acf46d9b2"/>
    <xsd:import namespace="c355e0e0-f84a-45f7-9ab0-4b66a9a255e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007563-f2b0-42b2-8967-2b4acf46d9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55e0e0-f84a-45f7-9ab0-4b66a9a255e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F773E7-83EF-4274-9A2B-C013559531D7}">
  <ds:schemaRefs>
    <ds:schemaRef ds:uri="http://schemas.microsoft.com/office/2006/documentManagement/types"/>
    <ds:schemaRef ds:uri="http://schemas.openxmlformats.org/package/2006/metadata/core-properties"/>
    <ds:schemaRef ds:uri="http://purl.org/dc/terms/"/>
    <ds:schemaRef ds:uri="http://purl.org/dc/dcmitype/"/>
    <ds:schemaRef ds:uri="c355e0e0-f84a-45f7-9ab0-4b66a9a255e8"/>
    <ds:schemaRef ds:uri="http://purl.org/dc/elements/1.1/"/>
    <ds:schemaRef ds:uri="http://schemas.microsoft.com/office/infopath/2007/PartnerControls"/>
    <ds:schemaRef ds:uri="14007563-f2b0-42b2-8967-2b4acf46d9b2"/>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F05A62E-D693-402C-BCB2-F113FDB32BD0}">
  <ds:schemaRefs>
    <ds:schemaRef ds:uri="http://schemas.microsoft.com/sharepoint/v3/contenttype/forms"/>
  </ds:schemaRefs>
</ds:datastoreItem>
</file>

<file path=customXml/itemProps3.xml><?xml version="1.0" encoding="utf-8"?>
<ds:datastoreItem xmlns:ds="http://schemas.openxmlformats.org/officeDocument/2006/customXml" ds:itemID="{B350C0FF-B163-4E5C-AC07-C611030FF3E1}">
  <ds:schemaRefs>
    <ds:schemaRef ds:uri="14007563-f2b0-42b2-8967-2b4acf46d9b2"/>
    <ds:schemaRef ds:uri="c355e0e0-f84a-45f7-9ab0-4b66a9a255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TotalTime>
  <Words>2664</Words>
  <Application>Microsoft Office PowerPoint</Application>
  <PresentationFormat>Widescreen</PresentationFormat>
  <Paragraphs>391</Paragraphs>
  <Slides>36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Arial Black</vt:lpstr>
      <vt:lpstr>Arial,Sans-Serif</vt:lpstr>
      <vt:lpstr>Calibri</vt:lpstr>
      <vt:lpstr>Calibri Light</vt:lpstr>
      <vt:lpstr>Century Gothic</vt:lpstr>
      <vt:lpstr>Century Schoolbook</vt:lpstr>
      <vt:lpstr>Stephens Inc Theme</vt:lpstr>
      <vt:lpstr>Custom Design</vt:lpstr>
      <vt:lpstr>PowerPoint Presentation</vt:lpstr>
      <vt:lpstr>SAFE HARBOR STATEMENT</vt:lpstr>
      <vt:lpstr> BBQ HOLDINGS WILL BECOME FAMOUS HOSPITALITY</vt:lpstr>
      <vt:lpstr>WHO 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FAMOUS DAVE’S OVERVIEW</vt:lpstr>
      <vt:lpstr> GROWTH: FILL LATENT CAPACITY</vt:lpstr>
      <vt:lpstr>PowerPoint Presentation</vt:lpstr>
      <vt:lpstr>Quick ‘Que Line Serve</vt:lpstr>
      <vt:lpstr>Quick ‘Que Drive Thru</vt:lpstr>
      <vt:lpstr>PowerPoint Presentation</vt:lpstr>
      <vt:lpstr>PowerPoint Presentation</vt:lpstr>
      <vt:lpstr>VILLAGE INN OVERVIEW</vt:lpstr>
      <vt:lpstr>New Village Inn Prototype</vt:lpstr>
      <vt:lpstr>PowerPoint Presentation</vt:lpstr>
      <vt:lpstr>GRANITE CITY OVERVIEW</vt:lpstr>
      <vt:lpstr> GROWTH:  FILL LATENT CAPACITY </vt:lpstr>
      <vt:lpstr>PowerPoint Presentation</vt:lpstr>
      <vt:lpstr>PowerPoint Presentation</vt:lpstr>
      <vt:lpstr>Phoenix Barrio Locations</vt:lpstr>
      <vt:lpstr>PowerPoint Presentation</vt:lpstr>
      <vt:lpstr>PowerPoint Presentation</vt:lpstr>
      <vt:lpstr>PowerPoint Presentation</vt:lpstr>
      <vt:lpstr>VISION TO BUILD A DIVERSE PORTFOLIO OF ESTABLISHED FOOD AND BEVERAGE CONCEPTS</vt:lpstr>
      <vt:lpstr>INVESTMENT SUMMARY</vt:lpstr>
      <vt:lpstr>CASH EBITDA AND FREE CASH FLOW RECONCILIATION BBQ Holdings, Inc. and Subsidiaries  Non-GAAP Reconciliation</vt:lpstr>
      <vt:lpstr>ADJUSTED EARNINGS PER DILUTED SHARE BBQ Holdings, Inc. and Subsidiaries  Non-GAAP Reconciliation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Yilmaz</dc:creator>
  <cp:lastModifiedBy>Paul Larson</cp:lastModifiedBy>
  <cp:revision>3</cp:revision>
  <cp:lastPrinted>2021-06-23T19:24:22Z</cp:lastPrinted>
  <dcterms:created xsi:type="dcterms:W3CDTF">2021-02-14T15:26:02Z</dcterms:created>
  <dcterms:modified xsi:type="dcterms:W3CDTF">2022-03-11T17:29:45Z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0x0101006CDCD6B6B4D83F4EB96B30C90466FA8E</vt:lpwstr>
  </property>
</Properties>
</file>