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6" r:id="rId5"/>
  </p:sldMasterIdLst>
  <p:notesMasterIdLst>
    <p:notesMasterId r:id="rId43"/>
  </p:notesMasterIdLst>
  <p:sldIdLst>
    <p:sldId id="1147" r:id="rId6"/>
    <p:sldId id="257" r:id="rId7"/>
    <p:sldId id="1186" r:id="rId8"/>
    <p:sldId id="260" r:id="rId9"/>
    <p:sldId id="1180" r:id="rId10"/>
    <p:sldId id="1176" r:id="rId11"/>
    <p:sldId id="1169" r:id="rId12"/>
    <p:sldId id="275" r:id="rId13"/>
    <p:sldId id="267" r:id="rId14"/>
    <p:sldId id="268" r:id="rId15"/>
    <p:sldId id="1187" r:id="rId16"/>
    <p:sldId id="270" r:id="rId17"/>
    <p:sldId id="272" r:id="rId18"/>
    <p:sldId id="273" r:id="rId19"/>
    <p:sldId id="802" r:id="rId20"/>
    <p:sldId id="706" r:id="rId21"/>
    <p:sldId id="796" r:id="rId22"/>
    <p:sldId id="642" r:id="rId23"/>
    <p:sldId id="781" r:id="rId24"/>
    <p:sldId id="276" r:id="rId25"/>
    <p:sldId id="277" r:id="rId26"/>
    <p:sldId id="279" r:id="rId27"/>
    <p:sldId id="282" r:id="rId28"/>
    <p:sldId id="280" r:id="rId29"/>
    <p:sldId id="281" r:id="rId30"/>
    <p:sldId id="283" r:id="rId31"/>
    <p:sldId id="284" r:id="rId32"/>
    <p:sldId id="285" r:id="rId33"/>
    <p:sldId id="286" r:id="rId34"/>
    <p:sldId id="287" r:id="rId35"/>
    <p:sldId id="1189" r:id="rId36"/>
    <p:sldId id="1142" r:id="rId37"/>
    <p:sldId id="789" r:id="rId38"/>
    <p:sldId id="787" r:id="rId39"/>
    <p:sldId id="289" r:id="rId40"/>
    <p:sldId id="1190" r:id="rId41"/>
    <p:sldId id="800"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BEA6"/>
    <a:srgbClr val="FFFFFF"/>
    <a:srgbClr val="BBA58C"/>
    <a:srgbClr val="6D1910"/>
    <a:srgbClr val="DAC0A1"/>
    <a:srgbClr val="B82B26"/>
    <a:srgbClr val="961526"/>
    <a:srgbClr val="F67C2D"/>
    <a:srgbClr val="262626"/>
    <a:srgbClr val="FFFA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514DF3-2BAC-4230-A09D-E82D0C7C2C85}" v="1" dt="2021-11-10T14:06:26.7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85" autoAdjust="0"/>
    <p:restoredTop sz="96327"/>
  </p:normalViewPr>
  <p:slideViewPr>
    <p:cSldViewPr snapToGrid="0" snapToObjects="1">
      <p:cViewPr varScale="1">
        <p:scale>
          <a:sx n="109" d="100"/>
          <a:sy n="109" d="100"/>
        </p:scale>
        <p:origin x="21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Larson" userId="aa3c6184-0b75-4bac-a1b7-e776eee94c2b" providerId="ADAL" clId="{1B514DF3-2BAC-4230-A09D-E82D0C7C2C85}"/>
    <pc:docChg chg="custSel modSld">
      <pc:chgData name="Paul Larson" userId="aa3c6184-0b75-4bac-a1b7-e776eee94c2b" providerId="ADAL" clId="{1B514DF3-2BAC-4230-A09D-E82D0C7C2C85}" dt="2021-11-10T14:06:29.747" v="30" actId="1076"/>
      <pc:docMkLst>
        <pc:docMk/>
      </pc:docMkLst>
      <pc:sldChg chg="addSp delSp modSp mod">
        <pc:chgData name="Paul Larson" userId="aa3c6184-0b75-4bac-a1b7-e776eee94c2b" providerId="ADAL" clId="{1B514DF3-2BAC-4230-A09D-E82D0C7C2C85}" dt="2021-11-10T14:06:29.747" v="30" actId="1076"/>
        <pc:sldMkLst>
          <pc:docMk/>
          <pc:sldMk cId="686605842" sldId="1190"/>
        </pc:sldMkLst>
        <pc:spChg chg="mod">
          <ac:chgData name="Paul Larson" userId="aa3c6184-0b75-4bac-a1b7-e776eee94c2b" providerId="ADAL" clId="{1B514DF3-2BAC-4230-A09D-E82D0C7C2C85}" dt="2021-11-10T14:05:55.374" v="12" actId="20577"/>
          <ac:spMkLst>
            <pc:docMk/>
            <pc:sldMk cId="686605842" sldId="1190"/>
            <ac:spMk id="2" creationId="{00000000-0000-0000-0000-000000000000}"/>
          </ac:spMkLst>
        </pc:spChg>
        <pc:spChg chg="mod">
          <ac:chgData name="Paul Larson" userId="aa3c6184-0b75-4bac-a1b7-e776eee94c2b" providerId="ADAL" clId="{1B514DF3-2BAC-4230-A09D-E82D0C7C2C85}" dt="2021-11-10T14:06:16.395" v="27" actId="20577"/>
          <ac:spMkLst>
            <pc:docMk/>
            <pc:sldMk cId="686605842" sldId="1190"/>
            <ac:spMk id="8" creationId="{8652E7FD-C7F1-7749-B6F0-89705B7D1B65}"/>
          </ac:spMkLst>
        </pc:spChg>
        <pc:picChg chg="add mod">
          <ac:chgData name="Paul Larson" userId="aa3c6184-0b75-4bac-a1b7-e776eee94c2b" providerId="ADAL" clId="{1B514DF3-2BAC-4230-A09D-E82D0C7C2C85}" dt="2021-11-10T14:06:29.747" v="30" actId="1076"/>
          <ac:picMkLst>
            <pc:docMk/>
            <pc:sldMk cId="686605842" sldId="1190"/>
            <ac:picMk id="3" creationId="{2DFF7A3E-88AC-4B8D-9AB4-11A812B60C45}"/>
          </ac:picMkLst>
        </pc:picChg>
        <pc:picChg chg="del">
          <ac:chgData name="Paul Larson" userId="aa3c6184-0b75-4bac-a1b7-e776eee94c2b" providerId="ADAL" clId="{1B514DF3-2BAC-4230-A09D-E82D0C7C2C85}" dt="2021-11-10T14:06:19.892" v="28" actId="478"/>
          <ac:picMkLst>
            <pc:docMk/>
            <pc:sldMk cId="686605842" sldId="1190"/>
            <ac:picMk id="5" creationId="{1A5A3B9E-944A-4CC6-A11E-8373CA698DA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DC34D6C-5F1B-4A85-B32E-8AF99199058E}" type="datetimeFigureOut">
              <a:rPr lang="en-US" smtClean="0"/>
              <a:t>11/10/2021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E8BFD74-329D-4E07-A8C0-A5DFC18ED333}" type="slidenum">
              <a:rPr lang="en-US" smtClean="0"/>
              <a:t>‹#›</a:t>
            </a:fld>
            <a:endParaRPr lang="en-US"/>
          </a:p>
        </p:txBody>
      </p:sp>
    </p:spTree>
    <p:extLst>
      <p:ext uri="{BB962C8B-B14F-4D97-AF65-F5344CB8AC3E}">
        <p14:creationId xmlns:p14="http://schemas.microsoft.com/office/powerpoint/2010/main" val="507565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4.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6.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image" Target="../media/image17.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8.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9.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image" Target="../media/image20.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jpe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image" Target="../media/image22.jpe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5" Type="http://schemas.microsoft.com/office/2007/relationships/hdphoto" Target="../media/hdphoto2.wdp"/><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4.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dirty="0"/>
              <a:t>Click To Add Title</a:t>
            </a:r>
          </a:p>
        </p:txBody>
      </p:sp>
      <p:sp>
        <p:nvSpPr>
          <p:cNvPr id="3" name="Content Placeholder 2"/>
          <p:cNvSpPr>
            <a:spLocks noGrp="1"/>
          </p:cNvSpPr>
          <p:nvPr>
            <p:ph idx="1"/>
          </p:nvPr>
        </p:nvSpPr>
        <p:spPr>
          <a:xfrm>
            <a:off x="556132" y="1176619"/>
            <a:ext cx="11075915" cy="4572416"/>
          </a:xfr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p:cNvSpPr>
            <a:spLocks noGrp="1"/>
          </p:cNvSpPr>
          <p:nvPr>
            <p:ph type="sldNum" sz="quarter" idx="12"/>
          </p:nvPr>
        </p:nvSpPr>
        <p:spPr/>
        <p:txBody>
          <a:bodyPr/>
          <a:lstStyle>
            <a:lvl1pPr>
              <a:defRPr>
                <a:solidFill>
                  <a:srgbClr val="000000"/>
                </a:solidFill>
              </a:defRPr>
            </a:lvl1pPr>
          </a:lstStyle>
          <a:p>
            <a:fld id="{612DC607-6A03-FC4D-8F08-E2A898818239}" type="slidenum">
              <a:rPr lang="en-US" smtClean="0"/>
              <a:pPr/>
              <a:t>‹#›</a:t>
            </a:fld>
            <a:endParaRPr lang="en-US" dirty="0"/>
          </a:p>
        </p:txBody>
      </p:sp>
      <p:sp>
        <p:nvSpPr>
          <p:cNvPr id="11" name="Rectangle 10" hidden="1"/>
          <p:cNvSpPr/>
          <p:nvPr userDrawn="1">
            <p:custDataLst>
              <p:tags r:id="rId1"/>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2" name="Rectangle 11" hidden="1"/>
          <p:cNvSpPr/>
          <p:nvPr userDrawn="1">
            <p:custDataLst>
              <p:tags r:id="rId2"/>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3" name="Text Placeholder 92"/>
          <p:cNvSpPr>
            <a:spLocks noGrp="1"/>
          </p:cNvSpPr>
          <p:nvPr>
            <p:ph type="body" sz="quarter" idx="109" hasCustomPrompt="1"/>
          </p:nvPr>
        </p:nvSpPr>
        <p:spPr>
          <a:xfrm>
            <a:off x="554182" y="5749034"/>
            <a:ext cx="11085561" cy="331975"/>
          </a:xfrm>
        </p:spPr>
        <p:txBody>
          <a:bodyPr anchor="b">
            <a:normAutofit/>
          </a:bodyPr>
          <a:lstStyle>
            <a:lvl1pPr marL="8393" indent="0">
              <a:spcBef>
                <a:spcPts val="0"/>
              </a:spcBef>
              <a:spcAft>
                <a:spcPts val="0"/>
              </a:spcAft>
              <a:buNone/>
              <a:defRPr sz="618">
                <a:solidFill>
                  <a:srgbClr val="000000"/>
                </a:solidFill>
              </a:defRPr>
            </a:lvl1pPr>
          </a:lstStyle>
          <a:p>
            <a:pPr lvl="0"/>
            <a:r>
              <a:rPr lang="en-US" dirty="0"/>
              <a:t>Click to add source</a:t>
            </a:r>
          </a:p>
        </p:txBody>
      </p:sp>
      <p:sp>
        <p:nvSpPr>
          <p:cNvPr id="8"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pic>
        <p:nvPicPr>
          <p:cNvPr id="9" name="Picture 8" descr="A white surface with a white background&#10;&#10;Description automatically generated with low confidence">
            <a:extLst>
              <a:ext uri="{FF2B5EF4-FFF2-40B4-BE49-F238E27FC236}">
                <a16:creationId xmlns:a16="http://schemas.microsoft.com/office/drawing/2014/main" id="{C0ACDED3-2A01-1241-978E-240BE36670EE}"/>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C2C3B3C4-331C-544F-A6B1-71EB2B966560}"/>
              </a:ext>
            </a:extLst>
          </p:cNvPr>
          <p:cNvPicPr>
            <a:picLocks noChangeAspect="1"/>
          </p:cNvPicPr>
          <p:nvPr userDrawn="1"/>
        </p:nvPicPr>
        <p:blipFill>
          <a:blip r:embed="rId5"/>
          <a:stretch>
            <a:fillRect/>
          </a:stretch>
        </p:blipFill>
        <p:spPr>
          <a:xfrm>
            <a:off x="-38470" y="6596062"/>
            <a:ext cx="12268940" cy="304800"/>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A971BA4E-8FDA-A74C-A65E-35E7424A923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2268580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12192000" cy="2840348"/>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dirty="0"/>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dirty="0"/>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pic>
        <p:nvPicPr>
          <p:cNvPr id="5" name="Picture 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3" name="Picture 12"/>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754207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cstate="screen">
            <a:extLst>
              <a:ext uri="{28A0092B-C50C-407E-A947-70E740481C1C}">
                <a14:useLocalDpi xmlns:a14="http://schemas.microsoft.com/office/drawing/2010/main"/>
              </a:ext>
            </a:extLst>
          </a:blip>
          <a:srcRect b="-1163"/>
          <a:stretch/>
        </p:blipFill>
        <p:spPr>
          <a:xfrm>
            <a:off x="0" y="-2"/>
            <a:ext cx="12192000" cy="2865049"/>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dirty="0"/>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dirty="0"/>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2107631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192000" cy="2840349"/>
          </a:xfrm>
          <a:prstGeom prst="rect">
            <a:avLst/>
          </a:prstGeom>
        </p:spPr>
      </p:pic>
      <p:sp>
        <p:nvSpPr>
          <p:cNvPr id="14" name="Rectangle 13"/>
          <p:cNvSpPr/>
          <p:nvPr userDrawn="1"/>
        </p:nvSpPr>
        <p:spPr>
          <a:xfrm>
            <a:off x="-1" y="4172350"/>
            <a:ext cx="12192000" cy="1756744"/>
          </a:xfrm>
          <a:prstGeom prst="rect">
            <a:avLst/>
          </a:prstGeom>
          <a:solidFill>
            <a:srgbClr val="1E41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dirty="0"/>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dirty="0"/>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sp>
        <p:nvSpPr>
          <p:cNvPr id="18" name="Oval 17"/>
          <p:cNvSpPr>
            <a:spLocks noChangeAspect="1"/>
          </p:cNvSpPr>
          <p:nvPr userDrawn="1"/>
        </p:nvSpPr>
        <p:spPr>
          <a:xfrm>
            <a:off x="-1433048" y="5959311"/>
            <a:ext cx="1226644" cy="892924"/>
          </a:xfrm>
          <a:prstGeom prst="ellipse">
            <a:avLst/>
          </a:prstGeom>
          <a:solidFill>
            <a:srgbClr val="1E41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18" b="1" dirty="0">
                <a:solidFill>
                  <a:schemeClr val="bg1"/>
                </a:solidFill>
              </a:rPr>
              <a:t>30-65-100</a:t>
            </a:r>
          </a:p>
        </p:txBody>
      </p:sp>
    </p:spTree>
    <p:extLst>
      <p:ext uri="{BB962C8B-B14F-4D97-AF65-F5344CB8AC3E}">
        <p14:creationId xmlns:p14="http://schemas.microsoft.com/office/powerpoint/2010/main" val="646329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12192000" cy="2823882"/>
          </a:xfrm>
          <a:prstGeom prst="rect">
            <a:avLst/>
          </a:prstGeom>
        </p:spPr>
      </p:pic>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dirty="0"/>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dirty="0"/>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777832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192000" cy="2823882"/>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dirty="0"/>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dirty="0"/>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sp>
        <p:nvSpPr>
          <p:cNvPr id="13" name="Oval 12"/>
          <p:cNvSpPr>
            <a:spLocks noChangeAspect="1"/>
          </p:cNvSpPr>
          <p:nvPr userDrawn="1"/>
        </p:nvSpPr>
        <p:spPr>
          <a:xfrm>
            <a:off x="-1433049" y="3996827"/>
            <a:ext cx="1226644" cy="892924"/>
          </a:xfrm>
          <a:prstGeom prst="ellipse">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18" b="1" dirty="0">
                <a:solidFill>
                  <a:schemeClr val="bg1"/>
                </a:solidFill>
              </a:rPr>
              <a:t>169-5-51</a:t>
            </a:r>
          </a:p>
        </p:txBody>
      </p:sp>
      <p:pic>
        <p:nvPicPr>
          <p:cNvPr id="17" name="Picture 1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940674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214621" cy="2823883"/>
          </a:xfrm>
          <a:prstGeom prst="rect">
            <a:avLst/>
          </a:prstGeom>
        </p:spPr>
      </p:pic>
      <p:sp>
        <p:nvSpPr>
          <p:cNvPr id="14" name="Rectangle 13"/>
          <p:cNvSpPr/>
          <p:nvPr userDrawn="1"/>
        </p:nvSpPr>
        <p:spPr>
          <a:xfrm>
            <a:off x="-1" y="4172350"/>
            <a:ext cx="12192000" cy="1756744"/>
          </a:xfrm>
          <a:prstGeom prst="rect">
            <a:avLst/>
          </a:prstGeom>
          <a:solidFill>
            <a:srgbClr val="3BBE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dirty="0"/>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dirty="0"/>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3487155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192000" cy="2832116"/>
          </a:xfrm>
          <a:prstGeom prst="rect">
            <a:avLst/>
          </a:prstGeom>
        </p:spPr>
      </p:pic>
      <p:sp>
        <p:nvSpPr>
          <p:cNvPr id="14" name="Rectangle 13"/>
          <p:cNvSpPr/>
          <p:nvPr userDrawn="1"/>
        </p:nvSpPr>
        <p:spPr>
          <a:xfrm>
            <a:off x="-1" y="4172350"/>
            <a:ext cx="12192000" cy="1756744"/>
          </a:xfrm>
          <a:prstGeom prst="rect">
            <a:avLst/>
          </a:prstGeom>
          <a:solidFill>
            <a:srgbClr val="3BBE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dirty="0"/>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dirty="0"/>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spTree>
    <p:extLst>
      <p:ext uri="{BB962C8B-B14F-4D97-AF65-F5344CB8AC3E}">
        <p14:creationId xmlns:p14="http://schemas.microsoft.com/office/powerpoint/2010/main" val="904235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 y="3845"/>
            <a:ext cx="12204716" cy="2836504"/>
          </a:xfrm>
          <a:prstGeom prst="rect">
            <a:avLst/>
          </a:prstGeom>
        </p:spPr>
      </p:pic>
      <p:sp>
        <p:nvSpPr>
          <p:cNvPr id="14" name="Rectangle 13"/>
          <p:cNvSpPr/>
          <p:nvPr userDrawn="1"/>
        </p:nvSpPr>
        <p:spPr>
          <a:xfrm>
            <a:off x="-1" y="4172350"/>
            <a:ext cx="12192000" cy="1756744"/>
          </a:xfrm>
          <a:prstGeom prst="rect">
            <a:avLst/>
          </a:prstGeom>
          <a:solidFill>
            <a:srgbClr val="3BBE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dirty="0"/>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dirty="0"/>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722611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192000" cy="2848581"/>
          </a:xfrm>
          <a:prstGeom prst="rect">
            <a:avLst/>
          </a:prstGeom>
        </p:spPr>
      </p:pic>
      <p:sp>
        <p:nvSpPr>
          <p:cNvPr id="14" name="Rectangle 13"/>
          <p:cNvSpPr/>
          <p:nvPr userDrawn="1"/>
        </p:nvSpPr>
        <p:spPr>
          <a:xfrm>
            <a:off x="-1" y="4172350"/>
            <a:ext cx="12192000" cy="1756744"/>
          </a:xfrm>
          <a:prstGeom prst="rect">
            <a:avLst/>
          </a:prstGeom>
          <a:solidFill>
            <a:srgbClr val="3BBE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dirty="0"/>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dirty="0"/>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96741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192000" cy="2832116"/>
          </a:xfrm>
          <a:prstGeom prst="rect">
            <a:avLst/>
          </a:prstGeom>
        </p:spPr>
      </p:pic>
      <p:sp>
        <p:nvSpPr>
          <p:cNvPr id="14" name="Rectangle 13"/>
          <p:cNvSpPr/>
          <p:nvPr userDrawn="1"/>
        </p:nvSpPr>
        <p:spPr>
          <a:xfrm>
            <a:off x="-1" y="4172350"/>
            <a:ext cx="12192000" cy="1756744"/>
          </a:xfrm>
          <a:prstGeom prst="rect">
            <a:avLst/>
          </a:prstGeom>
          <a:solidFill>
            <a:srgbClr val="1E41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dirty="0"/>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dirty="0"/>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spTree>
    <p:extLst>
      <p:ext uri="{BB962C8B-B14F-4D97-AF65-F5344CB8AC3E}">
        <p14:creationId xmlns:p14="http://schemas.microsoft.com/office/powerpoint/2010/main" val="3693175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47AF-74E3-934C-B288-2AE11661CED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B7A7F93-68B2-2D4F-BBA1-853DDE4FF3FA}"/>
              </a:ext>
            </a:extLst>
          </p:cNvPr>
          <p:cNvSpPr>
            <a:spLocks noGrp="1"/>
          </p:cNvSpPr>
          <p:nvPr>
            <p:ph type="sldNum" sz="quarter" idx="10"/>
          </p:nvPr>
        </p:nvSpPr>
        <p:spPr/>
        <p:txBody>
          <a:bodyPr/>
          <a:lstStyle/>
          <a:p>
            <a:fld id="{612DC607-6A03-FC4D-8F08-E2A898818239}" type="slidenum">
              <a:rPr lang="en-US" smtClean="0"/>
              <a:pPr/>
              <a:t>‹#›</a:t>
            </a:fld>
            <a:endParaRPr lang="en-US" dirty="0"/>
          </a:p>
        </p:txBody>
      </p:sp>
      <p:sp>
        <p:nvSpPr>
          <p:cNvPr id="4" name="Footer Placeholder 3">
            <a:extLst>
              <a:ext uri="{FF2B5EF4-FFF2-40B4-BE49-F238E27FC236}">
                <a16:creationId xmlns:a16="http://schemas.microsoft.com/office/drawing/2014/main" id="{7EF88FCE-5EB1-7C4C-A859-115590E799C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07507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 y="-1"/>
            <a:ext cx="12210788" cy="2817047"/>
          </a:xfrm>
          <a:prstGeom prst="rect">
            <a:avLst/>
          </a:prstGeom>
        </p:spPr>
      </p:pic>
      <p:sp>
        <p:nvSpPr>
          <p:cNvPr id="14" name="Rectangle 13"/>
          <p:cNvSpPr/>
          <p:nvPr userDrawn="1"/>
        </p:nvSpPr>
        <p:spPr>
          <a:xfrm>
            <a:off x="-1" y="4172350"/>
            <a:ext cx="12192000" cy="1756744"/>
          </a:xfrm>
          <a:prstGeom prst="rect">
            <a:avLst/>
          </a:prstGeom>
          <a:solidFill>
            <a:srgbClr val="3BBE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dirty="0"/>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dirty="0"/>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pic>
        <p:nvPicPr>
          <p:cNvPr id="17" name="Picture 1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408665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 y="0"/>
            <a:ext cx="12192001" cy="2832116"/>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dirty="0"/>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dirty="0"/>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spTree>
    <p:extLst>
      <p:ext uri="{BB962C8B-B14F-4D97-AF65-F5344CB8AC3E}">
        <p14:creationId xmlns:p14="http://schemas.microsoft.com/office/powerpoint/2010/main" val="3533855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Divider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a:ext>
            </a:extLst>
          </a:blip>
          <a:srcRect/>
          <a:stretch/>
        </p:blipFill>
        <p:spPr>
          <a:xfrm>
            <a:off x="0" y="0"/>
            <a:ext cx="12192000" cy="2817045"/>
          </a:xfrm>
          <a:prstGeom prst="rect">
            <a:avLst/>
          </a:prstGeom>
        </p:spPr>
      </p:pic>
      <p:sp>
        <p:nvSpPr>
          <p:cNvPr id="14" name="Rectangle 13"/>
          <p:cNvSpPr/>
          <p:nvPr userDrawn="1"/>
        </p:nvSpPr>
        <p:spPr>
          <a:xfrm>
            <a:off x="-1" y="4172350"/>
            <a:ext cx="12192000" cy="1756744"/>
          </a:xfrm>
          <a:prstGeom prst="rect">
            <a:avLst/>
          </a:prstGeom>
          <a:solidFill>
            <a:srgbClr val="1E41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dirty="0"/>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dirty="0"/>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spTree>
    <p:extLst>
      <p:ext uri="{BB962C8B-B14F-4D97-AF65-F5344CB8AC3E}">
        <p14:creationId xmlns:p14="http://schemas.microsoft.com/office/powerpoint/2010/main" val="3850307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 y="0"/>
            <a:ext cx="12192001" cy="2840349"/>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dirty="0"/>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dirty="0"/>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pic>
        <p:nvPicPr>
          <p:cNvPr id="21" name="Picture 2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22" name="Picture 21"/>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05903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14" name="Picture 13" descr="A white surface with a white background&#10;&#10;Description automatically generated with low confidence">
            <a:extLst>
              <a:ext uri="{FF2B5EF4-FFF2-40B4-BE49-F238E27FC236}">
                <a16:creationId xmlns:a16="http://schemas.microsoft.com/office/drawing/2014/main" id="{BCFC8032-72FA-984A-BEE8-BC56E4F3B98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77D33F-8CF3-BA49-8866-B82EE74C8A0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6E1F5F6-4A34-A64C-BD35-998D472AF9D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677AD6D-D585-C442-9CB7-4A749DFAABC6}"/>
              </a:ext>
            </a:extLst>
          </p:cNvPr>
          <p:cNvSpPr>
            <a:spLocks noGrp="1"/>
          </p:cNvSpPr>
          <p:nvPr>
            <p:ph type="dt" sz="half" idx="10"/>
          </p:nvPr>
        </p:nvSpPr>
        <p:spPr/>
        <p:txBody>
          <a:bodyPr/>
          <a:lstStyle/>
          <a:p>
            <a:fld id="{6F0A4210-77FA-5147-8359-D2FD45D94A1C}" type="datetimeFigureOut">
              <a:rPr lang="en-US" smtClean="0"/>
              <a:t>11/10/2021</a:t>
            </a:fld>
            <a:endParaRPr lang="en-US"/>
          </a:p>
        </p:txBody>
      </p:sp>
      <p:sp>
        <p:nvSpPr>
          <p:cNvPr id="5" name="Footer Placeholder 4">
            <a:extLst>
              <a:ext uri="{FF2B5EF4-FFF2-40B4-BE49-F238E27FC236}">
                <a16:creationId xmlns:a16="http://schemas.microsoft.com/office/drawing/2014/main" id="{157D13A3-B8BF-8C4D-9430-BADC11E50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6AC9D-452D-794C-88DF-D59BD4C1DE7F}"/>
              </a:ext>
            </a:extLst>
          </p:cNvPr>
          <p:cNvSpPr>
            <a:spLocks noGrp="1"/>
          </p:cNvSpPr>
          <p:nvPr>
            <p:ph type="sldNum" sz="quarter" idx="12"/>
          </p:nvPr>
        </p:nvSpPr>
        <p:spPr/>
        <p:txBody>
          <a:bodyPr/>
          <a:lstStyle/>
          <a:p>
            <a:fld id="{1796E9CC-8634-8841-8A98-50C123B87DD3}" type="slidenum">
              <a:rPr lang="en-US" smtClean="0"/>
              <a:t>‹#›</a:t>
            </a:fld>
            <a:endParaRPr lang="en-US"/>
          </a:p>
        </p:txBody>
      </p:sp>
      <p:pic>
        <p:nvPicPr>
          <p:cNvPr id="9" name="Picture 8">
            <a:extLst>
              <a:ext uri="{FF2B5EF4-FFF2-40B4-BE49-F238E27FC236}">
                <a16:creationId xmlns:a16="http://schemas.microsoft.com/office/drawing/2014/main" id="{83E975FB-E5A8-EA44-B64B-0404043EEB55}"/>
              </a:ext>
            </a:extLst>
          </p:cNvPr>
          <p:cNvPicPr>
            <a:picLocks noChangeAspect="1"/>
          </p:cNvPicPr>
          <p:nvPr userDrawn="1"/>
        </p:nvPicPr>
        <p:blipFill>
          <a:blip r:embed="rId3"/>
          <a:stretch>
            <a:fillRect/>
          </a:stretch>
        </p:blipFill>
        <p:spPr>
          <a:xfrm>
            <a:off x="-38470" y="6596062"/>
            <a:ext cx="12268940" cy="304800"/>
          </a:xfrm>
          <a:prstGeom prst="rect">
            <a:avLst/>
          </a:prstGeom>
        </p:spPr>
      </p:pic>
      <p:sp>
        <p:nvSpPr>
          <p:cNvPr id="11" name="Rectangle 10">
            <a:extLst>
              <a:ext uri="{FF2B5EF4-FFF2-40B4-BE49-F238E27FC236}">
                <a16:creationId xmlns:a16="http://schemas.microsoft.com/office/drawing/2014/main" id="{2A716137-A53B-CF4D-8C3C-BB99CABC13EC}"/>
              </a:ext>
            </a:extLst>
          </p:cNvPr>
          <p:cNvSpPr/>
          <p:nvPr userDrawn="1"/>
        </p:nvSpPr>
        <p:spPr>
          <a:xfrm>
            <a:off x="10354962" y="6356349"/>
            <a:ext cx="938053" cy="304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000" b="0" i="0" u="none" baseline="0" dirty="0">
              <a:solidFill>
                <a:srgbClr val="FFFFFF"/>
              </a:solidFill>
              <a:latin typeface="Century Gothic"/>
            </a:endParaRPr>
          </a:p>
        </p:txBody>
      </p:sp>
      <p:sp>
        <p:nvSpPr>
          <p:cNvPr id="12" name="Rectangle 11">
            <a:extLst>
              <a:ext uri="{FF2B5EF4-FFF2-40B4-BE49-F238E27FC236}">
                <a16:creationId xmlns:a16="http://schemas.microsoft.com/office/drawing/2014/main" id="{89F8926E-FE95-9F44-8A2B-2FC8F0F0FC31}"/>
              </a:ext>
            </a:extLst>
          </p:cNvPr>
          <p:cNvSpPr/>
          <p:nvPr userDrawn="1"/>
        </p:nvSpPr>
        <p:spPr>
          <a:xfrm>
            <a:off x="0" y="6254367"/>
            <a:ext cx="3682314" cy="4671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000" b="0" i="0" u="none" baseline="0" dirty="0">
              <a:solidFill>
                <a:srgbClr val="FFFFFF"/>
              </a:solidFill>
              <a:latin typeface="Century Gothic"/>
            </a:endParaRPr>
          </a:p>
        </p:txBody>
      </p:sp>
      <p:sp>
        <p:nvSpPr>
          <p:cNvPr id="13" name="Rectangle 12">
            <a:extLst>
              <a:ext uri="{FF2B5EF4-FFF2-40B4-BE49-F238E27FC236}">
                <a16:creationId xmlns:a16="http://schemas.microsoft.com/office/drawing/2014/main" id="{857619B5-9E18-A84D-80FA-B536CB9E7407}"/>
              </a:ext>
            </a:extLst>
          </p:cNvPr>
          <p:cNvSpPr/>
          <p:nvPr userDrawn="1"/>
        </p:nvSpPr>
        <p:spPr>
          <a:xfrm>
            <a:off x="461320" y="683741"/>
            <a:ext cx="11170728" cy="2800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000" b="0" i="0" u="none" baseline="0" dirty="0">
              <a:solidFill>
                <a:srgbClr val="FFFFFF"/>
              </a:solidFill>
              <a:latin typeface="Century Gothic"/>
            </a:endParaRPr>
          </a:p>
        </p:txBody>
      </p:sp>
      <p:pic>
        <p:nvPicPr>
          <p:cNvPr id="15" name="Picture 14" descr="Shape&#10;&#10;Description automatically generated with medium confidence">
            <a:extLst>
              <a:ext uri="{FF2B5EF4-FFF2-40B4-BE49-F238E27FC236}">
                <a16:creationId xmlns:a16="http://schemas.microsoft.com/office/drawing/2014/main" id="{2BE1FB94-5F0D-FF43-A616-4B47340896B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2045794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72974-299E-CE43-8661-0134E74A51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9B262A-5B6B-0D44-AC11-F9F939ECE617}"/>
              </a:ext>
            </a:extLst>
          </p:cNvPr>
          <p:cNvSpPr>
            <a:spLocks noGrp="1"/>
          </p:cNvSpPr>
          <p:nvPr>
            <p:ph type="subTitle" idx="1"/>
          </p:nvPr>
        </p:nvSpPr>
        <p:spPr>
          <a:xfrm>
            <a:off x="1524000" y="3602038"/>
            <a:ext cx="9144000" cy="1655762"/>
          </a:xfrm>
        </p:spPr>
        <p:txBody>
          <a:bodyPr/>
          <a:lstStyle>
            <a:lvl1pPr marL="0" indent="0" algn="ctr">
              <a:buNone/>
              <a:defRPr sz="2400" i="1">
                <a:latin typeface="Century Schoolbook"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3863F93-8710-9249-9386-5C1370CC2010}"/>
              </a:ext>
            </a:extLst>
          </p:cNvPr>
          <p:cNvSpPr>
            <a:spLocks noGrp="1"/>
          </p:cNvSpPr>
          <p:nvPr>
            <p:ph type="dt" sz="half" idx="10"/>
          </p:nvPr>
        </p:nvSpPr>
        <p:spPr/>
        <p:txBody>
          <a:bodyPr/>
          <a:lstStyle/>
          <a:p>
            <a:fld id="{6F0A4210-77FA-5147-8359-D2FD45D94A1C}" type="datetimeFigureOut">
              <a:rPr lang="en-US" smtClean="0"/>
              <a:t>11/10/2021</a:t>
            </a:fld>
            <a:endParaRPr lang="en-US"/>
          </a:p>
        </p:txBody>
      </p:sp>
      <p:sp>
        <p:nvSpPr>
          <p:cNvPr id="5" name="Footer Placeholder 4">
            <a:extLst>
              <a:ext uri="{FF2B5EF4-FFF2-40B4-BE49-F238E27FC236}">
                <a16:creationId xmlns:a16="http://schemas.microsoft.com/office/drawing/2014/main" id="{679FBDA2-97AF-8B47-87C1-0147DF1F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16125-D718-EB45-AFF2-3D87C0DFB383}"/>
              </a:ext>
            </a:extLst>
          </p:cNvPr>
          <p:cNvSpPr>
            <a:spLocks noGrp="1"/>
          </p:cNvSpPr>
          <p:nvPr>
            <p:ph type="sldNum" sz="quarter" idx="12"/>
          </p:nvPr>
        </p:nvSpPr>
        <p:spPr/>
        <p:txBody>
          <a:bodyPr/>
          <a:lstStyle/>
          <a:p>
            <a:fld id="{1796E9CC-8634-8841-8A98-50C123B87DD3}" type="slidenum">
              <a:rPr lang="en-US" smtClean="0"/>
              <a:t>‹#›</a:t>
            </a:fld>
            <a:endParaRPr lang="en-US"/>
          </a:p>
        </p:txBody>
      </p:sp>
    </p:spTree>
    <p:extLst>
      <p:ext uri="{BB962C8B-B14F-4D97-AF65-F5344CB8AC3E}">
        <p14:creationId xmlns:p14="http://schemas.microsoft.com/office/powerpoint/2010/main" val="1310785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541B-214D-A54E-A5AD-2614AE560A0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2A337-B13C-5D48-B058-538069FB51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159A5E-B04E-6349-A0D2-5BEC7481F822}"/>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11/10/2021</a:t>
            </a:fld>
            <a:endParaRPr lang="en-US"/>
          </a:p>
        </p:txBody>
      </p:sp>
      <p:sp>
        <p:nvSpPr>
          <p:cNvPr id="5" name="Footer Placeholder 4">
            <a:extLst>
              <a:ext uri="{FF2B5EF4-FFF2-40B4-BE49-F238E27FC236}">
                <a16:creationId xmlns:a16="http://schemas.microsoft.com/office/drawing/2014/main" id="{9DD2127C-D02C-514D-A96C-7D9CF58895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E467AB-E8CB-D947-8C0D-DFB9A20D1CBB}"/>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94527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CD5F5-2695-CC40-BF34-00A8F62576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9F540A8-2B57-4947-8167-80CA576EB10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8F85D-9D81-B645-9D34-2348F15E6D39}"/>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11/10/2021</a:t>
            </a:fld>
            <a:endParaRPr lang="en-US"/>
          </a:p>
        </p:txBody>
      </p:sp>
      <p:sp>
        <p:nvSpPr>
          <p:cNvPr id="5" name="Footer Placeholder 4">
            <a:extLst>
              <a:ext uri="{FF2B5EF4-FFF2-40B4-BE49-F238E27FC236}">
                <a16:creationId xmlns:a16="http://schemas.microsoft.com/office/drawing/2014/main" id="{8F9E0A13-B820-8F4D-A097-D7EEB4AB4E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53FD1-A8B6-7D45-923C-6201547386BC}"/>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3960374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3EF3-868C-5E4C-A1B1-F1320D66E62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AEFBD3-DDEC-C942-8508-F3D1D10F347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C7BF49-79F2-7147-8C8A-511C65ED61C8}"/>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11/10/2021</a:t>
            </a:fld>
            <a:endParaRPr lang="en-US"/>
          </a:p>
        </p:txBody>
      </p:sp>
      <p:sp>
        <p:nvSpPr>
          <p:cNvPr id="5" name="Footer Placeholder 4">
            <a:extLst>
              <a:ext uri="{FF2B5EF4-FFF2-40B4-BE49-F238E27FC236}">
                <a16:creationId xmlns:a16="http://schemas.microsoft.com/office/drawing/2014/main" id="{03CADB72-1DC0-1048-A447-99F80213B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C9D4A8-91AF-AD4F-8629-4E7DDCA3E890}"/>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1932898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C161-0585-574A-ABFF-8D2F0C0BA57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EADE08-5E26-C847-8797-96C5072CFFE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2B6BE3-FA53-5642-9F4F-553A98C865F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4D17D9-1514-5348-8B15-CB4E964A2152}"/>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11/10/2021</a:t>
            </a:fld>
            <a:endParaRPr lang="en-US"/>
          </a:p>
        </p:txBody>
      </p:sp>
      <p:sp>
        <p:nvSpPr>
          <p:cNvPr id="6" name="Footer Placeholder 5">
            <a:extLst>
              <a:ext uri="{FF2B5EF4-FFF2-40B4-BE49-F238E27FC236}">
                <a16:creationId xmlns:a16="http://schemas.microsoft.com/office/drawing/2014/main" id="{82D2D952-3724-504B-8D81-0B2B77F051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C0D9A3-E29A-0542-877C-9D7B8C101606}"/>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194266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dirty="0"/>
              <a:t>Click To Add Title</a:t>
            </a:r>
          </a:p>
        </p:txBody>
      </p:sp>
      <p:sp>
        <p:nvSpPr>
          <p:cNvPr id="3" name="Text Placeholder 2"/>
          <p:cNvSpPr>
            <a:spLocks noGrp="1"/>
          </p:cNvSpPr>
          <p:nvPr>
            <p:ph type="body" idx="1"/>
          </p:nvPr>
        </p:nvSpPr>
        <p:spPr>
          <a:xfrm>
            <a:off x="556108" y="963180"/>
            <a:ext cx="5440411" cy="415238"/>
          </a:xfrm>
        </p:spPr>
        <p:txBody>
          <a:bodyPr anchor="b">
            <a:normAutofit/>
          </a:bodyPr>
          <a:lstStyle>
            <a:lvl1pPr marL="0" indent="0">
              <a:buNone/>
              <a:defRPr sz="1235" b="1" i="0">
                <a:solidFill>
                  <a:schemeClr val="accent5"/>
                </a:solidFill>
                <a:latin typeface="Century Gothic"/>
                <a:cs typeface="Century Gothic"/>
              </a:defRPr>
            </a:lvl1pPr>
            <a:lvl2pPr marL="448469" indent="0">
              <a:buNone/>
              <a:defRPr sz="1941" b="1"/>
            </a:lvl2pPr>
            <a:lvl3pPr marL="896929" indent="0">
              <a:buNone/>
              <a:defRPr sz="1765" b="1"/>
            </a:lvl3pPr>
            <a:lvl4pPr marL="1345397" indent="0">
              <a:buNone/>
              <a:defRPr sz="1588" b="1"/>
            </a:lvl4pPr>
            <a:lvl5pPr marL="1793861" indent="0">
              <a:buNone/>
              <a:defRPr sz="1588" b="1"/>
            </a:lvl5pPr>
            <a:lvl6pPr marL="2242325" indent="0">
              <a:buNone/>
              <a:defRPr sz="1588" b="1"/>
            </a:lvl6pPr>
            <a:lvl7pPr marL="2690791" indent="0">
              <a:buNone/>
              <a:defRPr sz="1588" b="1"/>
            </a:lvl7pPr>
            <a:lvl8pPr marL="3139254" indent="0">
              <a:buNone/>
              <a:defRPr sz="1588" b="1"/>
            </a:lvl8pPr>
            <a:lvl9pPr marL="3587721" indent="0">
              <a:buNone/>
              <a:defRPr sz="1588" b="1"/>
            </a:lvl9pPr>
          </a:lstStyle>
          <a:p>
            <a:pPr lvl="0"/>
            <a:r>
              <a:rPr lang="en-US" dirty="0"/>
              <a:t>Click to edit Master text styles</a:t>
            </a:r>
          </a:p>
        </p:txBody>
      </p:sp>
      <p:sp>
        <p:nvSpPr>
          <p:cNvPr id="4" name="Content Placeholder 3"/>
          <p:cNvSpPr>
            <a:spLocks noGrp="1"/>
          </p:cNvSpPr>
          <p:nvPr>
            <p:ph sz="half" idx="2"/>
          </p:nvPr>
        </p:nvSpPr>
        <p:spPr>
          <a:xfrm>
            <a:off x="556108" y="1471026"/>
            <a:ext cx="5440411" cy="4278009"/>
          </a:xfrm>
        </p:spPr>
        <p:txBody>
          <a:bodyPr>
            <a:noAutofit/>
          </a:bodyPr>
          <a:lstStyle>
            <a:lvl1pPr>
              <a:defRPr sz="1235">
                <a:solidFill>
                  <a:srgbClr val="000000"/>
                </a:solidFill>
              </a:defRPr>
            </a:lvl1pPr>
            <a:lvl2pPr>
              <a:defRPr sz="1059">
                <a:solidFill>
                  <a:srgbClr val="000000"/>
                </a:solidFill>
              </a:defRPr>
            </a:lvl2pPr>
            <a:lvl3pPr>
              <a:defRPr sz="971">
                <a:solidFill>
                  <a:srgbClr val="000000"/>
                </a:solidFill>
              </a:defRPr>
            </a:lvl3pPr>
            <a:lvl4pPr>
              <a:defRPr sz="927">
                <a:solidFill>
                  <a:srgbClr val="000000"/>
                </a:solidFill>
              </a:defRPr>
            </a:lvl4pPr>
            <a:lvl5pPr>
              <a:defRPr sz="927">
                <a:solidFill>
                  <a:srgbClr val="000000"/>
                </a:solidFill>
              </a:defRPr>
            </a:lvl5pPr>
            <a:lvl6pPr>
              <a:defRPr sz="1588"/>
            </a:lvl6pPr>
            <a:lvl7pPr>
              <a:defRPr sz="1588"/>
            </a:lvl7pPr>
            <a:lvl8pPr>
              <a:defRPr sz="1588"/>
            </a:lvl8pPr>
            <a:lvl9pPr>
              <a:defRPr sz="158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7" y="963180"/>
            <a:ext cx="5438679" cy="415238"/>
          </a:xfrm>
        </p:spPr>
        <p:txBody>
          <a:bodyPr anchor="b">
            <a:normAutofit/>
          </a:bodyPr>
          <a:lstStyle>
            <a:lvl1pPr marL="0" indent="0">
              <a:buNone/>
              <a:defRPr sz="1235" b="1" i="0">
                <a:solidFill>
                  <a:schemeClr val="accent5"/>
                </a:solidFill>
                <a:latin typeface="Century Gothic"/>
                <a:cs typeface="Century Gothic"/>
              </a:defRPr>
            </a:lvl1pPr>
            <a:lvl2pPr marL="448469" indent="0">
              <a:buNone/>
              <a:defRPr sz="1941" b="1"/>
            </a:lvl2pPr>
            <a:lvl3pPr marL="896929" indent="0">
              <a:buNone/>
              <a:defRPr sz="1765" b="1"/>
            </a:lvl3pPr>
            <a:lvl4pPr marL="1345397" indent="0">
              <a:buNone/>
              <a:defRPr sz="1588" b="1"/>
            </a:lvl4pPr>
            <a:lvl5pPr marL="1793861" indent="0">
              <a:buNone/>
              <a:defRPr sz="1588" b="1"/>
            </a:lvl5pPr>
            <a:lvl6pPr marL="2242325" indent="0">
              <a:buNone/>
              <a:defRPr sz="1588" b="1"/>
            </a:lvl6pPr>
            <a:lvl7pPr marL="2690791" indent="0">
              <a:buNone/>
              <a:defRPr sz="1588" b="1"/>
            </a:lvl7pPr>
            <a:lvl8pPr marL="3139254" indent="0">
              <a:buNone/>
              <a:defRPr sz="1588" b="1"/>
            </a:lvl8pPr>
            <a:lvl9pPr marL="3587721" indent="0">
              <a:buNone/>
              <a:defRPr sz="1588" b="1"/>
            </a:lvl9pPr>
          </a:lstStyle>
          <a:p>
            <a:pPr lvl="0"/>
            <a:r>
              <a:rPr lang="en-US"/>
              <a:t>Click to edit Master text styles</a:t>
            </a:r>
          </a:p>
        </p:txBody>
      </p:sp>
      <p:sp>
        <p:nvSpPr>
          <p:cNvPr id="6" name="Content Placeholder 5"/>
          <p:cNvSpPr>
            <a:spLocks noGrp="1"/>
          </p:cNvSpPr>
          <p:nvPr>
            <p:ph sz="quarter" idx="4"/>
          </p:nvPr>
        </p:nvSpPr>
        <p:spPr>
          <a:xfrm>
            <a:off x="6193367" y="1471026"/>
            <a:ext cx="5438679" cy="4278009"/>
          </a:xfrm>
        </p:spPr>
        <p:txBody>
          <a:bodyPr>
            <a:noAutofit/>
          </a:bodyPr>
          <a:lstStyle>
            <a:lvl1pPr>
              <a:defRPr sz="1235">
                <a:solidFill>
                  <a:srgbClr val="000000"/>
                </a:solidFill>
              </a:defRPr>
            </a:lvl1pPr>
            <a:lvl2pPr>
              <a:defRPr sz="1059">
                <a:solidFill>
                  <a:srgbClr val="000000"/>
                </a:solidFill>
              </a:defRPr>
            </a:lvl2pPr>
            <a:lvl3pPr>
              <a:defRPr sz="971">
                <a:solidFill>
                  <a:srgbClr val="000000"/>
                </a:solidFill>
              </a:defRPr>
            </a:lvl3pPr>
            <a:lvl4pPr>
              <a:defRPr sz="927">
                <a:solidFill>
                  <a:srgbClr val="000000"/>
                </a:solidFill>
              </a:defRPr>
            </a:lvl4pPr>
            <a:lvl5pPr>
              <a:defRPr sz="927">
                <a:solidFill>
                  <a:srgbClr val="000000"/>
                </a:solidFill>
              </a:defRPr>
            </a:lvl5pPr>
            <a:lvl6pPr>
              <a:defRPr sz="1588"/>
            </a:lvl6pPr>
            <a:lvl7pPr>
              <a:defRPr sz="1588"/>
            </a:lvl7pPr>
            <a:lvl8pPr>
              <a:defRPr sz="1588"/>
            </a:lvl8pPr>
            <a:lvl9pPr>
              <a:defRPr sz="158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p:cNvSpPr>
            <a:spLocks noGrp="1"/>
          </p:cNvSpPr>
          <p:nvPr>
            <p:ph type="sldNum" sz="quarter" idx="12"/>
          </p:nvPr>
        </p:nvSpPr>
        <p:spPr/>
        <p:txBody>
          <a:bodyPr/>
          <a:lstStyle>
            <a:lvl1pPr>
              <a:defRPr>
                <a:solidFill>
                  <a:srgbClr val="000000"/>
                </a:solidFill>
              </a:defRPr>
            </a:lvl1pPr>
          </a:lstStyle>
          <a:p>
            <a:fld id="{612DC607-6A03-FC4D-8F08-E2A898818239}" type="slidenum">
              <a:rPr lang="en-US" smtClean="0"/>
              <a:pPr/>
              <a:t>‹#›</a:t>
            </a:fld>
            <a:endParaRPr lang="en-US" dirty="0"/>
          </a:p>
        </p:txBody>
      </p:sp>
      <p:sp>
        <p:nvSpPr>
          <p:cNvPr id="14" name="Rectangle 13" hidden="1"/>
          <p:cNvSpPr/>
          <p:nvPr userDrawn="1">
            <p:custDataLst>
              <p:tags r:id="rId1"/>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5" name="Rectangle 14" hidden="1"/>
          <p:cNvSpPr/>
          <p:nvPr userDrawn="1">
            <p:custDataLst>
              <p:tags r:id="rId2"/>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6" name="Text Placeholder 92"/>
          <p:cNvSpPr>
            <a:spLocks noGrp="1"/>
          </p:cNvSpPr>
          <p:nvPr>
            <p:ph type="body" sz="quarter" idx="109" hasCustomPrompt="1"/>
          </p:nvPr>
        </p:nvSpPr>
        <p:spPr>
          <a:xfrm>
            <a:off x="554182" y="5749034"/>
            <a:ext cx="11085561" cy="331975"/>
          </a:xfrm>
        </p:spPr>
        <p:txBody>
          <a:bodyPr anchor="b">
            <a:normAutofit/>
          </a:bodyPr>
          <a:lstStyle>
            <a:lvl1pPr marL="8393" indent="0">
              <a:spcBef>
                <a:spcPts val="0"/>
              </a:spcBef>
              <a:spcAft>
                <a:spcPts val="0"/>
              </a:spcAft>
              <a:buNone/>
              <a:defRPr sz="618">
                <a:solidFill>
                  <a:srgbClr val="000000"/>
                </a:solidFill>
              </a:defRPr>
            </a:lvl1pPr>
          </a:lstStyle>
          <a:p>
            <a:pPr lvl="0"/>
            <a:r>
              <a:rPr lang="en-US" dirty="0"/>
              <a:t>Click to add source</a:t>
            </a:r>
          </a:p>
        </p:txBody>
      </p:sp>
      <p:sp>
        <p:nvSpPr>
          <p:cNvPr id="11" name="Footer Placeholder 4"/>
          <p:cNvSpPr>
            <a:spLocks noGrp="1"/>
          </p:cNvSpPr>
          <p:nvPr>
            <p:ph type="ftr" sz="quarter" idx="110"/>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pic>
        <p:nvPicPr>
          <p:cNvPr id="12" name="Picture 11" descr="Shape&#10;&#10;Description automatically generated with medium confidence">
            <a:extLst>
              <a:ext uri="{FF2B5EF4-FFF2-40B4-BE49-F238E27FC236}">
                <a16:creationId xmlns:a16="http://schemas.microsoft.com/office/drawing/2014/main" id="{1FCB6710-3CE4-2D46-8707-07F63DB472C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31465667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C263-3E7C-0E41-8C21-FA6B01280C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EDAB7F-4CFC-5540-8D29-AD59DB34907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CEAC3-3A74-9142-919E-3A108FCBCB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E948B-F63E-4648-B53B-5BE1679A27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09B9E7-CBA1-BB4B-BBA0-02652164E4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70F760-74A3-DC40-B55A-4BBE02875C2D}"/>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11/10/2021</a:t>
            </a:fld>
            <a:endParaRPr lang="en-US"/>
          </a:p>
        </p:txBody>
      </p:sp>
      <p:sp>
        <p:nvSpPr>
          <p:cNvPr id="8" name="Footer Placeholder 7">
            <a:extLst>
              <a:ext uri="{FF2B5EF4-FFF2-40B4-BE49-F238E27FC236}">
                <a16:creationId xmlns:a16="http://schemas.microsoft.com/office/drawing/2014/main" id="{50A867D3-135B-BC43-89EB-AD22B0832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60C169F-6A37-1244-B9F9-A5D5037469F1}"/>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744097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CCD10-1408-DC49-8E55-872ADEF42F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B426D-FDBC-6A4D-B525-B50E8F72EEDF}"/>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11/10/2021</a:t>
            </a:fld>
            <a:endParaRPr lang="en-US"/>
          </a:p>
        </p:txBody>
      </p:sp>
      <p:sp>
        <p:nvSpPr>
          <p:cNvPr id="4" name="Footer Placeholder 3">
            <a:extLst>
              <a:ext uri="{FF2B5EF4-FFF2-40B4-BE49-F238E27FC236}">
                <a16:creationId xmlns:a16="http://schemas.microsoft.com/office/drawing/2014/main" id="{5E234725-1801-EA43-A385-B5B6E790F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CFA88A-02EC-C04F-A8B6-AB1234DE4305}"/>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2198974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ED7800-2C78-BB4C-802D-213B808855CF}"/>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11/10/2021</a:t>
            </a:fld>
            <a:endParaRPr lang="en-US"/>
          </a:p>
        </p:txBody>
      </p:sp>
      <p:sp>
        <p:nvSpPr>
          <p:cNvPr id="3" name="Footer Placeholder 2">
            <a:extLst>
              <a:ext uri="{FF2B5EF4-FFF2-40B4-BE49-F238E27FC236}">
                <a16:creationId xmlns:a16="http://schemas.microsoft.com/office/drawing/2014/main" id="{B430EAA2-16D4-D440-A029-E0E1942336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96C2032-0DB4-F94C-BCFF-D8495C8724EB}"/>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2952082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5ECC-3EE8-8446-83C7-A3C9E4588E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4834AF-4764-0E48-97DB-DAA612D386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A41F7C-250E-C94A-974B-EF7E9DD48A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CD48F9-44E6-AF48-9AA8-8CAF91BD5982}"/>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11/10/2021</a:t>
            </a:fld>
            <a:endParaRPr lang="en-US"/>
          </a:p>
        </p:txBody>
      </p:sp>
      <p:sp>
        <p:nvSpPr>
          <p:cNvPr id="6" name="Footer Placeholder 5">
            <a:extLst>
              <a:ext uri="{FF2B5EF4-FFF2-40B4-BE49-F238E27FC236}">
                <a16:creationId xmlns:a16="http://schemas.microsoft.com/office/drawing/2014/main" id="{A5F20890-D5A2-0843-A3E1-EA7493730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13B111-7C77-6742-B142-B73F4C232576}"/>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3335659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FFE82-B1FF-F44E-8A06-2A0CAE67B6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166A6D-1FD3-A742-AACC-9884DBD5338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EA6200-2BDA-0D46-AC4B-086B7C315C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1A7A4-D312-1A49-9E31-C6F1C364FC31}"/>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11/10/2021</a:t>
            </a:fld>
            <a:endParaRPr lang="en-US"/>
          </a:p>
        </p:txBody>
      </p:sp>
      <p:sp>
        <p:nvSpPr>
          <p:cNvPr id="6" name="Footer Placeholder 5">
            <a:extLst>
              <a:ext uri="{FF2B5EF4-FFF2-40B4-BE49-F238E27FC236}">
                <a16:creationId xmlns:a16="http://schemas.microsoft.com/office/drawing/2014/main" id="{9FC6A213-3D26-7440-949B-EC3B2AC480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0917D1-5A8F-8C49-BCCA-BC543F552854}"/>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2363869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00349-6E74-5B41-B3AA-23C41EC179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94AA43-1D09-6245-9E61-57773279382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6356C-D155-3E42-8B3E-8F9AD7951DFA}"/>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11/10/2021</a:t>
            </a:fld>
            <a:endParaRPr lang="en-US"/>
          </a:p>
        </p:txBody>
      </p:sp>
      <p:sp>
        <p:nvSpPr>
          <p:cNvPr id="5" name="Footer Placeholder 4">
            <a:extLst>
              <a:ext uri="{FF2B5EF4-FFF2-40B4-BE49-F238E27FC236}">
                <a16:creationId xmlns:a16="http://schemas.microsoft.com/office/drawing/2014/main" id="{A5E30428-5B48-6245-96A0-A3FA0988D3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260023-486D-9E41-AC9E-30EB401FB087}"/>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1345347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DFA8AC-C533-454E-A991-1C6834E2D6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825274-9F9B-4B4A-8466-AC83BD10FF3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C8EA-474F-6847-ADEA-5D96BD13B704}"/>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11/10/2021</a:t>
            </a:fld>
            <a:endParaRPr lang="en-US"/>
          </a:p>
        </p:txBody>
      </p:sp>
      <p:sp>
        <p:nvSpPr>
          <p:cNvPr id="5" name="Footer Placeholder 4">
            <a:extLst>
              <a:ext uri="{FF2B5EF4-FFF2-40B4-BE49-F238E27FC236}">
                <a16:creationId xmlns:a16="http://schemas.microsoft.com/office/drawing/2014/main" id="{A883DCAC-7344-064A-BFF7-9F8B45C4B7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243D8A-156E-914D-8B8A-AD3472ADC22A}"/>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404652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dirty="0"/>
              <a:t>Click To Add Title</a:t>
            </a:r>
          </a:p>
        </p:txBody>
      </p:sp>
      <p:sp>
        <p:nvSpPr>
          <p:cNvPr id="3" name="Content Placeholder 2"/>
          <p:cNvSpPr>
            <a:spLocks noGrp="1"/>
          </p:cNvSpPr>
          <p:nvPr>
            <p:ph sz="half" idx="1"/>
          </p:nvPr>
        </p:nvSpPr>
        <p:spPr>
          <a:xfrm>
            <a:off x="556116" y="1044263"/>
            <a:ext cx="5138034"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dirty="0"/>
              <a:t>Click to edit Master text styles</a:t>
            </a:r>
          </a:p>
        </p:txBody>
      </p:sp>
      <p:sp>
        <p:nvSpPr>
          <p:cNvPr id="10" name="Content Placeholder 2"/>
          <p:cNvSpPr>
            <a:spLocks noGrp="1"/>
          </p:cNvSpPr>
          <p:nvPr>
            <p:ph sz="half" idx="13"/>
          </p:nvPr>
        </p:nvSpPr>
        <p:spPr>
          <a:xfrm>
            <a:off x="6512326" y="1044263"/>
            <a:ext cx="5123590"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dirty="0"/>
              <a:t>Click to edit Master text styles</a:t>
            </a:r>
          </a:p>
        </p:txBody>
      </p:sp>
      <p:sp>
        <p:nvSpPr>
          <p:cNvPr id="11" name="Content Placeholder 2"/>
          <p:cNvSpPr>
            <a:spLocks noGrp="1"/>
          </p:cNvSpPr>
          <p:nvPr>
            <p:ph sz="half" idx="15"/>
          </p:nvPr>
        </p:nvSpPr>
        <p:spPr>
          <a:xfrm>
            <a:off x="556116" y="3513345"/>
            <a:ext cx="5138034"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dirty="0"/>
              <a:t>Click to edit Master text styles</a:t>
            </a:r>
          </a:p>
        </p:txBody>
      </p:sp>
      <p:sp>
        <p:nvSpPr>
          <p:cNvPr id="12" name="Content Placeholder 2"/>
          <p:cNvSpPr>
            <a:spLocks noGrp="1"/>
          </p:cNvSpPr>
          <p:nvPr>
            <p:ph sz="half" idx="16"/>
          </p:nvPr>
        </p:nvSpPr>
        <p:spPr>
          <a:xfrm>
            <a:off x="6512326" y="3513345"/>
            <a:ext cx="5089084"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dirty="0"/>
              <a:t>Click to edit Master text styles</a:t>
            </a:r>
          </a:p>
        </p:txBody>
      </p:sp>
      <p:sp>
        <p:nvSpPr>
          <p:cNvPr id="14" name="Content Placeholder 13"/>
          <p:cNvSpPr>
            <a:spLocks noGrp="1"/>
          </p:cNvSpPr>
          <p:nvPr>
            <p:ph sz="quarter" idx="18"/>
          </p:nvPr>
        </p:nvSpPr>
        <p:spPr>
          <a:xfrm>
            <a:off x="556104" y="1428132"/>
            <a:ext cx="5138036" cy="2052937"/>
          </a:xfrm>
        </p:spPr>
        <p:txBody>
          <a:bodyPr>
            <a:noAutofit/>
          </a:bodyPr>
          <a:lstStyle>
            <a:lvl1pPr>
              <a:defRPr sz="927">
                <a:solidFill>
                  <a:srgbClr val="000000"/>
                </a:solidFill>
              </a:defRPr>
            </a:lvl1pPr>
          </a:lstStyle>
          <a:p>
            <a:pPr lvl="0"/>
            <a:endParaRPr lang="en-US" dirty="0"/>
          </a:p>
        </p:txBody>
      </p:sp>
      <p:sp>
        <p:nvSpPr>
          <p:cNvPr id="15" name="Content Placeholder 13"/>
          <p:cNvSpPr>
            <a:spLocks noGrp="1"/>
          </p:cNvSpPr>
          <p:nvPr>
            <p:ph sz="quarter" idx="19"/>
          </p:nvPr>
        </p:nvSpPr>
        <p:spPr>
          <a:xfrm>
            <a:off x="6511485" y="1428132"/>
            <a:ext cx="5113978" cy="2052937"/>
          </a:xfrm>
        </p:spPr>
        <p:txBody>
          <a:bodyPr>
            <a:noAutofit/>
          </a:bodyPr>
          <a:lstStyle>
            <a:lvl1pPr>
              <a:defRPr sz="927">
                <a:solidFill>
                  <a:srgbClr val="000000"/>
                </a:solidFill>
              </a:defRPr>
            </a:lvl1pPr>
          </a:lstStyle>
          <a:p>
            <a:pPr lvl="0"/>
            <a:endParaRPr lang="en-US" dirty="0"/>
          </a:p>
        </p:txBody>
      </p:sp>
      <p:sp>
        <p:nvSpPr>
          <p:cNvPr id="17" name="Content Placeholder 13"/>
          <p:cNvSpPr>
            <a:spLocks noGrp="1"/>
          </p:cNvSpPr>
          <p:nvPr>
            <p:ph sz="quarter" idx="21"/>
          </p:nvPr>
        </p:nvSpPr>
        <p:spPr>
          <a:xfrm>
            <a:off x="556107" y="3897214"/>
            <a:ext cx="5138036" cy="2052937"/>
          </a:xfrm>
        </p:spPr>
        <p:txBody>
          <a:bodyPr>
            <a:noAutofit/>
          </a:bodyPr>
          <a:lstStyle>
            <a:lvl1pPr>
              <a:defRPr sz="927">
                <a:solidFill>
                  <a:srgbClr val="000000"/>
                </a:solidFill>
              </a:defRPr>
            </a:lvl1pPr>
          </a:lstStyle>
          <a:p>
            <a:pPr lvl="0"/>
            <a:endParaRPr lang="en-US" dirty="0"/>
          </a:p>
        </p:txBody>
      </p:sp>
      <p:sp>
        <p:nvSpPr>
          <p:cNvPr id="18" name="Content Placeholder 13"/>
          <p:cNvSpPr>
            <a:spLocks noGrp="1"/>
          </p:cNvSpPr>
          <p:nvPr>
            <p:ph sz="quarter" idx="22"/>
          </p:nvPr>
        </p:nvSpPr>
        <p:spPr>
          <a:xfrm>
            <a:off x="6511486" y="3897214"/>
            <a:ext cx="5113978" cy="2052937"/>
          </a:xfrm>
        </p:spPr>
        <p:txBody>
          <a:bodyPr>
            <a:noAutofit/>
          </a:bodyPr>
          <a:lstStyle>
            <a:lvl1pPr>
              <a:defRPr sz="927">
                <a:solidFill>
                  <a:srgbClr val="000000"/>
                </a:solidFill>
              </a:defRPr>
            </a:lvl1pPr>
          </a:lstStyle>
          <a:p>
            <a:pPr lvl="0"/>
            <a:endParaRPr lang="en-US" dirty="0"/>
          </a:p>
        </p:txBody>
      </p:sp>
      <p:sp>
        <p:nvSpPr>
          <p:cNvPr id="13" name="Slide Number Placeholder 12"/>
          <p:cNvSpPr>
            <a:spLocks noGrp="1"/>
          </p:cNvSpPr>
          <p:nvPr>
            <p:ph type="sldNum" sz="quarter" idx="25"/>
          </p:nvPr>
        </p:nvSpPr>
        <p:spPr/>
        <p:txBody>
          <a:bodyPr/>
          <a:lstStyle>
            <a:lvl1pPr>
              <a:defRPr>
                <a:solidFill>
                  <a:srgbClr val="000000"/>
                </a:solidFill>
              </a:defRPr>
            </a:lvl1pPr>
          </a:lstStyle>
          <a:p>
            <a:fld id="{612DC607-6A03-FC4D-8F08-E2A898818239}" type="slidenum">
              <a:rPr lang="en-US" smtClean="0"/>
              <a:pPr/>
              <a:t>‹#›</a:t>
            </a:fld>
            <a:endParaRPr lang="en-US" dirty="0"/>
          </a:p>
        </p:txBody>
      </p:sp>
      <p:sp>
        <p:nvSpPr>
          <p:cNvPr id="21" name="Rectangle 20" hidden="1"/>
          <p:cNvSpPr/>
          <p:nvPr userDrawn="1">
            <p:custDataLst>
              <p:tags r:id="rId1"/>
            </p:custDataLst>
          </p:nvPr>
        </p:nvSpPr>
        <p:spPr>
          <a:xfrm>
            <a:off x="0" y="6079191"/>
            <a:ext cx="1884218" cy="778809"/>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2" name="Rectangle 21" hidden="1"/>
          <p:cNvSpPr/>
          <p:nvPr userDrawn="1">
            <p:custDataLst>
              <p:tags r:id="rId2"/>
            </p:custDataLst>
          </p:nvPr>
        </p:nvSpPr>
        <p:spPr>
          <a:xfrm>
            <a:off x="556132" y="208710"/>
            <a:ext cx="11079784" cy="5870481"/>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6" name="Rectangle 15" hidden="1"/>
          <p:cNvSpPr/>
          <p:nvPr userDrawn="1">
            <p:custDataLst>
              <p:tags r:id="rId3"/>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9" name="Rectangle 18" hidden="1"/>
          <p:cNvSpPr/>
          <p:nvPr userDrawn="1">
            <p:custDataLst>
              <p:tags r:id="rId4"/>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spTree>
    <p:extLst>
      <p:ext uri="{BB962C8B-B14F-4D97-AF65-F5344CB8AC3E}">
        <p14:creationId xmlns:p14="http://schemas.microsoft.com/office/powerpoint/2010/main" val="1350125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dirty="0"/>
              <a:t>Click To Add Title</a:t>
            </a:r>
          </a:p>
        </p:txBody>
      </p:sp>
      <p:sp>
        <p:nvSpPr>
          <p:cNvPr id="3" name="Content Placeholder 2"/>
          <p:cNvSpPr>
            <a:spLocks noGrp="1"/>
          </p:cNvSpPr>
          <p:nvPr>
            <p:ph sz="half" idx="1"/>
          </p:nvPr>
        </p:nvSpPr>
        <p:spPr>
          <a:xfrm>
            <a:off x="556133" y="1044263"/>
            <a:ext cx="3557924"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dirty="0"/>
              <a:t>Click to edit Master text styles</a:t>
            </a:r>
          </a:p>
        </p:txBody>
      </p:sp>
      <p:sp>
        <p:nvSpPr>
          <p:cNvPr id="10" name="Content Placeholder 2"/>
          <p:cNvSpPr>
            <a:spLocks noGrp="1"/>
          </p:cNvSpPr>
          <p:nvPr>
            <p:ph sz="half" idx="13"/>
          </p:nvPr>
        </p:nvSpPr>
        <p:spPr>
          <a:xfrm>
            <a:off x="4335323" y="1044263"/>
            <a:ext cx="3540607"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dirty="0"/>
              <a:t>Click to edit Master text styles</a:t>
            </a:r>
          </a:p>
        </p:txBody>
      </p:sp>
      <p:sp>
        <p:nvSpPr>
          <p:cNvPr id="9" name="Content Placeholder 2"/>
          <p:cNvSpPr>
            <a:spLocks noGrp="1"/>
          </p:cNvSpPr>
          <p:nvPr>
            <p:ph sz="half" idx="14"/>
          </p:nvPr>
        </p:nvSpPr>
        <p:spPr>
          <a:xfrm>
            <a:off x="8092472" y="1044263"/>
            <a:ext cx="3544453"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dirty="0"/>
              <a:t>Click to edit Master text styles</a:t>
            </a:r>
          </a:p>
        </p:txBody>
      </p:sp>
      <p:sp>
        <p:nvSpPr>
          <p:cNvPr id="11" name="Content Placeholder 2"/>
          <p:cNvSpPr>
            <a:spLocks noGrp="1"/>
          </p:cNvSpPr>
          <p:nvPr>
            <p:ph sz="half" idx="15"/>
          </p:nvPr>
        </p:nvSpPr>
        <p:spPr>
          <a:xfrm>
            <a:off x="556118" y="3513345"/>
            <a:ext cx="3557924"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dirty="0"/>
              <a:t>Click to edit Master text styles</a:t>
            </a:r>
          </a:p>
        </p:txBody>
      </p:sp>
      <p:sp>
        <p:nvSpPr>
          <p:cNvPr id="12" name="Content Placeholder 2"/>
          <p:cNvSpPr>
            <a:spLocks noGrp="1"/>
          </p:cNvSpPr>
          <p:nvPr>
            <p:ph sz="half" idx="16"/>
          </p:nvPr>
        </p:nvSpPr>
        <p:spPr>
          <a:xfrm>
            <a:off x="4335323" y="3513345"/>
            <a:ext cx="3540607"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dirty="0"/>
              <a:t>Click to edit Master text styles</a:t>
            </a:r>
          </a:p>
        </p:txBody>
      </p:sp>
      <p:sp>
        <p:nvSpPr>
          <p:cNvPr id="13" name="Content Placeholder 2"/>
          <p:cNvSpPr>
            <a:spLocks noGrp="1"/>
          </p:cNvSpPr>
          <p:nvPr>
            <p:ph sz="half" idx="17"/>
          </p:nvPr>
        </p:nvSpPr>
        <p:spPr>
          <a:xfrm>
            <a:off x="8092472" y="3513345"/>
            <a:ext cx="3544453"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dirty="0"/>
              <a:t>Click to edit Master text styles</a:t>
            </a:r>
          </a:p>
        </p:txBody>
      </p:sp>
      <p:sp>
        <p:nvSpPr>
          <p:cNvPr id="14" name="Content Placeholder 13"/>
          <p:cNvSpPr>
            <a:spLocks noGrp="1"/>
          </p:cNvSpPr>
          <p:nvPr>
            <p:ph sz="quarter" idx="18"/>
          </p:nvPr>
        </p:nvSpPr>
        <p:spPr>
          <a:xfrm>
            <a:off x="556108" y="1428132"/>
            <a:ext cx="3557927" cy="2052937"/>
          </a:xfrm>
        </p:spPr>
        <p:txBody>
          <a:bodyPr>
            <a:noAutofit/>
          </a:bodyPr>
          <a:lstStyle>
            <a:lvl1pPr>
              <a:defRPr sz="927">
                <a:solidFill>
                  <a:srgbClr val="000000"/>
                </a:solidFill>
              </a:defRPr>
            </a:lvl1pPr>
          </a:lstStyle>
          <a:p>
            <a:pPr lvl="0"/>
            <a:endParaRPr lang="en-US" dirty="0"/>
          </a:p>
        </p:txBody>
      </p:sp>
      <p:sp>
        <p:nvSpPr>
          <p:cNvPr id="15" name="Content Placeholder 13"/>
          <p:cNvSpPr>
            <a:spLocks noGrp="1"/>
          </p:cNvSpPr>
          <p:nvPr>
            <p:ph sz="quarter" idx="19"/>
          </p:nvPr>
        </p:nvSpPr>
        <p:spPr>
          <a:xfrm>
            <a:off x="4335331" y="1428132"/>
            <a:ext cx="3557927" cy="2052937"/>
          </a:xfrm>
        </p:spPr>
        <p:txBody>
          <a:bodyPr>
            <a:noAutofit/>
          </a:bodyPr>
          <a:lstStyle>
            <a:lvl1pPr>
              <a:defRPr sz="927">
                <a:solidFill>
                  <a:srgbClr val="000000"/>
                </a:solidFill>
              </a:defRPr>
            </a:lvl1pPr>
          </a:lstStyle>
          <a:p>
            <a:pPr lvl="0"/>
            <a:endParaRPr lang="en-US" dirty="0"/>
          </a:p>
        </p:txBody>
      </p:sp>
      <p:sp>
        <p:nvSpPr>
          <p:cNvPr id="16" name="Content Placeholder 13"/>
          <p:cNvSpPr>
            <a:spLocks noGrp="1"/>
          </p:cNvSpPr>
          <p:nvPr>
            <p:ph sz="quarter" idx="20"/>
          </p:nvPr>
        </p:nvSpPr>
        <p:spPr>
          <a:xfrm>
            <a:off x="8078998" y="1428132"/>
            <a:ext cx="3557927" cy="2052937"/>
          </a:xfrm>
        </p:spPr>
        <p:txBody>
          <a:bodyPr>
            <a:noAutofit/>
          </a:bodyPr>
          <a:lstStyle>
            <a:lvl1pPr>
              <a:defRPr sz="927">
                <a:solidFill>
                  <a:srgbClr val="000000"/>
                </a:solidFill>
              </a:defRPr>
            </a:lvl1pPr>
          </a:lstStyle>
          <a:p>
            <a:pPr lvl="0"/>
            <a:endParaRPr lang="en-US" dirty="0"/>
          </a:p>
        </p:txBody>
      </p:sp>
      <p:sp>
        <p:nvSpPr>
          <p:cNvPr id="17" name="Content Placeholder 13"/>
          <p:cNvSpPr>
            <a:spLocks noGrp="1"/>
          </p:cNvSpPr>
          <p:nvPr>
            <p:ph sz="quarter" idx="21"/>
          </p:nvPr>
        </p:nvSpPr>
        <p:spPr>
          <a:xfrm>
            <a:off x="556117" y="3897214"/>
            <a:ext cx="3557927" cy="2052937"/>
          </a:xfrm>
        </p:spPr>
        <p:txBody>
          <a:bodyPr>
            <a:noAutofit/>
          </a:bodyPr>
          <a:lstStyle>
            <a:lvl1pPr>
              <a:defRPr sz="927">
                <a:solidFill>
                  <a:srgbClr val="000000"/>
                </a:solidFill>
              </a:defRPr>
            </a:lvl1pPr>
          </a:lstStyle>
          <a:p>
            <a:pPr lvl="0"/>
            <a:endParaRPr lang="en-US" dirty="0"/>
          </a:p>
        </p:txBody>
      </p:sp>
      <p:sp>
        <p:nvSpPr>
          <p:cNvPr id="18" name="Content Placeholder 13"/>
          <p:cNvSpPr>
            <a:spLocks noGrp="1"/>
          </p:cNvSpPr>
          <p:nvPr>
            <p:ph sz="quarter" idx="22"/>
          </p:nvPr>
        </p:nvSpPr>
        <p:spPr>
          <a:xfrm>
            <a:off x="4335331" y="3897214"/>
            <a:ext cx="3557927" cy="2052937"/>
          </a:xfrm>
        </p:spPr>
        <p:txBody>
          <a:bodyPr>
            <a:noAutofit/>
          </a:bodyPr>
          <a:lstStyle>
            <a:lvl1pPr>
              <a:defRPr sz="927">
                <a:solidFill>
                  <a:srgbClr val="000000"/>
                </a:solidFill>
              </a:defRPr>
            </a:lvl1pPr>
          </a:lstStyle>
          <a:p>
            <a:pPr lvl="0"/>
            <a:endParaRPr lang="en-US" dirty="0"/>
          </a:p>
        </p:txBody>
      </p:sp>
      <p:sp>
        <p:nvSpPr>
          <p:cNvPr id="19" name="Content Placeholder 13"/>
          <p:cNvSpPr>
            <a:spLocks noGrp="1"/>
          </p:cNvSpPr>
          <p:nvPr>
            <p:ph sz="quarter" idx="23"/>
          </p:nvPr>
        </p:nvSpPr>
        <p:spPr>
          <a:xfrm>
            <a:off x="8078998" y="3897214"/>
            <a:ext cx="3557927" cy="2052937"/>
          </a:xfrm>
        </p:spPr>
        <p:txBody>
          <a:bodyPr>
            <a:noAutofit/>
          </a:bodyPr>
          <a:lstStyle>
            <a:lvl1pPr>
              <a:defRPr sz="927">
                <a:solidFill>
                  <a:srgbClr val="000000"/>
                </a:solidFill>
              </a:defRPr>
            </a:lvl1pPr>
          </a:lstStyle>
          <a:p>
            <a:pPr lvl="0"/>
            <a:endParaRPr lang="en-US" dirty="0"/>
          </a:p>
        </p:txBody>
      </p:sp>
      <p:sp>
        <p:nvSpPr>
          <p:cNvPr id="21" name="Slide Number Placeholder 20"/>
          <p:cNvSpPr>
            <a:spLocks noGrp="1"/>
          </p:cNvSpPr>
          <p:nvPr>
            <p:ph type="sldNum" sz="quarter" idx="26"/>
          </p:nvPr>
        </p:nvSpPr>
        <p:spPr/>
        <p:txBody>
          <a:bodyPr/>
          <a:lstStyle>
            <a:lvl1pPr>
              <a:defRPr>
                <a:solidFill>
                  <a:srgbClr val="000000"/>
                </a:solidFill>
              </a:defRPr>
            </a:lvl1pPr>
          </a:lstStyle>
          <a:p>
            <a:fld id="{612DC607-6A03-FC4D-8F08-E2A898818239}" type="slidenum">
              <a:rPr lang="en-US" smtClean="0"/>
              <a:pPr/>
              <a:t>‹#›</a:t>
            </a:fld>
            <a:endParaRPr lang="en-US" dirty="0"/>
          </a:p>
        </p:txBody>
      </p:sp>
      <p:sp>
        <p:nvSpPr>
          <p:cNvPr id="22" name="Rectangle 21" hidden="1"/>
          <p:cNvSpPr/>
          <p:nvPr userDrawn="1">
            <p:custDataLst>
              <p:tags r:id="rId1"/>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3" name="Rectangle 22" hidden="1"/>
          <p:cNvSpPr/>
          <p:nvPr userDrawn="1">
            <p:custDataLst>
              <p:tags r:id="rId2"/>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pic>
        <p:nvPicPr>
          <p:cNvPr id="24" name="Picture 23" descr="Shape&#10;&#10;Description automatically generated with medium confidence">
            <a:extLst>
              <a:ext uri="{FF2B5EF4-FFF2-40B4-BE49-F238E27FC236}">
                <a16:creationId xmlns:a16="http://schemas.microsoft.com/office/drawing/2014/main" id="{C4ADDEAD-D844-5F4E-9527-6F5EF3D73E2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1815547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dirty="0"/>
              <a:t>Click To Add Title</a:t>
            </a:r>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612DC607-6A03-FC4D-8F08-E2A898818239}" type="slidenum">
              <a:rPr lang="en-US" smtClean="0"/>
              <a:pPr/>
              <a:t>‹#›</a:t>
            </a:fld>
            <a:endParaRPr lang="en-US" dirty="0"/>
          </a:p>
        </p:txBody>
      </p:sp>
      <p:sp>
        <p:nvSpPr>
          <p:cNvPr id="10" name="Rectangle 9" hidden="1"/>
          <p:cNvSpPr/>
          <p:nvPr userDrawn="1">
            <p:custDataLst>
              <p:tags r:id="rId1"/>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1" name="Rectangle 10" hidden="1"/>
          <p:cNvSpPr/>
          <p:nvPr userDrawn="1">
            <p:custDataLst>
              <p:tags r:id="rId2"/>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6"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pic>
        <p:nvPicPr>
          <p:cNvPr id="7" name="Picture 6" descr="A white surface with a white background&#10;&#10;Description automatically generated with low confidence">
            <a:extLst>
              <a:ext uri="{FF2B5EF4-FFF2-40B4-BE49-F238E27FC236}">
                <a16:creationId xmlns:a16="http://schemas.microsoft.com/office/drawing/2014/main" id="{5A3BF9CA-57B3-8E45-9987-B14195C6A0FA}"/>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671BF51-0135-B74E-921C-4238EEF170E0}"/>
              </a:ext>
            </a:extLst>
          </p:cNvPr>
          <p:cNvPicPr>
            <a:picLocks noChangeAspect="1"/>
          </p:cNvPicPr>
          <p:nvPr userDrawn="1"/>
        </p:nvPicPr>
        <p:blipFill>
          <a:blip r:embed="rId5"/>
          <a:stretch>
            <a:fillRect/>
          </a:stretch>
        </p:blipFill>
        <p:spPr>
          <a:xfrm>
            <a:off x="-38470" y="6596062"/>
            <a:ext cx="12268940" cy="304800"/>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7CA4ED53-69EA-AD47-B295-3F8AEA17F7A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602380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rgbClr val="000000"/>
                </a:solidFill>
              </a:defRPr>
            </a:lvl1pPr>
          </a:lstStyle>
          <a:p>
            <a:fld id="{612DC607-6A03-FC4D-8F08-E2A898818239}" type="slidenum">
              <a:rPr lang="en-US" smtClean="0"/>
              <a:pPr/>
              <a:t>‹#›</a:t>
            </a:fld>
            <a:endParaRPr lang="en-US" dirty="0"/>
          </a:p>
        </p:txBody>
      </p:sp>
      <p:sp>
        <p:nvSpPr>
          <p:cNvPr id="10" name="Rectangle 9" hidden="1"/>
          <p:cNvSpPr/>
          <p:nvPr userDrawn="1">
            <p:custDataLst>
              <p:tags r:id="rId1"/>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1" name="Rectangle 10" hidden="1"/>
          <p:cNvSpPr/>
          <p:nvPr userDrawn="1">
            <p:custDataLst>
              <p:tags r:id="rId2"/>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8"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sp>
        <p:nvSpPr>
          <p:cNvPr id="13" name="Footer Placeholder 4"/>
          <p:cNvSpPr txBox="1">
            <a:spLocks/>
          </p:cNvSpPr>
          <p:nvPr userDrawn="1"/>
        </p:nvSpPr>
        <p:spPr>
          <a:xfrm>
            <a:off x="1767826" y="6356537"/>
            <a:ext cx="4671240" cy="365592"/>
          </a:xfrm>
          <a:prstGeom prst="rect">
            <a:avLst/>
          </a:prstGeom>
        </p:spPr>
        <p:txBody>
          <a:bodyPr vert="horz" lIns="80682" tIns="40341" rIns="80682" bIns="40341" rtlCol="0" anchor="ctr">
            <a:noAutofit/>
          </a:bodyPr>
          <a:lstStyle>
            <a:defPPr>
              <a:defRPr lang="en-US"/>
            </a:defPPr>
            <a:lvl1pPr marL="0" algn="r" defTabSz="508238" rtl="0" eaLnBrk="1" latinLnBrk="0" hangingPunct="1">
              <a:defRPr sz="700" kern="1200" cap="all" baseline="0">
                <a:solidFill>
                  <a:schemeClr val="tx1"/>
                </a:solidFill>
                <a:latin typeface="+mn-lt"/>
                <a:ea typeface="+mn-ea"/>
                <a:cs typeface="+mn-cs"/>
              </a:defRPr>
            </a:lvl1pPr>
            <a:lvl2pPr marL="508238" algn="l" defTabSz="508238" rtl="0" eaLnBrk="1" latinLnBrk="0" hangingPunct="1">
              <a:defRPr sz="2000" kern="1200">
                <a:solidFill>
                  <a:schemeClr val="tx1"/>
                </a:solidFill>
                <a:latin typeface="+mn-lt"/>
                <a:ea typeface="+mn-ea"/>
                <a:cs typeface="+mn-cs"/>
              </a:defRPr>
            </a:lvl2pPr>
            <a:lvl3pPr marL="1016465" algn="l" defTabSz="508238" rtl="0" eaLnBrk="1" latinLnBrk="0" hangingPunct="1">
              <a:defRPr sz="2000" kern="1200">
                <a:solidFill>
                  <a:schemeClr val="tx1"/>
                </a:solidFill>
                <a:latin typeface="+mn-lt"/>
                <a:ea typeface="+mn-ea"/>
                <a:cs typeface="+mn-cs"/>
              </a:defRPr>
            </a:lvl3pPr>
            <a:lvl4pPr marL="1524702" algn="l" defTabSz="508238" rtl="0" eaLnBrk="1" latinLnBrk="0" hangingPunct="1">
              <a:defRPr sz="2000" kern="1200">
                <a:solidFill>
                  <a:schemeClr val="tx1"/>
                </a:solidFill>
                <a:latin typeface="+mn-lt"/>
                <a:ea typeface="+mn-ea"/>
                <a:cs typeface="+mn-cs"/>
              </a:defRPr>
            </a:lvl4pPr>
            <a:lvl5pPr marL="2032934" algn="l" defTabSz="508238" rtl="0" eaLnBrk="1" latinLnBrk="0" hangingPunct="1">
              <a:defRPr sz="2000" kern="1200">
                <a:solidFill>
                  <a:schemeClr val="tx1"/>
                </a:solidFill>
                <a:latin typeface="+mn-lt"/>
                <a:ea typeface="+mn-ea"/>
                <a:cs typeface="+mn-cs"/>
              </a:defRPr>
            </a:lvl5pPr>
            <a:lvl6pPr marL="2541166" algn="l" defTabSz="508238" rtl="0" eaLnBrk="1" latinLnBrk="0" hangingPunct="1">
              <a:defRPr sz="2000" kern="1200">
                <a:solidFill>
                  <a:schemeClr val="tx1"/>
                </a:solidFill>
                <a:latin typeface="+mn-lt"/>
                <a:ea typeface="+mn-ea"/>
                <a:cs typeface="+mn-cs"/>
              </a:defRPr>
            </a:lvl6pPr>
            <a:lvl7pPr marL="3049400" algn="l" defTabSz="508238" rtl="0" eaLnBrk="1" latinLnBrk="0" hangingPunct="1">
              <a:defRPr sz="2000" kern="1200">
                <a:solidFill>
                  <a:schemeClr val="tx1"/>
                </a:solidFill>
                <a:latin typeface="+mn-lt"/>
                <a:ea typeface="+mn-ea"/>
                <a:cs typeface="+mn-cs"/>
              </a:defRPr>
            </a:lvl7pPr>
            <a:lvl8pPr marL="3557632" algn="l" defTabSz="508238" rtl="0" eaLnBrk="1" latinLnBrk="0" hangingPunct="1">
              <a:defRPr sz="2000" kern="1200">
                <a:solidFill>
                  <a:schemeClr val="tx1"/>
                </a:solidFill>
                <a:latin typeface="+mn-lt"/>
                <a:ea typeface="+mn-ea"/>
                <a:cs typeface="+mn-cs"/>
              </a:defRPr>
            </a:lvl8pPr>
            <a:lvl9pPr marL="4065867" algn="l" defTabSz="508238" rtl="0" eaLnBrk="1" latinLnBrk="0" hangingPunct="1">
              <a:defRPr sz="2000" kern="1200">
                <a:solidFill>
                  <a:schemeClr val="tx1"/>
                </a:solidFill>
                <a:latin typeface="+mn-lt"/>
                <a:ea typeface="+mn-ea"/>
                <a:cs typeface="+mn-cs"/>
              </a:defRPr>
            </a:lvl9pPr>
          </a:lstStyle>
          <a:p>
            <a:pPr algn="l"/>
            <a:r>
              <a:rPr lang="en-US" sz="618" dirty="0">
                <a:solidFill>
                  <a:schemeClr val="tx1"/>
                </a:solidFill>
              </a:rPr>
              <a:t>CONFIDENTIAL AND PROPRIETARY INFORMATION</a:t>
            </a:r>
          </a:p>
        </p:txBody>
      </p:sp>
      <p:sp>
        <p:nvSpPr>
          <p:cNvPr id="14" name="MIO_LOGOPLACEHOLDER"/>
          <p:cNvSpPr>
            <a:spLocks/>
          </p:cNvSpPr>
          <p:nvPr userDrawn="1"/>
        </p:nvSpPr>
        <p:spPr>
          <a:xfrm>
            <a:off x="10358633" y="6419151"/>
            <a:ext cx="934382" cy="192151"/>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sz="1588">
              <a:solidFill>
                <a:schemeClr val="tx1"/>
              </a:solidFill>
            </a:endParaRPr>
          </a:p>
        </p:txBody>
      </p:sp>
      <p:pic>
        <p:nvPicPr>
          <p:cNvPr id="9" name="Picture 8" descr="A white surface with a white background&#10;&#10;Description automatically generated with low confidence">
            <a:extLst>
              <a:ext uri="{FF2B5EF4-FFF2-40B4-BE49-F238E27FC236}">
                <a16:creationId xmlns:a16="http://schemas.microsoft.com/office/drawing/2014/main" id="{EE9CA221-ACF4-DC41-850B-AD923DA2E8C1}"/>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A56D121F-DC63-4F49-B6FF-D16BFB9E360E}"/>
              </a:ext>
            </a:extLst>
          </p:cNvPr>
          <p:cNvPicPr>
            <a:picLocks noChangeAspect="1"/>
          </p:cNvPicPr>
          <p:nvPr userDrawn="1"/>
        </p:nvPicPr>
        <p:blipFill>
          <a:blip r:embed="rId6"/>
          <a:stretch>
            <a:fillRect/>
          </a:stretch>
        </p:blipFill>
        <p:spPr>
          <a:xfrm>
            <a:off x="-38470" y="6596062"/>
            <a:ext cx="12268940" cy="304800"/>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1B980CCE-196E-C94B-8BE8-486004CEA85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160387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b="-1546"/>
          <a:stretch/>
        </p:blipFill>
        <p:spPr>
          <a:xfrm>
            <a:off x="0" y="0"/>
            <a:ext cx="6599583" cy="6849767"/>
          </a:xfrm>
          <a:prstGeom prst="rect">
            <a:avLst/>
          </a:prstGeom>
        </p:spPr>
      </p:pic>
      <p:sp>
        <p:nvSpPr>
          <p:cNvPr id="16" name="Rectangle 15"/>
          <p:cNvSpPr/>
          <p:nvPr userDrawn="1"/>
        </p:nvSpPr>
        <p:spPr>
          <a:xfrm>
            <a:off x="-1" y="5189800"/>
            <a:ext cx="12192000" cy="167695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 name="Title 1"/>
          <p:cNvSpPr>
            <a:spLocks noGrp="1"/>
          </p:cNvSpPr>
          <p:nvPr>
            <p:ph type="ctrTitle" hasCustomPrompt="1"/>
          </p:nvPr>
        </p:nvSpPr>
        <p:spPr>
          <a:xfrm>
            <a:off x="556108" y="5405608"/>
            <a:ext cx="7513776" cy="538300"/>
          </a:xfrm>
        </p:spPr>
        <p:txBody>
          <a:bodyPr anchor="b" anchorCtr="0">
            <a:normAutofit/>
          </a:bodyPr>
          <a:lstStyle>
            <a:lvl1pPr>
              <a:defRPr sz="2118" b="1" cap="none">
                <a:solidFill>
                  <a:schemeClr val="bg1"/>
                </a:solidFill>
              </a:defRPr>
            </a:lvl1pPr>
          </a:lstStyle>
          <a:p>
            <a:r>
              <a:rPr lang="en-US" dirty="0"/>
              <a:t>Click To Add Title</a:t>
            </a:r>
          </a:p>
        </p:txBody>
      </p:sp>
      <p:sp>
        <p:nvSpPr>
          <p:cNvPr id="3" name="TextBox 2"/>
          <p:cNvSpPr txBox="1"/>
          <p:nvPr userDrawn="1"/>
        </p:nvSpPr>
        <p:spPr>
          <a:xfrm>
            <a:off x="556107" y="6133569"/>
            <a:ext cx="7513752" cy="363946"/>
          </a:xfrm>
          <a:prstGeom prst="rect">
            <a:avLst/>
          </a:prstGeom>
          <a:noFill/>
        </p:spPr>
        <p:txBody>
          <a:bodyPr vert="horz" wrap="square" lIns="0" rtlCol="0">
            <a:spAutoFit/>
          </a:bodyPr>
          <a:lstStyle/>
          <a:p>
            <a:pPr algn="l" rtl="0" eaLnBrk="1" fontAlgn="auto" hangingPunct="1">
              <a:lnSpc>
                <a:spcPct val="100000"/>
              </a:lnSpc>
              <a:spcBef>
                <a:spcPts val="0"/>
              </a:spcBef>
              <a:spcAft>
                <a:spcPts val="0"/>
              </a:spcAft>
            </a:pPr>
            <a:endParaRPr lang="en-US" sz="1765" b="0" i="0" u="none" baseline="0" dirty="0">
              <a:solidFill>
                <a:schemeClr val="bg1"/>
              </a:solidFill>
              <a:latin typeface="Century Gothic"/>
            </a:endParaRPr>
          </a:p>
        </p:txBody>
      </p:sp>
      <p:sp>
        <p:nvSpPr>
          <p:cNvPr id="5" name="Text Placeholder 4"/>
          <p:cNvSpPr>
            <a:spLocks noGrp="1"/>
          </p:cNvSpPr>
          <p:nvPr>
            <p:ph type="body" sz="quarter" idx="10"/>
          </p:nvPr>
        </p:nvSpPr>
        <p:spPr>
          <a:xfrm>
            <a:off x="556107" y="6240277"/>
            <a:ext cx="7514166" cy="400610"/>
          </a:xfrm>
        </p:spPr>
        <p:txBody>
          <a:bodyPr/>
          <a:lstStyle>
            <a:lvl1pPr marL="8393" indent="0">
              <a:buNone/>
              <a:defRPr>
                <a:solidFill>
                  <a:schemeClr val="bg1"/>
                </a:solidFill>
              </a:defRPr>
            </a:lvl1pPr>
            <a:lvl2pPr marL="171900" indent="0">
              <a:buNone/>
              <a:defRPr>
                <a:solidFill>
                  <a:schemeClr val="bg1"/>
                </a:solidFill>
              </a:defRPr>
            </a:lvl2pPr>
            <a:lvl3pPr marL="387122" indent="0">
              <a:buNone/>
              <a:defRPr>
                <a:solidFill>
                  <a:schemeClr val="bg1"/>
                </a:solidFill>
              </a:defRPr>
            </a:lvl3pPr>
            <a:lvl4pPr marL="638685" indent="0">
              <a:buNone/>
              <a:defRPr>
                <a:solidFill>
                  <a:schemeClr val="bg1"/>
                </a:solidFill>
              </a:defRPr>
            </a:lvl4pPr>
            <a:lvl5pPr marL="883260" indent="0">
              <a:buNone/>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74287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cstate="screen">
            <a:extLst>
              <a:ext uri="{28A0092B-C50C-407E-A947-70E740481C1C}">
                <a14:useLocalDpi xmlns:a14="http://schemas.microsoft.com/office/drawing/2010/main"/>
              </a:ext>
            </a:extLst>
          </a:blip>
          <a:srcRect t="-1" b="-1166"/>
          <a:stretch/>
        </p:blipFill>
        <p:spPr>
          <a:xfrm>
            <a:off x="0" y="0"/>
            <a:ext cx="12192000" cy="2856814"/>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dirty="0"/>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dirty="0"/>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dirty="0"/>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dirty="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spTree>
    <p:extLst>
      <p:ext uri="{BB962C8B-B14F-4D97-AF65-F5344CB8AC3E}">
        <p14:creationId xmlns:p14="http://schemas.microsoft.com/office/powerpoint/2010/main" val="5367512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1.xml"/><Relationship Id="rId30" Type="http://schemas.openxmlformats.org/officeDocument/2006/relationships/image" Target="../media/image3.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5.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Working Area Shape" hidden="1"/>
          <p:cNvSpPr/>
          <p:nvPr/>
        </p:nvSpPr>
        <p:spPr>
          <a:xfrm>
            <a:off x="556132" y="1176619"/>
            <a:ext cx="11075915" cy="4901452"/>
          </a:xfrm>
          <a:prstGeom prst="rect">
            <a:avLst/>
          </a:prstGeom>
          <a:pattFill prst="lgCheck">
            <a:fgClr>
              <a:schemeClr val="accent1"/>
            </a:fgClr>
            <a:bgClr>
              <a:srgbClr val="FFFFFF"/>
            </a:bgClr>
          </a:pattFill>
          <a:ln>
            <a:solidFill>
              <a:schemeClr val="accent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588" dirty="0"/>
          </a:p>
        </p:txBody>
      </p:sp>
      <p:sp>
        <p:nvSpPr>
          <p:cNvPr id="2" name="Title Placeholder 1"/>
          <p:cNvSpPr>
            <a:spLocks noGrp="1"/>
          </p:cNvSpPr>
          <p:nvPr>
            <p:ph type="title"/>
          </p:nvPr>
        </p:nvSpPr>
        <p:spPr>
          <a:xfrm>
            <a:off x="556132" y="211885"/>
            <a:ext cx="11075915" cy="612868"/>
          </a:xfrm>
          <a:prstGeom prst="rect">
            <a:avLst/>
          </a:prstGeom>
          <a:ln>
            <a:noFill/>
          </a:ln>
        </p:spPr>
        <p:txBody>
          <a:bodyPr vert="horz" lIns="0" tIns="0" rIns="0" bIns="0" rtlCol="0" anchor="b">
            <a:normAutofit/>
          </a:bodyPr>
          <a:lstStyle/>
          <a:p>
            <a:r>
              <a:rPr lang="en-US" dirty="0"/>
              <a:t>Click To Add Title</a:t>
            </a:r>
          </a:p>
        </p:txBody>
      </p:sp>
      <p:sp>
        <p:nvSpPr>
          <p:cNvPr id="3" name="Text Placeholder 2"/>
          <p:cNvSpPr>
            <a:spLocks noGrp="1"/>
          </p:cNvSpPr>
          <p:nvPr>
            <p:ph type="body" idx="1"/>
          </p:nvPr>
        </p:nvSpPr>
        <p:spPr>
          <a:xfrm>
            <a:off x="556132" y="1176619"/>
            <a:ext cx="11075915" cy="4901452"/>
          </a:xfrm>
          <a:prstGeom prst="rect">
            <a:avLst/>
          </a:prstGeom>
          <a:ln>
            <a:noFill/>
          </a:ln>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293015" y="6356350"/>
            <a:ext cx="342901" cy="365125"/>
          </a:xfrm>
          <a:prstGeom prst="rect">
            <a:avLst/>
          </a:prstGeom>
        </p:spPr>
        <p:txBody>
          <a:bodyPr vert="horz" lIns="0" tIns="0" rIns="0" bIns="0" rtlCol="0" anchor="ctr"/>
          <a:lstStyle>
            <a:lvl1pPr algn="r">
              <a:defRPr sz="618">
                <a:solidFill>
                  <a:srgbClr val="000000"/>
                </a:solidFill>
                <a:latin typeface="Century Gothic"/>
                <a:cs typeface="Century Gothic"/>
              </a:defRPr>
            </a:lvl1pPr>
          </a:lstStyle>
          <a:p>
            <a:fld id="{612DC607-6A03-FC4D-8F08-E2A898818239}" type="slidenum">
              <a:rPr lang="en-US" smtClean="0"/>
              <a:pPr/>
              <a:t>‹#›</a:t>
            </a:fld>
            <a:endParaRPr lang="en-US" dirty="0"/>
          </a:p>
        </p:txBody>
      </p:sp>
      <p:cxnSp>
        <p:nvCxnSpPr>
          <p:cNvPr id="9" name="Straight Connector 8"/>
          <p:cNvCxnSpPr/>
          <p:nvPr/>
        </p:nvCxnSpPr>
        <p:spPr>
          <a:xfrm>
            <a:off x="556107" y="886167"/>
            <a:ext cx="11083636" cy="0"/>
          </a:xfrm>
          <a:prstGeom prst="line">
            <a:avLst/>
          </a:prstGeom>
          <a:ln w="19050" cmpd="sng">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7" name="empower - DO NOT DELETE!!!" hidden="1"/>
          <p:cNvSpPr/>
          <p:nvPr>
            <p:custDataLst>
              <p:tags r:id="rId27"/>
            </p:custDataLst>
          </p:nvPr>
        </p:nvSpPr>
        <p:spPr>
          <a:xfrm>
            <a:off x="0" y="0"/>
            <a:ext cx="0" cy="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588" dirty="0"/>
          </a:p>
        </p:txBody>
      </p:sp>
      <p:sp>
        <p:nvSpPr>
          <p:cNvPr id="11"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dirty="0"/>
          </a:p>
        </p:txBody>
      </p:sp>
      <p:sp>
        <p:nvSpPr>
          <p:cNvPr id="12" name="Footer Placeholder 4"/>
          <p:cNvSpPr txBox="1">
            <a:spLocks/>
          </p:cNvSpPr>
          <p:nvPr userDrawn="1"/>
        </p:nvSpPr>
        <p:spPr>
          <a:xfrm>
            <a:off x="1767826" y="6356537"/>
            <a:ext cx="4671240" cy="365592"/>
          </a:xfrm>
          <a:prstGeom prst="rect">
            <a:avLst/>
          </a:prstGeom>
        </p:spPr>
        <p:txBody>
          <a:bodyPr vert="horz" lIns="80682" tIns="40341" rIns="80682" bIns="40341" rtlCol="0" anchor="ctr">
            <a:noAutofit/>
          </a:bodyPr>
          <a:lstStyle>
            <a:defPPr>
              <a:defRPr lang="en-US"/>
            </a:defPPr>
            <a:lvl1pPr marL="0" algn="r" defTabSz="508238" rtl="0" eaLnBrk="1" latinLnBrk="0" hangingPunct="1">
              <a:defRPr sz="700" kern="1200" cap="all" baseline="0">
                <a:solidFill>
                  <a:schemeClr val="tx1"/>
                </a:solidFill>
                <a:latin typeface="+mn-lt"/>
                <a:ea typeface="+mn-ea"/>
                <a:cs typeface="+mn-cs"/>
              </a:defRPr>
            </a:lvl1pPr>
            <a:lvl2pPr marL="508238" algn="l" defTabSz="508238" rtl="0" eaLnBrk="1" latinLnBrk="0" hangingPunct="1">
              <a:defRPr sz="2000" kern="1200">
                <a:solidFill>
                  <a:schemeClr val="tx1"/>
                </a:solidFill>
                <a:latin typeface="+mn-lt"/>
                <a:ea typeface="+mn-ea"/>
                <a:cs typeface="+mn-cs"/>
              </a:defRPr>
            </a:lvl2pPr>
            <a:lvl3pPr marL="1016465" algn="l" defTabSz="508238" rtl="0" eaLnBrk="1" latinLnBrk="0" hangingPunct="1">
              <a:defRPr sz="2000" kern="1200">
                <a:solidFill>
                  <a:schemeClr val="tx1"/>
                </a:solidFill>
                <a:latin typeface="+mn-lt"/>
                <a:ea typeface="+mn-ea"/>
                <a:cs typeface="+mn-cs"/>
              </a:defRPr>
            </a:lvl3pPr>
            <a:lvl4pPr marL="1524702" algn="l" defTabSz="508238" rtl="0" eaLnBrk="1" latinLnBrk="0" hangingPunct="1">
              <a:defRPr sz="2000" kern="1200">
                <a:solidFill>
                  <a:schemeClr val="tx1"/>
                </a:solidFill>
                <a:latin typeface="+mn-lt"/>
                <a:ea typeface="+mn-ea"/>
                <a:cs typeface="+mn-cs"/>
              </a:defRPr>
            </a:lvl4pPr>
            <a:lvl5pPr marL="2032934" algn="l" defTabSz="508238" rtl="0" eaLnBrk="1" latinLnBrk="0" hangingPunct="1">
              <a:defRPr sz="2000" kern="1200">
                <a:solidFill>
                  <a:schemeClr val="tx1"/>
                </a:solidFill>
                <a:latin typeface="+mn-lt"/>
                <a:ea typeface="+mn-ea"/>
                <a:cs typeface="+mn-cs"/>
              </a:defRPr>
            </a:lvl5pPr>
            <a:lvl6pPr marL="2541166" algn="l" defTabSz="508238" rtl="0" eaLnBrk="1" latinLnBrk="0" hangingPunct="1">
              <a:defRPr sz="2000" kern="1200">
                <a:solidFill>
                  <a:schemeClr val="tx1"/>
                </a:solidFill>
                <a:latin typeface="+mn-lt"/>
                <a:ea typeface="+mn-ea"/>
                <a:cs typeface="+mn-cs"/>
              </a:defRPr>
            </a:lvl6pPr>
            <a:lvl7pPr marL="3049400" algn="l" defTabSz="508238" rtl="0" eaLnBrk="1" latinLnBrk="0" hangingPunct="1">
              <a:defRPr sz="2000" kern="1200">
                <a:solidFill>
                  <a:schemeClr val="tx1"/>
                </a:solidFill>
                <a:latin typeface="+mn-lt"/>
                <a:ea typeface="+mn-ea"/>
                <a:cs typeface="+mn-cs"/>
              </a:defRPr>
            </a:lvl7pPr>
            <a:lvl8pPr marL="3557632" algn="l" defTabSz="508238" rtl="0" eaLnBrk="1" latinLnBrk="0" hangingPunct="1">
              <a:defRPr sz="2000" kern="1200">
                <a:solidFill>
                  <a:schemeClr val="tx1"/>
                </a:solidFill>
                <a:latin typeface="+mn-lt"/>
                <a:ea typeface="+mn-ea"/>
                <a:cs typeface="+mn-cs"/>
              </a:defRPr>
            </a:lvl8pPr>
            <a:lvl9pPr marL="4065867" algn="l" defTabSz="508238" rtl="0" eaLnBrk="1" latinLnBrk="0" hangingPunct="1">
              <a:defRPr sz="2000" kern="1200">
                <a:solidFill>
                  <a:schemeClr val="tx1"/>
                </a:solidFill>
                <a:latin typeface="+mn-lt"/>
                <a:ea typeface="+mn-ea"/>
                <a:cs typeface="+mn-cs"/>
              </a:defRPr>
            </a:lvl9pPr>
          </a:lstStyle>
          <a:p>
            <a:pPr algn="l"/>
            <a:r>
              <a:rPr lang="en-US" sz="618" dirty="0">
                <a:solidFill>
                  <a:schemeClr val="tx1"/>
                </a:solidFill>
              </a:rPr>
              <a:t>CONFIDENTIAL AND PROPRIETARY INFORMATION</a:t>
            </a:r>
          </a:p>
        </p:txBody>
      </p:sp>
      <p:sp>
        <p:nvSpPr>
          <p:cNvPr id="15" name="MIO_LOGOPLACEHOLDER"/>
          <p:cNvSpPr>
            <a:spLocks/>
          </p:cNvSpPr>
          <p:nvPr userDrawn="1"/>
        </p:nvSpPr>
        <p:spPr>
          <a:xfrm>
            <a:off x="10358633" y="6419151"/>
            <a:ext cx="934382" cy="192151"/>
          </a:xfrm>
          <a:prstGeom prst="rect">
            <a:avLst/>
          </a:prstGeom>
          <a:blipFill>
            <a:blip r:embed="rId28"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sz="1588">
              <a:solidFill>
                <a:schemeClr val="tx1"/>
              </a:solidFill>
            </a:endParaRPr>
          </a:p>
        </p:txBody>
      </p:sp>
      <p:pic>
        <p:nvPicPr>
          <p:cNvPr id="13" name="Picture 12"/>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786379" y="6421331"/>
            <a:ext cx="361364" cy="252568"/>
          </a:xfrm>
          <a:prstGeom prst="rect">
            <a:avLst/>
          </a:prstGeom>
        </p:spPr>
      </p:pic>
      <p:pic>
        <p:nvPicPr>
          <p:cNvPr id="16" name="Picture 15"/>
          <p:cNvPicPr>
            <a:picLocks noChangeAspect="1"/>
          </p:cNvPicPr>
          <p:nvPr userDrawn="1"/>
        </p:nvPicPr>
        <p:blipFill rotWithShape="1">
          <a:blip r:embed="rId30" cstate="screen">
            <a:extLst>
              <a:ext uri="{BEBA8EAE-BF5A-486C-A8C5-ECC9F3942E4B}">
                <a14:imgProps xmlns:a14="http://schemas.microsoft.com/office/drawing/2010/main">
                  <a14:imgLayer r:embed="rId31">
                    <a14:imgEffect>
                      <a14:backgroundRemoval t="0" b="100000" l="0" r="100000"/>
                    </a14:imgEffect>
                  </a14:imgLayer>
                </a14:imgProps>
              </a:ext>
              <a:ext uri="{28A0092B-C50C-407E-A947-70E740481C1C}">
                <a14:useLocalDpi xmlns:a14="http://schemas.microsoft.com/office/drawing/2010/main"/>
              </a:ext>
            </a:extLst>
          </a:blip>
          <a:srcRect/>
          <a:stretch/>
        </p:blipFill>
        <p:spPr>
          <a:xfrm>
            <a:off x="166165" y="6432149"/>
            <a:ext cx="517691" cy="230931"/>
          </a:xfrm>
          <a:prstGeom prst="rect">
            <a:avLst/>
          </a:prstGeom>
        </p:spPr>
      </p:pic>
      <p:pic>
        <p:nvPicPr>
          <p:cNvPr id="14" name="Picture 13" descr="A white surface with a white background&#10;&#10;Description automatically generated with low confidence">
            <a:extLst>
              <a:ext uri="{FF2B5EF4-FFF2-40B4-BE49-F238E27FC236}">
                <a16:creationId xmlns:a16="http://schemas.microsoft.com/office/drawing/2014/main" id="{0B129C7A-4924-B74B-9612-7D95723F528F}"/>
              </a:ext>
            </a:extLst>
          </p:cNvPr>
          <p:cNvPicPr>
            <a:picLocks noChangeAspect="1"/>
          </p:cNvPicPr>
          <p:nvPr userDrawn="1"/>
        </p:nvPicPr>
        <p:blipFill>
          <a:blip r:embed="rId32"/>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93214198-D8F4-4448-9C58-BB93A4D24CBF}"/>
              </a:ext>
            </a:extLst>
          </p:cNvPr>
          <p:cNvPicPr>
            <a:picLocks noChangeAspect="1"/>
          </p:cNvPicPr>
          <p:nvPr userDrawn="1"/>
        </p:nvPicPr>
        <p:blipFill>
          <a:blip r:embed="rId33"/>
          <a:stretch>
            <a:fillRect/>
          </a:stretch>
        </p:blipFill>
        <p:spPr>
          <a:xfrm>
            <a:off x="-38470" y="6596062"/>
            <a:ext cx="12268940" cy="304800"/>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F4998F4-5AE3-004B-97D5-352977ABAE93}"/>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3057593120"/>
      </p:ext>
    </p:extLst>
  </p:cSld>
  <p:clrMap bg1="lt1" tx1="dk1" bg2="lt2" tx2="dk2" accent1="accent1" accent2="accent2" accent3="accent3" accent4="accent4" accent5="accent5" accent6="accent6" hlink="hlink" folHlink="folHlink"/>
  <p:sldLayoutIdLst>
    <p:sldLayoutId id="2147483661" r:id="rId1"/>
    <p:sldLayoutId id="2147483685"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Lst>
  <p:hf hdr="0" dt="0"/>
  <p:txStyles>
    <p:titleStyle>
      <a:lvl1pPr algn="l" defTabSz="448469" rtl="0" eaLnBrk="1" latinLnBrk="0" hangingPunct="1">
        <a:spcBef>
          <a:spcPct val="0"/>
        </a:spcBef>
        <a:buNone/>
        <a:defRPr sz="1853" kern="1200" cap="none">
          <a:solidFill>
            <a:srgbClr val="000000"/>
          </a:solidFill>
          <a:latin typeface="+mj-lt"/>
          <a:ea typeface="+mj-ea"/>
          <a:cs typeface="Century Gothic"/>
        </a:defRPr>
      </a:lvl1pPr>
    </p:titleStyle>
    <p:bodyStyle>
      <a:lvl1pPr marL="148146" indent="-139754" algn="l" defTabSz="448469" rtl="0" eaLnBrk="1" latinLnBrk="0" hangingPunct="1">
        <a:lnSpc>
          <a:spcPct val="110000"/>
        </a:lnSpc>
        <a:spcBef>
          <a:spcPts val="265"/>
        </a:spcBef>
        <a:spcAft>
          <a:spcPts val="265"/>
        </a:spcAft>
        <a:buClrTx/>
        <a:buFont typeface="Arial"/>
        <a:buChar char="•"/>
        <a:defRPr sz="1235" kern="1200">
          <a:solidFill>
            <a:srgbClr val="000000"/>
          </a:solidFill>
          <a:latin typeface="+mn-lt"/>
          <a:ea typeface="+mn-ea"/>
          <a:cs typeface="Century"/>
        </a:defRPr>
      </a:lvl1pPr>
      <a:lvl2pPr marL="345200" indent="-173300" algn="l" defTabSz="402500" rtl="0" eaLnBrk="1" latinLnBrk="0" hangingPunct="1">
        <a:spcBef>
          <a:spcPct val="20000"/>
        </a:spcBef>
        <a:buClrTx/>
        <a:buFont typeface="Arial"/>
        <a:buChar char="–"/>
        <a:tabLst/>
        <a:defRPr sz="1059" kern="1200">
          <a:solidFill>
            <a:srgbClr val="000000"/>
          </a:solidFill>
          <a:latin typeface="+mn-lt"/>
          <a:ea typeface="+mn-ea"/>
          <a:cs typeface="Century"/>
        </a:defRPr>
      </a:lvl2pPr>
      <a:lvl3pPr marL="610736" indent="-223614" algn="l" defTabSz="448469" rtl="0" eaLnBrk="1" latinLnBrk="0" hangingPunct="1">
        <a:spcBef>
          <a:spcPct val="20000"/>
        </a:spcBef>
        <a:buClrTx/>
        <a:buFont typeface="Arial"/>
        <a:buChar char="•"/>
        <a:tabLst/>
        <a:defRPr sz="971" kern="1200">
          <a:solidFill>
            <a:srgbClr val="000000"/>
          </a:solidFill>
          <a:latin typeface="+mn-lt"/>
          <a:ea typeface="+mn-ea"/>
          <a:cs typeface="Century"/>
        </a:defRPr>
      </a:lvl3pPr>
      <a:lvl4pPr marL="862299" indent="-223614" algn="l" defTabSz="448469" rtl="0" eaLnBrk="1" latinLnBrk="0" hangingPunct="1">
        <a:spcBef>
          <a:spcPct val="20000"/>
        </a:spcBef>
        <a:buClrTx/>
        <a:buFont typeface="Arial"/>
        <a:buChar char="–"/>
        <a:defRPr sz="927" kern="1200">
          <a:solidFill>
            <a:srgbClr val="000000"/>
          </a:solidFill>
          <a:latin typeface="+mn-lt"/>
          <a:ea typeface="+mn-ea"/>
          <a:cs typeface="Century"/>
        </a:defRPr>
      </a:lvl4pPr>
      <a:lvl5pPr marL="1106875" indent="-223614" algn="l" defTabSz="448469" rtl="0" eaLnBrk="1" latinLnBrk="0" hangingPunct="1">
        <a:spcBef>
          <a:spcPct val="20000"/>
        </a:spcBef>
        <a:buClrTx/>
        <a:buFont typeface="Arial"/>
        <a:buChar char="»"/>
        <a:defRPr sz="927" kern="1200">
          <a:solidFill>
            <a:srgbClr val="000000"/>
          </a:solidFill>
          <a:latin typeface="+mn-lt"/>
          <a:ea typeface="+mn-ea"/>
          <a:cs typeface="Century"/>
        </a:defRPr>
      </a:lvl5pPr>
      <a:lvl6pPr marL="2466559" indent="-224234" algn="l" defTabSz="448469" rtl="0" eaLnBrk="1" latinLnBrk="0" hangingPunct="1">
        <a:spcBef>
          <a:spcPct val="20000"/>
        </a:spcBef>
        <a:buFont typeface="Arial"/>
        <a:buChar char="•"/>
        <a:defRPr sz="1941" kern="1200">
          <a:solidFill>
            <a:schemeClr val="tx1"/>
          </a:solidFill>
          <a:latin typeface="+mn-lt"/>
          <a:ea typeface="+mn-ea"/>
          <a:cs typeface="+mn-cs"/>
        </a:defRPr>
      </a:lvl6pPr>
      <a:lvl7pPr marL="2915023" indent="-224234" algn="l" defTabSz="448469" rtl="0" eaLnBrk="1" latinLnBrk="0" hangingPunct="1">
        <a:spcBef>
          <a:spcPct val="20000"/>
        </a:spcBef>
        <a:buFont typeface="Arial"/>
        <a:buChar char="•"/>
        <a:defRPr sz="1941" kern="1200">
          <a:solidFill>
            <a:schemeClr val="tx1"/>
          </a:solidFill>
          <a:latin typeface="+mn-lt"/>
          <a:ea typeface="+mn-ea"/>
          <a:cs typeface="+mn-cs"/>
        </a:defRPr>
      </a:lvl7pPr>
      <a:lvl8pPr marL="3363492" indent="-224234" algn="l" defTabSz="448469" rtl="0" eaLnBrk="1" latinLnBrk="0" hangingPunct="1">
        <a:spcBef>
          <a:spcPct val="20000"/>
        </a:spcBef>
        <a:buFont typeface="Arial"/>
        <a:buChar char="•"/>
        <a:defRPr sz="1941" kern="1200">
          <a:solidFill>
            <a:schemeClr val="tx1"/>
          </a:solidFill>
          <a:latin typeface="+mn-lt"/>
          <a:ea typeface="+mn-ea"/>
          <a:cs typeface="+mn-cs"/>
        </a:defRPr>
      </a:lvl8pPr>
      <a:lvl9pPr marL="3811955" indent="-224234" algn="l" defTabSz="448469"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48469" rtl="0" eaLnBrk="1" latinLnBrk="0" hangingPunct="1">
        <a:defRPr sz="1765" kern="1200">
          <a:solidFill>
            <a:schemeClr val="tx1"/>
          </a:solidFill>
          <a:latin typeface="+mn-lt"/>
          <a:ea typeface="+mn-ea"/>
          <a:cs typeface="+mn-cs"/>
        </a:defRPr>
      </a:lvl1pPr>
      <a:lvl2pPr marL="448469" algn="l" defTabSz="448469" rtl="0" eaLnBrk="1" latinLnBrk="0" hangingPunct="1">
        <a:defRPr sz="1765" kern="1200">
          <a:solidFill>
            <a:schemeClr val="tx1"/>
          </a:solidFill>
          <a:latin typeface="+mn-lt"/>
          <a:ea typeface="+mn-ea"/>
          <a:cs typeface="+mn-cs"/>
        </a:defRPr>
      </a:lvl2pPr>
      <a:lvl3pPr marL="896929" algn="l" defTabSz="448469" rtl="0" eaLnBrk="1" latinLnBrk="0" hangingPunct="1">
        <a:defRPr sz="1765" kern="1200">
          <a:solidFill>
            <a:schemeClr val="tx1"/>
          </a:solidFill>
          <a:latin typeface="+mn-lt"/>
          <a:ea typeface="+mn-ea"/>
          <a:cs typeface="+mn-cs"/>
        </a:defRPr>
      </a:lvl3pPr>
      <a:lvl4pPr marL="1345397" algn="l" defTabSz="448469" rtl="0" eaLnBrk="1" latinLnBrk="0" hangingPunct="1">
        <a:defRPr sz="1765" kern="1200">
          <a:solidFill>
            <a:schemeClr val="tx1"/>
          </a:solidFill>
          <a:latin typeface="+mn-lt"/>
          <a:ea typeface="+mn-ea"/>
          <a:cs typeface="+mn-cs"/>
        </a:defRPr>
      </a:lvl4pPr>
      <a:lvl5pPr marL="1793861" algn="l" defTabSz="448469" rtl="0" eaLnBrk="1" latinLnBrk="0" hangingPunct="1">
        <a:defRPr sz="1765" kern="1200">
          <a:solidFill>
            <a:schemeClr val="tx1"/>
          </a:solidFill>
          <a:latin typeface="+mn-lt"/>
          <a:ea typeface="+mn-ea"/>
          <a:cs typeface="+mn-cs"/>
        </a:defRPr>
      </a:lvl5pPr>
      <a:lvl6pPr marL="2242325" algn="l" defTabSz="448469" rtl="0" eaLnBrk="1" latinLnBrk="0" hangingPunct="1">
        <a:defRPr sz="1765" kern="1200">
          <a:solidFill>
            <a:schemeClr val="tx1"/>
          </a:solidFill>
          <a:latin typeface="+mn-lt"/>
          <a:ea typeface="+mn-ea"/>
          <a:cs typeface="+mn-cs"/>
        </a:defRPr>
      </a:lvl6pPr>
      <a:lvl7pPr marL="2690791" algn="l" defTabSz="448469" rtl="0" eaLnBrk="1" latinLnBrk="0" hangingPunct="1">
        <a:defRPr sz="1765" kern="1200">
          <a:solidFill>
            <a:schemeClr val="tx1"/>
          </a:solidFill>
          <a:latin typeface="+mn-lt"/>
          <a:ea typeface="+mn-ea"/>
          <a:cs typeface="+mn-cs"/>
        </a:defRPr>
      </a:lvl7pPr>
      <a:lvl8pPr marL="3139254" algn="l" defTabSz="448469" rtl="0" eaLnBrk="1" latinLnBrk="0" hangingPunct="1">
        <a:defRPr sz="1765" kern="1200">
          <a:solidFill>
            <a:schemeClr val="tx1"/>
          </a:solidFill>
          <a:latin typeface="+mn-lt"/>
          <a:ea typeface="+mn-ea"/>
          <a:cs typeface="+mn-cs"/>
        </a:defRPr>
      </a:lvl8pPr>
      <a:lvl9pPr marL="3587721" algn="l" defTabSz="448469"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168">
          <p15:clr>
            <a:srgbClr val="F26B43"/>
          </p15:clr>
        </p15:guide>
        <p15:guide id="3" pos="288">
          <p15:clr>
            <a:srgbClr val="F26B43"/>
          </p15:clr>
        </p15:guide>
        <p15:guide id="4" pos="6045">
          <p15:clr>
            <a:srgbClr val="F26B43"/>
          </p15:clr>
        </p15:guide>
        <p15:guide id="5" orient="horz" pos="4340">
          <p15:clr>
            <a:srgbClr val="F26B43"/>
          </p15:clr>
        </p15:guide>
        <p15:guide id="6" orient="horz" pos="839">
          <p15:clr>
            <a:srgbClr val="F26B43"/>
          </p15:clr>
        </p15:guide>
        <p15:guide id="8" orient="horz" pos="552">
          <p15:clr>
            <a:srgbClr val="F26B43"/>
          </p15:clr>
        </p15:guide>
        <p15:guide id="9" orient="horz" pos="14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4DEAE6-14A3-E34C-9AB7-AD27D05A7CBF}"/>
              </a:ext>
            </a:extLst>
          </p:cNvPr>
          <p:cNvPicPr>
            <a:picLocks noChangeAspect="1"/>
          </p:cNvPicPr>
          <p:nvPr userDrawn="1"/>
        </p:nvPicPr>
        <p:blipFill>
          <a:blip r:embed="rId13"/>
          <a:srcRect/>
          <a:stretch/>
        </p:blipFill>
        <p:spPr>
          <a:xfrm>
            <a:off x="0" y="0"/>
            <a:ext cx="12192000" cy="6858000"/>
          </a:xfrm>
          <a:prstGeom prst="rect">
            <a:avLst/>
          </a:prstGeom>
        </p:spPr>
      </p:pic>
    </p:spTree>
    <p:extLst>
      <p:ext uri="{BB962C8B-B14F-4D97-AF65-F5344CB8AC3E}">
        <p14:creationId xmlns:p14="http://schemas.microsoft.com/office/powerpoint/2010/main" val="26628431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4.xml"/><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4.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4.xml"/><Relationship Id="rId5" Type="http://schemas.openxmlformats.org/officeDocument/2006/relationships/image" Target="../media/image67.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4.wdp"/><Relationship Id="rId7"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4.xml"/><Relationship Id="rId6" Type="http://schemas.microsoft.com/office/2007/relationships/hdphoto" Target="../media/hdphoto6.wdp"/><Relationship Id="rId11" Type="http://schemas.openxmlformats.org/officeDocument/2006/relationships/image" Target="../media/image72.jpeg"/><Relationship Id="rId5" Type="http://schemas.openxmlformats.org/officeDocument/2006/relationships/image" Target="../media/image69.png"/><Relationship Id="rId10" Type="http://schemas.openxmlformats.org/officeDocument/2006/relationships/image" Target="../media/image71.png"/><Relationship Id="rId4" Type="http://schemas.microsoft.com/office/2007/relationships/hdphoto" Target="../media/hdphoto5.wdp"/><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emf"/><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emf"/><Relationship Id="rId9" Type="http://schemas.openxmlformats.org/officeDocument/2006/relationships/image" Target="../media/image80.png"/><Relationship Id="rId14" Type="http://schemas.openxmlformats.org/officeDocument/2006/relationships/image" Target="../media/image85.png"/></Relationships>
</file>

<file path=ppt/slides/_rels/slide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4.xml"/><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4.xml"/><Relationship Id="rId4" Type="http://schemas.openxmlformats.org/officeDocument/2006/relationships/image" Target="../media/image94.emf"/></Relationships>
</file>

<file path=ppt/slides/_rels/slide25.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24.xml"/><Relationship Id="rId6" Type="http://schemas.openxmlformats.org/officeDocument/2006/relationships/image" Target="../media/image101.jpeg"/><Relationship Id="rId11" Type="http://schemas.openxmlformats.org/officeDocument/2006/relationships/image" Target="../media/image106.emf"/><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s>
</file>

<file path=ppt/slides/_rels/slide28.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4.xml"/><Relationship Id="rId5" Type="http://schemas.openxmlformats.org/officeDocument/2006/relationships/image" Target="../media/image112.emf"/><Relationship Id="rId4" Type="http://schemas.openxmlformats.org/officeDocument/2006/relationships/image" Target="../media/image111.png"/></Relationships>
</file>

<file path=ppt/slides/_rels/slide3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svg"/><Relationship Id="rId7" Type="http://schemas.openxmlformats.org/officeDocument/2006/relationships/image" Target="../media/image121.svg"/><Relationship Id="rId2" Type="http://schemas.openxmlformats.org/officeDocument/2006/relationships/image" Target="../media/image116.png"/><Relationship Id="rId1" Type="http://schemas.openxmlformats.org/officeDocument/2006/relationships/slideLayout" Target="../slideLayouts/slideLayout24.xml"/><Relationship Id="rId6" Type="http://schemas.openxmlformats.org/officeDocument/2006/relationships/image" Target="../media/image120.png"/><Relationship Id="rId5" Type="http://schemas.openxmlformats.org/officeDocument/2006/relationships/image" Target="../media/image119.sv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svg"/></Relationships>
</file>

<file path=ppt/slides/_rels/slide36.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emf"/><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FCF960-01C4-8045-BFAD-3ABD4E46CB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41A573E-9B0F-4BED-BD55-C27655E5B573}"/>
              </a:ext>
            </a:extLst>
          </p:cNvPr>
          <p:cNvSpPr txBox="1"/>
          <p:nvPr/>
        </p:nvSpPr>
        <p:spPr>
          <a:xfrm>
            <a:off x="6680302" y="2957195"/>
            <a:ext cx="4417543" cy="588879"/>
          </a:xfrm>
          <a:prstGeom prst="rect">
            <a:avLst/>
          </a:prstGeom>
          <a:noFill/>
        </p:spPr>
        <p:txBody>
          <a:bodyPr wrap="square" rtlCol="0">
            <a:spAutoFit/>
          </a:bodyPr>
          <a:lstStyle/>
          <a:p>
            <a:pPr algn="ctr">
              <a:lnSpc>
                <a:spcPct val="150000"/>
              </a:lnSpc>
            </a:pPr>
            <a:r>
              <a:rPr lang="en-US" sz="2400" dirty="0">
                <a:solidFill>
                  <a:srgbClr val="262626"/>
                </a:solidFill>
                <a:latin typeface="Arial Black" panose="020B0A04020102020204" pitchFamily="34" charset="0"/>
              </a:rPr>
              <a:t>November 2021</a:t>
            </a:r>
            <a:endParaRPr lang="en-US" sz="2400" b="1" dirty="0">
              <a:solidFill>
                <a:srgbClr val="262626"/>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98069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dark&#10;&#10;Description automatically generated">
            <a:extLst>
              <a:ext uri="{FF2B5EF4-FFF2-40B4-BE49-F238E27FC236}">
                <a16:creationId xmlns:a16="http://schemas.microsoft.com/office/drawing/2014/main" id="{5F69A7FE-AB82-2F4B-B27D-11DD72C18A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3356"/>
          <a:stretch/>
        </p:blipFill>
        <p:spPr>
          <a:xfrm>
            <a:off x="6619260" y="0"/>
            <a:ext cx="5686887" cy="6858000"/>
          </a:xfrm>
          <a:prstGeom prst="rect">
            <a:avLst/>
          </a:prstGeom>
        </p:spPr>
      </p:pic>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414173"/>
            <a:ext cx="5475279" cy="1325563"/>
          </a:xfrm>
        </p:spPr>
        <p:txBody>
          <a:bodyPr>
            <a:normAutofit/>
          </a:bodyPr>
          <a:lstStyle/>
          <a:p>
            <a:r>
              <a:rPr lang="en-US" sz="2800" dirty="0">
                <a:latin typeface="Arial Black" panose="020B0A04020102020204" pitchFamily="34" charset="0"/>
              </a:rPr>
              <a:t>ORGANIC GROWTH</a:t>
            </a:r>
          </a:p>
        </p:txBody>
      </p:sp>
      <p:sp>
        <p:nvSpPr>
          <p:cNvPr id="9" name="Title 1">
            <a:extLst>
              <a:ext uri="{FF2B5EF4-FFF2-40B4-BE49-F238E27FC236}">
                <a16:creationId xmlns:a16="http://schemas.microsoft.com/office/drawing/2014/main" id="{0213E200-13A2-A543-B530-B3636B0E3578}"/>
              </a:ext>
            </a:extLst>
          </p:cNvPr>
          <p:cNvSpPr txBox="1">
            <a:spLocks/>
          </p:cNvSpPr>
          <p:nvPr/>
        </p:nvSpPr>
        <p:spPr>
          <a:xfrm>
            <a:off x="773212" y="793039"/>
            <a:ext cx="5371948" cy="7940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sz="1700" i="1" dirty="0">
                <a:latin typeface="Century Schoolbook" panose="02040604050505020304" pitchFamily="18" charset="0"/>
                <a:cs typeface="Arial" panose="020B0604020202020204" pitchFamily="34" charset="0"/>
              </a:rPr>
              <a:t>Ghost/Virtual/Dual Concepts/New Franchisees</a:t>
            </a:r>
            <a:endParaRPr lang="en-US" sz="1700" i="1" cap="all" dirty="0">
              <a:latin typeface="Century Schoolbook" panose="020406040505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2B6DA0BE-BF47-C54D-832E-FB73FCD410C0}"/>
              </a:ext>
            </a:extLst>
          </p:cNvPr>
          <p:cNvSpPr txBox="1"/>
          <p:nvPr/>
        </p:nvSpPr>
        <p:spPr>
          <a:xfrm>
            <a:off x="838200" y="1959305"/>
            <a:ext cx="5686887" cy="2554545"/>
          </a:xfrm>
          <a:prstGeom prst="rect">
            <a:avLst/>
          </a:prstGeom>
          <a:noFill/>
        </p:spPr>
        <p:txBody>
          <a:bodyPr wrap="square" rtlCol="0">
            <a:spAutoFit/>
          </a:bodyPr>
          <a:lstStyle/>
          <a:p>
            <a:pPr>
              <a:buClr>
                <a:schemeClr val="tx1"/>
              </a:buClr>
            </a:pPr>
            <a:r>
              <a:rPr lang="en-US" sz="1600" b="1" dirty="0">
                <a:latin typeface="Arial" panose="020B0604020202020204" pitchFamily="34" charset="0"/>
                <a:cs typeface="Arial" panose="020B0604020202020204" pitchFamily="34" charset="0"/>
              </a:rPr>
              <a:t>Active Pipeline of Ghost Kitchen Units </a:t>
            </a:r>
          </a:p>
          <a:p>
            <a:pPr marL="285750" indent="-285750">
              <a:buClr>
                <a:schemeClr val="tx1"/>
              </a:buClr>
              <a:buSzPct val="1050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a:buClr>
                <a:schemeClr val="tx1"/>
              </a:buClr>
              <a:buSzPct val="105000"/>
            </a:pPr>
            <a:r>
              <a:rPr lang="en-US" sz="1600" b="1" dirty="0">
                <a:latin typeface="Arial" panose="020B0604020202020204" pitchFamily="34" charset="0"/>
                <a:cs typeface="Arial" panose="020B0604020202020204" pitchFamily="34" charset="0"/>
              </a:rPr>
              <a:t>Robust Franchisee Pipeline Activity</a:t>
            </a:r>
          </a:p>
          <a:p>
            <a:pPr marL="285750" indent="-285750">
              <a:buClr>
                <a:schemeClr val="tx1"/>
              </a:buClr>
              <a:buSzPct val="105000"/>
              <a:buFont typeface="Arial" panose="020B0604020202020204" pitchFamily="34" charset="0"/>
              <a:buChar char="•"/>
            </a:pPr>
            <a:r>
              <a:rPr lang="en-US" sz="1600" dirty="0">
                <a:latin typeface="Arial" panose="020B0604020202020204" pitchFamily="34" charset="0"/>
                <a:cs typeface="Arial" panose="020B0604020202020204" pitchFamily="34" charset="0"/>
              </a:rPr>
              <a:t>Increased activity due to take out success over the past 12 months</a:t>
            </a:r>
          </a:p>
          <a:p>
            <a:pPr marL="285750" indent="-285750">
              <a:buClr>
                <a:schemeClr val="tx1"/>
              </a:buClr>
              <a:buSzPct val="105000"/>
              <a:buFont typeface="Arial" panose="020B0604020202020204" pitchFamily="34" charset="0"/>
              <a:buChar char="•"/>
            </a:pPr>
            <a:r>
              <a:rPr lang="en-US" sz="1600" dirty="0">
                <a:latin typeface="Arial" panose="020B0604020202020204" pitchFamily="34" charset="0"/>
                <a:cs typeface="Arial" panose="020B0604020202020204" pitchFamily="34" charset="0"/>
              </a:rPr>
              <a:t>Franchisees opened new line service concept in Coon Rapids, MN and Las Vegas, NV</a:t>
            </a:r>
          </a:p>
          <a:p>
            <a:pPr marL="285750" indent="-285750">
              <a:buClr>
                <a:schemeClr val="tx1"/>
              </a:buClr>
              <a:buSzPct val="105000"/>
              <a:buFont typeface="Arial" panose="020B0604020202020204" pitchFamily="34" charset="0"/>
              <a:buChar char="•"/>
            </a:pPr>
            <a:r>
              <a:rPr lang="en-US" sz="1600" dirty="0">
                <a:latin typeface="Arial" panose="020B0604020202020204" pitchFamily="34" charset="0"/>
                <a:cs typeface="Arial" panose="020B0604020202020204" pitchFamily="34" charset="0"/>
              </a:rPr>
              <a:t>Franchisee working with BBQ to open a drive thru concept in Salt Lake City, UT</a:t>
            </a:r>
          </a:p>
          <a:p>
            <a:pPr>
              <a:buClr>
                <a:schemeClr val="tx1"/>
              </a:buClr>
              <a:buSzPct val="105000"/>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773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1A6F-320E-4C4B-9997-4C2475178F7E}"/>
              </a:ext>
            </a:extLst>
          </p:cNvPr>
          <p:cNvSpPr>
            <a:spLocks noGrp="1"/>
          </p:cNvSpPr>
          <p:nvPr>
            <p:ph type="title"/>
          </p:nvPr>
        </p:nvSpPr>
        <p:spPr>
          <a:xfrm>
            <a:off x="838200" y="211756"/>
            <a:ext cx="10515600" cy="915426"/>
          </a:xfrm>
        </p:spPr>
        <p:txBody>
          <a:bodyPr>
            <a:normAutofit/>
          </a:bodyPr>
          <a:lstStyle/>
          <a:p>
            <a:r>
              <a:rPr lang="en-US" sz="2800" dirty="0">
                <a:latin typeface="Arial Black" panose="020B0A04020102020204" pitchFamily="34" charset="0"/>
                <a:cs typeface="Calibri" panose="020F0502020204030204" pitchFamily="34" charset="0"/>
              </a:rPr>
              <a:t>GROWTH: Quick Que Line Serve</a:t>
            </a:r>
          </a:p>
        </p:txBody>
      </p:sp>
      <p:sp>
        <p:nvSpPr>
          <p:cNvPr id="3" name="TextBox 2"/>
          <p:cNvSpPr txBox="1"/>
          <p:nvPr/>
        </p:nvSpPr>
        <p:spPr>
          <a:xfrm>
            <a:off x="991992" y="4853311"/>
            <a:ext cx="8213819"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First location opened in Las Vegas August 5</a:t>
            </a:r>
            <a:r>
              <a:rPr lang="en-US" baseline="30000" dirty="0">
                <a:latin typeface="Calibri" panose="020F0502020204030204" pitchFamily="34" charset="0"/>
                <a:cs typeface="Calibri" panose="020F0502020204030204" pitchFamily="34" charset="0"/>
              </a:rPr>
              <a:t>th</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Second location opened in Coon Rapids, MN. October 25</a:t>
            </a:r>
            <a:r>
              <a:rPr lang="en-US" baseline="30000" dirty="0">
                <a:latin typeface="Calibri" panose="020F0502020204030204" pitchFamily="34" charset="0"/>
                <a:cs typeface="Calibri" panose="020F0502020204030204" pitchFamily="34" charset="0"/>
              </a:rPr>
              <a:t>th</a:t>
            </a:r>
            <a:endParaRPr lang="en-US" dirty="0"/>
          </a:p>
          <a:p>
            <a:endParaRPr lang="en-US" dirty="0"/>
          </a:p>
        </p:txBody>
      </p:sp>
      <p:pic>
        <p:nvPicPr>
          <p:cNvPr id="1026" name="Picture 2" descr="https://attachments.office.net/owa/jeff.crivello%40bbq-holdings.com/service.svc/s/GetAttachmentThumbnail?id=AAMkAGY1ZWE3MTI2LTU1MjItNGEyNS1iYTI4LTJhYzQyY2JiMjY2ZgBGAAAAAADiywRW5xKDTbKUwRoMuiahBwD%2BNwt6msqFQqZYxx8sBTxDAAAAAAEMAAD%2BNwt6msqFQqZYxx8sBTxDAAOrtoxNAAABEgAQAKLr6fTEkNBIr8YFq6%2FPFXA%3D&amp;thumbnailType=2&amp;token=eyJhbGciOiJSUzI1NiIsImtpZCI6IjMwODE3OUNFNUY0QjUyRTc4QjJEQjg5NjZCQUY0RUNDMzcyN0FFRUUiLCJ0eXAiOiJKV1QiLCJ4NXQiOiJNSUY1emw5TFV1ZUxMYmlXYTY5T3pEY25ydTQifQ.eyJvcmlnaW4iOiJodHRwczovL291dGxvb2sub2ZmaWNlLmNvbSIsInVjIjoiOGJmODFiNDY2ZjNmNGJlNWI4MTNkODg5NGYzMzEzN2UiLCJzaWduaW5fc3RhdGUiOiJbXCJpbmtub3dubnR3a1wiLFwia21zaVwiXSIsInZlciI6IkV4Y2hhbmdlLkNhbGxiYWNrLlYxIiwiYXBwY3R4c2VuZGVyIjoiT3dhRG93bmxvYWRAMGE3NWM1OGMtZGJjZS00YjM3LTg0YzgtNzRiZGRkYjZjNmY4IiwiaXNzcmluZyI6IldXIiwiYXBwY3R4Ijoie1wibXNleGNocHJvdFwiOlwib3dhXCIsXCJwdWlkXCI6XCIxMTUzOTA2NjYxMjIyMzIyNjM2XCIsXCJzY29wZVwiOlwiT3dhRG93bmxvYWRcIixcIm9pZFwiOlwiMWY1N2JhYzMtMjM1MC00YzBhLWE5MDQtMGUwZjdjZDI3YTYwXCIsXCJwcmltYXJ5c2lkXCI6XCJTLTEtNS0yMS0yOTQ2MDQyMDU5LTI0OTI5NjYwMDAtMzE2Njk5MTQyMC0xMTMxMDcyOVwifSIsIm5iZiI6MTYzNTMzOTA0MywiZXhwIjoxNjM1MzM5NjQzLCJpc3MiOiIwMDAwMDAwMi0wMDAwLTBmZjEtY2UwMC0wMDAwMDAwMDAwMDBAMGE3NWM1OGMtZGJjZS00YjM3LTg0YzgtNzRiZGRkYjZjNmY4IiwiYXVkIjoiMDAwMDAwMDItMDAwMC0wZmYxLWNlMDAtMDAwMDAwMDAwMDAwL2F0dGFjaG1lbnRzLm9mZmljZS5uZXRAMGE3NWM1OGMtZGJjZS00YjM3LTg0YzgtNzRiZGRkYjZjNmY4IiwiaGFwcCI6Im93YSJ9.HYFQDPkollic1-vy4q2-wjV5jgeUDH8aO2EJifpkxKxHSZ6nShMKdjwW9eXkz6UaqB-ij5XapyM7gRkPCIPTR_aqMCELtq0v1q7dycnAI0xgy3aqdoXatW5Jet9V__wrpwtTx5oyrX8lgKccsPapWCTDFPUSQq5T2papg2xzFjyUetxBHjJZyFCY-mAkVcgtzIanc6q1x96ipctAWlKdRTax-IOl0XAGPDdTqiAzCdvJ5ZrttcncdSd5CS1hCtdkjH8zCCdVvLl8XfOKI5p20tzwivllU2aDFZxMkaeeHv4xDbjfSLl4TjJbcpVo_HrozXBSkZf8p392Ao_BbbS6Dw&amp;X-OWA-CANARY=6KV6shsPJ0WwEVcaVHoEgoAsXW5ImdkYMamiVW7tF2pTBWBNLzbeIFhHmm7oOw6KzDTWrGeifUw.&amp;owa=outlook.office.com&amp;scriptVer=20211011004.08.01&amp;animation=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0936" y="1266025"/>
            <a:ext cx="2434354" cy="32390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ttachments.office.net/owa/jeff.crivello%40bbq-holdings.com/service.svc/s/GetAttachmentThumbnail?id=AAMkAGY1ZWE3MTI2LTU1MjItNGEyNS1iYTI4LTJhYzQyY2JiMjY2ZgBGAAAAAADiywRW5xKDTbKUwRoMuiahBwD%2BNwt6msqFQqZYxx8sBTxDAAAAAAEMAAD%2BNwt6msqFQqZYxx8sBTxDAAOrtoxNAAABEgAQAChSPc6OWiFOuLiTHNgrVgQ%3D&amp;thumbnailType=2&amp;token=eyJhbGciOiJSUzI1NiIsImtpZCI6IjMwODE3OUNFNUY0QjUyRTc4QjJEQjg5NjZCQUY0RUNDMzcyN0FFRUUiLCJ0eXAiOiJKV1QiLCJ4NXQiOiJNSUY1emw5TFV1ZUxMYmlXYTY5T3pEY25ydTQifQ.eyJvcmlnaW4iOiJodHRwczovL291dGxvb2sub2ZmaWNlLmNvbSIsInVjIjoiOGJmODFiNDY2ZjNmNGJlNWI4MTNkODg5NGYzMzEzN2UiLCJzaWduaW5fc3RhdGUiOiJbXCJpbmtub3dubnR3a1wiLFwia21zaVwiXSIsInZlciI6IkV4Y2hhbmdlLkNhbGxiYWNrLlYxIiwiYXBwY3R4c2VuZGVyIjoiT3dhRG93bmxvYWRAMGE3NWM1OGMtZGJjZS00YjM3LTg0YzgtNzRiZGRkYjZjNmY4IiwiaXNzcmluZyI6IldXIiwiYXBwY3R4Ijoie1wibXNleGNocHJvdFwiOlwib3dhXCIsXCJwdWlkXCI6XCIxMTUzOTA2NjYxMjIyMzIyNjM2XCIsXCJzY29wZVwiOlwiT3dhRG93bmxvYWRcIixcIm9pZFwiOlwiMWY1N2JhYzMtMjM1MC00YzBhLWE5MDQtMGUwZjdjZDI3YTYwXCIsXCJwcmltYXJ5c2lkXCI6XCJTLTEtNS0yMS0yOTQ2MDQyMDU5LTI0OTI5NjYwMDAtMzE2Njk5MTQyMC0xMTMxMDcyOVwifSIsIm5iZiI6MTYzNTMzOTA0MywiZXhwIjoxNjM1MzM5NjQzLCJpc3MiOiIwMDAwMDAwMi0wMDAwLTBmZjEtY2UwMC0wMDAwMDAwMDAwMDBAMGE3NWM1OGMtZGJjZS00YjM3LTg0YzgtNzRiZGRkYjZjNmY4IiwiYXVkIjoiMDAwMDAwMDItMDAwMC0wZmYxLWNlMDAtMDAwMDAwMDAwMDAwL2F0dGFjaG1lbnRzLm9mZmljZS5uZXRAMGE3NWM1OGMtZGJjZS00YjM3LTg0YzgtNzRiZGRkYjZjNmY4IiwiaGFwcCI6Im93YSJ9.HYFQDPkollic1-vy4q2-wjV5jgeUDH8aO2EJifpkxKxHSZ6nShMKdjwW9eXkz6UaqB-ij5XapyM7gRkPCIPTR_aqMCELtq0v1q7dycnAI0xgy3aqdoXatW5Jet9V__wrpwtTx5oyrX8lgKccsPapWCTDFPUSQq5T2papg2xzFjyUetxBHjJZyFCY-mAkVcgtzIanc6q1x96ipctAWlKdRTax-IOl0XAGPDdTqiAzCdvJ5ZrttcncdSd5CS1hCtdkjH8zCCdVvLl8XfOKI5p20tzwivllU2aDFZxMkaeeHv4xDbjfSLl4TjJbcpVo_HrozXBSkZf8p392Ao_BbbS6Dw&amp;X-OWA-CANARY=6KV6shsPJ0WwEVcaVHoEgoAsXW5ImdkYMamiVW7tF2pTBWBNLzbeIFhHmm7oOw6KzDTWrGeifUw.&amp;owa=outlook.office.com&amp;scriptVer=20211011004.08.01&amp;animation=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999" y="1266025"/>
            <a:ext cx="3990357" cy="29990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attachments.office.net/owa/jeff.crivello%40bbq-holdings.com/service.svc/s/GetAttachmentThumbnail?id=AAMkAGY1ZWE3MTI2LTU1MjItNGEyNS1iYTI4LTJhYzQyY2JiMjY2ZgBGAAAAAADiywRW5xKDTbKUwRoMuiahBwD%2BNwt6msqFQqZYxx8sBTxDAAAAAAEMAAD%2BNwt6msqFQqZYxx8sBTxDAAOrtoxNAAABEgAQAI6CikJOl2dIv0wPtj9eUtI%3D&amp;thumbnailType=2&amp;token=eyJhbGciOiJSUzI1NiIsImtpZCI6IjMwODE3OUNFNUY0QjUyRTc4QjJEQjg5NjZCQUY0RUNDMzcyN0FFRUUiLCJ0eXAiOiJKV1QiLCJ4NXQiOiJNSUY1emw5TFV1ZUxMYmlXYTY5T3pEY25ydTQifQ.eyJvcmlnaW4iOiJodHRwczovL291dGxvb2sub2ZmaWNlLmNvbSIsInVjIjoiOGJmODFiNDY2ZjNmNGJlNWI4MTNkODg5NGYzMzEzN2UiLCJzaWduaW5fc3RhdGUiOiJbXCJpbmtub3dubnR3a1wiLFwia21zaVwiXSIsInZlciI6IkV4Y2hhbmdlLkNhbGxiYWNrLlYxIiwiYXBwY3R4c2VuZGVyIjoiT3dhRG93bmxvYWRAMGE3NWM1OGMtZGJjZS00YjM3LTg0YzgtNzRiZGRkYjZjNmY4IiwiaXNzcmluZyI6IldXIiwiYXBwY3R4Ijoie1wibXNleGNocHJvdFwiOlwib3dhXCIsXCJwdWlkXCI6XCIxMTUzOTA2NjYxMjIyMzIyNjM2XCIsXCJzY29wZVwiOlwiT3dhRG93bmxvYWRcIixcIm9pZFwiOlwiMWY1N2JhYzMtMjM1MC00YzBhLWE5MDQtMGUwZjdjZDI3YTYwXCIsXCJwcmltYXJ5c2lkXCI6XCJTLTEtNS0yMS0yOTQ2MDQyMDU5LTI0OTI5NjYwMDAtMzE2Njk5MTQyMC0xMTMxMDcyOVwifSIsIm5iZiI6MTYzNTMzOTA0MywiZXhwIjoxNjM1MzM5NjQzLCJpc3MiOiIwMDAwMDAwMi0wMDAwLTBmZjEtY2UwMC0wMDAwMDAwMDAwMDBAMGE3NWM1OGMtZGJjZS00YjM3LTg0YzgtNzRiZGRkYjZjNmY4IiwiYXVkIjoiMDAwMDAwMDItMDAwMC0wZmYxLWNlMDAtMDAwMDAwMDAwMDAwL2F0dGFjaG1lbnRzLm9mZmljZS5uZXRAMGE3NWM1OGMtZGJjZS00YjM3LTg0YzgtNzRiZGRkYjZjNmY4IiwiaGFwcCI6Im93YSJ9.HYFQDPkollic1-vy4q2-wjV5jgeUDH8aO2EJifpkxKxHSZ6nShMKdjwW9eXkz6UaqB-ij5XapyM7gRkPCIPTR_aqMCELtq0v1q7dycnAI0xgy3aqdoXatW5Jet9V__wrpwtTx5oyrX8lgKccsPapWCTDFPUSQq5T2papg2xzFjyUetxBHjJZyFCY-mAkVcgtzIanc6q1x96ipctAWlKdRTax-IOl0XAGPDdTqiAzCdvJ5ZrttcncdSd5CS1hCtdkjH8zCCdVvLl8XfOKI5p20tzwivllU2aDFZxMkaeeHv4xDbjfSLl4TjJbcpVo_HrozXBSkZf8p392Ao_BbbS6Dw&amp;X-OWA-CANARY=6KV6shsPJ0WwEVcaVHoEgoAsXW5ImdkYMamiVW7tF2pTBWBNLzbeIFhHmm7oOw6KzDTWrGeifUw.&amp;owa=outlook.office.com&amp;scriptVer=20211011004.08.01&amp;animation=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992" y="1266025"/>
            <a:ext cx="2409074" cy="320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799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1A6F-320E-4C4B-9997-4C2475178F7E}"/>
              </a:ext>
            </a:extLst>
          </p:cNvPr>
          <p:cNvSpPr>
            <a:spLocks noGrp="1"/>
          </p:cNvSpPr>
          <p:nvPr>
            <p:ph type="title"/>
          </p:nvPr>
        </p:nvSpPr>
        <p:spPr>
          <a:xfrm>
            <a:off x="672526" y="-429012"/>
            <a:ext cx="10515600" cy="1325563"/>
          </a:xfrm>
        </p:spPr>
        <p:txBody>
          <a:bodyPr>
            <a:normAutofit/>
          </a:bodyPr>
          <a:lstStyle/>
          <a:p>
            <a:r>
              <a:rPr lang="en-US" sz="2800" dirty="0">
                <a:latin typeface="Arial Black" panose="020B0A04020102020204" pitchFamily="34" charset="0"/>
              </a:rPr>
              <a:t>GROWTH: DRIVE THRU PROTOTYPE</a:t>
            </a:r>
          </a:p>
        </p:txBody>
      </p:sp>
      <p:pic>
        <p:nvPicPr>
          <p:cNvPr id="5" name="Picture 4" descr="A picture containing text, sky, road, outdoor&#10;&#10;Description automatically generated">
            <a:extLst>
              <a:ext uri="{FF2B5EF4-FFF2-40B4-BE49-F238E27FC236}">
                <a16:creationId xmlns:a16="http://schemas.microsoft.com/office/drawing/2014/main" id="{6F8322FE-1C12-574D-A797-4CCE04A96C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379345">
            <a:off x="687138" y="1352457"/>
            <a:ext cx="6477437" cy="4065320"/>
          </a:xfrm>
          <a:prstGeom prst="rect">
            <a:avLst/>
          </a:prstGeom>
          <a:ln w="76200">
            <a:solidFill>
              <a:srgbClr val="FFFFFF"/>
            </a:solidFill>
          </a:ln>
          <a:effectLst>
            <a:outerShdw blurRad="50800" dist="38100" dir="2700000" algn="tl" rotWithShape="0">
              <a:prstClr val="black">
                <a:alpha val="40000"/>
              </a:prstClr>
            </a:outerShdw>
          </a:effectLst>
        </p:spPr>
      </p:pic>
      <p:pic>
        <p:nvPicPr>
          <p:cNvPr id="7" name="Picture 6" descr="A picture containing text&#10;&#10;Description automatically generated">
            <a:extLst>
              <a:ext uri="{FF2B5EF4-FFF2-40B4-BE49-F238E27FC236}">
                <a16:creationId xmlns:a16="http://schemas.microsoft.com/office/drawing/2014/main" id="{67445BBB-F7EE-4645-9063-D0267456B1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38498">
            <a:off x="6184212" y="3126767"/>
            <a:ext cx="3758241" cy="2355164"/>
          </a:xfrm>
          <a:prstGeom prst="rect">
            <a:avLst/>
          </a:prstGeom>
          <a:ln w="76200">
            <a:solidFill>
              <a:srgbClr val="FFFFFF"/>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09AAA549-8C98-9F40-8812-D81E0827A9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863"/>
          <a:stretch/>
        </p:blipFill>
        <p:spPr>
          <a:xfrm rot="557502">
            <a:off x="9333351" y="4753289"/>
            <a:ext cx="2525192" cy="1802692"/>
          </a:xfrm>
          <a:prstGeom prst="rect">
            <a:avLst/>
          </a:prstGeom>
          <a:ln w="53975">
            <a:solidFill>
              <a:schemeClr val="bg1"/>
            </a:solidFill>
            <a:miter lim="800000"/>
          </a:ln>
          <a:effectLst>
            <a:outerShdw blurRad="50800" dir="2400000" sx="101000" sy="101000" algn="ctr" rotWithShape="0">
              <a:srgbClr val="000000">
                <a:alpha val="43137"/>
              </a:srgbClr>
            </a:outerShdw>
          </a:effectLst>
        </p:spPr>
      </p:pic>
      <p:pic>
        <p:nvPicPr>
          <p:cNvPr id="14" name="Picture 13">
            <a:extLst>
              <a:ext uri="{FF2B5EF4-FFF2-40B4-BE49-F238E27FC236}">
                <a16:creationId xmlns:a16="http://schemas.microsoft.com/office/drawing/2014/main" id="{69650793-84C7-5241-A337-61276E091F23}"/>
              </a:ext>
            </a:extLst>
          </p:cNvPr>
          <p:cNvPicPr>
            <a:picLocks noChangeAspect="1"/>
          </p:cNvPicPr>
          <p:nvPr/>
        </p:nvPicPr>
        <p:blipFill>
          <a:blip r:embed="rId5"/>
          <a:srcRect/>
          <a:stretch/>
        </p:blipFill>
        <p:spPr>
          <a:xfrm rot="21233916">
            <a:off x="8908232" y="656452"/>
            <a:ext cx="2933700" cy="2895600"/>
          </a:xfrm>
          <a:prstGeom prst="rect">
            <a:avLst/>
          </a:prstGeom>
        </p:spPr>
      </p:pic>
    </p:spTree>
    <p:extLst>
      <p:ext uri="{BB962C8B-B14F-4D97-AF65-F5344CB8AC3E}">
        <p14:creationId xmlns:p14="http://schemas.microsoft.com/office/powerpoint/2010/main" val="2450651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035311-8E0D-3149-900D-98A3942BBF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9102" y="2588231"/>
            <a:ext cx="3984377" cy="2152308"/>
          </a:xfrm>
          <a:prstGeom prst="rect">
            <a:avLst/>
          </a:prstGeom>
        </p:spPr>
      </p:pic>
      <p:sp>
        <p:nvSpPr>
          <p:cNvPr id="2" name="Title 1">
            <a:extLst>
              <a:ext uri="{FF2B5EF4-FFF2-40B4-BE49-F238E27FC236}">
                <a16:creationId xmlns:a16="http://schemas.microsoft.com/office/drawing/2014/main" id="{0C7E1A6F-320E-4C4B-9997-4C2475178F7E}"/>
              </a:ext>
            </a:extLst>
          </p:cNvPr>
          <p:cNvSpPr>
            <a:spLocks noGrp="1"/>
          </p:cNvSpPr>
          <p:nvPr>
            <p:ph type="title"/>
          </p:nvPr>
        </p:nvSpPr>
        <p:spPr>
          <a:xfrm>
            <a:off x="838200" y="-409351"/>
            <a:ext cx="10515600" cy="1325563"/>
          </a:xfrm>
        </p:spPr>
        <p:txBody>
          <a:bodyPr>
            <a:normAutofit/>
          </a:bodyPr>
          <a:lstStyle/>
          <a:p>
            <a:r>
              <a:rPr lang="en-US" sz="2800" dirty="0">
                <a:latin typeface="Arial Black" panose="020B0A04020102020204" pitchFamily="34" charset="0"/>
              </a:rPr>
              <a:t>GROWTH: DUAL CONCEPTS</a:t>
            </a:r>
          </a:p>
        </p:txBody>
      </p:sp>
      <p:sp>
        <p:nvSpPr>
          <p:cNvPr id="3" name="Rectangle 2">
            <a:extLst>
              <a:ext uri="{FF2B5EF4-FFF2-40B4-BE49-F238E27FC236}">
                <a16:creationId xmlns:a16="http://schemas.microsoft.com/office/drawing/2014/main" id="{115AA7EF-CAA7-D241-9DB8-354348091475}"/>
              </a:ext>
            </a:extLst>
          </p:cNvPr>
          <p:cNvSpPr/>
          <p:nvPr/>
        </p:nvSpPr>
        <p:spPr>
          <a:xfrm>
            <a:off x="6775881" y="4891887"/>
            <a:ext cx="4577919" cy="1508105"/>
          </a:xfrm>
          <a:prstGeom prst="rect">
            <a:avLst/>
          </a:prstGeom>
        </p:spPr>
        <p:txBody>
          <a:bodyPr wrap="square">
            <a:spAutoFit/>
          </a:bodyPr>
          <a:lstStyle/>
          <a:p>
            <a:pPr marL="342900" lvl="1" indent="0" algn="ctr">
              <a:buNone/>
            </a:pPr>
            <a:r>
              <a:rPr lang="en-US" dirty="0">
                <a:solidFill>
                  <a:srgbClr val="000000"/>
                </a:solidFill>
                <a:latin typeface="Arial" panose="020B0604020202020204" pitchFamily="34" charset="0"/>
                <a:cs typeface="Arial" panose="020B0604020202020204" pitchFamily="34" charset="0"/>
              </a:rPr>
              <a:t> </a:t>
            </a:r>
            <a:r>
              <a:rPr lang="en-US" b="1" dirty="0">
                <a:solidFill>
                  <a:srgbClr val="000000"/>
                </a:solidFill>
                <a:latin typeface="Arial" panose="020B0604020202020204" pitchFamily="34" charset="0"/>
                <a:cs typeface="Arial" panose="020B0604020202020204" pitchFamily="34" charset="0"/>
              </a:rPr>
              <a:t>Other (</a:t>
            </a:r>
            <a:r>
              <a:rPr lang="en-US" b="1" dirty="0" err="1">
                <a:solidFill>
                  <a:srgbClr val="000000"/>
                </a:solidFill>
                <a:latin typeface="Arial" panose="020B0604020202020204" pitchFamily="34" charset="0"/>
                <a:cs typeface="Arial" panose="020B0604020202020204" pitchFamily="34" charset="0"/>
              </a:rPr>
              <a:t>ie</a:t>
            </a:r>
            <a:r>
              <a:rPr lang="en-US" b="1" dirty="0">
                <a:solidFill>
                  <a:srgbClr val="000000"/>
                </a:solidFill>
                <a:latin typeface="Arial" panose="020B0604020202020204" pitchFamily="34" charset="0"/>
                <a:cs typeface="Arial" panose="020B0604020202020204" pitchFamily="34" charset="0"/>
              </a:rPr>
              <a:t>: Pizzeria or Saloon)</a:t>
            </a:r>
          </a:p>
          <a:p>
            <a:pPr marL="342900" lvl="1" indent="0" algn="ctr">
              <a:buNone/>
            </a:pPr>
            <a:r>
              <a:rPr lang="en-US" sz="1400" dirty="0">
                <a:latin typeface="Arial" panose="020B0604020202020204" pitchFamily="34" charset="0"/>
                <a:cs typeface="Arial" panose="020B0604020202020204" pitchFamily="34" charset="0"/>
              </a:rPr>
              <a:t>Dual/Virtual Concept with a known pizza brand that has simplistic operations with low up front capital investment. $800k revenue with 25% Flow through. </a:t>
            </a:r>
            <a:r>
              <a:rPr lang="en-US" sz="1400" dirty="0">
                <a:solidFill>
                  <a:srgbClr val="C00000"/>
                </a:solidFill>
                <a:latin typeface="Arial" panose="020B0604020202020204" pitchFamily="34" charset="0"/>
                <a:cs typeface="Arial" panose="020B0604020202020204" pitchFamily="34" charset="0"/>
              </a:rPr>
              <a:t>Potential for $200k additional EBITDA per location. </a:t>
            </a: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54DD9D7-FC8D-704D-83AC-2FC76B02F0CD}"/>
              </a:ext>
            </a:extLst>
          </p:cNvPr>
          <p:cNvSpPr/>
          <p:nvPr/>
        </p:nvSpPr>
        <p:spPr>
          <a:xfrm>
            <a:off x="284650" y="4891887"/>
            <a:ext cx="5406013" cy="1446550"/>
          </a:xfrm>
          <a:prstGeom prst="rect">
            <a:avLst/>
          </a:prstGeom>
        </p:spPr>
        <p:txBody>
          <a:bodyPr wrap="square">
            <a:spAutoFit/>
          </a:bodyPr>
          <a:lstStyle/>
          <a:p>
            <a:pPr marL="342900" lvl="1" indent="0" algn="ctr">
              <a:buNone/>
            </a:pPr>
            <a:r>
              <a:rPr lang="en-US" b="1" dirty="0">
                <a:solidFill>
                  <a:srgbClr val="000000"/>
                </a:solidFill>
                <a:latin typeface="Arial" panose="020B0604020202020204" pitchFamily="34" charset="0"/>
                <a:cs typeface="Arial" panose="020B0604020202020204" pitchFamily="34" charset="0"/>
              </a:rPr>
              <a:t>Tahoe Joe’s</a:t>
            </a:r>
          </a:p>
          <a:p>
            <a:pPr marL="342900" lvl="1" indent="0" algn="ctr">
              <a:buNone/>
            </a:pPr>
            <a:r>
              <a:rPr lang="en-US" sz="1400" dirty="0">
                <a:latin typeface="Arial" panose="020B0604020202020204" pitchFamily="34" charset="0"/>
                <a:cs typeface="Arial" panose="020B0604020202020204" pitchFamily="34" charset="0"/>
              </a:rPr>
              <a:t>The Company is using its learnings from dual branding with Texas T-Bone in Colorado Springs, CO.  Expectation is to add $800k in additional revenue with 25% flow through when a Famous Dave’s is teamed up with Tahoe Joe’s.  </a:t>
            </a:r>
          </a:p>
          <a:p>
            <a:pPr marL="342900" lvl="1" indent="0" algn="ctr">
              <a:buNone/>
            </a:pPr>
            <a:r>
              <a:rPr lang="en-US" sz="1400" dirty="0">
                <a:solidFill>
                  <a:srgbClr val="C00000"/>
                </a:solidFill>
                <a:latin typeface="Arial" panose="020B0604020202020204" pitchFamily="34" charset="0"/>
                <a:cs typeface="Arial" panose="020B0604020202020204" pitchFamily="34" charset="0"/>
              </a:rPr>
              <a:t>Potential for $200k additional EBITDA per location. </a:t>
            </a:r>
          </a:p>
        </p:txBody>
      </p:sp>
      <p:cxnSp>
        <p:nvCxnSpPr>
          <p:cNvPr id="17" name="Straight Connector 16">
            <a:extLst>
              <a:ext uri="{FF2B5EF4-FFF2-40B4-BE49-F238E27FC236}">
                <a16:creationId xmlns:a16="http://schemas.microsoft.com/office/drawing/2014/main" id="{20C21689-EE46-8146-8E51-1316E0C5E0AF}"/>
              </a:ext>
            </a:extLst>
          </p:cNvPr>
          <p:cNvCxnSpPr>
            <a:cxnSpLocks/>
          </p:cNvCxnSpPr>
          <p:nvPr/>
        </p:nvCxnSpPr>
        <p:spPr>
          <a:xfrm>
            <a:off x="6096000" y="2114746"/>
            <a:ext cx="0" cy="277714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977680D-855A-0042-9F2F-8304952A4388}"/>
              </a:ext>
            </a:extLst>
          </p:cNvPr>
          <p:cNvSpPr txBox="1">
            <a:spLocks/>
          </p:cNvSpPr>
          <p:nvPr/>
        </p:nvSpPr>
        <p:spPr>
          <a:xfrm>
            <a:off x="768626" y="1025773"/>
            <a:ext cx="8652015" cy="7940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sz="1700" i="1" dirty="0">
                <a:latin typeface="Century Schoolbook" panose="02040604050505020304" pitchFamily="18" charset="0"/>
                <a:cs typeface="Arial" panose="020B0604020202020204" pitchFamily="34" charset="0"/>
              </a:rPr>
              <a:t>Famous Dave’s 6,500 sq. ft. boxes were designed to execute at a higher AUV level than its current AUV of $2.8 MM.</a:t>
            </a:r>
            <a:endParaRPr lang="en-US" sz="1700" i="1" cap="all" dirty="0">
              <a:latin typeface="Century Schoolbook" panose="02040604050505020304" pitchFamily="18" charset="0"/>
              <a:cs typeface="Arial" panose="020B0604020202020204" pitchFamily="34" charset="0"/>
            </a:endParaRPr>
          </a:p>
        </p:txBody>
      </p:sp>
      <p:pic>
        <p:nvPicPr>
          <p:cNvPr id="14" name="Picture 13">
            <a:extLst>
              <a:ext uri="{FF2B5EF4-FFF2-40B4-BE49-F238E27FC236}">
                <a16:creationId xmlns:a16="http://schemas.microsoft.com/office/drawing/2014/main" id="{A9B2F5DA-DB11-6F47-AB56-D21E639EBC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3189" y="2487476"/>
            <a:ext cx="2414165" cy="1883048"/>
          </a:xfrm>
          <a:prstGeom prst="rect">
            <a:avLst/>
          </a:prstGeom>
        </p:spPr>
      </p:pic>
      <p:pic>
        <p:nvPicPr>
          <p:cNvPr id="13" name="Picture 12">
            <a:extLst>
              <a:ext uri="{FF2B5EF4-FFF2-40B4-BE49-F238E27FC236}">
                <a16:creationId xmlns:a16="http://schemas.microsoft.com/office/drawing/2014/main" id="{C2AA0F2F-36C8-403E-920A-973A315DB73D}"/>
              </a:ext>
            </a:extLst>
          </p:cNvPr>
          <p:cNvPicPr>
            <a:picLocks noChangeAspect="1"/>
          </p:cNvPicPr>
          <p:nvPr/>
        </p:nvPicPr>
        <p:blipFill>
          <a:blip r:embed="rId4"/>
          <a:stretch>
            <a:fillRect/>
          </a:stretch>
        </p:blipFill>
        <p:spPr>
          <a:xfrm>
            <a:off x="658292" y="2930466"/>
            <a:ext cx="2590510" cy="990904"/>
          </a:xfrm>
          <a:prstGeom prst="rect">
            <a:avLst/>
          </a:prstGeom>
        </p:spPr>
      </p:pic>
    </p:spTree>
    <p:extLst>
      <p:ext uri="{BB962C8B-B14F-4D97-AF65-F5344CB8AC3E}">
        <p14:creationId xmlns:p14="http://schemas.microsoft.com/office/powerpoint/2010/main" val="685407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77BC45D-1557-FA4C-81B3-861AADD1A6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8031" y="3528841"/>
            <a:ext cx="3574235" cy="2747982"/>
          </a:xfrm>
          <a:prstGeom prst="rect">
            <a:avLst/>
          </a:prstGeom>
        </p:spPr>
      </p:pic>
      <p:sp>
        <p:nvSpPr>
          <p:cNvPr id="2" name="Title 1">
            <a:extLst>
              <a:ext uri="{FF2B5EF4-FFF2-40B4-BE49-F238E27FC236}">
                <a16:creationId xmlns:a16="http://schemas.microsoft.com/office/drawing/2014/main" id="{0C7E1A6F-320E-4C4B-9997-4C2475178F7E}"/>
              </a:ext>
            </a:extLst>
          </p:cNvPr>
          <p:cNvSpPr>
            <a:spLocks noGrp="1"/>
          </p:cNvSpPr>
          <p:nvPr>
            <p:ph type="title"/>
          </p:nvPr>
        </p:nvSpPr>
        <p:spPr>
          <a:xfrm>
            <a:off x="838200" y="-409351"/>
            <a:ext cx="10515600" cy="1325563"/>
          </a:xfrm>
        </p:spPr>
        <p:txBody>
          <a:bodyPr>
            <a:normAutofit/>
          </a:bodyPr>
          <a:lstStyle/>
          <a:p>
            <a:r>
              <a:rPr lang="en-US" sz="2800" dirty="0">
                <a:latin typeface="Arial Black" panose="020B0A04020102020204" pitchFamily="34" charset="0"/>
              </a:rPr>
              <a:t>GROWTH: EXPANDING CPG LICENSING</a:t>
            </a:r>
          </a:p>
        </p:txBody>
      </p:sp>
      <p:pic>
        <p:nvPicPr>
          <p:cNvPr id="13" name="Picture 12">
            <a:extLst>
              <a:ext uri="{FF2B5EF4-FFF2-40B4-BE49-F238E27FC236}">
                <a16:creationId xmlns:a16="http://schemas.microsoft.com/office/drawing/2014/main" id="{D781612E-6270-1249-A1EA-34FFBF889B1D}"/>
              </a:ext>
            </a:extLst>
          </p:cNvPr>
          <p:cNvPicPr>
            <a:picLocks noChangeAspect="1"/>
          </p:cNvPicPr>
          <p:nvPr/>
        </p:nvPicPr>
        <p:blipFill>
          <a:blip r:embed="rId3"/>
          <a:stretch>
            <a:fillRect/>
          </a:stretch>
        </p:blipFill>
        <p:spPr>
          <a:xfrm>
            <a:off x="7895776" y="4791598"/>
            <a:ext cx="1756846" cy="1756846"/>
          </a:xfrm>
          <a:prstGeom prst="rect">
            <a:avLst/>
          </a:prstGeom>
        </p:spPr>
      </p:pic>
      <p:pic>
        <p:nvPicPr>
          <p:cNvPr id="14" name="Picture 13">
            <a:extLst>
              <a:ext uri="{FF2B5EF4-FFF2-40B4-BE49-F238E27FC236}">
                <a16:creationId xmlns:a16="http://schemas.microsoft.com/office/drawing/2014/main" id="{1CA175AD-F4DC-2047-90A5-D3FE16A1BD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5504" y="1504844"/>
            <a:ext cx="1292493" cy="1298561"/>
          </a:xfrm>
          <a:prstGeom prst="rect">
            <a:avLst/>
          </a:prstGeom>
        </p:spPr>
      </p:pic>
      <p:pic>
        <p:nvPicPr>
          <p:cNvPr id="15" name="Picture 14">
            <a:extLst>
              <a:ext uri="{FF2B5EF4-FFF2-40B4-BE49-F238E27FC236}">
                <a16:creationId xmlns:a16="http://schemas.microsoft.com/office/drawing/2014/main" id="{A7D145C8-7894-AA42-986C-F31BA5166918}"/>
              </a:ext>
            </a:extLst>
          </p:cNvPr>
          <p:cNvPicPr>
            <a:picLocks noChangeAspect="1"/>
          </p:cNvPicPr>
          <p:nvPr/>
        </p:nvPicPr>
        <p:blipFill>
          <a:blip r:embed="rId5"/>
          <a:stretch>
            <a:fillRect/>
          </a:stretch>
        </p:blipFill>
        <p:spPr>
          <a:xfrm>
            <a:off x="7865504" y="2976088"/>
            <a:ext cx="3574235" cy="2107518"/>
          </a:xfrm>
          <a:prstGeom prst="rect">
            <a:avLst/>
          </a:prstGeom>
        </p:spPr>
      </p:pic>
      <p:pic>
        <p:nvPicPr>
          <p:cNvPr id="16" name="Picture 15">
            <a:extLst>
              <a:ext uri="{FF2B5EF4-FFF2-40B4-BE49-F238E27FC236}">
                <a16:creationId xmlns:a16="http://schemas.microsoft.com/office/drawing/2014/main" id="{9B27AF75-1526-A048-BD24-CA8B886525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71126" y="5358530"/>
            <a:ext cx="1861452" cy="622981"/>
          </a:xfrm>
          <a:prstGeom prst="rect">
            <a:avLst/>
          </a:prstGeom>
        </p:spPr>
      </p:pic>
      <p:pic>
        <p:nvPicPr>
          <p:cNvPr id="19" name="Picture 18">
            <a:extLst>
              <a:ext uri="{FF2B5EF4-FFF2-40B4-BE49-F238E27FC236}">
                <a16:creationId xmlns:a16="http://schemas.microsoft.com/office/drawing/2014/main" id="{311CA272-448F-304D-BFE5-F706054AF9D4}"/>
              </a:ext>
            </a:extLst>
          </p:cNvPr>
          <p:cNvPicPr preferRelativeResize="0">
            <a:picLocks/>
          </p:cNvPicPr>
          <p:nvPr/>
        </p:nvPicPr>
        <p:blipFill rotWithShape="1">
          <a:blip r:embed="rId7" cstate="screen">
            <a:extLst>
              <a:ext uri="{28A0092B-C50C-407E-A947-70E740481C1C}">
                <a14:useLocalDpi xmlns:a14="http://schemas.microsoft.com/office/drawing/2010/main"/>
              </a:ext>
            </a:extLst>
          </a:blip>
          <a:srcRect t="7643" b="12472"/>
          <a:stretch/>
        </p:blipFill>
        <p:spPr>
          <a:xfrm>
            <a:off x="9577340" y="1658514"/>
            <a:ext cx="1776460" cy="852637"/>
          </a:xfrm>
          <a:prstGeom prst="rect">
            <a:avLst/>
          </a:prstGeom>
        </p:spPr>
      </p:pic>
      <p:sp>
        <p:nvSpPr>
          <p:cNvPr id="20" name="Content Placeholder 7">
            <a:extLst>
              <a:ext uri="{FF2B5EF4-FFF2-40B4-BE49-F238E27FC236}">
                <a16:creationId xmlns:a16="http://schemas.microsoft.com/office/drawing/2014/main" id="{AAFA4BB4-6288-3E41-BB7E-A92F5B0FA575}"/>
              </a:ext>
            </a:extLst>
          </p:cNvPr>
          <p:cNvSpPr>
            <a:spLocks noGrp="1"/>
          </p:cNvSpPr>
          <p:nvPr>
            <p:ph idx="1"/>
          </p:nvPr>
        </p:nvSpPr>
        <p:spPr>
          <a:xfrm>
            <a:off x="546504" y="1677527"/>
            <a:ext cx="9030836" cy="1298561"/>
          </a:xfrm>
        </p:spPr>
        <p:txBody>
          <a:bodyPr>
            <a:normAutofit lnSpcReduction="10000"/>
          </a:bodyPr>
          <a:lstStyle/>
          <a:p>
            <a:pPr marL="342900" lvl="1" indent="0">
              <a:buNone/>
            </a:pPr>
            <a:r>
              <a:rPr lang="en-US" sz="1600" b="1" i="1" dirty="0">
                <a:latin typeface="Century Schoolbook" panose="02040604050505020304" pitchFamily="18" charset="0"/>
                <a:cs typeface="Arial" panose="020B0604020202020204" pitchFamily="34" charset="0"/>
              </a:rPr>
              <a:t>CPG (Consumer Packaged Goods) – Passive Revenue</a:t>
            </a:r>
          </a:p>
          <a:p>
            <a:pPr marL="342900" lvl="1" indent="0">
              <a:buNone/>
            </a:pPr>
            <a:endParaRPr lang="en-US" sz="1600" u="sng" dirty="0">
              <a:latin typeface="Arial" panose="020B0604020202020204" pitchFamily="34" charset="0"/>
              <a:cs typeface="Arial" panose="020B0604020202020204" pitchFamily="34" charset="0"/>
            </a:endParaRPr>
          </a:p>
          <a:p>
            <a:pPr marL="628650" lvl="1" indent="-285750">
              <a:buClr>
                <a:schemeClr val="tx1"/>
              </a:buClr>
              <a:buSzPct val="105000"/>
              <a:buFont typeface="Arial" panose="020B0604020202020204" pitchFamily="34" charset="0"/>
              <a:buChar char="•"/>
            </a:pPr>
            <a:r>
              <a:rPr lang="en-US" sz="1600" dirty="0">
                <a:latin typeface="Arial" panose="020B0604020202020204" pitchFamily="34" charset="0"/>
                <a:cs typeface="Arial" panose="020B0604020202020204" pitchFamily="34" charset="0"/>
              </a:rPr>
              <a:t>BBQ receives a 3% licensing fee </a:t>
            </a:r>
          </a:p>
          <a:p>
            <a:pPr marL="628650" lvl="1" indent="-285750">
              <a:buClr>
                <a:schemeClr val="tx1"/>
              </a:buClr>
              <a:buSzPct val="105000"/>
              <a:buFont typeface="Arial" panose="020B0604020202020204" pitchFamily="34" charset="0"/>
              <a:buChar char="•"/>
            </a:pPr>
            <a:r>
              <a:rPr lang="en-US" sz="1600" dirty="0">
                <a:latin typeface="Arial" panose="020B0604020202020204" pitchFamily="34" charset="0"/>
                <a:cs typeface="Arial" panose="020B0604020202020204" pitchFamily="34" charset="0"/>
              </a:rPr>
              <a:t>2021 licensing revenue ~$1.5 million</a:t>
            </a:r>
          </a:p>
          <a:p>
            <a:pPr marL="628650" lvl="1" indent="-285750">
              <a:buClr>
                <a:schemeClr val="tx1"/>
              </a:buClr>
              <a:buSzPct val="105000"/>
              <a:buFont typeface="Arial" panose="020B0604020202020204" pitchFamily="34" charset="0"/>
              <a:buChar char="•"/>
            </a:pPr>
            <a:r>
              <a:rPr lang="en-US" sz="1600" dirty="0">
                <a:latin typeface="Arial" panose="020B0604020202020204" pitchFamily="34" charset="0"/>
                <a:cs typeface="Arial" panose="020B0604020202020204" pitchFamily="34" charset="0"/>
              </a:rPr>
              <a:t>Famous Dave’s has more SKU’s than any other restaurant in retail</a:t>
            </a:r>
          </a:p>
          <a:p>
            <a:pPr marL="514350" lvl="1" indent="-171450">
              <a:buFont typeface="Arial" panose="020B0604020202020204" pitchFamily="34" charset="0"/>
              <a:buChar char="•"/>
            </a:pPr>
            <a:endParaRPr lang="en-US" dirty="0">
              <a:solidFill>
                <a:srgbClr val="FF0000"/>
              </a:solidFill>
              <a:latin typeface="Arial" panose="020B0604020202020204" pitchFamily="34" charset="0"/>
              <a:cs typeface="Arial" panose="020B0604020202020204" pitchFamily="34" charset="0"/>
            </a:endParaRPr>
          </a:p>
          <a:p>
            <a:pPr marL="457200" indent="-457200">
              <a:buFont typeface="+mj-lt"/>
              <a:buAutoNum type="arabicPeriod"/>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EFB3F636-6332-9241-A3DF-82A88E14E61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6483" y="4265965"/>
            <a:ext cx="2263807" cy="1908700"/>
          </a:xfrm>
          <a:prstGeom prst="rect">
            <a:avLst/>
          </a:prstGeom>
        </p:spPr>
      </p:pic>
    </p:spTree>
    <p:extLst>
      <p:ext uri="{BB962C8B-B14F-4D97-AF65-F5344CB8AC3E}">
        <p14:creationId xmlns:p14="http://schemas.microsoft.com/office/powerpoint/2010/main" val="573313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9E7253-03DD-2743-9B1A-B6A30F1240FD}"/>
              </a:ext>
            </a:extLst>
          </p:cNvPr>
          <p:cNvPicPr>
            <a:picLocks noChangeAspect="1"/>
          </p:cNvPicPr>
          <p:nvPr/>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6F125D0-052B-6749-B8CB-5562205F9E81}"/>
              </a:ext>
            </a:extLst>
          </p:cNvPr>
          <p:cNvSpPr txBox="1">
            <a:spLocks/>
          </p:cNvSpPr>
          <p:nvPr/>
        </p:nvSpPr>
        <p:spPr>
          <a:xfrm>
            <a:off x="838200" y="2766218"/>
            <a:ext cx="10515600" cy="1325563"/>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dirty="0">
                <a:solidFill>
                  <a:schemeClr val="bg1"/>
                </a:solidFill>
              </a:rPr>
              <a:t>VILLAGE INN &amp; </a:t>
            </a:r>
          </a:p>
          <a:p>
            <a:r>
              <a:rPr lang="en-US" dirty="0">
                <a:solidFill>
                  <a:schemeClr val="bg1"/>
                </a:solidFill>
              </a:rPr>
              <a:t>BAKERS SQUARE</a:t>
            </a:r>
          </a:p>
        </p:txBody>
      </p:sp>
    </p:spTree>
    <p:extLst>
      <p:ext uri="{BB962C8B-B14F-4D97-AF65-F5344CB8AC3E}">
        <p14:creationId xmlns:p14="http://schemas.microsoft.com/office/powerpoint/2010/main" val="1080605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printer&#10;&#10;Description automatically generated">
            <a:extLst>
              <a:ext uri="{FF2B5EF4-FFF2-40B4-BE49-F238E27FC236}">
                <a16:creationId xmlns:a16="http://schemas.microsoft.com/office/drawing/2014/main" id="{8F55B86E-BAC3-7E40-A51D-8C1666E9FF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7247"/>
          <a:stretch/>
        </p:blipFill>
        <p:spPr>
          <a:xfrm>
            <a:off x="7175167" y="0"/>
            <a:ext cx="5212466" cy="6858000"/>
          </a:xfrm>
          <a:prstGeom prst="rect">
            <a:avLst/>
          </a:prstGeom>
        </p:spPr>
      </p:pic>
      <p:sp>
        <p:nvSpPr>
          <p:cNvPr id="2" name="Title 1"/>
          <p:cNvSpPr>
            <a:spLocks noGrp="1"/>
          </p:cNvSpPr>
          <p:nvPr>
            <p:ph type="title"/>
          </p:nvPr>
        </p:nvSpPr>
        <p:spPr>
          <a:xfrm>
            <a:off x="502961" y="560163"/>
            <a:ext cx="11456409" cy="612868"/>
          </a:xfrm>
        </p:spPr>
        <p:txBody>
          <a:bodyPr>
            <a:noAutofit/>
          </a:bodyPr>
          <a:lstStyle/>
          <a:p>
            <a:r>
              <a:rPr lang="en-US" sz="2400" b="1" dirty="0">
                <a:solidFill>
                  <a:schemeClr val="tx1"/>
                </a:solidFill>
                <a:latin typeface="Arial Black" panose="020B0604020202020204" pitchFamily="34" charset="0"/>
                <a:cs typeface="Arial Black" panose="020B0604020202020204" pitchFamily="34" charset="0"/>
              </a:rPr>
              <a:t>AUTHENTIC FAMILY DINING BRANDS </a:t>
            </a:r>
            <a:br>
              <a:rPr lang="en-US" sz="2400" b="1" dirty="0">
                <a:solidFill>
                  <a:schemeClr val="tx1"/>
                </a:solidFill>
                <a:latin typeface="Arial Black" panose="020B0604020202020204" pitchFamily="34" charset="0"/>
                <a:cs typeface="Arial Black" panose="020B0604020202020204" pitchFamily="34" charset="0"/>
              </a:rPr>
            </a:br>
            <a:r>
              <a:rPr lang="en-US" sz="2400" b="1" dirty="0">
                <a:solidFill>
                  <a:schemeClr val="tx1"/>
                </a:solidFill>
                <a:latin typeface="Arial Black" panose="020B0604020202020204" pitchFamily="34" charset="0"/>
                <a:cs typeface="Arial Black" panose="020B0604020202020204" pitchFamily="34" charset="0"/>
              </a:rPr>
              <a:t>WITH LONG HISTORIES</a:t>
            </a:r>
          </a:p>
        </p:txBody>
      </p:sp>
      <p:sp>
        <p:nvSpPr>
          <p:cNvPr id="18" name="Content Placeholder 14">
            <a:extLst>
              <a:ext uri="{FF2B5EF4-FFF2-40B4-BE49-F238E27FC236}">
                <a16:creationId xmlns:a16="http://schemas.microsoft.com/office/drawing/2014/main" id="{C68AC37E-C030-6D4B-BB1B-D7082DD5CC0D}"/>
              </a:ext>
            </a:extLst>
          </p:cNvPr>
          <p:cNvSpPr txBox="1">
            <a:spLocks/>
          </p:cNvSpPr>
          <p:nvPr/>
        </p:nvSpPr>
        <p:spPr>
          <a:xfrm>
            <a:off x="746029" y="2236445"/>
            <a:ext cx="7691915" cy="1599378"/>
          </a:xfrm>
          <a:prstGeom prst="rect">
            <a:avLst/>
          </a:prstGeom>
          <a:ln>
            <a:noFill/>
          </a:ln>
        </p:spPr>
        <p:txBody>
          <a:bodyPr vert="horz" lIns="0" tIns="0" rIns="0" bIns="0" rtlCol="0">
            <a:noAutofit/>
          </a:bodyPr>
          <a:lstStyle>
            <a:lvl1pPr marL="148146" indent="-139754" algn="l" defTabSz="448469" rtl="0" eaLnBrk="1" latinLnBrk="0" hangingPunct="1">
              <a:lnSpc>
                <a:spcPct val="110000"/>
              </a:lnSpc>
              <a:spcBef>
                <a:spcPts val="265"/>
              </a:spcBef>
              <a:spcAft>
                <a:spcPts val="265"/>
              </a:spcAft>
              <a:buClrTx/>
              <a:buFont typeface="Arial"/>
              <a:buChar char="•"/>
              <a:defRPr sz="927" kern="1200">
                <a:solidFill>
                  <a:srgbClr val="000000"/>
                </a:solidFill>
                <a:latin typeface="+mn-lt"/>
                <a:ea typeface="+mn-ea"/>
                <a:cs typeface="Century"/>
              </a:defRPr>
            </a:lvl1pPr>
            <a:lvl2pPr marL="345200" indent="-173300" algn="l" defTabSz="402500" rtl="0" eaLnBrk="1" latinLnBrk="0" hangingPunct="1">
              <a:spcBef>
                <a:spcPct val="20000"/>
              </a:spcBef>
              <a:buClrTx/>
              <a:buFont typeface="Arial"/>
              <a:buChar char="–"/>
              <a:tabLst/>
              <a:defRPr sz="1059" kern="1200">
                <a:solidFill>
                  <a:srgbClr val="000000"/>
                </a:solidFill>
                <a:latin typeface="+mn-lt"/>
                <a:ea typeface="+mn-ea"/>
                <a:cs typeface="Century"/>
              </a:defRPr>
            </a:lvl2pPr>
            <a:lvl3pPr marL="610736" indent="-223614" algn="l" defTabSz="448469" rtl="0" eaLnBrk="1" latinLnBrk="0" hangingPunct="1">
              <a:spcBef>
                <a:spcPct val="20000"/>
              </a:spcBef>
              <a:buClrTx/>
              <a:buFont typeface="Arial"/>
              <a:buChar char="•"/>
              <a:tabLst/>
              <a:defRPr sz="971" kern="1200">
                <a:solidFill>
                  <a:srgbClr val="000000"/>
                </a:solidFill>
                <a:latin typeface="+mn-lt"/>
                <a:ea typeface="+mn-ea"/>
                <a:cs typeface="Century"/>
              </a:defRPr>
            </a:lvl3pPr>
            <a:lvl4pPr marL="862299" indent="-223614" algn="l" defTabSz="448469" rtl="0" eaLnBrk="1" latinLnBrk="0" hangingPunct="1">
              <a:spcBef>
                <a:spcPct val="20000"/>
              </a:spcBef>
              <a:buClrTx/>
              <a:buFont typeface="Arial"/>
              <a:buChar char="–"/>
              <a:defRPr sz="927" kern="1200">
                <a:solidFill>
                  <a:srgbClr val="000000"/>
                </a:solidFill>
                <a:latin typeface="+mn-lt"/>
                <a:ea typeface="+mn-ea"/>
                <a:cs typeface="Century"/>
              </a:defRPr>
            </a:lvl4pPr>
            <a:lvl5pPr marL="1106875" indent="-223614" algn="l" defTabSz="448469" rtl="0" eaLnBrk="1" latinLnBrk="0" hangingPunct="1">
              <a:spcBef>
                <a:spcPct val="20000"/>
              </a:spcBef>
              <a:buClrTx/>
              <a:buFont typeface="Arial"/>
              <a:buChar char="»"/>
              <a:defRPr sz="927" kern="1200">
                <a:solidFill>
                  <a:srgbClr val="000000"/>
                </a:solidFill>
                <a:latin typeface="+mn-lt"/>
                <a:ea typeface="+mn-ea"/>
                <a:cs typeface="Century"/>
              </a:defRPr>
            </a:lvl5pPr>
            <a:lvl6pPr marL="2466559" indent="-224234" algn="l" defTabSz="448469" rtl="0" eaLnBrk="1" latinLnBrk="0" hangingPunct="1">
              <a:spcBef>
                <a:spcPct val="20000"/>
              </a:spcBef>
              <a:buFont typeface="Arial"/>
              <a:buChar char="•"/>
              <a:defRPr sz="1941" kern="1200">
                <a:solidFill>
                  <a:schemeClr val="tx1"/>
                </a:solidFill>
                <a:latin typeface="+mn-lt"/>
                <a:ea typeface="+mn-ea"/>
                <a:cs typeface="+mn-cs"/>
              </a:defRPr>
            </a:lvl6pPr>
            <a:lvl7pPr marL="2915023" indent="-224234" algn="l" defTabSz="448469" rtl="0" eaLnBrk="1" latinLnBrk="0" hangingPunct="1">
              <a:spcBef>
                <a:spcPct val="20000"/>
              </a:spcBef>
              <a:buFont typeface="Arial"/>
              <a:buChar char="•"/>
              <a:defRPr sz="1941" kern="1200">
                <a:solidFill>
                  <a:schemeClr val="tx1"/>
                </a:solidFill>
                <a:latin typeface="+mn-lt"/>
                <a:ea typeface="+mn-ea"/>
                <a:cs typeface="+mn-cs"/>
              </a:defRPr>
            </a:lvl7pPr>
            <a:lvl8pPr marL="3363492" indent="-224234" algn="l" defTabSz="448469" rtl="0" eaLnBrk="1" latinLnBrk="0" hangingPunct="1">
              <a:spcBef>
                <a:spcPct val="20000"/>
              </a:spcBef>
              <a:buFont typeface="Arial"/>
              <a:buChar char="•"/>
              <a:defRPr sz="1941" kern="1200">
                <a:solidFill>
                  <a:schemeClr val="tx1"/>
                </a:solidFill>
                <a:latin typeface="+mn-lt"/>
                <a:ea typeface="+mn-ea"/>
                <a:cs typeface="+mn-cs"/>
              </a:defRPr>
            </a:lvl8pPr>
            <a:lvl9pPr marL="3811955" indent="-224234" algn="l" defTabSz="448469" rtl="0" eaLnBrk="1" latinLnBrk="0" hangingPunct="1">
              <a:spcBef>
                <a:spcPct val="20000"/>
              </a:spcBef>
              <a:buFont typeface="Arial"/>
              <a:buChar char="•"/>
              <a:defRPr sz="1941" kern="1200">
                <a:solidFill>
                  <a:schemeClr val="tx1"/>
                </a:solidFill>
                <a:latin typeface="+mn-lt"/>
                <a:ea typeface="+mn-ea"/>
                <a:cs typeface="+mn-cs"/>
              </a:defRPr>
            </a:lvl9pPr>
          </a:lstStyle>
          <a:p>
            <a:pPr marL="285750" indent="-285750"/>
            <a:r>
              <a:rPr lang="en-US" sz="1700" dirty="0">
                <a:solidFill>
                  <a:schemeClr val="tx1"/>
                </a:solidFill>
                <a:latin typeface="Arial" panose="020B0604020202020204" pitchFamily="34" charset="0"/>
                <a:cs typeface="Arial" panose="020B0604020202020204" pitchFamily="34" charset="0"/>
              </a:rPr>
              <a:t>Founded in Denver, Colorado in 1958</a:t>
            </a:r>
          </a:p>
          <a:p>
            <a:pPr marL="285750" indent="-285750"/>
            <a:r>
              <a:rPr lang="en-US" sz="1700" dirty="0">
                <a:solidFill>
                  <a:schemeClr val="tx1"/>
                </a:solidFill>
                <a:latin typeface="Arial" panose="020B0604020202020204" pitchFamily="34" charset="0"/>
                <a:cs typeface="Arial" panose="020B0604020202020204" pitchFamily="34" charset="0"/>
              </a:rPr>
              <a:t>Known for breakfast all day, especially pancakes</a:t>
            </a:r>
          </a:p>
          <a:p>
            <a:pPr marL="285750" indent="-285750"/>
            <a:r>
              <a:rPr lang="en-US" sz="1700" dirty="0">
                <a:solidFill>
                  <a:schemeClr val="tx1"/>
                </a:solidFill>
                <a:latin typeface="Arial" panose="020B0604020202020204" pitchFamily="34" charset="0"/>
                <a:cs typeface="Arial" panose="020B0604020202020204" pitchFamily="34" charset="0"/>
              </a:rPr>
              <a:t>Located primarily in the Rockies, the Mid West, Arizona, and Florida</a:t>
            </a:r>
          </a:p>
        </p:txBody>
      </p:sp>
      <p:sp>
        <p:nvSpPr>
          <p:cNvPr id="23" name="Content Placeholder 14">
            <a:extLst>
              <a:ext uri="{FF2B5EF4-FFF2-40B4-BE49-F238E27FC236}">
                <a16:creationId xmlns:a16="http://schemas.microsoft.com/office/drawing/2014/main" id="{997D5245-69CA-4946-BBD4-F1D70EA9A111}"/>
              </a:ext>
            </a:extLst>
          </p:cNvPr>
          <p:cNvSpPr txBox="1">
            <a:spLocks/>
          </p:cNvSpPr>
          <p:nvPr/>
        </p:nvSpPr>
        <p:spPr>
          <a:xfrm>
            <a:off x="746029" y="4335659"/>
            <a:ext cx="7691915" cy="1599378"/>
          </a:xfrm>
          <a:prstGeom prst="rect">
            <a:avLst/>
          </a:prstGeom>
          <a:ln>
            <a:noFill/>
          </a:ln>
        </p:spPr>
        <p:txBody>
          <a:bodyPr vert="horz" lIns="0" tIns="0" rIns="0" bIns="0" rtlCol="0">
            <a:noAutofit/>
          </a:bodyPr>
          <a:lstStyle>
            <a:lvl1pPr marL="148146" indent="-139754" algn="l" defTabSz="448469" rtl="0" eaLnBrk="1" latinLnBrk="0" hangingPunct="1">
              <a:lnSpc>
                <a:spcPct val="110000"/>
              </a:lnSpc>
              <a:spcBef>
                <a:spcPts val="265"/>
              </a:spcBef>
              <a:spcAft>
                <a:spcPts val="265"/>
              </a:spcAft>
              <a:buClrTx/>
              <a:buFont typeface="Arial"/>
              <a:buChar char="•"/>
              <a:defRPr sz="927" kern="1200">
                <a:solidFill>
                  <a:srgbClr val="000000"/>
                </a:solidFill>
                <a:latin typeface="+mn-lt"/>
                <a:ea typeface="+mn-ea"/>
                <a:cs typeface="Century"/>
              </a:defRPr>
            </a:lvl1pPr>
            <a:lvl2pPr marL="345200" indent="-173300" algn="l" defTabSz="402500" rtl="0" eaLnBrk="1" latinLnBrk="0" hangingPunct="1">
              <a:spcBef>
                <a:spcPct val="20000"/>
              </a:spcBef>
              <a:buClrTx/>
              <a:buFont typeface="Arial"/>
              <a:buChar char="–"/>
              <a:tabLst/>
              <a:defRPr sz="1059" kern="1200">
                <a:solidFill>
                  <a:srgbClr val="000000"/>
                </a:solidFill>
                <a:latin typeface="+mn-lt"/>
                <a:ea typeface="+mn-ea"/>
                <a:cs typeface="Century"/>
              </a:defRPr>
            </a:lvl2pPr>
            <a:lvl3pPr marL="610736" indent="-223614" algn="l" defTabSz="448469" rtl="0" eaLnBrk="1" latinLnBrk="0" hangingPunct="1">
              <a:spcBef>
                <a:spcPct val="20000"/>
              </a:spcBef>
              <a:buClrTx/>
              <a:buFont typeface="Arial"/>
              <a:buChar char="•"/>
              <a:tabLst/>
              <a:defRPr sz="971" kern="1200">
                <a:solidFill>
                  <a:srgbClr val="000000"/>
                </a:solidFill>
                <a:latin typeface="+mn-lt"/>
                <a:ea typeface="+mn-ea"/>
                <a:cs typeface="Century"/>
              </a:defRPr>
            </a:lvl3pPr>
            <a:lvl4pPr marL="862299" indent="-223614" algn="l" defTabSz="448469" rtl="0" eaLnBrk="1" latinLnBrk="0" hangingPunct="1">
              <a:spcBef>
                <a:spcPct val="20000"/>
              </a:spcBef>
              <a:buClrTx/>
              <a:buFont typeface="Arial"/>
              <a:buChar char="–"/>
              <a:defRPr sz="927" kern="1200">
                <a:solidFill>
                  <a:srgbClr val="000000"/>
                </a:solidFill>
                <a:latin typeface="+mn-lt"/>
                <a:ea typeface="+mn-ea"/>
                <a:cs typeface="Century"/>
              </a:defRPr>
            </a:lvl4pPr>
            <a:lvl5pPr marL="1106875" indent="-223614" algn="l" defTabSz="448469" rtl="0" eaLnBrk="1" latinLnBrk="0" hangingPunct="1">
              <a:spcBef>
                <a:spcPct val="20000"/>
              </a:spcBef>
              <a:buClrTx/>
              <a:buFont typeface="Arial"/>
              <a:buChar char="»"/>
              <a:defRPr sz="927" kern="1200">
                <a:solidFill>
                  <a:srgbClr val="000000"/>
                </a:solidFill>
                <a:latin typeface="+mn-lt"/>
                <a:ea typeface="+mn-ea"/>
                <a:cs typeface="Century"/>
              </a:defRPr>
            </a:lvl5pPr>
            <a:lvl6pPr marL="2466559" indent="-224234" algn="l" defTabSz="448469" rtl="0" eaLnBrk="1" latinLnBrk="0" hangingPunct="1">
              <a:spcBef>
                <a:spcPct val="20000"/>
              </a:spcBef>
              <a:buFont typeface="Arial"/>
              <a:buChar char="•"/>
              <a:defRPr sz="1941" kern="1200">
                <a:solidFill>
                  <a:schemeClr val="tx1"/>
                </a:solidFill>
                <a:latin typeface="+mn-lt"/>
                <a:ea typeface="+mn-ea"/>
                <a:cs typeface="+mn-cs"/>
              </a:defRPr>
            </a:lvl6pPr>
            <a:lvl7pPr marL="2915023" indent="-224234" algn="l" defTabSz="448469" rtl="0" eaLnBrk="1" latinLnBrk="0" hangingPunct="1">
              <a:spcBef>
                <a:spcPct val="20000"/>
              </a:spcBef>
              <a:buFont typeface="Arial"/>
              <a:buChar char="•"/>
              <a:defRPr sz="1941" kern="1200">
                <a:solidFill>
                  <a:schemeClr val="tx1"/>
                </a:solidFill>
                <a:latin typeface="+mn-lt"/>
                <a:ea typeface="+mn-ea"/>
                <a:cs typeface="+mn-cs"/>
              </a:defRPr>
            </a:lvl7pPr>
            <a:lvl8pPr marL="3363492" indent="-224234" algn="l" defTabSz="448469" rtl="0" eaLnBrk="1" latinLnBrk="0" hangingPunct="1">
              <a:spcBef>
                <a:spcPct val="20000"/>
              </a:spcBef>
              <a:buFont typeface="Arial"/>
              <a:buChar char="•"/>
              <a:defRPr sz="1941" kern="1200">
                <a:solidFill>
                  <a:schemeClr val="tx1"/>
                </a:solidFill>
                <a:latin typeface="+mn-lt"/>
                <a:ea typeface="+mn-ea"/>
                <a:cs typeface="+mn-cs"/>
              </a:defRPr>
            </a:lvl8pPr>
            <a:lvl9pPr marL="3811955" indent="-224234" algn="l" defTabSz="448469" rtl="0" eaLnBrk="1" latinLnBrk="0" hangingPunct="1">
              <a:spcBef>
                <a:spcPct val="20000"/>
              </a:spcBef>
              <a:buFont typeface="Arial"/>
              <a:buChar char="•"/>
              <a:defRPr sz="1941" kern="1200">
                <a:solidFill>
                  <a:schemeClr val="tx1"/>
                </a:solidFill>
                <a:latin typeface="+mn-lt"/>
                <a:ea typeface="+mn-ea"/>
                <a:cs typeface="+mn-cs"/>
              </a:defRPr>
            </a:lvl9pPr>
          </a:lstStyle>
          <a:p>
            <a:pPr marL="285750" indent="-285750"/>
            <a:r>
              <a:rPr lang="en-US" sz="1700" dirty="0">
                <a:solidFill>
                  <a:schemeClr val="tx1"/>
                </a:solidFill>
                <a:latin typeface="Arial" panose="020B0604020202020204" pitchFamily="34" charset="0"/>
                <a:cs typeface="Arial" panose="020B0604020202020204" pitchFamily="34" charset="0"/>
              </a:rPr>
              <a:t>Founded in Des Moines, Iowa in 1969</a:t>
            </a:r>
          </a:p>
          <a:p>
            <a:pPr marL="285750" indent="-285750"/>
            <a:r>
              <a:rPr lang="en-US" sz="1700" dirty="0">
                <a:solidFill>
                  <a:schemeClr val="tx1"/>
                </a:solidFill>
                <a:latin typeface="Arial" panose="020B0604020202020204" pitchFamily="34" charset="0"/>
                <a:cs typeface="Arial" panose="020B0604020202020204" pitchFamily="34" charset="0"/>
              </a:rPr>
              <a:t>Celebrated for soups, sandwiches, and pies</a:t>
            </a:r>
          </a:p>
          <a:p>
            <a:pPr marL="285750" indent="-285750"/>
            <a:r>
              <a:rPr lang="en-US" sz="1700" dirty="0">
                <a:solidFill>
                  <a:schemeClr val="tx1"/>
                </a:solidFill>
                <a:latin typeface="Arial" panose="020B0604020202020204" pitchFamily="34" charset="0"/>
                <a:cs typeface="Arial" panose="020B0604020202020204" pitchFamily="34" charset="0"/>
              </a:rPr>
              <a:t>Located in the Mid West</a:t>
            </a:r>
          </a:p>
        </p:txBody>
      </p:sp>
      <p:sp>
        <p:nvSpPr>
          <p:cNvPr id="13" name="Rectangle 12">
            <a:extLst>
              <a:ext uri="{FF2B5EF4-FFF2-40B4-BE49-F238E27FC236}">
                <a16:creationId xmlns:a16="http://schemas.microsoft.com/office/drawing/2014/main" id="{855CA1ED-214F-7B4F-B294-EEBDFBFFFCDE}"/>
              </a:ext>
            </a:extLst>
          </p:cNvPr>
          <p:cNvSpPr/>
          <p:nvPr/>
        </p:nvSpPr>
        <p:spPr>
          <a:xfrm>
            <a:off x="611083" y="1641637"/>
            <a:ext cx="1515158" cy="453842"/>
          </a:xfrm>
          <a:prstGeom prst="rect">
            <a:avLst/>
          </a:prstGeom>
        </p:spPr>
        <p:txBody>
          <a:bodyPr wrap="none">
            <a:spAutoFit/>
          </a:bodyPr>
          <a:lstStyle/>
          <a:p>
            <a:pPr>
              <a:lnSpc>
                <a:spcPct val="150000"/>
              </a:lnSpc>
            </a:pPr>
            <a:r>
              <a:rPr lang="en-US" b="1" i="1" spc="-50" dirty="0">
                <a:latin typeface="Century Schoolbook" panose="02040604050505020304" pitchFamily="18" charset="0"/>
                <a:cs typeface="Arial" panose="020B0604020202020204" pitchFamily="34" charset="0"/>
              </a:rPr>
              <a:t>Village Inn:</a:t>
            </a:r>
          </a:p>
        </p:txBody>
      </p:sp>
      <p:sp>
        <p:nvSpPr>
          <p:cNvPr id="24" name="Rectangle 23">
            <a:extLst>
              <a:ext uri="{FF2B5EF4-FFF2-40B4-BE49-F238E27FC236}">
                <a16:creationId xmlns:a16="http://schemas.microsoft.com/office/drawing/2014/main" id="{26EE3891-027D-2243-A691-9BD8F8368B4F}"/>
              </a:ext>
            </a:extLst>
          </p:cNvPr>
          <p:cNvSpPr/>
          <p:nvPr/>
        </p:nvSpPr>
        <p:spPr>
          <a:xfrm>
            <a:off x="611083" y="3749868"/>
            <a:ext cx="1912703" cy="453842"/>
          </a:xfrm>
          <a:prstGeom prst="rect">
            <a:avLst/>
          </a:prstGeom>
        </p:spPr>
        <p:txBody>
          <a:bodyPr wrap="none">
            <a:spAutoFit/>
          </a:bodyPr>
          <a:lstStyle/>
          <a:p>
            <a:pPr>
              <a:lnSpc>
                <a:spcPct val="150000"/>
              </a:lnSpc>
            </a:pPr>
            <a:r>
              <a:rPr lang="en-US" b="1" i="1" spc="-50">
                <a:latin typeface="Century Schoolbook" panose="02040604050505020304" pitchFamily="18" charset="0"/>
                <a:cs typeface="Arial" panose="020B0604020202020204" pitchFamily="34" charset="0"/>
              </a:rPr>
              <a:t>Bakers Square:</a:t>
            </a:r>
            <a:endParaRPr lang="en-US" b="1" i="1" spc="-50" dirty="0">
              <a:latin typeface="Century Schoolbook" panose="02040604050505020304" pitchFamily="18" charset="0"/>
              <a:cs typeface="Arial" panose="020B0604020202020204" pitchFamily="34" charset="0"/>
            </a:endParaRPr>
          </a:p>
        </p:txBody>
      </p:sp>
    </p:spTree>
    <p:extLst>
      <p:ext uri="{BB962C8B-B14F-4D97-AF65-F5344CB8AC3E}">
        <p14:creationId xmlns:p14="http://schemas.microsoft.com/office/powerpoint/2010/main" val="1349542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DBE0A25-DDD7-4900-A736-F73377458984}"/>
              </a:ext>
            </a:extLst>
          </p:cNvPr>
          <p:cNvSpPr>
            <a:spLocks noGrp="1"/>
          </p:cNvSpPr>
          <p:nvPr>
            <p:ph type="title"/>
          </p:nvPr>
        </p:nvSpPr>
        <p:spPr>
          <a:xfrm>
            <a:off x="543707" y="927089"/>
            <a:ext cx="10833513" cy="545325"/>
          </a:xfrm>
        </p:spPr>
        <p:txBody>
          <a:bodyPr>
            <a:noAutofit/>
          </a:bodyPr>
          <a:lstStyle/>
          <a:p>
            <a:r>
              <a:rPr lang="en-US" sz="3200" b="1" dirty="0">
                <a:solidFill>
                  <a:schemeClr val="tx1"/>
                </a:solidFill>
                <a:latin typeface="Arial Black" panose="020B0604020202020204" pitchFamily="34" charset="0"/>
                <a:cs typeface="Arial Black" panose="020B0604020202020204" pitchFamily="34" charset="0"/>
              </a:rPr>
              <a:t>OUR VISION FOR VILLAGE INN </a:t>
            </a:r>
            <a:br>
              <a:rPr lang="en-US" sz="3200" b="1" dirty="0">
                <a:solidFill>
                  <a:schemeClr val="tx1"/>
                </a:solidFill>
                <a:latin typeface="Arial Black" panose="020B0604020202020204" pitchFamily="34" charset="0"/>
                <a:cs typeface="Arial Black" panose="020B0604020202020204" pitchFamily="34" charset="0"/>
              </a:rPr>
            </a:br>
            <a:r>
              <a:rPr lang="en-US" sz="3200" b="1" dirty="0">
                <a:solidFill>
                  <a:schemeClr val="tx1"/>
                </a:solidFill>
                <a:latin typeface="Arial Black" panose="020B0604020202020204" pitchFamily="34" charset="0"/>
                <a:cs typeface="Arial Black" panose="020B0604020202020204" pitchFamily="34" charset="0"/>
              </a:rPr>
              <a:t>AND BAKERS SQUARE GROWTH</a:t>
            </a:r>
          </a:p>
        </p:txBody>
      </p:sp>
      <p:sp>
        <p:nvSpPr>
          <p:cNvPr id="5" name="Text Placeholder 5">
            <a:extLst>
              <a:ext uri="{FF2B5EF4-FFF2-40B4-BE49-F238E27FC236}">
                <a16:creationId xmlns:a16="http://schemas.microsoft.com/office/drawing/2014/main" id="{89BA5861-9CD9-4CD2-A435-B91A861BA5D3}"/>
              </a:ext>
            </a:extLst>
          </p:cNvPr>
          <p:cNvSpPr txBox="1">
            <a:spLocks/>
          </p:cNvSpPr>
          <p:nvPr/>
        </p:nvSpPr>
        <p:spPr>
          <a:xfrm>
            <a:off x="725880" y="1092925"/>
            <a:ext cx="9024789" cy="5192785"/>
          </a:xfrm>
          <a:prstGeom prst="rect">
            <a:avLst/>
          </a:prstGeom>
        </p:spPr>
        <p:txBody>
          <a:bodyPr vert="horz" lIns="91440" tIns="45720" rIns="91440" bIns="45720" rtlCol="0" anchor="t">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buFont typeface="Arial" panose="020B0604020202020204" pitchFamily="34" charset="0"/>
              <a:buChar char="•"/>
              <a:defRPr/>
            </a:pPr>
            <a:endParaRPr lang="en-US" sz="1900" kern="0" dirty="0">
              <a:solidFill>
                <a:schemeClr val="tx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defRPr/>
            </a:pPr>
            <a:endParaRPr lang="en-US" sz="1500" kern="0" dirty="0">
              <a:solidFill>
                <a:schemeClr val="tx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defRPr/>
            </a:pPr>
            <a:endParaRPr lang="en-US" sz="1900" kern="0" dirty="0">
              <a:solidFill>
                <a:schemeClr val="tx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defRPr/>
            </a:pPr>
            <a:endParaRPr lang="en-US" sz="1900" kern="0"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8033A42-84DD-4CC6-A6CF-0D2324E57CE7}"/>
              </a:ext>
            </a:extLst>
          </p:cNvPr>
          <p:cNvSpPr txBox="1"/>
          <p:nvPr/>
        </p:nvSpPr>
        <p:spPr>
          <a:xfrm>
            <a:off x="362467" y="1908852"/>
            <a:ext cx="9388202" cy="1200329"/>
          </a:xfrm>
          <a:prstGeom prst="rect">
            <a:avLst/>
          </a:prstGeom>
          <a:noFill/>
        </p:spPr>
        <p:txBody>
          <a:bodyPr wrap="square">
            <a:spAutoFit/>
          </a:bodyPr>
          <a:lstStyle/>
          <a:p>
            <a:pPr marL="742950" lvl="1" indent="-285750">
              <a:buFont typeface="Arial" panose="020B0604020202020204" pitchFamily="34" charset="0"/>
              <a:buChar char="•"/>
              <a:defRPr/>
            </a:pPr>
            <a:r>
              <a:rPr lang="en-US" sz="1800" kern="0" dirty="0">
                <a:solidFill>
                  <a:schemeClr val="tx1"/>
                </a:solidFill>
                <a:latin typeface="Arial" panose="020B0604020202020204" pitchFamily="34" charset="0"/>
                <a:cs typeface="Arial" panose="020B0604020202020204" pitchFamily="34" charset="0"/>
              </a:rPr>
              <a:t>Bakers Square – </a:t>
            </a:r>
            <a:r>
              <a:rPr lang="en-US" kern="0" dirty="0">
                <a:latin typeface="Arial" panose="020B0604020202020204" pitchFamily="34" charset="0"/>
                <a:cs typeface="Arial" panose="020B0604020202020204" pitchFamily="34" charset="0"/>
              </a:rPr>
              <a:t>The best pie in America</a:t>
            </a:r>
            <a:r>
              <a:rPr lang="en-US" sz="1800" kern="0" dirty="0">
                <a:solidFill>
                  <a:schemeClr val="tx1"/>
                </a:solidFill>
                <a:latin typeface="Arial" panose="020B0604020202020204" pitchFamily="34" charset="0"/>
                <a:cs typeface="Arial" panose="020B0604020202020204" pitchFamily="34" charset="0"/>
              </a:rPr>
              <a:t> can be sold in many retail locations including grocery, kiosks, and our other restaurants (Famous Dave’s, Granite City, Real Urban BBQ).</a:t>
            </a:r>
          </a:p>
          <a:p>
            <a:pPr lvl="1">
              <a:defRPr/>
            </a:pPr>
            <a:endParaRPr lang="en-US" sz="1800" kern="0" dirty="0">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A6F0740-05B6-BD4D-A309-C18741CDC068}"/>
              </a:ext>
            </a:extLst>
          </p:cNvPr>
          <p:cNvSpPr/>
          <p:nvPr/>
        </p:nvSpPr>
        <p:spPr>
          <a:xfrm>
            <a:off x="362467" y="2878749"/>
            <a:ext cx="9968624" cy="646331"/>
          </a:xfrm>
          <a:prstGeom prst="rect">
            <a:avLst/>
          </a:prstGeom>
        </p:spPr>
        <p:txBody>
          <a:bodyPr wrap="square">
            <a:spAutoFit/>
          </a:bodyPr>
          <a:lstStyle/>
          <a:p>
            <a:pPr marL="742950" lvl="1" indent="-285750">
              <a:buFont typeface="Arial" panose="020B0604020202020204" pitchFamily="34" charset="0"/>
              <a:buChar char="•"/>
              <a:defRPr/>
            </a:pPr>
            <a:r>
              <a:rPr lang="en-US" kern="0" dirty="0">
                <a:latin typeface="Arial" panose="020B0604020202020204" pitchFamily="34" charset="0"/>
                <a:cs typeface="Arial" panose="020B0604020202020204" pitchFamily="34" charset="0"/>
              </a:rPr>
              <a:t>Village Inn - Rejuvenate the brand with a new VI Café prototype and launch a new growth initiative.</a:t>
            </a:r>
          </a:p>
        </p:txBody>
      </p:sp>
      <p:pic>
        <p:nvPicPr>
          <p:cNvPr id="12" name="Picture 11" descr="A picture containing sky, road, outdoor, street&#10;&#10;Description automatically generated">
            <a:extLst>
              <a:ext uri="{FF2B5EF4-FFF2-40B4-BE49-F238E27FC236}">
                <a16:creationId xmlns:a16="http://schemas.microsoft.com/office/drawing/2014/main" id="{66218C7A-1AE6-234A-9B97-ED1A2ECCCD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347409">
            <a:off x="6720976" y="3509097"/>
            <a:ext cx="4673619" cy="2120438"/>
          </a:xfrm>
          <a:prstGeom prst="rect">
            <a:avLst/>
          </a:prstGeom>
          <a:ln w="60325" cap="sq">
            <a:solidFill>
              <a:schemeClr val="bg1"/>
            </a:solidFill>
            <a:miter lim="800000"/>
          </a:ln>
          <a:effectLst>
            <a:outerShdw blurRad="63500" sx="99451" sy="99451" algn="ctr" rotWithShape="0">
              <a:prstClr val="black"/>
            </a:outerShdw>
          </a:effectLst>
        </p:spPr>
      </p:pic>
      <p:pic>
        <p:nvPicPr>
          <p:cNvPr id="14" name="Picture 13">
            <a:extLst>
              <a:ext uri="{FF2B5EF4-FFF2-40B4-BE49-F238E27FC236}">
                <a16:creationId xmlns:a16="http://schemas.microsoft.com/office/drawing/2014/main" id="{77EEA57E-EDA3-484A-BB3D-6DDF4B57BED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23500" b="72000" l="21667" r="75167"/>
                    </a14:imgEffect>
                  </a14:imgLayer>
                </a14:imgProps>
              </a:ext>
              <a:ext uri="{28A0092B-C50C-407E-A947-70E740481C1C}">
                <a14:useLocalDpi xmlns:a14="http://schemas.microsoft.com/office/drawing/2010/main"/>
              </a:ext>
            </a:extLst>
          </a:blip>
          <a:srcRect l="24645" t="25556" r="25334" b="28465"/>
          <a:stretch/>
        </p:blipFill>
        <p:spPr>
          <a:xfrm>
            <a:off x="10000248" y="5679912"/>
            <a:ext cx="1034943" cy="634206"/>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48BB724C-9E3E-124E-8CB0-4F6CE4CC2FB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328540">
            <a:off x="2506818" y="4112960"/>
            <a:ext cx="4673619" cy="2120438"/>
          </a:xfrm>
          <a:prstGeom prst="rect">
            <a:avLst/>
          </a:prstGeom>
          <a:ln w="60325" cap="sq">
            <a:solidFill>
              <a:schemeClr val="bg1"/>
            </a:solidFill>
            <a:miter lim="800000"/>
          </a:ln>
          <a:effectLst>
            <a:outerShdw blurRad="63500" sx="99451" sy="99451" algn="ctr" rotWithShape="0">
              <a:prstClr val="black"/>
            </a:outerShdw>
          </a:effectLst>
        </p:spPr>
      </p:pic>
    </p:spTree>
    <p:extLst>
      <p:ext uri="{BB962C8B-B14F-4D97-AF65-F5344CB8AC3E}">
        <p14:creationId xmlns:p14="http://schemas.microsoft.com/office/powerpoint/2010/main" val="70888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2" y="211885"/>
            <a:ext cx="10854018" cy="612868"/>
          </a:xfrm>
        </p:spPr>
        <p:txBody>
          <a:bodyPr>
            <a:noAutofit/>
          </a:bodyPr>
          <a:lstStyle/>
          <a:p>
            <a:r>
              <a:rPr lang="en-US" sz="2800" b="1" dirty="0">
                <a:solidFill>
                  <a:schemeClr val="tx1"/>
                </a:solidFill>
                <a:latin typeface="Arial Black" panose="020B0604020202020204" pitchFamily="34" charset="0"/>
                <a:cs typeface="Arial Black" panose="020B0604020202020204" pitchFamily="34" charset="0"/>
              </a:rPr>
              <a:t>HOW VILLAGE INN &amp; BAKERS SQUARE DELIVER</a:t>
            </a:r>
          </a:p>
        </p:txBody>
      </p:sp>
      <p:graphicFrame>
        <p:nvGraphicFramePr>
          <p:cNvPr id="19" name="Table 18"/>
          <p:cNvGraphicFramePr>
            <a:graphicFrameLocks noGrp="1"/>
          </p:cNvGraphicFramePr>
          <p:nvPr>
            <p:extLst>
              <p:ext uri="{D42A27DB-BD31-4B8C-83A1-F6EECF244321}">
                <p14:modId xmlns:p14="http://schemas.microsoft.com/office/powerpoint/2010/main" val="4081094434"/>
              </p:ext>
            </p:extLst>
          </p:nvPr>
        </p:nvGraphicFramePr>
        <p:xfrm>
          <a:off x="2063302" y="2703804"/>
          <a:ext cx="8062616" cy="3178845"/>
        </p:xfrm>
        <a:graphic>
          <a:graphicData uri="http://schemas.openxmlformats.org/drawingml/2006/table">
            <a:tbl>
              <a:tblPr firstRow="1" bandRow="1">
                <a:tableStyleId>{5C22544A-7EE6-4342-B048-85BDC9FD1C3A}</a:tableStyleId>
              </a:tblPr>
              <a:tblGrid>
                <a:gridCol w="1308775">
                  <a:extLst>
                    <a:ext uri="{9D8B030D-6E8A-4147-A177-3AD203B41FA5}">
                      <a16:colId xmlns:a16="http://schemas.microsoft.com/office/drawing/2014/main" val="1245855688"/>
                    </a:ext>
                  </a:extLst>
                </a:gridCol>
                <a:gridCol w="384232">
                  <a:extLst>
                    <a:ext uri="{9D8B030D-6E8A-4147-A177-3AD203B41FA5}">
                      <a16:colId xmlns:a16="http://schemas.microsoft.com/office/drawing/2014/main" val="1393296691"/>
                    </a:ext>
                  </a:extLst>
                </a:gridCol>
                <a:gridCol w="3124103">
                  <a:extLst>
                    <a:ext uri="{9D8B030D-6E8A-4147-A177-3AD203B41FA5}">
                      <a16:colId xmlns:a16="http://schemas.microsoft.com/office/drawing/2014/main" val="1914348883"/>
                    </a:ext>
                  </a:extLst>
                </a:gridCol>
                <a:gridCol w="582706">
                  <a:extLst>
                    <a:ext uri="{9D8B030D-6E8A-4147-A177-3AD203B41FA5}">
                      <a16:colId xmlns:a16="http://schemas.microsoft.com/office/drawing/2014/main" val="1332027477"/>
                    </a:ext>
                  </a:extLst>
                </a:gridCol>
                <a:gridCol w="2662800">
                  <a:extLst>
                    <a:ext uri="{9D8B030D-6E8A-4147-A177-3AD203B41FA5}">
                      <a16:colId xmlns:a16="http://schemas.microsoft.com/office/drawing/2014/main" val="2854526607"/>
                    </a:ext>
                  </a:extLst>
                </a:gridCol>
              </a:tblGrid>
              <a:tr h="635769">
                <a:tc>
                  <a:txBody>
                    <a:bodyPr/>
                    <a:lstStyle/>
                    <a:p>
                      <a:pPr algn="r"/>
                      <a:r>
                        <a:rPr lang="en-US" sz="1200" b="1" i="1" dirty="0">
                          <a:solidFill>
                            <a:schemeClr val="tx1"/>
                          </a:solidFill>
                          <a:latin typeface="Century Schoolbook" panose="02040604050505020304" pitchFamily="18" charset="0"/>
                          <a:cs typeface="Arial" panose="020B0604020202020204" pitchFamily="34" charset="0"/>
                        </a:rPr>
                        <a:t>Homemade</a:t>
                      </a: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2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b="0" i="0" dirty="0">
                          <a:solidFill>
                            <a:schemeClr val="tx1"/>
                          </a:solidFill>
                          <a:latin typeface="Arial" panose="020B0604020202020204" pitchFamily="34" charset="0"/>
                          <a:cs typeface="Arial" panose="020B0604020202020204" pitchFamily="34" charset="0"/>
                        </a:rPr>
                        <a:t>Home-style</a:t>
                      </a:r>
                      <a:r>
                        <a:rPr lang="en-US" sz="1100" b="0" i="0" baseline="0" dirty="0">
                          <a:solidFill>
                            <a:schemeClr val="tx1"/>
                          </a:solidFill>
                          <a:latin typeface="Arial" panose="020B0604020202020204" pitchFamily="34" charset="0"/>
                          <a:cs typeface="Arial" panose="020B0604020202020204" pitchFamily="34" charset="0"/>
                        </a:rPr>
                        <a:t> breakfast is key</a:t>
                      </a:r>
                      <a:endParaRPr lang="en-US" sz="11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b="0" i="0" dirty="0">
                          <a:solidFill>
                            <a:schemeClr val="tx1"/>
                          </a:solidFill>
                          <a:latin typeface="Arial" panose="020B0604020202020204" pitchFamily="34" charset="0"/>
                          <a:cs typeface="Arial" panose="020B0604020202020204" pitchFamily="34" charset="0"/>
                        </a:rPr>
                        <a:t>Primarily pie, but</a:t>
                      </a:r>
                      <a:r>
                        <a:rPr lang="en-US" sz="1100" b="0" i="0" baseline="0" dirty="0">
                          <a:solidFill>
                            <a:schemeClr val="tx1"/>
                          </a:solidFill>
                          <a:latin typeface="Arial" panose="020B0604020202020204" pitchFamily="34" charset="0"/>
                          <a:cs typeface="Arial" panose="020B0604020202020204" pitchFamily="34" charset="0"/>
                        </a:rPr>
                        <a:t> the whole menu generally conveys home-style food</a:t>
                      </a:r>
                      <a:endParaRPr lang="en-US" sz="11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5506165"/>
                  </a:ext>
                </a:extLst>
              </a:tr>
              <a:tr h="635769">
                <a:tc>
                  <a:txBody>
                    <a:bodyPr/>
                    <a:lstStyle/>
                    <a:p>
                      <a:pPr algn="r"/>
                      <a:r>
                        <a:rPr lang="en-US" sz="1200" b="1" i="1" dirty="0">
                          <a:solidFill>
                            <a:schemeClr val="tx1"/>
                          </a:solidFill>
                          <a:latin typeface="Century Schoolbook" panose="02040604050505020304" pitchFamily="18" charset="0"/>
                          <a:cs typeface="Arial" panose="020B0604020202020204" pitchFamily="34" charset="0"/>
                        </a:rPr>
                        <a:t>Variety and </a:t>
                      </a:r>
                    </a:p>
                    <a:p>
                      <a:pPr algn="r"/>
                      <a:r>
                        <a:rPr lang="en-US" sz="1200" b="1" i="1" dirty="0">
                          <a:solidFill>
                            <a:schemeClr val="tx1"/>
                          </a:solidFill>
                          <a:latin typeface="Century Schoolbook" panose="02040604050505020304" pitchFamily="18" charset="0"/>
                          <a:cs typeface="Arial" panose="020B0604020202020204" pitchFamily="34" charset="0"/>
                        </a:rPr>
                        <a:t>Customization</a:t>
                      </a: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508238"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1100" b="0" i="0" dirty="0">
                          <a:solidFill>
                            <a:schemeClr val="tx1"/>
                          </a:solidFill>
                          <a:latin typeface="Arial" panose="020B0604020202020204" pitchFamily="34" charset="0"/>
                          <a:cs typeface="Arial" panose="020B0604020202020204" pitchFamily="34" charset="0"/>
                        </a:rPr>
                        <a:t>Breakfast items are the strongest menu segment</a:t>
                      </a: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1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508238"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Arial" panose="020B0604020202020204" pitchFamily="34" charset="0"/>
                          <a:cs typeface="Arial" panose="020B0604020202020204" pitchFamily="34" charset="0"/>
                        </a:rPr>
                        <a:t>Across all day parts</a:t>
                      </a: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8572898"/>
                  </a:ext>
                </a:extLst>
              </a:tr>
              <a:tr h="635769">
                <a:tc>
                  <a:txBody>
                    <a:bodyPr/>
                    <a:lstStyle/>
                    <a:p>
                      <a:pPr algn="r"/>
                      <a:r>
                        <a:rPr lang="en-US" sz="1200" b="1" i="1" dirty="0">
                          <a:solidFill>
                            <a:schemeClr val="tx1"/>
                          </a:solidFill>
                          <a:latin typeface="Century Schoolbook" panose="02040604050505020304" pitchFamily="18" charset="0"/>
                          <a:cs typeface="Arial" panose="020B0604020202020204" pitchFamily="34" charset="0"/>
                        </a:rPr>
                        <a:t>Quality</a:t>
                      </a: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2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b="0" i="0" dirty="0">
                          <a:solidFill>
                            <a:schemeClr val="tx1"/>
                          </a:solidFill>
                          <a:latin typeface="Arial" panose="020B0604020202020204" pitchFamily="34" charset="0"/>
                          <a:cs typeface="Arial" panose="020B0604020202020204" pitchFamily="34" charset="0"/>
                        </a:rPr>
                        <a:t>Great breakfast and </a:t>
                      </a:r>
                      <a:r>
                        <a:rPr lang="en-US" sz="1100" b="0" i="0" baseline="0" dirty="0">
                          <a:solidFill>
                            <a:schemeClr val="tx1"/>
                          </a:solidFill>
                          <a:latin typeface="Arial" panose="020B0604020202020204" pitchFamily="34" charset="0"/>
                          <a:cs typeface="Arial" panose="020B0604020202020204" pitchFamily="34" charset="0"/>
                        </a:rPr>
                        <a:t>highest quality pie</a:t>
                      </a:r>
                      <a:endParaRPr lang="en-US" sz="11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b="0" i="0" dirty="0">
                          <a:solidFill>
                            <a:schemeClr val="tx1"/>
                          </a:solidFill>
                          <a:latin typeface="Arial" panose="020B0604020202020204" pitchFamily="34" charset="0"/>
                          <a:cs typeface="Arial" panose="020B0604020202020204" pitchFamily="34" charset="0"/>
                        </a:rPr>
                        <a:t>Unique pies</a:t>
                      </a:r>
                      <a:r>
                        <a:rPr lang="en-US" sz="1100" b="0" i="0" baseline="0" dirty="0">
                          <a:solidFill>
                            <a:schemeClr val="tx1"/>
                          </a:solidFill>
                          <a:latin typeface="Arial" panose="020B0604020202020204" pitchFamily="34" charset="0"/>
                          <a:cs typeface="Arial" panose="020B0604020202020204" pitchFamily="34" charset="0"/>
                        </a:rPr>
                        <a:t> are high quality offerings</a:t>
                      </a:r>
                      <a:endParaRPr lang="en-US" sz="11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8351867"/>
                  </a:ext>
                </a:extLst>
              </a:tr>
              <a:tr h="635769">
                <a:tc>
                  <a:txBody>
                    <a:bodyPr/>
                    <a:lstStyle/>
                    <a:p>
                      <a:pPr algn="r"/>
                      <a:r>
                        <a:rPr lang="en-US" sz="1200" b="1" i="1" dirty="0">
                          <a:solidFill>
                            <a:schemeClr val="tx1"/>
                          </a:solidFill>
                          <a:latin typeface="Century Schoolbook" panose="02040604050505020304" pitchFamily="18" charset="0"/>
                          <a:cs typeface="Arial" panose="020B0604020202020204" pitchFamily="34" charset="0"/>
                        </a:rPr>
                        <a:t>Fresh</a:t>
                      </a: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2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1100" b="0" i="0" dirty="0">
                          <a:solidFill>
                            <a:schemeClr val="tx1"/>
                          </a:solidFill>
                          <a:latin typeface="Arial" panose="020B0604020202020204" pitchFamily="34" charset="0"/>
                          <a:cs typeface="Arial" panose="020B0604020202020204" pitchFamily="34" charset="0"/>
                        </a:rPr>
                        <a:t>Breakfast is largely made from scratch</a:t>
                      </a: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1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1100" b="0" i="0" dirty="0">
                          <a:solidFill>
                            <a:schemeClr val="tx1"/>
                          </a:solidFill>
                          <a:latin typeface="Arial" panose="020B0604020202020204" pitchFamily="34" charset="0"/>
                          <a:cs typeface="Arial" panose="020B0604020202020204" pitchFamily="34" charset="0"/>
                        </a:rPr>
                        <a:t>Large variety of fresh</a:t>
                      </a:r>
                      <a:r>
                        <a:rPr lang="en-US" sz="1100" b="0" i="0" baseline="0" dirty="0">
                          <a:solidFill>
                            <a:schemeClr val="tx1"/>
                          </a:solidFill>
                          <a:latin typeface="Arial" panose="020B0604020202020204" pitchFamily="34" charset="0"/>
                          <a:cs typeface="Arial" panose="020B0604020202020204" pitchFamily="34" charset="0"/>
                        </a:rPr>
                        <a:t> baked pies</a:t>
                      </a:r>
                      <a:endParaRPr lang="en-US" sz="11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5851118"/>
                  </a:ext>
                </a:extLst>
              </a:tr>
              <a:tr h="635769">
                <a:tc>
                  <a:txBody>
                    <a:bodyPr/>
                    <a:lstStyle/>
                    <a:p>
                      <a:pPr algn="r"/>
                      <a:r>
                        <a:rPr lang="en-US" sz="1200" b="1" i="1" dirty="0">
                          <a:solidFill>
                            <a:schemeClr val="tx1"/>
                          </a:solidFill>
                          <a:latin typeface="Century Schoolbook" panose="02040604050505020304" pitchFamily="18" charset="0"/>
                          <a:cs typeface="Arial" panose="020B0604020202020204" pitchFamily="34" charset="0"/>
                        </a:rPr>
                        <a:t>Value</a:t>
                      </a: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2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b="0" i="0" dirty="0">
                          <a:solidFill>
                            <a:schemeClr val="tx1"/>
                          </a:solidFill>
                          <a:latin typeface="Arial" panose="020B0604020202020204" pitchFamily="34" charset="0"/>
                          <a:cs typeface="Arial" panose="020B0604020202020204" pitchFamily="34" charset="0"/>
                        </a:rPr>
                        <a:t>Village Inn Breakfast represents greatest value for number of options and price</a:t>
                      </a: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i="0" dirty="0">
                        <a:solidFill>
                          <a:schemeClr val="tx1"/>
                        </a:solidFill>
                        <a:latin typeface="Arial" panose="020B0604020202020204" pitchFamily="34" charset="0"/>
                        <a:cs typeface="Arial" panose="020B0604020202020204" pitchFamily="34" charset="0"/>
                      </a:endParaRP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b="0" i="0" dirty="0">
                          <a:solidFill>
                            <a:schemeClr val="tx1"/>
                          </a:solidFill>
                          <a:latin typeface="Arial" panose="020B0604020202020204" pitchFamily="34" charset="0"/>
                          <a:cs typeface="Arial" panose="020B0604020202020204" pitchFamily="34" charset="0"/>
                        </a:rPr>
                        <a:t>Affordable items</a:t>
                      </a:r>
                    </a:p>
                  </a:txBody>
                  <a:tcPr marL="80682" marR="80682" marT="40341" marB="403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3471648"/>
                  </a:ext>
                </a:extLst>
              </a:tr>
            </a:tbl>
          </a:graphicData>
        </a:graphic>
      </p:graphicFrame>
      <p:pic>
        <p:nvPicPr>
          <p:cNvPr id="4" name="Picture 3" descr="Screen Clipping"/>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2778" b="98148" l="0" r="97368"/>
                    </a14:imgEffect>
                  </a14:imgLayer>
                </a14:imgProps>
              </a:ext>
              <a:ext uri="{28A0092B-C50C-407E-A947-70E740481C1C}">
                <a14:useLocalDpi xmlns:a14="http://schemas.microsoft.com/office/drawing/2010/main"/>
              </a:ext>
            </a:extLst>
          </a:blip>
          <a:srcRect/>
          <a:stretch/>
        </p:blipFill>
        <p:spPr>
          <a:xfrm>
            <a:off x="9441718" y="6051652"/>
            <a:ext cx="449105" cy="423804"/>
          </a:xfrm>
          <a:prstGeom prst="rect">
            <a:avLst/>
          </a:prstGeom>
        </p:spPr>
      </p:pic>
      <p:sp>
        <p:nvSpPr>
          <p:cNvPr id="23" name="Rectangle 22"/>
          <p:cNvSpPr/>
          <p:nvPr/>
        </p:nvSpPr>
        <p:spPr>
          <a:xfrm>
            <a:off x="8057670" y="6160109"/>
            <a:ext cx="1197513" cy="2263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48469"/>
            <a:r>
              <a:rPr lang="en-US" sz="1059" b="1" dirty="0">
                <a:solidFill>
                  <a:schemeClr val="tx1"/>
                </a:solidFill>
                <a:latin typeface="Arial" panose="020B0604020202020204" pitchFamily="34" charset="0"/>
                <a:cs typeface="Arial" panose="020B0604020202020204" pitchFamily="34" charset="0"/>
              </a:rPr>
              <a:t>Key Business Driver</a:t>
            </a:r>
            <a:endParaRPr lang="en-US" sz="1059" b="1" baseline="30000" dirty="0">
              <a:solidFill>
                <a:schemeClr val="tx1"/>
              </a:solidFill>
              <a:latin typeface="Arial" panose="020B0604020202020204" pitchFamily="34" charset="0"/>
              <a:cs typeface="Arial" panose="020B0604020202020204" pitchFamily="34" charset="0"/>
            </a:endParaRPr>
          </a:p>
        </p:txBody>
      </p:sp>
      <p:sp>
        <p:nvSpPr>
          <p:cNvPr id="25" name="Rectangle 24"/>
          <p:cNvSpPr/>
          <p:nvPr/>
        </p:nvSpPr>
        <p:spPr>
          <a:xfrm>
            <a:off x="9902441" y="6162147"/>
            <a:ext cx="1628219" cy="20578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48469"/>
            <a:r>
              <a:rPr lang="en-US" sz="1059" b="1" dirty="0">
                <a:solidFill>
                  <a:schemeClr val="tx1"/>
                </a:solidFill>
                <a:latin typeface="Arial" panose="020B0604020202020204" pitchFamily="34" charset="0"/>
                <a:cs typeface="Arial" panose="020B0604020202020204" pitchFamily="34" charset="0"/>
              </a:rPr>
              <a:t>Strong Secondary </a:t>
            </a:r>
          </a:p>
          <a:p>
            <a:pPr defTabSz="448469"/>
            <a:r>
              <a:rPr lang="en-US" sz="1059" b="1" dirty="0">
                <a:solidFill>
                  <a:schemeClr val="tx1"/>
                </a:solidFill>
                <a:latin typeface="Arial" panose="020B0604020202020204" pitchFamily="34" charset="0"/>
                <a:cs typeface="Arial" panose="020B0604020202020204" pitchFamily="34" charset="0"/>
              </a:rPr>
              <a:t>Value Proposition</a:t>
            </a:r>
          </a:p>
        </p:txBody>
      </p:sp>
      <p:pic>
        <p:nvPicPr>
          <p:cNvPr id="26" name="Picture 25" descr="Screen Clipping"/>
          <p:cNvPicPr>
            <a:picLocks noChangeAspect="1"/>
          </p:cNvPicPr>
          <p:nvPr/>
        </p:nvPicPr>
        <p:blipFill rotWithShape="1">
          <a:blip r:embed="rId2" cstate="screen">
            <a:extLst>
              <a:ext uri="{BEBA8EAE-BF5A-486C-A8C5-ECC9F3942E4B}">
                <a14:imgProps xmlns:a14="http://schemas.microsoft.com/office/drawing/2010/main">
                  <a14:imgLayer r:embed="rId4">
                    <a14:imgEffect>
                      <a14:backgroundRemoval t="2778" b="98148" l="0" r="97368"/>
                    </a14:imgEffect>
                  </a14:imgLayer>
                </a14:imgProps>
              </a:ext>
              <a:ext uri="{28A0092B-C50C-407E-A947-70E740481C1C}">
                <a14:useLocalDpi xmlns:a14="http://schemas.microsoft.com/office/drawing/2010/main"/>
              </a:ext>
            </a:extLst>
          </a:blip>
          <a:srcRect/>
          <a:stretch/>
        </p:blipFill>
        <p:spPr>
          <a:xfrm>
            <a:off x="3370027" y="4104705"/>
            <a:ext cx="449105" cy="423804"/>
          </a:xfrm>
          <a:prstGeom prst="rect">
            <a:avLst/>
          </a:prstGeom>
        </p:spPr>
      </p:pic>
      <p:pic>
        <p:nvPicPr>
          <p:cNvPr id="27" name="Picture 26" descr="Screen Clipping"/>
          <p:cNvPicPr>
            <a:picLocks noChangeAspect="1"/>
          </p:cNvPicPr>
          <p:nvPr/>
        </p:nvPicPr>
        <p:blipFill rotWithShape="1">
          <a:blip r:embed="rId2" cstate="screen">
            <a:extLst>
              <a:ext uri="{BEBA8EAE-BF5A-486C-A8C5-ECC9F3942E4B}">
                <a14:imgProps xmlns:a14="http://schemas.microsoft.com/office/drawing/2010/main">
                  <a14:imgLayer r:embed="rId4">
                    <a14:imgEffect>
                      <a14:backgroundRemoval t="2778" b="98148" l="0" r="97368"/>
                    </a14:imgEffect>
                  </a14:imgLayer>
                </a14:imgProps>
              </a:ext>
              <a:ext uri="{28A0092B-C50C-407E-A947-70E740481C1C}">
                <a14:useLocalDpi xmlns:a14="http://schemas.microsoft.com/office/drawing/2010/main"/>
              </a:ext>
            </a:extLst>
          </a:blip>
          <a:srcRect/>
          <a:stretch/>
        </p:blipFill>
        <p:spPr>
          <a:xfrm>
            <a:off x="6953255" y="4059882"/>
            <a:ext cx="449105" cy="423804"/>
          </a:xfrm>
          <a:prstGeom prst="rect">
            <a:avLst/>
          </a:prstGeom>
        </p:spPr>
      </p:pic>
      <p:pic>
        <p:nvPicPr>
          <p:cNvPr id="28" name="Picture 27" descr="Screen Clipping"/>
          <p:cNvPicPr>
            <a:picLocks noChangeAspect="1"/>
          </p:cNvPicPr>
          <p:nvPr/>
        </p:nvPicPr>
        <p:blipFill rotWithShape="1">
          <a:blip r:embed="rId2" cstate="screen">
            <a:extLst>
              <a:ext uri="{BEBA8EAE-BF5A-486C-A8C5-ECC9F3942E4B}">
                <a14:imgProps xmlns:a14="http://schemas.microsoft.com/office/drawing/2010/main">
                  <a14:imgLayer r:embed="rId4">
                    <a14:imgEffect>
                      <a14:backgroundRemoval t="2778" b="98148" l="0" r="97368"/>
                    </a14:imgEffect>
                  </a14:imgLayer>
                </a14:imgProps>
              </a:ext>
              <a:ext uri="{28A0092B-C50C-407E-A947-70E740481C1C}">
                <a14:useLocalDpi xmlns:a14="http://schemas.microsoft.com/office/drawing/2010/main"/>
              </a:ext>
            </a:extLst>
          </a:blip>
          <a:srcRect/>
          <a:stretch/>
        </p:blipFill>
        <p:spPr>
          <a:xfrm>
            <a:off x="3370027" y="4743663"/>
            <a:ext cx="449105" cy="423804"/>
          </a:xfrm>
          <a:prstGeom prst="rect">
            <a:avLst/>
          </a:prstGeom>
        </p:spPr>
      </p:pic>
      <p:pic>
        <p:nvPicPr>
          <p:cNvPr id="29" name="Picture 28" descr="Screen Clipping"/>
          <p:cNvPicPr>
            <a:picLocks noChangeAspect="1"/>
          </p:cNvPicPr>
          <p:nvPr/>
        </p:nvPicPr>
        <p:blipFill rotWithShape="1">
          <a:blip r:embed="rId2" cstate="screen">
            <a:extLst>
              <a:ext uri="{BEBA8EAE-BF5A-486C-A8C5-ECC9F3942E4B}">
                <a14:imgProps xmlns:a14="http://schemas.microsoft.com/office/drawing/2010/main">
                  <a14:imgLayer r:embed="rId4">
                    <a14:imgEffect>
                      <a14:backgroundRemoval t="2778" b="98148" l="0" r="97368"/>
                    </a14:imgEffect>
                  </a14:imgLayer>
                </a14:imgProps>
              </a:ext>
              <a:ext uri="{28A0092B-C50C-407E-A947-70E740481C1C}">
                <a14:useLocalDpi xmlns:a14="http://schemas.microsoft.com/office/drawing/2010/main"/>
              </a:ext>
            </a:extLst>
          </a:blip>
          <a:srcRect/>
          <a:stretch/>
        </p:blipFill>
        <p:spPr>
          <a:xfrm>
            <a:off x="6953255" y="4727680"/>
            <a:ext cx="449105" cy="423804"/>
          </a:xfrm>
          <a:prstGeom prst="rect">
            <a:avLst/>
          </a:prstGeom>
        </p:spPr>
      </p:pic>
      <p:pic>
        <p:nvPicPr>
          <p:cNvPr id="5" name="Picture 4" descr="Screen Clipping"/>
          <p:cNvPicPr>
            <a:picLocks noChangeAspect="1"/>
          </p:cNvPicPr>
          <p:nvPr/>
        </p:nvPicPr>
        <p:blipFill>
          <a:blip r:embed="rId5" cstate="screen">
            <a:extLst>
              <a:ext uri="{BEBA8EAE-BF5A-486C-A8C5-ECC9F3942E4B}">
                <a14:imgProps xmlns:a14="http://schemas.microsoft.com/office/drawing/2010/main">
                  <a14:imgLayer r:embed="rId6">
                    <a14:imgEffect>
                      <a14:backgroundRemoval t="9016" b="88525" l="0" r="100000"/>
                    </a14:imgEffect>
                  </a14:imgLayer>
                </a14:imgProps>
              </a:ext>
              <a:ext uri="{28A0092B-C50C-407E-A947-70E740481C1C}">
                <a14:useLocalDpi xmlns:a14="http://schemas.microsoft.com/office/drawing/2010/main"/>
              </a:ext>
            </a:extLst>
          </a:blip>
          <a:stretch>
            <a:fillRect/>
          </a:stretch>
        </p:blipFill>
        <p:spPr>
          <a:xfrm>
            <a:off x="7585917" y="6068093"/>
            <a:ext cx="392126" cy="478393"/>
          </a:xfrm>
          <a:prstGeom prst="rect">
            <a:avLst/>
          </a:prstGeom>
        </p:spPr>
      </p:pic>
      <p:pic>
        <p:nvPicPr>
          <p:cNvPr id="34" name="Picture 33" descr="Screen Clipping"/>
          <p:cNvPicPr>
            <a:picLocks noChangeAspect="1"/>
          </p:cNvPicPr>
          <p:nvPr/>
        </p:nvPicPr>
        <p:blipFill>
          <a:blip r:embed="rId7" cstate="screen">
            <a:extLst>
              <a:ext uri="{BEBA8EAE-BF5A-486C-A8C5-ECC9F3942E4B}">
                <a14:imgProps xmlns:a14="http://schemas.microsoft.com/office/drawing/2010/main">
                  <a14:imgLayer r:embed="rId8">
                    <a14:imgEffect>
                      <a14:backgroundRemoval t="9016" b="88525" l="0" r="100000"/>
                    </a14:imgEffect>
                  </a14:imgLayer>
                </a14:imgProps>
              </a:ext>
              <a:ext uri="{28A0092B-C50C-407E-A947-70E740481C1C}">
                <a14:useLocalDpi xmlns:a14="http://schemas.microsoft.com/office/drawing/2010/main"/>
              </a:ext>
            </a:extLst>
          </a:blip>
          <a:stretch>
            <a:fillRect/>
          </a:stretch>
        </p:blipFill>
        <p:spPr>
          <a:xfrm>
            <a:off x="3390832" y="2812520"/>
            <a:ext cx="407498" cy="497146"/>
          </a:xfrm>
          <a:prstGeom prst="rect">
            <a:avLst/>
          </a:prstGeom>
        </p:spPr>
      </p:pic>
      <p:pic>
        <p:nvPicPr>
          <p:cNvPr id="35" name="Picture 34" descr="Screen Clipping"/>
          <p:cNvPicPr>
            <a:picLocks noChangeAspect="1"/>
          </p:cNvPicPr>
          <p:nvPr/>
        </p:nvPicPr>
        <p:blipFill>
          <a:blip r:embed="rId7" cstate="screen">
            <a:extLst>
              <a:ext uri="{BEBA8EAE-BF5A-486C-A8C5-ECC9F3942E4B}">
                <a14:imgProps xmlns:a14="http://schemas.microsoft.com/office/drawing/2010/main">
                  <a14:imgLayer r:embed="rId9">
                    <a14:imgEffect>
                      <a14:backgroundRemoval t="9016" b="88525" l="0" r="100000"/>
                    </a14:imgEffect>
                  </a14:imgLayer>
                </a14:imgProps>
              </a:ext>
              <a:ext uri="{28A0092B-C50C-407E-A947-70E740481C1C}">
                <a14:useLocalDpi xmlns:a14="http://schemas.microsoft.com/office/drawing/2010/main"/>
              </a:ext>
            </a:extLst>
          </a:blip>
          <a:stretch>
            <a:fillRect/>
          </a:stretch>
        </p:blipFill>
        <p:spPr>
          <a:xfrm>
            <a:off x="6972794" y="2812518"/>
            <a:ext cx="410026" cy="500231"/>
          </a:xfrm>
          <a:prstGeom prst="rect">
            <a:avLst/>
          </a:prstGeom>
        </p:spPr>
      </p:pic>
      <p:pic>
        <p:nvPicPr>
          <p:cNvPr id="36" name="Picture 35" descr="Screen Clipping"/>
          <p:cNvPicPr>
            <a:picLocks noChangeAspect="1"/>
          </p:cNvPicPr>
          <p:nvPr/>
        </p:nvPicPr>
        <p:blipFill>
          <a:blip r:embed="rId7" cstate="screen">
            <a:extLst>
              <a:ext uri="{BEBA8EAE-BF5A-486C-A8C5-ECC9F3942E4B}">
                <a14:imgProps xmlns:a14="http://schemas.microsoft.com/office/drawing/2010/main">
                  <a14:imgLayer r:embed="rId9">
                    <a14:imgEffect>
                      <a14:backgroundRemoval t="9016" b="88525" l="0" r="100000"/>
                    </a14:imgEffect>
                  </a14:imgLayer>
                </a14:imgProps>
              </a:ext>
              <a:ext uri="{28A0092B-C50C-407E-A947-70E740481C1C}">
                <a14:useLocalDpi xmlns:a14="http://schemas.microsoft.com/office/drawing/2010/main"/>
              </a:ext>
            </a:extLst>
          </a:blip>
          <a:stretch>
            <a:fillRect/>
          </a:stretch>
        </p:blipFill>
        <p:spPr>
          <a:xfrm>
            <a:off x="3390832" y="3460962"/>
            <a:ext cx="407498" cy="497146"/>
          </a:xfrm>
          <a:prstGeom prst="rect">
            <a:avLst/>
          </a:prstGeom>
        </p:spPr>
      </p:pic>
      <p:pic>
        <p:nvPicPr>
          <p:cNvPr id="37" name="Picture 36" descr="Screen Clipping"/>
          <p:cNvPicPr>
            <a:picLocks noChangeAspect="1"/>
          </p:cNvPicPr>
          <p:nvPr/>
        </p:nvPicPr>
        <p:blipFill>
          <a:blip r:embed="rId7" cstate="screen">
            <a:extLst>
              <a:ext uri="{BEBA8EAE-BF5A-486C-A8C5-ECC9F3942E4B}">
                <a14:imgProps xmlns:a14="http://schemas.microsoft.com/office/drawing/2010/main">
                  <a14:imgLayer r:embed="rId9">
                    <a14:imgEffect>
                      <a14:backgroundRemoval t="9016" b="88525" l="0" r="100000"/>
                    </a14:imgEffect>
                  </a14:imgLayer>
                </a14:imgProps>
              </a:ext>
              <a:ext uri="{28A0092B-C50C-407E-A947-70E740481C1C}">
                <a14:useLocalDpi xmlns:a14="http://schemas.microsoft.com/office/drawing/2010/main"/>
              </a:ext>
            </a:extLst>
          </a:blip>
          <a:stretch>
            <a:fillRect/>
          </a:stretch>
        </p:blipFill>
        <p:spPr>
          <a:xfrm>
            <a:off x="6972794" y="3460960"/>
            <a:ext cx="410026" cy="500231"/>
          </a:xfrm>
          <a:prstGeom prst="rect">
            <a:avLst/>
          </a:prstGeom>
        </p:spPr>
      </p:pic>
      <p:pic>
        <p:nvPicPr>
          <p:cNvPr id="32" name="Picture 31" descr="Screen Clipping"/>
          <p:cNvPicPr>
            <a:picLocks noChangeAspect="1"/>
          </p:cNvPicPr>
          <p:nvPr/>
        </p:nvPicPr>
        <p:blipFill>
          <a:blip r:embed="rId7" cstate="screen">
            <a:extLst>
              <a:ext uri="{BEBA8EAE-BF5A-486C-A8C5-ECC9F3942E4B}">
                <a14:imgProps xmlns:a14="http://schemas.microsoft.com/office/drawing/2010/main">
                  <a14:imgLayer r:embed="rId9">
                    <a14:imgEffect>
                      <a14:backgroundRemoval t="9016" b="88525" l="0" r="100000"/>
                    </a14:imgEffect>
                  </a14:imgLayer>
                </a14:imgProps>
              </a:ext>
              <a:ext uri="{28A0092B-C50C-407E-A947-70E740481C1C}">
                <a14:useLocalDpi xmlns:a14="http://schemas.microsoft.com/office/drawing/2010/main"/>
              </a:ext>
            </a:extLst>
          </a:blip>
          <a:stretch>
            <a:fillRect/>
          </a:stretch>
        </p:blipFill>
        <p:spPr>
          <a:xfrm>
            <a:off x="3390832" y="5333933"/>
            <a:ext cx="407498" cy="497146"/>
          </a:xfrm>
          <a:prstGeom prst="rect">
            <a:avLst/>
          </a:prstGeom>
        </p:spPr>
      </p:pic>
      <p:pic>
        <p:nvPicPr>
          <p:cNvPr id="33" name="Picture 32" descr="Screen Clipping"/>
          <p:cNvPicPr>
            <a:picLocks noChangeAspect="1"/>
          </p:cNvPicPr>
          <p:nvPr/>
        </p:nvPicPr>
        <p:blipFill>
          <a:blip r:embed="rId7" cstate="screen">
            <a:extLst>
              <a:ext uri="{BEBA8EAE-BF5A-486C-A8C5-ECC9F3942E4B}">
                <a14:imgProps xmlns:a14="http://schemas.microsoft.com/office/drawing/2010/main">
                  <a14:imgLayer r:embed="rId9">
                    <a14:imgEffect>
                      <a14:backgroundRemoval t="9016" b="88525" l="0" r="100000"/>
                    </a14:imgEffect>
                  </a14:imgLayer>
                </a14:imgProps>
              </a:ext>
              <a:ext uri="{28A0092B-C50C-407E-A947-70E740481C1C}">
                <a14:useLocalDpi xmlns:a14="http://schemas.microsoft.com/office/drawing/2010/main"/>
              </a:ext>
            </a:extLst>
          </a:blip>
          <a:stretch>
            <a:fillRect/>
          </a:stretch>
        </p:blipFill>
        <p:spPr>
          <a:xfrm>
            <a:off x="6972794" y="5333931"/>
            <a:ext cx="410026" cy="500231"/>
          </a:xfrm>
          <a:prstGeom prst="rect">
            <a:avLst/>
          </a:prstGeom>
        </p:spPr>
      </p:pic>
      <p:pic>
        <p:nvPicPr>
          <p:cNvPr id="21" name="Picture 2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834231" y="1157126"/>
            <a:ext cx="1946104" cy="1267180"/>
          </a:xfrm>
          <a:prstGeom prst="rect">
            <a:avLst/>
          </a:prstGeom>
        </p:spPr>
      </p:pic>
      <p:pic>
        <p:nvPicPr>
          <p:cNvPr id="40" name="Picture 3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69142" y="1092591"/>
            <a:ext cx="1389328" cy="1389328"/>
          </a:xfrm>
          <a:prstGeom prst="rect">
            <a:avLst/>
          </a:prstGeom>
        </p:spPr>
      </p:pic>
    </p:spTree>
    <p:extLst>
      <p:ext uri="{BB962C8B-B14F-4D97-AF65-F5344CB8AC3E}">
        <p14:creationId xmlns:p14="http://schemas.microsoft.com/office/powerpoint/2010/main" val="700519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13">
            <a:extLst>
              <a:ext uri="{FF2B5EF4-FFF2-40B4-BE49-F238E27FC236}">
                <a16:creationId xmlns:a16="http://schemas.microsoft.com/office/drawing/2014/main" id="{7A4CD802-C679-584E-86A0-5AB31590C670}"/>
              </a:ext>
            </a:extLst>
          </p:cNvPr>
          <p:cNvSpPr>
            <a:spLocks/>
          </p:cNvSpPr>
          <p:nvPr/>
        </p:nvSpPr>
        <p:spPr bwMode="auto">
          <a:xfrm>
            <a:off x="6233763" y="3503810"/>
            <a:ext cx="4064297" cy="561275"/>
          </a:xfrm>
          <a:custGeom>
            <a:avLst/>
            <a:gdLst>
              <a:gd name="T0" fmla="*/ 4908 w 4917"/>
              <a:gd name="T1" fmla="*/ 66 h 708"/>
              <a:gd name="T2" fmla="*/ 4904 w 4917"/>
              <a:gd name="T3" fmla="*/ 98 h 708"/>
              <a:gd name="T4" fmla="*/ 4908 w 4917"/>
              <a:gd name="T5" fmla="*/ 198 h 708"/>
              <a:gd name="T6" fmla="*/ 4908 w 4917"/>
              <a:gd name="T7" fmla="*/ 230 h 708"/>
              <a:gd name="T8" fmla="*/ 4916 w 4917"/>
              <a:gd name="T9" fmla="*/ 326 h 708"/>
              <a:gd name="T10" fmla="*/ 4904 w 4917"/>
              <a:gd name="T11" fmla="*/ 354 h 708"/>
              <a:gd name="T12" fmla="*/ 4900 w 4917"/>
              <a:gd name="T13" fmla="*/ 478 h 708"/>
              <a:gd name="T14" fmla="*/ 4872 w 4917"/>
              <a:gd name="T15" fmla="*/ 706 h 708"/>
              <a:gd name="T16" fmla="*/ 4656 w 4917"/>
              <a:gd name="T17" fmla="*/ 702 h 708"/>
              <a:gd name="T18" fmla="*/ 4396 w 4917"/>
              <a:gd name="T19" fmla="*/ 702 h 708"/>
              <a:gd name="T20" fmla="*/ 4368 w 4917"/>
              <a:gd name="T21" fmla="*/ 698 h 708"/>
              <a:gd name="T22" fmla="*/ 3948 w 4917"/>
              <a:gd name="T23" fmla="*/ 694 h 708"/>
              <a:gd name="T24" fmla="*/ 3924 w 4917"/>
              <a:gd name="T25" fmla="*/ 686 h 708"/>
              <a:gd name="T26" fmla="*/ 3820 w 4917"/>
              <a:gd name="T27" fmla="*/ 686 h 708"/>
              <a:gd name="T28" fmla="*/ 3724 w 4917"/>
              <a:gd name="T29" fmla="*/ 690 h 708"/>
              <a:gd name="T30" fmla="*/ 3624 w 4917"/>
              <a:gd name="T31" fmla="*/ 690 h 708"/>
              <a:gd name="T32" fmla="*/ 3520 w 4917"/>
              <a:gd name="T33" fmla="*/ 694 h 708"/>
              <a:gd name="T34" fmla="*/ 3484 w 4917"/>
              <a:gd name="T35" fmla="*/ 690 h 708"/>
              <a:gd name="T36" fmla="*/ 3396 w 4917"/>
              <a:gd name="T37" fmla="*/ 690 h 708"/>
              <a:gd name="T38" fmla="*/ 3228 w 4917"/>
              <a:gd name="T39" fmla="*/ 698 h 708"/>
              <a:gd name="T40" fmla="*/ 3172 w 4917"/>
              <a:gd name="T41" fmla="*/ 690 h 708"/>
              <a:gd name="T42" fmla="*/ 2944 w 4917"/>
              <a:gd name="T43" fmla="*/ 694 h 708"/>
              <a:gd name="T44" fmla="*/ 2768 w 4917"/>
              <a:gd name="T45" fmla="*/ 694 h 708"/>
              <a:gd name="T46" fmla="*/ 2220 w 4917"/>
              <a:gd name="T47" fmla="*/ 686 h 708"/>
              <a:gd name="T48" fmla="*/ 2060 w 4917"/>
              <a:gd name="T49" fmla="*/ 694 h 708"/>
              <a:gd name="T50" fmla="*/ 1608 w 4917"/>
              <a:gd name="T51" fmla="*/ 690 h 708"/>
              <a:gd name="T52" fmla="*/ 1308 w 4917"/>
              <a:gd name="T53" fmla="*/ 694 h 708"/>
              <a:gd name="T54" fmla="*/ 1092 w 4917"/>
              <a:gd name="T55" fmla="*/ 694 h 708"/>
              <a:gd name="T56" fmla="*/ 980 w 4917"/>
              <a:gd name="T57" fmla="*/ 698 h 708"/>
              <a:gd name="T58" fmla="*/ 520 w 4917"/>
              <a:gd name="T59" fmla="*/ 690 h 708"/>
              <a:gd name="T60" fmla="*/ 420 w 4917"/>
              <a:gd name="T61" fmla="*/ 694 h 708"/>
              <a:gd name="T62" fmla="*/ 332 w 4917"/>
              <a:gd name="T63" fmla="*/ 694 h 708"/>
              <a:gd name="T64" fmla="*/ 272 w 4917"/>
              <a:gd name="T65" fmla="*/ 690 h 708"/>
              <a:gd name="T66" fmla="*/ 12 w 4917"/>
              <a:gd name="T67" fmla="*/ 626 h 708"/>
              <a:gd name="T68" fmla="*/ 12 w 4917"/>
              <a:gd name="T69" fmla="*/ 602 h 708"/>
              <a:gd name="T70" fmla="*/ 20 w 4917"/>
              <a:gd name="T71" fmla="*/ 566 h 708"/>
              <a:gd name="T72" fmla="*/ 12 w 4917"/>
              <a:gd name="T73" fmla="*/ 554 h 708"/>
              <a:gd name="T74" fmla="*/ 8 w 4917"/>
              <a:gd name="T75" fmla="*/ 482 h 708"/>
              <a:gd name="T76" fmla="*/ 0 w 4917"/>
              <a:gd name="T77" fmla="*/ 474 h 708"/>
              <a:gd name="T78" fmla="*/ 0 w 4917"/>
              <a:gd name="T79" fmla="*/ 382 h 708"/>
              <a:gd name="T80" fmla="*/ 12 w 4917"/>
              <a:gd name="T81" fmla="*/ 366 h 708"/>
              <a:gd name="T82" fmla="*/ 0 w 4917"/>
              <a:gd name="T83" fmla="*/ 238 h 708"/>
              <a:gd name="T84" fmla="*/ 16 w 4917"/>
              <a:gd name="T85" fmla="*/ 198 h 708"/>
              <a:gd name="T86" fmla="*/ 4 w 4917"/>
              <a:gd name="T87" fmla="*/ 126 h 708"/>
              <a:gd name="T88" fmla="*/ 228 w 4917"/>
              <a:gd name="T89" fmla="*/ 22 h 708"/>
              <a:gd name="T90" fmla="*/ 408 w 4917"/>
              <a:gd name="T91" fmla="*/ 22 h 708"/>
              <a:gd name="T92" fmla="*/ 524 w 4917"/>
              <a:gd name="T93" fmla="*/ 22 h 708"/>
              <a:gd name="T94" fmla="*/ 560 w 4917"/>
              <a:gd name="T95" fmla="*/ 14 h 708"/>
              <a:gd name="T96" fmla="*/ 776 w 4917"/>
              <a:gd name="T97" fmla="*/ 26 h 708"/>
              <a:gd name="T98" fmla="*/ 1868 w 4917"/>
              <a:gd name="T99" fmla="*/ 22 h 708"/>
              <a:gd name="T100" fmla="*/ 2216 w 4917"/>
              <a:gd name="T101" fmla="*/ 18 h 708"/>
              <a:gd name="T102" fmla="*/ 3040 w 4917"/>
              <a:gd name="T103" fmla="*/ 14 h 708"/>
              <a:gd name="T104" fmla="*/ 3272 w 4917"/>
              <a:gd name="T105" fmla="*/ 6 h 708"/>
              <a:gd name="T106" fmla="*/ 3676 w 4917"/>
              <a:gd name="T107" fmla="*/ 6 h 708"/>
              <a:gd name="T108" fmla="*/ 3812 w 4917"/>
              <a:gd name="T109" fmla="*/ 18 h 708"/>
              <a:gd name="T110" fmla="*/ 3868 w 4917"/>
              <a:gd name="T111" fmla="*/ 6 h 708"/>
              <a:gd name="T112" fmla="*/ 3940 w 4917"/>
              <a:gd name="T113" fmla="*/ 14 h 708"/>
              <a:gd name="T114" fmla="*/ 3972 w 4917"/>
              <a:gd name="T115" fmla="*/ 6 h 708"/>
              <a:gd name="T116" fmla="*/ 4308 w 4917"/>
              <a:gd name="T117" fmla="*/ 10 h 708"/>
              <a:gd name="T118" fmla="*/ 4912 w 4917"/>
              <a:gd name="T119" fmla="*/ 1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17" h="708">
                <a:moveTo>
                  <a:pt x="4912" y="18"/>
                </a:moveTo>
                <a:cubicBezTo>
                  <a:pt x="4915" y="34"/>
                  <a:pt x="4909" y="50"/>
                  <a:pt x="4912" y="66"/>
                </a:cubicBezTo>
                <a:cubicBezTo>
                  <a:pt x="4911" y="66"/>
                  <a:pt x="4909" y="66"/>
                  <a:pt x="4908" y="66"/>
                </a:cubicBezTo>
                <a:cubicBezTo>
                  <a:pt x="4908" y="71"/>
                  <a:pt x="4908" y="76"/>
                  <a:pt x="4908" y="82"/>
                </a:cubicBezTo>
                <a:cubicBezTo>
                  <a:pt x="4907" y="82"/>
                  <a:pt x="4905" y="82"/>
                  <a:pt x="4904" y="82"/>
                </a:cubicBezTo>
                <a:cubicBezTo>
                  <a:pt x="4904" y="87"/>
                  <a:pt x="4904" y="92"/>
                  <a:pt x="4904" y="98"/>
                </a:cubicBezTo>
                <a:cubicBezTo>
                  <a:pt x="4903" y="98"/>
                  <a:pt x="4901" y="98"/>
                  <a:pt x="4900" y="98"/>
                </a:cubicBezTo>
                <a:cubicBezTo>
                  <a:pt x="4900" y="131"/>
                  <a:pt x="4904" y="164"/>
                  <a:pt x="4904" y="198"/>
                </a:cubicBezTo>
                <a:cubicBezTo>
                  <a:pt x="4905" y="198"/>
                  <a:pt x="4907" y="198"/>
                  <a:pt x="4908" y="198"/>
                </a:cubicBezTo>
                <a:cubicBezTo>
                  <a:pt x="4908" y="203"/>
                  <a:pt x="4904" y="208"/>
                  <a:pt x="4904" y="214"/>
                </a:cubicBezTo>
                <a:cubicBezTo>
                  <a:pt x="4905" y="214"/>
                  <a:pt x="4907" y="214"/>
                  <a:pt x="4908" y="214"/>
                </a:cubicBezTo>
                <a:cubicBezTo>
                  <a:pt x="4908" y="219"/>
                  <a:pt x="4908" y="224"/>
                  <a:pt x="4908" y="230"/>
                </a:cubicBezTo>
                <a:cubicBezTo>
                  <a:pt x="4909" y="230"/>
                  <a:pt x="4911" y="230"/>
                  <a:pt x="4912" y="230"/>
                </a:cubicBezTo>
                <a:cubicBezTo>
                  <a:pt x="4912" y="246"/>
                  <a:pt x="4916" y="262"/>
                  <a:pt x="4916" y="278"/>
                </a:cubicBezTo>
                <a:cubicBezTo>
                  <a:pt x="4917" y="294"/>
                  <a:pt x="4915" y="310"/>
                  <a:pt x="4916" y="326"/>
                </a:cubicBezTo>
                <a:cubicBezTo>
                  <a:pt x="4915" y="326"/>
                  <a:pt x="4913" y="326"/>
                  <a:pt x="4912" y="326"/>
                </a:cubicBezTo>
                <a:cubicBezTo>
                  <a:pt x="4912" y="335"/>
                  <a:pt x="4912" y="344"/>
                  <a:pt x="4912" y="354"/>
                </a:cubicBezTo>
                <a:cubicBezTo>
                  <a:pt x="4909" y="354"/>
                  <a:pt x="4907" y="354"/>
                  <a:pt x="4904" y="354"/>
                </a:cubicBezTo>
                <a:cubicBezTo>
                  <a:pt x="4907" y="392"/>
                  <a:pt x="4893" y="431"/>
                  <a:pt x="4896" y="470"/>
                </a:cubicBezTo>
                <a:cubicBezTo>
                  <a:pt x="4897" y="470"/>
                  <a:pt x="4899" y="470"/>
                  <a:pt x="4900" y="470"/>
                </a:cubicBezTo>
                <a:cubicBezTo>
                  <a:pt x="4900" y="472"/>
                  <a:pt x="4900" y="475"/>
                  <a:pt x="4900" y="478"/>
                </a:cubicBezTo>
                <a:cubicBezTo>
                  <a:pt x="4903" y="479"/>
                  <a:pt x="4905" y="480"/>
                  <a:pt x="4908" y="482"/>
                </a:cubicBezTo>
                <a:cubicBezTo>
                  <a:pt x="4908" y="552"/>
                  <a:pt x="4912" y="623"/>
                  <a:pt x="4912" y="694"/>
                </a:cubicBezTo>
                <a:cubicBezTo>
                  <a:pt x="4898" y="696"/>
                  <a:pt x="4884" y="702"/>
                  <a:pt x="4872" y="706"/>
                </a:cubicBezTo>
                <a:cubicBezTo>
                  <a:pt x="4845" y="706"/>
                  <a:pt x="4819" y="706"/>
                  <a:pt x="4792" y="706"/>
                </a:cubicBezTo>
                <a:cubicBezTo>
                  <a:pt x="4780" y="706"/>
                  <a:pt x="4768" y="706"/>
                  <a:pt x="4756" y="706"/>
                </a:cubicBezTo>
                <a:cubicBezTo>
                  <a:pt x="4743" y="702"/>
                  <a:pt x="4674" y="696"/>
                  <a:pt x="4656" y="702"/>
                </a:cubicBezTo>
                <a:cubicBezTo>
                  <a:pt x="4633" y="708"/>
                  <a:pt x="4594" y="706"/>
                  <a:pt x="4564" y="706"/>
                </a:cubicBezTo>
                <a:cubicBezTo>
                  <a:pt x="4508" y="706"/>
                  <a:pt x="4452" y="706"/>
                  <a:pt x="4396" y="706"/>
                </a:cubicBezTo>
                <a:cubicBezTo>
                  <a:pt x="4396" y="704"/>
                  <a:pt x="4396" y="703"/>
                  <a:pt x="4396" y="702"/>
                </a:cubicBezTo>
                <a:cubicBezTo>
                  <a:pt x="4391" y="702"/>
                  <a:pt x="4385" y="702"/>
                  <a:pt x="4380" y="702"/>
                </a:cubicBezTo>
                <a:cubicBezTo>
                  <a:pt x="4380" y="700"/>
                  <a:pt x="4380" y="699"/>
                  <a:pt x="4380" y="698"/>
                </a:cubicBezTo>
                <a:cubicBezTo>
                  <a:pt x="4376" y="698"/>
                  <a:pt x="4372" y="698"/>
                  <a:pt x="4368" y="698"/>
                </a:cubicBezTo>
                <a:cubicBezTo>
                  <a:pt x="4368" y="696"/>
                  <a:pt x="4368" y="695"/>
                  <a:pt x="4368" y="694"/>
                </a:cubicBezTo>
                <a:cubicBezTo>
                  <a:pt x="4291" y="694"/>
                  <a:pt x="4213" y="694"/>
                  <a:pt x="4136" y="694"/>
                </a:cubicBezTo>
                <a:cubicBezTo>
                  <a:pt x="4073" y="694"/>
                  <a:pt x="4011" y="694"/>
                  <a:pt x="3948" y="694"/>
                </a:cubicBezTo>
                <a:cubicBezTo>
                  <a:pt x="3948" y="692"/>
                  <a:pt x="3948" y="691"/>
                  <a:pt x="3948" y="690"/>
                </a:cubicBezTo>
                <a:cubicBezTo>
                  <a:pt x="3940" y="690"/>
                  <a:pt x="3932" y="690"/>
                  <a:pt x="3924" y="690"/>
                </a:cubicBezTo>
                <a:cubicBezTo>
                  <a:pt x="3924" y="688"/>
                  <a:pt x="3924" y="687"/>
                  <a:pt x="3924" y="686"/>
                </a:cubicBezTo>
                <a:cubicBezTo>
                  <a:pt x="3905" y="687"/>
                  <a:pt x="3887" y="688"/>
                  <a:pt x="3868" y="690"/>
                </a:cubicBezTo>
                <a:cubicBezTo>
                  <a:pt x="3868" y="691"/>
                  <a:pt x="3868" y="692"/>
                  <a:pt x="3868" y="694"/>
                </a:cubicBezTo>
                <a:cubicBezTo>
                  <a:pt x="3851" y="698"/>
                  <a:pt x="3830" y="688"/>
                  <a:pt x="3820" y="686"/>
                </a:cubicBezTo>
                <a:cubicBezTo>
                  <a:pt x="3793" y="688"/>
                  <a:pt x="3767" y="691"/>
                  <a:pt x="3740" y="694"/>
                </a:cubicBezTo>
                <a:cubicBezTo>
                  <a:pt x="3740" y="692"/>
                  <a:pt x="3740" y="691"/>
                  <a:pt x="3740" y="690"/>
                </a:cubicBezTo>
                <a:cubicBezTo>
                  <a:pt x="3735" y="690"/>
                  <a:pt x="3729" y="690"/>
                  <a:pt x="3724" y="690"/>
                </a:cubicBezTo>
                <a:cubicBezTo>
                  <a:pt x="3724" y="688"/>
                  <a:pt x="3724" y="687"/>
                  <a:pt x="3724" y="686"/>
                </a:cubicBezTo>
                <a:cubicBezTo>
                  <a:pt x="3691" y="686"/>
                  <a:pt x="3657" y="686"/>
                  <a:pt x="3624" y="686"/>
                </a:cubicBezTo>
                <a:cubicBezTo>
                  <a:pt x="3624" y="687"/>
                  <a:pt x="3624" y="688"/>
                  <a:pt x="3624" y="690"/>
                </a:cubicBezTo>
                <a:cubicBezTo>
                  <a:pt x="3604" y="690"/>
                  <a:pt x="3584" y="690"/>
                  <a:pt x="3564" y="690"/>
                </a:cubicBezTo>
                <a:cubicBezTo>
                  <a:pt x="3558" y="691"/>
                  <a:pt x="3528" y="700"/>
                  <a:pt x="3520" y="698"/>
                </a:cubicBezTo>
                <a:cubicBezTo>
                  <a:pt x="3520" y="696"/>
                  <a:pt x="3520" y="695"/>
                  <a:pt x="3520" y="694"/>
                </a:cubicBezTo>
                <a:cubicBezTo>
                  <a:pt x="3512" y="694"/>
                  <a:pt x="3504" y="694"/>
                  <a:pt x="3496" y="694"/>
                </a:cubicBezTo>
                <a:cubicBezTo>
                  <a:pt x="3496" y="692"/>
                  <a:pt x="3496" y="691"/>
                  <a:pt x="3496" y="690"/>
                </a:cubicBezTo>
                <a:cubicBezTo>
                  <a:pt x="3492" y="690"/>
                  <a:pt x="3488" y="690"/>
                  <a:pt x="3484" y="690"/>
                </a:cubicBezTo>
                <a:cubicBezTo>
                  <a:pt x="3484" y="688"/>
                  <a:pt x="3484" y="687"/>
                  <a:pt x="3484" y="686"/>
                </a:cubicBezTo>
                <a:cubicBezTo>
                  <a:pt x="3455" y="686"/>
                  <a:pt x="3425" y="686"/>
                  <a:pt x="3396" y="686"/>
                </a:cubicBezTo>
                <a:cubicBezTo>
                  <a:pt x="3396" y="687"/>
                  <a:pt x="3396" y="688"/>
                  <a:pt x="3396" y="690"/>
                </a:cubicBezTo>
                <a:cubicBezTo>
                  <a:pt x="3379" y="690"/>
                  <a:pt x="3361" y="690"/>
                  <a:pt x="3344" y="690"/>
                </a:cubicBezTo>
                <a:cubicBezTo>
                  <a:pt x="3344" y="691"/>
                  <a:pt x="3344" y="692"/>
                  <a:pt x="3344" y="694"/>
                </a:cubicBezTo>
                <a:cubicBezTo>
                  <a:pt x="3330" y="698"/>
                  <a:pt x="3246" y="703"/>
                  <a:pt x="3228" y="698"/>
                </a:cubicBezTo>
                <a:cubicBezTo>
                  <a:pt x="3228" y="696"/>
                  <a:pt x="3228" y="695"/>
                  <a:pt x="3228" y="694"/>
                </a:cubicBezTo>
                <a:cubicBezTo>
                  <a:pt x="3209" y="694"/>
                  <a:pt x="3191" y="694"/>
                  <a:pt x="3172" y="694"/>
                </a:cubicBezTo>
                <a:cubicBezTo>
                  <a:pt x="3172" y="692"/>
                  <a:pt x="3172" y="691"/>
                  <a:pt x="3172" y="690"/>
                </a:cubicBezTo>
                <a:cubicBezTo>
                  <a:pt x="3155" y="690"/>
                  <a:pt x="3137" y="690"/>
                  <a:pt x="3120" y="690"/>
                </a:cubicBezTo>
                <a:cubicBezTo>
                  <a:pt x="3120" y="688"/>
                  <a:pt x="3120" y="687"/>
                  <a:pt x="3120" y="686"/>
                </a:cubicBezTo>
                <a:cubicBezTo>
                  <a:pt x="3061" y="688"/>
                  <a:pt x="3003" y="691"/>
                  <a:pt x="2944" y="694"/>
                </a:cubicBezTo>
                <a:cubicBezTo>
                  <a:pt x="2944" y="692"/>
                  <a:pt x="2944" y="691"/>
                  <a:pt x="2944" y="690"/>
                </a:cubicBezTo>
                <a:cubicBezTo>
                  <a:pt x="2913" y="688"/>
                  <a:pt x="2883" y="687"/>
                  <a:pt x="2852" y="686"/>
                </a:cubicBezTo>
                <a:cubicBezTo>
                  <a:pt x="2838" y="690"/>
                  <a:pt x="2789" y="700"/>
                  <a:pt x="2768" y="694"/>
                </a:cubicBezTo>
                <a:cubicBezTo>
                  <a:pt x="2734" y="684"/>
                  <a:pt x="2684" y="686"/>
                  <a:pt x="2640" y="686"/>
                </a:cubicBezTo>
                <a:cubicBezTo>
                  <a:pt x="2572" y="686"/>
                  <a:pt x="2504" y="686"/>
                  <a:pt x="2436" y="686"/>
                </a:cubicBezTo>
                <a:cubicBezTo>
                  <a:pt x="2364" y="686"/>
                  <a:pt x="2292" y="686"/>
                  <a:pt x="2220" y="686"/>
                </a:cubicBezTo>
                <a:cubicBezTo>
                  <a:pt x="2220" y="687"/>
                  <a:pt x="2220" y="688"/>
                  <a:pt x="2220" y="690"/>
                </a:cubicBezTo>
                <a:cubicBezTo>
                  <a:pt x="2197" y="690"/>
                  <a:pt x="2175" y="690"/>
                  <a:pt x="2152" y="690"/>
                </a:cubicBezTo>
                <a:cubicBezTo>
                  <a:pt x="2138" y="694"/>
                  <a:pt x="2080" y="699"/>
                  <a:pt x="2060" y="694"/>
                </a:cubicBezTo>
                <a:cubicBezTo>
                  <a:pt x="2014" y="680"/>
                  <a:pt x="1939" y="686"/>
                  <a:pt x="1880" y="686"/>
                </a:cubicBezTo>
                <a:cubicBezTo>
                  <a:pt x="1789" y="686"/>
                  <a:pt x="1699" y="686"/>
                  <a:pt x="1608" y="686"/>
                </a:cubicBezTo>
                <a:cubicBezTo>
                  <a:pt x="1608" y="687"/>
                  <a:pt x="1608" y="688"/>
                  <a:pt x="1608" y="690"/>
                </a:cubicBezTo>
                <a:cubicBezTo>
                  <a:pt x="1596" y="690"/>
                  <a:pt x="1584" y="690"/>
                  <a:pt x="1572" y="690"/>
                </a:cubicBezTo>
                <a:cubicBezTo>
                  <a:pt x="1549" y="696"/>
                  <a:pt x="1510" y="694"/>
                  <a:pt x="1480" y="694"/>
                </a:cubicBezTo>
                <a:cubicBezTo>
                  <a:pt x="1423" y="694"/>
                  <a:pt x="1365" y="694"/>
                  <a:pt x="1308" y="694"/>
                </a:cubicBezTo>
                <a:cubicBezTo>
                  <a:pt x="1264" y="694"/>
                  <a:pt x="1205" y="700"/>
                  <a:pt x="1168" y="690"/>
                </a:cubicBezTo>
                <a:cubicBezTo>
                  <a:pt x="1143" y="690"/>
                  <a:pt x="1117" y="690"/>
                  <a:pt x="1092" y="690"/>
                </a:cubicBezTo>
                <a:cubicBezTo>
                  <a:pt x="1092" y="691"/>
                  <a:pt x="1092" y="692"/>
                  <a:pt x="1092" y="694"/>
                </a:cubicBezTo>
                <a:cubicBezTo>
                  <a:pt x="1087" y="694"/>
                  <a:pt x="1081" y="694"/>
                  <a:pt x="1076" y="694"/>
                </a:cubicBezTo>
                <a:cubicBezTo>
                  <a:pt x="1076" y="695"/>
                  <a:pt x="1076" y="696"/>
                  <a:pt x="1076" y="698"/>
                </a:cubicBezTo>
                <a:cubicBezTo>
                  <a:pt x="1044" y="698"/>
                  <a:pt x="1012" y="698"/>
                  <a:pt x="980" y="698"/>
                </a:cubicBezTo>
                <a:cubicBezTo>
                  <a:pt x="950" y="692"/>
                  <a:pt x="905" y="694"/>
                  <a:pt x="868" y="694"/>
                </a:cubicBezTo>
                <a:cubicBezTo>
                  <a:pt x="799" y="694"/>
                  <a:pt x="729" y="694"/>
                  <a:pt x="660" y="694"/>
                </a:cubicBezTo>
                <a:cubicBezTo>
                  <a:pt x="617" y="693"/>
                  <a:pt x="562" y="678"/>
                  <a:pt x="520" y="690"/>
                </a:cubicBezTo>
                <a:cubicBezTo>
                  <a:pt x="504" y="690"/>
                  <a:pt x="488" y="690"/>
                  <a:pt x="472" y="690"/>
                </a:cubicBezTo>
                <a:cubicBezTo>
                  <a:pt x="472" y="691"/>
                  <a:pt x="472" y="692"/>
                  <a:pt x="472" y="694"/>
                </a:cubicBezTo>
                <a:cubicBezTo>
                  <a:pt x="455" y="694"/>
                  <a:pt x="437" y="694"/>
                  <a:pt x="420" y="694"/>
                </a:cubicBezTo>
                <a:cubicBezTo>
                  <a:pt x="404" y="695"/>
                  <a:pt x="388" y="696"/>
                  <a:pt x="372" y="698"/>
                </a:cubicBezTo>
                <a:cubicBezTo>
                  <a:pt x="372" y="696"/>
                  <a:pt x="372" y="695"/>
                  <a:pt x="372" y="694"/>
                </a:cubicBezTo>
                <a:cubicBezTo>
                  <a:pt x="359" y="694"/>
                  <a:pt x="345" y="694"/>
                  <a:pt x="332" y="694"/>
                </a:cubicBezTo>
                <a:cubicBezTo>
                  <a:pt x="324" y="691"/>
                  <a:pt x="296" y="682"/>
                  <a:pt x="284" y="686"/>
                </a:cubicBezTo>
                <a:cubicBezTo>
                  <a:pt x="284" y="687"/>
                  <a:pt x="284" y="688"/>
                  <a:pt x="284" y="690"/>
                </a:cubicBezTo>
                <a:cubicBezTo>
                  <a:pt x="280" y="690"/>
                  <a:pt x="276" y="690"/>
                  <a:pt x="272" y="690"/>
                </a:cubicBezTo>
                <a:cubicBezTo>
                  <a:pt x="272" y="691"/>
                  <a:pt x="272" y="692"/>
                  <a:pt x="272" y="694"/>
                </a:cubicBezTo>
                <a:cubicBezTo>
                  <a:pt x="189" y="694"/>
                  <a:pt x="87" y="702"/>
                  <a:pt x="4" y="702"/>
                </a:cubicBezTo>
                <a:cubicBezTo>
                  <a:pt x="5" y="678"/>
                  <a:pt x="20" y="654"/>
                  <a:pt x="12" y="626"/>
                </a:cubicBezTo>
                <a:cubicBezTo>
                  <a:pt x="11" y="626"/>
                  <a:pt x="9" y="626"/>
                  <a:pt x="8" y="626"/>
                </a:cubicBezTo>
                <a:cubicBezTo>
                  <a:pt x="8" y="619"/>
                  <a:pt x="20" y="608"/>
                  <a:pt x="20" y="602"/>
                </a:cubicBezTo>
                <a:cubicBezTo>
                  <a:pt x="19" y="602"/>
                  <a:pt x="13" y="602"/>
                  <a:pt x="12" y="602"/>
                </a:cubicBezTo>
                <a:cubicBezTo>
                  <a:pt x="12" y="595"/>
                  <a:pt x="24" y="584"/>
                  <a:pt x="24" y="578"/>
                </a:cubicBezTo>
                <a:cubicBezTo>
                  <a:pt x="23" y="578"/>
                  <a:pt x="21" y="578"/>
                  <a:pt x="20" y="578"/>
                </a:cubicBezTo>
                <a:cubicBezTo>
                  <a:pt x="20" y="574"/>
                  <a:pt x="20" y="570"/>
                  <a:pt x="20" y="566"/>
                </a:cubicBezTo>
                <a:cubicBezTo>
                  <a:pt x="19" y="566"/>
                  <a:pt x="17" y="566"/>
                  <a:pt x="16" y="566"/>
                </a:cubicBezTo>
                <a:cubicBezTo>
                  <a:pt x="16" y="562"/>
                  <a:pt x="16" y="558"/>
                  <a:pt x="16" y="554"/>
                </a:cubicBezTo>
                <a:cubicBezTo>
                  <a:pt x="15" y="554"/>
                  <a:pt x="13" y="554"/>
                  <a:pt x="12" y="554"/>
                </a:cubicBezTo>
                <a:cubicBezTo>
                  <a:pt x="8" y="538"/>
                  <a:pt x="24" y="521"/>
                  <a:pt x="24" y="514"/>
                </a:cubicBezTo>
                <a:cubicBezTo>
                  <a:pt x="23" y="514"/>
                  <a:pt x="21" y="514"/>
                  <a:pt x="20" y="514"/>
                </a:cubicBezTo>
                <a:cubicBezTo>
                  <a:pt x="16" y="502"/>
                  <a:pt x="14" y="493"/>
                  <a:pt x="8" y="482"/>
                </a:cubicBezTo>
                <a:cubicBezTo>
                  <a:pt x="7" y="482"/>
                  <a:pt x="5" y="482"/>
                  <a:pt x="4" y="482"/>
                </a:cubicBezTo>
                <a:cubicBezTo>
                  <a:pt x="4" y="479"/>
                  <a:pt x="4" y="476"/>
                  <a:pt x="4" y="474"/>
                </a:cubicBezTo>
                <a:cubicBezTo>
                  <a:pt x="3" y="474"/>
                  <a:pt x="1" y="474"/>
                  <a:pt x="0" y="474"/>
                </a:cubicBezTo>
                <a:cubicBezTo>
                  <a:pt x="4" y="458"/>
                  <a:pt x="8" y="442"/>
                  <a:pt x="12" y="426"/>
                </a:cubicBezTo>
                <a:cubicBezTo>
                  <a:pt x="11" y="426"/>
                  <a:pt x="9" y="426"/>
                  <a:pt x="8" y="426"/>
                </a:cubicBezTo>
                <a:cubicBezTo>
                  <a:pt x="5" y="411"/>
                  <a:pt x="3" y="396"/>
                  <a:pt x="0" y="382"/>
                </a:cubicBezTo>
                <a:cubicBezTo>
                  <a:pt x="1" y="382"/>
                  <a:pt x="3" y="382"/>
                  <a:pt x="4" y="382"/>
                </a:cubicBezTo>
                <a:cubicBezTo>
                  <a:pt x="5" y="376"/>
                  <a:pt x="7" y="371"/>
                  <a:pt x="8" y="366"/>
                </a:cubicBezTo>
                <a:cubicBezTo>
                  <a:pt x="9" y="366"/>
                  <a:pt x="11" y="366"/>
                  <a:pt x="12" y="366"/>
                </a:cubicBezTo>
                <a:cubicBezTo>
                  <a:pt x="12" y="342"/>
                  <a:pt x="12" y="318"/>
                  <a:pt x="12" y="294"/>
                </a:cubicBezTo>
                <a:cubicBezTo>
                  <a:pt x="11" y="294"/>
                  <a:pt x="9" y="294"/>
                  <a:pt x="8" y="294"/>
                </a:cubicBezTo>
                <a:cubicBezTo>
                  <a:pt x="2" y="277"/>
                  <a:pt x="0" y="258"/>
                  <a:pt x="0" y="238"/>
                </a:cubicBezTo>
                <a:cubicBezTo>
                  <a:pt x="8" y="233"/>
                  <a:pt x="9" y="228"/>
                  <a:pt x="20" y="226"/>
                </a:cubicBezTo>
                <a:cubicBezTo>
                  <a:pt x="18" y="216"/>
                  <a:pt x="9" y="208"/>
                  <a:pt x="12" y="198"/>
                </a:cubicBezTo>
                <a:cubicBezTo>
                  <a:pt x="13" y="198"/>
                  <a:pt x="15" y="198"/>
                  <a:pt x="16" y="198"/>
                </a:cubicBezTo>
                <a:cubicBezTo>
                  <a:pt x="19" y="190"/>
                  <a:pt x="9" y="174"/>
                  <a:pt x="12" y="166"/>
                </a:cubicBezTo>
                <a:cubicBezTo>
                  <a:pt x="11" y="166"/>
                  <a:pt x="9" y="166"/>
                  <a:pt x="8" y="166"/>
                </a:cubicBezTo>
                <a:cubicBezTo>
                  <a:pt x="7" y="152"/>
                  <a:pt x="5" y="139"/>
                  <a:pt x="4" y="126"/>
                </a:cubicBezTo>
                <a:cubicBezTo>
                  <a:pt x="3" y="126"/>
                  <a:pt x="1" y="126"/>
                  <a:pt x="0" y="126"/>
                </a:cubicBezTo>
                <a:cubicBezTo>
                  <a:pt x="0" y="92"/>
                  <a:pt x="0" y="59"/>
                  <a:pt x="0" y="26"/>
                </a:cubicBezTo>
                <a:cubicBezTo>
                  <a:pt x="72" y="26"/>
                  <a:pt x="156" y="22"/>
                  <a:pt x="228" y="22"/>
                </a:cubicBezTo>
                <a:cubicBezTo>
                  <a:pt x="264" y="22"/>
                  <a:pt x="311" y="34"/>
                  <a:pt x="340" y="26"/>
                </a:cubicBezTo>
                <a:cubicBezTo>
                  <a:pt x="363" y="26"/>
                  <a:pt x="385" y="26"/>
                  <a:pt x="408" y="26"/>
                </a:cubicBezTo>
                <a:cubicBezTo>
                  <a:pt x="408" y="24"/>
                  <a:pt x="408" y="23"/>
                  <a:pt x="408" y="22"/>
                </a:cubicBezTo>
                <a:cubicBezTo>
                  <a:pt x="428" y="22"/>
                  <a:pt x="448" y="26"/>
                  <a:pt x="468" y="26"/>
                </a:cubicBezTo>
                <a:cubicBezTo>
                  <a:pt x="468" y="24"/>
                  <a:pt x="468" y="23"/>
                  <a:pt x="468" y="22"/>
                </a:cubicBezTo>
                <a:cubicBezTo>
                  <a:pt x="487" y="22"/>
                  <a:pt x="505" y="22"/>
                  <a:pt x="524" y="22"/>
                </a:cubicBezTo>
                <a:cubicBezTo>
                  <a:pt x="524" y="20"/>
                  <a:pt x="524" y="19"/>
                  <a:pt x="524" y="18"/>
                </a:cubicBezTo>
                <a:cubicBezTo>
                  <a:pt x="536" y="18"/>
                  <a:pt x="548" y="18"/>
                  <a:pt x="560" y="18"/>
                </a:cubicBezTo>
                <a:cubicBezTo>
                  <a:pt x="560" y="16"/>
                  <a:pt x="560" y="15"/>
                  <a:pt x="560" y="14"/>
                </a:cubicBezTo>
                <a:cubicBezTo>
                  <a:pt x="592" y="16"/>
                  <a:pt x="624" y="19"/>
                  <a:pt x="656" y="22"/>
                </a:cubicBezTo>
                <a:cubicBezTo>
                  <a:pt x="656" y="23"/>
                  <a:pt x="656" y="24"/>
                  <a:pt x="656" y="26"/>
                </a:cubicBezTo>
                <a:cubicBezTo>
                  <a:pt x="696" y="26"/>
                  <a:pt x="736" y="26"/>
                  <a:pt x="776" y="26"/>
                </a:cubicBezTo>
                <a:cubicBezTo>
                  <a:pt x="969" y="26"/>
                  <a:pt x="1174" y="28"/>
                  <a:pt x="1344" y="26"/>
                </a:cubicBezTo>
                <a:cubicBezTo>
                  <a:pt x="1463" y="26"/>
                  <a:pt x="1581" y="26"/>
                  <a:pt x="1700" y="26"/>
                </a:cubicBezTo>
                <a:cubicBezTo>
                  <a:pt x="1750" y="26"/>
                  <a:pt x="1826" y="33"/>
                  <a:pt x="1868" y="22"/>
                </a:cubicBezTo>
                <a:cubicBezTo>
                  <a:pt x="1883" y="22"/>
                  <a:pt x="1897" y="22"/>
                  <a:pt x="1912" y="22"/>
                </a:cubicBezTo>
                <a:cubicBezTo>
                  <a:pt x="1957" y="22"/>
                  <a:pt x="2018" y="28"/>
                  <a:pt x="2056" y="18"/>
                </a:cubicBezTo>
                <a:cubicBezTo>
                  <a:pt x="2109" y="18"/>
                  <a:pt x="2163" y="18"/>
                  <a:pt x="2216" y="18"/>
                </a:cubicBezTo>
                <a:cubicBezTo>
                  <a:pt x="2338" y="18"/>
                  <a:pt x="2461" y="32"/>
                  <a:pt x="2580" y="22"/>
                </a:cubicBezTo>
                <a:cubicBezTo>
                  <a:pt x="2639" y="16"/>
                  <a:pt x="2712" y="32"/>
                  <a:pt x="2764" y="18"/>
                </a:cubicBezTo>
                <a:cubicBezTo>
                  <a:pt x="2856" y="16"/>
                  <a:pt x="2948" y="15"/>
                  <a:pt x="3040" y="14"/>
                </a:cubicBezTo>
                <a:cubicBezTo>
                  <a:pt x="3040" y="12"/>
                  <a:pt x="3040" y="11"/>
                  <a:pt x="3040" y="10"/>
                </a:cubicBezTo>
                <a:cubicBezTo>
                  <a:pt x="3075" y="10"/>
                  <a:pt x="3109" y="10"/>
                  <a:pt x="3144" y="10"/>
                </a:cubicBezTo>
                <a:cubicBezTo>
                  <a:pt x="3178" y="0"/>
                  <a:pt x="3232" y="6"/>
                  <a:pt x="3272" y="6"/>
                </a:cubicBezTo>
                <a:cubicBezTo>
                  <a:pt x="3340" y="6"/>
                  <a:pt x="3408" y="6"/>
                  <a:pt x="3476" y="6"/>
                </a:cubicBezTo>
                <a:cubicBezTo>
                  <a:pt x="3509" y="6"/>
                  <a:pt x="3553" y="2"/>
                  <a:pt x="3580" y="10"/>
                </a:cubicBezTo>
                <a:cubicBezTo>
                  <a:pt x="3612" y="8"/>
                  <a:pt x="3644" y="7"/>
                  <a:pt x="3676" y="6"/>
                </a:cubicBezTo>
                <a:cubicBezTo>
                  <a:pt x="3676" y="7"/>
                  <a:pt x="3676" y="8"/>
                  <a:pt x="3676" y="10"/>
                </a:cubicBezTo>
                <a:cubicBezTo>
                  <a:pt x="3685" y="10"/>
                  <a:pt x="3695" y="10"/>
                  <a:pt x="3704" y="10"/>
                </a:cubicBezTo>
                <a:cubicBezTo>
                  <a:pt x="3721" y="14"/>
                  <a:pt x="3786" y="25"/>
                  <a:pt x="3812" y="18"/>
                </a:cubicBezTo>
                <a:cubicBezTo>
                  <a:pt x="3812" y="16"/>
                  <a:pt x="3812" y="15"/>
                  <a:pt x="3812" y="14"/>
                </a:cubicBezTo>
                <a:cubicBezTo>
                  <a:pt x="3831" y="12"/>
                  <a:pt x="3849" y="11"/>
                  <a:pt x="3868" y="10"/>
                </a:cubicBezTo>
                <a:cubicBezTo>
                  <a:pt x="3868" y="8"/>
                  <a:pt x="3868" y="7"/>
                  <a:pt x="3868" y="6"/>
                </a:cubicBezTo>
                <a:cubicBezTo>
                  <a:pt x="3880" y="8"/>
                  <a:pt x="3892" y="11"/>
                  <a:pt x="3904" y="14"/>
                </a:cubicBezTo>
                <a:cubicBezTo>
                  <a:pt x="3904" y="15"/>
                  <a:pt x="3904" y="16"/>
                  <a:pt x="3904" y="18"/>
                </a:cubicBezTo>
                <a:cubicBezTo>
                  <a:pt x="3940" y="14"/>
                  <a:pt x="3940" y="14"/>
                  <a:pt x="3940" y="14"/>
                </a:cubicBezTo>
                <a:cubicBezTo>
                  <a:pt x="3940" y="12"/>
                  <a:pt x="3940" y="11"/>
                  <a:pt x="3940" y="10"/>
                </a:cubicBezTo>
                <a:cubicBezTo>
                  <a:pt x="3951" y="10"/>
                  <a:pt x="3961" y="10"/>
                  <a:pt x="3972" y="10"/>
                </a:cubicBezTo>
                <a:cubicBezTo>
                  <a:pt x="3972" y="8"/>
                  <a:pt x="3972" y="7"/>
                  <a:pt x="3972" y="6"/>
                </a:cubicBezTo>
                <a:cubicBezTo>
                  <a:pt x="4005" y="6"/>
                  <a:pt x="4039" y="6"/>
                  <a:pt x="4072" y="6"/>
                </a:cubicBezTo>
                <a:cubicBezTo>
                  <a:pt x="4123" y="6"/>
                  <a:pt x="4173" y="6"/>
                  <a:pt x="4224" y="6"/>
                </a:cubicBezTo>
                <a:cubicBezTo>
                  <a:pt x="4251" y="6"/>
                  <a:pt x="4287" y="4"/>
                  <a:pt x="4308" y="10"/>
                </a:cubicBezTo>
                <a:cubicBezTo>
                  <a:pt x="4363" y="11"/>
                  <a:pt x="4417" y="12"/>
                  <a:pt x="4472" y="14"/>
                </a:cubicBezTo>
                <a:cubicBezTo>
                  <a:pt x="4509" y="24"/>
                  <a:pt x="4568" y="18"/>
                  <a:pt x="4612" y="18"/>
                </a:cubicBezTo>
                <a:cubicBezTo>
                  <a:pt x="4707" y="18"/>
                  <a:pt x="4817" y="18"/>
                  <a:pt x="4912" y="18"/>
                </a:cubicBez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48469"/>
            <a:endParaRPr lang="en-US" sz="1600" b="1" i="1" dirty="0">
              <a:solidFill>
                <a:schemeClr val="tx1"/>
              </a:solidFill>
              <a:latin typeface="Century Schoolbook" panose="02040604050505020304" pitchFamily="18" charset="0"/>
              <a:cs typeface="Arial" panose="020B0604020202020204" pitchFamily="34" charset="0"/>
            </a:endParaRPr>
          </a:p>
        </p:txBody>
      </p:sp>
      <p:pic>
        <p:nvPicPr>
          <p:cNvPr id="22" name="Picture 2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93336" y="1879355"/>
            <a:ext cx="1249679" cy="1002996"/>
          </a:xfrm>
          <a:prstGeom prst="rect">
            <a:avLst/>
          </a:prstGeom>
        </p:spPr>
      </p:pic>
      <p:pic>
        <p:nvPicPr>
          <p:cNvPr id="14" name="Picture 13"/>
          <p:cNvPicPr>
            <a:picLocks noChangeAspect="1"/>
          </p:cNvPicPr>
          <p:nvPr/>
        </p:nvPicPr>
        <p:blipFill>
          <a:blip r:embed="rId3"/>
          <a:stretch>
            <a:fillRect/>
          </a:stretch>
        </p:blipFill>
        <p:spPr>
          <a:xfrm>
            <a:off x="6621037" y="1293698"/>
            <a:ext cx="3205163" cy="2143439"/>
          </a:xfrm>
          <a:prstGeom prst="rect">
            <a:avLst/>
          </a:prstGeom>
        </p:spPr>
      </p:pic>
      <p:pic>
        <p:nvPicPr>
          <p:cNvPr id="4" name="Picture 3"/>
          <p:cNvPicPr>
            <a:picLocks noChangeAspect="1"/>
          </p:cNvPicPr>
          <p:nvPr/>
        </p:nvPicPr>
        <p:blipFill>
          <a:blip r:embed="rId4"/>
          <a:stretch>
            <a:fillRect/>
          </a:stretch>
        </p:blipFill>
        <p:spPr>
          <a:xfrm>
            <a:off x="6145552" y="4644291"/>
            <a:ext cx="4079372" cy="1810109"/>
          </a:xfrm>
          <a:prstGeom prst="rect">
            <a:avLst/>
          </a:prstGeom>
        </p:spPr>
      </p:pic>
      <p:sp>
        <p:nvSpPr>
          <p:cNvPr id="53" name="Freeform 13"/>
          <p:cNvSpPr>
            <a:spLocks/>
          </p:cNvSpPr>
          <p:nvPr/>
        </p:nvSpPr>
        <p:spPr bwMode="auto">
          <a:xfrm>
            <a:off x="6265662" y="4186297"/>
            <a:ext cx="3992064" cy="292299"/>
          </a:xfrm>
          <a:custGeom>
            <a:avLst/>
            <a:gdLst>
              <a:gd name="T0" fmla="*/ 4908 w 4917"/>
              <a:gd name="T1" fmla="*/ 66 h 708"/>
              <a:gd name="T2" fmla="*/ 4904 w 4917"/>
              <a:gd name="T3" fmla="*/ 98 h 708"/>
              <a:gd name="T4" fmla="*/ 4908 w 4917"/>
              <a:gd name="T5" fmla="*/ 198 h 708"/>
              <a:gd name="T6" fmla="*/ 4908 w 4917"/>
              <a:gd name="T7" fmla="*/ 230 h 708"/>
              <a:gd name="T8" fmla="*/ 4916 w 4917"/>
              <a:gd name="T9" fmla="*/ 326 h 708"/>
              <a:gd name="T10" fmla="*/ 4904 w 4917"/>
              <a:gd name="T11" fmla="*/ 354 h 708"/>
              <a:gd name="T12" fmla="*/ 4900 w 4917"/>
              <a:gd name="T13" fmla="*/ 478 h 708"/>
              <a:gd name="T14" fmla="*/ 4872 w 4917"/>
              <a:gd name="T15" fmla="*/ 706 h 708"/>
              <a:gd name="T16" fmla="*/ 4656 w 4917"/>
              <a:gd name="T17" fmla="*/ 702 h 708"/>
              <a:gd name="T18" fmla="*/ 4396 w 4917"/>
              <a:gd name="T19" fmla="*/ 702 h 708"/>
              <a:gd name="T20" fmla="*/ 4368 w 4917"/>
              <a:gd name="T21" fmla="*/ 698 h 708"/>
              <a:gd name="T22" fmla="*/ 3948 w 4917"/>
              <a:gd name="T23" fmla="*/ 694 h 708"/>
              <a:gd name="T24" fmla="*/ 3924 w 4917"/>
              <a:gd name="T25" fmla="*/ 686 h 708"/>
              <a:gd name="T26" fmla="*/ 3820 w 4917"/>
              <a:gd name="T27" fmla="*/ 686 h 708"/>
              <a:gd name="T28" fmla="*/ 3724 w 4917"/>
              <a:gd name="T29" fmla="*/ 690 h 708"/>
              <a:gd name="T30" fmla="*/ 3624 w 4917"/>
              <a:gd name="T31" fmla="*/ 690 h 708"/>
              <a:gd name="T32" fmla="*/ 3520 w 4917"/>
              <a:gd name="T33" fmla="*/ 694 h 708"/>
              <a:gd name="T34" fmla="*/ 3484 w 4917"/>
              <a:gd name="T35" fmla="*/ 690 h 708"/>
              <a:gd name="T36" fmla="*/ 3396 w 4917"/>
              <a:gd name="T37" fmla="*/ 690 h 708"/>
              <a:gd name="T38" fmla="*/ 3228 w 4917"/>
              <a:gd name="T39" fmla="*/ 698 h 708"/>
              <a:gd name="T40" fmla="*/ 3172 w 4917"/>
              <a:gd name="T41" fmla="*/ 690 h 708"/>
              <a:gd name="T42" fmla="*/ 2944 w 4917"/>
              <a:gd name="T43" fmla="*/ 694 h 708"/>
              <a:gd name="T44" fmla="*/ 2768 w 4917"/>
              <a:gd name="T45" fmla="*/ 694 h 708"/>
              <a:gd name="T46" fmla="*/ 2220 w 4917"/>
              <a:gd name="T47" fmla="*/ 686 h 708"/>
              <a:gd name="T48" fmla="*/ 2060 w 4917"/>
              <a:gd name="T49" fmla="*/ 694 h 708"/>
              <a:gd name="T50" fmla="*/ 1608 w 4917"/>
              <a:gd name="T51" fmla="*/ 690 h 708"/>
              <a:gd name="T52" fmla="*/ 1308 w 4917"/>
              <a:gd name="T53" fmla="*/ 694 h 708"/>
              <a:gd name="T54" fmla="*/ 1092 w 4917"/>
              <a:gd name="T55" fmla="*/ 694 h 708"/>
              <a:gd name="T56" fmla="*/ 980 w 4917"/>
              <a:gd name="T57" fmla="*/ 698 h 708"/>
              <a:gd name="T58" fmla="*/ 520 w 4917"/>
              <a:gd name="T59" fmla="*/ 690 h 708"/>
              <a:gd name="T60" fmla="*/ 420 w 4917"/>
              <a:gd name="T61" fmla="*/ 694 h 708"/>
              <a:gd name="T62" fmla="*/ 332 w 4917"/>
              <a:gd name="T63" fmla="*/ 694 h 708"/>
              <a:gd name="T64" fmla="*/ 272 w 4917"/>
              <a:gd name="T65" fmla="*/ 690 h 708"/>
              <a:gd name="T66" fmla="*/ 12 w 4917"/>
              <a:gd name="T67" fmla="*/ 626 h 708"/>
              <a:gd name="T68" fmla="*/ 12 w 4917"/>
              <a:gd name="T69" fmla="*/ 602 h 708"/>
              <a:gd name="T70" fmla="*/ 20 w 4917"/>
              <a:gd name="T71" fmla="*/ 566 h 708"/>
              <a:gd name="T72" fmla="*/ 12 w 4917"/>
              <a:gd name="T73" fmla="*/ 554 h 708"/>
              <a:gd name="T74" fmla="*/ 8 w 4917"/>
              <a:gd name="T75" fmla="*/ 482 h 708"/>
              <a:gd name="T76" fmla="*/ 0 w 4917"/>
              <a:gd name="T77" fmla="*/ 474 h 708"/>
              <a:gd name="T78" fmla="*/ 0 w 4917"/>
              <a:gd name="T79" fmla="*/ 382 h 708"/>
              <a:gd name="T80" fmla="*/ 12 w 4917"/>
              <a:gd name="T81" fmla="*/ 366 h 708"/>
              <a:gd name="T82" fmla="*/ 0 w 4917"/>
              <a:gd name="T83" fmla="*/ 238 h 708"/>
              <a:gd name="T84" fmla="*/ 16 w 4917"/>
              <a:gd name="T85" fmla="*/ 198 h 708"/>
              <a:gd name="T86" fmla="*/ 4 w 4917"/>
              <a:gd name="T87" fmla="*/ 126 h 708"/>
              <a:gd name="T88" fmla="*/ 228 w 4917"/>
              <a:gd name="T89" fmla="*/ 22 h 708"/>
              <a:gd name="T90" fmla="*/ 408 w 4917"/>
              <a:gd name="T91" fmla="*/ 22 h 708"/>
              <a:gd name="T92" fmla="*/ 524 w 4917"/>
              <a:gd name="T93" fmla="*/ 22 h 708"/>
              <a:gd name="T94" fmla="*/ 560 w 4917"/>
              <a:gd name="T95" fmla="*/ 14 h 708"/>
              <a:gd name="T96" fmla="*/ 776 w 4917"/>
              <a:gd name="T97" fmla="*/ 26 h 708"/>
              <a:gd name="T98" fmla="*/ 1868 w 4917"/>
              <a:gd name="T99" fmla="*/ 22 h 708"/>
              <a:gd name="T100" fmla="*/ 2216 w 4917"/>
              <a:gd name="T101" fmla="*/ 18 h 708"/>
              <a:gd name="T102" fmla="*/ 3040 w 4917"/>
              <a:gd name="T103" fmla="*/ 14 h 708"/>
              <a:gd name="T104" fmla="*/ 3272 w 4917"/>
              <a:gd name="T105" fmla="*/ 6 h 708"/>
              <a:gd name="T106" fmla="*/ 3676 w 4917"/>
              <a:gd name="T107" fmla="*/ 6 h 708"/>
              <a:gd name="T108" fmla="*/ 3812 w 4917"/>
              <a:gd name="T109" fmla="*/ 18 h 708"/>
              <a:gd name="T110" fmla="*/ 3868 w 4917"/>
              <a:gd name="T111" fmla="*/ 6 h 708"/>
              <a:gd name="T112" fmla="*/ 3940 w 4917"/>
              <a:gd name="T113" fmla="*/ 14 h 708"/>
              <a:gd name="T114" fmla="*/ 3972 w 4917"/>
              <a:gd name="T115" fmla="*/ 6 h 708"/>
              <a:gd name="T116" fmla="*/ 4308 w 4917"/>
              <a:gd name="T117" fmla="*/ 10 h 708"/>
              <a:gd name="T118" fmla="*/ 4912 w 4917"/>
              <a:gd name="T119" fmla="*/ 1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17" h="708">
                <a:moveTo>
                  <a:pt x="4912" y="18"/>
                </a:moveTo>
                <a:cubicBezTo>
                  <a:pt x="4915" y="34"/>
                  <a:pt x="4909" y="50"/>
                  <a:pt x="4912" y="66"/>
                </a:cubicBezTo>
                <a:cubicBezTo>
                  <a:pt x="4911" y="66"/>
                  <a:pt x="4909" y="66"/>
                  <a:pt x="4908" y="66"/>
                </a:cubicBezTo>
                <a:cubicBezTo>
                  <a:pt x="4908" y="71"/>
                  <a:pt x="4908" y="76"/>
                  <a:pt x="4908" y="82"/>
                </a:cubicBezTo>
                <a:cubicBezTo>
                  <a:pt x="4907" y="82"/>
                  <a:pt x="4905" y="82"/>
                  <a:pt x="4904" y="82"/>
                </a:cubicBezTo>
                <a:cubicBezTo>
                  <a:pt x="4904" y="87"/>
                  <a:pt x="4904" y="92"/>
                  <a:pt x="4904" y="98"/>
                </a:cubicBezTo>
                <a:cubicBezTo>
                  <a:pt x="4903" y="98"/>
                  <a:pt x="4901" y="98"/>
                  <a:pt x="4900" y="98"/>
                </a:cubicBezTo>
                <a:cubicBezTo>
                  <a:pt x="4900" y="131"/>
                  <a:pt x="4904" y="164"/>
                  <a:pt x="4904" y="198"/>
                </a:cubicBezTo>
                <a:cubicBezTo>
                  <a:pt x="4905" y="198"/>
                  <a:pt x="4907" y="198"/>
                  <a:pt x="4908" y="198"/>
                </a:cubicBezTo>
                <a:cubicBezTo>
                  <a:pt x="4908" y="203"/>
                  <a:pt x="4904" y="208"/>
                  <a:pt x="4904" y="214"/>
                </a:cubicBezTo>
                <a:cubicBezTo>
                  <a:pt x="4905" y="214"/>
                  <a:pt x="4907" y="214"/>
                  <a:pt x="4908" y="214"/>
                </a:cubicBezTo>
                <a:cubicBezTo>
                  <a:pt x="4908" y="219"/>
                  <a:pt x="4908" y="224"/>
                  <a:pt x="4908" y="230"/>
                </a:cubicBezTo>
                <a:cubicBezTo>
                  <a:pt x="4909" y="230"/>
                  <a:pt x="4911" y="230"/>
                  <a:pt x="4912" y="230"/>
                </a:cubicBezTo>
                <a:cubicBezTo>
                  <a:pt x="4912" y="246"/>
                  <a:pt x="4916" y="262"/>
                  <a:pt x="4916" y="278"/>
                </a:cubicBezTo>
                <a:cubicBezTo>
                  <a:pt x="4917" y="294"/>
                  <a:pt x="4915" y="310"/>
                  <a:pt x="4916" y="326"/>
                </a:cubicBezTo>
                <a:cubicBezTo>
                  <a:pt x="4915" y="326"/>
                  <a:pt x="4913" y="326"/>
                  <a:pt x="4912" y="326"/>
                </a:cubicBezTo>
                <a:cubicBezTo>
                  <a:pt x="4912" y="335"/>
                  <a:pt x="4912" y="344"/>
                  <a:pt x="4912" y="354"/>
                </a:cubicBezTo>
                <a:cubicBezTo>
                  <a:pt x="4909" y="354"/>
                  <a:pt x="4907" y="354"/>
                  <a:pt x="4904" y="354"/>
                </a:cubicBezTo>
                <a:cubicBezTo>
                  <a:pt x="4907" y="392"/>
                  <a:pt x="4893" y="431"/>
                  <a:pt x="4896" y="470"/>
                </a:cubicBezTo>
                <a:cubicBezTo>
                  <a:pt x="4897" y="470"/>
                  <a:pt x="4899" y="470"/>
                  <a:pt x="4900" y="470"/>
                </a:cubicBezTo>
                <a:cubicBezTo>
                  <a:pt x="4900" y="472"/>
                  <a:pt x="4900" y="475"/>
                  <a:pt x="4900" y="478"/>
                </a:cubicBezTo>
                <a:cubicBezTo>
                  <a:pt x="4903" y="479"/>
                  <a:pt x="4905" y="480"/>
                  <a:pt x="4908" y="482"/>
                </a:cubicBezTo>
                <a:cubicBezTo>
                  <a:pt x="4908" y="552"/>
                  <a:pt x="4912" y="623"/>
                  <a:pt x="4912" y="694"/>
                </a:cubicBezTo>
                <a:cubicBezTo>
                  <a:pt x="4898" y="696"/>
                  <a:pt x="4884" y="702"/>
                  <a:pt x="4872" y="706"/>
                </a:cubicBezTo>
                <a:cubicBezTo>
                  <a:pt x="4845" y="706"/>
                  <a:pt x="4819" y="706"/>
                  <a:pt x="4792" y="706"/>
                </a:cubicBezTo>
                <a:cubicBezTo>
                  <a:pt x="4780" y="706"/>
                  <a:pt x="4768" y="706"/>
                  <a:pt x="4756" y="706"/>
                </a:cubicBezTo>
                <a:cubicBezTo>
                  <a:pt x="4743" y="702"/>
                  <a:pt x="4674" y="696"/>
                  <a:pt x="4656" y="702"/>
                </a:cubicBezTo>
                <a:cubicBezTo>
                  <a:pt x="4633" y="708"/>
                  <a:pt x="4594" y="706"/>
                  <a:pt x="4564" y="706"/>
                </a:cubicBezTo>
                <a:cubicBezTo>
                  <a:pt x="4508" y="706"/>
                  <a:pt x="4452" y="706"/>
                  <a:pt x="4396" y="706"/>
                </a:cubicBezTo>
                <a:cubicBezTo>
                  <a:pt x="4396" y="704"/>
                  <a:pt x="4396" y="703"/>
                  <a:pt x="4396" y="702"/>
                </a:cubicBezTo>
                <a:cubicBezTo>
                  <a:pt x="4391" y="702"/>
                  <a:pt x="4385" y="702"/>
                  <a:pt x="4380" y="702"/>
                </a:cubicBezTo>
                <a:cubicBezTo>
                  <a:pt x="4380" y="700"/>
                  <a:pt x="4380" y="699"/>
                  <a:pt x="4380" y="698"/>
                </a:cubicBezTo>
                <a:cubicBezTo>
                  <a:pt x="4376" y="698"/>
                  <a:pt x="4372" y="698"/>
                  <a:pt x="4368" y="698"/>
                </a:cubicBezTo>
                <a:cubicBezTo>
                  <a:pt x="4368" y="696"/>
                  <a:pt x="4368" y="695"/>
                  <a:pt x="4368" y="694"/>
                </a:cubicBezTo>
                <a:cubicBezTo>
                  <a:pt x="4291" y="694"/>
                  <a:pt x="4213" y="694"/>
                  <a:pt x="4136" y="694"/>
                </a:cubicBezTo>
                <a:cubicBezTo>
                  <a:pt x="4073" y="694"/>
                  <a:pt x="4011" y="694"/>
                  <a:pt x="3948" y="694"/>
                </a:cubicBezTo>
                <a:cubicBezTo>
                  <a:pt x="3948" y="692"/>
                  <a:pt x="3948" y="691"/>
                  <a:pt x="3948" y="690"/>
                </a:cubicBezTo>
                <a:cubicBezTo>
                  <a:pt x="3940" y="690"/>
                  <a:pt x="3932" y="690"/>
                  <a:pt x="3924" y="690"/>
                </a:cubicBezTo>
                <a:cubicBezTo>
                  <a:pt x="3924" y="688"/>
                  <a:pt x="3924" y="687"/>
                  <a:pt x="3924" y="686"/>
                </a:cubicBezTo>
                <a:cubicBezTo>
                  <a:pt x="3905" y="687"/>
                  <a:pt x="3887" y="688"/>
                  <a:pt x="3868" y="690"/>
                </a:cubicBezTo>
                <a:cubicBezTo>
                  <a:pt x="3868" y="691"/>
                  <a:pt x="3868" y="692"/>
                  <a:pt x="3868" y="694"/>
                </a:cubicBezTo>
                <a:cubicBezTo>
                  <a:pt x="3851" y="698"/>
                  <a:pt x="3830" y="688"/>
                  <a:pt x="3820" y="686"/>
                </a:cubicBezTo>
                <a:cubicBezTo>
                  <a:pt x="3793" y="688"/>
                  <a:pt x="3767" y="691"/>
                  <a:pt x="3740" y="694"/>
                </a:cubicBezTo>
                <a:cubicBezTo>
                  <a:pt x="3740" y="692"/>
                  <a:pt x="3740" y="691"/>
                  <a:pt x="3740" y="690"/>
                </a:cubicBezTo>
                <a:cubicBezTo>
                  <a:pt x="3735" y="690"/>
                  <a:pt x="3729" y="690"/>
                  <a:pt x="3724" y="690"/>
                </a:cubicBezTo>
                <a:cubicBezTo>
                  <a:pt x="3724" y="688"/>
                  <a:pt x="3724" y="687"/>
                  <a:pt x="3724" y="686"/>
                </a:cubicBezTo>
                <a:cubicBezTo>
                  <a:pt x="3691" y="686"/>
                  <a:pt x="3657" y="686"/>
                  <a:pt x="3624" y="686"/>
                </a:cubicBezTo>
                <a:cubicBezTo>
                  <a:pt x="3624" y="687"/>
                  <a:pt x="3624" y="688"/>
                  <a:pt x="3624" y="690"/>
                </a:cubicBezTo>
                <a:cubicBezTo>
                  <a:pt x="3604" y="690"/>
                  <a:pt x="3584" y="690"/>
                  <a:pt x="3564" y="690"/>
                </a:cubicBezTo>
                <a:cubicBezTo>
                  <a:pt x="3558" y="691"/>
                  <a:pt x="3528" y="700"/>
                  <a:pt x="3520" y="698"/>
                </a:cubicBezTo>
                <a:cubicBezTo>
                  <a:pt x="3520" y="696"/>
                  <a:pt x="3520" y="695"/>
                  <a:pt x="3520" y="694"/>
                </a:cubicBezTo>
                <a:cubicBezTo>
                  <a:pt x="3512" y="694"/>
                  <a:pt x="3504" y="694"/>
                  <a:pt x="3496" y="694"/>
                </a:cubicBezTo>
                <a:cubicBezTo>
                  <a:pt x="3496" y="692"/>
                  <a:pt x="3496" y="691"/>
                  <a:pt x="3496" y="690"/>
                </a:cubicBezTo>
                <a:cubicBezTo>
                  <a:pt x="3492" y="690"/>
                  <a:pt x="3488" y="690"/>
                  <a:pt x="3484" y="690"/>
                </a:cubicBezTo>
                <a:cubicBezTo>
                  <a:pt x="3484" y="688"/>
                  <a:pt x="3484" y="687"/>
                  <a:pt x="3484" y="686"/>
                </a:cubicBezTo>
                <a:cubicBezTo>
                  <a:pt x="3455" y="686"/>
                  <a:pt x="3425" y="686"/>
                  <a:pt x="3396" y="686"/>
                </a:cubicBezTo>
                <a:cubicBezTo>
                  <a:pt x="3396" y="687"/>
                  <a:pt x="3396" y="688"/>
                  <a:pt x="3396" y="690"/>
                </a:cubicBezTo>
                <a:cubicBezTo>
                  <a:pt x="3379" y="690"/>
                  <a:pt x="3361" y="690"/>
                  <a:pt x="3344" y="690"/>
                </a:cubicBezTo>
                <a:cubicBezTo>
                  <a:pt x="3344" y="691"/>
                  <a:pt x="3344" y="692"/>
                  <a:pt x="3344" y="694"/>
                </a:cubicBezTo>
                <a:cubicBezTo>
                  <a:pt x="3330" y="698"/>
                  <a:pt x="3246" y="703"/>
                  <a:pt x="3228" y="698"/>
                </a:cubicBezTo>
                <a:cubicBezTo>
                  <a:pt x="3228" y="696"/>
                  <a:pt x="3228" y="695"/>
                  <a:pt x="3228" y="694"/>
                </a:cubicBezTo>
                <a:cubicBezTo>
                  <a:pt x="3209" y="694"/>
                  <a:pt x="3191" y="694"/>
                  <a:pt x="3172" y="694"/>
                </a:cubicBezTo>
                <a:cubicBezTo>
                  <a:pt x="3172" y="692"/>
                  <a:pt x="3172" y="691"/>
                  <a:pt x="3172" y="690"/>
                </a:cubicBezTo>
                <a:cubicBezTo>
                  <a:pt x="3155" y="690"/>
                  <a:pt x="3137" y="690"/>
                  <a:pt x="3120" y="690"/>
                </a:cubicBezTo>
                <a:cubicBezTo>
                  <a:pt x="3120" y="688"/>
                  <a:pt x="3120" y="687"/>
                  <a:pt x="3120" y="686"/>
                </a:cubicBezTo>
                <a:cubicBezTo>
                  <a:pt x="3061" y="688"/>
                  <a:pt x="3003" y="691"/>
                  <a:pt x="2944" y="694"/>
                </a:cubicBezTo>
                <a:cubicBezTo>
                  <a:pt x="2944" y="692"/>
                  <a:pt x="2944" y="691"/>
                  <a:pt x="2944" y="690"/>
                </a:cubicBezTo>
                <a:cubicBezTo>
                  <a:pt x="2913" y="688"/>
                  <a:pt x="2883" y="687"/>
                  <a:pt x="2852" y="686"/>
                </a:cubicBezTo>
                <a:cubicBezTo>
                  <a:pt x="2838" y="690"/>
                  <a:pt x="2789" y="700"/>
                  <a:pt x="2768" y="694"/>
                </a:cubicBezTo>
                <a:cubicBezTo>
                  <a:pt x="2734" y="684"/>
                  <a:pt x="2684" y="686"/>
                  <a:pt x="2640" y="686"/>
                </a:cubicBezTo>
                <a:cubicBezTo>
                  <a:pt x="2572" y="686"/>
                  <a:pt x="2504" y="686"/>
                  <a:pt x="2436" y="686"/>
                </a:cubicBezTo>
                <a:cubicBezTo>
                  <a:pt x="2364" y="686"/>
                  <a:pt x="2292" y="686"/>
                  <a:pt x="2220" y="686"/>
                </a:cubicBezTo>
                <a:cubicBezTo>
                  <a:pt x="2220" y="687"/>
                  <a:pt x="2220" y="688"/>
                  <a:pt x="2220" y="690"/>
                </a:cubicBezTo>
                <a:cubicBezTo>
                  <a:pt x="2197" y="690"/>
                  <a:pt x="2175" y="690"/>
                  <a:pt x="2152" y="690"/>
                </a:cubicBezTo>
                <a:cubicBezTo>
                  <a:pt x="2138" y="694"/>
                  <a:pt x="2080" y="699"/>
                  <a:pt x="2060" y="694"/>
                </a:cubicBezTo>
                <a:cubicBezTo>
                  <a:pt x="2014" y="680"/>
                  <a:pt x="1939" y="686"/>
                  <a:pt x="1880" y="686"/>
                </a:cubicBezTo>
                <a:cubicBezTo>
                  <a:pt x="1789" y="686"/>
                  <a:pt x="1699" y="686"/>
                  <a:pt x="1608" y="686"/>
                </a:cubicBezTo>
                <a:cubicBezTo>
                  <a:pt x="1608" y="687"/>
                  <a:pt x="1608" y="688"/>
                  <a:pt x="1608" y="690"/>
                </a:cubicBezTo>
                <a:cubicBezTo>
                  <a:pt x="1596" y="690"/>
                  <a:pt x="1584" y="690"/>
                  <a:pt x="1572" y="690"/>
                </a:cubicBezTo>
                <a:cubicBezTo>
                  <a:pt x="1549" y="696"/>
                  <a:pt x="1510" y="694"/>
                  <a:pt x="1480" y="694"/>
                </a:cubicBezTo>
                <a:cubicBezTo>
                  <a:pt x="1423" y="694"/>
                  <a:pt x="1365" y="694"/>
                  <a:pt x="1308" y="694"/>
                </a:cubicBezTo>
                <a:cubicBezTo>
                  <a:pt x="1264" y="694"/>
                  <a:pt x="1205" y="700"/>
                  <a:pt x="1168" y="690"/>
                </a:cubicBezTo>
                <a:cubicBezTo>
                  <a:pt x="1143" y="690"/>
                  <a:pt x="1117" y="690"/>
                  <a:pt x="1092" y="690"/>
                </a:cubicBezTo>
                <a:cubicBezTo>
                  <a:pt x="1092" y="691"/>
                  <a:pt x="1092" y="692"/>
                  <a:pt x="1092" y="694"/>
                </a:cubicBezTo>
                <a:cubicBezTo>
                  <a:pt x="1087" y="694"/>
                  <a:pt x="1081" y="694"/>
                  <a:pt x="1076" y="694"/>
                </a:cubicBezTo>
                <a:cubicBezTo>
                  <a:pt x="1076" y="695"/>
                  <a:pt x="1076" y="696"/>
                  <a:pt x="1076" y="698"/>
                </a:cubicBezTo>
                <a:cubicBezTo>
                  <a:pt x="1044" y="698"/>
                  <a:pt x="1012" y="698"/>
                  <a:pt x="980" y="698"/>
                </a:cubicBezTo>
                <a:cubicBezTo>
                  <a:pt x="950" y="692"/>
                  <a:pt x="905" y="694"/>
                  <a:pt x="868" y="694"/>
                </a:cubicBezTo>
                <a:cubicBezTo>
                  <a:pt x="799" y="694"/>
                  <a:pt x="729" y="694"/>
                  <a:pt x="660" y="694"/>
                </a:cubicBezTo>
                <a:cubicBezTo>
                  <a:pt x="617" y="693"/>
                  <a:pt x="562" y="678"/>
                  <a:pt x="520" y="690"/>
                </a:cubicBezTo>
                <a:cubicBezTo>
                  <a:pt x="504" y="690"/>
                  <a:pt x="488" y="690"/>
                  <a:pt x="472" y="690"/>
                </a:cubicBezTo>
                <a:cubicBezTo>
                  <a:pt x="472" y="691"/>
                  <a:pt x="472" y="692"/>
                  <a:pt x="472" y="694"/>
                </a:cubicBezTo>
                <a:cubicBezTo>
                  <a:pt x="455" y="694"/>
                  <a:pt x="437" y="694"/>
                  <a:pt x="420" y="694"/>
                </a:cubicBezTo>
                <a:cubicBezTo>
                  <a:pt x="404" y="695"/>
                  <a:pt x="388" y="696"/>
                  <a:pt x="372" y="698"/>
                </a:cubicBezTo>
                <a:cubicBezTo>
                  <a:pt x="372" y="696"/>
                  <a:pt x="372" y="695"/>
                  <a:pt x="372" y="694"/>
                </a:cubicBezTo>
                <a:cubicBezTo>
                  <a:pt x="359" y="694"/>
                  <a:pt x="345" y="694"/>
                  <a:pt x="332" y="694"/>
                </a:cubicBezTo>
                <a:cubicBezTo>
                  <a:pt x="324" y="691"/>
                  <a:pt x="296" y="682"/>
                  <a:pt x="284" y="686"/>
                </a:cubicBezTo>
                <a:cubicBezTo>
                  <a:pt x="284" y="687"/>
                  <a:pt x="284" y="688"/>
                  <a:pt x="284" y="690"/>
                </a:cubicBezTo>
                <a:cubicBezTo>
                  <a:pt x="280" y="690"/>
                  <a:pt x="276" y="690"/>
                  <a:pt x="272" y="690"/>
                </a:cubicBezTo>
                <a:cubicBezTo>
                  <a:pt x="272" y="691"/>
                  <a:pt x="272" y="692"/>
                  <a:pt x="272" y="694"/>
                </a:cubicBezTo>
                <a:cubicBezTo>
                  <a:pt x="189" y="694"/>
                  <a:pt x="87" y="702"/>
                  <a:pt x="4" y="702"/>
                </a:cubicBezTo>
                <a:cubicBezTo>
                  <a:pt x="5" y="678"/>
                  <a:pt x="20" y="654"/>
                  <a:pt x="12" y="626"/>
                </a:cubicBezTo>
                <a:cubicBezTo>
                  <a:pt x="11" y="626"/>
                  <a:pt x="9" y="626"/>
                  <a:pt x="8" y="626"/>
                </a:cubicBezTo>
                <a:cubicBezTo>
                  <a:pt x="8" y="619"/>
                  <a:pt x="20" y="608"/>
                  <a:pt x="20" y="602"/>
                </a:cubicBezTo>
                <a:cubicBezTo>
                  <a:pt x="19" y="602"/>
                  <a:pt x="13" y="602"/>
                  <a:pt x="12" y="602"/>
                </a:cubicBezTo>
                <a:cubicBezTo>
                  <a:pt x="12" y="595"/>
                  <a:pt x="24" y="584"/>
                  <a:pt x="24" y="578"/>
                </a:cubicBezTo>
                <a:cubicBezTo>
                  <a:pt x="23" y="578"/>
                  <a:pt x="21" y="578"/>
                  <a:pt x="20" y="578"/>
                </a:cubicBezTo>
                <a:cubicBezTo>
                  <a:pt x="20" y="574"/>
                  <a:pt x="20" y="570"/>
                  <a:pt x="20" y="566"/>
                </a:cubicBezTo>
                <a:cubicBezTo>
                  <a:pt x="19" y="566"/>
                  <a:pt x="17" y="566"/>
                  <a:pt x="16" y="566"/>
                </a:cubicBezTo>
                <a:cubicBezTo>
                  <a:pt x="16" y="562"/>
                  <a:pt x="16" y="558"/>
                  <a:pt x="16" y="554"/>
                </a:cubicBezTo>
                <a:cubicBezTo>
                  <a:pt x="15" y="554"/>
                  <a:pt x="13" y="554"/>
                  <a:pt x="12" y="554"/>
                </a:cubicBezTo>
                <a:cubicBezTo>
                  <a:pt x="8" y="538"/>
                  <a:pt x="24" y="521"/>
                  <a:pt x="24" y="514"/>
                </a:cubicBezTo>
                <a:cubicBezTo>
                  <a:pt x="23" y="514"/>
                  <a:pt x="21" y="514"/>
                  <a:pt x="20" y="514"/>
                </a:cubicBezTo>
                <a:cubicBezTo>
                  <a:pt x="16" y="502"/>
                  <a:pt x="14" y="493"/>
                  <a:pt x="8" y="482"/>
                </a:cubicBezTo>
                <a:cubicBezTo>
                  <a:pt x="7" y="482"/>
                  <a:pt x="5" y="482"/>
                  <a:pt x="4" y="482"/>
                </a:cubicBezTo>
                <a:cubicBezTo>
                  <a:pt x="4" y="479"/>
                  <a:pt x="4" y="476"/>
                  <a:pt x="4" y="474"/>
                </a:cubicBezTo>
                <a:cubicBezTo>
                  <a:pt x="3" y="474"/>
                  <a:pt x="1" y="474"/>
                  <a:pt x="0" y="474"/>
                </a:cubicBezTo>
                <a:cubicBezTo>
                  <a:pt x="4" y="458"/>
                  <a:pt x="8" y="442"/>
                  <a:pt x="12" y="426"/>
                </a:cubicBezTo>
                <a:cubicBezTo>
                  <a:pt x="11" y="426"/>
                  <a:pt x="9" y="426"/>
                  <a:pt x="8" y="426"/>
                </a:cubicBezTo>
                <a:cubicBezTo>
                  <a:pt x="5" y="411"/>
                  <a:pt x="3" y="396"/>
                  <a:pt x="0" y="382"/>
                </a:cubicBezTo>
                <a:cubicBezTo>
                  <a:pt x="1" y="382"/>
                  <a:pt x="3" y="382"/>
                  <a:pt x="4" y="382"/>
                </a:cubicBezTo>
                <a:cubicBezTo>
                  <a:pt x="5" y="376"/>
                  <a:pt x="7" y="371"/>
                  <a:pt x="8" y="366"/>
                </a:cubicBezTo>
                <a:cubicBezTo>
                  <a:pt x="9" y="366"/>
                  <a:pt x="11" y="366"/>
                  <a:pt x="12" y="366"/>
                </a:cubicBezTo>
                <a:cubicBezTo>
                  <a:pt x="12" y="342"/>
                  <a:pt x="12" y="318"/>
                  <a:pt x="12" y="294"/>
                </a:cubicBezTo>
                <a:cubicBezTo>
                  <a:pt x="11" y="294"/>
                  <a:pt x="9" y="294"/>
                  <a:pt x="8" y="294"/>
                </a:cubicBezTo>
                <a:cubicBezTo>
                  <a:pt x="2" y="277"/>
                  <a:pt x="0" y="258"/>
                  <a:pt x="0" y="238"/>
                </a:cubicBezTo>
                <a:cubicBezTo>
                  <a:pt x="8" y="233"/>
                  <a:pt x="9" y="228"/>
                  <a:pt x="20" y="226"/>
                </a:cubicBezTo>
                <a:cubicBezTo>
                  <a:pt x="18" y="216"/>
                  <a:pt x="9" y="208"/>
                  <a:pt x="12" y="198"/>
                </a:cubicBezTo>
                <a:cubicBezTo>
                  <a:pt x="13" y="198"/>
                  <a:pt x="15" y="198"/>
                  <a:pt x="16" y="198"/>
                </a:cubicBezTo>
                <a:cubicBezTo>
                  <a:pt x="19" y="190"/>
                  <a:pt x="9" y="174"/>
                  <a:pt x="12" y="166"/>
                </a:cubicBezTo>
                <a:cubicBezTo>
                  <a:pt x="11" y="166"/>
                  <a:pt x="9" y="166"/>
                  <a:pt x="8" y="166"/>
                </a:cubicBezTo>
                <a:cubicBezTo>
                  <a:pt x="7" y="152"/>
                  <a:pt x="5" y="139"/>
                  <a:pt x="4" y="126"/>
                </a:cubicBezTo>
                <a:cubicBezTo>
                  <a:pt x="3" y="126"/>
                  <a:pt x="1" y="126"/>
                  <a:pt x="0" y="126"/>
                </a:cubicBezTo>
                <a:cubicBezTo>
                  <a:pt x="0" y="92"/>
                  <a:pt x="0" y="59"/>
                  <a:pt x="0" y="26"/>
                </a:cubicBezTo>
                <a:cubicBezTo>
                  <a:pt x="72" y="26"/>
                  <a:pt x="156" y="22"/>
                  <a:pt x="228" y="22"/>
                </a:cubicBezTo>
                <a:cubicBezTo>
                  <a:pt x="264" y="22"/>
                  <a:pt x="311" y="34"/>
                  <a:pt x="340" y="26"/>
                </a:cubicBezTo>
                <a:cubicBezTo>
                  <a:pt x="363" y="26"/>
                  <a:pt x="385" y="26"/>
                  <a:pt x="408" y="26"/>
                </a:cubicBezTo>
                <a:cubicBezTo>
                  <a:pt x="408" y="24"/>
                  <a:pt x="408" y="23"/>
                  <a:pt x="408" y="22"/>
                </a:cubicBezTo>
                <a:cubicBezTo>
                  <a:pt x="428" y="22"/>
                  <a:pt x="448" y="26"/>
                  <a:pt x="468" y="26"/>
                </a:cubicBezTo>
                <a:cubicBezTo>
                  <a:pt x="468" y="24"/>
                  <a:pt x="468" y="23"/>
                  <a:pt x="468" y="22"/>
                </a:cubicBezTo>
                <a:cubicBezTo>
                  <a:pt x="487" y="22"/>
                  <a:pt x="505" y="22"/>
                  <a:pt x="524" y="22"/>
                </a:cubicBezTo>
                <a:cubicBezTo>
                  <a:pt x="524" y="20"/>
                  <a:pt x="524" y="19"/>
                  <a:pt x="524" y="18"/>
                </a:cubicBezTo>
                <a:cubicBezTo>
                  <a:pt x="536" y="18"/>
                  <a:pt x="548" y="18"/>
                  <a:pt x="560" y="18"/>
                </a:cubicBezTo>
                <a:cubicBezTo>
                  <a:pt x="560" y="16"/>
                  <a:pt x="560" y="15"/>
                  <a:pt x="560" y="14"/>
                </a:cubicBezTo>
                <a:cubicBezTo>
                  <a:pt x="592" y="16"/>
                  <a:pt x="624" y="19"/>
                  <a:pt x="656" y="22"/>
                </a:cubicBezTo>
                <a:cubicBezTo>
                  <a:pt x="656" y="23"/>
                  <a:pt x="656" y="24"/>
                  <a:pt x="656" y="26"/>
                </a:cubicBezTo>
                <a:cubicBezTo>
                  <a:pt x="696" y="26"/>
                  <a:pt x="736" y="26"/>
                  <a:pt x="776" y="26"/>
                </a:cubicBezTo>
                <a:cubicBezTo>
                  <a:pt x="969" y="26"/>
                  <a:pt x="1174" y="28"/>
                  <a:pt x="1344" y="26"/>
                </a:cubicBezTo>
                <a:cubicBezTo>
                  <a:pt x="1463" y="26"/>
                  <a:pt x="1581" y="26"/>
                  <a:pt x="1700" y="26"/>
                </a:cubicBezTo>
                <a:cubicBezTo>
                  <a:pt x="1750" y="26"/>
                  <a:pt x="1826" y="33"/>
                  <a:pt x="1868" y="22"/>
                </a:cubicBezTo>
                <a:cubicBezTo>
                  <a:pt x="1883" y="22"/>
                  <a:pt x="1897" y="22"/>
                  <a:pt x="1912" y="22"/>
                </a:cubicBezTo>
                <a:cubicBezTo>
                  <a:pt x="1957" y="22"/>
                  <a:pt x="2018" y="28"/>
                  <a:pt x="2056" y="18"/>
                </a:cubicBezTo>
                <a:cubicBezTo>
                  <a:pt x="2109" y="18"/>
                  <a:pt x="2163" y="18"/>
                  <a:pt x="2216" y="18"/>
                </a:cubicBezTo>
                <a:cubicBezTo>
                  <a:pt x="2338" y="18"/>
                  <a:pt x="2461" y="32"/>
                  <a:pt x="2580" y="22"/>
                </a:cubicBezTo>
                <a:cubicBezTo>
                  <a:pt x="2639" y="16"/>
                  <a:pt x="2712" y="32"/>
                  <a:pt x="2764" y="18"/>
                </a:cubicBezTo>
                <a:cubicBezTo>
                  <a:pt x="2856" y="16"/>
                  <a:pt x="2948" y="15"/>
                  <a:pt x="3040" y="14"/>
                </a:cubicBezTo>
                <a:cubicBezTo>
                  <a:pt x="3040" y="12"/>
                  <a:pt x="3040" y="11"/>
                  <a:pt x="3040" y="10"/>
                </a:cubicBezTo>
                <a:cubicBezTo>
                  <a:pt x="3075" y="10"/>
                  <a:pt x="3109" y="10"/>
                  <a:pt x="3144" y="10"/>
                </a:cubicBezTo>
                <a:cubicBezTo>
                  <a:pt x="3178" y="0"/>
                  <a:pt x="3232" y="6"/>
                  <a:pt x="3272" y="6"/>
                </a:cubicBezTo>
                <a:cubicBezTo>
                  <a:pt x="3340" y="6"/>
                  <a:pt x="3408" y="6"/>
                  <a:pt x="3476" y="6"/>
                </a:cubicBezTo>
                <a:cubicBezTo>
                  <a:pt x="3509" y="6"/>
                  <a:pt x="3553" y="2"/>
                  <a:pt x="3580" y="10"/>
                </a:cubicBezTo>
                <a:cubicBezTo>
                  <a:pt x="3612" y="8"/>
                  <a:pt x="3644" y="7"/>
                  <a:pt x="3676" y="6"/>
                </a:cubicBezTo>
                <a:cubicBezTo>
                  <a:pt x="3676" y="7"/>
                  <a:pt x="3676" y="8"/>
                  <a:pt x="3676" y="10"/>
                </a:cubicBezTo>
                <a:cubicBezTo>
                  <a:pt x="3685" y="10"/>
                  <a:pt x="3695" y="10"/>
                  <a:pt x="3704" y="10"/>
                </a:cubicBezTo>
                <a:cubicBezTo>
                  <a:pt x="3721" y="14"/>
                  <a:pt x="3786" y="25"/>
                  <a:pt x="3812" y="18"/>
                </a:cubicBezTo>
                <a:cubicBezTo>
                  <a:pt x="3812" y="16"/>
                  <a:pt x="3812" y="15"/>
                  <a:pt x="3812" y="14"/>
                </a:cubicBezTo>
                <a:cubicBezTo>
                  <a:pt x="3831" y="12"/>
                  <a:pt x="3849" y="11"/>
                  <a:pt x="3868" y="10"/>
                </a:cubicBezTo>
                <a:cubicBezTo>
                  <a:pt x="3868" y="8"/>
                  <a:pt x="3868" y="7"/>
                  <a:pt x="3868" y="6"/>
                </a:cubicBezTo>
                <a:cubicBezTo>
                  <a:pt x="3880" y="8"/>
                  <a:pt x="3892" y="11"/>
                  <a:pt x="3904" y="14"/>
                </a:cubicBezTo>
                <a:cubicBezTo>
                  <a:pt x="3904" y="15"/>
                  <a:pt x="3904" y="16"/>
                  <a:pt x="3904" y="18"/>
                </a:cubicBezTo>
                <a:cubicBezTo>
                  <a:pt x="3940" y="14"/>
                  <a:pt x="3940" y="14"/>
                  <a:pt x="3940" y="14"/>
                </a:cubicBezTo>
                <a:cubicBezTo>
                  <a:pt x="3940" y="12"/>
                  <a:pt x="3940" y="11"/>
                  <a:pt x="3940" y="10"/>
                </a:cubicBezTo>
                <a:cubicBezTo>
                  <a:pt x="3951" y="10"/>
                  <a:pt x="3961" y="10"/>
                  <a:pt x="3972" y="10"/>
                </a:cubicBezTo>
                <a:cubicBezTo>
                  <a:pt x="3972" y="8"/>
                  <a:pt x="3972" y="7"/>
                  <a:pt x="3972" y="6"/>
                </a:cubicBezTo>
                <a:cubicBezTo>
                  <a:pt x="4005" y="6"/>
                  <a:pt x="4039" y="6"/>
                  <a:pt x="4072" y="6"/>
                </a:cubicBezTo>
                <a:cubicBezTo>
                  <a:pt x="4123" y="6"/>
                  <a:pt x="4173" y="6"/>
                  <a:pt x="4224" y="6"/>
                </a:cubicBezTo>
                <a:cubicBezTo>
                  <a:pt x="4251" y="6"/>
                  <a:pt x="4287" y="4"/>
                  <a:pt x="4308" y="10"/>
                </a:cubicBezTo>
                <a:cubicBezTo>
                  <a:pt x="4363" y="11"/>
                  <a:pt x="4417" y="12"/>
                  <a:pt x="4472" y="14"/>
                </a:cubicBezTo>
                <a:cubicBezTo>
                  <a:pt x="4509" y="24"/>
                  <a:pt x="4568" y="18"/>
                  <a:pt x="4612" y="18"/>
                </a:cubicBezTo>
                <a:cubicBezTo>
                  <a:pt x="4707" y="18"/>
                  <a:pt x="4817" y="18"/>
                  <a:pt x="4912" y="18"/>
                </a:cubicBezTo>
                <a:close/>
              </a:path>
            </a:pathLst>
          </a:custGeom>
          <a:solidFill>
            <a:schemeClr val="tx1"/>
          </a:solidFill>
          <a:ln>
            <a:noFill/>
          </a:ln>
          <a:effectLst/>
        </p:spPr>
        <p:txBody>
          <a:bodyPr vert="horz" wrap="square" lIns="80682" tIns="40341" rIns="80682" bIns="40341" numCol="1" anchor="ctr" anchorCtr="0" compatLnSpc="1">
            <a:prstTxWarp prst="textNoShape">
              <a:avLst/>
            </a:prstTxWarp>
          </a:bodyPr>
          <a:lstStyle/>
          <a:p>
            <a:pPr algn="ctr" defTabSz="448469"/>
            <a:r>
              <a:rPr lang="en-US" sz="1235" b="1" i="1" dirty="0">
                <a:solidFill>
                  <a:prstClr val="white"/>
                </a:solidFill>
                <a:latin typeface="Century Schoolbook" panose="02040604050505020304" pitchFamily="18" charset="0"/>
                <a:ea typeface="Open Sans" panose="020B0606030504020204" pitchFamily="34" charset="0"/>
                <a:cs typeface="Open Sans" panose="020B0606030504020204" pitchFamily="34" charset="0"/>
              </a:rPr>
              <a:t>Significant Franchisee Tenure with the Brand</a:t>
            </a:r>
          </a:p>
        </p:txBody>
      </p:sp>
      <p:sp>
        <p:nvSpPr>
          <p:cNvPr id="52" name="Freeform 13"/>
          <p:cNvSpPr>
            <a:spLocks/>
          </p:cNvSpPr>
          <p:nvPr/>
        </p:nvSpPr>
        <p:spPr bwMode="auto">
          <a:xfrm>
            <a:off x="6151352" y="1112300"/>
            <a:ext cx="4073572" cy="242047"/>
          </a:xfrm>
          <a:custGeom>
            <a:avLst/>
            <a:gdLst>
              <a:gd name="T0" fmla="*/ 4908 w 4917"/>
              <a:gd name="T1" fmla="*/ 66 h 708"/>
              <a:gd name="T2" fmla="*/ 4904 w 4917"/>
              <a:gd name="T3" fmla="*/ 98 h 708"/>
              <a:gd name="T4" fmla="*/ 4908 w 4917"/>
              <a:gd name="T5" fmla="*/ 198 h 708"/>
              <a:gd name="T6" fmla="*/ 4908 w 4917"/>
              <a:gd name="T7" fmla="*/ 230 h 708"/>
              <a:gd name="T8" fmla="*/ 4916 w 4917"/>
              <a:gd name="T9" fmla="*/ 326 h 708"/>
              <a:gd name="T10" fmla="*/ 4904 w 4917"/>
              <a:gd name="T11" fmla="*/ 354 h 708"/>
              <a:gd name="T12" fmla="*/ 4900 w 4917"/>
              <a:gd name="T13" fmla="*/ 478 h 708"/>
              <a:gd name="T14" fmla="*/ 4872 w 4917"/>
              <a:gd name="T15" fmla="*/ 706 h 708"/>
              <a:gd name="T16" fmla="*/ 4656 w 4917"/>
              <a:gd name="T17" fmla="*/ 702 h 708"/>
              <a:gd name="T18" fmla="*/ 4396 w 4917"/>
              <a:gd name="T19" fmla="*/ 702 h 708"/>
              <a:gd name="T20" fmla="*/ 4368 w 4917"/>
              <a:gd name="T21" fmla="*/ 698 h 708"/>
              <a:gd name="T22" fmla="*/ 3948 w 4917"/>
              <a:gd name="T23" fmla="*/ 694 h 708"/>
              <a:gd name="T24" fmla="*/ 3924 w 4917"/>
              <a:gd name="T25" fmla="*/ 686 h 708"/>
              <a:gd name="T26" fmla="*/ 3820 w 4917"/>
              <a:gd name="T27" fmla="*/ 686 h 708"/>
              <a:gd name="T28" fmla="*/ 3724 w 4917"/>
              <a:gd name="T29" fmla="*/ 690 h 708"/>
              <a:gd name="T30" fmla="*/ 3624 w 4917"/>
              <a:gd name="T31" fmla="*/ 690 h 708"/>
              <a:gd name="T32" fmla="*/ 3520 w 4917"/>
              <a:gd name="T33" fmla="*/ 694 h 708"/>
              <a:gd name="T34" fmla="*/ 3484 w 4917"/>
              <a:gd name="T35" fmla="*/ 690 h 708"/>
              <a:gd name="T36" fmla="*/ 3396 w 4917"/>
              <a:gd name="T37" fmla="*/ 690 h 708"/>
              <a:gd name="T38" fmla="*/ 3228 w 4917"/>
              <a:gd name="T39" fmla="*/ 698 h 708"/>
              <a:gd name="T40" fmla="*/ 3172 w 4917"/>
              <a:gd name="T41" fmla="*/ 690 h 708"/>
              <a:gd name="T42" fmla="*/ 2944 w 4917"/>
              <a:gd name="T43" fmla="*/ 694 h 708"/>
              <a:gd name="T44" fmla="*/ 2768 w 4917"/>
              <a:gd name="T45" fmla="*/ 694 h 708"/>
              <a:gd name="T46" fmla="*/ 2220 w 4917"/>
              <a:gd name="T47" fmla="*/ 686 h 708"/>
              <a:gd name="T48" fmla="*/ 2060 w 4917"/>
              <a:gd name="T49" fmla="*/ 694 h 708"/>
              <a:gd name="T50" fmla="*/ 1608 w 4917"/>
              <a:gd name="T51" fmla="*/ 690 h 708"/>
              <a:gd name="T52" fmla="*/ 1308 w 4917"/>
              <a:gd name="T53" fmla="*/ 694 h 708"/>
              <a:gd name="T54" fmla="*/ 1092 w 4917"/>
              <a:gd name="T55" fmla="*/ 694 h 708"/>
              <a:gd name="T56" fmla="*/ 980 w 4917"/>
              <a:gd name="T57" fmla="*/ 698 h 708"/>
              <a:gd name="T58" fmla="*/ 520 w 4917"/>
              <a:gd name="T59" fmla="*/ 690 h 708"/>
              <a:gd name="T60" fmla="*/ 420 w 4917"/>
              <a:gd name="T61" fmla="*/ 694 h 708"/>
              <a:gd name="T62" fmla="*/ 332 w 4917"/>
              <a:gd name="T63" fmla="*/ 694 h 708"/>
              <a:gd name="T64" fmla="*/ 272 w 4917"/>
              <a:gd name="T65" fmla="*/ 690 h 708"/>
              <a:gd name="T66" fmla="*/ 12 w 4917"/>
              <a:gd name="T67" fmla="*/ 626 h 708"/>
              <a:gd name="T68" fmla="*/ 12 w 4917"/>
              <a:gd name="T69" fmla="*/ 602 h 708"/>
              <a:gd name="T70" fmla="*/ 20 w 4917"/>
              <a:gd name="T71" fmla="*/ 566 h 708"/>
              <a:gd name="T72" fmla="*/ 12 w 4917"/>
              <a:gd name="T73" fmla="*/ 554 h 708"/>
              <a:gd name="T74" fmla="*/ 8 w 4917"/>
              <a:gd name="T75" fmla="*/ 482 h 708"/>
              <a:gd name="T76" fmla="*/ 0 w 4917"/>
              <a:gd name="T77" fmla="*/ 474 h 708"/>
              <a:gd name="T78" fmla="*/ 0 w 4917"/>
              <a:gd name="T79" fmla="*/ 382 h 708"/>
              <a:gd name="T80" fmla="*/ 12 w 4917"/>
              <a:gd name="T81" fmla="*/ 366 h 708"/>
              <a:gd name="T82" fmla="*/ 0 w 4917"/>
              <a:gd name="T83" fmla="*/ 238 h 708"/>
              <a:gd name="T84" fmla="*/ 16 w 4917"/>
              <a:gd name="T85" fmla="*/ 198 h 708"/>
              <a:gd name="T86" fmla="*/ 4 w 4917"/>
              <a:gd name="T87" fmla="*/ 126 h 708"/>
              <a:gd name="T88" fmla="*/ 228 w 4917"/>
              <a:gd name="T89" fmla="*/ 22 h 708"/>
              <a:gd name="T90" fmla="*/ 408 w 4917"/>
              <a:gd name="T91" fmla="*/ 22 h 708"/>
              <a:gd name="T92" fmla="*/ 524 w 4917"/>
              <a:gd name="T93" fmla="*/ 22 h 708"/>
              <a:gd name="T94" fmla="*/ 560 w 4917"/>
              <a:gd name="T95" fmla="*/ 14 h 708"/>
              <a:gd name="T96" fmla="*/ 776 w 4917"/>
              <a:gd name="T97" fmla="*/ 26 h 708"/>
              <a:gd name="T98" fmla="*/ 1868 w 4917"/>
              <a:gd name="T99" fmla="*/ 22 h 708"/>
              <a:gd name="T100" fmla="*/ 2216 w 4917"/>
              <a:gd name="T101" fmla="*/ 18 h 708"/>
              <a:gd name="T102" fmla="*/ 3040 w 4917"/>
              <a:gd name="T103" fmla="*/ 14 h 708"/>
              <a:gd name="T104" fmla="*/ 3272 w 4917"/>
              <a:gd name="T105" fmla="*/ 6 h 708"/>
              <a:gd name="T106" fmla="*/ 3676 w 4917"/>
              <a:gd name="T107" fmla="*/ 6 h 708"/>
              <a:gd name="T108" fmla="*/ 3812 w 4917"/>
              <a:gd name="T109" fmla="*/ 18 h 708"/>
              <a:gd name="T110" fmla="*/ 3868 w 4917"/>
              <a:gd name="T111" fmla="*/ 6 h 708"/>
              <a:gd name="T112" fmla="*/ 3940 w 4917"/>
              <a:gd name="T113" fmla="*/ 14 h 708"/>
              <a:gd name="T114" fmla="*/ 3972 w 4917"/>
              <a:gd name="T115" fmla="*/ 6 h 708"/>
              <a:gd name="T116" fmla="*/ 4308 w 4917"/>
              <a:gd name="T117" fmla="*/ 10 h 708"/>
              <a:gd name="T118" fmla="*/ 4912 w 4917"/>
              <a:gd name="T119" fmla="*/ 1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17" h="708">
                <a:moveTo>
                  <a:pt x="4912" y="18"/>
                </a:moveTo>
                <a:cubicBezTo>
                  <a:pt x="4915" y="34"/>
                  <a:pt x="4909" y="50"/>
                  <a:pt x="4912" y="66"/>
                </a:cubicBezTo>
                <a:cubicBezTo>
                  <a:pt x="4911" y="66"/>
                  <a:pt x="4909" y="66"/>
                  <a:pt x="4908" y="66"/>
                </a:cubicBezTo>
                <a:cubicBezTo>
                  <a:pt x="4908" y="71"/>
                  <a:pt x="4908" y="76"/>
                  <a:pt x="4908" y="82"/>
                </a:cubicBezTo>
                <a:cubicBezTo>
                  <a:pt x="4907" y="82"/>
                  <a:pt x="4905" y="82"/>
                  <a:pt x="4904" y="82"/>
                </a:cubicBezTo>
                <a:cubicBezTo>
                  <a:pt x="4904" y="87"/>
                  <a:pt x="4904" y="92"/>
                  <a:pt x="4904" y="98"/>
                </a:cubicBezTo>
                <a:cubicBezTo>
                  <a:pt x="4903" y="98"/>
                  <a:pt x="4901" y="98"/>
                  <a:pt x="4900" y="98"/>
                </a:cubicBezTo>
                <a:cubicBezTo>
                  <a:pt x="4900" y="131"/>
                  <a:pt x="4904" y="164"/>
                  <a:pt x="4904" y="198"/>
                </a:cubicBezTo>
                <a:cubicBezTo>
                  <a:pt x="4905" y="198"/>
                  <a:pt x="4907" y="198"/>
                  <a:pt x="4908" y="198"/>
                </a:cubicBezTo>
                <a:cubicBezTo>
                  <a:pt x="4908" y="203"/>
                  <a:pt x="4904" y="208"/>
                  <a:pt x="4904" y="214"/>
                </a:cubicBezTo>
                <a:cubicBezTo>
                  <a:pt x="4905" y="214"/>
                  <a:pt x="4907" y="214"/>
                  <a:pt x="4908" y="214"/>
                </a:cubicBezTo>
                <a:cubicBezTo>
                  <a:pt x="4908" y="219"/>
                  <a:pt x="4908" y="224"/>
                  <a:pt x="4908" y="230"/>
                </a:cubicBezTo>
                <a:cubicBezTo>
                  <a:pt x="4909" y="230"/>
                  <a:pt x="4911" y="230"/>
                  <a:pt x="4912" y="230"/>
                </a:cubicBezTo>
                <a:cubicBezTo>
                  <a:pt x="4912" y="246"/>
                  <a:pt x="4916" y="262"/>
                  <a:pt x="4916" y="278"/>
                </a:cubicBezTo>
                <a:cubicBezTo>
                  <a:pt x="4917" y="294"/>
                  <a:pt x="4915" y="310"/>
                  <a:pt x="4916" y="326"/>
                </a:cubicBezTo>
                <a:cubicBezTo>
                  <a:pt x="4915" y="326"/>
                  <a:pt x="4913" y="326"/>
                  <a:pt x="4912" y="326"/>
                </a:cubicBezTo>
                <a:cubicBezTo>
                  <a:pt x="4912" y="335"/>
                  <a:pt x="4912" y="344"/>
                  <a:pt x="4912" y="354"/>
                </a:cubicBezTo>
                <a:cubicBezTo>
                  <a:pt x="4909" y="354"/>
                  <a:pt x="4907" y="354"/>
                  <a:pt x="4904" y="354"/>
                </a:cubicBezTo>
                <a:cubicBezTo>
                  <a:pt x="4907" y="392"/>
                  <a:pt x="4893" y="431"/>
                  <a:pt x="4896" y="470"/>
                </a:cubicBezTo>
                <a:cubicBezTo>
                  <a:pt x="4897" y="470"/>
                  <a:pt x="4899" y="470"/>
                  <a:pt x="4900" y="470"/>
                </a:cubicBezTo>
                <a:cubicBezTo>
                  <a:pt x="4900" y="472"/>
                  <a:pt x="4900" y="475"/>
                  <a:pt x="4900" y="478"/>
                </a:cubicBezTo>
                <a:cubicBezTo>
                  <a:pt x="4903" y="479"/>
                  <a:pt x="4905" y="480"/>
                  <a:pt x="4908" y="482"/>
                </a:cubicBezTo>
                <a:cubicBezTo>
                  <a:pt x="4908" y="552"/>
                  <a:pt x="4912" y="623"/>
                  <a:pt x="4912" y="694"/>
                </a:cubicBezTo>
                <a:cubicBezTo>
                  <a:pt x="4898" y="696"/>
                  <a:pt x="4884" y="702"/>
                  <a:pt x="4872" y="706"/>
                </a:cubicBezTo>
                <a:cubicBezTo>
                  <a:pt x="4845" y="706"/>
                  <a:pt x="4819" y="706"/>
                  <a:pt x="4792" y="706"/>
                </a:cubicBezTo>
                <a:cubicBezTo>
                  <a:pt x="4780" y="706"/>
                  <a:pt x="4768" y="706"/>
                  <a:pt x="4756" y="706"/>
                </a:cubicBezTo>
                <a:cubicBezTo>
                  <a:pt x="4743" y="702"/>
                  <a:pt x="4674" y="696"/>
                  <a:pt x="4656" y="702"/>
                </a:cubicBezTo>
                <a:cubicBezTo>
                  <a:pt x="4633" y="708"/>
                  <a:pt x="4594" y="706"/>
                  <a:pt x="4564" y="706"/>
                </a:cubicBezTo>
                <a:cubicBezTo>
                  <a:pt x="4508" y="706"/>
                  <a:pt x="4452" y="706"/>
                  <a:pt x="4396" y="706"/>
                </a:cubicBezTo>
                <a:cubicBezTo>
                  <a:pt x="4396" y="704"/>
                  <a:pt x="4396" y="703"/>
                  <a:pt x="4396" y="702"/>
                </a:cubicBezTo>
                <a:cubicBezTo>
                  <a:pt x="4391" y="702"/>
                  <a:pt x="4385" y="702"/>
                  <a:pt x="4380" y="702"/>
                </a:cubicBezTo>
                <a:cubicBezTo>
                  <a:pt x="4380" y="700"/>
                  <a:pt x="4380" y="699"/>
                  <a:pt x="4380" y="698"/>
                </a:cubicBezTo>
                <a:cubicBezTo>
                  <a:pt x="4376" y="698"/>
                  <a:pt x="4372" y="698"/>
                  <a:pt x="4368" y="698"/>
                </a:cubicBezTo>
                <a:cubicBezTo>
                  <a:pt x="4368" y="696"/>
                  <a:pt x="4368" y="695"/>
                  <a:pt x="4368" y="694"/>
                </a:cubicBezTo>
                <a:cubicBezTo>
                  <a:pt x="4291" y="694"/>
                  <a:pt x="4213" y="694"/>
                  <a:pt x="4136" y="694"/>
                </a:cubicBezTo>
                <a:cubicBezTo>
                  <a:pt x="4073" y="694"/>
                  <a:pt x="4011" y="694"/>
                  <a:pt x="3948" y="694"/>
                </a:cubicBezTo>
                <a:cubicBezTo>
                  <a:pt x="3948" y="692"/>
                  <a:pt x="3948" y="691"/>
                  <a:pt x="3948" y="690"/>
                </a:cubicBezTo>
                <a:cubicBezTo>
                  <a:pt x="3940" y="690"/>
                  <a:pt x="3932" y="690"/>
                  <a:pt x="3924" y="690"/>
                </a:cubicBezTo>
                <a:cubicBezTo>
                  <a:pt x="3924" y="688"/>
                  <a:pt x="3924" y="687"/>
                  <a:pt x="3924" y="686"/>
                </a:cubicBezTo>
                <a:cubicBezTo>
                  <a:pt x="3905" y="687"/>
                  <a:pt x="3887" y="688"/>
                  <a:pt x="3868" y="690"/>
                </a:cubicBezTo>
                <a:cubicBezTo>
                  <a:pt x="3868" y="691"/>
                  <a:pt x="3868" y="692"/>
                  <a:pt x="3868" y="694"/>
                </a:cubicBezTo>
                <a:cubicBezTo>
                  <a:pt x="3851" y="698"/>
                  <a:pt x="3830" y="688"/>
                  <a:pt x="3820" y="686"/>
                </a:cubicBezTo>
                <a:cubicBezTo>
                  <a:pt x="3793" y="688"/>
                  <a:pt x="3767" y="691"/>
                  <a:pt x="3740" y="694"/>
                </a:cubicBezTo>
                <a:cubicBezTo>
                  <a:pt x="3740" y="692"/>
                  <a:pt x="3740" y="691"/>
                  <a:pt x="3740" y="690"/>
                </a:cubicBezTo>
                <a:cubicBezTo>
                  <a:pt x="3735" y="690"/>
                  <a:pt x="3729" y="690"/>
                  <a:pt x="3724" y="690"/>
                </a:cubicBezTo>
                <a:cubicBezTo>
                  <a:pt x="3724" y="688"/>
                  <a:pt x="3724" y="687"/>
                  <a:pt x="3724" y="686"/>
                </a:cubicBezTo>
                <a:cubicBezTo>
                  <a:pt x="3691" y="686"/>
                  <a:pt x="3657" y="686"/>
                  <a:pt x="3624" y="686"/>
                </a:cubicBezTo>
                <a:cubicBezTo>
                  <a:pt x="3624" y="687"/>
                  <a:pt x="3624" y="688"/>
                  <a:pt x="3624" y="690"/>
                </a:cubicBezTo>
                <a:cubicBezTo>
                  <a:pt x="3604" y="690"/>
                  <a:pt x="3584" y="690"/>
                  <a:pt x="3564" y="690"/>
                </a:cubicBezTo>
                <a:cubicBezTo>
                  <a:pt x="3558" y="691"/>
                  <a:pt x="3528" y="700"/>
                  <a:pt x="3520" y="698"/>
                </a:cubicBezTo>
                <a:cubicBezTo>
                  <a:pt x="3520" y="696"/>
                  <a:pt x="3520" y="695"/>
                  <a:pt x="3520" y="694"/>
                </a:cubicBezTo>
                <a:cubicBezTo>
                  <a:pt x="3512" y="694"/>
                  <a:pt x="3504" y="694"/>
                  <a:pt x="3496" y="694"/>
                </a:cubicBezTo>
                <a:cubicBezTo>
                  <a:pt x="3496" y="692"/>
                  <a:pt x="3496" y="691"/>
                  <a:pt x="3496" y="690"/>
                </a:cubicBezTo>
                <a:cubicBezTo>
                  <a:pt x="3492" y="690"/>
                  <a:pt x="3488" y="690"/>
                  <a:pt x="3484" y="690"/>
                </a:cubicBezTo>
                <a:cubicBezTo>
                  <a:pt x="3484" y="688"/>
                  <a:pt x="3484" y="687"/>
                  <a:pt x="3484" y="686"/>
                </a:cubicBezTo>
                <a:cubicBezTo>
                  <a:pt x="3455" y="686"/>
                  <a:pt x="3425" y="686"/>
                  <a:pt x="3396" y="686"/>
                </a:cubicBezTo>
                <a:cubicBezTo>
                  <a:pt x="3396" y="687"/>
                  <a:pt x="3396" y="688"/>
                  <a:pt x="3396" y="690"/>
                </a:cubicBezTo>
                <a:cubicBezTo>
                  <a:pt x="3379" y="690"/>
                  <a:pt x="3361" y="690"/>
                  <a:pt x="3344" y="690"/>
                </a:cubicBezTo>
                <a:cubicBezTo>
                  <a:pt x="3344" y="691"/>
                  <a:pt x="3344" y="692"/>
                  <a:pt x="3344" y="694"/>
                </a:cubicBezTo>
                <a:cubicBezTo>
                  <a:pt x="3330" y="698"/>
                  <a:pt x="3246" y="703"/>
                  <a:pt x="3228" y="698"/>
                </a:cubicBezTo>
                <a:cubicBezTo>
                  <a:pt x="3228" y="696"/>
                  <a:pt x="3228" y="695"/>
                  <a:pt x="3228" y="694"/>
                </a:cubicBezTo>
                <a:cubicBezTo>
                  <a:pt x="3209" y="694"/>
                  <a:pt x="3191" y="694"/>
                  <a:pt x="3172" y="694"/>
                </a:cubicBezTo>
                <a:cubicBezTo>
                  <a:pt x="3172" y="692"/>
                  <a:pt x="3172" y="691"/>
                  <a:pt x="3172" y="690"/>
                </a:cubicBezTo>
                <a:cubicBezTo>
                  <a:pt x="3155" y="690"/>
                  <a:pt x="3137" y="690"/>
                  <a:pt x="3120" y="690"/>
                </a:cubicBezTo>
                <a:cubicBezTo>
                  <a:pt x="3120" y="688"/>
                  <a:pt x="3120" y="687"/>
                  <a:pt x="3120" y="686"/>
                </a:cubicBezTo>
                <a:cubicBezTo>
                  <a:pt x="3061" y="688"/>
                  <a:pt x="3003" y="691"/>
                  <a:pt x="2944" y="694"/>
                </a:cubicBezTo>
                <a:cubicBezTo>
                  <a:pt x="2944" y="692"/>
                  <a:pt x="2944" y="691"/>
                  <a:pt x="2944" y="690"/>
                </a:cubicBezTo>
                <a:cubicBezTo>
                  <a:pt x="2913" y="688"/>
                  <a:pt x="2883" y="687"/>
                  <a:pt x="2852" y="686"/>
                </a:cubicBezTo>
                <a:cubicBezTo>
                  <a:pt x="2838" y="690"/>
                  <a:pt x="2789" y="700"/>
                  <a:pt x="2768" y="694"/>
                </a:cubicBezTo>
                <a:cubicBezTo>
                  <a:pt x="2734" y="684"/>
                  <a:pt x="2684" y="686"/>
                  <a:pt x="2640" y="686"/>
                </a:cubicBezTo>
                <a:cubicBezTo>
                  <a:pt x="2572" y="686"/>
                  <a:pt x="2504" y="686"/>
                  <a:pt x="2436" y="686"/>
                </a:cubicBezTo>
                <a:cubicBezTo>
                  <a:pt x="2364" y="686"/>
                  <a:pt x="2292" y="686"/>
                  <a:pt x="2220" y="686"/>
                </a:cubicBezTo>
                <a:cubicBezTo>
                  <a:pt x="2220" y="687"/>
                  <a:pt x="2220" y="688"/>
                  <a:pt x="2220" y="690"/>
                </a:cubicBezTo>
                <a:cubicBezTo>
                  <a:pt x="2197" y="690"/>
                  <a:pt x="2175" y="690"/>
                  <a:pt x="2152" y="690"/>
                </a:cubicBezTo>
                <a:cubicBezTo>
                  <a:pt x="2138" y="694"/>
                  <a:pt x="2080" y="699"/>
                  <a:pt x="2060" y="694"/>
                </a:cubicBezTo>
                <a:cubicBezTo>
                  <a:pt x="2014" y="680"/>
                  <a:pt x="1939" y="686"/>
                  <a:pt x="1880" y="686"/>
                </a:cubicBezTo>
                <a:cubicBezTo>
                  <a:pt x="1789" y="686"/>
                  <a:pt x="1699" y="686"/>
                  <a:pt x="1608" y="686"/>
                </a:cubicBezTo>
                <a:cubicBezTo>
                  <a:pt x="1608" y="687"/>
                  <a:pt x="1608" y="688"/>
                  <a:pt x="1608" y="690"/>
                </a:cubicBezTo>
                <a:cubicBezTo>
                  <a:pt x="1596" y="690"/>
                  <a:pt x="1584" y="690"/>
                  <a:pt x="1572" y="690"/>
                </a:cubicBezTo>
                <a:cubicBezTo>
                  <a:pt x="1549" y="696"/>
                  <a:pt x="1510" y="694"/>
                  <a:pt x="1480" y="694"/>
                </a:cubicBezTo>
                <a:cubicBezTo>
                  <a:pt x="1423" y="694"/>
                  <a:pt x="1365" y="694"/>
                  <a:pt x="1308" y="694"/>
                </a:cubicBezTo>
                <a:cubicBezTo>
                  <a:pt x="1264" y="694"/>
                  <a:pt x="1205" y="700"/>
                  <a:pt x="1168" y="690"/>
                </a:cubicBezTo>
                <a:cubicBezTo>
                  <a:pt x="1143" y="690"/>
                  <a:pt x="1117" y="690"/>
                  <a:pt x="1092" y="690"/>
                </a:cubicBezTo>
                <a:cubicBezTo>
                  <a:pt x="1092" y="691"/>
                  <a:pt x="1092" y="692"/>
                  <a:pt x="1092" y="694"/>
                </a:cubicBezTo>
                <a:cubicBezTo>
                  <a:pt x="1087" y="694"/>
                  <a:pt x="1081" y="694"/>
                  <a:pt x="1076" y="694"/>
                </a:cubicBezTo>
                <a:cubicBezTo>
                  <a:pt x="1076" y="695"/>
                  <a:pt x="1076" y="696"/>
                  <a:pt x="1076" y="698"/>
                </a:cubicBezTo>
                <a:cubicBezTo>
                  <a:pt x="1044" y="698"/>
                  <a:pt x="1012" y="698"/>
                  <a:pt x="980" y="698"/>
                </a:cubicBezTo>
                <a:cubicBezTo>
                  <a:pt x="950" y="692"/>
                  <a:pt x="905" y="694"/>
                  <a:pt x="868" y="694"/>
                </a:cubicBezTo>
                <a:cubicBezTo>
                  <a:pt x="799" y="694"/>
                  <a:pt x="729" y="694"/>
                  <a:pt x="660" y="694"/>
                </a:cubicBezTo>
                <a:cubicBezTo>
                  <a:pt x="617" y="693"/>
                  <a:pt x="562" y="678"/>
                  <a:pt x="520" y="690"/>
                </a:cubicBezTo>
                <a:cubicBezTo>
                  <a:pt x="504" y="690"/>
                  <a:pt x="488" y="690"/>
                  <a:pt x="472" y="690"/>
                </a:cubicBezTo>
                <a:cubicBezTo>
                  <a:pt x="472" y="691"/>
                  <a:pt x="472" y="692"/>
                  <a:pt x="472" y="694"/>
                </a:cubicBezTo>
                <a:cubicBezTo>
                  <a:pt x="455" y="694"/>
                  <a:pt x="437" y="694"/>
                  <a:pt x="420" y="694"/>
                </a:cubicBezTo>
                <a:cubicBezTo>
                  <a:pt x="404" y="695"/>
                  <a:pt x="388" y="696"/>
                  <a:pt x="372" y="698"/>
                </a:cubicBezTo>
                <a:cubicBezTo>
                  <a:pt x="372" y="696"/>
                  <a:pt x="372" y="695"/>
                  <a:pt x="372" y="694"/>
                </a:cubicBezTo>
                <a:cubicBezTo>
                  <a:pt x="359" y="694"/>
                  <a:pt x="345" y="694"/>
                  <a:pt x="332" y="694"/>
                </a:cubicBezTo>
                <a:cubicBezTo>
                  <a:pt x="324" y="691"/>
                  <a:pt x="296" y="682"/>
                  <a:pt x="284" y="686"/>
                </a:cubicBezTo>
                <a:cubicBezTo>
                  <a:pt x="284" y="687"/>
                  <a:pt x="284" y="688"/>
                  <a:pt x="284" y="690"/>
                </a:cubicBezTo>
                <a:cubicBezTo>
                  <a:pt x="280" y="690"/>
                  <a:pt x="276" y="690"/>
                  <a:pt x="272" y="690"/>
                </a:cubicBezTo>
                <a:cubicBezTo>
                  <a:pt x="272" y="691"/>
                  <a:pt x="272" y="692"/>
                  <a:pt x="272" y="694"/>
                </a:cubicBezTo>
                <a:cubicBezTo>
                  <a:pt x="189" y="694"/>
                  <a:pt x="87" y="702"/>
                  <a:pt x="4" y="702"/>
                </a:cubicBezTo>
                <a:cubicBezTo>
                  <a:pt x="5" y="678"/>
                  <a:pt x="20" y="654"/>
                  <a:pt x="12" y="626"/>
                </a:cubicBezTo>
                <a:cubicBezTo>
                  <a:pt x="11" y="626"/>
                  <a:pt x="9" y="626"/>
                  <a:pt x="8" y="626"/>
                </a:cubicBezTo>
                <a:cubicBezTo>
                  <a:pt x="8" y="619"/>
                  <a:pt x="20" y="608"/>
                  <a:pt x="20" y="602"/>
                </a:cubicBezTo>
                <a:cubicBezTo>
                  <a:pt x="19" y="602"/>
                  <a:pt x="13" y="602"/>
                  <a:pt x="12" y="602"/>
                </a:cubicBezTo>
                <a:cubicBezTo>
                  <a:pt x="12" y="595"/>
                  <a:pt x="24" y="584"/>
                  <a:pt x="24" y="578"/>
                </a:cubicBezTo>
                <a:cubicBezTo>
                  <a:pt x="23" y="578"/>
                  <a:pt x="21" y="578"/>
                  <a:pt x="20" y="578"/>
                </a:cubicBezTo>
                <a:cubicBezTo>
                  <a:pt x="20" y="574"/>
                  <a:pt x="20" y="570"/>
                  <a:pt x="20" y="566"/>
                </a:cubicBezTo>
                <a:cubicBezTo>
                  <a:pt x="19" y="566"/>
                  <a:pt x="17" y="566"/>
                  <a:pt x="16" y="566"/>
                </a:cubicBezTo>
                <a:cubicBezTo>
                  <a:pt x="16" y="562"/>
                  <a:pt x="16" y="558"/>
                  <a:pt x="16" y="554"/>
                </a:cubicBezTo>
                <a:cubicBezTo>
                  <a:pt x="15" y="554"/>
                  <a:pt x="13" y="554"/>
                  <a:pt x="12" y="554"/>
                </a:cubicBezTo>
                <a:cubicBezTo>
                  <a:pt x="8" y="538"/>
                  <a:pt x="24" y="521"/>
                  <a:pt x="24" y="514"/>
                </a:cubicBezTo>
                <a:cubicBezTo>
                  <a:pt x="23" y="514"/>
                  <a:pt x="21" y="514"/>
                  <a:pt x="20" y="514"/>
                </a:cubicBezTo>
                <a:cubicBezTo>
                  <a:pt x="16" y="502"/>
                  <a:pt x="14" y="493"/>
                  <a:pt x="8" y="482"/>
                </a:cubicBezTo>
                <a:cubicBezTo>
                  <a:pt x="7" y="482"/>
                  <a:pt x="5" y="482"/>
                  <a:pt x="4" y="482"/>
                </a:cubicBezTo>
                <a:cubicBezTo>
                  <a:pt x="4" y="479"/>
                  <a:pt x="4" y="476"/>
                  <a:pt x="4" y="474"/>
                </a:cubicBezTo>
                <a:cubicBezTo>
                  <a:pt x="3" y="474"/>
                  <a:pt x="1" y="474"/>
                  <a:pt x="0" y="474"/>
                </a:cubicBezTo>
                <a:cubicBezTo>
                  <a:pt x="4" y="458"/>
                  <a:pt x="8" y="442"/>
                  <a:pt x="12" y="426"/>
                </a:cubicBezTo>
                <a:cubicBezTo>
                  <a:pt x="11" y="426"/>
                  <a:pt x="9" y="426"/>
                  <a:pt x="8" y="426"/>
                </a:cubicBezTo>
                <a:cubicBezTo>
                  <a:pt x="5" y="411"/>
                  <a:pt x="3" y="396"/>
                  <a:pt x="0" y="382"/>
                </a:cubicBezTo>
                <a:cubicBezTo>
                  <a:pt x="1" y="382"/>
                  <a:pt x="3" y="382"/>
                  <a:pt x="4" y="382"/>
                </a:cubicBezTo>
                <a:cubicBezTo>
                  <a:pt x="5" y="376"/>
                  <a:pt x="7" y="371"/>
                  <a:pt x="8" y="366"/>
                </a:cubicBezTo>
                <a:cubicBezTo>
                  <a:pt x="9" y="366"/>
                  <a:pt x="11" y="366"/>
                  <a:pt x="12" y="366"/>
                </a:cubicBezTo>
                <a:cubicBezTo>
                  <a:pt x="12" y="342"/>
                  <a:pt x="12" y="318"/>
                  <a:pt x="12" y="294"/>
                </a:cubicBezTo>
                <a:cubicBezTo>
                  <a:pt x="11" y="294"/>
                  <a:pt x="9" y="294"/>
                  <a:pt x="8" y="294"/>
                </a:cubicBezTo>
                <a:cubicBezTo>
                  <a:pt x="2" y="277"/>
                  <a:pt x="0" y="258"/>
                  <a:pt x="0" y="238"/>
                </a:cubicBezTo>
                <a:cubicBezTo>
                  <a:pt x="8" y="233"/>
                  <a:pt x="9" y="228"/>
                  <a:pt x="20" y="226"/>
                </a:cubicBezTo>
                <a:cubicBezTo>
                  <a:pt x="18" y="216"/>
                  <a:pt x="9" y="208"/>
                  <a:pt x="12" y="198"/>
                </a:cubicBezTo>
                <a:cubicBezTo>
                  <a:pt x="13" y="198"/>
                  <a:pt x="15" y="198"/>
                  <a:pt x="16" y="198"/>
                </a:cubicBezTo>
                <a:cubicBezTo>
                  <a:pt x="19" y="190"/>
                  <a:pt x="9" y="174"/>
                  <a:pt x="12" y="166"/>
                </a:cubicBezTo>
                <a:cubicBezTo>
                  <a:pt x="11" y="166"/>
                  <a:pt x="9" y="166"/>
                  <a:pt x="8" y="166"/>
                </a:cubicBezTo>
                <a:cubicBezTo>
                  <a:pt x="7" y="152"/>
                  <a:pt x="5" y="139"/>
                  <a:pt x="4" y="126"/>
                </a:cubicBezTo>
                <a:cubicBezTo>
                  <a:pt x="3" y="126"/>
                  <a:pt x="1" y="126"/>
                  <a:pt x="0" y="126"/>
                </a:cubicBezTo>
                <a:cubicBezTo>
                  <a:pt x="0" y="92"/>
                  <a:pt x="0" y="59"/>
                  <a:pt x="0" y="26"/>
                </a:cubicBezTo>
                <a:cubicBezTo>
                  <a:pt x="72" y="26"/>
                  <a:pt x="156" y="22"/>
                  <a:pt x="228" y="22"/>
                </a:cubicBezTo>
                <a:cubicBezTo>
                  <a:pt x="264" y="22"/>
                  <a:pt x="311" y="34"/>
                  <a:pt x="340" y="26"/>
                </a:cubicBezTo>
                <a:cubicBezTo>
                  <a:pt x="363" y="26"/>
                  <a:pt x="385" y="26"/>
                  <a:pt x="408" y="26"/>
                </a:cubicBezTo>
                <a:cubicBezTo>
                  <a:pt x="408" y="24"/>
                  <a:pt x="408" y="23"/>
                  <a:pt x="408" y="22"/>
                </a:cubicBezTo>
                <a:cubicBezTo>
                  <a:pt x="428" y="22"/>
                  <a:pt x="448" y="26"/>
                  <a:pt x="468" y="26"/>
                </a:cubicBezTo>
                <a:cubicBezTo>
                  <a:pt x="468" y="24"/>
                  <a:pt x="468" y="23"/>
                  <a:pt x="468" y="22"/>
                </a:cubicBezTo>
                <a:cubicBezTo>
                  <a:pt x="487" y="22"/>
                  <a:pt x="505" y="22"/>
                  <a:pt x="524" y="22"/>
                </a:cubicBezTo>
                <a:cubicBezTo>
                  <a:pt x="524" y="20"/>
                  <a:pt x="524" y="19"/>
                  <a:pt x="524" y="18"/>
                </a:cubicBezTo>
                <a:cubicBezTo>
                  <a:pt x="536" y="18"/>
                  <a:pt x="548" y="18"/>
                  <a:pt x="560" y="18"/>
                </a:cubicBezTo>
                <a:cubicBezTo>
                  <a:pt x="560" y="16"/>
                  <a:pt x="560" y="15"/>
                  <a:pt x="560" y="14"/>
                </a:cubicBezTo>
                <a:cubicBezTo>
                  <a:pt x="592" y="16"/>
                  <a:pt x="624" y="19"/>
                  <a:pt x="656" y="22"/>
                </a:cubicBezTo>
                <a:cubicBezTo>
                  <a:pt x="656" y="23"/>
                  <a:pt x="656" y="24"/>
                  <a:pt x="656" y="26"/>
                </a:cubicBezTo>
                <a:cubicBezTo>
                  <a:pt x="696" y="26"/>
                  <a:pt x="736" y="26"/>
                  <a:pt x="776" y="26"/>
                </a:cubicBezTo>
                <a:cubicBezTo>
                  <a:pt x="969" y="26"/>
                  <a:pt x="1174" y="28"/>
                  <a:pt x="1344" y="26"/>
                </a:cubicBezTo>
                <a:cubicBezTo>
                  <a:pt x="1463" y="26"/>
                  <a:pt x="1581" y="26"/>
                  <a:pt x="1700" y="26"/>
                </a:cubicBezTo>
                <a:cubicBezTo>
                  <a:pt x="1750" y="26"/>
                  <a:pt x="1826" y="33"/>
                  <a:pt x="1868" y="22"/>
                </a:cubicBezTo>
                <a:cubicBezTo>
                  <a:pt x="1883" y="22"/>
                  <a:pt x="1897" y="22"/>
                  <a:pt x="1912" y="22"/>
                </a:cubicBezTo>
                <a:cubicBezTo>
                  <a:pt x="1957" y="22"/>
                  <a:pt x="2018" y="28"/>
                  <a:pt x="2056" y="18"/>
                </a:cubicBezTo>
                <a:cubicBezTo>
                  <a:pt x="2109" y="18"/>
                  <a:pt x="2163" y="18"/>
                  <a:pt x="2216" y="18"/>
                </a:cubicBezTo>
                <a:cubicBezTo>
                  <a:pt x="2338" y="18"/>
                  <a:pt x="2461" y="32"/>
                  <a:pt x="2580" y="22"/>
                </a:cubicBezTo>
                <a:cubicBezTo>
                  <a:pt x="2639" y="16"/>
                  <a:pt x="2712" y="32"/>
                  <a:pt x="2764" y="18"/>
                </a:cubicBezTo>
                <a:cubicBezTo>
                  <a:pt x="2856" y="16"/>
                  <a:pt x="2948" y="15"/>
                  <a:pt x="3040" y="14"/>
                </a:cubicBezTo>
                <a:cubicBezTo>
                  <a:pt x="3040" y="12"/>
                  <a:pt x="3040" y="11"/>
                  <a:pt x="3040" y="10"/>
                </a:cubicBezTo>
                <a:cubicBezTo>
                  <a:pt x="3075" y="10"/>
                  <a:pt x="3109" y="10"/>
                  <a:pt x="3144" y="10"/>
                </a:cubicBezTo>
                <a:cubicBezTo>
                  <a:pt x="3178" y="0"/>
                  <a:pt x="3232" y="6"/>
                  <a:pt x="3272" y="6"/>
                </a:cubicBezTo>
                <a:cubicBezTo>
                  <a:pt x="3340" y="6"/>
                  <a:pt x="3408" y="6"/>
                  <a:pt x="3476" y="6"/>
                </a:cubicBezTo>
                <a:cubicBezTo>
                  <a:pt x="3509" y="6"/>
                  <a:pt x="3553" y="2"/>
                  <a:pt x="3580" y="10"/>
                </a:cubicBezTo>
                <a:cubicBezTo>
                  <a:pt x="3612" y="8"/>
                  <a:pt x="3644" y="7"/>
                  <a:pt x="3676" y="6"/>
                </a:cubicBezTo>
                <a:cubicBezTo>
                  <a:pt x="3676" y="7"/>
                  <a:pt x="3676" y="8"/>
                  <a:pt x="3676" y="10"/>
                </a:cubicBezTo>
                <a:cubicBezTo>
                  <a:pt x="3685" y="10"/>
                  <a:pt x="3695" y="10"/>
                  <a:pt x="3704" y="10"/>
                </a:cubicBezTo>
                <a:cubicBezTo>
                  <a:pt x="3721" y="14"/>
                  <a:pt x="3786" y="25"/>
                  <a:pt x="3812" y="18"/>
                </a:cubicBezTo>
                <a:cubicBezTo>
                  <a:pt x="3812" y="16"/>
                  <a:pt x="3812" y="15"/>
                  <a:pt x="3812" y="14"/>
                </a:cubicBezTo>
                <a:cubicBezTo>
                  <a:pt x="3831" y="12"/>
                  <a:pt x="3849" y="11"/>
                  <a:pt x="3868" y="10"/>
                </a:cubicBezTo>
                <a:cubicBezTo>
                  <a:pt x="3868" y="8"/>
                  <a:pt x="3868" y="7"/>
                  <a:pt x="3868" y="6"/>
                </a:cubicBezTo>
                <a:cubicBezTo>
                  <a:pt x="3880" y="8"/>
                  <a:pt x="3892" y="11"/>
                  <a:pt x="3904" y="14"/>
                </a:cubicBezTo>
                <a:cubicBezTo>
                  <a:pt x="3904" y="15"/>
                  <a:pt x="3904" y="16"/>
                  <a:pt x="3904" y="18"/>
                </a:cubicBezTo>
                <a:cubicBezTo>
                  <a:pt x="3940" y="14"/>
                  <a:pt x="3940" y="14"/>
                  <a:pt x="3940" y="14"/>
                </a:cubicBezTo>
                <a:cubicBezTo>
                  <a:pt x="3940" y="12"/>
                  <a:pt x="3940" y="11"/>
                  <a:pt x="3940" y="10"/>
                </a:cubicBezTo>
                <a:cubicBezTo>
                  <a:pt x="3951" y="10"/>
                  <a:pt x="3961" y="10"/>
                  <a:pt x="3972" y="10"/>
                </a:cubicBezTo>
                <a:cubicBezTo>
                  <a:pt x="3972" y="8"/>
                  <a:pt x="3972" y="7"/>
                  <a:pt x="3972" y="6"/>
                </a:cubicBezTo>
                <a:cubicBezTo>
                  <a:pt x="4005" y="6"/>
                  <a:pt x="4039" y="6"/>
                  <a:pt x="4072" y="6"/>
                </a:cubicBezTo>
                <a:cubicBezTo>
                  <a:pt x="4123" y="6"/>
                  <a:pt x="4173" y="6"/>
                  <a:pt x="4224" y="6"/>
                </a:cubicBezTo>
                <a:cubicBezTo>
                  <a:pt x="4251" y="6"/>
                  <a:pt x="4287" y="4"/>
                  <a:pt x="4308" y="10"/>
                </a:cubicBezTo>
                <a:cubicBezTo>
                  <a:pt x="4363" y="11"/>
                  <a:pt x="4417" y="12"/>
                  <a:pt x="4472" y="14"/>
                </a:cubicBezTo>
                <a:cubicBezTo>
                  <a:pt x="4509" y="24"/>
                  <a:pt x="4568" y="18"/>
                  <a:pt x="4612" y="18"/>
                </a:cubicBezTo>
                <a:cubicBezTo>
                  <a:pt x="4707" y="18"/>
                  <a:pt x="4817" y="18"/>
                  <a:pt x="4912" y="18"/>
                </a:cubicBezTo>
                <a:close/>
              </a:path>
            </a:pathLst>
          </a:custGeom>
          <a:solidFill>
            <a:schemeClr val="tx1"/>
          </a:solidFill>
          <a:ln>
            <a:noFill/>
          </a:ln>
          <a:effectLst/>
        </p:spPr>
        <p:txBody>
          <a:bodyPr vert="horz" wrap="square" lIns="80682" tIns="40341" rIns="80682" bIns="40341" numCol="1" anchor="ctr" anchorCtr="0" compatLnSpc="1">
            <a:prstTxWarp prst="textNoShape">
              <a:avLst/>
            </a:prstTxWarp>
          </a:bodyPr>
          <a:lstStyle/>
          <a:p>
            <a:pPr algn="ctr" defTabSz="448469"/>
            <a:r>
              <a:rPr lang="en-US" sz="1235" b="1" i="1" dirty="0">
                <a:solidFill>
                  <a:prstClr val="white"/>
                </a:solidFill>
                <a:latin typeface="Century Schoolbook" panose="02040604050505020304" pitchFamily="18" charset="0"/>
                <a:ea typeface="Open Sans" panose="020B0606030504020204" pitchFamily="34" charset="0"/>
                <a:cs typeface="Open Sans" panose="020B0606030504020204" pitchFamily="34" charset="0"/>
              </a:rPr>
              <a:t>Percentage of Units Owned by Franchisees</a:t>
            </a:r>
          </a:p>
        </p:txBody>
      </p:sp>
      <p:pic>
        <p:nvPicPr>
          <p:cNvPr id="27" name="Picture 24" descr="Wood Table Top Png - Wooden Table Png Top, Transparent Png ..."/>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5400000">
            <a:off x="792268" y="1557487"/>
            <a:ext cx="5024928" cy="4016153"/>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p:cNvSpPr/>
          <p:nvPr/>
        </p:nvSpPr>
        <p:spPr>
          <a:xfrm rot="882404">
            <a:off x="1965117" y="3804171"/>
            <a:ext cx="2057400" cy="2054378"/>
          </a:xfrm>
          <a:prstGeom prst="ellipse">
            <a:avLst/>
          </a:prstGeom>
          <a:blipFill>
            <a:blip r:embed="rId6"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469"/>
            <a:r>
              <a:rPr lang="en-US" sz="1765" b="1" dirty="0">
                <a:solidFill>
                  <a:schemeClr val="tx1"/>
                </a:solidFill>
                <a:latin typeface="Arial" panose="020B0604020202020204" pitchFamily="34" charset="0"/>
                <a:cs typeface="Arial" panose="020B0604020202020204" pitchFamily="34" charset="0"/>
              </a:rPr>
              <a:t>37</a:t>
            </a:r>
          </a:p>
          <a:p>
            <a:pPr algn="ctr" defTabSz="448469"/>
            <a:r>
              <a:rPr lang="en-US" sz="1059" b="1" dirty="0">
                <a:solidFill>
                  <a:schemeClr val="tx1"/>
                </a:solidFill>
                <a:latin typeface="Arial" panose="020B0604020202020204" pitchFamily="34" charset="0"/>
                <a:cs typeface="Arial" panose="020B0604020202020204" pitchFamily="34" charset="0"/>
              </a:rPr>
              <a:t>Locations Refranchised from Corporate Over the Last Two Years</a:t>
            </a:r>
          </a:p>
        </p:txBody>
      </p:sp>
      <p:sp>
        <p:nvSpPr>
          <p:cNvPr id="38" name="Oval 37"/>
          <p:cNvSpPr>
            <a:spLocks noChangeAspect="1"/>
          </p:cNvSpPr>
          <p:nvPr/>
        </p:nvSpPr>
        <p:spPr>
          <a:xfrm rot="21036398">
            <a:off x="1334266" y="3432514"/>
            <a:ext cx="1371600" cy="1371600"/>
          </a:xfrm>
          <a:prstGeom prst="ellipse">
            <a:avLst/>
          </a:prstGeom>
          <a:blipFill>
            <a:blip r:embed="rId7"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469"/>
            <a:r>
              <a:rPr lang="en-US" sz="1765" b="1" dirty="0">
                <a:solidFill>
                  <a:schemeClr val="tx1"/>
                </a:solidFill>
                <a:latin typeface="Arial" panose="020B0604020202020204" pitchFamily="34" charset="0"/>
                <a:cs typeface="Arial" panose="020B0604020202020204" pitchFamily="34" charset="0"/>
              </a:rPr>
              <a:t>84%</a:t>
            </a:r>
          </a:p>
          <a:p>
            <a:pPr algn="ctr" defTabSz="448469"/>
            <a:r>
              <a:rPr lang="en-US" sz="1059" b="1" dirty="0">
                <a:solidFill>
                  <a:schemeClr val="tx1"/>
                </a:solidFill>
                <a:latin typeface="Arial" panose="020B0604020202020204" pitchFamily="34" charset="0"/>
                <a:cs typeface="Arial" panose="020B0604020202020204" pitchFamily="34" charset="0"/>
              </a:rPr>
              <a:t>Village Inn Locations Franchised</a:t>
            </a:r>
          </a:p>
        </p:txBody>
      </p:sp>
      <p:sp>
        <p:nvSpPr>
          <p:cNvPr id="5" name="Oval 4"/>
          <p:cNvSpPr/>
          <p:nvPr/>
        </p:nvSpPr>
        <p:spPr>
          <a:xfrm>
            <a:off x="1325656" y="2123193"/>
            <a:ext cx="1731362" cy="1734671"/>
          </a:xfrm>
          <a:prstGeom prst="ellipse">
            <a:avLst/>
          </a:prstGeom>
          <a:blipFill>
            <a:blip r:embed="rId8"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469"/>
            <a:endParaRPr lang="en-US" sz="882" dirty="0">
              <a:solidFill>
                <a:srgbClr val="00274C"/>
              </a:solidFill>
              <a:latin typeface="Century Gothic"/>
            </a:endParaRPr>
          </a:p>
        </p:txBody>
      </p:sp>
      <p:pic>
        <p:nvPicPr>
          <p:cNvPr id="4104" name="Picture 8" descr="12,117 Pancake Top View Stock Photos, Pictures &amp; Royalty-Free Images -  iStock"/>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537726" y="2310449"/>
            <a:ext cx="1430278" cy="13844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46848" y="211885"/>
            <a:ext cx="10516568" cy="612868"/>
          </a:xfrm>
        </p:spPr>
        <p:txBody>
          <a:bodyPr>
            <a:noAutofit/>
          </a:bodyPr>
          <a:lstStyle/>
          <a:p>
            <a:r>
              <a:rPr lang="en-US" sz="2800" b="1" dirty="0">
                <a:solidFill>
                  <a:schemeClr val="tx1"/>
                </a:solidFill>
                <a:latin typeface="Arial Black" panose="020B0604020202020204" pitchFamily="34" charset="0"/>
                <a:cs typeface="Arial Black" panose="020B0604020202020204" pitchFamily="34" charset="0"/>
              </a:rPr>
              <a:t>FRANCHISE SYSTEM &amp; PERFORMANCE</a:t>
            </a:r>
          </a:p>
        </p:txBody>
      </p:sp>
      <p:sp>
        <p:nvSpPr>
          <p:cNvPr id="23" name="Oval 22"/>
          <p:cNvSpPr/>
          <p:nvPr/>
        </p:nvSpPr>
        <p:spPr>
          <a:xfrm>
            <a:off x="1914208" y="1200282"/>
            <a:ext cx="1129553" cy="1129553"/>
          </a:xfrm>
          <a:prstGeom prst="ellipse">
            <a:avLst/>
          </a:prstGeom>
          <a:blipFill>
            <a:blip r:embed="rId10"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469"/>
            <a:endParaRPr lang="en-US" sz="1765" dirty="0">
              <a:solidFill>
                <a:srgbClr val="00274C"/>
              </a:solidFill>
              <a:latin typeface="Century Gothic"/>
            </a:endParaRPr>
          </a:p>
        </p:txBody>
      </p:sp>
      <p:sp>
        <p:nvSpPr>
          <p:cNvPr id="42" name="Oval 41"/>
          <p:cNvSpPr/>
          <p:nvPr/>
        </p:nvSpPr>
        <p:spPr>
          <a:xfrm rot="20582333">
            <a:off x="2725780" y="2600511"/>
            <a:ext cx="1904498" cy="1904104"/>
          </a:xfrm>
          <a:prstGeom prst="ellipse">
            <a:avLst/>
          </a:prstGeom>
          <a:blipFill>
            <a:blip r:embed="rId11"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469"/>
            <a:r>
              <a:rPr lang="en-US" sz="1765" b="1" dirty="0">
                <a:solidFill>
                  <a:schemeClr val="tx1"/>
                </a:solidFill>
                <a:latin typeface="Arial" panose="020B0604020202020204" pitchFamily="34" charset="0"/>
                <a:cs typeface="Arial" panose="020B0604020202020204" pitchFamily="34" charset="0"/>
              </a:rPr>
              <a:t>46</a:t>
            </a:r>
          </a:p>
          <a:p>
            <a:pPr algn="ctr" defTabSz="448469"/>
            <a:r>
              <a:rPr lang="en-US" sz="1059" b="1" dirty="0">
                <a:solidFill>
                  <a:schemeClr val="tx1"/>
                </a:solidFill>
                <a:latin typeface="Arial" panose="020B0604020202020204" pitchFamily="34" charset="0"/>
                <a:cs typeface="Arial" panose="020B0604020202020204" pitchFamily="34" charset="0"/>
              </a:rPr>
              <a:t>Stores Operated by Largest Franchisee</a:t>
            </a:r>
          </a:p>
        </p:txBody>
      </p:sp>
      <p:sp>
        <p:nvSpPr>
          <p:cNvPr id="43" name="Oval 42"/>
          <p:cNvSpPr/>
          <p:nvPr/>
        </p:nvSpPr>
        <p:spPr>
          <a:xfrm>
            <a:off x="3968162" y="2361543"/>
            <a:ext cx="1129553" cy="1129553"/>
          </a:xfrm>
          <a:prstGeom prst="ellipse">
            <a:avLst/>
          </a:prstGeom>
          <a:blipFill>
            <a:blip r:embed="rId10"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469"/>
            <a:endParaRPr lang="en-US" sz="1765" dirty="0">
              <a:solidFill>
                <a:srgbClr val="00274C"/>
              </a:solidFill>
              <a:latin typeface="Century Gothic"/>
            </a:endParaRPr>
          </a:p>
        </p:txBody>
      </p:sp>
      <p:sp>
        <p:nvSpPr>
          <p:cNvPr id="30" name="Oval 29"/>
          <p:cNvSpPr/>
          <p:nvPr/>
        </p:nvSpPr>
        <p:spPr>
          <a:xfrm rot="636322">
            <a:off x="2913646" y="1260152"/>
            <a:ext cx="1455356" cy="1453894"/>
          </a:xfrm>
          <a:prstGeom prst="ellipse">
            <a:avLst/>
          </a:prstGeom>
          <a:blipFill>
            <a:blip r:embed="rId12"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469"/>
            <a:r>
              <a:rPr lang="en-US" sz="1765" b="1" dirty="0">
                <a:solidFill>
                  <a:schemeClr val="tx1"/>
                </a:solidFill>
                <a:latin typeface="Arial" panose="020B0604020202020204" pitchFamily="34" charset="0"/>
                <a:cs typeface="Arial" panose="020B0604020202020204" pitchFamily="34" charset="0"/>
              </a:rPr>
              <a:t>28</a:t>
            </a:r>
          </a:p>
          <a:p>
            <a:pPr algn="ctr" defTabSz="448469"/>
            <a:r>
              <a:rPr lang="en-US" sz="882" b="1" dirty="0">
                <a:solidFill>
                  <a:schemeClr val="tx1"/>
                </a:solidFill>
                <a:latin typeface="Arial" panose="020B0604020202020204" pitchFamily="34" charset="0"/>
                <a:cs typeface="Arial" panose="020B0604020202020204" pitchFamily="34" charset="0"/>
              </a:rPr>
              <a:t>Average Franchisee Years with Brand</a:t>
            </a:r>
          </a:p>
        </p:txBody>
      </p:sp>
      <p:pic>
        <p:nvPicPr>
          <p:cNvPr id="4098" name="Picture 2" descr="Easy Homemade Pumpkin Pie Recipe | Berly's Kitchen"/>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4249860" y="2397999"/>
            <a:ext cx="763075" cy="10556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s://scontent-dfw5-2.xx.fbcdn.net/v/t31.0-8/30167354_10156257962959346_2428019998560854353_o.jpg?_nc_cat=109&amp;_nc_sid=730e14&amp;_nc_ohc=Ltg4e5GqeYsAX8wTUVg&amp;_nc_ht=scontent-dfw5-2.xx&amp;oh=0130702a49aa6675a902fb3c46e5cc10&amp;oe=5FAEA111"/>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rot="1358209">
            <a:off x="2184009" y="1267224"/>
            <a:ext cx="831842" cy="935299"/>
          </a:xfrm>
          <a:prstGeom prst="rect">
            <a:avLst/>
          </a:prstGeom>
          <a:noFill/>
          <a:extLst>
            <a:ext uri="{909E8E84-426E-40DD-AFC4-6F175D3DCCD1}">
              <a14:hiddenFill xmlns:a14="http://schemas.microsoft.com/office/drawing/2010/main">
                <a:solidFill>
                  <a:srgbClr val="FFFFFF"/>
                </a:solidFill>
              </a14:hiddenFill>
            </a:ext>
          </a:extLst>
        </p:spPr>
      </p:pic>
      <p:sp>
        <p:nvSpPr>
          <p:cNvPr id="37" name="Oval 36"/>
          <p:cNvSpPr>
            <a:spLocks noChangeAspect="1"/>
          </p:cNvSpPr>
          <p:nvPr/>
        </p:nvSpPr>
        <p:spPr>
          <a:xfrm rot="950063">
            <a:off x="3921419" y="4203951"/>
            <a:ext cx="1371600" cy="1371600"/>
          </a:xfrm>
          <a:prstGeom prst="ellipse">
            <a:avLst/>
          </a:prstGeom>
          <a:blipFill>
            <a:blip r:embed="rId7"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469"/>
            <a:r>
              <a:rPr lang="en-US" sz="1765" b="1" dirty="0">
                <a:solidFill>
                  <a:schemeClr val="tx1"/>
                </a:solidFill>
                <a:latin typeface="Arial" panose="020B0604020202020204" pitchFamily="34" charset="0"/>
                <a:cs typeface="Arial" panose="020B0604020202020204" pitchFamily="34" charset="0"/>
              </a:rPr>
              <a:t>22</a:t>
            </a:r>
          </a:p>
          <a:p>
            <a:pPr algn="ctr" defTabSz="448469"/>
            <a:r>
              <a:rPr lang="en-US" sz="1059" b="1" dirty="0">
                <a:solidFill>
                  <a:schemeClr val="tx1"/>
                </a:solidFill>
                <a:latin typeface="Arial" panose="020B0604020202020204" pitchFamily="34" charset="0"/>
                <a:cs typeface="Arial" panose="020B0604020202020204" pitchFamily="34" charset="0"/>
              </a:rPr>
              <a:t>Unique</a:t>
            </a:r>
          </a:p>
          <a:p>
            <a:pPr algn="ctr" defTabSz="448469"/>
            <a:r>
              <a:rPr lang="en-US" sz="1059" b="1" dirty="0">
                <a:solidFill>
                  <a:schemeClr val="tx1"/>
                </a:solidFill>
                <a:latin typeface="Arial" panose="020B0604020202020204" pitchFamily="34" charset="0"/>
                <a:cs typeface="Arial" panose="020B0604020202020204" pitchFamily="34" charset="0"/>
              </a:rPr>
              <a:t>Franchisees</a:t>
            </a:r>
          </a:p>
        </p:txBody>
      </p:sp>
      <p:sp>
        <p:nvSpPr>
          <p:cNvPr id="41" name="Content Placeholder 14"/>
          <p:cNvSpPr txBox="1">
            <a:spLocks/>
          </p:cNvSpPr>
          <p:nvPr/>
        </p:nvSpPr>
        <p:spPr>
          <a:xfrm>
            <a:off x="6241572" y="3551143"/>
            <a:ext cx="4016154" cy="444626"/>
          </a:xfrm>
          <a:prstGeom prst="rect">
            <a:avLst/>
          </a:prstGeom>
          <a:ln w="22225">
            <a:noFill/>
            <a:prstDash val="sysDot"/>
          </a:ln>
        </p:spPr>
        <p:txBody>
          <a:bodyPr anchor="ctr"/>
          <a:lstStyle>
            <a:lvl1pPr marL="167890" indent="-158379" algn="l" defTabSz="508238" rtl="0" eaLnBrk="1" latinLnBrk="0" hangingPunct="1">
              <a:lnSpc>
                <a:spcPct val="110000"/>
              </a:lnSpc>
              <a:spcBef>
                <a:spcPts val="300"/>
              </a:spcBef>
              <a:spcAft>
                <a:spcPts val="300"/>
              </a:spcAft>
              <a:buClrTx/>
              <a:buFont typeface="Arial"/>
              <a:buChar char="•"/>
              <a:defRPr sz="1400" kern="1200">
                <a:solidFill>
                  <a:srgbClr val="000000"/>
                </a:solidFill>
                <a:latin typeface="+mn-lt"/>
                <a:ea typeface="+mn-ea"/>
                <a:cs typeface="Century"/>
              </a:defRPr>
            </a:lvl1pPr>
            <a:lvl2pPr marL="391206" indent="-196396" algn="l" defTabSz="456142" rtl="0" eaLnBrk="1" latinLnBrk="0" hangingPunct="1">
              <a:spcBef>
                <a:spcPct val="20000"/>
              </a:spcBef>
              <a:buClrTx/>
              <a:buFont typeface="Arial"/>
              <a:buChar char="–"/>
              <a:tabLst/>
              <a:defRPr sz="1200" kern="1200">
                <a:solidFill>
                  <a:srgbClr val="000000"/>
                </a:solidFill>
                <a:latin typeface="+mn-lt"/>
                <a:ea typeface="+mn-ea"/>
                <a:cs typeface="Century"/>
              </a:defRPr>
            </a:lvl2pPr>
            <a:lvl3pPr marL="692131" indent="-253416" algn="l" defTabSz="508238" rtl="0" eaLnBrk="1" latinLnBrk="0" hangingPunct="1">
              <a:spcBef>
                <a:spcPct val="20000"/>
              </a:spcBef>
              <a:buClrTx/>
              <a:buFont typeface="Arial"/>
              <a:buChar char="•"/>
              <a:tabLst/>
              <a:defRPr sz="1100" kern="1200">
                <a:solidFill>
                  <a:srgbClr val="000000"/>
                </a:solidFill>
                <a:latin typeface="+mn-lt"/>
                <a:ea typeface="+mn-ea"/>
                <a:cs typeface="Century"/>
              </a:defRPr>
            </a:lvl3pPr>
            <a:lvl4pPr marL="977220"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4pPr>
            <a:lvl5pPr marL="1254391"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5pPr>
            <a:lvl6pPr marL="2795284" indent="-254118" algn="l" defTabSz="508238" rtl="0" eaLnBrk="1" latinLnBrk="0" hangingPunct="1">
              <a:spcBef>
                <a:spcPct val="20000"/>
              </a:spcBef>
              <a:buFont typeface="Arial"/>
              <a:buChar char="•"/>
              <a:defRPr sz="2200" kern="1200">
                <a:solidFill>
                  <a:schemeClr val="tx1"/>
                </a:solidFill>
                <a:latin typeface="+mn-lt"/>
                <a:ea typeface="+mn-ea"/>
                <a:cs typeface="+mn-cs"/>
              </a:defRPr>
            </a:lvl6pPr>
            <a:lvl7pPr marL="3303517" indent="-254118" algn="l" defTabSz="508238" rtl="0" eaLnBrk="1" latinLnBrk="0" hangingPunct="1">
              <a:spcBef>
                <a:spcPct val="20000"/>
              </a:spcBef>
              <a:buFont typeface="Arial"/>
              <a:buChar char="•"/>
              <a:defRPr sz="2200" kern="1200">
                <a:solidFill>
                  <a:schemeClr val="tx1"/>
                </a:solidFill>
                <a:latin typeface="+mn-lt"/>
                <a:ea typeface="+mn-ea"/>
                <a:cs typeface="+mn-cs"/>
              </a:defRPr>
            </a:lvl7pPr>
            <a:lvl8pPr marL="3811754" indent="-254118" algn="l" defTabSz="508238" rtl="0" eaLnBrk="1" latinLnBrk="0" hangingPunct="1">
              <a:spcBef>
                <a:spcPct val="20000"/>
              </a:spcBef>
              <a:buFont typeface="Arial"/>
              <a:buChar char="•"/>
              <a:defRPr sz="2200" kern="1200">
                <a:solidFill>
                  <a:schemeClr val="tx1"/>
                </a:solidFill>
                <a:latin typeface="+mn-lt"/>
                <a:ea typeface="+mn-ea"/>
                <a:cs typeface="+mn-cs"/>
              </a:defRPr>
            </a:lvl8pPr>
            <a:lvl9pPr marL="4319985" indent="-254118" algn="l" defTabSz="508238" rtl="0" eaLnBrk="1" latinLnBrk="0" hangingPunct="1">
              <a:spcBef>
                <a:spcPct val="20000"/>
              </a:spcBef>
              <a:buFont typeface="Arial"/>
              <a:buChar char="•"/>
              <a:defRPr sz="2200" kern="1200">
                <a:solidFill>
                  <a:schemeClr val="tx1"/>
                </a:solidFill>
                <a:latin typeface="+mn-lt"/>
                <a:ea typeface="+mn-ea"/>
                <a:cs typeface="+mn-cs"/>
              </a:defRPr>
            </a:lvl9pPr>
          </a:lstStyle>
          <a:p>
            <a:pPr marL="8393" indent="0" algn="ctr" defTabSz="448469">
              <a:spcBef>
                <a:spcPts val="176"/>
              </a:spcBef>
              <a:spcAft>
                <a:spcPts val="176"/>
              </a:spcAft>
              <a:buNone/>
            </a:pPr>
            <a:r>
              <a:rPr lang="en-US" sz="1015" b="1" i="1" dirty="0">
                <a:solidFill>
                  <a:schemeClr val="tx1"/>
                </a:solidFill>
                <a:latin typeface="Century Schoolbook" panose="02040604050505020304" pitchFamily="18" charset="0"/>
                <a:cs typeface="Arial" panose="020B0604020202020204" pitchFamily="34" charset="0"/>
              </a:rPr>
              <a:t>Largest franchisee represents 29% of system sales, no other franchisee represents more than 10% of system sales</a:t>
            </a:r>
          </a:p>
        </p:txBody>
      </p:sp>
      <p:sp>
        <p:nvSpPr>
          <p:cNvPr id="36" name="Content Placeholder 14"/>
          <p:cNvSpPr txBox="1">
            <a:spLocks/>
          </p:cNvSpPr>
          <p:nvPr/>
        </p:nvSpPr>
        <p:spPr>
          <a:xfrm>
            <a:off x="6241572" y="4551853"/>
            <a:ext cx="2749241" cy="279507"/>
          </a:xfrm>
          <a:prstGeom prst="rect">
            <a:avLst/>
          </a:prstGeom>
          <a:ln w="22225">
            <a:noFill/>
            <a:prstDash val="sysDot"/>
          </a:ln>
        </p:spPr>
        <p:txBody>
          <a:bodyPr anchor="ctr"/>
          <a:lstStyle>
            <a:lvl1pPr marL="167890" indent="-158379" algn="l" defTabSz="508238" rtl="0" eaLnBrk="1" latinLnBrk="0" hangingPunct="1">
              <a:lnSpc>
                <a:spcPct val="110000"/>
              </a:lnSpc>
              <a:spcBef>
                <a:spcPts val="300"/>
              </a:spcBef>
              <a:spcAft>
                <a:spcPts val="300"/>
              </a:spcAft>
              <a:buClrTx/>
              <a:buFont typeface="Arial"/>
              <a:buChar char="•"/>
              <a:defRPr sz="1400" kern="1200">
                <a:solidFill>
                  <a:srgbClr val="000000"/>
                </a:solidFill>
                <a:latin typeface="+mn-lt"/>
                <a:ea typeface="+mn-ea"/>
                <a:cs typeface="Century"/>
              </a:defRPr>
            </a:lvl1pPr>
            <a:lvl2pPr marL="391206" indent="-196396" algn="l" defTabSz="456142" rtl="0" eaLnBrk="1" latinLnBrk="0" hangingPunct="1">
              <a:spcBef>
                <a:spcPct val="20000"/>
              </a:spcBef>
              <a:buClrTx/>
              <a:buFont typeface="Arial"/>
              <a:buChar char="–"/>
              <a:tabLst/>
              <a:defRPr sz="1200" kern="1200">
                <a:solidFill>
                  <a:srgbClr val="000000"/>
                </a:solidFill>
                <a:latin typeface="+mn-lt"/>
                <a:ea typeface="+mn-ea"/>
                <a:cs typeface="Century"/>
              </a:defRPr>
            </a:lvl2pPr>
            <a:lvl3pPr marL="692131" indent="-253416" algn="l" defTabSz="508238" rtl="0" eaLnBrk="1" latinLnBrk="0" hangingPunct="1">
              <a:spcBef>
                <a:spcPct val="20000"/>
              </a:spcBef>
              <a:buClrTx/>
              <a:buFont typeface="Arial"/>
              <a:buChar char="•"/>
              <a:tabLst/>
              <a:defRPr sz="1100" kern="1200">
                <a:solidFill>
                  <a:srgbClr val="000000"/>
                </a:solidFill>
                <a:latin typeface="+mn-lt"/>
                <a:ea typeface="+mn-ea"/>
                <a:cs typeface="Century"/>
              </a:defRPr>
            </a:lvl3pPr>
            <a:lvl4pPr marL="977220"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4pPr>
            <a:lvl5pPr marL="1254391"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5pPr>
            <a:lvl6pPr marL="2795284" indent="-254118" algn="l" defTabSz="508238" rtl="0" eaLnBrk="1" latinLnBrk="0" hangingPunct="1">
              <a:spcBef>
                <a:spcPct val="20000"/>
              </a:spcBef>
              <a:buFont typeface="Arial"/>
              <a:buChar char="•"/>
              <a:defRPr sz="2200" kern="1200">
                <a:solidFill>
                  <a:schemeClr val="tx1"/>
                </a:solidFill>
                <a:latin typeface="+mn-lt"/>
                <a:ea typeface="+mn-ea"/>
                <a:cs typeface="+mn-cs"/>
              </a:defRPr>
            </a:lvl6pPr>
            <a:lvl7pPr marL="3303517" indent="-254118" algn="l" defTabSz="508238" rtl="0" eaLnBrk="1" latinLnBrk="0" hangingPunct="1">
              <a:spcBef>
                <a:spcPct val="20000"/>
              </a:spcBef>
              <a:buFont typeface="Arial"/>
              <a:buChar char="•"/>
              <a:defRPr sz="2200" kern="1200">
                <a:solidFill>
                  <a:schemeClr val="tx1"/>
                </a:solidFill>
                <a:latin typeface="+mn-lt"/>
                <a:ea typeface="+mn-ea"/>
                <a:cs typeface="+mn-cs"/>
              </a:defRPr>
            </a:lvl7pPr>
            <a:lvl8pPr marL="3811754" indent="-254118" algn="l" defTabSz="508238" rtl="0" eaLnBrk="1" latinLnBrk="0" hangingPunct="1">
              <a:spcBef>
                <a:spcPct val="20000"/>
              </a:spcBef>
              <a:buFont typeface="Arial"/>
              <a:buChar char="•"/>
              <a:defRPr sz="2200" kern="1200">
                <a:solidFill>
                  <a:schemeClr val="tx1"/>
                </a:solidFill>
                <a:latin typeface="+mn-lt"/>
                <a:ea typeface="+mn-ea"/>
                <a:cs typeface="+mn-cs"/>
              </a:defRPr>
            </a:lvl8pPr>
            <a:lvl9pPr marL="4319985" indent="-254118" algn="l" defTabSz="508238" rtl="0" eaLnBrk="1" latinLnBrk="0" hangingPunct="1">
              <a:spcBef>
                <a:spcPct val="20000"/>
              </a:spcBef>
              <a:buFont typeface="Arial"/>
              <a:buChar char="•"/>
              <a:defRPr sz="2200" kern="1200">
                <a:solidFill>
                  <a:schemeClr val="tx1"/>
                </a:solidFill>
                <a:latin typeface="+mn-lt"/>
                <a:ea typeface="+mn-ea"/>
                <a:cs typeface="+mn-cs"/>
              </a:defRPr>
            </a:lvl9pPr>
          </a:lstStyle>
          <a:p>
            <a:pPr marL="8393" indent="0" algn="ctr" defTabSz="448469">
              <a:spcBef>
                <a:spcPts val="176"/>
              </a:spcBef>
              <a:spcAft>
                <a:spcPts val="176"/>
              </a:spcAft>
              <a:buNone/>
            </a:pPr>
            <a:r>
              <a:rPr lang="en-US" sz="1059" b="1" i="1" dirty="0">
                <a:solidFill>
                  <a:schemeClr val="tx1"/>
                </a:solidFill>
                <a:latin typeface="Century Schoolbook" panose="02040604050505020304" pitchFamily="18" charset="0"/>
                <a:cs typeface="Arial" panose="020B0604020202020204" pitchFamily="34" charset="0"/>
              </a:rPr>
              <a:t>&gt; 80% with brand more than 15 years</a:t>
            </a:r>
          </a:p>
        </p:txBody>
      </p:sp>
      <p:sp>
        <p:nvSpPr>
          <p:cNvPr id="16" name="Oval 15"/>
          <p:cNvSpPr/>
          <p:nvPr/>
        </p:nvSpPr>
        <p:spPr>
          <a:xfrm>
            <a:off x="9436652" y="4691355"/>
            <a:ext cx="538774" cy="172573"/>
          </a:xfrm>
          <a:prstGeom prst="ellipse">
            <a:avLst/>
          </a:prstGeom>
          <a:noFill/>
          <a:ln w="28575">
            <a:solidFill>
              <a:srgbClr val="FFD85D"/>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469"/>
            <a:endParaRPr lang="en-US" sz="1765" dirty="0">
              <a:solidFill>
                <a:srgbClr val="FFFFFF"/>
              </a:solidFill>
              <a:latin typeface="Century Gothic"/>
            </a:endParaRPr>
          </a:p>
        </p:txBody>
      </p:sp>
      <p:sp>
        <p:nvSpPr>
          <p:cNvPr id="44" name="Content Placeholder 14"/>
          <p:cNvSpPr txBox="1">
            <a:spLocks/>
          </p:cNvSpPr>
          <p:nvPr/>
        </p:nvSpPr>
        <p:spPr>
          <a:xfrm>
            <a:off x="8956329" y="1884634"/>
            <a:ext cx="1172404" cy="279507"/>
          </a:xfrm>
          <a:prstGeom prst="rect">
            <a:avLst/>
          </a:prstGeom>
          <a:ln>
            <a:noFill/>
            <a:prstDash val="lgDash"/>
          </a:ln>
        </p:spPr>
        <p:txBody>
          <a:bodyPr anchor="ctr"/>
          <a:lstStyle>
            <a:lvl1pPr marL="167890" indent="-158379" algn="l" defTabSz="508238" rtl="0" eaLnBrk="1" latinLnBrk="0" hangingPunct="1">
              <a:lnSpc>
                <a:spcPct val="110000"/>
              </a:lnSpc>
              <a:spcBef>
                <a:spcPts val="300"/>
              </a:spcBef>
              <a:spcAft>
                <a:spcPts val="300"/>
              </a:spcAft>
              <a:buClrTx/>
              <a:buFont typeface="Arial"/>
              <a:buChar char="•"/>
              <a:defRPr sz="1400" kern="1200">
                <a:solidFill>
                  <a:srgbClr val="000000"/>
                </a:solidFill>
                <a:latin typeface="+mn-lt"/>
                <a:ea typeface="+mn-ea"/>
                <a:cs typeface="Century"/>
              </a:defRPr>
            </a:lvl1pPr>
            <a:lvl2pPr marL="391206" indent="-196396" algn="l" defTabSz="456142" rtl="0" eaLnBrk="1" latinLnBrk="0" hangingPunct="1">
              <a:spcBef>
                <a:spcPct val="20000"/>
              </a:spcBef>
              <a:buClrTx/>
              <a:buFont typeface="Arial"/>
              <a:buChar char="–"/>
              <a:tabLst/>
              <a:defRPr sz="1200" kern="1200">
                <a:solidFill>
                  <a:srgbClr val="000000"/>
                </a:solidFill>
                <a:latin typeface="+mn-lt"/>
                <a:ea typeface="+mn-ea"/>
                <a:cs typeface="Century"/>
              </a:defRPr>
            </a:lvl2pPr>
            <a:lvl3pPr marL="692131" indent="-253416" algn="l" defTabSz="508238" rtl="0" eaLnBrk="1" latinLnBrk="0" hangingPunct="1">
              <a:spcBef>
                <a:spcPct val="20000"/>
              </a:spcBef>
              <a:buClrTx/>
              <a:buFont typeface="Arial"/>
              <a:buChar char="•"/>
              <a:tabLst/>
              <a:defRPr sz="1100" kern="1200">
                <a:solidFill>
                  <a:srgbClr val="000000"/>
                </a:solidFill>
                <a:latin typeface="+mn-lt"/>
                <a:ea typeface="+mn-ea"/>
                <a:cs typeface="Century"/>
              </a:defRPr>
            </a:lvl3pPr>
            <a:lvl4pPr marL="977220"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4pPr>
            <a:lvl5pPr marL="1254391"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5pPr>
            <a:lvl6pPr marL="2795284" indent="-254118" algn="l" defTabSz="508238" rtl="0" eaLnBrk="1" latinLnBrk="0" hangingPunct="1">
              <a:spcBef>
                <a:spcPct val="20000"/>
              </a:spcBef>
              <a:buFont typeface="Arial"/>
              <a:buChar char="•"/>
              <a:defRPr sz="2200" kern="1200">
                <a:solidFill>
                  <a:schemeClr val="tx1"/>
                </a:solidFill>
                <a:latin typeface="+mn-lt"/>
                <a:ea typeface="+mn-ea"/>
                <a:cs typeface="+mn-cs"/>
              </a:defRPr>
            </a:lvl6pPr>
            <a:lvl7pPr marL="3303517" indent="-254118" algn="l" defTabSz="508238" rtl="0" eaLnBrk="1" latinLnBrk="0" hangingPunct="1">
              <a:spcBef>
                <a:spcPct val="20000"/>
              </a:spcBef>
              <a:buFont typeface="Arial"/>
              <a:buChar char="•"/>
              <a:defRPr sz="2200" kern="1200">
                <a:solidFill>
                  <a:schemeClr val="tx1"/>
                </a:solidFill>
                <a:latin typeface="+mn-lt"/>
                <a:ea typeface="+mn-ea"/>
                <a:cs typeface="+mn-cs"/>
              </a:defRPr>
            </a:lvl7pPr>
            <a:lvl8pPr marL="3811754" indent="-254118" algn="l" defTabSz="508238" rtl="0" eaLnBrk="1" latinLnBrk="0" hangingPunct="1">
              <a:spcBef>
                <a:spcPct val="20000"/>
              </a:spcBef>
              <a:buFont typeface="Arial"/>
              <a:buChar char="•"/>
              <a:defRPr sz="2200" kern="1200">
                <a:solidFill>
                  <a:schemeClr val="tx1"/>
                </a:solidFill>
                <a:latin typeface="+mn-lt"/>
                <a:ea typeface="+mn-ea"/>
                <a:cs typeface="+mn-cs"/>
              </a:defRPr>
            </a:lvl8pPr>
            <a:lvl9pPr marL="4319985" indent="-254118" algn="l" defTabSz="508238" rtl="0" eaLnBrk="1" latinLnBrk="0" hangingPunct="1">
              <a:spcBef>
                <a:spcPct val="20000"/>
              </a:spcBef>
              <a:buFont typeface="Arial"/>
              <a:buChar char="•"/>
              <a:defRPr sz="2200" kern="1200">
                <a:solidFill>
                  <a:schemeClr val="tx1"/>
                </a:solidFill>
                <a:latin typeface="+mn-lt"/>
                <a:ea typeface="+mn-ea"/>
                <a:cs typeface="+mn-cs"/>
              </a:defRPr>
            </a:lvl9pPr>
          </a:lstStyle>
          <a:p>
            <a:pPr marL="8393" indent="0" algn="ctr" defTabSz="448469">
              <a:spcBef>
                <a:spcPts val="176"/>
              </a:spcBef>
              <a:spcAft>
                <a:spcPts val="176"/>
              </a:spcAft>
              <a:buNone/>
            </a:pPr>
            <a:r>
              <a:rPr lang="en-US" sz="1059" dirty="0">
                <a:solidFill>
                  <a:schemeClr val="tx1"/>
                </a:solidFill>
                <a:latin typeface="Arial" panose="020B0604020202020204" pitchFamily="34" charset="0"/>
                <a:cs typeface="Arial" panose="020B0604020202020204" pitchFamily="34" charset="0"/>
              </a:rPr>
              <a:t>Franchisee 1</a:t>
            </a:r>
            <a:r>
              <a:rPr lang="en-US" sz="1059" baseline="30000" dirty="0">
                <a:solidFill>
                  <a:schemeClr val="tx1"/>
                </a:solidFill>
                <a:latin typeface="Arial" panose="020B0604020202020204" pitchFamily="34" charset="0"/>
                <a:cs typeface="Arial" panose="020B0604020202020204" pitchFamily="34" charset="0"/>
              </a:rPr>
              <a:t>(1)</a:t>
            </a:r>
          </a:p>
        </p:txBody>
      </p:sp>
      <p:sp>
        <p:nvSpPr>
          <p:cNvPr id="45" name="Content Placeholder 14"/>
          <p:cNvSpPr txBox="1">
            <a:spLocks/>
          </p:cNvSpPr>
          <p:nvPr/>
        </p:nvSpPr>
        <p:spPr>
          <a:xfrm>
            <a:off x="7318589" y="3183142"/>
            <a:ext cx="1016944" cy="279507"/>
          </a:xfrm>
          <a:prstGeom prst="rect">
            <a:avLst/>
          </a:prstGeom>
          <a:ln>
            <a:noFill/>
            <a:prstDash val="lgDash"/>
          </a:ln>
        </p:spPr>
        <p:txBody>
          <a:bodyPr anchor="ctr"/>
          <a:lstStyle>
            <a:lvl1pPr marL="167890" indent="-158379" algn="l" defTabSz="508238" rtl="0" eaLnBrk="1" latinLnBrk="0" hangingPunct="1">
              <a:lnSpc>
                <a:spcPct val="110000"/>
              </a:lnSpc>
              <a:spcBef>
                <a:spcPts val="300"/>
              </a:spcBef>
              <a:spcAft>
                <a:spcPts val="300"/>
              </a:spcAft>
              <a:buClrTx/>
              <a:buFont typeface="Arial"/>
              <a:buChar char="•"/>
              <a:defRPr sz="1400" kern="1200">
                <a:solidFill>
                  <a:srgbClr val="000000"/>
                </a:solidFill>
                <a:latin typeface="+mn-lt"/>
                <a:ea typeface="+mn-ea"/>
                <a:cs typeface="Century"/>
              </a:defRPr>
            </a:lvl1pPr>
            <a:lvl2pPr marL="391206" indent="-196396" algn="l" defTabSz="456142" rtl="0" eaLnBrk="1" latinLnBrk="0" hangingPunct="1">
              <a:spcBef>
                <a:spcPct val="20000"/>
              </a:spcBef>
              <a:buClrTx/>
              <a:buFont typeface="Arial"/>
              <a:buChar char="–"/>
              <a:tabLst/>
              <a:defRPr sz="1200" kern="1200">
                <a:solidFill>
                  <a:srgbClr val="000000"/>
                </a:solidFill>
                <a:latin typeface="+mn-lt"/>
                <a:ea typeface="+mn-ea"/>
                <a:cs typeface="Century"/>
              </a:defRPr>
            </a:lvl2pPr>
            <a:lvl3pPr marL="692131" indent="-253416" algn="l" defTabSz="508238" rtl="0" eaLnBrk="1" latinLnBrk="0" hangingPunct="1">
              <a:spcBef>
                <a:spcPct val="20000"/>
              </a:spcBef>
              <a:buClrTx/>
              <a:buFont typeface="Arial"/>
              <a:buChar char="•"/>
              <a:tabLst/>
              <a:defRPr sz="1100" kern="1200">
                <a:solidFill>
                  <a:srgbClr val="000000"/>
                </a:solidFill>
                <a:latin typeface="+mn-lt"/>
                <a:ea typeface="+mn-ea"/>
                <a:cs typeface="Century"/>
              </a:defRPr>
            </a:lvl3pPr>
            <a:lvl4pPr marL="977220"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4pPr>
            <a:lvl5pPr marL="1254391"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5pPr>
            <a:lvl6pPr marL="2795284" indent="-254118" algn="l" defTabSz="508238" rtl="0" eaLnBrk="1" latinLnBrk="0" hangingPunct="1">
              <a:spcBef>
                <a:spcPct val="20000"/>
              </a:spcBef>
              <a:buFont typeface="Arial"/>
              <a:buChar char="•"/>
              <a:defRPr sz="2200" kern="1200">
                <a:solidFill>
                  <a:schemeClr val="tx1"/>
                </a:solidFill>
                <a:latin typeface="+mn-lt"/>
                <a:ea typeface="+mn-ea"/>
                <a:cs typeface="+mn-cs"/>
              </a:defRPr>
            </a:lvl6pPr>
            <a:lvl7pPr marL="3303517" indent="-254118" algn="l" defTabSz="508238" rtl="0" eaLnBrk="1" latinLnBrk="0" hangingPunct="1">
              <a:spcBef>
                <a:spcPct val="20000"/>
              </a:spcBef>
              <a:buFont typeface="Arial"/>
              <a:buChar char="•"/>
              <a:defRPr sz="2200" kern="1200">
                <a:solidFill>
                  <a:schemeClr val="tx1"/>
                </a:solidFill>
                <a:latin typeface="+mn-lt"/>
                <a:ea typeface="+mn-ea"/>
                <a:cs typeface="+mn-cs"/>
              </a:defRPr>
            </a:lvl7pPr>
            <a:lvl8pPr marL="3811754" indent="-254118" algn="l" defTabSz="508238" rtl="0" eaLnBrk="1" latinLnBrk="0" hangingPunct="1">
              <a:spcBef>
                <a:spcPct val="20000"/>
              </a:spcBef>
              <a:buFont typeface="Arial"/>
              <a:buChar char="•"/>
              <a:defRPr sz="2200" kern="1200">
                <a:solidFill>
                  <a:schemeClr val="tx1"/>
                </a:solidFill>
                <a:latin typeface="+mn-lt"/>
                <a:ea typeface="+mn-ea"/>
                <a:cs typeface="+mn-cs"/>
              </a:defRPr>
            </a:lvl8pPr>
            <a:lvl9pPr marL="4319985" indent="-254118" algn="l" defTabSz="508238" rtl="0" eaLnBrk="1" latinLnBrk="0" hangingPunct="1">
              <a:spcBef>
                <a:spcPct val="20000"/>
              </a:spcBef>
              <a:buFont typeface="Arial"/>
              <a:buChar char="•"/>
              <a:defRPr sz="2200" kern="1200">
                <a:solidFill>
                  <a:schemeClr val="tx1"/>
                </a:solidFill>
                <a:latin typeface="+mn-lt"/>
                <a:ea typeface="+mn-ea"/>
                <a:cs typeface="+mn-cs"/>
              </a:defRPr>
            </a:lvl9pPr>
          </a:lstStyle>
          <a:p>
            <a:pPr marL="8393" indent="0" algn="ctr" defTabSz="448469">
              <a:spcBef>
                <a:spcPts val="176"/>
              </a:spcBef>
              <a:spcAft>
                <a:spcPts val="176"/>
              </a:spcAft>
              <a:buNone/>
            </a:pPr>
            <a:r>
              <a:rPr lang="en-US" sz="1059" dirty="0">
                <a:solidFill>
                  <a:schemeClr val="tx1"/>
                </a:solidFill>
                <a:latin typeface="Arial" panose="020B0604020202020204" pitchFamily="34" charset="0"/>
                <a:cs typeface="Arial" panose="020B0604020202020204" pitchFamily="34" charset="0"/>
              </a:rPr>
              <a:t>Franchisee 3</a:t>
            </a:r>
          </a:p>
        </p:txBody>
      </p:sp>
      <p:sp>
        <p:nvSpPr>
          <p:cNvPr id="46" name="Content Placeholder 14"/>
          <p:cNvSpPr txBox="1">
            <a:spLocks/>
          </p:cNvSpPr>
          <p:nvPr/>
        </p:nvSpPr>
        <p:spPr>
          <a:xfrm>
            <a:off x="6653822" y="2906834"/>
            <a:ext cx="1016944" cy="279507"/>
          </a:xfrm>
          <a:prstGeom prst="rect">
            <a:avLst/>
          </a:prstGeom>
          <a:ln>
            <a:noFill/>
            <a:prstDash val="lgDash"/>
          </a:ln>
        </p:spPr>
        <p:txBody>
          <a:bodyPr anchor="ctr"/>
          <a:lstStyle>
            <a:lvl1pPr marL="167890" indent="-158379" algn="l" defTabSz="508238" rtl="0" eaLnBrk="1" latinLnBrk="0" hangingPunct="1">
              <a:lnSpc>
                <a:spcPct val="110000"/>
              </a:lnSpc>
              <a:spcBef>
                <a:spcPts val="300"/>
              </a:spcBef>
              <a:spcAft>
                <a:spcPts val="300"/>
              </a:spcAft>
              <a:buClrTx/>
              <a:buFont typeface="Arial"/>
              <a:buChar char="•"/>
              <a:defRPr sz="1400" kern="1200">
                <a:solidFill>
                  <a:srgbClr val="000000"/>
                </a:solidFill>
                <a:latin typeface="+mn-lt"/>
                <a:ea typeface="+mn-ea"/>
                <a:cs typeface="Century"/>
              </a:defRPr>
            </a:lvl1pPr>
            <a:lvl2pPr marL="391206" indent="-196396" algn="l" defTabSz="456142" rtl="0" eaLnBrk="1" latinLnBrk="0" hangingPunct="1">
              <a:spcBef>
                <a:spcPct val="20000"/>
              </a:spcBef>
              <a:buClrTx/>
              <a:buFont typeface="Arial"/>
              <a:buChar char="–"/>
              <a:tabLst/>
              <a:defRPr sz="1200" kern="1200">
                <a:solidFill>
                  <a:srgbClr val="000000"/>
                </a:solidFill>
                <a:latin typeface="+mn-lt"/>
                <a:ea typeface="+mn-ea"/>
                <a:cs typeface="Century"/>
              </a:defRPr>
            </a:lvl2pPr>
            <a:lvl3pPr marL="692131" indent="-253416" algn="l" defTabSz="508238" rtl="0" eaLnBrk="1" latinLnBrk="0" hangingPunct="1">
              <a:spcBef>
                <a:spcPct val="20000"/>
              </a:spcBef>
              <a:buClrTx/>
              <a:buFont typeface="Arial"/>
              <a:buChar char="•"/>
              <a:tabLst/>
              <a:defRPr sz="1100" kern="1200">
                <a:solidFill>
                  <a:srgbClr val="000000"/>
                </a:solidFill>
                <a:latin typeface="+mn-lt"/>
                <a:ea typeface="+mn-ea"/>
                <a:cs typeface="Century"/>
              </a:defRPr>
            </a:lvl3pPr>
            <a:lvl4pPr marL="977220"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4pPr>
            <a:lvl5pPr marL="1254391"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5pPr>
            <a:lvl6pPr marL="2795284" indent="-254118" algn="l" defTabSz="508238" rtl="0" eaLnBrk="1" latinLnBrk="0" hangingPunct="1">
              <a:spcBef>
                <a:spcPct val="20000"/>
              </a:spcBef>
              <a:buFont typeface="Arial"/>
              <a:buChar char="•"/>
              <a:defRPr sz="2200" kern="1200">
                <a:solidFill>
                  <a:schemeClr val="tx1"/>
                </a:solidFill>
                <a:latin typeface="+mn-lt"/>
                <a:ea typeface="+mn-ea"/>
                <a:cs typeface="+mn-cs"/>
              </a:defRPr>
            </a:lvl6pPr>
            <a:lvl7pPr marL="3303517" indent="-254118" algn="l" defTabSz="508238" rtl="0" eaLnBrk="1" latinLnBrk="0" hangingPunct="1">
              <a:spcBef>
                <a:spcPct val="20000"/>
              </a:spcBef>
              <a:buFont typeface="Arial"/>
              <a:buChar char="•"/>
              <a:defRPr sz="2200" kern="1200">
                <a:solidFill>
                  <a:schemeClr val="tx1"/>
                </a:solidFill>
                <a:latin typeface="+mn-lt"/>
                <a:ea typeface="+mn-ea"/>
                <a:cs typeface="+mn-cs"/>
              </a:defRPr>
            </a:lvl7pPr>
            <a:lvl8pPr marL="3811754" indent="-254118" algn="l" defTabSz="508238" rtl="0" eaLnBrk="1" latinLnBrk="0" hangingPunct="1">
              <a:spcBef>
                <a:spcPct val="20000"/>
              </a:spcBef>
              <a:buFont typeface="Arial"/>
              <a:buChar char="•"/>
              <a:defRPr sz="2200" kern="1200">
                <a:solidFill>
                  <a:schemeClr val="tx1"/>
                </a:solidFill>
                <a:latin typeface="+mn-lt"/>
                <a:ea typeface="+mn-ea"/>
                <a:cs typeface="+mn-cs"/>
              </a:defRPr>
            </a:lvl8pPr>
            <a:lvl9pPr marL="4319985" indent="-254118" algn="l" defTabSz="508238" rtl="0" eaLnBrk="1" latinLnBrk="0" hangingPunct="1">
              <a:spcBef>
                <a:spcPct val="20000"/>
              </a:spcBef>
              <a:buFont typeface="Arial"/>
              <a:buChar char="•"/>
              <a:defRPr sz="2200" kern="1200">
                <a:solidFill>
                  <a:schemeClr val="tx1"/>
                </a:solidFill>
                <a:latin typeface="+mn-lt"/>
                <a:ea typeface="+mn-ea"/>
                <a:cs typeface="+mn-cs"/>
              </a:defRPr>
            </a:lvl9pPr>
          </a:lstStyle>
          <a:p>
            <a:pPr marL="8393" indent="0" algn="ctr" defTabSz="448469">
              <a:spcBef>
                <a:spcPts val="176"/>
              </a:spcBef>
              <a:spcAft>
                <a:spcPts val="176"/>
              </a:spcAft>
              <a:buNone/>
            </a:pPr>
            <a:r>
              <a:rPr lang="en-US" sz="1059" dirty="0">
                <a:solidFill>
                  <a:schemeClr val="tx1"/>
                </a:solidFill>
                <a:latin typeface="Arial" panose="020B0604020202020204" pitchFamily="34" charset="0"/>
                <a:cs typeface="Arial" panose="020B0604020202020204" pitchFamily="34" charset="0"/>
              </a:rPr>
              <a:t>Franchisee 4</a:t>
            </a:r>
          </a:p>
        </p:txBody>
      </p:sp>
      <p:sp>
        <p:nvSpPr>
          <p:cNvPr id="47" name="Content Placeholder 14"/>
          <p:cNvSpPr txBox="1">
            <a:spLocks/>
          </p:cNvSpPr>
          <p:nvPr/>
        </p:nvSpPr>
        <p:spPr>
          <a:xfrm>
            <a:off x="6390283" y="2593256"/>
            <a:ext cx="1016944" cy="279507"/>
          </a:xfrm>
          <a:prstGeom prst="rect">
            <a:avLst/>
          </a:prstGeom>
          <a:ln>
            <a:noFill/>
            <a:prstDash val="lgDash"/>
          </a:ln>
        </p:spPr>
        <p:txBody>
          <a:bodyPr anchor="ctr"/>
          <a:lstStyle>
            <a:lvl1pPr marL="167890" indent="-158379" algn="l" defTabSz="508238" rtl="0" eaLnBrk="1" latinLnBrk="0" hangingPunct="1">
              <a:lnSpc>
                <a:spcPct val="110000"/>
              </a:lnSpc>
              <a:spcBef>
                <a:spcPts val="300"/>
              </a:spcBef>
              <a:spcAft>
                <a:spcPts val="300"/>
              </a:spcAft>
              <a:buClrTx/>
              <a:buFont typeface="Arial"/>
              <a:buChar char="•"/>
              <a:defRPr sz="1400" kern="1200">
                <a:solidFill>
                  <a:srgbClr val="000000"/>
                </a:solidFill>
                <a:latin typeface="+mn-lt"/>
                <a:ea typeface="+mn-ea"/>
                <a:cs typeface="Century"/>
              </a:defRPr>
            </a:lvl1pPr>
            <a:lvl2pPr marL="391206" indent="-196396" algn="l" defTabSz="456142" rtl="0" eaLnBrk="1" latinLnBrk="0" hangingPunct="1">
              <a:spcBef>
                <a:spcPct val="20000"/>
              </a:spcBef>
              <a:buClrTx/>
              <a:buFont typeface="Arial"/>
              <a:buChar char="–"/>
              <a:tabLst/>
              <a:defRPr sz="1200" kern="1200">
                <a:solidFill>
                  <a:srgbClr val="000000"/>
                </a:solidFill>
                <a:latin typeface="+mn-lt"/>
                <a:ea typeface="+mn-ea"/>
                <a:cs typeface="Century"/>
              </a:defRPr>
            </a:lvl2pPr>
            <a:lvl3pPr marL="692131" indent="-253416" algn="l" defTabSz="508238" rtl="0" eaLnBrk="1" latinLnBrk="0" hangingPunct="1">
              <a:spcBef>
                <a:spcPct val="20000"/>
              </a:spcBef>
              <a:buClrTx/>
              <a:buFont typeface="Arial"/>
              <a:buChar char="•"/>
              <a:tabLst/>
              <a:defRPr sz="1100" kern="1200">
                <a:solidFill>
                  <a:srgbClr val="000000"/>
                </a:solidFill>
                <a:latin typeface="+mn-lt"/>
                <a:ea typeface="+mn-ea"/>
                <a:cs typeface="Century"/>
              </a:defRPr>
            </a:lvl3pPr>
            <a:lvl4pPr marL="977220"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4pPr>
            <a:lvl5pPr marL="1254391"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5pPr>
            <a:lvl6pPr marL="2795284" indent="-254118" algn="l" defTabSz="508238" rtl="0" eaLnBrk="1" latinLnBrk="0" hangingPunct="1">
              <a:spcBef>
                <a:spcPct val="20000"/>
              </a:spcBef>
              <a:buFont typeface="Arial"/>
              <a:buChar char="•"/>
              <a:defRPr sz="2200" kern="1200">
                <a:solidFill>
                  <a:schemeClr val="tx1"/>
                </a:solidFill>
                <a:latin typeface="+mn-lt"/>
                <a:ea typeface="+mn-ea"/>
                <a:cs typeface="+mn-cs"/>
              </a:defRPr>
            </a:lvl6pPr>
            <a:lvl7pPr marL="3303517" indent="-254118" algn="l" defTabSz="508238" rtl="0" eaLnBrk="1" latinLnBrk="0" hangingPunct="1">
              <a:spcBef>
                <a:spcPct val="20000"/>
              </a:spcBef>
              <a:buFont typeface="Arial"/>
              <a:buChar char="•"/>
              <a:defRPr sz="2200" kern="1200">
                <a:solidFill>
                  <a:schemeClr val="tx1"/>
                </a:solidFill>
                <a:latin typeface="+mn-lt"/>
                <a:ea typeface="+mn-ea"/>
                <a:cs typeface="+mn-cs"/>
              </a:defRPr>
            </a:lvl7pPr>
            <a:lvl8pPr marL="3811754" indent="-254118" algn="l" defTabSz="508238" rtl="0" eaLnBrk="1" latinLnBrk="0" hangingPunct="1">
              <a:spcBef>
                <a:spcPct val="20000"/>
              </a:spcBef>
              <a:buFont typeface="Arial"/>
              <a:buChar char="•"/>
              <a:defRPr sz="2200" kern="1200">
                <a:solidFill>
                  <a:schemeClr val="tx1"/>
                </a:solidFill>
                <a:latin typeface="+mn-lt"/>
                <a:ea typeface="+mn-ea"/>
                <a:cs typeface="+mn-cs"/>
              </a:defRPr>
            </a:lvl8pPr>
            <a:lvl9pPr marL="4319985" indent="-254118" algn="l" defTabSz="508238" rtl="0" eaLnBrk="1" latinLnBrk="0" hangingPunct="1">
              <a:spcBef>
                <a:spcPct val="20000"/>
              </a:spcBef>
              <a:buFont typeface="Arial"/>
              <a:buChar char="•"/>
              <a:defRPr sz="2200" kern="1200">
                <a:solidFill>
                  <a:schemeClr val="tx1"/>
                </a:solidFill>
                <a:latin typeface="+mn-lt"/>
                <a:ea typeface="+mn-ea"/>
                <a:cs typeface="+mn-cs"/>
              </a:defRPr>
            </a:lvl9pPr>
          </a:lstStyle>
          <a:p>
            <a:pPr marL="8393" indent="0" algn="ctr" defTabSz="448469">
              <a:spcBef>
                <a:spcPts val="176"/>
              </a:spcBef>
              <a:spcAft>
                <a:spcPts val="176"/>
              </a:spcAft>
              <a:buNone/>
            </a:pPr>
            <a:r>
              <a:rPr lang="en-US" sz="1059" dirty="0">
                <a:solidFill>
                  <a:schemeClr val="tx1"/>
                </a:solidFill>
                <a:latin typeface="Arial" panose="020B0604020202020204" pitchFamily="34" charset="0"/>
                <a:cs typeface="Arial" panose="020B0604020202020204" pitchFamily="34" charset="0"/>
              </a:rPr>
              <a:t>Franchisee 5</a:t>
            </a:r>
          </a:p>
        </p:txBody>
      </p:sp>
      <p:sp>
        <p:nvSpPr>
          <p:cNvPr id="48" name="Content Placeholder 14"/>
          <p:cNvSpPr txBox="1">
            <a:spLocks/>
          </p:cNvSpPr>
          <p:nvPr/>
        </p:nvSpPr>
        <p:spPr>
          <a:xfrm>
            <a:off x="6145553" y="2050329"/>
            <a:ext cx="1311394" cy="279507"/>
          </a:xfrm>
          <a:prstGeom prst="rect">
            <a:avLst/>
          </a:prstGeom>
          <a:ln>
            <a:noFill/>
            <a:prstDash val="lgDash"/>
          </a:ln>
        </p:spPr>
        <p:txBody>
          <a:bodyPr anchor="ctr"/>
          <a:lstStyle>
            <a:lvl1pPr marL="167890" indent="-158379" algn="l" defTabSz="508238" rtl="0" eaLnBrk="1" latinLnBrk="0" hangingPunct="1">
              <a:lnSpc>
                <a:spcPct val="110000"/>
              </a:lnSpc>
              <a:spcBef>
                <a:spcPts val="300"/>
              </a:spcBef>
              <a:spcAft>
                <a:spcPts val="300"/>
              </a:spcAft>
              <a:buClrTx/>
              <a:buFont typeface="Arial"/>
              <a:buChar char="•"/>
              <a:defRPr sz="1400" kern="1200">
                <a:solidFill>
                  <a:srgbClr val="000000"/>
                </a:solidFill>
                <a:latin typeface="+mn-lt"/>
                <a:ea typeface="+mn-ea"/>
                <a:cs typeface="Century"/>
              </a:defRPr>
            </a:lvl1pPr>
            <a:lvl2pPr marL="391206" indent="-196396" algn="l" defTabSz="456142" rtl="0" eaLnBrk="1" latinLnBrk="0" hangingPunct="1">
              <a:spcBef>
                <a:spcPct val="20000"/>
              </a:spcBef>
              <a:buClrTx/>
              <a:buFont typeface="Arial"/>
              <a:buChar char="–"/>
              <a:tabLst/>
              <a:defRPr sz="1200" kern="1200">
                <a:solidFill>
                  <a:srgbClr val="000000"/>
                </a:solidFill>
                <a:latin typeface="+mn-lt"/>
                <a:ea typeface="+mn-ea"/>
                <a:cs typeface="Century"/>
              </a:defRPr>
            </a:lvl2pPr>
            <a:lvl3pPr marL="692131" indent="-253416" algn="l" defTabSz="508238" rtl="0" eaLnBrk="1" latinLnBrk="0" hangingPunct="1">
              <a:spcBef>
                <a:spcPct val="20000"/>
              </a:spcBef>
              <a:buClrTx/>
              <a:buFont typeface="Arial"/>
              <a:buChar char="•"/>
              <a:tabLst/>
              <a:defRPr sz="1100" kern="1200">
                <a:solidFill>
                  <a:srgbClr val="000000"/>
                </a:solidFill>
                <a:latin typeface="+mn-lt"/>
                <a:ea typeface="+mn-ea"/>
                <a:cs typeface="Century"/>
              </a:defRPr>
            </a:lvl3pPr>
            <a:lvl4pPr marL="977220"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4pPr>
            <a:lvl5pPr marL="1254391"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5pPr>
            <a:lvl6pPr marL="2795284" indent="-254118" algn="l" defTabSz="508238" rtl="0" eaLnBrk="1" latinLnBrk="0" hangingPunct="1">
              <a:spcBef>
                <a:spcPct val="20000"/>
              </a:spcBef>
              <a:buFont typeface="Arial"/>
              <a:buChar char="•"/>
              <a:defRPr sz="2200" kern="1200">
                <a:solidFill>
                  <a:schemeClr val="tx1"/>
                </a:solidFill>
                <a:latin typeface="+mn-lt"/>
                <a:ea typeface="+mn-ea"/>
                <a:cs typeface="+mn-cs"/>
              </a:defRPr>
            </a:lvl6pPr>
            <a:lvl7pPr marL="3303517" indent="-254118" algn="l" defTabSz="508238" rtl="0" eaLnBrk="1" latinLnBrk="0" hangingPunct="1">
              <a:spcBef>
                <a:spcPct val="20000"/>
              </a:spcBef>
              <a:buFont typeface="Arial"/>
              <a:buChar char="•"/>
              <a:defRPr sz="2200" kern="1200">
                <a:solidFill>
                  <a:schemeClr val="tx1"/>
                </a:solidFill>
                <a:latin typeface="+mn-lt"/>
                <a:ea typeface="+mn-ea"/>
                <a:cs typeface="+mn-cs"/>
              </a:defRPr>
            </a:lvl7pPr>
            <a:lvl8pPr marL="3811754" indent="-254118" algn="l" defTabSz="508238" rtl="0" eaLnBrk="1" latinLnBrk="0" hangingPunct="1">
              <a:spcBef>
                <a:spcPct val="20000"/>
              </a:spcBef>
              <a:buFont typeface="Arial"/>
              <a:buChar char="•"/>
              <a:defRPr sz="2200" kern="1200">
                <a:solidFill>
                  <a:schemeClr val="tx1"/>
                </a:solidFill>
                <a:latin typeface="+mn-lt"/>
                <a:ea typeface="+mn-ea"/>
                <a:cs typeface="+mn-cs"/>
              </a:defRPr>
            </a:lvl8pPr>
            <a:lvl9pPr marL="4319985" indent="-254118" algn="l" defTabSz="508238" rtl="0" eaLnBrk="1" latinLnBrk="0" hangingPunct="1">
              <a:spcBef>
                <a:spcPct val="20000"/>
              </a:spcBef>
              <a:buFont typeface="Arial"/>
              <a:buChar char="•"/>
              <a:defRPr sz="2200" kern="1200">
                <a:solidFill>
                  <a:schemeClr val="tx1"/>
                </a:solidFill>
                <a:latin typeface="+mn-lt"/>
                <a:ea typeface="+mn-ea"/>
                <a:cs typeface="+mn-cs"/>
              </a:defRPr>
            </a:lvl9pPr>
          </a:lstStyle>
          <a:p>
            <a:pPr marL="8393" indent="0" algn="ctr" defTabSz="448469">
              <a:spcBef>
                <a:spcPts val="176"/>
              </a:spcBef>
              <a:spcAft>
                <a:spcPts val="176"/>
              </a:spcAft>
              <a:buNone/>
            </a:pPr>
            <a:r>
              <a:rPr lang="en-US" sz="1059" dirty="0">
                <a:solidFill>
                  <a:schemeClr val="tx1"/>
                </a:solidFill>
                <a:latin typeface="Arial" panose="020B0604020202020204" pitchFamily="34" charset="0"/>
                <a:cs typeface="Arial" panose="020B0604020202020204" pitchFamily="34" charset="0"/>
              </a:rPr>
              <a:t>Franchisees 6-10</a:t>
            </a:r>
          </a:p>
        </p:txBody>
      </p:sp>
      <p:sp>
        <p:nvSpPr>
          <p:cNvPr id="49" name="Content Placeholder 14"/>
          <p:cNvSpPr txBox="1">
            <a:spLocks/>
          </p:cNvSpPr>
          <p:nvPr/>
        </p:nvSpPr>
        <p:spPr>
          <a:xfrm>
            <a:off x="7272993" y="1399975"/>
            <a:ext cx="640684" cy="279507"/>
          </a:xfrm>
          <a:prstGeom prst="rect">
            <a:avLst/>
          </a:prstGeom>
          <a:ln>
            <a:noFill/>
            <a:prstDash val="lgDash"/>
          </a:ln>
        </p:spPr>
        <p:txBody>
          <a:bodyPr anchor="ctr"/>
          <a:lstStyle>
            <a:lvl1pPr marL="167890" indent="-158379" algn="l" defTabSz="508238" rtl="0" eaLnBrk="1" latinLnBrk="0" hangingPunct="1">
              <a:lnSpc>
                <a:spcPct val="110000"/>
              </a:lnSpc>
              <a:spcBef>
                <a:spcPts val="300"/>
              </a:spcBef>
              <a:spcAft>
                <a:spcPts val="300"/>
              </a:spcAft>
              <a:buClrTx/>
              <a:buFont typeface="Arial"/>
              <a:buChar char="•"/>
              <a:defRPr sz="1400" kern="1200">
                <a:solidFill>
                  <a:srgbClr val="000000"/>
                </a:solidFill>
                <a:latin typeface="+mn-lt"/>
                <a:ea typeface="+mn-ea"/>
                <a:cs typeface="Century"/>
              </a:defRPr>
            </a:lvl1pPr>
            <a:lvl2pPr marL="391206" indent="-196396" algn="l" defTabSz="456142" rtl="0" eaLnBrk="1" latinLnBrk="0" hangingPunct="1">
              <a:spcBef>
                <a:spcPct val="20000"/>
              </a:spcBef>
              <a:buClrTx/>
              <a:buFont typeface="Arial"/>
              <a:buChar char="–"/>
              <a:tabLst/>
              <a:defRPr sz="1200" kern="1200">
                <a:solidFill>
                  <a:srgbClr val="000000"/>
                </a:solidFill>
                <a:latin typeface="+mn-lt"/>
                <a:ea typeface="+mn-ea"/>
                <a:cs typeface="Century"/>
              </a:defRPr>
            </a:lvl2pPr>
            <a:lvl3pPr marL="692131" indent="-253416" algn="l" defTabSz="508238" rtl="0" eaLnBrk="1" latinLnBrk="0" hangingPunct="1">
              <a:spcBef>
                <a:spcPct val="20000"/>
              </a:spcBef>
              <a:buClrTx/>
              <a:buFont typeface="Arial"/>
              <a:buChar char="•"/>
              <a:tabLst/>
              <a:defRPr sz="1100" kern="1200">
                <a:solidFill>
                  <a:srgbClr val="000000"/>
                </a:solidFill>
                <a:latin typeface="+mn-lt"/>
                <a:ea typeface="+mn-ea"/>
                <a:cs typeface="Century"/>
              </a:defRPr>
            </a:lvl3pPr>
            <a:lvl4pPr marL="977220"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4pPr>
            <a:lvl5pPr marL="1254391"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5pPr>
            <a:lvl6pPr marL="2795284" indent="-254118" algn="l" defTabSz="508238" rtl="0" eaLnBrk="1" latinLnBrk="0" hangingPunct="1">
              <a:spcBef>
                <a:spcPct val="20000"/>
              </a:spcBef>
              <a:buFont typeface="Arial"/>
              <a:buChar char="•"/>
              <a:defRPr sz="2200" kern="1200">
                <a:solidFill>
                  <a:schemeClr val="tx1"/>
                </a:solidFill>
                <a:latin typeface="+mn-lt"/>
                <a:ea typeface="+mn-ea"/>
                <a:cs typeface="+mn-cs"/>
              </a:defRPr>
            </a:lvl6pPr>
            <a:lvl7pPr marL="3303517" indent="-254118" algn="l" defTabSz="508238" rtl="0" eaLnBrk="1" latinLnBrk="0" hangingPunct="1">
              <a:spcBef>
                <a:spcPct val="20000"/>
              </a:spcBef>
              <a:buFont typeface="Arial"/>
              <a:buChar char="•"/>
              <a:defRPr sz="2200" kern="1200">
                <a:solidFill>
                  <a:schemeClr val="tx1"/>
                </a:solidFill>
                <a:latin typeface="+mn-lt"/>
                <a:ea typeface="+mn-ea"/>
                <a:cs typeface="+mn-cs"/>
              </a:defRPr>
            </a:lvl7pPr>
            <a:lvl8pPr marL="3811754" indent="-254118" algn="l" defTabSz="508238" rtl="0" eaLnBrk="1" latinLnBrk="0" hangingPunct="1">
              <a:spcBef>
                <a:spcPct val="20000"/>
              </a:spcBef>
              <a:buFont typeface="Arial"/>
              <a:buChar char="•"/>
              <a:defRPr sz="2200" kern="1200">
                <a:solidFill>
                  <a:schemeClr val="tx1"/>
                </a:solidFill>
                <a:latin typeface="+mn-lt"/>
                <a:ea typeface="+mn-ea"/>
                <a:cs typeface="+mn-cs"/>
              </a:defRPr>
            </a:lvl8pPr>
            <a:lvl9pPr marL="4319985" indent="-254118" algn="l" defTabSz="508238" rtl="0" eaLnBrk="1" latinLnBrk="0" hangingPunct="1">
              <a:spcBef>
                <a:spcPct val="20000"/>
              </a:spcBef>
              <a:buFont typeface="Arial"/>
              <a:buChar char="•"/>
              <a:defRPr sz="2200" kern="1200">
                <a:solidFill>
                  <a:schemeClr val="tx1"/>
                </a:solidFill>
                <a:latin typeface="+mn-lt"/>
                <a:ea typeface="+mn-ea"/>
                <a:cs typeface="+mn-cs"/>
              </a:defRPr>
            </a:lvl9pPr>
          </a:lstStyle>
          <a:p>
            <a:pPr marL="8393" indent="0" algn="ctr" defTabSz="448469">
              <a:spcBef>
                <a:spcPts val="176"/>
              </a:spcBef>
              <a:spcAft>
                <a:spcPts val="176"/>
              </a:spcAft>
              <a:buNone/>
            </a:pPr>
            <a:r>
              <a:rPr lang="en-US" sz="1059" dirty="0">
                <a:solidFill>
                  <a:schemeClr val="tx1"/>
                </a:solidFill>
                <a:latin typeface="Arial" panose="020B0604020202020204" pitchFamily="34" charset="0"/>
                <a:cs typeface="Arial" panose="020B0604020202020204" pitchFamily="34" charset="0"/>
              </a:rPr>
              <a:t>Others</a:t>
            </a:r>
          </a:p>
        </p:txBody>
      </p:sp>
      <p:sp>
        <p:nvSpPr>
          <p:cNvPr id="51" name="Content Placeholder 14"/>
          <p:cNvSpPr txBox="1">
            <a:spLocks/>
          </p:cNvSpPr>
          <p:nvPr/>
        </p:nvSpPr>
        <p:spPr>
          <a:xfrm>
            <a:off x="8524612" y="3089597"/>
            <a:ext cx="1016944" cy="279507"/>
          </a:xfrm>
          <a:prstGeom prst="rect">
            <a:avLst/>
          </a:prstGeom>
          <a:ln>
            <a:noFill/>
            <a:prstDash val="lgDash"/>
          </a:ln>
        </p:spPr>
        <p:txBody>
          <a:bodyPr anchor="ctr"/>
          <a:lstStyle>
            <a:lvl1pPr marL="167890" indent="-158379" algn="l" defTabSz="508238" rtl="0" eaLnBrk="1" latinLnBrk="0" hangingPunct="1">
              <a:lnSpc>
                <a:spcPct val="110000"/>
              </a:lnSpc>
              <a:spcBef>
                <a:spcPts val="300"/>
              </a:spcBef>
              <a:spcAft>
                <a:spcPts val="300"/>
              </a:spcAft>
              <a:buClrTx/>
              <a:buFont typeface="Arial"/>
              <a:buChar char="•"/>
              <a:defRPr sz="1400" kern="1200">
                <a:solidFill>
                  <a:srgbClr val="000000"/>
                </a:solidFill>
                <a:latin typeface="+mn-lt"/>
                <a:ea typeface="+mn-ea"/>
                <a:cs typeface="Century"/>
              </a:defRPr>
            </a:lvl1pPr>
            <a:lvl2pPr marL="391206" indent="-196396" algn="l" defTabSz="456142" rtl="0" eaLnBrk="1" latinLnBrk="0" hangingPunct="1">
              <a:spcBef>
                <a:spcPct val="20000"/>
              </a:spcBef>
              <a:buClrTx/>
              <a:buFont typeface="Arial"/>
              <a:buChar char="–"/>
              <a:tabLst/>
              <a:defRPr sz="1200" kern="1200">
                <a:solidFill>
                  <a:srgbClr val="000000"/>
                </a:solidFill>
                <a:latin typeface="+mn-lt"/>
                <a:ea typeface="+mn-ea"/>
                <a:cs typeface="Century"/>
              </a:defRPr>
            </a:lvl2pPr>
            <a:lvl3pPr marL="692131" indent="-253416" algn="l" defTabSz="508238" rtl="0" eaLnBrk="1" latinLnBrk="0" hangingPunct="1">
              <a:spcBef>
                <a:spcPct val="20000"/>
              </a:spcBef>
              <a:buClrTx/>
              <a:buFont typeface="Arial"/>
              <a:buChar char="•"/>
              <a:tabLst/>
              <a:defRPr sz="1100" kern="1200">
                <a:solidFill>
                  <a:srgbClr val="000000"/>
                </a:solidFill>
                <a:latin typeface="+mn-lt"/>
                <a:ea typeface="+mn-ea"/>
                <a:cs typeface="Century"/>
              </a:defRPr>
            </a:lvl3pPr>
            <a:lvl4pPr marL="977220"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4pPr>
            <a:lvl5pPr marL="1254391" indent="-253416" algn="l" defTabSz="508238" rtl="0" eaLnBrk="1" latinLnBrk="0" hangingPunct="1">
              <a:spcBef>
                <a:spcPct val="20000"/>
              </a:spcBef>
              <a:buClrTx/>
              <a:buFont typeface="Arial"/>
              <a:buChar char="»"/>
              <a:defRPr sz="1050" kern="1200">
                <a:solidFill>
                  <a:srgbClr val="000000"/>
                </a:solidFill>
                <a:latin typeface="+mn-lt"/>
                <a:ea typeface="+mn-ea"/>
                <a:cs typeface="Century"/>
              </a:defRPr>
            </a:lvl5pPr>
            <a:lvl6pPr marL="2795284" indent="-254118" algn="l" defTabSz="508238" rtl="0" eaLnBrk="1" latinLnBrk="0" hangingPunct="1">
              <a:spcBef>
                <a:spcPct val="20000"/>
              </a:spcBef>
              <a:buFont typeface="Arial"/>
              <a:buChar char="•"/>
              <a:defRPr sz="2200" kern="1200">
                <a:solidFill>
                  <a:schemeClr val="tx1"/>
                </a:solidFill>
                <a:latin typeface="+mn-lt"/>
                <a:ea typeface="+mn-ea"/>
                <a:cs typeface="+mn-cs"/>
              </a:defRPr>
            </a:lvl6pPr>
            <a:lvl7pPr marL="3303517" indent="-254118" algn="l" defTabSz="508238" rtl="0" eaLnBrk="1" latinLnBrk="0" hangingPunct="1">
              <a:spcBef>
                <a:spcPct val="20000"/>
              </a:spcBef>
              <a:buFont typeface="Arial"/>
              <a:buChar char="•"/>
              <a:defRPr sz="2200" kern="1200">
                <a:solidFill>
                  <a:schemeClr val="tx1"/>
                </a:solidFill>
                <a:latin typeface="+mn-lt"/>
                <a:ea typeface="+mn-ea"/>
                <a:cs typeface="+mn-cs"/>
              </a:defRPr>
            </a:lvl7pPr>
            <a:lvl8pPr marL="3811754" indent="-254118" algn="l" defTabSz="508238" rtl="0" eaLnBrk="1" latinLnBrk="0" hangingPunct="1">
              <a:spcBef>
                <a:spcPct val="20000"/>
              </a:spcBef>
              <a:buFont typeface="Arial"/>
              <a:buChar char="•"/>
              <a:defRPr sz="2200" kern="1200">
                <a:solidFill>
                  <a:schemeClr val="tx1"/>
                </a:solidFill>
                <a:latin typeface="+mn-lt"/>
                <a:ea typeface="+mn-ea"/>
                <a:cs typeface="+mn-cs"/>
              </a:defRPr>
            </a:lvl8pPr>
            <a:lvl9pPr marL="4319985" indent="-254118" algn="l" defTabSz="508238" rtl="0" eaLnBrk="1" latinLnBrk="0" hangingPunct="1">
              <a:spcBef>
                <a:spcPct val="20000"/>
              </a:spcBef>
              <a:buFont typeface="Arial"/>
              <a:buChar char="•"/>
              <a:defRPr sz="2200" kern="1200">
                <a:solidFill>
                  <a:schemeClr val="tx1"/>
                </a:solidFill>
                <a:latin typeface="+mn-lt"/>
                <a:ea typeface="+mn-ea"/>
                <a:cs typeface="+mn-cs"/>
              </a:defRPr>
            </a:lvl9pPr>
          </a:lstStyle>
          <a:p>
            <a:pPr marL="8393" indent="0" algn="ctr" defTabSz="448469">
              <a:spcBef>
                <a:spcPts val="176"/>
              </a:spcBef>
              <a:spcAft>
                <a:spcPts val="176"/>
              </a:spcAft>
              <a:buNone/>
            </a:pPr>
            <a:r>
              <a:rPr lang="en-US" sz="1059" dirty="0">
                <a:solidFill>
                  <a:schemeClr val="tx1"/>
                </a:solidFill>
                <a:latin typeface="Arial" panose="020B0604020202020204" pitchFamily="34" charset="0"/>
                <a:cs typeface="Arial" panose="020B0604020202020204" pitchFamily="34" charset="0"/>
              </a:rPr>
              <a:t>Franchisee 2</a:t>
            </a:r>
          </a:p>
        </p:txBody>
      </p:sp>
      <p:sp>
        <p:nvSpPr>
          <p:cNvPr id="40" name="TextBox 39"/>
          <p:cNvSpPr txBox="1"/>
          <p:nvPr/>
        </p:nvSpPr>
        <p:spPr>
          <a:xfrm>
            <a:off x="1427941" y="6207266"/>
            <a:ext cx="8059798" cy="215444"/>
          </a:xfrm>
          <a:prstGeom prst="rect">
            <a:avLst/>
          </a:prstGeom>
          <a:noFill/>
        </p:spPr>
        <p:txBody>
          <a:bodyPr vert="horz" wrap="square" rtlCol="0">
            <a:spAutoFit/>
          </a:bodyPr>
          <a:lstStyle/>
          <a:p>
            <a:pPr marL="201717" indent="-201717" defTabSz="448469">
              <a:buClr>
                <a:schemeClr val="tx1"/>
              </a:buClr>
              <a:buFont typeface="+mj-lt"/>
              <a:buAutoNum type="arabicParenR"/>
            </a:pPr>
            <a:r>
              <a:rPr lang="en-US" sz="800" i="1" dirty="0">
                <a:latin typeface="Arial" panose="020B0604020202020204" pitchFamily="34" charset="0"/>
                <a:cs typeface="Arial" panose="020B0604020202020204" pitchFamily="34" charset="0"/>
              </a:rPr>
              <a:t>Third generation franchisee</a:t>
            </a:r>
          </a:p>
        </p:txBody>
      </p:sp>
    </p:spTree>
    <p:extLst>
      <p:ext uri="{BB962C8B-B14F-4D97-AF65-F5344CB8AC3E}">
        <p14:creationId xmlns:p14="http://schemas.microsoft.com/office/powerpoint/2010/main" val="4033107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12D2CC-7308-4A46-8683-03BDB9C2A942}"/>
              </a:ext>
            </a:extLst>
          </p:cNvPr>
          <p:cNvPicPr>
            <a:picLocks noChangeAspect="1"/>
          </p:cNvPicPr>
          <p:nvPr/>
        </p:nvPicPr>
        <p:blipFill>
          <a:blip r:embed="rId2">
            <a:alphaModFix amt="6000"/>
          </a:blip>
          <a:stretch>
            <a:fillRect/>
          </a:stretch>
        </p:blipFill>
        <p:spPr>
          <a:xfrm rot="21138564">
            <a:off x="7381596" y="2262006"/>
            <a:ext cx="4301416" cy="4205829"/>
          </a:xfrm>
          <a:prstGeom prst="rect">
            <a:avLst/>
          </a:prstGeom>
        </p:spPr>
      </p:pic>
      <p:sp>
        <p:nvSpPr>
          <p:cNvPr id="7" name="Content Placeholder 2">
            <a:extLst>
              <a:ext uri="{FF2B5EF4-FFF2-40B4-BE49-F238E27FC236}">
                <a16:creationId xmlns:a16="http://schemas.microsoft.com/office/drawing/2014/main" id="{645F8AFE-D543-1C46-BDA6-F931324B93F7}"/>
              </a:ext>
            </a:extLst>
          </p:cNvPr>
          <p:cNvSpPr>
            <a:spLocks noGrp="1"/>
          </p:cNvSpPr>
          <p:nvPr>
            <p:ph idx="1"/>
          </p:nvPr>
        </p:nvSpPr>
        <p:spPr>
          <a:xfrm>
            <a:off x="838200" y="1495347"/>
            <a:ext cx="10675374" cy="4649814"/>
          </a:xfrm>
        </p:spPr>
        <p:txBody>
          <a:bodyPr>
            <a:normAutofit fontScale="92500" lnSpcReduction="10000"/>
          </a:bodyPr>
          <a:lstStyle/>
          <a:p>
            <a:pPr marL="0" indent="0">
              <a:lnSpc>
                <a:spcPct val="120000"/>
              </a:lnSpc>
              <a:buNone/>
            </a:pPr>
            <a:r>
              <a:rPr lang="en-US" sz="3300" b="1" i="1" dirty="0">
                <a:latin typeface="Century Schoolbook" panose="02040604050505020304" pitchFamily="18" charset="0"/>
                <a:cs typeface="Arial Black" panose="020B0604020202020204" pitchFamily="34" charset="0"/>
              </a:rPr>
              <a:t>Non-GAAP Financial Measures   </a:t>
            </a:r>
          </a:p>
          <a:p>
            <a:pPr marL="0" indent="0">
              <a:lnSpc>
                <a:spcPct val="120000"/>
              </a:lnSpc>
              <a:buNone/>
            </a:pPr>
            <a:r>
              <a:rPr lang="en-US" dirty="0">
                <a:latin typeface="Arial" panose="020B0604020202020204" pitchFamily="34" charset="0"/>
                <a:cs typeface="Arial" panose="020B0604020202020204" pitchFamily="34" charset="0"/>
              </a:rPr>
              <a:t>To supplement its consolidated financial statements, which are prepared and presented in accordance with accounting principles generally accepted in the United States (“GAAP”), the Company uses non-GAAP measures including those indicated below. These non-GAAP measures exclude significant expenses and income that are required by GAAP to be recorded in the Company’s consolidated financial statements and are subject to inherent limitations. By providing non-GAAP measures, together with a reconciliation to the most comparable GAAP measure, the Company believes that it is enhancing investors’ understanding of the Company’s business and results of operations. These measures are not intended to be considered in isolation of, as substitutes for, or superior to, financial measures prepared and presented in accordance with GAAP. The non-GAAP measures presented may be different from the measures used by other companies. The Company urges investors to review the reconciliation of its non-GAAP measures to the most directly comparable GAAP measure, included in the accompanying financial tables. </a:t>
            </a:r>
          </a:p>
          <a:p>
            <a:pPr marL="0" indent="0">
              <a:lnSpc>
                <a:spcPct val="120000"/>
              </a:lnSpc>
              <a:buNone/>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Adjusted EBITDA is net income plus asset impairment, estimated lease termination charges and other closing costs, settlement agreements, depreciation and amortization, interest expense, net, net (gain) loss on disposal of equipment, stock-based compensation, acquisition costs, pre-opening costs, severance, gain on debt forgiveness, gain on bargain purchase, COVID-19-related expense and provision (benefit) for income taxes.</a:t>
            </a:r>
            <a:endParaRPr lang="en-US" sz="1200" dirty="0">
              <a:latin typeface="Arial" panose="020B0604020202020204" pitchFamily="34" charset="0"/>
              <a:cs typeface="Arial" panose="020B0604020202020204" pitchFamily="34" charset="0"/>
            </a:endParaRPr>
          </a:p>
          <a:p>
            <a:pPr marL="0" indent="0">
              <a:lnSpc>
                <a:spcPct val="120000"/>
              </a:lnSpc>
              <a:buNone/>
            </a:pPr>
            <a:r>
              <a:rPr lang="en-US" sz="3300" b="1" i="1" dirty="0">
                <a:latin typeface="Century Schoolbook" panose="02040604050505020304" pitchFamily="18" charset="0"/>
                <a:cs typeface="Arial Black" panose="020B0604020202020204" pitchFamily="34" charset="0"/>
              </a:rPr>
              <a:t>Forward-Looking Statements</a:t>
            </a:r>
          </a:p>
          <a:p>
            <a:pPr marL="0" indent="0">
              <a:lnSpc>
                <a:spcPct val="120000"/>
              </a:lnSpc>
              <a:buNone/>
            </a:pPr>
            <a:r>
              <a:rPr lang="en-US" dirty="0">
                <a:latin typeface="Arial" panose="020B0604020202020204" pitchFamily="34" charset="0"/>
                <a:cs typeface="Arial" panose="020B0604020202020204" pitchFamily="34" charset="0"/>
              </a:rPr>
              <a:t>Statements in this press release that are not strictly historical, including but not limited to statements regarding the timing of the Company’s restaurant openings and the timing or success of refranchising plans, are forward-looking statements within the meaning of the Private Securities Litigation Reform Act of 1995. These forward-looking statements involve known and unknown risks, which may cause the Company’s actual results to differ materially from expected results. Although the Company believes the expectations reflected in any forward-looking statements are based on reasonable assumptions, it can give no assurance that its expectation will be attained. Factors that could cause actual results to differ materially from Famous Dave’s expectation include financial performance, restaurant industry conditions, execution of restaurant development and construction programs, franchisee performance, changes in local or national economic conditions, availability of financing, governmental approvals and other risks detailed from time to time in the Company’s SEC reports.</a:t>
            </a:r>
          </a:p>
        </p:txBody>
      </p:sp>
      <p:sp>
        <p:nvSpPr>
          <p:cNvPr id="10" name="Title 1">
            <a:extLst>
              <a:ext uri="{FF2B5EF4-FFF2-40B4-BE49-F238E27FC236}">
                <a16:creationId xmlns:a16="http://schemas.microsoft.com/office/drawing/2014/main" id="{206E0B7D-39AE-6E44-A3DA-E91204A9ED76}"/>
              </a:ext>
            </a:extLst>
          </p:cNvPr>
          <p:cNvSpPr>
            <a:spLocks noGrp="1"/>
          </p:cNvSpPr>
          <p:nvPr>
            <p:ph type="title"/>
          </p:nvPr>
        </p:nvSpPr>
        <p:spPr>
          <a:xfrm>
            <a:off x="838200" y="-411623"/>
            <a:ext cx="10515600" cy="1325563"/>
          </a:xfrm>
        </p:spPr>
        <p:txBody>
          <a:bodyPr>
            <a:normAutofit/>
          </a:bodyPr>
          <a:lstStyle/>
          <a:p>
            <a:r>
              <a:rPr lang="en-US" sz="2800" b="1" dirty="0">
                <a:latin typeface="Arial Black" panose="020B0604020202020204" pitchFamily="34" charset="0"/>
                <a:cs typeface="Arial Black" panose="020B0604020202020204" pitchFamily="34" charset="0"/>
              </a:rPr>
              <a:t>SAFE HARBOR STATEMENT</a:t>
            </a:r>
          </a:p>
        </p:txBody>
      </p:sp>
    </p:spTree>
    <p:extLst>
      <p:ext uri="{BB962C8B-B14F-4D97-AF65-F5344CB8AC3E}">
        <p14:creationId xmlns:p14="http://schemas.microsoft.com/office/powerpoint/2010/main" val="395883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9E7253-03DD-2743-9B1A-B6A30F1240FD}"/>
              </a:ext>
            </a:extLst>
          </p:cNvPr>
          <p:cNvPicPr>
            <a:picLocks noChangeAspect="1"/>
          </p:cNvPicPr>
          <p:nvPr/>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6F125D0-052B-6749-B8CB-5562205F9E81}"/>
              </a:ext>
            </a:extLst>
          </p:cNvPr>
          <p:cNvSpPr txBox="1">
            <a:spLocks/>
          </p:cNvSpPr>
          <p:nvPr/>
        </p:nvSpPr>
        <p:spPr>
          <a:xfrm>
            <a:off x="838200" y="2766218"/>
            <a:ext cx="10515600" cy="1325563"/>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rPr>
              <a:t>GRANITE CITY</a:t>
            </a:r>
            <a:br>
              <a:rPr lang="en-US">
                <a:solidFill>
                  <a:schemeClr val="bg1"/>
                </a:solidFill>
              </a:rPr>
            </a:br>
            <a:r>
              <a:rPr lang="en-US">
                <a:solidFill>
                  <a:schemeClr val="bg1"/>
                </a:solidFill>
              </a:rPr>
              <a:t>FOOD &amp; BREWERY</a:t>
            </a:r>
            <a:endParaRPr lang="en-US" dirty="0">
              <a:solidFill>
                <a:schemeClr val="bg1"/>
              </a:solidFill>
            </a:endParaRPr>
          </a:p>
        </p:txBody>
      </p:sp>
    </p:spTree>
    <p:extLst>
      <p:ext uri="{BB962C8B-B14F-4D97-AF65-F5344CB8AC3E}">
        <p14:creationId xmlns:p14="http://schemas.microsoft.com/office/powerpoint/2010/main" val="2040207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320ADAD3-6668-8C41-A93B-08EBD6EDDD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4385"/>
          <a:stretch/>
        </p:blipFill>
        <p:spPr>
          <a:xfrm>
            <a:off x="7102137" y="48826"/>
            <a:ext cx="5249662" cy="6473605"/>
          </a:xfrm>
          <a:prstGeom prst="rect">
            <a:avLst/>
          </a:prstGeom>
        </p:spPr>
      </p:pic>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302864"/>
            <a:ext cx="10515600" cy="1325563"/>
          </a:xfrm>
        </p:spPr>
        <p:txBody>
          <a:bodyPr>
            <a:normAutofit/>
          </a:bodyPr>
          <a:lstStyle/>
          <a:p>
            <a:r>
              <a:rPr lang="en-US" sz="2800" dirty="0">
                <a:latin typeface="Arial Black" panose="020B0A04020102020204" pitchFamily="34" charset="0"/>
              </a:rPr>
              <a:t>GRANITE CITY OVERVIEW</a:t>
            </a:r>
          </a:p>
        </p:txBody>
      </p:sp>
      <p:sp>
        <p:nvSpPr>
          <p:cNvPr id="3" name="Content Placeholder 2">
            <a:extLst>
              <a:ext uri="{FF2B5EF4-FFF2-40B4-BE49-F238E27FC236}">
                <a16:creationId xmlns:a16="http://schemas.microsoft.com/office/drawing/2014/main" id="{44E2F474-9A84-9642-A6A3-50C359740930}"/>
              </a:ext>
            </a:extLst>
          </p:cNvPr>
          <p:cNvSpPr>
            <a:spLocks noGrp="1"/>
          </p:cNvSpPr>
          <p:nvPr>
            <p:ph idx="1"/>
          </p:nvPr>
        </p:nvSpPr>
        <p:spPr>
          <a:xfrm>
            <a:off x="567808" y="1502220"/>
            <a:ext cx="6862801" cy="4333081"/>
          </a:xfrm>
        </p:spPr>
        <p:txBody>
          <a:bodyPr>
            <a:noAutofit/>
          </a:bodyPr>
          <a:lstStyle/>
          <a:p>
            <a:pPr lvl="1">
              <a:buClr>
                <a:schemeClr val="tx1"/>
              </a:buClr>
              <a:buSzPct val="120000"/>
              <a:buFont typeface="Arial" panose="020B0604020202020204" pitchFamily="34" charset="0"/>
              <a:buChar char="•"/>
            </a:pPr>
            <a:r>
              <a:rPr lang="en-US" sz="1600" dirty="0">
                <a:latin typeface="Arial" panose="020B0604020202020204" pitchFamily="34" charset="0"/>
                <a:cs typeface="Arial" panose="020B0604020202020204" pitchFamily="34" charset="0"/>
              </a:rPr>
              <a:t>Founded in 1999</a:t>
            </a:r>
          </a:p>
          <a:p>
            <a:pPr lvl="1">
              <a:buClr>
                <a:schemeClr val="tx1"/>
              </a:buClr>
              <a:buSzPct val="1200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b="1" dirty="0">
                <a:latin typeface="Arial" panose="020B0604020202020204" pitchFamily="34" charset="0"/>
                <a:cs typeface="Arial" panose="020B0604020202020204" pitchFamily="34" charset="0"/>
              </a:rPr>
              <a:t>18</a:t>
            </a:r>
            <a:r>
              <a:rPr lang="en-US" sz="1600" dirty="0">
                <a:latin typeface="Arial" panose="020B0604020202020204" pitchFamily="34" charset="0"/>
                <a:cs typeface="Arial" panose="020B0604020202020204" pitchFamily="34" charset="0"/>
              </a:rPr>
              <a:t> Corporate Stores in U.S. generating </a:t>
            </a:r>
            <a:r>
              <a:rPr lang="en-US" sz="1600" b="1" dirty="0">
                <a:latin typeface="Arial" panose="020B0604020202020204" pitchFamily="34" charset="0"/>
                <a:cs typeface="Arial" panose="020B0604020202020204" pitchFamily="34" charset="0"/>
              </a:rPr>
              <a:t>$65-$67 MM </a:t>
            </a:r>
            <a:r>
              <a:rPr lang="en-US" sz="1600" dirty="0">
                <a:latin typeface="Arial" panose="020B0604020202020204" pitchFamily="34" charset="0"/>
                <a:cs typeface="Arial" panose="020B0604020202020204" pitchFamily="34" charset="0"/>
              </a:rPr>
              <a:t>in revenue in 2021</a:t>
            </a:r>
            <a:endParaRPr lang="en-US" sz="1600" baseline="30000" dirty="0">
              <a:latin typeface="Arial" panose="020B0604020202020204" pitchFamily="34" charset="0"/>
              <a:cs typeface="Arial" panose="020B0604020202020204" pitchFamily="34" charset="0"/>
            </a:endParaRPr>
          </a:p>
          <a:p>
            <a:pPr marL="742950" lvl="1" indent="-285750">
              <a:buClr>
                <a:schemeClr val="tx1"/>
              </a:buClr>
              <a:buSzPct val="120000"/>
              <a:buFont typeface="Arial" panose="020B0604020202020204" pitchFamily="34" charset="0"/>
              <a:buChar char="•"/>
            </a:pPr>
            <a:endParaRPr lang="en-US" sz="1600" dirty="0">
              <a:solidFill>
                <a:srgbClr val="FF0000"/>
              </a:solidFill>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dirty="0">
                <a:latin typeface="Arial" panose="020B0604020202020204" pitchFamily="34" charset="0"/>
                <a:cs typeface="Arial" panose="020B0604020202020204" pitchFamily="34" charset="0"/>
              </a:rPr>
              <a:t>Average Unit Volume (AUV): </a:t>
            </a:r>
            <a:r>
              <a:rPr lang="en-US" sz="1600" b="1" dirty="0">
                <a:latin typeface="Arial" panose="020B0604020202020204" pitchFamily="34" charset="0"/>
                <a:cs typeface="Arial" panose="020B0604020202020204" pitchFamily="34" charset="0"/>
              </a:rPr>
              <a:t>$3.2-$3.3 MM</a:t>
            </a:r>
          </a:p>
          <a:p>
            <a:pPr lvl="1">
              <a:buClr>
                <a:schemeClr val="tx1"/>
              </a:buClr>
              <a:buSzPct val="1200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dirty="0">
                <a:latin typeface="Arial" panose="020B0604020202020204" pitchFamily="34" charset="0"/>
                <a:cs typeface="Arial" panose="020B0604020202020204" pitchFamily="34" charset="0"/>
              </a:rPr>
              <a:t>2019 Corporate Store Sales of </a:t>
            </a:r>
            <a:r>
              <a:rPr lang="en-US" sz="1600" b="1" dirty="0">
                <a:latin typeface="Arial" panose="020B0604020202020204" pitchFamily="34" charset="0"/>
                <a:cs typeface="Arial" panose="020B0604020202020204" pitchFamily="34" charset="0"/>
              </a:rPr>
              <a:t>$75 MM</a:t>
            </a:r>
          </a:p>
          <a:p>
            <a:pPr lvl="1">
              <a:buClr>
                <a:schemeClr val="tx1"/>
              </a:buClr>
              <a:buSzPct val="1200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b="1" dirty="0">
                <a:latin typeface="Arial" panose="020B0604020202020204" pitchFamily="34" charset="0"/>
                <a:cs typeface="Arial" panose="020B0604020202020204" pitchFamily="34" charset="0"/>
              </a:rPr>
              <a:t>21% </a:t>
            </a:r>
            <a:r>
              <a:rPr lang="en-US" sz="1600" dirty="0">
                <a:latin typeface="Arial" panose="020B0604020202020204" pitchFamily="34" charset="0"/>
                <a:cs typeface="Arial" panose="020B0604020202020204" pitchFamily="34" charset="0"/>
              </a:rPr>
              <a:t>Liquor Mix</a:t>
            </a:r>
          </a:p>
          <a:p>
            <a:pPr lvl="1">
              <a:buClr>
                <a:schemeClr val="tx1"/>
              </a:buClr>
              <a:buSzPct val="1200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b="1" dirty="0">
                <a:latin typeface="Arial" panose="020B0604020202020204" pitchFamily="34" charset="0"/>
                <a:cs typeface="Arial" panose="020B0604020202020204" pitchFamily="34" charset="0"/>
              </a:rPr>
              <a:t>10% </a:t>
            </a:r>
            <a:r>
              <a:rPr lang="en-US" sz="1600" dirty="0">
                <a:latin typeface="Arial" panose="020B0604020202020204" pitchFamily="34" charset="0"/>
                <a:cs typeface="Arial" panose="020B0604020202020204" pitchFamily="34" charset="0"/>
              </a:rPr>
              <a:t>of Revenue in Sunday Brunch Pre-Pandemic </a:t>
            </a:r>
          </a:p>
          <a:p>
            <a:pPr lvl="1">
              <a:buClr>
                <a:schemeClr val="tx1"/>
              </a:buClr>
              <a:buSzPct val="1200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b="1" dirty="0">
                <a:latin typeface="Arial" panose="020B0604020202020204" pitchFamily="34" charset="0"/>
                <a:cs typeface="Arial" panose="020B0604020202020204" pitchFamily="34" charset="0"/>
              </a:rPr>
              <a:t>Strong &amp; Consistent Metrics:</a:t>
            </a:r>
          </a:p>
          <a:p>
            <a:pPr marL="387122" lvl="2" indent="0">
              <a:buClr>
                <a:schemeClr val="tx1"/>
              </a:buClr>
              <a:buSzPct val="120000"/>
              <a:buNone/>
            </a:pPr>
            <a:r>
              <a:rPr lang="en-US" sz="1600" dirty="0">
                <a:latin typeface="Arial" panose="020B0604020202020204" pitchFamily="34" charset="0"/>
                <a:cs typeface="Arial" panose="020B0604020202020204" pitchFamily="34" charset="0"/>
              </a:rPr>
              <a:t>- Food Costs 28%</a:t>
            </a:r>
          </a:p>
          <a:p>
            <a:pPr marL="387122" lvl="2" indent="0">
              <a:buClr>
                <a:schemeClr val="tx1"/>
              </a:buClr>
              <a:buSzPct val="120000"/>
              <a:buNone/>
            </a:pPr>
            <a:r>
              <a:rPr lang="en-US" sz="1600" dirty="0">
                <a:latin typeface="Arial" panose="020B0604020202020204" pitchFamily="34" charset="0"/>
                <a:cs typeface="Arial" panose="020B0604020202020204" pitchFamily="34" charset="0"/>
              </a:rPr>
              <a:t>- Labor Costs: 34%</a:t>
            </a:r>
          </a:p>
          <a:p>
            <a:pPr marL="387122" lvl="2" indent="0">
              <a:buClr>
                <a:schemeClr val="tx1"/>
              </a:buClr>
              <a:buSzPct val="120000"/>
              <a:buNone/>
            </a:pPr>
            <a:r>
              <a:rPr lang="en-US" sz="1600" dirty="0">
                <a:latin typeface="Arial" panose="020B0604020202020204" pitchFamily="34" charset="0"/>
                <a:cs typeface="Arial" panose="020B0604020202020204" pitchFamily="34" charset="0"/>
              </a:rPr>
              <a:t>- Occupancy: 11%</a:t>
            </a:r>
          </a:p>
          <a:p>
            <a:pPr lvl="1">
              <a:buClr>
                <a:schemeClr val="tx1"/>
              </a:buClr>
              <a:buSzPct val="120000"/>
            </a:pPr>
            <a:endParaRPr lang="en-US" sz="1600" dirty="0">
              <a:latin typeface="Arial" panose="020B0604020202020204" pitchFamily="34" charset="0"/>
              <a:cs typeface="Arial" panose="020B0604020202020204" pitchFamily="34" charset="0"/>
            </a:endParaRPr>
          </a:p>
          <a:p>
            <a:pPr lvl="1">
              <a:buClr>
                <a:schemeClr val="tx1"/>
              </a:buClr>
              <a:buSzPct val="120000"/>
            </a:pPr>
            <a:endParaRPr lang="en-US" sz="1600" dirty="0">
              <a:latin typeface="Arial" panose="020B0604020202020204" pitchFamily="34" charset="0"/>
              <a:cs typeface="Arial" panose="020B0604020202020204" pitchFamily="34" charset="0"/>
            </a:endParaRPr>
          </a:p>
          <a:p>
            <a:pPr lvl="1">
              <a:buClr>
                <a:schemeClr val="tx1"/>
              </a:buClr>
              <a:buSzPct val="120000"/>
            </a:pPr>
            <a:endParaRPr lang="en-US" sz="1600" b="1" cap="all" spc="-50" dirty="0">
              <a:latin typeface="Arial" panose="020B0604020202020204" pitchFamily="34" charset="0"/>
              <a:cs typeface="Arial" panose="020B0604020202020204" pitchFamily="34" charset="0"/>
            </a:endParaRPr>
          </a:p>
          <a:p>
            <a:pPr lvl="1">
              <a:buClr>
                <a:schemeClr val="tx1"/>
              </a:buClr>
              <a:buSzPct val="120000"/>
            </a:pPr>
            <a:endParaRPr lang="en-US" sz="1600" b="1" cap="all"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2437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A0E4E8-EEBA-9F4A-9D14-EDDFB325FD8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21190126">
            <a:off x="8032688" y="1115492"/>
            <a:ext cx="3196737" cy="2282096"/>
          </a:xfrm>
          <a:prstGeom prst="rect">
            <a:avLst/>
          </a:prstGeom>
          <a:ln w="53975">
            <a:solidFill>
              <a:schemeClr val="bg1"/>
            </a:solidFill>
            <a:miter lim="800000"/>
          </a:ln>
          <a:effectLst>
            <a:outerShdw blurRad="50800" dir="2400000" sx="101000" sy="101000" algn="ctr" rotWithShape="0">
              <a:srgbClr val="000000">
                <a:alpha val="43137"/>
              </a:srgbClr>
            </a:outerShdw>
          </a:effectLst>
        </p:spPr>
      </p:pic>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116734"/>
            <a:ext cx="10515600" cy="1325563"/>
          </a:xfrm>
        </p:spPr>
        <p:txBody>
          <a:bodyPr>
            <a:normAutofit/>
          </a:bodyPr>
          <a:lstStyle/>
          <a:p>
            <a:r>
              <a:rPr lang="en-US" sz="2800" dirty="0">
                <a:latin typeface="Arial Black" panose="020B0A04020102020204" pitchFamily="34" charset="0"/>
              </a:rPr>
              <a:t>GRANITE CITY</a:t>
            </a:r>
            <a:br>
              <a:rPr lang="en-US" sz="2800" dirty="0">
                <a:latin typeface="Arial Black" panose="020B0A04020102020204" pitchFamily="34" charset="0"/>
              </a:rPr>
            </a:br>
            <a:r>
              <a:rPr lang="en-US" sz="2800" dirty="0">
                <a:latin typeface="Arial Black" panose="020B0A04020102020204" pitchFamily="34" charset="0"/>
              </a:rPr>
              <a:t>GROWTH OPPORTUNITIES</a:t>
            </a:r>
          </a:p>
        </p:txBody>
      </p:sp>
      <p:sp>
        <p:nvSpPr>
          <p:cNvPr id="3" name="Content Placeholder 2">
            <a:extLst>
              <a:ext uri="{FF2B5EF4-FFF2-40B4-BE49-F238E27FC236}">
                <a16:creationId xmlns:a16="http://schemas.microsoft.com/office/drawing/2014/main" id="{44E2F474-9A84-9642-A6A3-50C359740930}"/>
              </a:ext>
            </a:extLst>
          </p:cNvPr>
          <p:cNvSpPr>
            <a:spLocks noGrp="1"/>
          </p:cNvSpPr>
          <p:nvPr>
            <p:ph idx="1"/>
          </p:nvPr>
        </p:nvSpPr>
        <p:spPr>
          <a:xfrm>
            <a:off x="567808" y="1631635"/>
            <a:ext cx="6862801" cy="4333081"/>
          </a:xfrm>
        </p:spPr>
        <p:txBody>
          <a:bodyPr>
            <a:noAutofit/>
          </a:bodyPr>
          <a:lstStyle/>
          <a:p>
            <a:pPr marL="285750" indent="-285750">
              <a:lnSpc>
                <a:spcPct val="150000"/>
              </a:lnSpc>
              <a:buClr>
                <a:schemeClr val="tx1"/>
              </a:buClr>
              <a:buFont typeface="Arial" panose="020B0604020202020204" pitchFamily="34" charset="0"/>
              <a:buChar char="•"/>
            </a:pPr>
            <a:endParaRPr lang="en-US" sz="1600" b="1" cap="all" spc="-50" dirty="0">
              <a:latin typeface="Arial" panose="020B0604020202020204" pitchFamily="34" charset="0"/>
              <a:cs typeface="Arial" panose="020B0604020202020204" pitchFamily="34" charset="0"/>
            </a:endParaRPr>
          </a:p>
          <a:p>
            <a:pPr lvl="1">
              <a:lnSpc>
                <a:spcPct val="150000"/>
              </a:lnSpc>
              <a:buClr>
                <a:schemeClr val="tx1"/>
              </a:buClr>
              <a:buSzPct val="120000"/>
              <a:buFont typeface="Arial" panose="020B0604020202020204" pitchFamily="34" charset="0"/>
              <a:buChar char="•"/>
            </a:pPr>
            <a:r>
              <a:rPr lang="en-US" sz="1600" dirty="0">
                <a:latin typeface="Arial" panose="020B0604020202020204" pitchFamily="34" charset="0"/>
                <a:cs typeface="Arial" panose="020B0604020202020204" pitchFamily="34" charset="0"/>
              </a:rPr>
              <a:t>Re-establish same store sales growth</a:t>
            </a:r>
          </a:p>
          <a:p>
            <a:pPr lvl="1">
              <a:lnSpc>
                <a:spcPct val="150000"/>
              </a:lnSpc>
              <a:buClr>
                <a:schemeClr val="tx1"/>
              </a:buClr>
              <a:buSzPct val="120000"/>
              <a:buFont typeface="Arial" panose="020B0604020202020204" pitchFamily="34" charset="0"/>
              <a:buChar char="•"/>
            </a:pPr>
            <a:r>
              <a:rPr lang="en-US" sz="1600" dirty="0">
                <a:latin typeface="Arial" panose="020B0604020202020204" pitchFamily="34" charset="0"/>
                <a:cs typeface="Arial" panose="020B0604020202020204" pitchFamily="34" charset="0"/>
              </a:rPr>
              <a:t>New Loyalty / Mobile App Program</a:t>
            </a:r>
          </a:p>
          <a:p>
            <a:pPr lvl="1">
              <a:lnSpc>
                <a:spcPct val="150000"/>
              </a:lnSpc>
              <a:buClr>
                <a:schemeClr val="tx1"/>
              </a:buClr>
              <a:buSzPct val="120000"/>
              <a:buFont typeface="Arial" panose="020B0604020202020204" pitchFamily="34" charset="0"/>
              <a:buChar char="•"/>
            </a:pPr>
            <a:r>
              <a:rPr lang="en-US" sz="1600" dirty="0">
                <a:latin typeface="Arial" panose="020B0604020202020204" pitchFamily="34" charset="0"/>
                <a:cs typeface="Arial" panose="020B0604020202020204" pitchFamily="34" charset="0"/>
              </a:rPr>
              <a:t>Beer Subscription Program  </a:t>
            </a:r>
          </a:p>
          <a:p>
            <a:pPr lvl="1">
              <a:lnSpc>
                <a:spcPct val="150000"/>
              </a:lnSpc>
              <a:buClr>
                <a:schemeClr val="tx1"/>
              </a:buClr>
              <a:buSzPct val="120000"/>
              <a:buFont typeface="Arial" panose="020B0604020202020204" pitchFamily="34" charset="0"/>
              <a:buChar char="•"/>
            </a:pPr>
            <a:r>
              <a:rPr lang="en-US" sz="1600" dirty="0">
                <a:latin typeface="Arial" panose="020B0604020202020204" pitchFamily="34" charset="0"/>
                <a:cs typeface="Arial" panose="020B0604020202020204" pitchFamily="34" charset="0"/>
              </a:rPr>
              <a:t>Ghost Kitchens</a:t>
            </a:r>
          </a:p>
          <a:p>
            <a:pPr lvl="1">
              <a:lnSpc>
                <a:spcPct val="150000"/>
              </a:lnSpc>
              <a:buClr>
                <a:schemeClr val="tx1"/>
              </a:buClr>
              <a:buSzPct val="120000"/>
              <a:buFont typeface="Arial" panose="020B0604020202020204" pitchFamily="34" charset="0"/>
              <a:buChar char="•"/>
            </a:pPr>
            <a:r>
              <a:rPr lang="en-US" sz="1600" dirty="0">
                <a:latin typeface="Arial" panose="020B0604020202020204" pitchFamily="34" charset="0"/>
                <a:cs typeface="Arial" panose="020B0604020202020204" pitchFamily="34" charset="0"/>
              </a:rPr>
              <a:t>Dual Concepts </a:t>
            </a:r>
          </a:p>
          <a:p>
            <a:pPr lvl="1">
              <a:lnSpc>
                <a:spcPct val="150000"/>
              </a:lnSpc>
              <a:buClr>
                <a:schemeClr val="tx1"/>
              </a:buClr>
              <a:buSzPct val="120000"/>
              <a:buFont typeface="Arial" panose="020B0604020202020204" pitchFamily="34" charset="0"/>
              <a:buChar char="•"/>
            </a:pPr>
            <a:r>
              <a:rPr lang="en-US" sz="1600" dirty="0">
                <a:latin typeface="Arial" panose="020B0604020202020204" pitchFamily="34" charset="0"/>
                <a:cs typeface="Arial" panose="020B0604020202020204" pitchFamily="34" charset="0"/>
              </a:rPr>
              <a:t>Off-Premise Revenue growth</a:t>
            </a:r>
          </a:p>
          <a:p>
            <a:pPr lvl="1">
              <a:lnSpc>
                <a:spcPct val="150000"/>
              </a:lnSpc>
              <a:buClr>
                <a:schemeClr val="tx1"/>
              </a:buClr>
              <a:buSzPct val="120000"/>
              <a:buFont typeface="Arial" panose="020B0604020202020204" pitchFamily="34" charset="0"/>
              <a:buChar char="•"/>
            </a:pPr>
            <a:r>
              <a:rPr lang="en-US" sz="1600" dirty="0">
                <a:latin typeface="Arial" panose="020B0604020202020204" pitchFamily="34" charset="0"/>
                <a:cs typeface="Arial" panose="020B0604020202020204" pitchFamily="34" charset="0"/>
              </a:rPr>
              <a:t>Brewery 3</a:t>
            </a:r>
            <a:r>
              <a:rPr lang="en-US" sz="1600" baseline="30000" dirty="0">
                <a:latin typeface="Arial" panose="020B0604020202020204" pitchFamily="34" charset="0"/>
                <a:cs typeface="Arial" panose="020B0604020202020204" pitchFamily="34" charset="0"/>
              </a:rPr>
              <a:t>rd</a:t>
            </a:r>
            <a:r>
              <a:rPr lang="en-US" sz="1600" dirty="0">
                <a:latin typeface="Arial" panose="020B0604020202020204" pitchFamily="34" charset="0"/>
                <a:cs typeface="Arial" panose="020B0604020202020204" pitchFamily="34" charset="0"/>
              </a:rPr>
              <a:t> Party Revenue opportunities</a:t>
            </a:r>
          </a:p>
          <a:p>
            <a:pPr marL="560070" lvl="1" indent="-285750">
              <a:lnSpc>
                <a:spcPct val="150000"/>
              </a:lnSpc>
              <a:buClr>
                <a:schemeClr val="tx1"/>
              </a:buClr>
              <a:buSzPct val="1200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lvl="1">
              <a:lnSpc>
                <a:spcPct val="150000"/>
              </a:lnSpc>
              <a:buClr>
                <a:schemeClr val="tx1"/>
              </a:buClr>
              <a:buSzPct val="1200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146D75F-A298-7D43-931C-E83DC5E72FB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495413">
            <a:off x="6155458" y="3494400"/>
            <a:ext cx="3196737" cy="2282096"/>
          </a:xfrm>
          <a:prstGeom prst="rect">
            <a:avLst/>
          </a:prstGeom>
          <a:ln w="53975">
            <a:solidFill>
              <a:schemeClr val="bg1"/>
            </a:solidFill>
            <a:miter lim="800000"/>
          </a:ln>
          <a:effectLst>
            <a:outerShdw blurRad="50800" dir="2400000" sx="101000" sy="101000" algn="ctr" rotWithShape="0">
              <a:srgbClr val="000000">
                <a:alpha val="43137"/>
              </a:srgbClr>
            </a:outerShdw>
          </a:effectLst>
        </p:spPr>
      </p:pic>
      <p:pic>
        <p:nvPicPr>
          <p:cNvPr id="4" name="Picture 3" descr="A picture containing food, indoor, plastic&#10;&#10;Description automatically generated">
            <a:extLst>
              <a:ext uri="{FF2B5EF4-FFF2-40B4-BE49-F238E27FC236}">
                <a16:creationId xmlns:a16="http://schemas.microsoft.com/office/drawing/2014/main" id="{E0F49969-9EF1-7743-B3A4-1D89ED5FB2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0300" y="2189350"/>
            <a:ext cx="2572696" cy="4333082"/>
          </a:xfrm>
          <a:prstGeom prst="rect">
            <a:avLst/>
          </a:prstGeom>
        </p:spPr>
      </p:pic>
    </p:spTree>
    <p:extLst>
      <p:ext uri="{BB962C8B-B14F-4D97-AF65-F5344CB8AC3E}">
        <p14:creationId xmlns:p14="http://schemas.microsoft.com/office/powerpoint/2010/main" val="2493335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708991" y="82067"/>
            <a:ext cx="10515600" cy="1325563"/>
          </a:xfrm>
        </p:spPr>
        <p:txBody>
          <a:bodyPr>
            <a:normAutofit/>
          </a:bodyPr>
          <a:lstStyle/>
          <a:p>
            <a:r>
              <a:rPr lang="en-US" sz="2800" dirty="0">
                <a:latin typeface="Arial Black" panose="020B0A04020102020204" pitchFamily="34" charset="0"/>
              </a:rPr>
              <a:t>ADDING FAMOUS DAVE’S</a:t>
            </a:r>
            <a:br>
              <a:rPr lang="en-US" sz="2800" dirty="0">
                <a:latin typeface="Arial Black" panose="020B0A04020102020204" pitchFamily="34" charset="0"/>
              </a:rPr>
            </a:br>
            <a:r>
              <a:rPr lang="en-US" sz="2800" dirty="0">
                <a:latin typeface="Arial Black" panose="020B0A04020102020204" pitchFamily="34" charset="0"/>
              </a:rPr>
              <a:t>GHOST KITCHENS</a:t>
            </a:r>
          </a:p>
        </p:txBody>
      </p:sp>
      <p:sp>
        <p:nvSpPr>
          <p:cNvPr id="8" name="Content Placeholder 2">
            <a:extLst>
              <a:ext uri="{FF2B5EF4-FFF2-40B4-BE49-F238E27FC236}">
                <a16:creationId xmlns:a16="http://schemas.microsoft.com/office/drawing/2014/main" id="{5A8686B4-77E5-334E-B698-8D105A5EE01B}"/>
              </a:ext>
            </a:extLst>
          </p:cNvPr>
          <p:cNvSpPr txBox="1">
            <a:spLocks/>
          </p:cNvSpPr>
          <p:nvPr/>
        </p:nvSpPr>
        <p:spPr>
          <a:xfrm>
            <a:off x="639417" y="1767282"/>
            <a:ext cx="6288156" cy="47347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tx1"/>
              </a:buClr>
              <a:buSzPct val="120000"/>
              <a:buNone/>
            </a:pPr>
            <a:r>
              <a:rPr lang="en-US" sz="1600" b="1" i="1" dirty="0">
                <a:latin typeface="Century Schoolbook" panose="02040604050505020304" pitchFamily="18" charset="0"/>
              </a:rPr>
              <a:t>Ghost Kitchen Concept</a:t>
            </a:r>
          </a:p>
          <a:p>
            <a:pPr>
              <a:lnSpc>
                <a:spcPct val="100000"/>
              </a:lnSpc>
              <a:buClr>
                <a:schemeClr val="tx1"/>
              </a:buClr>
              <a:buSzPct val="120000"/>
            </a:pPr>
            <a:r>
              <a:rPr lang="en-US" sz="1600" dirty="0"/>
              <a:t>Began adding Famous Dave’s in Granite City restaurant in 2020:</a:t>
            </a:r>
          </a:p>
          <a:p>
            <a:pPr lvl="1">
              <a:lnSpc>
                <a:spcPct val="150000"/>
              </a:lnSpc>
              <a:buClr>
                <a:schemeClr val="tx1"/>
              </a:buClr>
              <a:buSzPct val="120000"/>
              <a:buFontTx/>
              <a:buChar char="-"/>
            </a:pPr>
            <a:r>
              <a:rPr lang="en-US" sz="1600" dirty="0"/>
              <a:t>Ghost kitchens are generating an average of  $5,500/store per week at corporate locations through this initiative</a:t>
            </a:r>
          </a:p>
          <a:p>
            <a:pPr lvl="1">
              <a:lnSpc>
                <a:spcPct val="150000"/>
              </a:lnSpc>
              <a:buClr>
                <a:schemeClr val="tx1"/>
              </a:buClr>
              <a:buSzPct val="120000"/>
              <a:buFontTx/>
              <a:buChar char="-"/>
            </a:pPr>
            <a:r>
              <a:rPr lang="en-US" sz="1600" dirty="0"/>
              <a:t>Currently have Ghost kitchens in 8 Granite City’s </a:t>
            </a:r>
          </a:p>
          <a:p>
            <a:pPr lvl="1">
              <a:lnSpc>
                <a:spcPct val="150000"/>
              </a:lnSpc>
              <a:buClr>
                <a:schemeClr val="tx1"/>
              </a:buClr>
              <a:buSzPct val="120000"/>
              <a:buFontTx/>
              <a:buChar char="-"/>
            </a:pPr>
            <a:r>
              <a:rPr lang="en-US" sz="1600" dirty="0"/>
              <a:t>Menu is being offered through DSP providers and also a native in store Pick-Up experience</a:t>
            </a:r>
          </a:p>
          <a:p>
            <a:pPr lvl="1">
              <a:lnSpc>
                <a:spcPct val="150000"/>
              </a:lnSpc>
              <a:buClr>
                <a:schemeClr val="tx1"/>
              </a:buClr>
              <a:buSzPct val="120000"/>
              <a:buFontTx/>
              <a:buChar char="-"/>
            </a:pPr>
            <a:r>
              <a:rPr lang="en-US" sz="1600" dirty="0"/>
              <a:t>Where volume warrants, investing in separate To-Go areas to streamline operations and improve guest experience</a:t>
            </a:r>
          </a:p>
          <a:p>
            <a:pPr lvl="1">
              <a:lnSpc>
                <a:spcPct val="150000"/>
              </a:lnSpc>
              <a:buClr>
                <a:schemeClr val="tx1"/>
              </a:buClr>
              <a:buSzPct val="120000"/>
              <a:buFontTx/>
              <a:buChar char="-"/>
            </a:pPr>
            <a:r>
              <a:rPr lang="en-US" sz="1600" dirty="0"/>
              <a:t>Most productive locations will evolve into a dual concept</a:t>
            </a:r>
          </a:p>
        </p:txBody>
      </p:sp>
      <p:pic>
        <p:nvPicPr>
          <p:cNvPr id="5" name="Picture 4">
            <a:extLst>
              <a:ext uri="{FF2B5EF4-FFF2-40B4-BE49-F238E27FC236}">
                <a16:creationId xmlns:a16="http://schemas.microsoft.com/office/drawing/2014/main" id="{95E7859C-4A6E-4E97-ABD2-6D192F9BDA5A}"/>
              </a:ext>
            </a:extLst>
          </p:cNvPr>
          <p:cNvPicPr>
            <a:picLocks noChangeAspect="1"/>
          </p:cNvPicPr>
          <p:nvPr/>
        </p:nvPicPr>
        <p:blipFill>
          <a:blip r:embed="rId2"/>
          <a:stretch>
            <a:fillRect/>
          </a:stretch>
        </p:blipFill>
        <p:spPr>
          <a:xfrm>
            <a:off x="6890997" y="2170056"/>
            <a:ext cx="5243622" cy="3151752"/>
          </a:xfrm>
          <a:prstGeom prst="rect">
            <a:avLst/>
          </a:prstGeom>
        </p:spPr>
      </p:pic>
    </p:spTree>
    <p:extLst>
      <p:ext uri="{BB962C8B-B14F-4D97-AF65-F5344CB8AC3E}">
        <p14:creationId xmlns:p14="http://schemas.microsoft.com/office/powerpoint/2010/main" val="4157861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136380"/>
            <a:ext cx="10515600" cy="1325563"/>
          </a:xfrm>
        </p:spPr>
        <p:txBody>
          <a:bodyPr>
            <a:normAutofit/>
          </a:bodyPr>
          <a:lstStyle/>
          <a:p>
            <a:r>
              <a:rPr lang="en-US" sz="2800" dirty="0">
                <a:latin typeface="Arial Black" panose="020B0A04020102020204" pitchFamily="34" charset="0"/>
              </a:rPr>
              <a:t>GRANITE CITY:</a:t>
            </a:r>
            <a:br>
              <a:rPr lang="en-US" sz="2800" dirty="0">
                <a:latin typeface="Arial Black" panose="020B0A04020102020204" pitchFamily="34" charset="0"/>
              </a:rPr>
            </a:br>
            <a:r>
              <a:rPr lang="en-US" sz="2800" dirty="0">
                <a:latin typeface="Arial Black" panose="020B0A04020102020204" pitchFamily="34" charset="0"/>
              </a:rPr>
              <a:t>DUAL CONCEPTS – Village Inn</a:t>
            </a:r>
          </a:p>
        </p:txBody>
      </p:sp>
      <p:sp>
        <p:nvSpPr>
          <p:cNvPr id="8" name="Title 1">
            <a:extLst>
              <a:ext uri="{FF2B5EF4-FFF2-40B4-BE49-F238E27FC236}">
                <a16:creationId xmlns:a16="http://schemas.microsoft.com/office/drawing/2014/main" id="{191019AA-DAE6-5346-8340-693DD3B85BD3}"/>
              </a:ext>
            </a:extLst>
          </p:cNvPr>
          <p:cNvSpPr txBox="1">
            <a:spLocks/>
          </p:cNvSpPr>
          <p:nvPr/>
        </p:nvSpPr>
        <p:spPr>
          <a:xfrm>
            <a:off x="717302" y="1265006"/>
            <a:ext cx="5729218" cy="220253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sz="1600" b="0" dirty="0">
                <a:latin typeface="Arial" panose="020B0604020202020204" pitchFamily="34" charset="0"/>
                <a:cs typeface="Arial" panose="020B0604020202020204" pitchFamily="34" charset="0"/>
              </a:rPr>
              <a:t>Similar to Famous Dave’s, the GC kitchens were designed for ~$6 MM annual volume.  Pre-covid AUV was $3.9 MM</a:t>
            </a:r>
          </a:p>
          <a:p>
            <a:endParaRPr lang="en-US" sz="1600" i="1" dirty="0">
              <a:latin typeface="Arial" panose="020B0604020202020204" pitchFamily="34" charset="0"/>
              <a:cs typeface="Arial" panose="020B0604020202020204" pitchFamily="34" charset="0"/>
            </a:endParaRPr>
          </a:p>
          <a:p>
            <a:r>
              <a:rPr lang="en-US" sz="1600" i="1" dirty="0">
                <a:latin typeface="Arial" panose="020B0604020202020204" pitchFamily="34" charset="0"/>
                <a:cs typeface="Arial" panose="020B0604020202020204" pitchFamily="34" charset="0"/>
              </a:rPr>
              <a:t>We believe a breakfast concept would work well within our restaurants by adding the breakfast daypart.</a:t>
            </a:r>
          </a:p>
        </p:txBody>
      </p:sp>
      <p:sp>
        <p:nvSpPr>
          <p:cNvPr id="11" name="Content Placeholder 7">
            <a:extLst>
              <a:ext uri="{FF2B5EF4-FFF2-40B4-BE49-F238E27FC236}">
                <a16:creationId xmlns:a16="http://schemas.microsoft.com/office/drawing/2014/main" id="{FC01238D-403A-5E40-A9EC-606E9221EB5B}"/>
              </a:ext>
            </a:extLst>
          </p:cNvPr>
          <p:cNvSpPr txBox="1">
            <a:spLocks/>
          </p:cNvSpPr>
          <p:nvPr/>
        </p:nvSpPr>
        <p:spPr>
          <a:xfrm>
            <a:off x="634308" y="3322000"/>
            <a:ext cx="4057781" cy="960695"/>
          </a:xfrm>
          <a:prstGeom prst="rect">
            <a:avLst/>
          </a:prstGeom>
        </p:spPr>
        <p:txBody>
          <a:bodyPr vert="horz" lIns="91440" tIns="45720" rIns="91440" bIns="45720" rtlCol="0">
            <a:no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342900" lvl="1" indent="0">
              <a:lnSpc>
                <a:spcPct val="170000"/>
              </a:lnSpc>
              <a:buFont typeface="Wingdings 2" pitchFamily="18" charset="2"/>
              <a:buNone/>
            </a:pPr>
            <a:r>
              <a:rPr lang="en-US" sz="1400" b="1" dirty="0">
                <a:latin typeface="Arial" panose="020B0604020202020204" pitchFamily="34" charset="0"/>
                <a:cs typeface="Arial" panose="020B0604020202020204" pitchFamily="34" charset="0"/>
              </a:rPr>
              <a:t>Operating Hours:</a:t>
            </a:r>
          </a:p>
          <a:p>
            <a:pPr marL="342900" lvl="1" indent="0">
              <a:lnSpc>
                <a:spcPct val="170000"/>
              </a:lnSpc>
              <a:buClr>
                <a:srgbClr val="C00000"/>
              </a:buClr>
              <a:buSzPct val="105000"/>
              <a:buNone/>
            </a:pPr>
            <a:r>
              <a:rPr lang="en-US" sz="1400" dirty="0">
                <a:latin typeface="Arial" panose="020B0604020202020204" pitchFamily="34" charset="0"/>
                <a:cs typeface="Arial" panose="020B0604020202020204" pitchFamily="34" charset="0"/>
              </a:rPr>
              <a:t>•  Village Inn: 7 am – 3 pm</a:t>
            </a:r>
          </a:p>
          <a:p>
            <a:pPr marL="342900" lvl="1" indent="0">
              <a:lnSpc>
                <a:spcPct val="170000"/>
              </a:lnSpc>
              <a:buClr>
                <a:srgbClr val="C00000"/>
              </a:buClr>
              <a:buSzPct val="105000"/>
              <a:buNone/>
            </a:pPr>
            <a:r>
              <a:rPr lang="en-US" sz="1400" dirty="0">
                <a:latin typeface="Arial" panose="020B0604020202020204" pitchFamily="34" charset="0"/>
                <a:cs typeface="Arial" panose="020B0604020202020204" pitchFamily="34" charset="0"/>
              </a:rPr>
              <a:t>•  Granite City: 3 pm – 11 pm</a:t>
            </a:r>
            <a:endParaRPr lang="en-US" sz="1400" dirty="0">
              <a:solidFill>
                <a:srgbClr val="FF0000"/>
              </a:solidFill>
              <a:latin typeface="Arial" panose="020B0604020202020204" pitchFamily="34" charset="0"/>
              <a:cs typeface="Arial" panose="020B0604020202020204" pitchFamily="34" charset="0"/>
            </a:endParaRPr>
          </a:p>
          <a:p>
            <a:pPr marL="457200" indent="-457200">
              <a:lnSpc>
                <a:spcPct val="170000"/>
              </a:lnSpc>
              <a:buFont typeface="+mj-lt"/>
              <a:buAutoNum type="arabicPeriod"/>
            </a:pPr>
            <a:endParaRPr lang="en-US" sz="1400" dirty="0">
              <a:latin typeface="Arial" panose="020B0604020202020204" pitchFamily="34" charset="0"/>
              <a:cs typeface="Arial" panose="020B0604020202020204" pitchFamily="34" charset="0"/>
            </a:endParaRPr>
          </a:p>
          <a:p>
            <a:pPr marL="0" indent="0">
              <a:lnSpc>
                <a:spcPct val="170000"/>
              </a:lnSpc>
              <a:buFont typeface="Arial" pitchFamily="34" charset="0"/>
              <a:buNone/>
            </a:pPr>
            <a:endParaRPr lang="en-US" sz="14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B07FC2A-F5DF-46EC-858C-918DE19EA1DE}"/>
              </a:ext>
            </a:extLst>
          </p:cNvPr>
          <p:cNvSpPr/>
          <p:nvPr/>
        </p:nvSpPr>
        <p:spPr>
          <a:xfrm>
            <a:off x="384030" y="5387195"/>
            <a:ext cx="5878263" cy="1323439"/>
          </a:xfrm>
          <a:prstGeom prst="rect">
            <a:avLst/>
          </a:prstGeom>
        </p:spPr>
        <p:txBody>
          <a:bodyPr wrap="square">
            <a:spAutoFit/>
          </a:bodyPr>
          <a:lstStyle/>
          <a:p>
            <a:pPr marL="342900" lvl="1" indent="0">
              <a:buNone/>
            </a:pPr>
            <a:r>
              <a:rPr lang="en-US" sz="1600" dirty="0">
                <a:latin typeface="Arial" panose="020B0604020202020204" pitchFamily="34" charset="0"/>
                <a:cs typeface="Arial" panose="020B0604020202020204" pitchFamily="34" charset="0"/>
              </a:rPr>
              <a:t>Dual Concept that has an operating structure with low up front capital investment. $1MM revenue with 25% Flow through. </a:t>
            </a:r>
          </a:p>
          <a:p>
            <a:pPr marL="342900" lvl="1" indent="0">
              <a:buNone/>
            </a:pPr>
            <a:r>
              <a:rPr lang="en-US" sz="1600" dirty="0">
                <a:solidFill>
                  <a:srgbClr val="C00000"/>
                </a:solidFill>
                <a:latin typeface="Arial" panose="020B0604020202020204" pitchFamily="34" charset="0"/>
                <a:cs typeface="Arial" panose="020B0604020202020204" pitchFamily="34" charset="0"/>
              </a:rPr>
              <a:t>Potential for $250k additional EBITDA per location. </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BE6FCD5-FD2D-4D84-9702-684F8CAA09C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436322">
            <a:off x="8172897" y="3398696"/>
            <a:ext cx="3361664" cy="2520933"/>
          </a:xfrm>
          <a:prstGeom prst="rect">
            <a:avLst/>
          </a:prstGeom>
          <a:ln w="53975">
            <a:solidFill>
              <a:schemeClr val="bg1"/>
            </a:solidFill>
            <a:miter lim="800000"/>
          </a:ln>
          <a:effectLst>
            <a:outerShdw blurRad="50800" dir="2400000" sx="101000" sy="101000" algn="ctr" rotWithShape="0">
              <a:srgbClr val="000000">
                <a:alpha val="43137"/>
              </a:srgbClr>
            </a:outerShdw>
          </a:effectLst>
        </p:spPr>
      </p:pic>
      <p:pic>
        <p:nvPicPr>
          <p:cNvPr id="12" name="Picture 11">
            <a:extLst>
              <a:ext uri="{FF2B5EF4-FFF2-40B4-BE49-F238E27FC236}">
                <a16:creationId xmlns:a16="http://schemas.microsoft.com/office/drawing/2014/main" id="{F2BB30E9-1E18-4C2A-8E4D-254BCDCA74C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21190126">
            <a:off x="6783413" y="965682"/>
            <a:ext cx="4420950" cy="2776560"/>
          </a:xfrm>
          <a:prstGeom prst="rect">
            <a:avLst/>
          </a:prstGeom>
          <a:ln w="53975">
            <a:solidFill>
              <a:schemeClr val="bg1"/>
            </a:solidFill>
            <a:miter lim="800000"/>
          </a:ln>
          <a:effectLst>
            <a:outerShdw blurRad="50800" dir="2400000" sx="101000" sy="101000" algn="ctr" rotWithShape="0">
              <a:srgbClr val="000000">
                <a:alpha val="43137"/>
              </a:srgbClr>
            </a:outerShdw>
          </a:effectLst>
        </p:spPr>
      </p:pic>
      <p:pic>
        <p:nvPicPr>
          <p:cNvPr id="13" name="Picture 12">
            <a:extLst>
              <a:ext uri="{FF2B5EF4-FFF2-40B4-BE49-F238E27FC236}">
                <a16:creationId xmlns:a16="http://schemas.microsoft.com/office/drawing/2014/main" id="{0B790F04-F02E-B245-904F-9AEE7EE7767E}"/>
              </a:ext>
            </a:extLst>
          </p:cNvPr>
          <p:cNvPicPr>
            <a:picLocks noChangeAspect="1"/>
          </p:cNvPicPr>
          <p:nvPr/>
        </p:nvPicPr>
        <p:blipFill>
          <a:blip r:embed="rId4" cstate="screen">
            <a:alphaModFix amt="12000"/>
            <a:extLst>
              <a:ext uri="{28A0092B-C50C-407E-A947-70E740481C1C}">
                <a14:useLocalDpi xmlns:a14="http://schemas.microsoft.com/office/drawing/2010/main"/>
              </a:ext>
            </a:extLst>
          </a:blip>
          <a:stretch>
            <a:fillRect/>
          </a:stretch>
        </p:blipFill>
        <p:spPr>
          <a:xfrm rot="20567857">
            <a:off x="6409461" y="3015908"/>
            <a:ext cx="2106861" cy="2106861"/>
          </a:xfrm>
          <a:prstGeom prst="rect">
            <a:avLst/>
          </a:prstGeom>
        </p:spPr>
      </p:pic>
    </p:spTree>
    <p:extLst>
      <p:ext uri="{BB962C8B-B14F-4D97-AF65-F5344CB8AC3E}">
        <p14:creationId xmlns:p14="http://schemas.microsoft.com/office/powerpoint/2010/main" val="2015746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9E7253-03DD-2743-9B1A-B6A30F1240FD}"/>
              </a:ext>
            </a:extLst>
          </p:cNvPr>
          <p:cNvPicPr>
            <a:picLocks noChangeAspect="1"/>
          </p:cNvPicPr>
          <p:nvPr/>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6F125D0-052B-6749-B8CB-5562205F9E81}"/>
              </a:ext>
            </a:extLst>
          </p:cNvPr>
          <p:cNvSpPr txBox="1">
            <a:spLocks/>
          </p:cNvSpPr>
          <p:nvPr/>
        </p:nvSpPr>
        <p:spPr>
          <a:xfrm>
            <a:off x="838200" y="2766218"/>
            <a:ext cx="10515600" cy="1325563"/>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dirty="0">
                <a:solidFill>
                  <a:schemeClr val="bg1"/>
                </a:solidFill>
              </a:rPr>
              <a:t>CLARK CREW </a:t>
            </a:r>
          </a:p>
          <a:p>
            <a:r>
              <a:rPr lang="en-US" dirty="0">
                <a:solidFill>
                  <a:schemeClr val="bg1"/>
                </a:solidFill>
              </a:rPr>
              <a:t>BBQ</a:t>
            </a:r>
          </a:p>
        </p:txBody>
      </p:sp>
    </p:spTree>
    <p:extLst>
      <p:ext uri="{BB962C8B-B14F-4D97-AF65-F5344CB8AC3E}">
        <p14:creationId xmlns:p14="http://schemas.microsoft.com/office/powerpoint/2010/main" val="1452267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230819"/>
            <a:ext cx="10515600" cy="1325563"/>
          </a:xfrm>
        </p:spPr>
        <p:txBody>
          <a:bodyPr>
            <a:normAutofit/>
          </a:bodyPr>
          <a:lstStyle/>
          <a:p>
            <a:r>
              <a:rPr lang="en-US" sz="2800" dirty="0">
                <a:latin typeface="Arial Black" panose="020B0A04020102020204" pitchFamily="34" charset="0"/>
              </a:rPr>
              <a:t>CLARK CREW BBQ</a:t>
            </a:r>
            <a:br>
              <a:rPr lang="en-US" sz="2800" dirty="0">
                <a:latin typeface="Arial Black" panose="020B0A04020102020204" pitchFamily="34" charset="0"/>
              </a:rPr>
            </a:br>
            <a:r>
              <a:rPr lang="en-US" sz="2800" dirty="0">
                <a:latin typeface="Arial Black" panose="020B0A04020102020204" pitchFamily="34" charset="0"/>
              </a:rPr>
              <a:t>OVERVIEW</a:t>
            </a:r>
          </a:p>
        </p:txBody>
      </p:sp>
      <p:sp>
        <p:nvSpPr>
          <p:cNvPr id="3" name="Content Placeholder 2">
            <a:extLst>
              <a:ext uri="{FF2B5EF4-FFF2-40B4-BE49-F238E27FC236}">
                <a16:creationId xmlns:a16="http://schemas.microsoft.com/office/drawing/2014/main" id="{44E2F474-9A84-9642-A6A3-50C359740930}"/>
              </a:ext>
            </a:extLst>
          </p:cNvPr>
          <p:cNvSpPr>
            <a:spLocks noGrp="1"/>
          </p:cNvSpPr>
          <p:nvPr>
            <p:ph idx="1"/>
          </p:nvPr>
        </p:nvSpPr>
        <p:spPr>
          <a:xfrm>
            <a:off x="726321" y="2241991"/>
            <a:ext cx="5025124" cy="3681183"/>
          </a:xfrm>
        </p:spPr>
        <p:txBody>
          <a:bodyPr>
            <a:noAutofit/>
          </a:bodyPr>
          <a:lstStyle/>
          <a:p>
            <a:pPr lvl="1">
              <a:lnSpc>
                <a:spcPct val="150000"/>
              </a:lnSpc>
              <a:buClr>
                <a:schemeClr val="tx1"/>
              </a:buClr>
              <a:buSzPct val="120000"/>
              <a:buFont typeface="Arial" panose="020B0604020202020204" pitchFamily="34" charset="0"/>
              <a:buChar char="•"/>
            </a:pPr>
            <a:r>
              <a:rPr lang="en-US" sz="1600" dirty="0">
                <a:latin typeface="Arial" panose="020B0604020202020204" pitchFamily="34" charset="0"/>
                <a:cs typeface="Arial" panose="020B0604020202020204" pitchFamily="34" charset="0"/>
              </a:rPr>
              <a:t>Over 600 top 10 awards including Jack Daniels Grand Champion &amp; National Team of the Year</a:t>
            </a:r>
          </a:p>
          <a:p>
            <a:pPr lvl="1">
              <a:lnSpc>
                <a:spcPct val="150000"/>
              </a:lnSpc>
              <a:buClr>
                <a:schemeClr val="tx1"/>
              </a:buClr>
              <a:buSzPct val="120000"/>
              <a:buFont typeface="Arial" panose="020B0604020202020204" pitchFamily="34" charset="0"/>
              <a:buChar char="•"/>
            </a:pPr>
            <a:r>
              <a:rPr lang="en-US" sz="1600" dirty="0">
                <a:latin typeface="Arial" panose="020B0604020202020204" pitchFamily="34" charset="0"/>
                <a:cs typeface="Arial" panose="020B0604020202020204" pitchFamily="34" charset="0"/>
              </a:rPr>
              <a:t>Partnered with BBQ Holdings to open first location in December 2019</a:t>
            </a:r>
          </a:p>
          <a:p>
            <a:pPr lvl="1">
              <a:lnSpc>
                <a:spcPct val="150000"/>
              </a:lnSpc>
              <a:buClr>
                <a:schemeClr val="tx1"/>
              </a:buClr>
              <a:buSzPct val="120000"/>
              <a:buFont typeface="Arial" panose="020B0604020202020204" pitchFamily="34" charset="0"/>
              <a:buChar char="•"/>
            </a:pPr>
            <a:r>
              <a:rPr lang="en-US" sz="1600" dirty="0">
                <a:latin typeface="Arial" panose="020B0604020202020204" pitchFamily="34" charset="0"/>
                <a:cs typeface="Arial" panose="020B0604020202020204" pitchFamily="34" charset="0"/>
              </a:rPr>
              <a:t>$8.0-$8.5 MM in revenue in 2021</a:t>
            </a:r>
            <a:endParaRPr lang="en-US" sz="1600" baseline="30000" dirty="0">
              <a:latin typeface="Arial" panose="020B0604020202020204" pitchFamily="34" charset="0"/>
              <a:cs typeface="Arial" panose="020B0604020202020204" pitchFamily="34" charset="0"/>
            </a:endParaRPr>
          </a:p>
          <a:p>
            <a:pPr lvl="1">
              <a:lnSpc>
                <a:spcPct val="150000"/>
              </a:lnSpc>
              <a:buClr>
                <a:schemeClr val="tx1"/>
              </a:buClr>
              <a:buSzPct val="120000"/>
              <a:buFont typeface="Arial" panose="020B0604020202020204" pitchFamily="34" charset="0"/>
              <a:buChar char="•"/>
            </a:pPr>
            <a:r>
              <a:rPr lang="en-US" sz="1600" b="1" dirty="0">
                <a:latin typeface="Arial" panose="020B0604020202020204" pitchFamily="34" charset="0"/>
                <a:cs typeface="Arial" panose="020B0604020202020204" pitchFamily="34" charset="0"/>
              </a:rPr>
              <a:t>BBQ Holdings </a:t>
            </a:r>
            <a:r>
              <a:rPr lang="en-US" sz="1600" dirty="0">
                <a:latin typeface="Arial" panose="020B0604020202020204" pitchFamily="34" charset="0"/>
                <a:cs typeface="Arial" panose="020B0604020202020204" pitchFamily="34" charset="0"/>
              </a:rPr>
              <a:t>owns a controlling interest in restaurant, 49% of CPG’s and rights to franchise</a:t>
            </a:r>
          </a:p>
          <a:p>
            <a:pPr lvl="1">
              <a:lnSpc>
                <a:spcPct val="150000"/>
              </a:lnSpc>
              <a:buClr>
                <a:schemeClr val="tx1"/>
              </a:buClr>
              <a:buSzPct val="1200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lvl="1">
              <a:lnSpc>
                <a:spcPct val="150000"/>
              </a:lnSpc>
              <a:buClr>
                <a:schemeClr val="tx1"/>
              </a:buClr>
              <a:buSzPct val="120000"/>
              <a:buFont typeface="Arial" panose="020B0604020202020204" pitchFamily="34" charset="0"/>
              <a:buChar char="•"/>
            </a:pPr>
            <a:endParaRPr lang="en-US" sz="1600" b="1" cap="all" spc="-50" dirty="0">
              <a:latin typeface="Arial" panose="020B0604020202020204" pitchFamily="34" charset="0"/>
              <a:cs typeface="Arial" panose="020B0604020202020204" pitchFamily="34" charset="0"/>
            </a:endParaRPr>
          </a:p>
          <a:p>
            <a:pPr lvl="1">
              <a:lnSpc>
                <a:spcPct val="150000"/>
              </a:lnSpc>
              <a:buClr>
                <a:schemeClr val="tx1"/>
              </a:buClr>
              <a:buSzPct val="120000"/>
              <a:buFont typeface="Arial" panose="020B0604020202020204" pitchFamily="34" charset="0"/>
              <a:buChar char="•"/>
            </a:pPr>
            <a:endParaRPr lang="en-US" sz="1600" b="1" cap="all" spc="-50" dirty="0">
              <a:latin typeface="Arial" panose="020B0604020202020204" pitchFamily="34" charset="0"/>
              <a:cs typeface="Arial" panose="020B0604020202020204" pitchFamily="34"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0C6DB983-C23B-B242-A083-0AF1AC0C1B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732"/>
          <a:stretch/>
        </p:blipFill>
        <p:spPr>
          <a:xfrm>
            <a:off x="6400800" y="230819"/>
            <a:ext cx="5228586" cy="6222137"/>
          </a:xfrm>
          <a:prstGeom prst="rect">
            <a:avLst/>
          </a:prstGeom>
        </p:spPr>
      </p:pic>
    </p:spTree>
    <p:extLst>
      <p:ext uri="{BB962C8B-B14F-4D97-AF65-F5344CB8AC3E}">
        <p14:creationId xmlns:p14="http://schemas.microsoft.com/office/powerpoint/2010/main" val="579184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161087"/>
            <a:ext cx="10515600" cy="1325563"/>
          </a:xfrm>
        </p:spPr>
        <p:txBody>
          <a:bodyPr>
            <a:normAutofit/>
          </a:bodyPr>
          <a:lstStyle/>
          <a:p>
            <a:r>
              <a:rPr lang="en-US" sz="2800" dirty="0">
                <a:latin typeface="Arial Black" panose="020B0A04020102020204" pitchFamily="34" charset="0"/>
              </a:rPr>
              <a:t>CLARK CREW BBQ</a:t>
            </a:r>
            <a:br>
              <a:rPr lang="en-US" sz="2800" dirty="0">
                <a:latin typeface="Arial Black" panose="020B0A04020102020204" pitchFamily="34" charset="0"/>
              </a:rPr>
            </a:br>
            <a:r>
              <a:rPr lang="en-US" sz="2800" dirty="0">
                <a:latin typeface="Arial Black" panose="020B0A04020102020204" pitchFamily="34" charset="0"/>
              </a:rPr>
              <a:t>ORGANIC GROWTH</a:t>
            </a:r>
          </a:p>
        </p:txBody>
      </p:sp>
      <p:sp>
        <p:nvSpPr>
          <p:cNvPr id="7" name="Content Placeholder 6">
            <a:extLst>
              <a:ext uri="{FF2B5EF4-FFF2-40B4-BE49-F238E27FC236}">
                <a16:creationId xmlns:a16="http://schemas.microsoft.com/office/drawing/2014/main" id="{08ADC889-32EF-CF4F-94DB-37A87B654CF7}"/>
              </a:ext>
            </a:extLst>
          </p:cNvPr>
          <p:cNvSpPr txBox="1">
            <a:spLocks/>
          </p:cNvSpPr>
          <p:nvPr/>
        </p:nvSpPr>
        <p:spPr>
          <a:xfrm>
            <a:off x="880158" y="1965486"/>
            <a:ext cx="5207584" cy="42392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US" sz="1800" b="1" i="1" dirty="0">
                <a:latin typeface="Century Schoolbook" panose="02040604050505020304" pitchFamily="18" charset="0"/>
                <a:ea typeface="+mj-ea"/>
              </a:rPr>
              <a:t>CPG Business</a:t>
            </a:r>
          </a:p>
          <a:p>
            <a:pPr lvl="1">
              <a:buClr>
                <a:schemeClr val="tx1"/>
              </a:buClr>
              <a:buSzPct val="120000"/>
            </a:pPr>
            <a:r>
              <a:rPr lang="en-US" sz="1600" dirty="0"/>
              <a:t>Currently sauces and rubs are in ~60 stores.  </a:t>
            </a:r>
          </a:p>
          <a:p>
            <a:pPr marL="0" indent="0">
              <a:buClr>
                <a:schemeClr val="tx1"/>
              </a:buClr>
              <a:buNone/>
            </a:pPr>
            <a:endParaRPr lang="en-US" sz="1600" dirty="0"/>
          </a:p>
          <a:p>
            <a:pPr marL="0" indent="0">
              <a:buClr>
                <a:schemeClr val="tx1"/>
              </a:buClr>
              <a:buNone/>
            </a:pPr>
            <a:r>
              <a:rPr lang="en-US" sz="1800" b="1" i="1" dirty="0">
                <a:latin typeface="Century Schoolbook" panose="02040604050505020304" pitchFamily="18" charset="0"/>
              </a:rPr>
              <a:t>New Locations</a:t>
            </a:r>
          </a:p>
          <a:p>
            <a:pPr lvl="1">
              <a:buClr>
                <a:schemeClr val="tx1"/>
              </a:buClr>
            </a:pPr>
            <a:r>
              <a:rPr lang="en-US" sz="1600" dirty="0"/>
              <a:t>Hub &amp; Spoke Model</a:t>
            </a:r>
          </a:p>
          <a:p>
            <a:pPr lvl="1">
              <a:buClr>
                <a:schemeClr val="tx1"/>
              </a:buClr>
            </a:pPr>
            <a:r>
              <a:rPr lang="en-US" sz="1600" dirty="0"/>
              <a:t>4k sq. ft.</a:t>
            </a:r>
          </a:p>
          <a:p>
            <a:pPr marL="0" indent="0">
              <a:buClr>
                <a:schemeClr val="tx1"/>
              </a:buClr>
              <a:buNone/>
            </a:pPr>
            <a:endParaRPr lang="en-US" sz="1600" b="1" dirty="0"/>
          </a:p>
          <a:p>
            <a:pPr marL="0" indent="0">
              <a:buClr>
                <a:schemeClr val="tx1"/>
              </a:buClr>
              <a:buNone/>
            </a:pPr>
            <a:r>
              <a:rPr lang="en-US" sz="1800" b="1" i="1" dirty="0">
                <a:latin typeface="Century Schoolbook" panose="02040604050505020304" pitchFamily="18" charset="0"/>
              </a:rPr>
              <a:t>Catering</a:t>
            </a:r>
          </a:p>
          <a:p>
            <a:pPr lvl="1">
              <a:buClr>
                <a:schemeClr val="tx1"/>
              </a:buClr>
            </a:pPr>
            <a:r>
              <a:rPr lang="en-US" sz="1600" dirty="0"/>
              <a:t>High-end events</a:t>
            </a:r>
          </a:p>
          <a:p>
            <a:pPr lvl="1">
              <a:buClr>
                <a:schemeClr val="tx1"/>
              </a:buClr>
            </a:pPr>
            <a:r>
              <a:rPr lang="en-US" sz="1600" dirty="0"/>
              <a:t>Wide open opportunity in OKC</a:t>
            </a:r>
          </a:p>
          <a:p>
            <a:pPr lvl="1">
              <a:buClr>
                <a:schemeClr val="tx1"/>
              </a:buClr>
            </a:pPr>
            <a:endParaRPr lang="en-US" sz="1600" b="1" dirty="0"/>
          </a:p>
          <a:p>
            <a:pPr marL="0" indent="0">
              <a:buClr>
                <a:schemeClr val="tx1"/>
              </a:buClr>
              <a:buNone/>
            </a:pPr>
            <a:endParaRPr lang="en-US" sz="1600" b="1" dirty="0"/>
          </a:p>
        </p:txBody>
      </p:sp>
      <p:pic>
        <p:nvPicPr>
          <p:cNvPr id="9" name="Picture 8">
            <a:extLst>
              <a:ext uri="{FF2B5EF4-FFF2-40B4-BE49-F238E27FC236}">
                <a16:creationId xmlns:a16="http://schemas.microsoft.com/office/drawing/2014/main" id="{ED03A721-6E7F-B64C-B02F-0CFDFA4352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13808" y="2644407"/>
            <a:ext cx="997158" cy="1740023"/>
          </a:xfrm>
          <a:prstGeom prst="rect">
            <a:avLst/>
          </a:prstGeom>
        </p:spPr>
      </p:pic>
      <p:pic>
        <p:nvPicPr>
          <p:cNvPr id="11" name="Picture 10">
            <a:extLst>
              <a:ext uri="{FF2B5EF4-FFF2-40B4-BE49-F238E27FC236}">
                <a16:creationId xmlns:a16="http://schemas.microsoft.com/office/drawing/2014/main" id="{68373D82-D98D-3B49-8781-0F2BE265EB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50380" y="317605"/>
            <a:ext cx="1035136" cy="2322839"/>
          </a:xfrm>
          <a:prstGeom prst="rect">
            <a:avLst/>
          </a:prstGeom>
        </p:spPr>
      </p:pic>
      <p:pic>
        <p:nvPicPr>
          <p:cNvPr id="13" name="Picture 12" descr="A jar of pickles&#10;&#10;Description automatically generated">
            <a:extLst>
              <a:ext uri="{FF2B5EF4-FFF2-40B4-BE49-F238E27FC236}">
                <a16:creationId xmlns:a16="http://schemas.microsoft.com/office/drawing/2014/main" id="{3F7929CD-37D8-394A-99ED-AC5223DBEC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64215" y="4563457"/>
            <a:ext cx="1156422" cy="1865999"/>
          </a:xfrm>
          <a:prstGeom prst="rect">
            <a:avLst/>
          </a:prstGeom>
        </p:spPr>
      </p:pic>
      <p:pic>
        <p:nvPicPr>
          <p:cNvPr id="15" name="Picture 14" descr="A bottle of oil&#10;&#10;Description automatically generated with low confidence">
            <a:extLst>
              <a:ext uri="{FF2B5EF4-FFF2-40B4-BE49-F238E27FC236}">
                <a16:creationId xmlns:a16="http://schemas.microsoft.com/office/drawing/2014/main" id="{9E807D81-09CC-BE49-8484-4AA7225C29A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33776" y="4574837"/>
            <a:ext cx="1156422" cy="1865999"/>
          </a:xfrm>
          <a:prstGeom prst="rect">
            <a:avLst/>
          </a:prstGeom>
        </p:spPr>
      </p:pic>
      <p:pic>
        <p:nvPicPr>
          <p:cNvPr id="17" name="Picture 16" descr="Logo, company name&#10;&#10;Description automatically generated with medium confidence">
            <a:extLst>
              <a:ext uri="{FF2B5EF4-FFF2-40B4-BE49-F238E27FC236}">
                <a16:creationId xmlns:a16="http://schemas.microsoft.com/office/drawing/2014/main" id="{F72C2440-04F7-5D4B-B6DC-D97D5E7179C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38642" y="2621542"/>
            <a:ext cx="941033" cy="1740023"/>
          </a:xfrm>
          <a:prstGeom prst="rect">
            <a:avLst/>
          </a:prstGeom>
        </p:spPr>
      </p:pic>
      <p:pic>
        <p:nvPicPr>
          <p:cNvPr id="19" name="Picture 18" descr="A bottle of alcohol&#10;&#10;Description automatically generated with low confidence">
            <a:extLst>
              <a:ext uri="{FF2B5EF4-FFF2-40B4-BE49-F238E27FC236}">
                <a16:creationId xmlns:a16="http://schemas.microsoft.com/office/drawing/2014/main" id="{00F62616-C43F-754F-8A39-C5916C758AB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29674" y="301009"/>
            <a:ext cx="1096874" cy="2322839"/>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A12B3684-357D-7144-BC97-1E36DA7416D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733776" y="2621542"/>
            <a:ext cx="1082056" cy="1740023"/>
          </a:xfrm>
          <a:prstGeom prst="rect">
            <a:avLst/>
          </a:prstGeom>
        </p:spPr>
      </p:pic>
      <p:pic>
        <p:nvPicPr>
          <p:cNvPr id="23" name="Picture 22" descr="A bottle of soda&#10;&#10;Description automatically generated with low confidence">
            <a:extLst>
              <a:ext uri="{FF2B5EF4-FFF2-40B4-BE49-F238E27FC236}">
                <a16:creationId xmlns:a16="http://schemas.microsoft.com/office/drawing/2014/main" id="{25E0AEAF-A942-7246-8672-951B59DA9B5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170879" y="460350"/>
            <a:ext cx="952072" cy="2052600"/>
          </a:xfrm>
          <a:prstGeom prst="rect">
            <a:avLst/>
          </a:prstGeom>
        </p:spPr>
      </p:pic>
      <p:pic>
        <p:nvPicPr>
          <p:cNvPr id="27" name="Picture 26">
            <a:extLst>
              <a:ext uri="{FF2B5EF4-FFF2-40B4-BE49-F238E27FC236}">
                <a16:creationId xmlns:a16="http://schemas.microsoft.com/office/drawing/2014/main" id="{9E18D064-12A9-0940-9E95-45AAA7B9D63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280036" y="4557081"/>
            <a:ext cx="1257884" cy="1865999"/>
          </a:xfrm>
          <a:prstGeom prst="rect">
            <a:avLst/>
          </a:prstGeom>
        </p:spPr>
      </p:pic>
      <p:pic>
        <p:nvPicPr>
          <p:cNvPr id="30" name="Picture 29">
            <a:extLst>
              <a:ext uri="{FF2B5EF4-FFF2-40B4-BE49-F238E27FC236}">
                <a16:creationId xmlns:a16="http://schemas.microsoft.com/office/drawing/2014/main" id="{328AB84D-FA6F-8946-9E77-0B18AF04ACA9}"/>
              </a:ext>
            </a:extLst>
          </p:cNvPr>
          <p:cNvPicPr>
            <a:picLocks noChangeAspect="1"/>
          </p:cNvPicPr>
          <p:nvPr/>
        </p:nvPicPr>
        <p:blipFill>
          <a:blip r:embed="rId11">
            <a:alphaModFix amt="11000"/>
          </a:blip>
          <a:stretch>
            <a:fillRect/>
          </a:stretch>
        </p:blipFill>
        <p:spPr>
          <a:xfrm rot="21130268">
            <a:off x="9377362" y="2887887"/>
            <a:ext cx="3530109" cy="3919638"/>
          </a:xfrm>
          <a:prstGeom prst="rect">
            <a:avLst/>
          </a:prstGeom>
        </p:spPr>
      </p:pic>
    </p:spTree>
    <p:extLst>
      <p:ext uri="{BB962C8B-B14F-4D97-AF65-F5344CB8AC3E}">
        <p14:creationId xmlns:p14="http://schemas.microsoft.com/office/powerpoint/2010/main" val="1367669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9E7253-03DD-2743-9B1A-B6A30F1240FD}"/>
              </a:ext>
            </a:extLst>
          </p:cNvPr>
          <p:cNvPicPr>
            <a:picLocks noChangeAspect="1"/>
          </p:cNvPicPr>
          <p:nvPr/>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6F125D0-052B-6749-B8CB-5562205F9E81}"/>
              </a:ext>
            </a:extLst>
          </p:cNvPr>
          <p:cNvSpPr txBox="1">
            <a:spLocks/>
          </p:cNvSpPr>
          <p:nvPr/>
        </p:nvSpPr>
        <p:spPr>
          <a:xfrm>
            <a:off x="838200" y="3174590"/>
            <a:ext cx="10515600" cy="1325563"/>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dirty="0">
                <a:solidFill>
                  <a:schemeClr val="bg1"/>
                </a:solidFill>
              </a:rPr>
              <a:t>REAL URBAN BBQ</a:t>
            </a:r>
          </a:p>
        </p:txBody>
      </p:sp>
    </p:spTree>
    <p:extLst>
      <p:ext uri="{BB962C8B-B14F-4D97-AF65-F5344CB8AC3E}">
        <p14:creationId xmlns:p14="http://schemas.microsoft.com/office/powerpoint/2010/main" val="4109471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279780"/>
            <a:ext cx="10515600" cy="1325563"/>
          </a:xfrm>
        </p:spPr>
        <p:txBody>
          <a:bodyPr>
            <a:normAutofit/>
          </a:bodyPr>
          <a:lstStyle/>
          <a:p>
            <a:r>
              <a:rPr lang="en-US" sz="2800" dirty="0">
                <a:latin typeface="Arial Black" panose="020B0A04020102020204" pitchFamily="34" charset="0"/>
              </a:rPr>
              <a:t>REAL URBAN BBQ</a:t>
            </a:r>
            <a:br>
              <a:rPr lang="en-US" sz="2800" dirty="0">
                <a:latin typeface="Arial Black" panose="020B0A04020102020204" pitchFamily="34" charset="0"/>
              </a:rPr>
            </a:br>
            <a:r>
              <a:rPr lang="en-US" sz="2800" dirty="0">
                <a:latin typeface="Arial Black" panose="020B0A04020102020204" pitchFamily="34" charset="0"/>
              </a:rPr>
              <a:t>OVERVIEW</a:t>
            </a:r>
          </a:p>
        </p:txBody>
      </p:sp>
      <p:pic>
        <p:nvPicPr>
          <p:cNvPr id="10" name="Picture 9" descr="A picture containing text&#10;&#10;Description automatically generated">
            <a:extLst>
              <a:ext uri="{FF2B5EF4-FFF2-40B4-BE49-F238E27FC236}">
                <a16:creationId xmlns:a16="http://schemas.microsoft.com/office/drawing/2014/main" id="{1E110223-D49B-9145-8FF2-599CE28973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3447"/>
          <a:stretch/>
        </p:blipFill>
        <p:spPr>
          <a:xfrm>
            <a:off x="6702825" y="107079"/>
            <a:ext cx="5165153" cy="6241002"/>
          </a:xfrm>
          <a:prstGeom prst="rect">
            <a:avLst/>
          </a:prstGeom>
        </p:spPr>
      </p:pic>
      <p:sp>
        <p:nvSpPr>
          <p:cNvPr id="12" name="Content Placeholder 6">
            <a:extLst>
              <a:ext uri="{FF2B5EF4-FFF2-40B4-BE49-F238E27FC236}">
                <a16:creationId xmlns:a16="http://schemas.microsoft.com/office/drawing/2014/main" id="{D79347E7-2789-B34A-A780-B55DD8D40439}"/>
              </a:ext>
            </a:extLst>
          </p:cNvPr>
          <p:cNvSpPr txBox="1">
            <a:spLocks/>
          </p:cNvSpPr>
          <p:nvPr/>
        </p:nvSpPr>
        <p:spPr>
          <a:xfrm>
            <a:off x="562614" y="2135627"/>
            <a:ext cx="4978538" cy="3013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buClr>
                <a:schemeClr val="tx1"/>
              </a:buClr>
              <a:buSzPct val="120000"/>
            </a:pPr>
            <a:r>
              <a:rPr lang="en-US" sz="1600" dirty="0"/>
              <a:t>Founded in 2009 by Jeff Shapiro who is current Director of Culinary &amp; Development for BBQ</a:t>
            </a:r>
          </a:p>
          <a:p>
            <a:pPr lvl="1">
              <a:lnSpc>
                <a:spcPct val="150000"/>
              </a:lnSpc>
              <a:buClr>
                <a:schemeClr val="tx1"/>
              </a:buClr>
              <a:buSzPct val="120000"/>
            </a:pPr>
            <a:r>
              <a:rPr lang="en-US" sz="1600" dirty="0"/>
              <a:t>Acquired concept for Line Service Prototype</a:t>
            </a:r>
          </a:p>
          <a:p>
            <a:pPr lvl="1">
              <a:lnSpc>
                <a:spcPct val="150000"/>
              </a:lnSpc>
              <a:buClr>
                <a:schemeClr val="tx1"/>
              </a:buClr>
              <a:buSzPct val="120000"/>
            </a:pPr>
            <a:r>
              <a:rPr lang="en-US" sz="1600" dirty="0"/>
              <a:t>$2.5-$3.0 MM in revenue in 2021</a:t>
            </a:r>
          </a:p>
          <a:p>
            <a:pPr lvl="1">
              <a:lnSpc>
                <a:spcPct val="150000"/>
              </a:lnSpc>
              <a:buClr>
                <a:schemeClr val="tx1"/>
              </a:buClr>
              <a:buSzPct val="120000"/>
            </a:pPr>
            <a:r>
              <a:rPr lang="en-US" sz="1600" b="1" dirty="0"/>
              <a:t>1.5 minute </a:t>
            </a:r>
            <a:r>
              <a:rPr lang="en-US" sz="1600" dirty="0"/>
              <a:t>ticket times</a:t>
            </a:r>
          </a:p>
          <a:p>
            <a:pPr lvl="1">
              <a:lnSpc>
                <a:spcPct val="150000"/>
              </a:lnSpc>
              <a:buClr>
                <a:schemeClr val="tx1"/>
              </a:buClr>
              <a:buSzPct val="120000"/>
            </a:pPr>
            <a:r>
              <a:rPr lang="en-US" sz="1600" b="1" dirty="0"/>
              <a:t>$350K</a:t>
            </a:r>
            <a:r>
              <a:rPr lang="en-US" sz="1600" dirty="0"/>
              <a:t> CPG Revenue in 2020</a:t>
            </a:r>
            <a:endParaRPr lang="en-US" sz="1600" baseline="30000" dirty="0"/>
          </a:p>
          <a:p>
            <a:pPr lvl="1">
              <a:lnSpc>
                <a:spcPct val="150000"/>
              </a:lnSpc>
              <a:buClr>
                <a:schemeClr val="tx1"/>
              </a:buClr>
              <a:buSzPct val="120000"/>
            </a:pPr>
            <a:endParaRPr lang="en-US" sz="1600" dirty="0"/>
          </a:p>
          <a:p>
            <a:pPr lvl="1">
              <a:lnSpc>
                <a:spcPct val="150000"/>
              </a:lnSpc>
              <a:buClr>
                <a:schemeClr val="tx1"/>
              </a:buClr>
              <a:buSzPct val="120000"/>
            </a:pPr>
            <a:endParaRPr lang="en-US" sz="1600" cap="all" spc="-50" dirty="0">
              <a:ea typeface="+mj-ea"/>
            </a:endParaRPr>
          </a:p>
          <a:p>
            <a:pPr lvl="1">
              <a:lnSpc>
                <a:spcPct val="150000"/>
              </a:lnSpc>
              <a:buClr>
                <a:schemeClr val="tx1"/>
              </a:buClr>
              <a:buSzPct val="120000"/>
            </a:pPr>
            <a:endParaRPr lang="en-US" sz="1600" b="1" cap="all" spc="-50" dirty="0">
              <a:ea typeface="+mj-ea"/>
            </a:endParaRPr>
          </a:p>
        </p:txBody>
      </p:sp>
    </p:spTree>
    <p:extLst>
      <p:ext uri="{BB962C8B-B14F-4D97-AF65-F5344CB8AC3E}">
        <p14:creationId xmlns:p14="http://schemas.microsoft.com/office/powerpoint/2010/main" val="1869102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4AF5-0E4F-4DD0-A24E-60F89CB84536}"/>
              </a:ext>
            </a:extLst>
          </p:cNvPr>
          <p:cNvSpPr>
            <a:spLocks noGrp="1"/>
          </p:cNvSpPr>
          <p:nvPr>
            <p:ph type="ctrTitle"/>
          </p:nvPr>
        </p:nvSpPr>
        <p:spPr>
          <a:xfrm>
            <a:off x="616376" y="-582523"/>
            <a:ext cx="9848101" cy="2065611"/>
          </a:xfrm>
        </p:spPr>
        <p:txBody>
          <a:bodyPr anchor="ctr">
            <a:normAutofit/>
          </a:bodyPr>
          <a:lstStyle/>
          <a:p>
            <a:pPr algn="l"/>
            <a:r>
              <a:rPr lang="en-US" sz="2800" cap="all" dirty="0" err="1">
                <a:latin typeface="Arial Black" panose="020B0A04020102020204" pitchFamily="34" charset="0"/>
              </a:rPr>
              <a:t>neW</a:t>
            </a:r>
            <a:r>
              <a:rPr lang="en-US" sz="2800" cap="all" dirty="0">
                <a:latin typeface="Arial Black" panose="020B0A04020102020204" pitchFamily="34" charset="0"/>
              </a:rPr>
              <a:t> 2021 Guidance</a:t>
            </a:r>
            <a:endParaRPr lang="en-US" sz="1600" cap="all" dirty="0">
              <a:solidFill>
                <a:srgbClr val="FF0000"/>
              </a:solidFill>
              <a:latin typeface="Arial Black" panose="020B0A04020102020204" pitchFamily="34" charset="0"/>
            </a:endParaRPr>
          </a:p>
        </p:txBody>
      </p:sp>
      <p:cxnSp>
        <p:nvCxnSpPr>
          <p:cNvPr id="8" name="Straight Connector 7">
            <a:extLst>
              <a:ext uri="{FF2B5EF4-FFF2-40B4-BE49-F238E27FC236}">
                <a16:creationId xmlns:a16="http://schemas.microsoft.com/office/drawing/2014/main" id="{EB956376-5116-4CD5-98C7-3467F645F483}"/>
              </a:ext>
            </a:extLst>
          </p:cNvPr>
          <p:cNvCxnSpPr/>
          <p:nvPr/>
        </p:nvCxnSpPr>
        <p:spPr>
          <a:xfrm>
            <a:off x="3733101" y="212899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727969" y="2395733"/>
            <a:ext cx="5874543"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flipV="1">
            <a:off x="621958" y="3608510"/>
            <a:ext cx="5980554" cy="4487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616376" y="4899451"/>
            <a:ext cx="598613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41600" y="1425350"/>
            <a:ext cx="1969088" cy="800219"/>
          </a:xfrm>
          <a:prstGeom prst="rect">
            <a:avLst/>
          </a:prstGeom>
          <a:noFill/>
        </p:spPr>
        <p:txBody>
          <a:bodyPr wrap="square" rtlCol="0">
            <a:spAutoFit/>
          </a:bodyPr>
          <a:lstStyle/>
          <a:p>
            <a:pPr algn="ctr"/>
            <a:r>
              <a:rPr lang="en-US" sz="1400" i="1" dirty="0">
                <a:latin typeface="Century Schoolbook" panose="02040604050505020304" pitchFamily="18" charset="0"/>
              </a:rPr>
              <a:t>Net Restaurant Revenue</a:t>
            </a:r>
            <a:endParaRPr lang="en-US" sz="800" i="1" dirty="0">
              <a:latin typeface="Century Schoolbook" panose="02040604050505020304" pitchFamily="18" charset="0"/>
            </a:endParaRPr>
          </a:p>
          <a:p>
            <a:pPr algn="ctr"/>
            <a:r>
              <a:rPr lang="en-US" b="1" dirty="0">
                <a:latin typeface="Arial Black" panose="020B0604020202020204" pitchFamily="34" charset="0"/>
                <a:cs typeface="Arial Black" panose="020B0604020202020204" pitchFamily="34" charset="0"/>
              </a:rPr>
              <a:t>$183-188 MM</a:t>
            </a:r>
          </a:p>
        </p:txBody>
      </p:sp>
      <p:sp>
        <p:nvSpPr>
          <p:cNvPr id="27" name="TextBox 26"/>
          <p:cNvSpPr txBox="1"/>
          <p:nvPr/>
        </p:nvSpPr>
        <p:spPr>
          <a:xfrm>
            <a:off x="4958896" y="1409124"/>
            <a:ext cx="1909474" cy="800219"/>
          </a:xfrm>
          <a:prstGeom prst="rect">
            <a:avLst/>
          </a:prstGeom>
          <a:noFill/>
        </p:spPr>
        <p:txBody>
          <a:bodyPr wrap="square" rtlCol="0">
            <a:spAutoFit/>
          </a:bodyPr>
          <a:lstStyle/>
          <a:p>
            <a:pPr algn="ctr"/>
            <a:r>
              <a:rPr lang="en-US" sz="1400" i="1" dirty="0">
                <a:latin typeface="Century Schoolbook" panose="02040604050505020304" pitchFamily="18" charset="0"/>
              </a:rPr>
              <a:t>System-wide Sales</a:t>
            </a:r>
          </a:p>
          <a:p>
            <a:pPr algn="ctr"/>
            <a:endParaRPr lang="en-US" sz="1400" i="1" dirty="0">
              <a:latin typeface="Century Schoolbook" panose="02040604050505020304" pitchFamily="18" charset="0"/>
            </a:endParaRPr>
          </a:p>
          <a:p>
            <a:pPr algn="ctr"/>
            <a:r>
              <a:rPr lang="en-US" b="1" dirty="0">
                <a:latin typeface="Arial Black" panose="020B0604020202020204" pitchFamily="34" charset="0"/>
                <a:cs typeface="Arial Black" panose="020B0604020202020204" pitchFamily="34" charset="0"/>
              </a:rPr>
              <a:t>$480-485 MM</a:t>
            </a:r>
          </a:p>
        </p:txBody>
      </p:sp>
      <p:sp>
        <p:nvSpPr>
          <p:cNvPr id="29" name="TextBox 28"/>
          <p:cNvSpPr txBox="1"/>
          <p:nvPr/>
        </p:nvSpPr>
        <p:spPr>
          <a:xfrm>
            <a:off x="616826" y="3956284"/>
            <a:ext cx="1433925" cy="584775"/>
          </a:xfrm>
          <a:prstGeom prst="rect">
            <a:avLst/>
          </a:prstGeom>
          <a:noFill/>
        </p:spPr>
        <p:txBody>
          <a:bodyPr wrap="square" rtlCol="0">
            <a:spAutoFit/>
          </a:bodyPr>
          <a:lstStyle/>
          <a:p>
            <a:pPr algn="ctr"/>
            <a:r>
              <a:rPr lang="en-US" sz="1400" i="1" dirty="0">
                <a:latin typeface="Century Schoolbook" panose="02040604050505020304" pitchFamily="18" charset="0"/>
              </a:rPr>
              <a:t>Cash</a:t>
            </a:r>
            <a:r>
              <a:rPr lang="en-US" sz="800" i="1" baseline="30000" dirty="0">
                <a:latin typeface="Century Schoolbook" panose="02040604050505020304" pitchFamily="18" charset="0"/>
              </a:rPr>
              <a:t>1  2</a:t>
            </a:r>
          </a:p>
          <a:p>
            <a:r>
              <a:rPr lang="en-US" b="1" dirty="0">
                <a:latin typeface="Arial Black" panose="020B0604020202020204" pitchFamily="34" charset="0"/>
                <a:cs typeface="Arial Black" panose="020B0604020202020204" pitchFamily="34" charset="0"/>
              </a:rPr>
              <a:t>$30.1 MM</a:t>
            </a:r>
          </a:p>
        </p:txBody>
      </p:sp>
      <p:sp>
        <p:nvSpPr>
          <p:cNvPr id="33" name="TextBox 32"/>
          <p:cNvSpPr txBox="1"/>
          <p:nvPr/>
        </p:nvSpPr>
        <p:spPr>
          <a:xfrm>
            <a:off x="2757596" y="2688182"/>
            <a:ext cx="3847423" cy="861774"/>
          </a:xfrm>
          <a:prstGeom prst="rect">
            <a:avLst/>
          </a:prstGeom>
          <a:noFill/>
        </p:spPr>
        <p:txBody>
          <a:bodyPr wrap="square" rtlCol="0">
            <a:spAutoFit/>
          </a:bodyPr>
          <a:lstStyle/>
          <a:p>
            <a:r>
              <a:rPr lang="en-US" sz="1400" i="1" dirty="0">
                <a:latin typeface="Century Schoolbook" panose="02040604050505020304" pitchFamily="18" charset="0"/>
              </a:rPr>
              <a:t>2021 Cash EBITDA </a:t>
            </a:r>
          </a:p>
          <a:p>
            <a:r>
              <a:rPr lang="en-US" b="1" dirty="0">
                <a:latin typeface="Arial Black" panose="020B0604020202020204" pitchFamily="34" charset="0"/>
                <a:cs typeface="Arial Black" panose="020B0604020202020204" pitchFamily="34" charset="0"/>
              </a:rPr>
              <a:t>$16.5 – 17.0 MM</a:t>
            </a:r>
          </a:p>
          <a:p>
            <a:endParaRPr lang="en-US" b="1" dirty="0">
              <a:latin typeface="Arial Black" panose="020B0604020202020204" pitchFamily="34" charset="0"/>
              <a:cs typeface="Arial Black" panose="020B0604020202020204" pitchFamily="34" charset="0"/>
            </a:endParaRPr>
          </a:p>
        </p:txBody>
      </p:sp>
      <p:sp>
        <p:nvSpPr>
          <p:cNvPr id="34" name="TextBox 33"/>
          <p:cNvSpPr txBox="1"/>
          <p:nvPr/>
        </p:nvSpPr>
        <p:spPr>
          <a:xfrm>
            <a:off x="405529" y="2670783"/>
            <a:ext cx="2278233" cy="584775"/>
          </a:xfrm>
          <a:prstGeom prst="rect">
            <a:avLst/>
          </a:prstGeom>
          <a:noFill/>
        </p:spPr>
        <p:txBody>
          <a:bodyPr wrap="square" rtlCol="0">
            <a:spAutoFit/>
          </a:bodyPr>
          <a:lstStyle/>
          <a:p>
            <a:pPr algn="ctr"/>
            <a:r>
              <a:rPr lang="en-US" sz="1400" i="1" dirty="0">
                <a:latin typeface="Century Schoolbook" panose="02040604050505020304" pitchFamily="18" charset="0"/>
              </a:rPr>
              <a:t>Net Income</a:t>
            </a:r>
            <a:endParaRPr lang="en-US" sz="1400" i="1" baseline="30000" dirty="0">
              <a:latin typeface="Century Schoolbook" panose="02040604050505020304" pitchFamily="18" charset="0"/>
            </a:endParaRPr>
          </a:p>
          <a:p>
            <a:r>
              <a:rPr lang="en-US" b="1" dirty="0">
                <a:latin typeface="Arial Black" panose="020B0604020202020204" pitchFamily="34" charset="0"/>
                <a:cs typeface="Arial Black" panose="020B0604020202020204" pitchFamily="34" charset="0"/>
              </a:rPr>
              <a:t>$22.5 – 23.0 MM</a:t>
            </a:r>
          </a:p>
        </p:txBody>
      </p:sp>
      <p:cxnSp>
        <p:nvCxnSpPr>
          <p:cNvPr id="35" name="Straight Connector 34"/>
          <p:cNvCxnSpPr/>
          <p:nvPr/>
        </p:nvCxnSpPr>
        <p:spPr>
          <a:xfrm>
            <a:off x="2559876" y="3978315"/>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33E64DB-72B6-4FAC-986E-38EFA915BDD7}"/>
              </a:ext>
            </a:extLst>
          </p:cNvPr>
          <p:cNvSpPr txBox="1"/>
          <p:nvPr/>
        </p:nvSpPr>
        <p:spPr>
          <a:xfrm>
            <a:off x="538522" y="5715736"/>
            <a:ext cx="5557478" cy="507831"/>
          </a:xfrm>
          <a:prstGeom prst="rect">
            <a:avLst/>
          </a:prstGeom>
          <a:noFill/>
        </p:spPr>
        <p:txBody>
          <a:bodyPr wrap="square" rtlCol="0">
            <a:spAutoFit/>
          </a:bodyPr>
          <a:lstStyle/>
          <a:p>
            <a:r>
              <a:rPr lang="en-US" sz="900" i="1" baseline="30000" dirty="0">
                <a:latin typeface="Arial" panose="020B0604020202020204" pitchFamily="34" charset="0"/>
                <a:cs typeface="Arial" panose="020B0604020202020204" pitchFamily="34" charset="0"/>
              </a:rPr>
              <a:t>1 </a:t>
            </a:r>
            <a:r>
              <a:rPr lang="en-US" sz="900" i="1" dirty="0">
                <a:latin typeface="Arial" panose="020B0604020202020204" pitchFamily="34" charset="0"/>
                <a:cs typeface="Arial" panose="020B0604020202020204" pitchFamily="34" charset="0"/>
              </a:rPr>
              <a:t>Includes $1.15MM restricted cash</a:t>
            </a:r>
          </a:p>
          <a:p>
            <a:r>
              <a:rPr lang="en-US" sz="900" i="1" baseline="30000" dirty="0">
                <a:latin typeface="Arial" panose="020B0604020202020204" pitchFamily="34" charset="0"/>
                <a:cs typeface="Arial" panose="020B0604020202020204" pitchFamily="34" charset="0"/>
              </a:rPr>
              <a:t>2</a:t>
            </a:r>
            <a:r>
              <a:rPr lang="en-US" sz="900" i="1" dirty="0">
                <a:latin typeface="Arial" panose="020B0604020202020204" pitchFamily="34" charset="0"/>
                <a:cs typeface="Arial" panose="020B0604020202020204" pitchFamily="34" charset="0"/>
              </a:rPr>
              <a:t> as of 10/3/2021</a:t>
            </a:r>
          </a:p>
          <a:p>
            <a:endParaRPr lang="en-US" sz="900" i="1"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4B0B20E-772A-4093-85FE-79F0B4E67C91}"/>
              </a:ext>
            </a:extLst>
          </p:cNvPr>
          <p:cNvSpPr/>
          <p:nvPr/>
        </p:nvSpPr>
        <p:spPr>
          <a:xfrm>
            <a:off x="589680" y="655565"/>
            <a:ext cx="2149627" cy="400110"/>
          </a:xfrm>
          <a:prstGeom prst="rect">
            <a:avLst/>
          </a:prstGeom>
        </p:spPr>
        <p:txBody>
          <a:bodyPr wrap="none">
            <a:spAutoFit/>
          </a:bodyPr>
          <a:lstStyle/>
          <a:p>
            <a:r>
              <a:rPr lang="en-US" sz="2000" b="1" i="1" spc="10" dirty="0">
                <a:latin typeface="Century Schoolbook" panose="02040604050505020304" pitchFamily="18" charset="0"/>
              </a:rPr>
              <a:t>NASDAQ: BBQ</a:t>
            </a:r>
            <a:endParaRPr lang="en-US" sz="2000" b="1" i="1" dirty="0">
              <a:latin typeface="Century Schoolbook" panose="02040604050505020304" pitchFamily="18" charset="0"/>
            </a:endParaRPr>
          </a:p>
        </p:txBody>
      </p:sp>
      <p:pic>
        <p:nvPicPr>
          <p:cNvPr id="39" name="Picture 38" descr="Icon&#10;&#10;Description automatically generated">
            <a:extLst>
              <a:ext uri="{FF2B5EF4-FFF2-40B4-BE49-F238E27FC236}">
                <a16:creationId xmlns:a16="http://schemas.microsoft.com/office/drawing/2014/main" id="{381C32E8-3172-477E-912E-024D03EDC9E6}"/>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11353801" y="136525"/>
            <a:ext cx="660400" cy="365125"/>
          </a:xfrm>
          <a:prstGeom prst="rect">
            <a:avLst/>
          </a:prstGeom>
        </p:spPr>
      </p:pic>
      <p:cxnSp>
        <p:nvCxnSpPr>
          <p:cNvPr id="30" name="Straight Connector 29">
            <a:extLst>
              <a:ext uri="{FF2B5EF4-FFF2-40B4-BE49-F238E27FC236}">
                <a16:creationId xmlns:a16="http://schemas.microsoft.com/office/drawing/2014/main" id="{37E37E67-04C7-44CC-902D-0997A8D0FC78}"/>
              </a:ext>
            </a:extLst>
          </p:cNvPr>
          <p:cNvCxnSpPr/>
          <p:nvPr/>
        </p:nvCxnSpPr>
        <p:spPr>
          <a:xfrm>
            <a:off x="2564891" y="2740281"/>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D52E911-2FC1-49EF-9274-26F69E782EC4}"/>
              </a:ext>
            </a:extLst>
          </p:cNvPr>
          <p:cNvSpPr txBox="1"/>
          <p:nvPr/>
        </p:nvSpPr>
        <p:spPr>
          <a:xfrm>
            <a:off x="2683762" y="1415690"/>
            <a:ext cx="2208291" cy="796892"/>
          </a:xfrm>
          <a:prstGeom prst="rect">
            <a:avLst/>
          </a:prstGeom>
          <a:noFill/>
        </p:spPr>
        <p:txBody>
          <a:bodyPr wrap="square" rtlCol="0">
            <a:spAutoFit/>
          </a:bodyPr>
          <a:lstStyle/>
          <a:p>
            <a:pPr algn="ctr"/>
            <a:r>
              <a:rPr lang="en-US" sz="1400" i="1" dirty="0">
                <a:latin typeface="Century Schoolbook" panose="02040604050505020304" pitchFamily="18" charset="0"/>
              </a:rPr>
              <a:t>Royalty, License and Other Revenue</a:t>
            </a:r>
            <a:endParaRPr lang="en-US" sz="800" i="1" dirty="0">
              <a:latin typeface="Century Schoolbook" panose="02040604050505020304" pitchFamily="18" charset="0"/>
            </a:endParaRPr>
          </a:p>
          <a:p>
            <a:pPr algn="ctr"/>
            <a:r>
              <a:rPr lang="en-US" b="1" dirty="0">
                <a:latin typeface="Arial Black" panose="020B0604020202020204" pitchFamily="34" charset="0"/>
                <a:cs typeface="Arial Black" panose="020B0604020202020204" pitchFamily="34" charset="0"/>
              </a:rPr>
              <a:t>$14-15 MM</a:t>
            </a:r>
          </a:p>
        </p:txBody>
      </p:sp>
      <p:cxnSp>
        <p:nvCxnSpPr>
          <p:cNvPr id="42" name="Straight Connector 41">
            <a:extLst>
              <a:ext uri="{FF2B5EF4-FFF2-40B4-BE49-F238E27FC236}">
                <a16:creationId xmlns:a16="http://schemas.microsoft.com/office/drawing/2014/main" id="{589D2D8E-3648-4A2C-962E-14B3BE34F98A}"/>
              </a:ext>
            </a:extLst>
          </p:cNvPr>
          <p:cNvCxnSpPr/>
          <p:nvPr/>
        </p:nvCxnSpPr>
        <p:spPr>
          <a:xfrm>
            <a:off x="4458035" y="4247154"/>
            <a:ext cx="0" cy="51172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14089AF-A159-483D-9E5F-D813CD69B68D}"/>
              </a:ext>
            </a:extLst>
          </p:cNvPr>
          <p:cNvSpPr txBox="1"/>
          <p:nvPr/>
        </p:nvSpPr>
        <p:spPr>
          <a:xfrm>
            <a:off x="2842198" y="3962962"/>
            <a:ext cx="2348752" cy="584775"/>
          </a:xfrm>
          <a:prstGeom prst="rect">
            <a:avLst/>
          </a:prstGeom>
          <a:noFill/>
        </p:spPr>
        <p:txBody>
          <a:bodyPr wrap="square" rtlCol="0">
            <a:spAutoFit/>
          </a:bodyPr>
          <a:lstStyle/>
          <a:p>
            <a:r>
              <a:rPr lang="en-US" sz="1400" i="1" dirty="0">
                <a:latin typeface="Century Schoolbook" panose="02040604050505020304" pitchFamily="18" charset="0"/>
              </a:rPr>
              <a:t>Long Term Bank Debt  </a:t>
            </a:r>
            <a:r>
              <a:rPr lang="en-US" sz="1400" i="1" baseline="30000" dirty="0">
                <a:latin typeface="Century Schoolbook" panose="02040604050505020304" pitchFamily="18" charset="0"/>
              </a:rPr>
              <a:t>2</a:t>
            </a:r>
            <a:endParaRPr lang="en-US" sz="800" i="1" baseline="30000" dirty="0">
              <a:latin typeface="Century Schoolbook" panose="02040604050505020304" pitchFamily="18" charset="0"/>
            </a:endParaRPr>
          </a:p>
          <a:p>
            <a:r>
              <a:rPr lang="en-US" b="1" dirty="0">
                <a:latin typeface="Arial Black" panose="020B0604020202020204" pitchFamily="34" charset="0"/>
                <a:cs typeface="Arial Black" panose="020B0604020202020204" pitchFamily="34" charset="0"/>
              </a:rPr>
              <a:t>$8.8 MM</a:t>
            </a:r>
          </a:p>
        </p:txBody>
      </p:sp>
      <p:sp>
        <p:nvSpPr>
          <p:cNvPr id="36" name="Rectangle 35">
            <a:extLst>
              <a:ext uri="{FF2B5EF4-FFF2-40B4-BE49-F238E27FC236}">
                <a16:creationId xmlns:a16="http://schemas.microsoft.com/office/drawing/2014/main" id="{8E7BE190-8155-F343-B28B-9C7A828538A2}"/>
              </a:ext>
            </a:extLst>
          </p:cNvPr>
          <p:cNvSpPr/>
          <p:nvPr/>
        </p:nvSpPr>
        <p:spPr>
          <a:xfrm>
            <a:off x="6937980" y="1813050"/>
            <a:ext cx="1345325" cy="1077218"/>
          </a:xfrm>
          <a:prstGeom prst="rect">
            <a:avLst/>
          </a:prstGeom>
        </p:spPr>
        <p:txBody>
          <a:bodyPr wrap="square">
            <a:spAutoFit/>
          </a:bodyPr>
          <a:lstStyle/>
          <a:p>
            <a:pPr algn="ctr"/>
            <a:r>
              <a:rPr lang="en-US" sz="4000" b="1" i="1" dirty="0">
                <a:latin typeface="Century Schoolbook" panose="02040604050505020304" pitchFamily="18" charset="0"/>
                <a:cs typeface="Arial Black" panose="020B0604020202020204" pitchFamily="34" charset="0"/>
              </a:rPr>
              <a:t>89</a:t>
            </a:r>
          </a:p>
          <a:p>
            <a:pPr algn="ctr"/>
            <a:r>
              <a:rPr lang="en-US" sz="1200" dirty="0">
                <a:latin typeface="Arial" panose="020B0604020202020204" pitchFamily="34" charset="0"/>
                <a:cs typeface="Arial" panose="020B0604020202020204" pitchFamily="34" charset="0"/>
              </a:rPr>
              <a:t>Company-owned locations</a:t>
            </a:r>
          </a:p>
        </p:txBody>
      </p:sp>
      <p:sp>
        <p:nvSpPr>
          <p:cNvPr id="44" name="Rectangle 43">
            <a:extLst>
              <a:ext uri="{FF2B5EF4-FFF2-40B4-BE49-F238E27FC236}">
                <a16:creationId xmlns:a16="http://schemas.microsoft.com/office/drawing/2014/main" id="{A131670A-86C5-3E43-B63A-10EED6C6C49F}"/>
              </a:ext>
            </a:extLst>
          </p:cNvPr>
          <p:cNvSpPr/>
          <p:nvPr/>
        </p:nvSpPr>
        <p:spPr>
          <a:xfrm>
            <a:off x="8447271" y="1861433"/>
            <a:ext cx="1413445" cy="1261884"/>
          </a:xfrm>
          <a:prstGeom prst="rect">
            <a:avLst/>
          </a:prstGeom>
        </p:spPr>
        <p:txBody>
          <a:bodyPr wrap="square">
            <a:spAutoFit/>
          </a:bodyPr>
          <a:lstStyle/>
          <a:p>
            <a:r>
              <a:rPr lang="en-US" sz="4000" b="1" dirty="0">
                <a:solidFill>
                  <a:srgbClr val="B63331"/>
                </a:solidFill>
                <a:latin typeface="Arial Black" panose="020B0604020202020204" pitchFamily="34" charset="0"/>
                <a:cs typeface="Arial Black" panose="020B0604020202020204" pitchFamily="34" charset="0"/>
              </a:rPr>
              <a:t> </a:t>
            </a:r>
            <a:r>
              <a:rPr lang="en-US" sz="4000" b="1" i="1" dirty="0">
                <a:latin typeface="Century Schoolbook" panose="02040604050505020304" pitchFamily="18" charset="0"/>
                <a:cs typeface="Arial Black" panose="020B0604020202020204" pitchFamily="34" charset="0"/>
              </a:rPr>
              <a:t>214</a:t>
            </a:r>
            <a:endParaRPr lang="en-US" sz="1200" b="1" dirty="0">
              <a:latin typeface="Arial Black" panose="020B0604020202020204" pitchFamily="34" charset="0"/>
              <a:cs typeface="Arial Black" panose="020B0604020202020204" pitchFamily="34" charset="0"/>
            </a:endParaRPr>
          </a:p>
          <a:p>
            <a:pPr algn="ctr"/>
            <a:r>
              <a:rPr lang="en-US" sz="1200" dirty="0">
                <a:latin typeface="Arial" panose="020B0604020202020204" pitchFamily="34" charset="0"/>
                <a:cs typeface="Arial" panose="020B0604020202020204" pitchFamily="34" charset="0"/>
              </a:rPr>
              <a:t>Franchised restaurants in </a:t>
            </a:r>
          </a:p>
          <a:p>
            <a:pPr algn="ctr"/>
            <a:r>
              <a:rPr lang="en-US" sz="1200" dirty="0">
                <a:latin typeface="Arial" panose="020B0604020202020204" pitchFamily="34" charset="0"/>
                <a:cs typeface="Arial" panose="020B0604020202020204" pitchFamily="34" charset="0"/>
              </a:rPr>
              <a:t>36 states</a:t>
            </a:r>
            <a:endParaRPr lang="en-US" dirty="0">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1A05DC58-9038-E045-8804-FDA526B79BFA}"/>
              </a:ext>
            </a:extLst>
          </p:cNvPr>
          <p:cNvSpPr/>
          <p:nvPr/>
        </p:nvSpPr>
        <p:spPr>
          <a:xfrm>
            <a:off x="10079788" y="1825142"/>
            <a:ext cx="1706684" cy="892552"/>
          </a:xfrm>
          <a:prstGeom prst="rect">
            <a:avLst/>
          </a:prstGeom>
        </p:spPr>
        <p:txBody>
          <a:bodyPr wrap="square">
            <a:spAutoFit/>
          </a:bodyPr>
          <a:lstStyle/>
          <a:p>
            <a:r>
              <a:rPr lang="en-US" sz="4000" b="1" i="1" dirty="0">
                <a:latin typeface="Century Schoolbook" panose="02040604050505020304" pitchFamily="18" charset="0"/>
                <a:cs typeface="Arial Black" panose="020B0604020202020204" pitchFamily="34" charset="0"/>
              </a:rPr>
              <a:t>&gt;70%</a:t>
            </a:r>
          </a:p>
          <a:p>
            <a:pPr algn="ctr"/>
            <a:r>
              <a:rPr lang="en-US" sz="1200" dirty="0">
                <a:latin typeface="Arial" panose="020B0604020202020204" pitchFamily="34" charset="0"/>
                <a:cs typeface="Arial" panose="020B0604020202020204" pitchFamily="34" charset="0"/>
              </a:rPr>
              <a:t>Franchised</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CB85A44D-66A4-3846-9007-96603A305106}"/>
              </a:ext>
            </a:extLst>
          </p:cNvPr>
          <p:cNvSpPr txBox="1"/>
          <p:nvPr/>
        </p:nvSpPr>
        <p:spPr>
          <a:xfrm>
            <a:off x="6970237" y="4158234"/>
            <a:ext cx="4533256" cy="830997"/>
          </a:xfrm>
          <a:prstGeom prst="rect">
            <a:avLst/>
          </a:prstGeom>
          <a:noFill/>
        </p:spPr>
        <p:txBody>
          <a:bodyPr wrap="square" rtlCol="0">
            <a:spAutoFit/>
          </a:bodyPr>
          <a:lstStyle/>
          <a:p>
            <a:r>
              <a:rPr lang="en-US" sz="1600" b="1" i="1" dirty="0">
                <a:latin typeface="Century Schoolbook" panose="02040604050505020304" pitchFamily="18" charset="0"/>
                <a:cs typeface="Arial Black" panose="020B0604020202020204" pitchFamily="34" charset="0"/>
              </a:rPr>
              <a:t>NASDAQ: BBQ </a:t>
            </a:r>
            <a:endParaRPr lang="en-US" sz="1100" b="1" spc="10" dirty="0"/>
          </a:p>
          <a:p>
            <a:pPr>
              <a:buClr>
                <a:schemeClr val="tx1"/>
              </a:buClr>
            </a:pPr>
            <a:r>
              <a:rPr lang="en-US" sz="1400" spc="10" dirty="0">
                <a:latin typeface="Arial" panose="020B0604020202020204" pitchFamily="34" charset="0"/>
                <a:cs typeface="Arial" panose="020B0604020202020204" pitchFamily="34" charset="0"/>
              </a:rPr>
              <a:t>~10.4 MM Shares Outstanding</a:t>
            </a:r>
            <a:endParaRPr lang="en-US" sz="1400" spc="10" baseline="30000" dirty="0">
              <a:latin typeface="Arial" panose="020B0604020202020204" pitchFamily="34" charset="0"/>
              <a:cs typeface="Arial" panose="020B0604020202020204" pitchFamily="34" charset="0"/>
            </a:endParaRPr>
          </a:p>
          <a:p>
            <a:endParaRPr lang="en-US" dirty="0"/>
          </a:p>
        </p:txBody>
      </p:sp>
      <p:cxnSp>
        <p:nvCxnSpPr>
          <p:cNvPr id="47" name="Straight Connector 46">
            <a:extLst>
              <a:ext uri="{FF2B5EF4-FFF2-40B4-BE49-F238E27FC236}">
                <a16:creationId xmlns:a16="http://schemas.microsoft.com/office/drawing/2014/main" id="{A4ADAD40-04EC-6947-B31B-489AB5EB3D0A}"/>
              </a:ext>
            </a:extLst>
          </p:cNvPr>
          <p:cNvCxnSpPr>
            <a:cxnSpLocks/>
          </p:cNvCxnSpPr>
          <p:nvPr/>
        </p:nvCxnSpPr>
        <p:spPr>
          <a:xfrm>
            <a:off x="8398995" y="2128994"/>
            <a:ext cx="0" cy="101483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DCA23FE-FC4C-6A43-ADF1-C744A5E9589F}"/>
              </a:ext>
            </a:extLst>
          </p:cNvPr>
          <p:cNvCxnSpPr>
            <a:cxnSpLocks/>
          </p:cNvCxnSpPr>
          <p:nvPr/>
        </p:nvCxnSpPr>
        <p:spPr>
          <a:xfrm>
            <a:off x="9929621" y="2128994"/>
            <a:ext cx="0" cy="101483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A4FBBA30-28C5-5B4B-887A-795EBD2E99EC}"/>
              </a:ext>
            </a:extLst>
          </p:cNvPr>
          <p:cNvSpPr/>
          <p:nvPr/>
        </p:nvSpPr>
        <p:spPr>
          <a:xfrm>
            <a:off x="6948584" y="3239087"/>
            <a:ext cx="5119306" cy="821059"/>
          </a:xfrm>
          <a:prstGeom prst="rect">
            <a:avLst/>
          </a:prstGeom>
        </p:spPr>
        <p:txBody>
          <a:bodyPr wrap="square">
            <a:spAutoFit/>
          </a:bodyPr>
          <a:lstStyle/>
          <a:p>
            <a:pPr>
              <a:lnSpc>
                <a:spcPct val="150000"/>
              </a:lnSpc>
            </a:pPr>
            <a:r>
              <a:rPr lang="en-US" sz="1100" b="1" i="1" dirty="0">
                <a:latin typeface="Century Schoolbook" panose="02040604050505020304" pitchFamily="18" charset="0"/>
              </a:rPr>
              <a:t>Corporate: Famous Dave’s 31, Village Inn 21, Granite City’s 18, Bakers Square 11, Tahoe Joe’s 5, Real Urban BBQ 2, Clark Crew 1 </a:t>
            </a:r>
          </a:p>
          <a:p>
            <a:pPr>
              <a:lnSpc>
                <a:spcPct val="150000"/>
              </a:lnSpc>
            </a:pPr>
            <a:r>
              <a:rPr lang="en-US" sz="1100" b="1" i="1" dirty="0">
                <a:latin typeface="Century Schoolbook" panose="02040604050505020304" pitchFamily="18" charset="0"/>
              </a:rPr>
              <a:t> </a:t>
            </a:r>
          </a:p>
        </p:txBody>
      </p:sp>
      <p:cxnSp>
        <p:nvCxnSpPr>
          <p:cNvPr id="50" name="Straight Connector 49">
            <a:extLst>
              <a:ext uri="{FF2B5EF4-FFF2-40B4-BE49-F238E27FC236}">
                <a16:creationId xmlns:a16="http://schemas.microsoft.com/office/drawing/2014/main" id="{1EE5217A-18C8-7B48-A225-C4E5BCD01736}"/>
              </a:ext>
            </a:extLst>
          </p:cNvPr>
          <p:cNvCxnSpPr>
            <a:cxnSpLocks/>
          </p:cNvCxnSpPr>
          <p:nvPr/>
        </p:nvCxnSpPr>
        <p:spPr>
          <a:xfrm>
            <a:off x="7031154" y="4081435"/>
            <a:ext cx="4411423"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CBA6589-51E3-1E45-B3AD-69BD8EEE48FD}"/>
              </a:ext>
            </a:extLst>
          </p:cNvPr>
          <p:cNvCxnSpPr>
            <a:cxnSpLocks/>
          </p:cNvCxnSpPr>
          <p:nvPr/>
        </p:nvCxnSpPr>
        <p:spPr>
          <a:xfrm>
            <a:off x="2541205" y="1492733"/>
            <a:ext cx="0" cy="71661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8571A1C-EE5F-444A-845A-A944AFDD1932}"/>
              </a:ext>
            </a:extLst>
          </p:cNvPr>
          <p:cNvCxnSpPr>
            <a:cxnSpLocks/>
          </p:cNvCxnSpPr>
          <p:nvPr/>
        </p:nvCxnSpPr>
        <p:spPr>
          <a:xfrm>
            <a:off x="4937773" y="1499815"/>
            <a:ext cx="0" cy="71661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11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275204"/>
            <a:ext cx="10515600" cy="1325563"/>
          </a:xfrm>
        </p:spPr>
        <p:txBody>
          <a:bodyPr>
            <a:normAutofit/>
          </a:bodyPr>
          <a:lstStyle/>
          <a:p>
            <a:r>
              <a:rPr lang="en-US" sz="2800" dirty="0">
                <a:latin typeface="Arial Black" panose="020B0A04020102020204" pitchFamily="34" charset="0"/>
              </a:rPr>
              <a:t>REAL URBAN BBQ</a:t>
            </a:r>
            <a:br>
              <a:rPr lang="en-US" sz="2800" dirty="0">
                <a:latin typeface="Arial Black" panose="020B0A04020102020204" pitchFamily="34" charset="0"/>
              </a:rPr>
            </a:br>
            <a:r>
              <a:rPr lang="en-US" sz="2800" dirty="0">
                <a:latin typeface="Arial Black" panose="020B0A04020102020204" pitchFamily="34" charset="0"/>
              </a:rPr>
              <a:t>ORGANIC GROWTH</a:t>
            </a:r>
          </a:p>
        </p:txBody>
      </p:sp>
      <p:sp>
        <p:nvSpPr>
          <p:cNvPr id="5" name="TextBox 4">
            <a:extLst>
              <a:ext uri="{FF2B5EF4-FFF2-40B4-BE49-F238E27FC236}">
                <a16:creationId xmlns:a16="http://schemas.microsoft.com/office/drawing/2014/main" id="{6B25FE48-9DF7-F140-85F3-426B436FB08C}"/>
              </a:ext>
            </a:extLst>
          </p:cNvPr>
          <p:cNvSpPr txBox="1"/>
          <p:nvPr/>
        </p:nvSpPr>
        <p:spPr>
          <a:xfrm>
            <a:off x="893170" y="2040932"/>
            <a:ext cx="4964577" cy="4617161"/>
          </a:xfrm>
          <a:prstGeom prst="rect">
            <a:avLst/>
          </a:prstGeom>
          <a:noFill/>
        </p:spPr>
        <p:txBody>
          <a:bodyPr wrap="square" rtlCol="0">
            <a:spAutoFit/>
          </a:bodyPr>
          <a:lstStyle/>
          <a:p>
            <a:pPr>
              <a:lnSpc>
                <a:spcPct val="150000"/>
              </a:lnSpc>
              <a:buClr>
                <a:schemeClr val="tx1"/>
              </a:buClr>
            </a:pPr>
            <a:r>
              <a:rPr lang="en-US" b="1" i="1" dirty="0">
                <a:latin typeface="Century Schoolbook" panose="02040604050505020304" pitchFamily="18" charset="0"/>
                <a:cs typeface="Arial" panose="020B0604020202020204" pitchFamily="34" charset="0"/>
              </a:rPr>
              <a:t>CPG Business</a:t>
            </a:r>
          </a:p>
          <a:p>
            <a:pPr marL="285750" indent="-285750">
              <a:lnSpc>
                <a:spcPct val="150000"/>
              </a:lnSpc>
              <a:buClr>
                <a:schemeClr val="tx1"/>
              </a:buClr>
              <a:buSzPct val="105000"/>
              <a:buFont typeface="Arial" panose="020B0604020202020204" pitchFamily="34" charset="0"/>
              <a:buChar char="•"/>
            </a:pPr>
            <a:r>
              <a:rPr lang="en-US" sz="1600" dirty="0">
                <a:latin typeface="Arial" panose="020B0604020202020204" pitchFamily="34" charset="0"/>
                <a:cs typeface="Arial" panose="020B0604020202020204" pitchFamily="34" charset="0"/>
              </a:rPr>
              <a:t>Opportunities to increase offerings</a:t>
            </a:r>
          </a:p>
          <a:p>
            <a:pPr marL="285750" indent="-285750">
              <a:lnSpc>
                <a:spcPct val="150000"/>
              </a:lnSpc>
              <a:buClr>
                <a:schemeClr val="tx1"/>
              </a:buClr>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a:lnSpc>
                <a:spcPct val="150000"/>
              </a:lnSpc>
              <a:buClr>
                <a:schemeClr val="tx1"/>
              </a:buClr>
            </a:pPr>
            <a:r>
              <a:rPr lang="en-US" b="1" i="1" dirty="0">
                <a:latin typeface="Century Schoolbook" panose="02040604050505020304" pitchFamily="18" charset="0"/>
                <a:cs typeface="Arial" panose="020B0604020202020204" pitchFamily="34" charset="0"/>
              </a:rPr>
              <a:t>Additional Corporate or Franchise Line Service Units</a:t>
            </a:r>
          </a:p>
          <a:p>
            <a:pPr marL="285750" indent="-285750">
              <a:lnSpc>
                <a:spcPct val="150000"/>
              </a:lnSpc>
              <a:buClr>
                <a:schemeClr val="tx1"/>
              </a:buClr>
              <a:buSzPct val="105000"/>
              <a:buFont typeface="Arial" panose="020B0604020202020204" pitchFamily="34" charset="0"/>
              <a:buChar char="•"/>
            </a:pPr>
            <a:r>
              <a:rPr lang="en-US" sz="1600" dirty="0">
                <a:latin typeface="Arial" panose="020B0604020202020204" pitchFamily="34" charset="0"/>
                <a:cs typeface="Arial" panose="020B0604020202020204" pitchFamily="34" charset="0"/>
              </a:rPr>
              <a:t>Proven efficiencies</a:t>
            </a:r>
          </a:p>
          <a:p>
            <a:pPr lvl="1">
              <a:lnSpc>
                <a:spcPct val="150000"/>
              </a:lnSpc>
              <a:buClr>
                <a:schemeClr val="tx1"/>
              </a:buClr>
              <a:buSzPct val="105000"/>
            </a:pPr>
            <a:r>
              <a:rPr lang="en-US" sz="1600" dirty="0">
                <a:latin typeface="Arial" panose="020B0604020202020204" pitchFamily="34" charset="0"/>
                <a:cs typeface="Arial" panose="020B0604020202020204" pitchFamily="34" charset="0"/>
              </a:rPr>
              <a:t>- 1-2 min Ticket Times</a:t>
            </a:r>
          </a:p>
          <a:p>
            <a:pPr lvl="1">
              <a:lnSpc>
                <a:spcPct val="150000"/>
              </a:lnSpc>
              <a:buClr>
                <a:schemeClr val="tx1"/>
              </a:buClr>
              <a:buSzPct val="105000"/>
            </a:pPr>
            <a:r>
              <a:rPr lang="en-US" sz="1600" dirty="0">
                <a:latin typeface="Arial" panose="020B0604020202020204" pitchFamily="34" charset="0"/>
                <a:cs typeface="Arial" panose="020B0604020202020204" pitchFamily="34" charset="0"/>
              </a:rPr>
              <a:t>- Reduced Total Labor Costs</a:t>
            </a:r>
          </a:p>
          <a:p>
            <a:pPr lvl="1">
              <a:lnSpc>
                <a:spcPct val="150000"/>
              </a:lnSpc>
              <a:buClr>
                <a:schemeClr val="tx1"/>
              </a:buClr>
              <a:buSzPct val="105000"/>
            </a:pPr>
            <a:r>
              <a:rPr lang="en-US" sz="1600" dirty="0">
                <a:latin typeface="Arial" panose="020B0604020202020204" pitchFamily="34" charset="0"/>
                <a:cs typeface="Arial" panose="020B0604020202020204" pitchFamily="34" charset="0"/>
              </a:rPr>
              <a:t>- Efficient and effective guest experience</a:t>
            </a:r>
          </a:p>
          <a:p>
            <a:pPr lvl="1">
              <a:lnSpc>
                <a:spcPct val="150000"/>
              </a:lnSpc>
              <a:buClr>
                <a:schemeClr val="tx1"/>
              </a:buClr>
              <a:buSzPct val="105000"/>
            </a:pPr>
            <a:r>
              <a:rPr lang="en-US" sz="1600" dirty="0">
                <a:latin typeface="Arial" panose="020B0604020202020204" pitchFamily="34" charset="0"/>
                <a:cs typeface="Arial" panose="020B0604020202020204" pitchFamily="34" charset="0"/>
              </a:rPr>
              <a:t>- Simplified Menu and Offerings</a:t>
            </a:r>
          </a:p>
          <a:p>
            <a:pPr marL="742950" lvl="1" indent="-285750">
              <a:lnSpc>
                <a:spcPct val="150000"/>
              </a:lnSpc>
              <a:buClr>
                <a:schemeClr val="tx1"/>
              </a:buClr>
              <a:buSzPct val="1050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lnSpc>
                <a:spcPct val="150000"/>
              </a:lnSpc>
              <a:buClr>
                <a:schemeClr val="tx1"/>
              </a:buClr>
              <a:buSzPct val="1050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F830662-E7BD-874D-A120-9968CF46AD2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21190126">
            <a:off x="8026478" y="664785"/>
            <a:ext cx="2872496" cy="2050626"/>
          </a:xfrm>
          <a:prstGeom prst="rect">
            <a:avLst/>
          </a:prstGeom>
          <a:ln w="53975">
            <a:solidFill>
              <a:schemeClr val="bg1"/>
            </a:solidFill>
            <a:miter lim="800000"/>
          </a:ln>
          <a:effectLst>
            <a:outerShdw blurRad="50800" dir="2400000" sx="101000" sy="101000" algn="ctr" rotWithShape="0">
              <a:srgbClr val="000000">
                <a:alpha val="43137"/>
              </a:srgbClr>
            </a:outerShdw>
          </a:effectLst>
        </p:spPr>
      </p:pic>
      <p:pic>
        <p:nvPicPr>
          <p:cNvPr id="7" name="Picture 6">
            <a:extLst>
              <a:ext uri="{FF2B5EF4-FFF2-40B4-BE49-F238E27FC236}">
                <a16:creationId xmlns:a16="http://schemas.microsoft.com/office/drawing/2014/main" id="{E8828FA7-D76A-8848-98B7-A5CAF037EE5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436322">
            <a:off x="6872182" y="2895880"/>
            <a:ext cx="3124117" cy="2230254"/>
          </a:xfrm>
          <a:prstGeom prst="rect">
            <a:avLst/>
          </a:prstGeom>
          <a:ln w="53975">
            <a:solidFill>
              <a:schemeClr val="bg1"/>
            </a:solidFill>
            <a:miter lim="800000"/>
          </a:ln>
          <a:effectLst>
            <a:outerShdw blurRad="50800" dir="2400000" sx="101000" sy="101000" algn="ctr" rotWithShape="0">
              <a:srgbClr val="000000">
                <a:alpha val="43137"/>
              </a:srgbClr>
            </a:outerShdw>
          </a:effectLst>
        </p:spPr>
      </p:pic>
      <p:pic>
        <p:nvPicPr>
          <p:cNvPr id="11" name="Picture 10">
            <a:extLst>
              <a:ext uri="{FF2B5EF4-FFF2-40B4-BE49-F238E27FC236}">
                <a16:creationId xmlns:a16="http://schemas.microsoft.com/office/drawing/2014/main" id="{7D9FCE25-3B6B-7947-BD35-12062ED0E03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190126">
            <a:off x="9376218" y="2935561"/>
            <a:ext cx="2158850" cy="3138804"/>
          </a:xfrm>
          <a:prstGeom prst="rect">
            <a:avLst/>
          </a:prstGeom>
          <a:ln w="53975">
            <a:solidFill>
              <a:schemeClr val="bg1"/>
            </a:solidFill>
            <a:miter lim="800000"/>
          </a:ln>
          <a:effectLst>
            <a:outerShdw blurRad="50800" dir="2400000" sx="101000" sy="101000" algn="ctr" rotWithShape="0">
              <a:srgbClr val="000000">
                <a:alpha val="43137"/>
              </a:srgbClr>
            </a:outerShdw>
          </a:effectLst>
        </p:spPr>
      </p:pic>
      <p:pic>
        <p:nvPicPr>
          <p:cNvPr id="2" name="Picture 1">
            <a:extLst>
              <a:ext uri="{FF2B5EF4-FFF2-40B4-BE49-F238E27FC236}">
                <a16:creationId xmlns:a16="http://schemas.microsoft.com/office/drawing/2014/main" id="{49A1E422-EEE0-054F-A267-C88A331DE923}"/>
              </a:ext>
            </a:extLst>
          </p:cNvPr>
          <p:cNvPicPr>
            <a:picLocks noChangeAspect="1"/>
          </p:cNvPicPr>
          <p:nvPr/>
        </p:nvPicPr>
        <p:blipFill>
          <a:blip r:embed="rId5">
            <a:alphaModFix amt="13000"/>
          </a:blip>
          <a:stretch>
            <a:fillRect/>
          </a:stretch>
        </p:blipFill>
        <p:spPr>
          <a:xfrm rot="20950060">
            <a:off x="7624927" y="5082103"/>
            <a:ext cx="1477758" cy="1146017"/>
          </a:xfrm>
          <a:prstGeom prst="rect">
            <a:avLst/>
          </a:prstGeom>
        </p:spPr>
      </p:pic>
    </p:spTree>
    <p:extLst>
      <p:ext uri="{BB962C8B-B14F-4D97-AF65-F5344CB8AC3E}">
        <p14:creationId xmlns:p14="http://schemas.microsoft.com/office/powerpoint/2010/main" val="3890196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9E7253-03DD-2743-9B1A-B6A30F1240F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6F125D0-052B-6749-B8CB-5562205F9E81}"/>
              </a:ext>
            </a:extLst>
          </p:cNvPr>
          <p:cNvSpPr txBox="1">
            <a:spLocks/>
          </p:cNvSpPr>
          <p:nvPr/>
        </p:nvSpPr>
        <p:spPr>
          <a:xfrm>
            <a:off x="838200" y="3174590"/>
            <a:ext cx="10515600" cy="1325563"/>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dirty="0">
                <a:solidFill>
                  <a:schemeClr val="bg1"/>
                </a:solidFill>
              </a:rPr>
              <a:t>TAHOE JOE’S</a:t>
            </a:r>
          </a:p>
        </p:txBody>
      </p:sp>
    </p:spTree>
    <p:extLst>
      <p:ext uri="{BB962C8B-B14F-4D97-AF65-F5344CB8AC3E}">
        <p14:creationId xmlns:p14="http://schemas.microsoft.com/office/powerpoint/2010/main" val="1181635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chemeClr val="tx1"/>
                </a:solidFill>
                <a:latin typeface="Arial Black" panose="020B0604020202020204" pitchFamily="34" charset="0"/>
                <a:cs typeface="Arial Black" panose="020B0604020202020204" pitchFamily="34" charset="0"/>
              </a:rPr>
              <a:t>TAHOE JOE’S AT A GLANCE</a:t>
            </a:r>
            <a:endParaRPr lang="en-US" sz="2400" b="1" dirty="0">
              <a:solidFill>
                <a:srgbClr val="FF0000"/>
              </a:solidFill>
              <a:latin typeface="Arial Black" panose="020B0604020202020204" pitchFamily="34" charset="0"/>
              <a:cs typeface="Arial Black" panose="020B0604020202020204" pitchFamily="34" charset="0"/>
            </a:endParaRPr>
          </a:p>
        </p:txBody>
      </p:sp>
      <p:sp>
        <p:nvSpPr>
          <p:cNvPr id="21" name="Content Placeholder 14"/>
          <p:cNvSpPr>
            <a:spLocks noGrp="1"/>
          </p:cNvSpPr>
          <p:nvPr>
            <p:ph sz="quarter" idx="18"/>
          </p:nvPr>
        </p:nvSpPr>
        <p:spPr>
          <a:xfrm>
            <a:off x="525140" y="948594"/>
            <a:ext cx="9284685" cy="1616259"/>
          </a:xfrm>
        </p:spPr>
        <p:txBody>
          <a:bodyPr/>
          <a:lstStyle/>
          <a:p>
            <a:pPr>
              <a:spcBef>
                <a:spcPts val="176"/>
              </a:spcBef>
              <a:spcAft>
                <a:spcPts val="176"/>
              </a:spcAft>
            </a:pPr>
            <a:r>
              <a:rPr lang="en-US" sz="1400" dirty="0">
                <a:solidFill>
                  <a:schemeClr val="tx1"/>
                </a:solidFill>
                <a:latin typeface="Arial" panose="020B0604020202020204" pitchFamily="34" charset="0"/>
                <a:cs typeface="Arial" panose="020B0604020202020204" pitchFamily="34" charset="0"/>
              </a:rPr>
              <a:t>Founded in 1993</a:t>
            </a:r>
          </a:p>
          <a:p>
            <a:pPr>
              <a:spcBef>
                <a:spcPts val="176"/>
              </a:spcBef>
              <a:spcAft>
                <a:spcPts val="176"/>
              </a:spcAft>
            </a:pPr>
            <a:r>
              <a:rPr lang="en-US" sz="1400" dirty="0">
                <a:solidFill>
                  <a:schemeClr val="tx1"/>
                </a:solidFill>
                <a:latin typeface="Arial" panose="020B0604020202020204" pitchFamily="34" charset="0"/>
                <a:cs typeface="Arial" panose="020B0604020202020204" pitchFamily="34" charset="0"/>
              </a:rPr>
              <a:t>Ski Lodge styled restaurants with pine log beams stretched throughout spacious ceilings and hand painted teepee lamps.</a:t>
            </a:r>
          </a:p>
          <a:p>
            <a:pPr>
              <a:spcBef>
                <a:spcPts val="176"/>
              </a:spcBef>
              <a:spcAft>
                <a:spcPts val="176"/>
              </a:spcAft>
            </a:pPr>
            <a:r>
              <a:rPr lang="en-US" sz="1400" dirty="0">
                <a:solidFill>
                  <a:schemeClr val="tx1"/>
                </a:solidFill>
                <a:latin typeface="Arial" panose="020B0604020202020204" pitchFamily="34" charset="0"/>
                <a:cs typeface="Arial" panose="020B0604020202020204" pitchFamily="34" charset="0"/>
              </a:rPr>
              <a:t>Acquired by BBQ Holdings on October 8, 2021</a:t>
            </a:r>
          </a:p>
          <a:p>
            <a:pPr>
              <a:spcBef>
                <a:spcPts val="176"/>
              </a:spcBef>
              <a:spcAft>
                <a:spcPts val="176"/>
              </a:spcAft>
            </a:pPr>
            <a:r>
              <a:rPr lang="en-US" sz="1400" dirty="0">
                <a:solidFill>
                  <a:schemeClr val="tx1"/>
                </a:solidFill>
                <a:latin typeface="Arial" panose="020B0604020202020204" pitchFamily="34" charset="0"/>
                <a:cs typeface="Arial" panose="020B0604020202020204" pitchFamily="34" charset="0"/>
              </a:rPr>
              <a:t>~$18 MM in annualized revenue for the 5 steakhouses acquired</a:t>
            </a:r>
          </a:p>
          <a:p>
            <a:pPr>
              <a:spcBef>
                <a:spcPts val="176"/>
              </a:spcBef>
              <a:spcAft>
                <a:spcPts val="176"/>
              </a:spcAft>
            </a:pPr>
            <a:r>
              <a:rPr lang="en-US" sz="1400" dirty="0">
                <a:solidFill>
                  <a:schemeClr val="tx1"/>
                </a:solidFill>
                <a:latin typeface="Arial" panose="020B0604020202020204" pitchFamily="34" charset="0"/>
                <a:cs typeface="Arial" panose="020B0604020202020204" pitchFamily="34" charset="0"/>
              </a:rPr>
              <a:t>Also acquired the IP related to Old Country Buffet, Hometown Buffet, Ryan’s Buffet and Furr’s Restaurants. </a:t>
            </a:r>
          </a:p>
          <a:p>
            <a:pPr>
              <a:spcBef>
                <a:spcPts val="176"/>
              </a:spcBef>
              <a:spcAft>
                <a:spcPts val="176"/>
              </a:spcAft>
            </a:pPr>
            <a:r>
              <a:rPr lang="en-US" sz="1400" dirty="0">
                <a:solidFill>
                  <a:schemeClr val="tx1"/>
                </a:solidFill>
                <a:latin typeface="Arial" panose="020B0604020202020204" pitchFamily="34" charset="0"/>
                <a:cs typeface="Arial" panose="020B0604020202020204" pitchFamily="34" charset="0"/>
              </a:rPr>
              <a:t>Provides a dual concept opportunity for Famous Dave’s</a:t>
            </a:r>
          </a:p>
        </p:txBody>
      </p:sp>
      <p:sp>
        <p:nvSpPr>
          <p:cNvPr id="133" name="Freeform 35">
            <a:extLst>
              <a:ext uri="{FF2B5EF4-FFF2-40B4-BE49-F238E27FC236}">
                <a16:creationId xmlns:a16="http://schemas.microsoft.com/office/drawing/2014/main" id="{C8AF433A-4528-439F-BBE7-B483CD7E1ACE}"/>
              </a:ext>
            </a:extLst>
          </p:cNvPr>
          <p:cNvSpPr>
            <a:spLocks/>
          </p:cNvSpPr>
          <p:nvPr/>
        </p:nvSpPr>
        <p:spPr bwMode="auto">
          <a:xfrm rot="21039367">
            <a:off x="6605646" y="2872178"/>
            <a:ext cx="2757568" cy="3541688"/>
          </a:xfrm>
          <a:custGeom>
            <a:avLst/>
            <a:gdLst>
              <a:gd name="T0" fmla="*/ 288 w 640"/>
              <a:gd name="T1" fmla="*/ 384 h 1104"/>
              <a:gd name="T2" fmla="*/ 632 w 640"/>
              <a:gd name="T3" fmla="*/ 920 h 1104"/>
              <a:gd name="T4" fmla="*/ 640 w 640"/>
              <a:gd name="T5" fmla="*/ 960 h 1104"/>
              <a:gd name="T6" fmla="*/ 600 w 640"/>
              <a:gd name="T7" fmla="*/ 976 h 1104"/>
              <a:gd name="T8" fmla="*/ 592 w 640"/>
              <a:gd name="T9" fmla="*/ 1032 h 1104"/>
              <a:gd name="T10" fmla="*/ 576 w 640"/>
              <a:gd name="T11" fmla="*/ 1056 h 1104"/>
              <a:gd name="T12" fmla="*/ 584 w 640"/>
              <a:gd name="T13" fmla="*/ 1080 h 1104"/>
              <a:gd name="T14" fmla="*/ 368 w 640"/>
              <a:gd name="T15" fmla="*/ 1080 h 1104"/>
              <a:gd name="T16" fmla="*/ 368 w 640"/>
              <a:gd name="T17" fmla="*/ 1064 h 1104"/>
              <a:gd name="T18" fmla="*/ 352 w 640"/>
              <a:gd name="T19" fmla="*/ 1064 h 1104"/>
              <a:gd name="T20" fmla="*/ 352 w 640"/>
              <a:gd name="T21" fmla="*/ 1000 h 1104"/>
              <a:gd name="T22" fmla="*/ 296 w 640"/>
              <a:gd name="T23" fmla="*/ 936 h 1104"/>
              <a:gd name="T24" fmla="*/ 288 w 640"/>
              <a:gd name="T25" fmla="*/ 928 h 1104"/>
              <a:gd name="T26" fmla="*/ 264 w 640"/>
              <a:gd name="T27" fmla="*/ 904 h 1104"/>
              <a:gd name="T28" fmla="*/ 232 w 640"/>
              <a:gd name="T29" fmla="*/ 872 h 1104"/>
              <a:gd name="T30" fmla="*/ 192 w 640"/>
              <a:gd name="T31" fmla="*/ 848 h 1104"/>
              <a:gd name="T32" fmla="*/ 176 w 640"/>
              <a:gd name="T33" fmla="*/ 832 h 1104"/>
              <a:gd name="T34" fmla="*/ 136 w 640"/>
              <a:gd name="T35" fmla="*/ 816 h 1104"/>
              <a:gd name="T36" fmla="*/ 128 w 640"/>
              <a:gd name="T37" fmla="*/ 808 h 1104"/>
              <a:gd name="T38" fmla="*/ 136 w 640"/>
              <a:gd name="T39" fmla="*/ 784 h 1104"/>
              <a:gd name="T40" fmla="*/ 144 w 640"/>
              <a:gd name="T41" fmla="*/ 744 h 1104"/>
              <a:gd name="T42" fmla="*/ 128 w 640"/>
              <a:gd name="T43" fmla="*/ 736 h 1104"/>
              <a:gd name="T44" fmla="*/ 112 w 640"/>
              <a:gd name="T45" fmla="*/ 696 h 1104"/>
              <a:gd name="T46" fmla="*/ 96 w 640"/>
              <a:gd name="T47" fmla="*/ 648 h 1104"/>
              <a:gd name="T48" fmla="*/ 80 w 640"/>
              <a:gd name="T49" fmla="*/ 616 h 1104"/>
              <a:gd name="T50" fmla="*/ 72 w 640"/>
              <a:gd name="T51" fmla="*/ 592 h 1104"/>
              <a:gd name="T52" fmla="*/ 80 w 640"/>
              <a:gd name="T53" fmla="*/ 584 h 1104"/>
              <a:gd name="T54" fmla="*/ 88 w 640"/>
              <a:gd name="T55" fmla="*/ 584 h 1104"/>
              <a:gd name="T56" fmla="*/ 88 w 640"/>
              <a:gd name="T57" fmla="*/ 544 h 1104"/>
              <a:gd name="T58" fmla="*/ 64 w 640"/>
              <a:gd name="T59" fmla="*/ 520 h 1104"/>
              <a:gd name="T60" fmla="*/ 64 w 640"/>
              <a:gd name="T61" fmla="*/ 496 h 1104"/>
              <a:gd name="T62" fmla="*/ 64 w 640"/>
              <a:gd name="T63" fmla="*/ 472 h 1104"/>
              <a:gd name="T64" fmla="*/ 80 w 640"/>
              <a:gd name="T65" fmla="*/ 456 h 1104"/>
              <a:gd name="T66" fmla="*/ 80 w 640"/>
              <a:gd name="T67" fmla="*/ 480 h 1104"/>
              <a:gd name="T68" fmla="*/ 96 w 640"/>
              <a:gd name="T69" fmla="*/ 496 h 1104"/>
              <a:gd name="T70" fmla="*/ 88 w 640"/>
              <a:gd name="T71" fmla="*/ 464 h 1104"/>
              <a:gd name="T72" fmla="*/ 80 w 640"/>
              <a:gd name="T73" fmla="*/ 440 h 1104"/>
              <a:gd name="T74" fmla="*/ 104 w 640"/>
              <a:gd name="T75" fmla="*/ 440 h 1104"/>
              <a:gd name="T76" fmla="*/ 120 w 640"/>
              <a:gd name="T77" fmla="*/ 432 h 1104"/>
              <a:gd name="T78" fmla="*/ 104 w 640"/>
              <a:gd name="T79" fmla="*/ 432 h 1104"/>
              <a:gd name="T80" fmla="*/ 80 w 640"/>
              <a:gd name="T81" fmla="*/ 424 h 1104"/>
              <a:gd name="T82" fmla="*/ 64 w 640"/>
              <a:gd name="T83" fmla="*/ 448 h 1104"/>
              <a:gd name="T84" fmla="*/ 56 w 640"/>
              <a:gd name="T85" fmla="*/ 440 h 1104"/>
              <a:gd name="T86" fmla="*/ 40 w 640"/>
              <a:gd name="T87" fmla="*/ 416 h 1104"/>
              <a:gd name="T88" fmla="*/ 48 w 640"/>
              <a:gd name="T89" fmla="*/ 400 h 1104"/>
              <a:gd name="T90" fmla="*/ 32 w 640"/>
              <a:gd name="T91" fmla="*/ 368 h 1104"/>
              <a:gd name="T92" fmla="*/ 24 w 640"/>
              <a:gd name="T93" fmla="*/ 344 h 1104"/>
              <a:gd name="T94" fmla="*/ 8 w 640"/>
              <a:gd name="T95" fmla="*/ 312 h 1104"/>
              <a:gd name="T96" fmla="*/ 16 w 640"/>
              <a:gd name="T97" fmla="*/ 280 h 1104"/>
              <a:gd name="T98" fmla="*/ 24 w 640"/>
              <a:gd name="T99" fmla="*/ 216 h 1104"/>
              <a:gd name="T100" fmla="*/ 16 w 640"/>
              <a:gd name="T101" fmla="*/ 192 h 1104"/>
              <a:gd name="T102" fmla="*/ 32 w 640"/>
              <a:gd name="T103" fmla="*/ 112 h 1104"/>
              <a:gd name="T104" fmla="*/ 56 w 640"/>
              <a:gd name="T105" fmla="*/ 56 h 1104"/>
              <a:gd name="T106" fmla="*/ 56 w 640"/>
              <a:gd name="T107" fmla="*/ 40 h 1104"/>
              <a:gd name="T108" fmla="*/ 56 w 640"/>
              <a:gd name="T109" fmla="*/ 24 h 1104"/>
              <a:gd name="T110" fmla="*/ 80 w 640"/>
              <a:gd name="T111" fmla="*/ 16 h 1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0" h="1104">
                <a:moveTo>
                  <a:pt x="80" y="16"/>
                </a:moveTo>
                <a:lnTo>
                  <a:pt x="336" y="80"/>
                </a:lnTo>
                <a:lnTo>
                  <a:pt x="368" y="88"/>
                </a:lnTo>
                <a:lnTo>
                  <a:pt x="288" y="384"/>
                </a:lnTo>
                <a:lnTo>
                  <a:pt x="616" y="872"/>
                </a:lnTo>
                <a:lnTo>
                  <a:pt x="616" y="888"/>
                </a:lnTo>
                <a:lnTo>
                  <a:pt x="616" y="896"/>
                </a:lnTo>
                <a:lnTo>
                  <a:pt x="632" y="920"/>
                </a:lnTo>
                <a:lnTo>
                  <a:pt x="632" y="936"/>
                </a:lnTo>
                <a:lnTo>
                  <a:pt x="640" y="952"/>
                </a:lnTo>
                <a:lnTo>
                  <a:pt x="640" y="960"/>
                </a:lnTo>
                <a:lnTo>
                  <a:pt x="640" y="968"/>
                </a:lnTo>
                <a:lnTo>
                  <a:pt x="624" y="968"/>
                </a:lnTo>
                <a:lnTo>
                  <a:pt x="600" y="976"/>
                </a:lnTo>
                <a:lnTo>
                  <a:pt x="600" y="992"/>
                </a:lnTo>
                <a:lnTo>
                  <a:pt x="600" y="1000"/>
                </a:lnTo>
                <a:lnTo>
                  <a:pt x="600" y="1008"/>
                </a:lnTo>
                <a:lnTo>
                  <a:pt x="600" y="1024"/>
                </a:lnTo>
                <a:lnTo>
                  <a:pt x="592" y="1032"/>
                </a:lnTo>
                <a:lnTo>
                  <a:pt x="576" y="1040"/>
                </a:lnTo>
                <a:lnTo>
                  <a:pt x="576" y="1048"/>
                </a:lnTo>
                <a:lnTo>
                  <a:pt x="576" y="1056"/>
                </a:lnTo>
                <a:lnTo>
                  <a:pt x="576" y="1072"/>
                </a:lnTo>
                <a:lnTo>
                  <a:pt x="584" y="1080"/>
                </a:lnTo>
                <a:lnTo>
                  <a:pt x="584" y="1104"/>
                </a:lnTo>
                <a:lnTo>
                  <a:pt x="576" y="1104"/>
                </a:lnTo>
                <a:lnTo>
                  <a:pt x="568" y="1104"/>
                </a:lnTo>
                <a:lnTo>
                  <a:pt x="368" y="1080"/>
                </a:lnTo>
                <a:lnTo>
                  <a:pt x="360" y="1072"/>
                </a:lnTo>
                <a:lnTo>
                  <a:pt x="368" y="1072"/>
                </a:lnTo>
                <a:lnTo>
                  <a:pt x="368" y="1064"/>
                </a:lnTo>
                <a:lnTo>
                  <a:pt x="360" y="1064"/>
                </a:lnTo>
                <a:lnTo>
                  <a:pt x="352" y="1064"/>
                </a:lnTo>
                <a:lnTo>
                  <a:pt x="352" y="1048"/>
                </a:lnTo>
                <a:lnTo>
                  <a:pt x="360" y="1048"/>
                </a:lnTo>
                <a:lnTo>
                  <a:pt x="360" y="1040"/>
                </a:lnTo>
                <a:lnTo>
                  <a:pt x="360" y="1016"/>
                </a:lnTo>
                <a:lnTo>
                  <a:pt x="352" y="1000"/>
                </a:lnTo>
                <a:lnTo>
                  <a:pt x="344" y="992"/>
                </a:lnTo>
                <a:lnTo>
                  <a:pt x="328" y="968"/>
                </a:lnTo>
                <a:lnTo>
                  <a:pt x="312" y="944"/>
                </a:lnTo>
                <a:lnTo>
                  <a:pt x="304" y="936"/>
                </a:lnTo>
                <a:lnTo>
                  <a:pt x="296" y="936"/>
                </a:lnTo>
                <a:lnTo>
                  <a:pt x="296" y="944"/>
                </a:lnTo>
                <a:lnTo>
                  <a:pt x="288" y="936"/>
                </a:lnTo>
                <a:lnTo>
                  <a:pt x="288" y="928"/>
                </a:lnTo>
                <a:lnTo>
                  <a:pt x="288" y="920"/>
                </a:lnTo>
                <a:lnTo>
                  <a:pt x="288" y="912"/>
                </a:lnTo>
                <a:lnTo>
                  <a:pt x="280" y="904"/>
                </a:lnTo>
                <a:lnTo>
                  <a:pt x="264" y="904"/>
                </a:lnTo>
                <a:lnTo>
                  <a:pt x="256" y="904"/>
                </a:lnTo>
                <a:lnTo>
                  <a:pt x="248" y="896"/>
                </a:lnTo>
                <a:lnTo>
                  <a:pt x="232" y="880"/>
                </a:lnTo>
                <a:lnTo>
                  <a:pt x="232" y="872"/>
                </a:lnTo>
                <a:lnTo>
                  <a:pt x="224" y="856"/>
                </a:lnTo>
                <a:lnTo>
                  <a:pt x="208" y="848"/>
                </a:lnTo>
                <a:lnTo>
                  <a:pt x="200" y="848"/>
                </a:lnTo>
                <a:lnTo>
                  <a:pt x="192" y="848"/>
                </a:lnTo>
                <a:lnTo>
                  <a:pt x="192" y="840"/>
                </a:lnTo>
                <a:lnTo>
                  <a:pt x="184" y="840"/>
                </a:lnTo>
                <a:lnTo>
                  <a:pt x="176" y="832"/>
                </a:lnTo>
                <a:lnTo>
                  <a:pt x="160" y="824"/>
                </a:lnTo>
                <a:lnTo>
                  <a:pt x="144" y="824"/>
                </a:lnTo>
                <a:lnTo>
                  <a:pt x="136" y="824"/>
                </a:lnTo>
                <a:lnTo>
                  <a:pt x="136" y="816"/>
                </a:lnTo>
                <a:lnTo>
                  <a:pt x="128" y="816"/>
                </a:lnTo>
                <a:lnTo>
                  <a:pt x="128" y="808"/>
                </a:lnTo>
                <a:lnTo>
                  <a:pt x="136" y="800"/>
                </a:lnTo>
                <a:lnTo>
                  <a:pt x="136" y="792"/>
                </a:lnTo>
                <a:lnTo>
                  <a:pt x="136" y="784"/>
                </a:lnTo>
                <a:lnTo>
                  <a:pt x="136" y="768"/>
                </a:lnTo>
                <a:lnTo>
                  <a:pt x="144" y="760"/>
                </a:lnTo>
                <a:lnTo>
                  <a:pt x="144" y="744"/>
                </a:lnTo>
                <a:lnTo>
                  <a:pt x="136" y="744"/>
                </a:lnTo>
                <a:lnTo>
                  <a:pt x="128" y="736"/>
                </a:lnTo>
                <a:lnTo>
                  <a:pt x="136" y="728"/>
                </a:lnTo>
                <a:lnTo>
                  <a:pt x="136" y="712"/>
                </a:lnTo>
                <a:lnTo>
                  <a:pt x="128" y="712"/>
                </a:lnTo>
                <a:lnTo>
                  <a:pt x="112" y="696"/>
                </a:lnTo>
                <a:lnTo>
                  <a:pt x="104" y="688"/>
                </a:lnTo>
                <a:lnTo>
                  <a:pt x="104" y="672"/>
                </a:lnTo>
                <a:lnTo>
                  <a:pt x="96" y="656"/>
                </a:lnTo>
                <a:lnTo>
                  <a:pt x="96" y="648"/>
                </a:lnTo>
                <a:lnTo>
                  <a:pt x="88" y="640"/>
                </a:lnTo>
                <a:lnTo>
                  <a:pt x="96" y="640"/>
                </a:lnTo>
                <a:lnTo>
                  <a:pt x="96" y="632"/>
                </a:lnTo>
                <a:lnTo>
                  <a:pt x="80" y="616"/>
                </a:lnTo>
                <a:lnTo>
                  <a:pt x="72" y="616"/>
                </a:lnTo>
                <a:lnTo>
                  <a:pt x="72" y="608"/>
                </a:lnTo>
                <a:lnTo>
                  <a:pt x="80" y="608"/>
                </a:lnTo>
                <a:lnTo>
                  <a:pt x="72" y="592"/>
                </a:lnTo>
                <a:lnTo>
                  <a:pt x="80" y="584"/>
                </a:lnTo>
                <a:lnTo>
                  <a:pt x="80" y="576"/>
                </a:lnTo>
                <a:lnTo>
                  <a:pt x="80" y="584"/>
                </a:lnTo>
                <a:lnTo>
                  <a:pt x="88" y="584"/>
                </a:lnTo>
                <a:lnTo>
                  <a:pt x="96" y="568"/>
                </a:lnTo>
                <a:lnTo>
                  <a:pt x="96" y="544"/>
                </a:lnTo>
                <a:lnTo>
                  <a:pt x="88" y="544"/>
                </a:lnTo>
                <a:lnTo>
                  <a:pt x="80" y="544"/>
                </a:lnTo>
                <a:lnTo>
                  <a:pt x="64" y="520"/>
                </a:lnTo>
                <a:lnTo>
                  <a:pt x="64" y="512"/>
                </a:lnTo>
                <a:lnTo>
                  <a:pt x="64" y="504"/>
                </a:lnTo>
                <a:lnTo>
                  <a:pt x="64" y="496"/>
                </a:lnTo>
                <a:lnTo>
                  <a:pt x="64" y="488"/>
                </a:lnTo>
                <a:lnTo>
                  <a:pt x="64" y="480"/>
                </a:lnTo>
                <a:lnTo>
                  <a:pt x="64" y="472"/>
                </a:lnTo>
                <a:lnTo>
                  <a:pt x="64" y="456"/>
                </a:lnTo>
                <a:lnTo>
                  <a:pt x="72" y="456"/>
                </a:lnTo>
                <a:lnTo>
                  <a:pt x="80" y="456"/>
                </a:lnTo>
                <a:lnTo>
                  <a:pt x="80" y="464"/>
                </a:lnTo>
                <a:lnTo>
                  <a:pt x="72" y="464"/>
                </a:lnTo>
                <a:lnTo>
                  <a:pt x="72" y="472"/>
                </a:lnTo>
                <a:lnTo>
                  <a:pt x="80" y="480"/>
                </a:lnTo>
                <a:lnTo>
                  <a:pt x="80" y="488"/>
                </a:lnTo>
                <a:lnTo>
                  <a:pt x="96" y="496"/>
                </a:lnTo>
                <a:lnTo>
                  <a:pt x="96" y="488"/>
                </a:lnTo>
                <a:lnTo>
                  <a:pt x="88" y="480"/>
                </a:lnTo>
                <a:lnTo>
                  <a:pt x="88" y="472"/>
                </a:lnTo>
                <a:lnTo>
                  <a:pt x="88" y="464"/>
                </a:lnTo>
                <a:lnTo>
                  <a:pt x="88" y="456"/>
                </a:lnTo>
                <a:lnTo>
                  <a:pt x="80" y="448"/>
                </a:lnTo>
                <a:lnTo>
                  <a:pt x="80" y="440"/>
                </a:lnTo>
                <a:lnTo>
                  <a:pt x="88" y="440"/>
                </a:lnTo>
                <a:lnTo>
                  <a:pt x="96" y="432"/>
                </a:lnTo>
                <a:lnTo>
                  <a:pt x="104" y="440"/>
                </a:lnTo>
                <a:lnTo>
                  <a:pt x="120" y="440"/>
                </a:lnTo>
                <a:lnTo>
                  <a:pt x="128" y="440"/>
                </a:lnTo>
                <a:lnTo>
                  <a:pt x="120" y="432"/>
                </a:lnTo>
                <a:lnTo>
                  <a:pt x="112" y="432"/>
                </a:lnTo>
                <a:lnTo>
                  <a:pt x="104" y="432"/>
                </a:lnTo>
                <a:lnTo>
                  <a:pt x="96" y="432"/>
                </a:lnTo>
                <a:lnTo>
                  <a:pt x="96" y="424"/>
                </a:lnTo>
                <a:lnTo>
                  <a:pt x="88" y="416"/>
                </a:lnTo>
                <a:lnTo>
                  <a:pt x="80" y="424"/>
                </a:lnTo>
                <a:lnTo>
                  <a:pt x="72" y="432"/>
                </a:lnTo>
                <a:lnTo>
                  <a:pt x="72" y="448"/>
                </a:lnTo>
                <a:lnTo>
                  <a:pt x="64" y="448"/>
                </a:lnTo>
                <a:lnTo>
                  <a:pt x="64" y="440"/>
                </a:lnTo>
                <a:lnTo>
                  <a:pt x="56" y="440"/>
                </a:lnTo>
                <a:lnTo>
                  <a:pt x="56" y="432"/>
                </a:lnTo>
                <a:lnTo>
                  <a:pt x="48" y="416"/>
                </a:lnTo>
                <a:lnTo>
                  <a:pt x="40" y="424"/>
                </a:lnTo>
                <a:lnTo>
                  <a:pt x="40" y="416"/>
                </a:lnTo>
                <a:lnTo>
                  <a:pt x="40" y="408"/>
                </a:lnTo>
                <a:lnTo>
                  <a:pt x="48" y="408"/>
                </a:lnTo>
                <a:lnTo>
                  <a:pt x="48" y="400"/>
                </a:lnTo>
                <a:lnTo>
                  <a:pt x="40" y="392"/>
                </a:lnTo>
                <a:lnTo>
                  <a:pt x="40" y="376"/>
                </a:lnTo>
                <a:lnTo>
                  <a:pt x="32" y="368"/>
                </a:lnTo>
                <a:lnTo>
                  <a:pt x="24" y="352"/>
                </a:lnTo>
                <a:lnTo>
                  <a:pt x="24" y="344"/>
                </a:lnTo>
                <a:lnTo>
                  <a:pt x="24" y="336"/>
                </a:lnTo>
                <a:lnTo>
                  <a:pt x="16" y="328"/>
                </a:lnTo>
                <a:lnTo>
                  <a:pt x="8" y="320"/>
                </a:lnTo>
                <a:lnTo>
                  <a:pt x="8" y="312"/>
                </a:lnTo>
                <a:lnTo>
                  <a:pt x="16" y="304"/>
                </a:lnTo>
                <a:lnTo>
                  <a:pt x="16" y="296"/>
                </a:lnTo>
                <a:lnTo>
                  <a:pt x="16" y="280"/>
                </a:lnTo>
                <a:lnTo>
                  <a:pt x="16" y="264"/>
                </a:lnTo>
                <a:lnTo>
                  <a:pt x="16" y="256"/>
                </a:lnTo>
                <a:lnTo>
                  <a:pt x="24" y="248"/>
                </a:lnTo>
                <a:lnTo>
                  <a:pt x="24" y="216"/>
                </a:lnTo>
                <a:lnTo>
                  <a:pt x="16" y="200"/>
                </a:lnTo>
                <a:lnTo>
                  <a:pt x="16" y="192"/>
                </a:lnTo>
                <a:lnTo>
                  <a:pt x="8" y="192"/>
                </a:lnTo>
                <a:lnTo>
                  <a:pt x="0" y="176"/>
                </a:lnTo>
                <a:lnTo>
                  <a:pt x="0" y="152"/>
                </a:lnTo>
                <a:lnTo>
                  <a:pt x="16" y="128"/>
                </a:lnTo>
                <a:lnTo>
                  <a:pt x="32" y="112"/>
                </a:lnTo>
                <a:lnTo>
                  <a:pt x="40" y="104"/>
                </a:lnTo>
                <a:lnTo>
                  <a:pt x="40" y="96"/>
                </a:lnTo>
                <a:lnTo>
                  <a:pt x="40" y="88"/>
                </a:lnTo>
                <a:lnTo>
                  <a:pt x="48" y="80"/>
                </a:lnTo>
                <a:lnTo>
                  <a:pt x="56" y="56"/>
                </a:lnTo>
                <a:lnTo>
                  <a:pt x="56" y="48"/>
                </a:lnTo>
                <a:lnTo>
                  <a:pt x="56" y="40"/>
                </a:lnTo>
                <a:lnTo>
                  <a:pt x="56" y="32"/>
                </a:lnTo>
                <a:lnTo>
                  <a:pt x="56" y="24"/>
                </a:lnTo>
                <a:lnTo>
                  <a:pt x="64" y="16"/>
                </a:lnTo>
                <a:lnTo>
                  <a:pt x="64" y="8"/>
                </a:lnTo>
                <a:lnTo>
                  <a:pt x="64" y="0"/>
                </a:lnTo>
                <a:lnTo>
                  <a:pt x="80" y="16"/>
                </a:lnTo>
                <a:close/>
              </a:path>
            </a:pathLst>
          </a:custGeom>
          <a:solidFill>
            <a:srgbClr val="E0E0E1"/>
          </a:solidFill>
          <a:ln w="6350" cmpd="sng">
            <a:solidFill>
              <a:srgbClr val="000000"/>
            </a:solidFill>
            <a:round/>
            <a:headEnd/>
            <a:tailEnd/>
          </a:ln>
        </p:spPr>
        <p:txBody>
          <a:bodyPr/>
          <a:lstStyle/>
          <a:p>
            <a:pPr defTabSz="448469"/>
            <a:endParaRPr lang="en-US" sz="618" b="1" dirty="0">
              <a:solidFill>
                <a:srgbClr val="00274C"/>
              </a:solidFill>
              <a:latin typeface="Century Gothic"/>
            </a:endParaRPr>
          </a:p>
        </p:txBody>
      </p:sp>
      <p:pic>
        <p:nvPicPr>
          <p:cNvPr id="142" name="Picture 141">
            <a:extLst>
              <a:ext uri="{FF2B5EF4-FFF2-40B4-BE49-F238E27FC236}">
                <a16:creationId xmlns:a16="http://schemas.microsoft.com/office/drawing/2014/main" id="{F10B198D-23AD-47F2-A41C-773FDE196F96}"/>
              </a:ext>
              <a:ext uri="{C183D7F6-B498-43B3-948B-1728B52AA6E4}">
                <adec:decorative xmlns:adec="http://schemas.microsoft.com/office/drawing/2017/decorative" val="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881544" y="4355428"/>
            <a:ext cx="1113366" cy="468227"/>
          </a:xfrm>
          <a:prstGeom prst="rect">
            <a:avLst/>
          </a:prstGeom>
        </p:spPr>
      </p:pic>
      <p:sp>
        <p:nvSpPr>
          <p:cNvPr id="16" name="Flowchart: Connector 15">
            <a:extLst>
              <a:ext uri="{FF2B5EF4-FFF2-40B4-BE49-F238E27FC236}">
                <a16:creationId xmlns:a16="http://schemas.microsoft.com/office/drawing/2014/main" id="{DBF4B265-25B2-4750-BC26-A11019284D89}"/>
              </a:ext>
            </a:extLst>
          </p:cNvPr>
          <p:cNvSpPr/>
          <p:nvPr/>
        </p:nvSpPr>
        <p:spPr>
          <a:xfrm rot="21039367">
            <a:off x="7373679" y="3617107"/>
            <a:ext cx="90805" cy="107903"/>
          </a:xfrm>
          <a:prstGeom prst="flowChartConnector">
            <a:avLst/>
          </a:prstGeom>
          <a:solidFill>
            <a:schemeClr val="tx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000" b="0" i="0" u="none" baseline="0" dirty="0">
              <a:solidFill>
                <a:srgbClr val="FFFFFF"/>
              </a:solidFill>
              <a:latin typeface="Century Gothic"/>
            </a:endParaRPr>
          </a:p>
        </p:txBody>
      </p:sp>
      <p:sp>
        <p:nvSpPr>
          <p:cNvPr id="162" name="Flowchart: Connector 161">
            <a:extLst>
              <a:ext uri="{FF2B5EF4-FFF2-40B4-BE49-F238E27FC236}">
                <a16:creationId xmlns:a16="http://schemas.microsoft.com/office/drawing/2014/main" id="{55865EE7-69F2-465C-B5CC-3DA7A3944275}"/>
              </a:ext>
            </a:extLst>
          </p:cNvPr>
          <p:cNvSpPr/>
          <p:nvPr/>
        </p:nvSpPr>
        <p:spPr>
          <a:xfrm rot="21039367">
            <a:off x="7264974" y="3792972"/>
            <a:ext cx="90805" cy="107903"/>
          </a:xfrm>
          <a:prstGeom prst="flowChartConnector">
            <a:avLst/>
          </a:prstGeom>
          <a:solidFill>
            <a:schemeClr val="tx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000" b="0" i="0" u="none" baseline="0" dirty="0">
              <a:solidFill>
                <a:srgbClr val="FFFFFF"/>
              </a:solidFill>
              <a:latin typeface="Century Gothic"/>
            </a:endParaRPr>
          </a:p>
        </p:txBody>
      </p:sp>
      <p:sp>
        <p:nvSpPr>
          <p:cNvPr id="163" name="Flowchart: Connector 162">
            <a:extLst>
              <a:ext uri="{FF2B5EF4-FFF2-40B4-BE49-F238E27FC236}">
                <a16:creationId xmlns:a16="http://schemas.microsoft.com/office/drawing/2014/main" id="{90F24EA7-06A0-4DA4-B7F4-29B21FD07786}"/>
              </a:ext>
            </a:extLst>
          </p:cNvPr>
          <p:cNvSpPr/>
          <p:nvPr/>
        </p:nvSpPr>
        <p:spPr>
          <a:xfrm rot="21039367">
            <a:off x="7682983" y="4639560"/>
            <a:ext cx="90805" cy="107903"/>
          </a:xfrm>
          <a:prstGeom prst="flowChartConnector">
            <a:avLst/>
          </a:prstGeom>
          <a:solidFill>
            <a:schemeClr val="tx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000" b="0" i="0" u="none" baseline="0" dirty="0">
              <a:solidFill>
                <a:srgbClr val="FFFFFF"/>
              </a:solidFill>
              <a:latin typeface="Century Gothic"/>
            </a:endParaRPr>
          </a:p>
        </p:txBody>
      </p:sp>
      <p:sp>
        <p:nvSpPr>
          <p:cNvPr id="166" name="Flowchart: Connector 165">
            <a:extLst>
              <a:ext uri="{FF2B5EF4-FFF2-40B4-BE49-F238E27FC236}">
                <a16:creationId xmlns:a16="http://schemas.microsoft.com/office/drawing/2014/main" id="{BA8B1C9E-73FD-4014-827F-1FA327D397F6}"/>
              </a:ext>
            </a:extLst>
          </p:cNvPr>
          <p:cNvSpPr/>
          <p:nvPr/>
        </p:nvSpPr>
        <p:spPr>
          <a:xfrm rot="21039367">
            <a:off x="7922319" y="5064907"/>
            <a:ext cx="90805" cy="107903"/>
          </a:xfrm>
          <a:prstGeom prst="flowChartConnector">
            <a:avLst/>
          </a:prstGeom>
          <a:solidFill>
            <a:schemeClr val="tx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000" b="0" i="0" u="none" baseline="0" dirty="0">
              <a:solidFill>
                <a:srgbClr val="FFFFFF"/>
              </a:solidFill>
              <a:latin typeface="Century Gothic"/>
            </a:endParaRPr>
          </a:p>
        </p:txBody>
      </p:sp>
      <p:sp>
        <p:nvSpPr>
          <p:cNvPr id="168" name="Flowchart: Connector 167">
            <a:extLst>
              <a:ext uri="{FF2B5EF4-FFF2-40B4-BE49-F238E27FC236}">
                <a16:creationId xmlns:a16="http://schemas.microsoft.com/office/drawing/2014/main" id="{EB473FFD-EB0E-4287-9AB1-F785EE782C6C}"/>
              </a:ext>
            </a:extLst>
          </p:cNvPr>
          <p:cNvSpPr/>
          <p:nvPr/>
        </p:nvSpPr>
        <p:spPr>
          <a:xfrm rot="21039367">
            <a:off x="8181399" y="5468767"/>
            <a:ext cx="90805" cy="107903"/>
          </a:xfrm>
          <a:prstGeom prst="flowChartConnector">
            <a:avLst/>
          </a:prstGeom>
          <a:solidFill>
            <a:schemeClr val="tx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000" b="0" i="0" u="none" baseline="0" dirty="0">
              <a:solidFill>
                <a:srgbClr val="FFFFFF"/>
              </a:solidFill>
              <a:latin typeface="Century Gothic"/>
            </a:endParaRPr>
          </a:p>
        </p:txBody>
      </p:sp>
      <p:pic>
        <p:nvPicPr>
          <p:cNvPr id="172" name="Picture 171">
            <a:extLst>
              <a:ext uri="{FF2B5EF4-FFF2-40B4-BE49-F238E27FC236}">
                <a16:creationId xmlns:a16="http://schemas.microsoft.com/office/drawing/2014/main" id="{DD7C2EA9-EEF9-40B4-99CF-D28617270367}"/>
              </a:ext>
              <a:ext uri="{C183D7F6-B498-43B3-948B-1728B52AA6E4}">
                <adec:decorative xmlns:adec="http://schemas.microsoft.com/office/drawing/2017/decorative" val="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167112" y="4791916"/>
            <a:ext cx="1113366" cy="468227"/>
          </a:xfrm>
          <a:prstGeom prst="rect">
            <a:avLst/>
          </a:prstGeom>
        </p:spPr>
      </p:pic>
      <p:pic>
        <p:nvPicPr>
          <p:cNvPr id="173" name="Picture 172">
            <a:extLst>
              <a:ext uri="{FF2B5EF4-FFF2-40B4-BE49-F238E27FC236}">
                <a16:creationId xmlns:a16="http://schemas.microsoft.com/office/drawing/2014/main" id="{B53BA48F-81EC-4E5E-87A7-7139433FFC40}"/>
              </a:ext>
              <a:ext uri="{C183D7F6-B498-43B3-948B-1728B52AA6E4}">
                <adec:decorative xmlns:adec="http://schemas.microsoft.com/office/drawing/2017/decorative" val="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38613" y="5250714"/>
            <a:ext cx="1113366" cy="468227"/>
          </a:xfrm>
          <a:prstGeom prst="rect">
            <a:avLst/>
          </a:prstGeom>
        </p:spPr>
      </p:pic>
      <p:pic>
        <p:nvPicPr>
          <p:cNvPr id="177" name="Picture 176">
            <a:extLst>
              <a:ext uri="{FF2B5EF4-FFF2-40B4-BE49-F238E27FC236}">
                <a16:creationId xmlns:a16="http://schemas.microsoft.com/office/drawing/2014/main" id="{7FA6B0AD-69B7-4E06-BEEE-10C6722469D7}"/>
              </a:ext>
              <a:ext uri="{C183D7F6-B498-43B3-948B-1728B52AA6E4}">
                <adec:decorative xmlns:adec="http://schemas.microsoft.com/office/drawing/2017/decorative" val="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496980" y="3416970"/>
            <a:ext cx="1113366" cy="468227"/>
          </a:xfrm>
          <a:prstGeom prst="rect">
            <a:avLst/>
          </a:prstGeom>
        </p:spPr>
      </p:pic>
      <p:pic>
        <p:nvPicPr>
          <p:cNvPr id="243" name="Picture 242">
            <a:extLst>
              <a:ext uri="{FF2B5EF4-FFF2-40B4-BE49-F238E27FC236}">
                <a16:creationId xmlns:a16="http://schemas.microsoft.com/office/drawing/2014/main" id="{F7FA3A51-F6DB-48F2-87AD-1B0DF35B1A4B}"/>
              </a:ext>
              <a:ext uri="{C183D7F6-B498-43B3-948B-1728B52AA6E4}">
                <adec:decorative xmlns:adec="http://schemas.microsoft.com/office/drawing/2017/decorative" val="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107489" y="3628941"/>
            <a:ext cx="1113366" cy="468227"/>
          </a:xfrm>
          <a:prstGeom prst="rect">
            <a:avLst/>
          </a:prstGeom>
        </p:spPr>
      </p:pic>
    </p:spTree>
    <p:extLst>
      <p:ext uri="{BB962C8B-B14F-4D97-AF65-F5344CB8AC3E}">
        <p14:creationId xmlns:p14="http://schemas.microsoft.com/office/powerpoint/2010/main" val="1036772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9E7253-03DD-2743-9B1A-B6A30F1240FD}"/>
              </a:ext>
            </a:extLst>
          </p:cNvPr>
          <p:cNvPicPr>
            <a:picLocks noChangeAspect="1"/>
          </p:cNvPicPr>
          <p:nvPr/>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6F125D0-052B-6749-B8CB-5562205F9E81}"/>
              </a:ext>
            </a:extLst>
          </p:cNvPr>
          <p:cNvSpPr txBox="1">
            <a:spLocks/>
          </p:cNvSpPr>
          <p:nvPr/>
        </p:nvSpPr>
        <p:spPr>
          <a:xfrm>
            <a:off x="838200" y="3174590"/>
            <a:ext cx="10515600" cy="1325563"/>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dirty="0">
                <a:solidFill>
                  <a:schemeClr val="bg1"/>
                </a:solidFill>
              </a:rPr>
              <a:t>TARGET M&amp;A  </a:t>
            </a:r>
          </a:p>
        </p:txBody>
      </p:sp>
    </p:spTree>
    <p:extLst>
      <p:ext uri="{BB962C8B-B14F-4D97-AF65-F5344CB8AC3E}">
        <p14:creationId xmlns:p14="http://schemas.microsoft.com/office/powerpoint/2010/main" val="4275592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F25A51-C88A-5747-8ECF-2A18AB57F987}"/>
              </a:ext>
            </a:extLst>
          </p:cNvPr>
          <p:cNvPicPr>
            <a:picLocks noChangeAspect="1"/>
          </p:cNvPicPr>
          <p:nvPr/>
        </p:nvPicPr>
        <p:blipFill>
          <a:blip r:embed="rId2">
            <a:alphaModFix amt="6000"/>
          </a:blip>
          <a:stretch>
            <a:fillRect/>
          </a:stretch>
        </p:blipFill>
        <p:spPr>
          <a:xfrm rot="21138564">
            <a:off x="7916723" y="3521245"/>
            <a:ext cx="4301416" cy="4205829"/>
          </a:xfrm>
          <a:prstGeom prst="rect">
            <a:avLst/>
          </a:prstGeom>
        </p:spPr>
      </p:pic>
      <p:sp>
        <p:nvSpPr>
          <p:cNvPr id="7" name="Title 1">
            <a:extLst>
              <a:ext uri="{FF2B5EF4-FFF2-40B4-BE49-F238E27FC236}">
                <a16:creationId xmlns:a16="http://schemas.microsoft.com/office/drawing/2014/main" id="{DDBE0A25-DDD7-4900-A736-F73377458984}"/>
              </a:ext>
            </a:extLst>
          </p:cNvPr>
          <p:cNvSpPr>
            <a:spLocks noGrp="1"/>
          </p:cNvSpPr>
          <p:nvPr>
            <p:ph type="title"/>
          </p:nvPr>
        </p:nvSpPr>
        <p:spPr>
          <a:xfrm>
            <a:off x="822818" y="568022"/>
            <a:ext cx="10114008" cy="727346"/>
          </a:xfrm>
        </p:spPr>
        <p:txBody>
          <a:bodyPr>
            <a:noAutofit/>
          </a:bodyPr>
          <a:lstStyle/>
          <a:p>
            <a:r>
              <a:rPr lang="en-US" sz="2800" b="1" dirty="0">
                <a:latin typeface="Arial Black" panose="020B0A04020102020204" pitchFamily="34" charset="0"/>
                <a:cs typeface="Arial" panose="020B0604020202020204" pitchFamily="34" charset="0"/>
              </a:rPr>
              <a:t>VISION TO BUILD A DIVERSE PORTFOLIO OF ESTABLISHED FOOD AND BEVERAGE CONCEPTS</a:t>
            </a:r>
            <a:endParaRPr lang="en-US" sz="4800" dirty="0">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9397493-AF12-4C19-9FDB-DB5DF4B63F01}"/>
              </a:ext>
            </a:extLst>
          </p:cNvPr>
          <p:cNvSpPr txBox="1"/>
          <p:nvPr/>
        </p:nvSpPr>
        <p:spPr>
          <a:xfrm>
            <a:off x="1145219" y="1700093"/>
            <a:ext cx="8824404" cy="2031325"/>
          </a:xfrm>
          <a:prstGeom prst="rect">
            <a:avLst/>
          </a:prstGeom>
          <a:noFill/>
        </p:spPr>
        <p:txBody>
          <a:bodyPr wrap="square" rtlCol="0">
            <a:spAutoFit/>
          </a:bodyPr>
          <a:lstStyle/>
          <a:p>
            <a:r>
              <a:rPr lang="en-US" b="1" i="1" dirty="0">
                <a:latin typeface="Century Schoolbook" panose="02040604050505020304" pitchFamily="18" charset="0"/>
                <a:cs typeface="Arial" panose="020B0604020202020204" pitchFamily="34" charset="0"/>
              </a:rPr>
              <a:t>What we look for: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Legacy brands that have stood the test of time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Franchise systems with growth potential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Potential for CPG sold in retail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Utilize expertise in digital marketing to attract new customers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Accretive acquisitions (~3-4x EBITDA) that fold into our current infrastructure </a:t>
            </a:r>
          </a:p>
          <a:p>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1E6F1B-98C4-4B43-8FA2-E87B2087D109}"/>
              </a:ext>
            </a:extLst>
          </p:cNvPr>
          <p:cNvSpPr txBox="1"/>
          <p:nvPr/>
        </p:nvSpPr>
        <p:spPr>
          <a:xfrm>
            <a:off x="1145219" y="3806855"/>
            <a:ext cx="9469206" cy="1754326"/>
          </a:xfrm>
          <a:prstGeom prst="rect">
            <a:avLst/>
          </a:prstGeom>
          <a:noFill/>
        </p:spPr>
        <p:txBody>
          <a:bodyPr wrap="square" rtlCol="0">
            <a:spAutoFit/>
          </a:bodyPr>
          <a:lstStyle/>
          <a:p>
            <a:r>
              <a:rPr lang="en-US" b="1" i="1" dirty="0">
                <a:latin typeface="Century Schoolbook" panose="02040604050505020304" pitchFamily="18" charset="0"/>
                <a:cs typeface="Arial" panose="020B0604020202020204" pitchFamily="34" charset="0"/>
              </a:rPr>
              <a:t>Recent M&amp;A:</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Granite City purchased in 2020 at 1.3x 2019 EBITDA ($7MM of synergies realized)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Real Urban purchased in 2020 at &lt;1x realized 2020 EBITDA</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Village Inn and Bakers Square in July 2021 at a proforma of ~3X EBITDA</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Tahoe Joe’s at a proforma of ~3X EBITDA</a:t>
            </a:r>
          </a:p>
          <a:p>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DDBE0A25-DDD7-4900-A736-F73377458984}"/>
              </a:ext>
            </a:extLst>
          </p:cNvPr>
          <p:cNvSpPr txBox="1">
            <a:spLocks/>
          </p:cNvSpPr>
          <p:nvPr/>
        </p:nvSpPr>
        <p:spPr>
          <a:xfrm>
            <a:off x="406031" y="5435056"/>
            <a:ext cx="10114008" cy="7273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pPr algn="ctr"/>
            <a:r>
              <a:rPr lang="en-US" sz="2400" i="1" dirty="0">
                <a:latin typeface="Century Schoolbook" panose="02040604050505020304" pitchFamily="18" charset="0"/>
                <a:cs typeface="Arial" panose="020B0604020202020204" pitchFamily="34" charset="0"/>
              </a:rPr>
              <a:t>We are currently analyzing additional opportunities.</a:t>
            </a:r>
          </a:p>
        </p:txBody>
      </p:sp>
    </p:spTree>
    <p:extLst>
      <p:ext uri="{BB962C8B-B14F-4D97-AF65-F5344CB8AC3E}">
        <p14:creationId xmlns:p14="http://schemas.microsoft.com/office/powerpoint/2010/main" val="413610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38284A3-5DE1-1E42-A1BC-2AFE0709877A}"/>
              </a:ext>
            </a:extLst>
          </p:cNvPr>
          <p:cNvSpPr/>
          <p:nvPr/>
        </p:nvSpPr>
        <p:spPr>
          <a:xfrm>
            <a:off x="758870" y="1630741"/>
            <a:ext cx="1011048" cy="1011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382188"/>
            <a:ext cx="10515600" cy="1325563"/>
          </a:xfrm>
        </p:spPr>
        <p:txBody>
          <a:bodyPr>
            <a:normAutofit/>
          </a:bodyPr>
          <a:lstStyle/>
          <a:p>
            <a:r>
              <a:rPr lang="en-US" sz="2800" dirty="0">
                <a:latin typeface="Arial Black" panose="020B0A04020102020204" pitchFamily="34" charset="0"/>
              </a:rPr>
              <a:t>INVESTMENT SUMMARY</a:t>
            </a:r>
          </a:p>
        </p:txBody>
      </p:sp>
      <p:sp>
        <p:nvSpPr>
          <p:cNvPr id="13" name="Rectangle 12" descr="Tag">
            <a:extLst>
              <a:ext uri="{FF2B5EF4-FFF2-40B4-BE49-F238E27FC236}">
                <a16:creationId xmlns:a16="http://schemas.microsoft.com/office/drawing/2014/main" id="{EF5166A0-29D1-2549-9B90-5F1407E586E1}"/>
              </a:ext>
            </a:extLst>
          </p:cNvPr>
          <p:cNvSpPr/>
          <p:nvPr/>
        </p:nvSpPr>
        <p:spPr>
          <a:xfrm>
            <a:off x="892817" y="1764688"/>
            <a:ext cx="743153" cy="743153"/>
          </a:xfrm>
          <a:prstGeom prst="rect">
            <a:avLst/>
          </a:prstGeom>
          <a: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style>
          <a:lnRef idx="3">
            <a:schemeClr val="lt1">
              <a:alpha val="0"/>
              <a:hueOff val="0"/>
              <a:satOff val="0"/>
              <a:lumOff val="0"/>
              <a:alphaOff val="0"/>
            </a:schemeClr>
          </a:lnRef>
          <a:fillRef idx="1">
            <a:scrgbClr r="0" g="0" b="0"/>
          </a:fillRef>
          <a:effectRef idx="1">
            <a:schemeClr val="bg1">
              <a:hueOff val="0"/>
              <a:satOff val="0"/>
              <a:lumOff val="0"/>
              <a:alphaOff val="0"/>
            </a:schemeClr>
          </a:effectRef>
          <a:fontRef idx="minor">
            <a:schemeClr val="dk1">
              <a:hueOff val="0"/>
              <a:satOff val="0"/>
              <a:lumOff val="0"/>
              <a:alphaOff val="0"/>
            </a:schemeClr>
          </a:fontRef>
        </p:style>
      </p:sp>
      <p:sp>
        <p:nvSpPr>
          <p:cNvPr id="4" name="Rectangle 3">
            <a:extLst>
              <a:ext uri="{FF2B5EF4-FFF2-40B4-BE49-F238E27FC236}">
                <a16:creationId xmlns:a16="http://schemas.microsoft.com/office/drawing/2014/main" id="{C642BE34-A005-B74B-8CFD-326FFC59EA93}"/>
              </a:ext>
            </a:extLst>
          </p:cNvPr>
          <p:cNvSpPr/>
          <p:nvPr/>
        </p:nvSpPr>
        <p:spPr>
          <a:xfrm>
            <a:off x="662868" y="3779637"/>
            <a:ext cx="1742983" cy="523220"/>
          </a:xfrm>
          <a:prstGeom prst="rect">
            <a:avLst/>
          </a:prstGeom>
        </p:spPr>
        <p:txBody>
          <a:bodyPr wrap="square">
            <a:spAutoFit/>
          </a:bodyPr>
          <a:lstStyle/>
          <a:p>
            <a:pPr lvl="0">
              <a:lnSpc>
                <a:spcPct val="100000"/>
              </a:lnSpc>
            </a:pPr>
            <a:r>
              <a:rPr lang="en-US" sz="1400" dirty="0">
                <a:latin typeface="Arial" panose="020B0604020202020204" pitchFamily="34" charset="0"/>
                <a:cs typeface="Arial" panose="020B0604020202020204" pitchFamily="34" charset="0"/>
              </a:rPr>
              <a:t>Currently &gt;70% franchised</a:t>
            </a:r>
          </a:p>
        </p:txBody>
      </p:sp>
      <p:sp>
        <p:nvSpPr>
          <p:cNvPr id="14" name="Oval 13">
            <a:extLst>
              <a:ext uri="{FF2B5EF4-FFF2-40B4-BE49-F238E27FC236}">
                <a16:creationId xmlns:a16="http://schemas.microsoft.com/office/drawing/2014/main" id="{FA5AA089-696C-0540-85B6-FA7E571C8FE0}"/>
              </a:ext>
            </a:extLst>
          </p:cNvPr>
          <p:cNvSpPr/>
          <p:nvPr/>
        </p:nvSpPr>
        <p:spPr>
          <a:xfrm>
            <a:off x="2971067" y="1646462"/>
            <a:ext cx="1011048" cy="1011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C1DC75-B071-AA45-B1AC-06E586D1012A}"/>
              </a:ext>
            </a:extLst>
          </p:cNvPr>
          <p:cNvSpPr/>
          <p:nvPr/>
        </p:nvSpPr>
        <p:spPr>
          <a:xfrm>
            <a:off x="2944433" y="3742225"/>
            <a:ext cx="2092165" cy="2031325"/>
          </a:xfrm>
          <a:prstGeom prst="rect">
            <a:avLst/>
          </a:prstGeom>
        </p:spPr>
        <p:txBody>
          <a:bodyPr wrap="square">
            <a:spAutoFit/>
          </a:bodyPr>
          <a:lstStyle/>
          <a:p>
            <a:pPr lvl="0">
              <a:lnSpc>
                <a:spcPct val="100000"/>
              </a:lnSpc>
            </a:pPr>
            <a:r>
              <a:rPr lang="en-US" sz="1400" dirty="0">
                <a:latin typeface="Arial" panose="020B0604020202020204" pitchFamily="34" charset="0"/>
                <a:cs typeface="Arial" panose="020B0604020202020204" pitchFamily="34" charset="0"/>
              </a:rPr>
              <a:t>Delivering profitable growth through operational improvement, opportunistic acquisitions, and plan to expand corporate owned and/or franchisee unit count</a:t>
            </a:r>
          </a:p>
        </p:txBody>
      </p:sp>
      <p:sp>
        <p:nvSpPr>
          <p:cNvPr id="17" name="Oval 16">
            <a:extLst>
              <a:ext uri="{FF2B5EF4-FFF2-40B4-BE49-F238E27FC236}">
                <a16:creationId xmlns:a16="http://schemas.microsoft.com/office/drawing/2014/main" id="{DAC9E180-AB6D-B14E-B4D5-0EFF4FB92600}"/>
              </a:ext>
            </a:extLst>
          </p:cNvPr>
          <p:cNvSpPr/>
          <p:nvPr/>
        </p:nvSpPr>
        <p:spPr>
          <a:xfrm>
            <a:off x="5298500" y="1630741"/>
            <a:ext cx="1011048" cy="1011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9B7B8A-FAC2-9743-BE1A-6C77E667951B}"/>
              </a:ext>
            </a:extLst>
          </p:cNvPr>
          <p:cNvSpPr/>
          <p:nvPr/>
        </p:nvSpPr>
        <p:spPr>
          <a:xfrm>
            <a:off x="7625933" y="1630741"/>
            <a:ext cx="1011048" cy="1011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AFF2BFA-B2A3-F141-ABDA-16771ECBA4F2}"/>
              </a:ext>
            </a:extLst>
          </p:cNvPr>
          <p:cNvSpPr/>
          <p:nvPr/>
        </p:nvSpPr>
        <p:spPr>
          <a:xfrm>
            <a:off x="7596333" y="3761475"/>
            <a:ext cx="2018191" cy="2462213"/>
          </a:xfrm>
          <a:prstGeom prst="rect">
            <a:avLst/>
          </a:prstGeom>
        </p:spPr>
        <p:txBody>
          <a:bodyPr wrap="square">
            <a:spAutoFit/>
          </a:bodyPr>
          <a:lstStyle/>
          <a:p>
            <a:pPr lvl="0">
              <a:lnSpc>
                <a:spcPct val="100000"/>
              </a:lnSpc>
            </a:pPr>
            <a:r>
              <a:rPr lang="en-US" sz="1400" dirty="0">
                <a:latin typeface="Arial" panose="020B0604020202020204" pitchFamily="34" charset="0"/>
                <a:cs typeface="Arial" panose="020B0604020202020204" pitchFamily="34" charset="0"/>
              </a:rPr>
              <a:t>Fully aligned, seasoned management team dedicated to creating shareholder value.</a:t>
            </a:r>
          </a:p>
          <a:p>
            <a:pPr lvl="0">
              <a:lnSpc>
                <a:spcPct val="100000"/>
              </a:lnSpc>
            </a:pPr>
            <a:endParaRPr lang="en-US" sz="1400" dirty="0">
              <a:latin typeface="Arial" panose="020B0604020202020204" pitchFamily="34" charset="0"/>
              <a:cs typeface="Arial" panose="020B0604020202020204" pitchFamily="34" charset="0"/>
            </a:endParaRPr>
          </a:p>
          <a:p>
            <a:pPr lvl="0">
              <a:lnSpc>
                <a:spcPct val="100000"/>
              </a:lnSpc>
            </a:pPr>
            <a:r>
              <a:rPr lang="en-US" sz="1400" dirty="0">
                <a:latin typeface="Arial" panose="020B0604020202020204" pitchFamily="34" charset="0"/>
                <a:cs typeface="Arial" panose="020B0604020202020204" pitchFamily="34" charset="0"/>
              </a:rPr>
              <a:t>Leverage structural synergies with existing infrastructure to add new concepts driving EBITDA.</a:t>
            </a:r>
          </a:p>
        </p:txBody>
      </p:sp>
      <p:sp>
        <p:nvSpPr>
          <p:cNvPr id="23" name="Oval 22">
            <a:extLst>
              <a:ext uri="{FF2B5EF4-FFF2-40B4-BE49-F238E27FC236}">
                <a16:creationId xmlns:a16="http://schemas.microsoft.com/office/drawing/2014/main" id="{61E981C8-C23A-0D4C-834E-3535EFF5E026}"/>
              </a:ext>
            </a:extLst>
          </p:cNvPr>
          <p:cNvSpPr/>
          <p:nvPr/>
        </p:nvSpPr>
        <p:spPr>
          <a:xfrm>
            <a:off x="9953366" y="1630741"/>
            <a:ext cx="1011048" cy="1011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289B157-514C-A742-8F09-A722B49A823E}"/>
              </a:ext>
            </a:extLst>
          </p:cNvPr>
          <p:cNvSpPr/>
          <p:nvPr/>
        </p:nvSpPr>
        <p:spPr>
          <a:xfrm>
            <a:off x="9919326" y="3761475"/>
            <a:ext cx="1834710" cy="2246769"/>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Always searching for new and economical ways for our customers to experience our food on demand.</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Intuitive and industry leading Digital Marketing Team.</a:t>
            </a:r>
          </a:p>
        </p:txBody>
      </p:sp>
      <p:sp>
        <p:nvSpPr>
          <p:cNvPr id="26" name="Rectangle 25" descr="Upward trend">
            <a:extLst>
              <a:ext uri="{FF2B5EF4-FFF2-40B4-BE49-F238E27FC236}">
                <a16:creationId xmlns:a16="http://schemas.microsoft.com/office/drawing/2014/main" id="{2CF7883E-0A21-5841-BE7F-89A77943E4EE}"/>
              </a:ext>
            </a:extLst>
          </p:cNvPr>
          <p:cNvSpPr/>
          <p:nvPr/>
        </p:nvSpPr>
        <p:spPr>
          <a:xfrm>
            <a:off x="3160219" y="1852152"/>
            <a:ext cx="632743" cy="599666"/>
          </a:xfrm>
          <a:prstGeom prst="rect">
            <a:avLst/>
          </a:pr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p:spPr>
        <p:style>
          <a:lnRef idx="3">
            <a:schemeClr val="lt1">
              <a:alpha val="0"/>
              <a:hueOff val="0"/>
              <a:satOff val="0"/>
              <a:lumOff val="0"/>
              <a:alphaOff val="0"/>
            </a:schemeClr>
          </a:lnRef>
          <a:fillRef idx="1">
            <a:scrgbClr r="0" g="0" b="0"/>
          </a:fillRef>
          <a:effectRef idx="1">
            <a:schemeClr val="bg1">
              <a:hueOff val="0"/>
              <a:satOff val="0"/>
              <a:lumOff val="0"/>
              <a:alphaOff val="0"/>
            </a:schemeClr>
          </a:effectRef>
          <a:fontRef idx="minor">
            <a:schemeClr val="dk1">
              <a:hueOff val="0"/>
              <a:satOff val="0"/>
              <a:lumOff val="0"/>
              <a:alphaOff val="0"/>
            </a:schemeClr>
          </a:fontRef>
        </p:style>
      </p:sp>
      <p:sp>
        <p:nvSpPr>
          <p:cNvPr id="27" name="Rectangle 26" descr="Store">
            <a:extLst>
              <a:ext uri="{FF2B5EF4-FFF2-40B4-BE49-F238E27FC236}">
                <a16:creationId xmlns:a16="http://schemas.microsoft.com/office/drawing/2014/main" id="{2B180D65-1825-C14B-B1A6-E3477418C6A8}"/>
              </a:ext>
            </a:extLst>
          </p:cNvPr>
          <p:cNvSpPr/>
          <p:nvPr/>
        </p:nvSpPr>
        <p:spPr>
          <a:xfrm>
            <a:off x="5485463" y="1817703"/>
            <a:ext cx="637122" cy="637122"/>
          </a:xfrm>
          <a:prstGeom prst="rect">
            <a:avLst/>
          </a:prstGeom>
          <a: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a:blipFill>
        </p:spPr>
        <p:style>
          <a:lnRef idx="3">
            <a:schemeClr val="lt1">
              <a:alpha val="0"/>
              <a:hueOff val="0"/>
              <a:satOff val="0"/>
              <a:lumOff val="0"/>
              <a:alphaOff val="0"/>
            </a:schemeClr>
          </a:lnRef>
          <a:fillRef idx="1">
            <a:scrgbClr r="0" g="0" b="0"/>
          </a:fillRef>
          <a:effectRef idx="1">
            <a:schemeClr val="bg1">
              <a:hueOff val="0"/>
              <a:satOff val="0"/>
              <a:lumOff val="0"/>
              <a:alphaOff val="0"/>
            </a:schemeClr>
          </a:effectRef>
          <a:fontRef idx="minor">
            <a:schemeClr val="dk1">
              <a:hueOff val="0"/>
              <a:satOff val="0"/>
              <a:lumOff val="0"/>
              <a:alphaOff val="0"/>
            </a:schemeClr>
          </a:fontRef>
        </p:style>
      </p:sp>
      <p:sp>
        <p:nvSpPr>
          <p:cNvPr id="28" name="Rectangle 27" descr="Man">
            <a:extLst>
              <a:ext uri="{FF2B5EF4-FFF2-40B4-BE49-F238E27FC236}">
                <a16:creationId xmlns:a16="http://schemas.microsoft.com/office/drawing/2014/main" id="{A95F839D-0184-D642-8DA5-4705B401FEC6}"/>
              </a:ext>
            </a:extLst>
          </p:cNvPr>
          <p:cNvSpPr/>
          <p:nvPr/>
        </p:nvSpPr>
        <p:spPr>
          <a:xfrm>
            <a:off x="7830651" y="1836431"/>
            <a:ext cx="601611" cy="601611"/>
          </a:xfrm>
          <a:prstGeom prst="rect">
            <a:avLst/>
          </a:prstGeom>
          <a: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a:blipFill>
        </p:spPr>
        <p:style>
          <a:lnRef idx="3">
            <a:schemeClr val="lt1">
              <a:alpha val="0"/>
              <a:hueOff val="0"/>
              <a:satOff val="0"/>
              <a:lumOff val="0"/>
              <a:alphaOff val="0"/>
            </a:schemeClr>
          </a:lnRef>
          <a:fillRef idx="1">
            <a:scrgbClr r="0" g="0" b="0"/>
          </a:fillRef>
          <a:effectRef idx="1">
            <a:schemeClr val="bg1">
              <a:hueOff val="0"/>
              <a:satOff val="0"/>
              <a:lumOff val="0"/>
              <a:alphaOff val="0"/>
            </a:schemeClr>
          </a:effectRef>
          <a:fontRef idx="minor">
            <a:schemeClr val="dk1">
              <a:hueOff val="0"/>
              <a:satOff val="0"/>
              <a:lumOff val="0"/>
              <a:alphaOff val="0"/>
            </a:schemeClr>
          </a:fontRef>
        </p:style>
      </p:sp>
      <p:pic>
        <p:nvPicPr>
          <p:cNvPr id="30" name="Picture 29">
            <a:extLst>
              <a:ext uri="{FF2B5EF4-FFF2-40B4-BE49-F238E27FC236}">
                <a16:creationId xmlns:a16="http://schemas.microsoft.com/office/drawing/2014/main" id="{8146969C-8282-6D45-953D-EB40D687D08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56050" y="1849148"/>
            <a:ext cx="605677" cy="605677"/>
          </a:xfrm>
          <a:prstGeom prst="rect">
            <a:avLst/>
          </a:prstGeom>
        </p:spPr>
      </p:pic>
      <p:cxnSp>
        <p:nvCxnSpPr>
          <p:cNvPr id="31" name="Straight Connector 30">
            <a:extLst>
              <a:ext uri="{FF2B5EF4-FFF2-40B4-BE49-F238E27FC236}">
                <a16:creationId xmlns:a16="http://schemas.microsoft.com/office/drawing/2014/main" id="{949B062E-FEF6-8346-BB49-E80BFCFCE58A}"/>
              </a:ext>
            </a:extLst>
          </p:cNvPr>
          <p:cNvCxnSpPr>
            <a:cxnSpLocks/>
          </p:cNvCxnSpPr>
          <p:nvPr/>
        </p:nvCxnSpPr>
        <p:spPr>
          <a:xfrm>
            <a:off x="1239916" y="2865515"/>
            <a:ext cx="0" cy="777954"/>
          </a:xfrm>
          <a:prstGeom prst="line">
            <a:avLst/>
          </a:prstGeom>
          <a:ln w="19050">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A739CF1-E5E4-E541-ACEF-DE7EC1A42759}"/>
              </a:ext>
            </a:extLst>
          </p:cNvPr>
          <p:cNvCxnSpPr>
            <a:cxnSpLocks/>
          </p:cNvCxnSpPr>
          <p:nvPr/>
        </p:nvCxnSpPr>
        <p:spPr>
          <a:xfrm>
            <a:off x="3477088" y="2865515"/>
            <a:ext cx="0" cy="777954"/>
          </a:xfrm>
          <a:prstGeom prst="line">
            <a:avLst/>
          </a:prstGeom>
          <a:ln w="19050">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BDA6CF-65C6-CB43-A9C1-DE20C5E79129}"/>
              </a:ext>
            </a:extLst>
          </p:cNvPr>
          <p:cNvCxnSpPr>
            <a:cxnSpLocks/>
          </p:cNvCxnSpPr>
          <p:nvPr/>
        </p:nvCxnSpPr>
        <p:spPr>
          <a:xfrm>
            <a:off x="5803038" y="2865515"/>
            <a:ext cx="0" cy="777954"/>
          </a:xfrm>
          <a:prstGeom prst="line">
            <a:avLst/>
          </a:prstGeom>
          <a:ln w="19050">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90B367A-428C-E544-AC4C-1A12B2875929}"/>
              </a:ext>
            </a:extLst>
          </p:cNvPr>
          <p:cNvCxnSpPr>
            <a:cxnSpLocks/>
          </p:cNvCxnSpPr>
          <p:nvPr/>
        </p:nvCxnSpPr>
        <p:spPr>
          <a:xfrm>
            <a:off x="8102355" y="2865515"/>
            <a:ext cx="0" cy="777954"/>
          </a:xfrm>
          <a:prstGeom prst="line">
            <a:avLst/>
          </a:prstGeom>
          <a:ln w="19050">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4239D9E-36A6-A342-9BFE-767582D68C60}"/>
              </a:ext>
            </a:extLst>
          </p:cNvPr>
          <p:cNvCxnSpPr>
            <a:cxnSpLocks/>
          </p:cNvCxnSpPr>
          <p:nvPr/>
        </p:nvCxnSpPr>
        <p:spPr>
          <a:xfrm>
            <a:off x="10454937" y="2865515"/>
            <a:ext cx="0" cy="777954"/>
          </a:xfrm>
          <a:prstGeom prst="line">
            <a:avLst/>
          </a:prstGeom>
          <a:ln w="19050">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36239D7-53DA-47F1-B01F-0B663979BE70}"/>
              </a:ext>
            </a:extLst>
          </p:cNvPr>
          <p:cNvSpPr/>
          <p:nvPr/>
        </p:nvSpPr>
        <p:spPr>
          <a:xfrm>
            <a:off x="5036598" y="3721887"/>
            <a:ext cx="2293775" cy="2677656"/>
          </a:xfrm>
          <a:prstGeom prst="rect">
            <a:avLst/>
          </a:prstGeom>
        </p:spPr>
        <p:txBody>
          <a:bodyPr wrap="square">
            <a:spAutoFit/>
          </a:bodyPr>
          <a:lstStyle/>
          <a:p>
            <a:pPr lvl="0">
              <a:lnSpc>
                <a:spcPct val="100000"/>
              </a:lnSpc>
            </a:pPr>
            <a:r>
              <a:rPr lang="en-US" sz="1400" dirty="0">
                <a:latin typeface="Arial" panose="020B0604020202020204" pitchFamily="34" charset="0"/>
                <a:cs typeface="Arial" panose="020B0604020202020204" pitchFamily="34" charset="0"/>
              </a:rPr>
              <a:t>Huge growth potential with laser focus on growing high margin recurring royalty stream with newly developed Famous Dave’s small box with best-in-class unit-level economics.</a:t>
            </a:r>
          </a:p>
          <a:p>
            <a:pPr lvl="0">
              <a:lnSpc>
                <a:spcPct val="100000"/>
              </a:lnSpc>
            </a:pPr>
            <a:endParaRPr lang="en-US" sz="1100" dirty="0">
              <a:latin typeface="Arial" panose="020B0604020202020204" pitchFamily="34" charset="0"/>
              <a:cs typeface="Arial" panose="020B0604020202020204" pitchFamily="34" charset="0"/>
            </a:endParaRPr>
          </a:p>
          <a:p>
            <a:pPr lvl="0">
              <a:lnSpc>
                <a:spcPct val="100000"/>
              </a:lnSpc>
            </a:pPr>
            <a:r>
              <a:rPr lang="en-US" sz="1400" dirty="0">
                <a:latin typeface="Arial" panose="020B0604020202020204" pitchFamily="34" charset="0"/>
                <a:cs typeface="Arial" panose="020B0604020202020204" pitchFamily="34" charset="0"/>
              </a:rPr>
              <a:t>Very high flow through dual concepts. </a:t>
            </a:r>
          </a:p>
          <a:p>
            <a:pPr lvl="0">
              <a:lnSpc>
                <a:spcPct val="100000"/>
              </a:lnSpc>
            </a:pPr>
            <a:endParaRPr lang="en-US" sz="1100" dirty="0">
              <a:latin typeface="Arial" panose="020B0604020202020204" pitchFamily="34" charset="0"/>
              <a:cs typeface="Arial" panose="020B0604020202020204" pitchFamily="34" charset="0"/>
            </a:endParaRPr>
          </a:p>
          <a:p>
            <a:pPr lvl="0">
              <a:lnSpc>
                <a:spcPct val="100000"/>
              </a:lnSpc>
            </a:pPr>
            <a:r>
              <a:rPr lang="en-US" sz="1400" dirty="0">
                <a:latin typeface="Arial" panose="020B0604020202020204" pitchFamily="34" charset="0"/>
                <a:cs typeface="Arial" panose="020B0604020202020204" pitchFamily="34" charset="0"/>
              </a:rPr>
              <a:t>Robust M&amp;A pipeline.</a:t>
            </a:r>
          </a:p>
        </p:txBody>
      </p:sp>
    </p:spTree>
    <p:extLst>
      <p:ext uri="{BB962C8B-B14F-4D97-AF65-F5344CB8AC3E}">
        <p14:creationId xmlns:p14="http://schemas.microsoft.com/office/powerpoint/2010/main" val="2060627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591" y="1114346"/>
            <a:ext cx="11456409" cy="612868"/>
          </a:xfrm>
        </p:spPr>
        <p:txBody>
          <a:bodyPr>
            <a:noAutofit/>
          </a:bodyPr>
          <a:lstStyle/>
          <a:p>
            <a:r>
              <a:rPr lang="en-US" sz="2800" b="1" dirty="0">
                <a:solidFill>
                  <a:schemeClr val="tx1"/>
                </a:solidFill>
                <a:latin typeface="Arial Black" panose="020B0604020202020204" pitchFamily="34" charset="0"/>
                <a:cs typeface="Arial Black" panose="020B0604020202020204" pitchFamily="34" charset="0"/>
              </a:rPr>
              <a:t>ADJUSTED CASH EBITDA RECONCILIATION</a:t>
            </a:r>
            <a:br>
              <a:rPr lang="en-US" sz="2800" b="1" dirty="0">
                <a:solidFill>
                  <a:schemeClr val="tx1"/>
                </a:solidFill>
                <a:latin typeface="Arial Black" panose="020B0604020202020204" pitchFamily="34" charset="0"/>
                <a:cs typeface="Arial Black" panose="020B0604020202020204" pitchFamily="34" charset="0"/>
              </a:rPr>
            </a:br>
            <a:r>
              <a:rPr lang="en-US" sz="2000" b="1" i="1" dirty="0">
                <a:solidFill>
                  <a:schemeClr val="tx1"/>
                </a:solidFill>
                <a:latin typeface="Century Schoolbook" panose="02040604050505020304" pitchFamily="18" charset="0"/>
                <a:cs typeface="Arial Black" panose="020B0604020202020204" pitchFamily="34" charset="0"/>
              </a:rPr>
              <a:t>BBQ Holdings, Inc. and Subsidiaries </a:t>
            </a:r>
            <a:br>
              <a:rPr lang="en-US" sz="2000" b="1" i="1" dirty="0">
                <a:solidFill>
                  <a:schemeClr val="tx1"/>
                </a:solidFill>
                <a:latin typeface="Century Schoolbook" panose="02040604050505020304" pitchFamily="18" charset="0"/>
                <a:cs typeface="Arial Black" panose="020B0604020202020204" pitchFamily="34" charset="0"/>
              </a:rPr>
            </a:br>
            <a:r>
              <a:rPr lang="en-US" sz="2000" b="1" i="1" dirty="0">
                <a:solidFill>
                  <a:schemeClr val="tx1"/>
                </a:solidFill>
                <a:latin typeface="Century Schoolbook" panose="02040604050505020304" pitchFamily="18" charset="0"/>
                <a:cs typeface="Arial Black" panose="020B0604020202020204" pitchFamily="34" charset="0"/>
              </a:rPr>
              <a:t>Non-GAAP Reconciliation</a:t>
            </a:r>
            <a:endParaRPr lang="en-US" sz="2800" b="1" i="1" dirty="0">
              <a:solidFill>
                <a:srgbClr val="FF0000"/>
              </a:solidFill>
              <a:latin typeface="Century Schoolbook" panose="02040604050505020304" pitchFamily="18" charset="0"/>
              <a:cs typeface="Arial Black" panose="020B0604020202020204" pitchFamily="34" charset="0"/>
            </a:endParaRPr>
          </a:p>
        </p:txBody>
      </p:sp>
      <p:sp>
        <p:nvSpPr>
          <p:cNvPr id="8" name="Freeform 13">
            <a:extLst>
              <a:ext uri="{FF2B5EF4-FFF2-40B4-BE49-F238E27FC236}">
                <a16:creationId xmlns:a16="http://schemas.microsoft.com/office/drawing/2014/main" id="{8652E7FD-C7F1-7749-B6F0-89705B7D1B65}"/>
              </a:ext>
            </a:extLst>
          </p:cNvPr>
          <p:cNvSpPr>
            <a:spLocks/>
          </p:cNvSpPr>
          <p:nvPr/>
        </p:nvSpPr>
        <p:spPr bwMode="auto">
          <a:xfrm>
            <a:off x="2944306" y="1741699"/>
            <a:ext cx="7038975" cy="612868"/>
          </a:xfrm>
          <a:custGeom>
            <a:avLst/>
            <a:gdLst>
              <a:gd name="T0" fmla="*/ 4908 w 4917"/>
              <a:gd name="T1" fmla="*/ 66 h 708"/>
              <a:gd name="T2" fmla="*/ 4904 w 4917"/>
              <a:gd name="T3" fmla="*/ 98 h 708"/>
              <a:gd name="T4" fmla="*/ 4908 w 4917"/>
              <a:gd name="T5" fmla="*/ 198 h 708"/>
              <a:gd name="T6" fmla="*/ 4908 w 4917"/>
              <a:gd name="T7" fmla="*/ 230 h 708"/>
              <a:gd name="T8" fmla="*/ 4916 w 4917"/>
              <a:gd name="T9" fmla="*/ 326 h 708"/>
              <a:gd name="T10" fmla="*/ 4904 w 4917"/>
              <a:gd name="T11" fmla="*/ 354 h 708"/>
              <a:gd name="T12" fmla="*/ 4900 w 4917"/>
              <a:gd name="T13" fmla="*/ 478 h 708"/>
              <a:gd name="T14" fmla="*/ 4872 w 4917"/>
              <a:gd name="T15" fmla="*/ 706 h 708"/>
              <a:gd name="T16" fmla="*/ 4656 w 4917"/>
              <a:gd name="T17" fmla="*/ 702 h 708"/>
              <a:gd name="T18" fmla="*/ 4396 w 4917"/>
              <a:gd name="T19" fmla="*/ 702 h 708"/>
              <a:gd name="T20" fmla="*/ 4368 w 4917"/>
              <a:gd name="T21" fmla="*/ 698 h 708"/>
              <a:gd name="T22" fmla="*/ 3948 w 4917"/>
              <a:gd name="T23" fmla="*/ 694 h 708"/>
              <a:gd name="T24" fmla="*/ 3924 w 4917"/>
              <a:gd name="T25" fmla="*/ 686 h 708"/>
              <a:gd name="T26" fmla="*/ 3820 w 4917"/>
              <a:gd name="T27" fmla="*/ 686 h 708"/>
              <a:gd name="T28" fmla="*/ 3724 w 4917"/>
              <a:gd name="T29" fmla="*/ 690 h 708"/>
              <a:gd name="T30" fmla="*/ 3624 w 4917"/>
              <a:gd name="T31" fmla="*/ 690 h 708"/>
              <a:gd name="T32" fmla="*/ 3520 w 4917"/>
              <a:gd name="T33" fmla="*/ 694 h 708"/>
              <a:gd name="T34" fmla="*/ 3484 w 4917"/>
              <a:gd name="T35" fmla="*/ 690 h 708"/>
              <a:gd name="T36" fmla="*/ 3396 w 4917"/>
              <a:gd name="T37" fmla="*/ 690 h 708"/>
              <a:gd name="T38" fmla="*/ 3228 w 4917"/>
              <a:gd name="T39" fmla="*/ 698 h 708"/>
              <a:gd name="T40" fmla="*/ 3172 w 4917"/>
              <a:gd name="T41" fmla="*/ 690 h 708"/>
              <a:gd name="T42" fmla="*/ 2944 w 4917"/>
              <a:gd name="T43" fmla="*/ 694 h 708"/>
              <a:gd name="T44" fmla="*/ 2768 w 4917"/>
              <a:gd name="T45" fmla="*/ 694 h 708"/>
              <a:gd name="T46" fmla="*/ 2220 w 4917"/>
              <a:gd name="T47" fmla="*/ 686 h 708"/>
              <a:gd name="T48" fmla="*/ 2060 w 4917"/>
              <a:gd name="T49" fmla="*/ 694 h 708"/>
              <a:gd name="T50" fmla="*/ 1608 w 4917"/>
              <a:gd name="T51" fmla="*/ 690 h 708"/>
              <a:gd name="T52" fmla="*/ 1308 w 4917"/>
              <a:gd name="T53" fmla="*/ 694 h 708"/>
              <a:gd name="T54" fmla="*/ 1092 w 4917"/>
              <a:gd name="T55" fmla="*/ 694 h 708"/>
              <a:gd name="T56" fmla="*/ 980 w 4917"/>
              <a:gd name="T57" fmla="*/ 698 h 708"/>
              <a:gd name="T58" fmla="*/ 520 w 4917"/>
              <a:gd name="T59" fmla="*/ 690 h 708"/>
              <a:gd name="T60" fmla="*/ 420 w 4917"/>
              <a:gd name="T61" fmla="*/ 694 h 708"/>
              <a:gd name="T62" fmla="*/ 332 w 4917"/>
              <a:gd name="T63" fmla="*/ 694 h 708"/>
              <a:gd name="T64" fmla="*/ 272 w 4917"/>
              <a:gd name="T65" fmla="*/ 690 h 708"/>
              <a:gd name="T66" fmla="*/ 12 w 4917"/>
              <a:gd name="T67" fmla="*/ 626 h 708"/>
              <a:gd name="T68" fmla="*/ 12 w 4917"/>
              <a:gd name="T69" fmla="*/ 602 h 708"/>
              <a:gd name="T70" fmla="*/ 20 w 4917"/>
              <a:gd name="T71" fmla="*/ 566 h 708"/>
              <a:gd name="T72" fmla="*/ 12 w 4917"/>
              <a:gd name="T73" fmla="*/ 554 h 708"/>
              <a:gd name="T74" fmla="*/ 8 w 4917"/>
              <a:gd name="T75" fmla="*/ 482 h 708"/>
              <a:gd name="T76" fmla="*/ 0 w 4917"/>
              <a:gd name="T77" fmla="*/ 474 h 708"/>
              <a:gd name="T78" fmla="*/ 0 w 4917"/>
              <a:gd name="T79" fmla="*/ 382 h 708"/>
              <a:gd name="T80" fmla="*/ 12 w 4917"/>
              <a:gd name="T81" fmla="*/ 366 h 708"/>
              <a:gd name="T82" fmla="*/ 0 w 4917"/>
              <a:gd name="T83" fmla="*/ 238 h 708"/>
              <a:gd name="T84" fmla="*/ 16 w 4917"/>
              <a:gd name="T85" fmla="*/ 198 h 708"/>
              <a:gd name="T86" fmla="*/ 4 w 4917"/>
              <a:gd name="T87" fmla="*/ 126 h 708"/>
              <a:gd name="T88" fmla="*/ 228 w 4917"/>
              <a:gd name="T89" fmla="*/ 22 h 708"/>
              <a:gd name="T90" fmla="*/ 408 w 4917"/>
              <a:gd name="T91" fmla="*/ 22 h 708"/>
              <a:gd name="T92" fmla="*/ 524 w 4917"/>
              <a:gd name="T93" fmla="*/ 22 h 708"/>
              <a:gd name="T94" fmla="*/ 560 w 4917"/>
              <a:gd name="T95" fmla="*/ 14 h 708"/>
              <a:gd name="T96" fmla="*/ 776 w 4917"/>
              <a:gd name="T97" fmla="*/ 26 h 708"/>
              <a:gd name="T98" fmla="*/ 1868 w 4917"/>
              <a:gd name="T99" fmla="*/ 22 h 708"/>
              <a:gd name="T100" fmla="*/ 2216 w 4917"/>
              <a:gd name="T101" fmla="*/ 18 h 708"/>
              <a:gd name="T102" fmla="*/ 3040 w 4917"/>
              <a:gd name="T103" fmla="*/ 14 h 708"/>
              <a:gd name="T104" fmla="*/ 3272 w 4917"/>
              <a:gd name="T105" fmla="*/ 6 h 708"/>
              <a:gd name="T106" fmla="*/ 3676 w 4917"/>
              <a:gd name="T107" fmla="*/ 6 h 708"/>
              <a:gd name="T108" fmla="*/ 3812 w 4917"/>
              <a:gd name="T109" fmla="*/ 18 h 708"/>
              <a:gd name="T110" fmla="*/ 3868 w 4917"/>
              <a:gd name="T111" fmla="*/ 6 h 708"/>
              <a:gd name="T112" fmla="*/ 3940 w 4917"/>
              <a:gd name="T113" fmla="*/ 14 h 708"/>
              <a:gd name="T114" fmla="*/ 3972 w 4917"/>
              <a:gd name="T115" fmla="*/ 6 h 708"/>
              <a:gd name="T116" fmla="*/ 4308 w 4917"/>
              <a:gd name="T117" fmla="*/ 10 h 708"/>
              <a:gd name="T118" fmla="*/ 4912 w 4917"/>
              <a:gd name="T119" fmla="*/ 1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17" h="708">
                <a:moveTo>
                  <a:pt x="4912" y="18"/>
                </a:moveTo>
                <a:cubicBezTo>
                  <a:pt x="4915" y="34"/>
                  <a:pt x="4909" y="50"/>
                  <a:pt x="4912" y="66"/>
                </a:cubicBezTo>
                <a:cubicBezTo>
                  <a:pt x="4911" y="66"/>
                  <a:pt x="4909" y="66"/>
                  <a:pt x="4908" y="66"/>
                </a:cubicBezTo>
                <a:cubicBezTo>
                  <a:pt x="4908" y="71"/>
                  <a:pt x="4908" y="76"/>
                  <a:pt x="4908" y="82"/>
                </a:cubicBezTo>
                <a:cubicBezTo>
                  <a:pt x="4907" y="82"/>
                  <a:pt x="4905" y="82"/>
                  <a:pt x="4904" y="82"/>
                </a:cubicBezTo>
                <a:cubicBezTo>
                  <a:pt x="4904" y="87"/>
                  <a:pt x="4904" y="92"/>
                  <a:pt x="4904" y="98"/>
                </a:cubicBezTo>
                <a:cubicBezTo>
                  <a:pt x="4903" y="98"/>
                  <a:pt x="4901" y="98"/>
                  <a:pt x="4900" y="98"/>
                </a:cubicBezTo>
                <a:cubicBezTo>
                  <a:pt x="4900" y="131"/>
                  <a:pt x="4904" y="164"/>
                  <a:pt x="4904" y="198"/>
                </a:cubicBezTo>
                <a:cubicBezTo>
                  <a:pt x="4905" y="198"/>
                  <a:pt x="4907" y="198"/>
                  <a:pt x="4908" y="198"/>
                </a:cubicBezTo>
                <a:cubicBezTo>
                  <a:pt x="4908" y="203"/>
                  <a:pt x="4904" y="208"/>
                  <a:pt x="4904" y="214"/>
                </a:cubicBezTo>
                <a:cubicBezTo>
                  <a:pt x="4905" y="214"/>
                  <a:pt x="4907" y="214"/>
                  <a:pt x="4908" y="214"/>
                </a:cubicBezTo>
                <a:cubicBezTo>
                  <a:pt x="4908" y="219"/>
                  <a:pt x="4908" y="224"/>
                  <a:pt x="4908" y="230"/>
                </a:cubicBezTo>
                <a:cubicBezTo>
                  <a:pt x="4909" y="230"/>
                  <a:pt x="4911" y="230"/>
                  <a:pt x="4912" y="230"/>
                </a:cubicBezTo>
                <a:cubicBezTo>
                  <a:pt x="4912" y="246"/>
                  <a:pt x="4916" y="262"/>
                  <a:pt x="4916" y="278"/>
                </a:cubicBezTo>
                <a:cubicBezTo>
                  <a:pt x="4917" y="294"/>
                  <a:pt x="4915" y="310"/>
                  <a:pt x="4916" y="326"/>
                </a:cubicBezTo>
                <a:cubicBezTo>
                  <a:pt x="4915" y="326"/>
                  <a:pt x="4913" y="326"/>
                  <a:pt x="4912" y="326"/>
                </a:cubicBezTo>
                <a:cubicBezTo>
                  <a:pt x="4912" y="335"/>
                  <a:pt x="4912" y="344"/>
                  <a:pt x="4912" y="354"/>
                </a:cubicBezTo>
                <a:cubicBezTo>
                  <a:pt x="4909" y="354"/>
                  <a:pt x="4907" y="354"/>
                  <a:pt x="4904" y="354"/>
                </a:cubicBezTo>
                <a:cubicBezTo>
                  <a:pt x="4907" y="392"/>
                  <a:pt x="4893" y="431"/>
                  <a:pt x="4896" y="470"/>
                </a:cubicBezTo>
                <a:cubicBezTo>
                  <a:pt x="4897" y="470"/>
                  <a:pt x="4899" y="470"/>
                  <a:pt x="4900" y="470"/>
                </a:cubicBezTo>
                <a:cubicBezTo>
                  <a:pt x="4900" y="472"/>
                  <a:pt x="4900" y="475"/>
                  <a:pt x="4900" y="478"/>
                </a:cubicBezTo>
                <a:cubicBezTo>
                  <a:pt x="4903" y="479"/>
                  <a:pt x="4905" y="480"/>
                  <a:pt x="4908" y="482"/>
                </a:cubicBezTo>
                <a:cubicBezTo>
                  <a:pt x="4908" y="552"/>
                  <a:pt x="4912" y="623"/>
                  <a:pt x="4912" y="694"/>
                </a:cubicBezTo>
                <a:cubicBezTo>
                  <a:pt x="4898" y="696"/>
                  <a:pt x="4884" y="702"/>
                  <a:pt x="4872" y="706"/>
                </a:cubicBezTo>
                <a:cubicBezTo>
                  <a:pt x="4845" y="706"/>
                  <a:pt x="4819" y="706"/>
                  <a:pt x="4792" y="706"/>
                </a:cubicBezTo>
                <a:cubicBezTo>
                  <a:pt x="4780" y="706"/>
                  <a:pt x="4768" y="706"/>
                  <a:pt x="4756" y="706"/>
                </a:cubicBezTo>
                <a:cubicBezTo>
                  <a:pt x="4743" y="702"/>
                  <a:pt x="4674" y="696"/>
                  <a:pt x="4656" y="702"/>
                </a:cubicBezTo>
                <a:cubicBezTo>
                  <a:pt x="4633" y="708"/>
                  <a:pt x="4594" y="706"/>
                  <a:pt x="4564" y="706"/>
                </a:cubicBezTo>
                <a:cubicBezTo>
                  <a:pt x="4508" y="706"/>
                  <a:pt x="4452" y="706"/>
                  <a:pt x="4396" y="706"/>
                </a:cubicBezTo>
                <a:cubicBezTo>
                  <a:pt x="4396" y="704"/>
                  <a:pt x="4396" y="703"/>
                  <a:pt x="4396" y="702"/>
                </a:cubicBezTo>
                <a:cubicBezTo>
                  <a:pt x="4391" y="702"/>
                  <a:pt x="4385" y="702"/>
                  <a:pt x="4380" y="702"/>
                </a:cubicBezTo>
                <a:cubicBezTo>
                  <a:pt x="4380" y="700"/>
                  <a:pt x="4380" y="699"/>
                  <a:pt x="4380" y="698"/>
                </a:cubicBezTo>
                <a:cubicBezTo>
                  <a:pt x="4376" y="698"/>
                  <a:pt x="4372" y="698"/>
                  <a:pt x="4368" y="698"/>
                </a:cubicBezTo>
                <a:cubicBezTo>
                  <a:pt x="4368" y="696"/>
                  <a:pt x="4368" y="695"/>
                  <a:pt x="4368" y="694"/>
                </a:cubicBezTo>
                <a:cubicBezTo>
                  <a:pt x="4291" y="694"/>
                  <a:pt x="4213" y="694"/>
                  <a:pt x="4136" y="694"/>
                </a:cubicBezTo>
                <a:cubicBezTo>
                  <a:pt x="4073" y="694"/>
                  <a:pt x="4011" y="694"/>
                  <a:pt x="3948" y="694"/>
                </a:cubicBezTo>
                <a:cubicBezTo>
                  <a:pt x="3948" y="692"/>
                  <a:pt x="3948" y="691"/>
                  <a:pt x="3948" y="690"/>
                </a:cubicBezTo>
                <a:cubicBezTo>
                  <a:pt x="3940" y="690"/>
                  <a:pt x="3932" y="690"/>
                  <a:pt x="3924" y="690"/>
                </a:cubicBezTo>
                <a:cubicBezTo>
                  <a:pt x="3924" y="688"/>
                  <a:pt x="3924" y="687"/>
                  <a:pt x="3924" y="686"/>
                </a:cubicBezTo>
                <a:cubicBezTo>
                  <a:pt x="3905" y="687"/>
                  <a:pt x="3887" y="688"/>
                  <a:pt x="3868" y="690"/>
                </a:cubicBezTo>
                <a:cubicBezTo>
                  <a:pt x="3868" y="691"/>
                  <a:pt x="3868" y="692"/>
                  <a:pt x="3868" y="694"/>
                </a:cubicBezTo>
                <a:cubicBezTo>
                  <a:pt x="3851" y="698"/>
                  <a:pt x="3830" y="688"/>
                  <a:pt x="3820" y="686"/>
                </a:cubicBezTo>
                <a:cubicBezTo>
                  <a:pt x="3793" y="688"/>
                  <a:pt x="3767" y="691"/>
                  <a:pt x="3740" y="694"/>
                </a:cubicBezTo>
                <a:cubicBezTo>
                  <a:pt x="3740" y="692"/>
                  <a:pt x="3740" y="691"/>
                  <a:pt x="3740" y="690"/>
                </a:cubicBezTo>
                <a:cubicBezTo>
                  <a:pt x="3735" y="690"/>
                  <a:pt x="3729" y="690"/>
                  <a:pt x="3724" y="690"/>
                </a:cubicBezTo>
                <a:cubicBezTo>
                  <a:pt x="3724" y="688"/>
                  <a:pt x="3724" y="687"/>
                  <a:pt x="3724" y="686"/>
                </a:cubicBezTo>
                <a:cubicBezTo>
                  <a:pt x="3691" y="686"/>
                  <a:pt x="3657" y="686"/>
                  <a:pt x="3624" y="686"/>
                </a:cubicBezTo>
                <a:cubicBezTo>
                  <a:pt x="3624" y="687"/>
                  <a:pt x="3624" y="688"/>
                  <a:pt x="3624" y="690"/>
                </a:cubicBezTo>
                <a:cubicBezTo>
                  <a:pt x="3604" y="690"/>
                  <a:pt x="3584" y="690"/>
                  <a:pt x="3564" y="690"/>
                </a:cubicBezTo>
                <a:cubicBezTo>
                  <a:pt x="3558" y="691"/>
                  <a:pt x="3528" y="700"/>
                  <a:pt x="3520" y="698"/>
                </a:cubicBezTo>
                <a:cubicBezTo>
                  <a:pt x="3520" y="696"/>
                  <a:pt x="3520" y="695"/>
                  <a:pt x="3520" y="694"/>
                </a:cubicBezTo>
                <a:cubicBezTo>
                  <a:pt x="3512" y="694"/>
                  <a:pt x="3504" y="694"/>
                  <a:pt x="3496" y="694"/>
                </a:cubicBezTo>
                <a:cubicBezTo>
                  <a:pt x="3496" y="692"/>
                  <a:pt x="3496" y="691"/>
                  <a:pt x="3496" y="690"/>
                </a:cubicBezTo>
                <a:cubicBezTo>
                  <a:pt x="3492" y="690"/>
                  <a:pt x="3488" y="690"/>
                  <a:pt x="3484" y="690"/>
                </a:cubicBezTo>
                <a:cubicBezTo>
                  <a:pt x="3484" y="688"/>
                  <a:pt x="3484" y="687"/>
                  <a:pt x="3484" y="686"/>
                </a:cubicBezTo>
                <a:cubicBezTo>
                  <a:pt x="3455" y="686"/>
                  <a:pt x="3425" y="686"/>
                  <a:pt x="3396" y="686"/>
                </a:cubicBezTo>
                <a:cubicBezTo>
                  <a:pt x="3396" y="687"/>
                  <a:pt x="3396" y="688"/>
                  <a:pt x="3396" y="690"/>
                </a:cubicBezTo>
                <a:cubicBezTo>
                  <a:pt x="3379" y="690"/>
                  <a:pt x="3361" y="690"/>
                  <a:pt x="3344" y="690"/>
                </a:cubicBezTo>
                <a:cubicBezTo>
                  <a:pt x="3344" y="691"/>
                  <a:pt x="3344" y="692"/>
                  <a:pt x="3344" y="694"/>
                </a:cubicBezTo>
                <a:cubicBezTo>
                  <a:pt x="3330" y="698"/>
                  <a:pt x="3246" y="703"/>
                  <a:pt x="3228" y="698"/>
                </a:cubicBezTo>
                <a:cubicBezTo>
                  <a:pt x="3228" y="696"/>
                  <a:pt x="3228" y="695"/>
                  <a:pt x="3228" y="694"/>
                </a:cubicBezTo>
                <a:cubicBezTo>
                  <a:pt x="3209" y="694"/>
                  <a:pt x="3191" y="694"/>
                  <a:pt x="3172" y="694"/>
                </a:cubicBezTo>
                <a:cubicBezTo>
                  <a:pt x="3172" y="692"/>
                  <a:pt x="3172" y="691"/>
                  <a:pt x="3172" y="690"/>
                </a:cubicBezTo>
                <a:cubicBezTo>
                  <a:pt x="3155" y="690"/>
                  <a:pt x="3137" y="690"/>
                  <a:pt x="3120" y="690"/>
                </a:cubicBezTo>
                <a:cubicBezTo>
                  <a:pt x="3120" y="688"/>
                  <a:pt x="3120" y="687"/>
                  <a:pt x="3120" y="686"/>
                </a:cubicBezTo>
                <a:cubicBezTo>
                  <a:pt x="3061" y="688"/>
                  <a:pt x="3003" y="691"/>
                  <a:pt x="2944" y="694"/>
                </a:cubicBezTo>
                <a:cubicBezTo>
                  <a:pt x="2944" y="692"/>
                  <a:pt x="2944" y="691"/>
                  <a:pt x="2944" y="690"/>
                </a:cubicBezTo>
                <a:cubicBezTo>
                  <a:pt x="2913" y="688"/>
                  <a:pt x="2883" y="687"/>
                  <a:pt x="2852" y="686"/>
                </a:cubicBezTo>
                <a:cubicBezTo>
                  <a:pt x="2838" y="690"/>
                  <a:pt x="2789" y="700"/>
                  <a:pt x="2768" y="694"/>
                </a:cubicBezTo>
                <a:cubicBezTo>
                  <a:pt x="2734" y="684"/>
                  <a:pt x="2684" y="686"/>
                  <a:pt x="2640" y="686"/>
                </a:cubicBezTo>
                <a:cubicBezTo>
                  <a:pt x="2572" y="686"/>
                  <a:pt x="2504" y="686"/>
                  <a:pt x="2436" y="686"/>
                </a:cubicBezTo>
                <a:cubicBezTo>
                  <a:pt x="2364" y="686"/>
                  <a:pt x="2292" y="686"/>
                  <a:pt x="2220" y="686"/>
                </a:cubicBezTo>
                <a:cubicBezTo>
                  <a:pt x="2220" y="687"/>
                  <a:pt x="2220" y="688"/>
                  <a:pt x="2220" y="690"/>
                </a:cubicBezTo>
                <a:cubicBezTo>
                  <a:pt x="2197" y="690"/>
                  <a:pt x="2175" y="690"/>
                  <a:pt x="2152" y="690"/>
                </a:cubicBezTo>
                <a:cubicBezTo>
                  <a:pt x="2138" y="694"/>
                  <a:pt x="2080" y="699"/>
                  <a:pt x="2060" y="694"/>
                </a:cubicBezTo>
                <a:cubicBezTo>
                  <a:pt x="2014" y="680"/>
                  <a:pt x="1939" y="686"/>
                  <a:pt x="1880" y="686"/>
                </a:cubicBezTo>
                <a:cubicBezTo>
                  <a:pt x="1789" y="686"/>
                  <a:pt x="1699" y="686"/>
                  <a:pt x="1608" y="686"/>
                </a:cubicBezTo>
                <a:cubicBezTo>
                  <a:pt x="1608" y="687"/>
                  <a:pt x="1608" y="688"/>
                  <a:pt x="1608" y="690"/>
                </a:cubicBezTo>
                <a:cubicBezTo>
                  <a:pt x="1596" y="690"/>
                  <a:pt x="1584" y="690"/>
                  <a:pt x="1572" y="690"/>
                </a:cubicBezTo>
                <a:cubicBezTo>
                  <a:pt x="1549" y="696"/>
                  <a:pt x="1510" y="694"/>
                  <a:pt x="1480" y="694"/>
                </a:cubicBezTo>
                <a:cubicBezTo>
                  <a:pt x="1423" y="694"/>
                  <a:pt x="1365" y="694"/>
                  <a:pt x="1308" y="694"/>
                </a:cubicBezTo>
                <a:cubicBezTo>
                  <a:pt x="1264" y="694"/>
                  <a:pt x="1205" y="700"/>
                  <a:pt x="1168" y="690"/>
                </a:cubicBezTo>
                <a:cubicBezTo>
                  <a:pt x="1143" y="690"/>
                  <a:pt x="1117" y="690"/>
                  <a:pt x="1092" y="690"/>
                </a:cubicBezTo>
                <a:cubicBezTo>
                  <a:pt x="1092" y="691"/>
                  <a:pt x="1092" y="692"/>
                  <a:pt x="1092" y="694"/>
                </a:cubicBezTo>
                <a:cubicBezTo>
                  <a:pt x="1087" y="694"/>
                  <a:pt x="1081" y="694"/>
                  <a:pt x="1076" y="694"/>
                </a:cubicBezTo>
                <a:cubicBezTo>
                  <a:pt x="1076" y="695"/>
                  <a:pt x="1076" y="696"/>
                  <a:pt x="1076" y="698"/>
                </a:cubicBezTo>
                <a:cubicBezTo>
                  <a:pt x="1044" y="698"/>
                  <a:pt x="1012" y="698"/>
                  <a:pt x="980" y="698"/>
                </a:cubicBezTo>
                <a:cubicBezTo>
                  <a:pt x="950" y="692"/>
                  <a:pt x="905" y="694"/>
                  <a:pt x="868" y="694"/>
                </a:cubicBezTo>
                <a:cubicBezTo>
                  <a:pt x="799" y="694"/>
                  <a:pt x="729" y="694"/>
                  <a:pt x="660" y="694"/>
                </a:cubicBezTo>
                <a:cubicBezTo>
                  <a:pt x="617" y="693"/>
                  <a:pt x="562" y="678"/>
                  <a:pt x="520" y="690"/>
                </a:cubicBezTo>
                <a:cubicBezTo>
                  <a:pt x="504" y="690"/>
                  <a:pt x="488" y="690"/>
                  <a:pt x="472" y="690"/>
                </a:cubicBezTo>
                <a:cubicBezTo>
                  <a:pt x="472" y="691"/>
                  <a:pt x="472" y="692"/>
                  <a:pt x="472" y="694"/>
                </a:cubicBezTo>
                <a:cubicBezTo>
                  <a:pt x="455" y="694"/>
                  <a:pt x="437" y="694"/>
                  <a:pt x="420" y="694"/>
                </a:cubicBezTo>
                <a:cubicBezTo>
                  <a:pt x="404" y="695"/>
                  <a:pt x="388" y="696"/>
                  <a:pt x="372" y="698"/>
                </a:cubicBezTo>
                <a:cubicBezTo>
                  <a:pt x="372" y="696"/>
                  <a:pt x="372" y="695"/>
                  <a:pt x="372" y="694"/>
                </a:cubicBezTo>
                <a:cubicBezTo>
                  <a:pt x="359" y="694"/>
                  <a:pt x="345" y="694"/>
                  <a:pt x="332" y="694"/>
                </a:cubicBezTo>
                <a:cubicBezTo>
                  <a:pt x="324" y="691"/>
                  <a:pt x="296" y="682"/>
                  <a:pt x="284" y="686"/>
                </a:cubicBezTo>
                <a:cubicBezTo>
                  <a:pt x="284" y="687"/>
                  <a:pt x="284" y="688"/>
                  <a:pt x="284" y="690"/>
                </a:cubicBezTo>
                <a:cubicBezTo>
                  <a:pt x="280" y="690"/>
                  <a:pt x="276" y="690"/>
                  <a:pt x="272" y="690"/>
                </a:cubicBezTo>
                <a:cubicBezTo>
                  <a:pt x="272" y="691"/>
                  <a:pt x="272" y="692"/>
                  <a:pt x="272" y="694"/>
                </a:cubicBezTo>
                <a:cubicBezTo>
                  <a:pt x="189" y="694"/>
                  <a:pt x="87" y="702"/>
                  <a:pt x="4" y="702"/>
                </a:cubicBezTo>
                <a:cubicBezTo>
                  <a:pt x="5" y="678"/>
                  <a:pt x="20" y="654"/>
                  <a:pt x="12" y="626"/>
                </a:cubicBezTo>
                <a:cubicBezTo>
                  <a:pt x="11" y="626"/>
                  <a:pt x="9" y="626"/>
                  <a:pt x="8" y="626"/>
                </a:cubicBezTo>
                <a:cubicBezTo>
                  <a:pt x="8" y="619"/>
                  <a:pt x="20" y="608"/>
                  <a:pt x="20" y="602"/>
                </a:cubicBezTo>
                <a:cubicBezTo>
                  <a:pt x="19" y="602"/>
                  <a:pt x="13" y="602"/>
                  <a:pt x="12" y="602"/>
                </a:cubicBezTo>
                <a:cubicBezTo>
                  <a:pt x="12" y="595"/>
                  <a:pt x="24" y="584"/>
                  <a:pt x="24" y="578"/>
                </a:cubicBezTo>
                <a:cubicBezTo>
                  <a:pt x="23" y="578"/>
                  <a:pt x="21" y="578"/>
                  <a:pt x="20" y="578"/>
                </a:cubicBezTo>
                <a:cubicBezTo>
                  <a:pt x="20" y="574"/>
                  <a:pt x="20" y="570"/>
                  <a:pt x="20" y="566"/>
                </a:cubicBezTo>
                <a:cubicBezTo>
                  <a:pt x="19" y="566"/>
                  <a:pt x="17" y="566"/>
                  <a:pt x="16" y="566"/>
                </a:cubicBezTo>
                <a:cubicBezTo>
                  <a:pt x="16" y="562"/>
                  <a:pt x="16" y="558"/>
                  <a:pt x="16" y="554"/>
                </a:cubicBezTo>
                <a:cubicBezTo>
                  <a:pt x="15" y="554"/>
                  <a:pt x="13" y="554"/>
                  <a:pt x="12" y="554"/>
                </a:cubicBezTo>
                <a:cubicBezTo>
                  <a:pt x="8" y="538"/>
                  <a:pt x="24" y="521"/>
                  <a:pt x="24" y="514"/>
                </a:cubicBezTo>
                <a:cubicBezTo>
                  <a:pt x="23" y="514"/>
                  <a:pt x="21" y="514"/>
                  <a:pt x="20" y="514"/>
                </a:cubicBezTo>
                <a:cubicBezTo>
                  <a:pt x="16" y="502"/>
                  <a:pt x="14" y="493"/>
                  <a:pt x="8" y="482"/>
                </a:cubicBezTo>
                <a:cubicBezTo>
                  <a:pt x="7" y="482"/>
                  <a:pt x="5" y="482"/>
                  <a:pt x="4" y="482"/>
                </a:cubicBezTo>
                <a:cubicBezTo>
                  <a:pt x="4" y="479"/>
                  <a:pt x="4" y="476"/>
                  <a:pt x="4" y="474"/>
                </a:cubicBezTo>
                <a:cubicBezTo>
                  <a:pt x="3" y="474"/>
                  <a:pt x="1" y="474"/>
                  <a:pt x="0" y="474"/>
                </a:cubicBezTo>
                <a:cubicBezTo>
                  <a:pt x="4" y="458"/>
                  <a:pt x="8" y="442"/>
                  <a:pt x="12" y="426"/>
                </a:cubicBezTo>
                <a:cubicBezTo>
                  <a:pt x="11" y="426"/>
                  <a:pt x="9" y="426"/>
                  <a:pt x="8" y="426"/>
                </a:cubicBezTo>
                <a:cubicBezTo>
                  <a:pt x="5" y="411"/>
                  <a:pt x="3" y="396"/>
                  <a:pt x="0" y="382"/>
                </a:cubicBezTo>
                <a:cubicBezTo>
                  <a:pt x="1" y="382"/>
                  <a:pt x="3" y="382"/>
                  <a:pt x="4" y="382"/>
                </a:cubicBezTo>
                <a:cubicBezTo>
                  <a:pt x="5" y="376"/>
                  <a:pt x="7" y="371"/>
                  <a:pt x="8" y="366"/>
                </a:cubicBezTo>
                <a:cubicBezTo>
                  <a:pt x="9" y="366"/>
                  <a:pt x="11" y="366"/>
                  <a:pt x="12" y="366"/>
                </a:cubicBezTo>
                <a:cubicBezTo>
                  <a:pt x="12" y="342"/>
                  <a:pt x="12" y="318"/>
                  <a:pt x="12" y="294"/>
                </a:cubicBezTo>
                <a:cubicBezTo>
                  <a:pt x="11" y="294"/>
                  <a:pt x="9" y="294"/>
                  <a:pt x="8" y="294"/>
                </a:cubicBezTo>
                <a:cubicBezTo>
                  <a:pt x="2" y="277"/>
                  <a:pt x="0" y="258"/>
                  <a:pt x="0" y="238"/>
                </a:cubicBezTo>
                <a:cubicBezTo>
                  <a:pt x="8" y="233"/>
                  <a:pt x="9" y="228"/>
                  <a:pt x="20" y="226"/>
                </a:cubicBezTo>
                <a:cubicBezTo>
                  <a:pt x="18" y="216"/>
                  <a:pt x="9" y="208"/>
                  <a:pt x="12" y="198"/>
                </a:cubicBezTo>
                <a:cubicBezTo>
                  <a:pt x="13" y="198"/>
                  <a:pt x="15" y="198"/>
                  <a:pt x="16" y="198"/>
                </a:cubicBezTo>
                <a:cubicBezTo>
                  <a:pt x="19" y="190"/>
                  <a:pt x="9" y="174"/>
                  <a:pt x="12" y="166"/>
                </a:cubicBezTo>
                <a:cubicBezTo>
                  <a:pt x="11" y="166"/>
                  <a:pt x="9" y="166"/>
                  <a:pt x="8" y="166"/>
                </a:cubicBezTo>
                <a:cubicBezTo>
                  <a:pt x="7" y="152"/>
                  <a:pt x="5" y="139"/>
                  <a:pt x="4" y="126"/>
                </a:cubicBezTo>
                <a:cubicBezTo>
                  <a:pt x="3" y="126"/>
                  <a:pt x="1" y="126"/>
                  <a:pt x="0" y="126"/>
                </a:cubicBezTo>
                <a:cubicBezTo>
                  <a:pt x="0" y="92"/>
                  <a:pt x="0" y="59"/>
                  <a:pt x="0" y="26"/>
                </a:cubicBezTo>
                <a:cubicBezTo>
                  <a:pt x="72" y="26"/>
                  <a:pt x="156" y="22"/>
                  <a:pt x="228" y="22"/>
                </a:cubicBezTo>
                <a:cubicBezTo>
                  <a:pt x="264" y="22"/>
                  <a:pt x="311" y="34"/>
                  <a:pt x="340" y="26"/>
                </a:cubicBezTo>
                <a:cubicBezTo>
                  <a:pt x="363" y="26"/>
                  <a:pt x="385" y="26"/>
                  <a:pt x="408" y="26"/>
                </a:cubicBezTo>
                <a:cubicBezTo>
                  <a:pt x="408" y="24"/>
                  <a:pt x="408" y="23"/>
                  <a:pt x="408" y="22"/>
                </a:cubicBezTo>
                <a:cubicBezTo>
                  <a:pt x="428" y="22"/>
                  <a:pt x="448" y="26"/>
                  <a:pt x="468" y="26"/>
                </a:cubicBezTo>
                <a:cubicBezTo>
                  <a:pt x="468" y="24"/>
                  <a:pt x="468" y="23"/>
                  <a:pt x="468" y="22"/>
                </a:cubicBezTo>
                <a:cubicBezTo>
                  <a:pt x="487" y="22"/>
                  <a:pt x="505" y="22"/>
                  <a:pt x="524" y="22"/>
                </a:cubicBezTo>
                <a:cubicBezTo>
                  <a:pt x="524" y="20"/>
                  <a:pt x="524" y="19"/>
                  <a:pt x="524" y="18"/>
                </a:cubicBezTo>
                <a:cubicBezTo>
                  <a:pt x="536" y="18"/>
                  <a:pt x="548" y="18"/>
                  <a:pt x="560" y="18"/>
                </a:cubicBezTo>
                <a:cubicBezTo>
                  <a:pt x="560" y="16"/>
                  <a:pt x="560" y="15"/>
                  <a:pt x="560" y="14"/>
                </a:cubicBezTo>
                <a:cubicBezTo>
                  <a:pt x="592" y="16"/>
                  <a:pt x="624" y="19"/>
                  <a:pt x="656" y="22"/>
                </a:cubicBezTo>
                <a:cubicBezTo>
                  <a:pt x="656" y="23"/>
                  <a:pt x="656" y="24"/>
                  <a:pt x="656" y="26"/>
                </a:cubicBezTo>
                <a:cubicBezTo>
                  <a:pt x="696" y="26"/>
                  <a:pt x="736" y="26"/>
                  <a:pt x="776" y="26"/>
                </a:cubicBezTo>
                <a:cubicBezTo>
                  <a:pt x="969" y="26"/>
                  <a:pt x="1174" y="28"/>
                  <a:pt x="1344" y="26"/>
                </a:cubicBezTo>
                <a:cubicBezTo>
                  <a:pt x="1463" y="26"/>
                  <a:pt x="1581" y="26"/>
                  <a:pt x="1700" y="26"/>
                </a:cubicBezTo>
                <a:cubicBezTo>
                  <a:pt x="1750" y="26"/>
                  <a:pt x="1826" y="33"/>
                  <a:pt x="1868" y="22"/>
                </a:cubicBezTo>
                <a:cubicBezTo>
                  <a:pt x="1883" y="22"/>
                  <a:pt x="1897" y="22"/>
                  <a:pt x="1912" y="22"/>
                </a:cubicBezTo>
                <a:cubicBezTo>
                  <a:pt x="1957" y="22"/>
                  <a:pt x="2018" y="28"/>
                  <a:pt x="2056" y="18"/>
                </a:cubicBezTo>
                <a:cubicBezTo>
                  <a:pt x="2109" y="18"/>
                  <a:pt x="2163" y="18"/>
                  <a:pt x="2216" y="18"/>
                </a:cubicBezTo>
                <a:cubicBezTo>
                  <a:pt x="2338" y="18"/>
                  <a:pt x="2461" y="32"/>
                  <a:pt x="2580" y="22"/>
                </a:cubicBezTo>
                <a:cubicBezTo>
                  <a:pt x="2639" y="16"/>
                  <a:pt x="2712" y="32"/>
                  <a:pt x="2764" y="18"/>
                </a:cubicBezTo>
                <a:cubicBezTo>
                  <a:pt x="2856" y="16"/>
                  <a:pt x="2948" y="15"/>
                  <a:pt x="3040" y="14"/>
                </a:cubicBezTo>
                <a:cubicBezTo>
                  <a:pt x="3040" y="12"/>
                  <a:pt x="3040" y="11"/>
                  <a:pt x="3040" y="10"/>
                </a:cubicBezTo>
                <a:cubicBezTo>
                  <a:pt x="3075" y="10"/>
                  <a:pt x="3109" y="10"/>
                  <a:pt x="3144" y="10"/>
                </a:cubicBezTo>
                <a:cubicBezTo>
                  <a:pt x="3178" y="0"/>
                  <a:pt x="3232" y="6"/>
                  <a:pt x="3272" y="6"/>
                </a:cubicBezTo>
                <a:cubicBezTo>
                  <a:pt x="3340" y="6"/>
                  <a:pt x="3408" y="6"/>
                  <a:pt x="3476" y="6"/>
                </a:cubicBezTo>
                <a:cubicBezTo>
                  <a:pt x="3509" y="6"/>
                  <a:pt x="3553" y="2"/>
                  <a:pt x="3580" y="10"/>
                </a:cubicBezTo>
                <a:cubicBezTo>
                  <a:pt x="3612" y="8"/>
                  <a:pt x="3644" y="7"/>
                  <a:pt x="3676" y="6"/>
                </a:cubicBezTo>
                <a:cubicBezTo>
                  <a:pt x="3676" y="7"/>
                  <a:pt x="3676" y="8"/>
                  <a:pt x="3676" y="10"/>
                </a:cubicBezTo>
                <a:cubicBezTo>
                  <a:pt x="3685" y="10"/>
                  <a:pt x="3695" y="10"/>
                  <a:pt x="3704" y="10"/>
                </a:cubicBezTo>
                <a:cubicBezTo>
                  <a:pt x="3721" y="14"/>
                  <a:pt x="3786" y="25"/>
                  <a:pt x="3812" y="18"/>
                </a:cubicBezTo>
                <a:cubicBezTo>
                  <a:pt x="3812" y="16"/>
                  <a:pt x="3812" y="15"/>
                  <a:pt x="3812" y="14"/>
                </a:cubicBezTo>
                <a:cubicBezTo>
                  <a:pt x="3831" y="12"/>
                  <a:pt x="3849" y="11"/>
                  <a:pt x="3868" y="10"/>
                </a:cubicBezTo>
                <a:cubicBezTo>
                  <a:pt x="3868" y="8"/>
                  <a:pt x="3868" y="7"/>
                  <a:pt x="3868" y="6"/>
                </a:cubicBezTo>
                <a:cubicBezTo>
                  <a:pt x="3880" y="8"/>
                  <a:pt x="3892" y="11"/>
                  <a:pt x="3904" y="14"/>
                </a:cubicBezTo>
                <a:cubicBezTo>
                  <a:pt x="3904" y="15"/>
                  <a:pt x="3904" y="16"/>
                  <a:pt x="3904" y="18"/>
                </a:cubicBezTo>
                <a:cubicBezTo>
                  <a:pt x="3940" y="14"/>
                  <a:pt x="3940" y="14"/>
                  <a:pt x="3940" y="14"/>
                </a:cubicBezTo>
                <a:cubicBezTo>
                  <a:pt x="3940" y="12"/>
                  <a:pt x="3940" y="11"/>
                  <a:pt x="3940" y="10"/>
                </a:cubicBezTo>
                <a:cubicBezTo>
                  <a:pt x="3951" y="10"/>
                  <a:pt x="3961" y="10"/>
                  <a:pt x="3972" y="10"/>
                </a:cubicBezTo>
                <a:cubicBezTo>
                  <a:pt x="3972" y="8"/>
                  <a:pt x="3972" y="7"/>
                  <a:pt x="3972" y="6"/>
                </a:cubicBezTo>
                <a:cubicBezTo>
                  <a:pt x="4005" y="6"/>
                  <a:pt x="4039" y="6"/>
                  <a:pt x="4072" y="6"/>
                </a:cubicBezTo>
                <a:cubicBezTo>
                  <a:pt x="4123" y="6"/>
                  <a:pt x="4173" y="6"/>
                  <a:pt x="4224" y="6"/>
                </a:cubicBezTo>
                <a:cubicBezTo>
                  <a:pt x="4251" y="6"/>
                  <a:pt x="4287" y="4"/>
                  <a:pt x="4308" y="10"/>
                </a:cubicBezTo>
                <a:cubicBezTo>
                  <a:pt x="4363" y="11"/>
                  <a:pt x="4417" y="12"/>
                  <a:pt x="4472" y="14"/>
                </a:cubicBezTo>
                <a:cubicBezTo>
                  <a:pt x="4509" y="24"/>
                  <a:pt x="4568" y="18"/>
                  <a:pt x="4612" y="18"/>
                </a:cubicBezTo>
                <a:cubicBezTo>
                  <a:pt x="4707" y="18"/>
                  <a:pt x="4817" y="18"/>
                  <a:pt x="4912" y="18"/>
                </a:cubicBez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469"/>
            <a:r>
              <a:rPr lang="en-US" b="1" i="1" dirty="0">
                <a:solidFill>
                  <a:schemeClr val="tx1"/>
                </a:solidFill>
                <a:latin typeface="Century Schoolbook" panose="02040604050505020304" pitchFamily="18" charset="0"/>
                <a:cs typeface="Arial" panose="020B0604020202020204" pitchFamily="34" charset="0"/>
              </a:rPr>
              <a:t>Cash EBITDA</a:t>
            </a:r>
          </a:p>
        </p:txBody>
      </p:sp>
      <p:pic>
        <p:nvPicPr>
          <p:cNvPr id="3" name="Picture 2">
            <a:extLst>
              <a:ext uri="{FF2B5EF4-FFF2-40B4-BE49-F238E27FC236}">
                <a16:creationId xmlns:a16="http://schemas.microsoft.com/office/drawing/2014/main" id="{2DFF7A3E-88AC-4B8D-9AB4-11A812B60C45}"/>
              </a:ext>
            </a:extLst>
          </p:cNvPr>
          <p:cNvPicPr>
            <a:picLocks noChangeAspect="1"/>
          </p:cNvPicPr>
          <p:nvPr/>
        </p:nvPicPr>
        <p:blipFill>
          <a:blip r:embed="rId2"/>
          <a:stretch>
            <a:fillRect/>
          </a:stretch>
        </p:blipFill>
        <p:spPr>
          <a:xfrm>
            <a:off x="2763330" y="2438479"/>
            <a:ext cx="7400925" cy="3305175"/>
          </a:xfrm>
          <a:prstGeom prst="rect">
            <a:avLst/>
          </a:prstGeom>
        </p:spPr>
      </p:pic>
    </p:spTree>
    <p:extLst>
      <p:ext uri="{BB962C8B-B14F-4D97-AF65-F5344CB8AC3E}">
        <p14:creationId xmlns:p14="http://schemas.microsoft.com/office/powerpoint/2010/main" val="686605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22E30-415F-AC4B-A844-189C682433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C7B544-04B3-5846-BEC9-DBD6BA7958A6}"/>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885D8BE5-E0B2-C041-8337-245648B84EA8}"/>
              </a:ext>
            </a:extLst>
          </p:cNvPr>
          <p:cNvSpPr>
            <a:spLocks noGrp="1"/>
          </p:cNvSpPr>
          <p:nvPr>
            <p:ph sz="half" idx="13"/>
          </p:nvPr>
        </p:nvSpPr>
        <p:spPr/>
        <p:txBody>
          <a:bodyPr/>
          <a:lstStyle/>
          <a:p>
            <a:endParaRPr lang="en-US"/>
          </a:p>
        </p:txBody>
      </p:sp>
      <p:sp>
        <p:nvSpPr>
          <p:cNvPr id="5" name="Content Placeholder 4">
            <a:extLst>
              <a:ext uri="{FF2B5EF4-FFF2-40B4-BE49-F238E27FC236}">
                <a16:creationId xmlns:a16="http://schemas.microsoft.com/office/drawing/2014/main" id="{E0E4C5CE-D6DC-FB44-8182-7291FFABFA01}"/>
              </a:ext>
            </a:extLst>
          </p:cNvPr>
          <p:cNvSpPr>
            <a:spLocks noGrp="1"/>
          </p:cNvSpPr>
          <p:nvPr>
            <p:ph sz="half" idx="15"/>
          </p:nvPr>
        </p:nvSpPr>
        <p:spPr/>
        <p:txBody>
          <a:bodyPr/>
          <a:lstStyle/>
          <a:p>
            <a:endParaRPr lang="en-US"/>
          </a:p>
        </p:txBody>
      </p:sp>
      <p:sp>
        <p:nvSpPr>
          <p:cNvPr id="6" name="Content Placeholder 5">
            <a:extLst>
              <a:ext uri="{FF2B5EF4-FFF2-40B4-BE49-F238E27FC236}">
                <a16:creationId xmlns:a16="http://schemas.microsoft.com/office/drawing/2014/main" id="{5340C50D-DB89-914C-8CF0-065744122578}"/>
              </a:ext>
            </a:extLst>
          </p:cNvPr>
          <p:cNvSpPr>
            <a:spLocks noGrp="1"/>
          </p:cNvSpPr>
          <p:nvPr>
            <p:ph sz="half" idx="16"/>
          </p:nvPr>
        </p:nvSpPr>
        <p:spPr/>
        <p:txBody>
          <a:bodyPr/>
          <a:lstStyle/>
          <a:p>
            <a:endParaRPr lang="en-US"/>
          </a:p>
        </p:txBody>
      </p:sp>
      <p:sp>
        <p:nvSpPr>
          <p:cNvPr id="7" name="Content Placeholder 6">
            <a:extLst>
              <a:ext uri="{FF2B5EF4-FFF2-40B4-BE49-F238E27FC236}">
                <a16:creationId xmlns:a16="http://schemas.microsoft.com/office/drawing/2014/main" id="{8515BC2D-B30B-9C4E-B153-A885BBD2EC0B}"/>
              </a:ext>
            </a:extLst>
          </p:cNvPr>
          <p:cNvSpPr>
            <a:spLocks noGrp="1"/>
          </p:cNvSpPr>
          <p:nvPr>
            <p:ph sz="quarter" idx="18"/>
          </p:nvPr>
        </p:nvSpPr>
        <p:spPr/>
        <p:txBody>
          <a:bodyPr/>
          <a:lstStyle/>
          <a:p>
            <a:endParaRPr lang="en-US"/>
          </a:p>
        </p:txBody>
      </p:sp>
      <p:sp>
        <p:nvSpPr>
          <p:cNvPr id="8" name="Content Placeholder 7">
            <a:extLst>
              <a:ext uri="{FF2B5EF4-FFF2-40B4-BE49-F238E27FC236}">
                <a16:creationId xmlns:a16="http://schemas.microsoft.com/office/drawing/2014/main" id="{4F2677C9-95BE-0F4F-B2C7-284FAD38B881}"/>
              </a:ext>
            </a:extLst>
          </p:cNvPr>
          <p:cNvSpPr>
            <a:spLocks noGrp="1"/>
          </p:cNvSpPr>
          <p:nvPr>
            <p:ph sz="quarter" idx="19"/>
          </p:nvPr>
        </p:nvSpPr>
        <p:spPr/>
        <p:txBody>
          <a:bodyPr/>
          <a:lstStyle/>
          <a:p>
            <a:endParaRPr lang="en-US"/>
          </a:p>
        </p:txBody>
      </p:sp>
      <p:sp>
        <p:nvSpPr>
          <p:cNvPr id="9" name="Content Placeholder 8">
            <a:extLst>
              <a:ext uri="{FF2B5EF4-FFF2-40B4-BE49-F238E27FC236}">
                <a16:creationId xmlns:a16="http://schemas.microsoft.com/office/drawing/2014/main" id="{394CD364-66AD-2241-9BB9-CEA9A67D50C2}"/>
              </a:ext>
            </a:extLst>
          </p:cNvPr>
          <p:cNvSpPr>
            <a:spLocks noGrp="1"/>
          </p:cNvSpPr>
          <p:nvPr>
            <p:ph sz="quarter" idx="21"/>
          </p:nvPr>
        </p:nvSpPr>
        <p:spPr/>
        <p:txBody>
          <a:bodyPr/>
          <a:lstStyle/>
          <a:p>
            <a:endParaRPr lang="en-US"/>
          </a:p>
        </p:txBody>
      </p:sp>
      <p:sp>
        <p:nvSpPr>
          <p:cNvPr id="10" name="Content Placeholder 9">
            <a:extLst>
              <a:ext uri="{FF2B5EF4-FFF2-40B4-BE49-F238E27FC236}">
                <a16:creationId xmlns:a16="http://schemas.microsoft.com/office/drawing/2014/main" id="{D369C850-7504-624C-B538-4E5585042386}"/>
              </a:ext>
            </a:extLst>
          </p:cNvPr>
          <p:cNvSpPr>
            <a:spLocks noGrp="1"/>
          </p:cNvSpPr>
          <p:nvPr>
            <p:ph sz="quarter" idx="22"/>
          </p:nvPr>
        </p:nvSpPr>
        <p:spPr/>
        <p:txBody>
          <a:bodyPr/>
          <a:lstStyle/>
          <a:p>
            <a:endParaRPr lang="en-US"/>
          </a:p>
        </p:txBody>
      </p:sp>
      <p:sp>
        <p:nvSpPr>
          <p:cNvPr id="12" name="Footer Placeholder 11">
            <a:extLst>
              <a:ext uri="{FF2B5EF4-FFF2-40B4-BE49-F238E27FC236}">
                <a16:creationId xmlns:a16="http://schemas.microsoft.com/office/drawing/2014/main" id="{65EC1CF0-1F9C-1342-BE54-B3D9AF099584}"/>
              </a:ext>
            </a:extLst>
          </p:cNvPr>
          <p:cNvSpPr>
            <a:spLocks noGrp="1"/>
          </p:cNvSpPr>
          <p:nvPr>
            <p:ph type="ftr" sz="quarter" idx="3"/>
          </p:nvPr>
        </p:nvSpPr>
        <p:spPr/>
        <p:txBody>
          <a:bodyPr/>
          <a:lstStyle/>
          <a:p>
            <a:endParaRPr lang="en-US" dirty="0"/>
          </a:p>
        </p:txBody>
      </p:sp>
      <p:pic>
        <p:nvPicPr>
          <p:cNvPr id="13" name="Picture 12">
            <a:extLst>
              <a:ext uri="{FF2B5EF4-FFF2-40B4-BE49-F238E27FC236}">
                <a16:creationId xmlns:a16="http://schemas.microsoft.com/office/drawing/2014/main" id="{E182735F-0AE6-BC4D-8A85-B9FBD22C2FF4}"/>
              </a:ext>
            </a:extLst>
          </p:cNvPr>
          <p:cNvPicPr>
            <a:picLocks noChangeAspect="1"/>
          </p:cNvPicPr>
          <p:nvPr/>
        </p:nvPicPr>
        <p:blipFill>
          <a:blip r:embed="rId2"/>
          <a:src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0398BF2E-3B16-3D4E-A50C-79E3CB3B4B11}"/>
              </a:ext>
            </a:extLst>
          </p:cNvPr>
          <p:cNvSpPr txBox="1"/>
          <p:nvPr/>
        </p:nvSpPr>
        <p:spPr>
          <a:xfrm>
            <a:off x="2136937" y="5720878"/>
            <a:ext cx="7918121" cy="567399"/>
          </a:xfrm>
          <a:prstGeom prst="rect">
            <a:avLst/>
          </a:prstGeom>
          <a:noFill/>
        </p:spPr>
        <p:txBody>
          <a:bodyPr wrap="square" rtlCol="0">
            <a:spAutoFit/>
          </a:bodyPr>
          <a:lstStyle/>
          <a:p>
            <a:pPr algn="ctr">
              <a:lnSpc>
                <a:spcPct val="150000"/>
              </a:lnSpc>
            </a:pPr>
            <a:r>
              <a:rPr lang="en-US" sz="1100" b="1" i="1" dirty="0">
                <a:latin typeface="Century Schoolbook" panose="02040604050505020304" pitchFamily="18" charset="0"/>
              </a:rPr>
              <a:t>12701 Whitewater Drive • Suite 100  •  Minnetonka, MN 55343</a:t>
            </a:r>
            <a:br>
              <a:rPr lang="en-US" sz="1100" b="1" i="1" dirty="0">
                <a:latin typeface="Century Schoolbook" panose="02040604050505020304" pitchFamily="18" charset="0"/>
              </a:rPr>
            </a:br>
            <a:r>
              <a:rPr lang="en-US" sz="1100" b="1" i="1" dirty="0">
                <a:latin typeface="Century Schoolbook" panose="02040604050505020304" pitchFamily="18" charset="0"/>
              </a:rPr>
              <a:t>Phone: 952-294-1300  •  Website: bbq-holdings.com  •  E-mail: InvestorRelations@BBQ-Holdings.com</a:t>
            </a:r>
          </a:p>
        </p:txBody>
      </p:sp>
      <p:pic>
        <p:nvPicPr>
          <p:cNvPr id="15" name="Picture 14">
            <a:extLst>
              <a:ext uri="{FF2B5EF4-FFF2-40B4-BE49-F238E27FC236}">
                <a16:creationId xmlns:a16="http://schemas.microsoft.com/office/drawing/2014/main" id="{8B763EDC-83EF-3140-8A47-891AEED7FE6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89363" y="4551766"/>
            <a:ext cx="1613271" cy="967962"/>
          </a:xfrm>
          <a:prstGeom prst="rect">
            <a:avLst/>
          </a:prstGeom>
        </p:spPr>
      </p:pic>
    </p:spTree>
    <p:extLst>
      <p:ext uri="{BB962C8B-B14F-4D97-AF65-F5344CB8AC3E}">
        <p14:creationId xmlns:p14="http://schemas.microsoft.com/office/powerpoint/2010/main" val="1756978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BA04344-2C04-C045-8EDF-E937FF89DA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272"/>
          <a:stretch/>
        </p:blipFill>
        <p:spPr>
          <a:xfrm>
            <a:off x="6982544" y="0"/>
            <a:ext cx="5209455" cy="6551380"/>
          </a:xfrm>
          <a:prstGeom prst="rect">
            <a:avLst/>
          </a:prstGeom>
        </p:spPr>
      </p:pic>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07031" y="-90001"/>
            <a:ext cx="10515600" cy="1325563"/>
          </a:xfrm>
        </p:spPr>
        <p:txBody>
          <a:bodyPr>
            <a:normAutofit/>
          </a:bodyPr>
          <a:lstStyle/>
          <a:p>
            <a:r>
              <a:rPr lang="en-US" sz="2800" dirty="0">
                <a:solidFill>
                  <a:schemeClr val="tx1"/>
                </a:solidFill>
                <a:latin typeface="Arial Black" panose="020B0A04020102020204" pitchFamily="34" charset="0"/>
              </a:rPr>
              <a:t>WHO WE ARE</a:t>
            </a:r>
          </a:p>
        </p:txBody>
      </p:sp>
      <p:sp>
        <p:nvSpPr>
          <p:cNvPr id="3" name="Content Placeholder 2">
            <a:extLst>
              <a:ext uri="{FF2B5EF4-FFF2-40B4-BE49-F238E27FC236}">
                <a16:creationId xmlns:a16="http://schemas.microsoft.com/office/drawing/2014/main" id="{44E2F474-9A84-9642-A6A3-50C359740930}"/>
              </a:ext>
            </a:extLst>
          </p:cNvPr>
          <p:cNvSpPr>
            <a:spLocks noGrp="1"/>
          </p:cNvSpPr>
          <p:nvPr>
            <p:ph idx="1"/>
          </p:nvPr>
        </p:nvSpPr>
        <p:spPr>
          <a:xfrm>
            <a:off x="807031" y="1635664"/>
            <a:ext cx="6175513" cy="4649555"/>
          </a:xfrm>
        </p:spPr>
        <p:txBody>
          <a:bodyPr>
            <a:noAutofit/>
          </a:bodyPr>
          <a:lstStyle/>
          <a:p>
            <a:pPr marL="0" indent="0">
              <a:lnSpc>
                <a:spcPct val="100000"/>
              </a:lnSpc>
              <a:buNone/>
            </a:pPr>
            <a:r>
              <a:rPr lang="en-US" sz="1400" dirty="0">
                <a:latin typeface="Arial" panose="020B0604020202020204" pitchFamily="34" charset="0"/>
                <a:cs typeface="Arial" panose="020B0604020202020204" pitchFamily="34" charset="0"/>
              </a:rPr>
              <a:t>Famous Dave understands what it’s like when the odds are against you. A Native American kid at the bottom half of his high school class, he didn’t have a whole lot of opportunities, but he had dreams and perseverance. His goal: create the best food America ever tasted. BBQ was a passion he caught from his dad, a Southerner working in construction. They always knew where to find the best ribs: the street-corner vendors with their 55 gallon smokers, cooking it up in the tradition of the deep South. After years of learning all he could about BBQ, he opened the first Famous Dave’s in Hayward, WI in 1994, quickly gaining great popularity.</a:t>
            </a:r>
          </a:p>
          <a:p>
            <a:pPr marL="0" indent="0">
              <a:lnSpc>
                <a:spcPct val="100000"/>
              </a:lnSpc>
              <a:buNone/>
            </a:pP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In 2020 the company began acquiring other brands in the pursuit of a diversified portfolio to display its passion for hospitality.  Our focus is on evolving and elevating the guest experience, maximizing the capacity of each restaurant, and growing both organically and acquisitively.  </a:t>
            </a:r>
          </a:p>
          <a:p>
            <a:pPr marL="0" indent="0">
              <a:lnSpc>
                <a:spcPct val="100000"/>
              </a:lnSpc>
              <a:buNone/>
            </a:pPr>
            <a:endParaRPr lang="en-US" sz="1400" dirty="0">
              <a:latin typeface="Arial" panose="020B0604020202020204" pitchFamily="34" charset="0"/>
              <a:cs typeface="Arial" panose="020B0604020202020204" pitchFamily="34" charset="0"/>
            </a:endParaRPr>
          </a:p>
          <a:p>
            <a:pPr marL="0" indent="0">
              <a:lnSpc>
                <a:spcPct val="100000"/>
              </a:lnSpc>
              <a:buNone/>
            </a:pPr>
            <a:r>
              <a:rPr lang="en-US" sz="1400" dirty="0">
                <a:latin typeface="Arial" panose="020B0604020202020204" pitchFamily="34" charset="0"/>
                <a:cs typeface="Arial" panose="020B0604020202020204" pitchFamily="34" charset="0"/>
              </a:rPr>
              <a:t>This 50 year obsession is with one purpose: To delight Guests with the most enjoyable and authentic experience possible.  With an entrepreneurial management team and vision in place, yes in the answer, what’s the question?</a:t>
            </a:r>
          </a:p>
        </p:txBody>
      </p:sp>
    </p:spTree>
    <p:extLst>
      <p:ext uri="{BB962C8B-B14F-4D97-AF65-F5344CB8AC3E}">
        <p14:creationId xmlns:p14="http://schemas.microsoft.com/office/powerpoint/2010/main" val="1125252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DFC22-ADBD-4267-8D15-209C2EC6C324}"/>
              </a:ext>
            </a:extLst>
          </p:cNvPr>
          <p:cNvSpPr>
            <a:spLocks noGrp="1"/>
          </p:cNvSpPr>
          <p:nvPr>
            <p:ph type="title"/>
          </p:nvPr>
        </p:nvSpPr>
        <p:spPr>
          <a:xfrm>
            <a:off x="558042" y="483852"/>
            <a:ext cx="11075915" cy="612868"/>
          </a:xfrm>
        </p:spPr>
        <p:txBody>
          <a:bodyPr>
            <a:normAutofit/>
          </a:bodyPr>
          <a:lstStyle/>
          <a:p>
            <a:r>
              <a:rPr lang="en-US" sz="3200" b="1" dirty="0">
                <a:latin typeface="Calibri" panose="020F0502020204030204" pitchFamily="34" charset="0"/>
                <a:cs typeface="Calibri" panose="020F0502020204030204" pitchFamily="34" charset="0"/>
              </a:rPr>
              <a:t>OUR PORTFOLIO</a:t>
            </a:r>
            <a:endParaRPr lang="en-US" sz="3200" b="1" dirty="0">
              <a:solidFill>
                <a:srgbClr val="FF0000"/>
              </a:solidFill>
              <a:latin typeface="Calibri" panose="020F0502020204030204" pitchFamily="34"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F9DC6C1B-D6BF-46D0-8137-E050EB092781}"/>
              </a:ext>
            </a:extLst>
          </p:cNvPr>
          <p:cNvGraphicFramePr>
            <a:graphicFrameLocks noGrp="1"/>
          </p:cNvGraphicFramePr>
          <p:nvPr>
            <p:extLst>
              <p:ext uri="{D42A27DB-BD31-4B8C-83A1-F6EECF244321}">
                <p14:modId xmlns:p14="http://schemas.microsoft.com/office/powerpoint/2010/main" val="274046974"/>
              </p:ext>
            </p:extLst>
          </p:nvPr>
        </p:nvGraphicFramePr>
        <p:xfrm>
          <a:off x="717851" y="2505089"/>
          <a:ext cx="10613733" cy="2999671"/>
        </p:xfrm>
        <a:graphic>
          <a:graphicData uri="http://schemas.openxmlformats.org/drawingml/2006/table">
            <a:tbl>
              <a:tblPr firstRow="1" bandRow="1">
                <a:tableStyleId>{5C22544A-7EE6-4342-B048-85BDC9FD1C3A}</a:tableStyleId>
              </a:tblPr>
              <a:tblGrid>
                <a:gridCol w="1608655">
                  <a:extLst>
                    <a:ext uri="{9D8B030D-6E8A-4147-A177-3AD203B41FA5}">
                      <a16:colId xmlns:a16="http://schemas.microsoft.com/office/drawing/2014/main" val="2965711998"/>
                    </a:ext>
                  </a:extLst>
                </a:gridCol>
                <a:gridCol w="1232144">
                  <a:extLst>
                    <a:ext uri="{9D8B030D-6E8A-4147-A177-3AD203B41FA5}">
                      <a16:colId xmlns:a16="http://schemas.microsoft.com/office/drawing/2014/main" val="3562159213"/>
                    </a:ext>
                  </a:extLst>
                </a:gridCol>
                <a:gridCol w="958383">
                  <a:extLst>
                    <a:ext uri="{9D8B030D-6E8A-4147-A177-3AD203B41FA5}">
                      <a16:colId xmlns:a16="http://schemas.microsoft.com/office/drawing/2014/main" val="3025941667"/>
                    </a:ext>
                  </a:extLst>
                </a:gridCol>
                <a:gridCol w="1134532">
                  <a:extLst>
                    <a:ext uri="{9D8B030D-6E8A-4147-A177-3AD203B41FA5}">
                      <a16:colId xmlns:a16="http://schemas.microsoft.com/office/drawing/2014/main" val="2971898696"/>
                    </a:ext>
                  </a:extLst>
                </a:gridCol>
                <a:gridCol w="1233430">
                  <a:extLst>
                    <a:ext uri="{9D8B030D-6E8A-4147-A177-3AD203B41FA5}">
                      <a16:colId xmlns:a16="http://schemas.microsoft.com/office/drawing/2014/main" val="720718360"/>
                    </a:ext>
                  </a:extLst>
                </a:gridCol>
                <a:gridCol w="1273505">
                  <a:extLst>
                    <a:ext uri="{9D8B030D-6E8A-4147-A177-3AD203B41FA5}">
                      <a16:colId xmlns:a16="http://schemas.microsoft.com/office/drawing/2014/main" val="3136049435"/>
                    </a:ext>
                  </a:extLst>
                </a:gridCol>
                <a:gridCol w="1270004">
                  <a:extLst>
                    <a:ext uri="{9D8B030D-6E8A-4147-A177-3AD203B41FA5}">
                      <a16:colId xmlns:a16="http://schemas.microsoft.com/office/drawing/2014/main" val="1709356880"/>
                    </a:ext>
                  </a:extLst>
                </a:gridCol>
                <a:gridCol w="1030253">
                  <a:extLst>
                    <a:ext uri="{9D8B030D-6E8A-4147-A177-3AD203B41FA5}">
                      <a16:colId xmlns:a16="http://schemas.microsoft.com/office/drawing/2014/main" val="3895115239"/>
                    </a:ext>
                  </a:extLst>
                </a:gridCol>
                <a:gridCol w="872827">
                  <a:extLst>
                    <a:ext uri="{9D8B030D-6E8A-4147-A177-3AD203B41FA5}">
                      <a16:colId xmlns:a16="http://schemas.microsoft.com/office/drawing/2014/main" val="562608291"/>
                    </a:ext>
                  </a:extLst>
                </a:gridCol>
              </a:tblGrid>
              <a:tr h="506564">
                <a:tc>
                  <a:txBody>
                    <a:bodyPr/>
                    <a:lstStyle/>
                    <a:p>
                      <a:pPr algn="ctr"/>
                      <a:endParaRPr lang="en-US" sz="1100" b="1" u="sng" dirty="0">
                        <a:solidFill>
                          <a:schemeClr val="tx1"/>
                        </a:solidFill>
                        <a:latin typeface="Arial" panose="020B0604020202020204" pitchFamily="34" charset="0"/>
                        <a:cs typeface="Arial" panose="020B0604020202020204" pitchFamily="34" charset="0"/>
                      </a:endParaRP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100" b="1" u="none" dirty="0">
                          <a:solidFill>
                            <a:schemeClr val="tx1"/>
                          </a:solidFill>
                          <a:latin typeface="Calibri" panose="020F0502020204030204" pitchFamily="34" charset="0"/>
                          <a:cs typeface="Calibri" panose="020F0502020204030204" pitchFamily="34" charset="0"/>
                        </a:rPr>
                        <a:t>FAMOUS DAVE’S</a:t>
                      </a: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100" b="1" u="none" dirty="0">
                          <a:solidFill>
                            <a:schemeClr val="tx1"/>
                          </a:solidFill>
                          <a:latin typeface="Calibri" panose="020F0502020204030204" pitchFamily="34" charset="0"/>
                          <a:cs typeface="Calibri" panose="020F0502020204030204" pitchFamily="34" charset="0"/>
                        </a:rPr>
                        <a:t>VILLAGE INN</a:t>
                      </a: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100" b="1" u="none" dirty="0">
                          <a:solidFill>
                            <a:schemeClr val="tx1"/>
                          </a:solidFill>
                          <a:latin typeface="Calibri" panose="020F0502020204030204" pitchFamily="34" charset="0"/>
                          <a:cs typeface="Calibri" panose="020F0502020204030204" pitchFamily="34" charset="0"/>
                        </a:rPr>
                        <a:t>GRANITE CITY</a:t>
                      </a: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100" b="1" u="none" dirty="0">
                          <a:solidFill>
                            <a:schemeClr val="tx1"/>
                          </a:solidFill>
                          <a:latin typeface="Calibri" panose="020F0502020204030204" pitchFamily="34" charset="0"/>
                          <a:cs typeface="Calibri" panose="020F0502020204030204" pitchFamily="34" charset="0"/>
                        </a:rPr>
                        <a:t>BAKERS SQUARE</a:t>
                      </a: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100" b="1" u="none" dirty="0">
                          <a:solidFill>
                            <a:schemeClr val="tx1"/>
                          </a:solidFill>
                          <a:latin typeface="Calibri" panose="020F0502020204030204" pitchFamily="34" charset="0"/>
                          <a:cs typeface="Calibri" panose="020F0502020204030204" pitchFamily="34" charset="0"/>
                        </a:rPr>
                        <a:t>REAL URBAN BBQ</a:t>
                      </a: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100" b="1" u="none" dirty="0">
                          <a:solidFill>
                            <a:schemeClr val="tx1"/>
                          </a:solidFill>
                          <a:latin typeface="Calibri" panose="020F0502020204030204" pitchFamily="34" charset="0"/>
                          <a:cs typeface="Calibri" panose="020F0502020204030204" pitchFamily="34" charset="0"/>
                        </a:rPr>
                        <a:t>CLARK CREW BBQ</a:t>
                      </a: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100" b="1" u="none" dirty="0">
                          <a:solidFill>
                            <a:schemeClr val="tx1"/>
                          </a:solidFill>
                          <a:latin typeface="Calibri" panose="020F0502020204030204" pitchFamily="34" charset="0"/>
                          <a:cs typeface="Calibri" panose="020F0502020204030204" pitchFamily="34" charset="0"/>
                        </a:rPr>
                        <a:t>TAHOE JOE’S</a:t>
                      </a: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100" b="1" i="1" u="none" dirty="0">
                          <a:solidFill>
                            <a:schemeClr val="tx1"/>
                          </a:solidFill>
                          <a:latin typeface="Calibri" panose="020F0502020204030204" pitchFamily="34" charset="0"/>
                          <a:cs typeface="Calibri" panose="020F0502020204030204" pitchFamily="34" charset="0"/>
                        </a:rPr>
                        <a:t>Total</a:t>
                      </a: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48598816"/>
                  </a:ext>
                </a:extLst>
              </a:tr>
              <a:tr h="554490">
                <a:tc>
                  <a:txBody>
                    <a:bodyPr/>
                    <a:lstStyle/>
                    <a:p>
                      <a:pPr algn="ctr"/>
                      <a:r>
                        <a:rPr lang="en-US" sz="1100" b="1" i="1" u="none" dirty="0">
                          <a:solidFill>
                            <a:schemeClr val="tx1"/>
                          </a:solidFill>
                          <a:latin typeface="Calibri" panose="020F0502020204030204" pitchFamily="34" charset="0"/>
                          <a:cs typeface="Calibri" panose="020F0502020204030204" pitchFamily="34" charset="0"/>
                        </a:rPr>
                        <a:t>Corporate Locations</a:t>
                      </a: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100" b="1" u="none" dirty="0">
                          <a:solidFill>
                            <a:schemeClr val="tx1"/>
                          </a:solidFill>
                          <a:latin typeface="Arial" panose="020B0604020202020204" pitchFamily="34" charset="0"/>
                          <a:cs typeface="Arial" panose="020B0604020202020204" pitchFamily="34" charset="0"/>
                        </a:rPr>
                        <a:t>31</a:t>
                      </a: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100" b="1" u="none" dirty="0">
                          <a:solidFill>
                            <a:schemeClr val="tx1"/>
                          </a:solidFill>
                          <a:latin typeface="Arial" panose="020B0604020202020204" pitchFamily="34" charset="0"/>
                          <a:cs typeface="Arial" panose="020B0604020202020204" pitchFamily="34" charset="0"/>
                        </a:rPr>
                        <a:t>21</a:t>
                      </a: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100" b="1" u="none" dirty="0">
                          <a:solidFill>
                            <a:schemeClr val="tx1"/>
                          </a:solidFill>
                          <a:latin typeface="Arial" panose="020B0604020202020204" pitchFamily="34" charset="0"/>
                          <a:cs typeface="Arial" panose="020B0604020202020204" pitchFamily="34" charset="0"/>
                        </a:rPr>
                        <a:t>18</a:t>
                      </a: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100" b="1" u="none" dirty="0">
                          <a:solidFill>
                            <a:schemeClr val="tx1"/>
                          </a:solidFill>
                          <a:latin typeface="Arial" panose="020B0604020202020204" pitchFamily="34" charset="0"/>
                          <a:cs typeface="Arial" panose="020B0604020202020204" pitchFamily="34" charset="0"/>
                        </a:rPr>
                        <a:t>11</a:t>
                      </a: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100" b="1" u="none" dirty="0">
                          <a:solidFill>
                            <a:schemeClr val="tx1"/>
                          </a:solidFill>
                          <a:latin typeface="Arial" panose="020B0604020202020204" pitchFamily="34" charset="0"/>
                          <a:cs typeface="Arial" panose="020B0604020202020204" pitchFamily="34" charset="0"/>
                        </a:rPr>
                        <a:t>2</a:t>
                      </a: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100" b="1" u="none" dirty="0">
                          <a:solidFill>
                            <a:schemeClr val="tx1"/>
                          </a:solidFill>
                          <a:latin typeface="Arial" panose="020B0604020202020204" pitchFamily="34" charset="0"/>
                          <a:cs typeface="Arial" panose="020B0604020202020204" pitchFamily="34" charset="0"/>
                        </a:rPr>
                        <a:t>1</a:t>
                      </a: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100" b="1" u="none" dirty="0">
                          <a:solidFill>
                            <a:schemeClr val="tx1"/>
                          </a:solidFill>
                          <a:latin typeface="Arial" panose="020B0604020202020204" pitchFamily="34" charset="0"/>
                          <a:cs typeface="Arial" panose="020B0604020202020204" pitchFamily="34" charset="0"/>
                        </a:rPr>
                        <a:t>5</a:t>
                      </a: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100" b="1" u="none" dirty="0">
                          <a:solidFill>
                            <a:schemeClr val="tx1"/>
                          </a:solidFill>
                          <a:latin typeface="Arial" panose="020B0604020202020204" pitchFamily="34" charset="0"/>
                          <a:cs typeface="Arial" panose="020B0604020202020204" pitchFamily="34" charset="0"/>
                        </a:rPr>
                        <a:t>89</a:t>
                      </a:r>
                    </a:p>
                  </a:txBody>
                  <a:tcPr marL="80682" marR="80682" marT="40341" marB="403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3844266"/>
                  </a:ext>
                </a:extLst>
              </a:tr>
              <a:tr h="432118">
                <a:tc>
                  <a:txBody>
                    <a:bodyPr/>
                    <a:lstStyle/>
                    <a:p>
                      <a:pPr algn="ctr"/>
                      <a:r>
                        <a:rPr lang="en-US" sz="1100" b="1" i="1" u="none" dirty="0">
                          <a:solidFill>
                            <a:schemeClr val="tx1"/>
                          </a:solidFill>
                          <a:latin typeface="Calibri" panose="020F0502020204030204" pitchFamily="34" charset="0"/>
                          <a:cs typeface="Calibri" panose="020F0502020204030204" pitchFamily="34" charset="0"/>
                        </a:rPr>
                        <a:t>Franchise Locations</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100" b="1" u="none" dirty="0">
                          <a:solidFill>
                            <a:schemeClr val="tx1"/>
                          </a:solidFill>
                          <a:latin typeface="Arial" panose="020B0604020202020204" pitchFamily="34" charset="0"/>
                          <a:cs typeface="Arial" panose="020B0604020202020204" pitchFamily="34" charset="0"/>
                        </a:rPr>
                        <a:t>104</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100" b="1" u="none" dirty="0">
                          <a:solidFill>
                            <a:schemeClr val="tx1"/>
                          </a:solidFill>
                          <a:latin typeface="Arial" panose="020B0604020202020204" pitchFamily="34" charset="0"/>
                          <a:cs typeface="Arial" panose="020B0604020202020204" pitchFamily="34" charset="0"/>
                        </a:rPr>
                        <a:t>110</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508238" rtl="0" eaLnBrk="1" fontAlgn="auto" latinLnBrk="0" hangingPunct="1">
                        <a:lnSpc>
                          <a:spcPct val="100000"/>
                        </a:lnSpc>
                        <a:spcBef>
                          <a:spcPts val="0"/>
                        </a:spcBef>
                        <a:spcAft>
                          <a:spcPts val="0"/>
                        </a:spcAft>
                        <a:buClrTx/>
                        <a:buSzTx/>
                        <a:buFontTx/>
                        <a:buNone/>
                        <a:tabLst/>
                        <a:defRPr/>
                      </a:pPr>
                      <a:r>
                        <a:rPr lang="en-US" sz="1100" b="1" u="none" dirty="0">
                          <a:solidFill>
                            <a:schemeClr val="tx1"/>
                          </a:solidFill>
                          <a:latin typeface="Arial" panose="020B0604020202020204" pitchFamily="34" charset="0"/>
                          <a:cs typeface="Arial" panose="020B0604020202020204" pitchFamily="34" charset="0"/>
                        </a:rPr>
                        <a:t>0</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508238" rtl="0" eaLnBrk="1" fontAlgn="auto" latinLnBrk="0" hangingPunct="1">
                        <a:lnSpc>
                          <a:spcPct val="100000"/>
                        </a:lnSpc>
                        <a:spcBef>
                          <a:spcPts val="0"/>
                        </a:spcBef>
                        <a:spcAft>
                          <a:spcPts val="0"/>
                        </a:spcAft>
                        <a:buClrTx/>
                        <a:buSzTx/>
                        <a:buFontTx/>
                        <a:buNone/>
                        <a:tabLst/>
                        <a:defRPr/>
                      </a:pPr>
                      <a:r>
                        <a:rPr lang="en-US" sz="1100" b="1" u="none" dirty="0">
                          <a:solidFill>
                            <a:schemeClr val="tx1"/>
                          </a:solidFill>
                          <a:latin typeface="Arial" panose="020B0604020202020204" pitchFamily="34" charset="0"/>
                          <a:cs typeface="Arial" panose="020B0604020202020204" pitchFamily="34" charset="0"/>
                        </a:rPr>
                        <a:t>0</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508238" rtl="0" eaLnBrk="1" fontAlgn="auto" latinLnBrk="0" hangingPunct="1">
                        <a:lnSpc>
                          <a:spcPct val="100000"/>
                        </a:lnSpc>
                        <a:spcBef>
                          <a:spcPts val="0"/>
                        </a:spcBef>
                        <a:spcAft>
                          <a:spcPts val="0"/>
                        </a:spcAft>
                        <a:buClrTx/>
                        <a:buSzTx/>
                        <a:buFontTx/>
                        <a:buNone/>
                        <a:tabLst/>
                        <a:defRPr/>
                      </a:pPr>
                      <a:r>
                        <a:rPr lang="en-US" sz="1100" b="1" u="none" dirty="0">
                          <a:solidFill>
                            <a:schemeClr val="tx1"/>
                          </a:solidFill>
                          <a:latin typeface="Arial" panose="020B0604020202020204" pitchFamily="34" charset="0"/>
                          <a:cs typeface="Arial" panose="020B0604020202020204" pitchFamily="34" charset="0"/>
                        </a:rPr>
                        <a:t>0</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508238" rtl="0" eaLnBrk="1" fontAlgn="auto" latinLnBrk="0" hangingPunct="1">
                        <a:lnSpc>
                          <a:spcPct val="100000"/>
                        </a:lnSpc>
                        <a:spcBef>
                          <a:spcPts val="0"/>
                        </a:spcBef>
                        <a:spcAft>
                          <a:spcPts val="0"/>
                        </a:spcAft>
                        <a:buClrTx/>
                        <a:buSzTx/>
                        <a:buFontTx/>
                        <a:buNone/>
                        <a:tabLst/>
                        <a:defRPr/>
                      </a:pPr>
                      <a:r>
                        <a:rPr lang="en-US" sz="1100" b="1" u="none" dirty="0">
                          <a:solidFill>
                            <a:schemeClr val="tx1"/>
                          </a:solidFill>
                          <a:latin typeface="Arial" panose="020B0604020202020204" pitchFamily="34" charset="0"/>
                          <a:cs typeface="Arial" panose="020B0604020202020204" pitchFamily="34" charset="0"/>
                        </a:rPr>
                        <a:t>0</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508238" rtl="0" eaLnBrk="1" fontAlgn="auto" latinLnBrk="0" hangingPunct="1">
                        <a:lnSpc>
                          <a:spcPct val="100000"/>
                        </a:lnSpc>
                        <a:spcBef>
                          <a:spcPts val="0"/>
                        </a:spcBef>
                        <a:spcAft>
                          <a:spcPts val="0"/>
                        </a:spcAft>
                        <a:buClrTx/>
                        <a:buSzTx/>
                        <a:buFontTx/>
                        <a:buNone/>
                        <a:tabLst/>
                        <a:defRPr/>
                      </a:pPr>
                      <a:r>
                        <a:rPr lang="en-US" sz="1100" b="1" u="none" dirty="0">
                          <a:solidFill>
                            <a:schemeClr val="tx1"/>
                          </a:solidFill>
                          <a:latin typeface="Arial" panose="020B0604020202020204" pitchFamily="34" charset="0"/>
                          <a:cs typeface="Arial" panose="020B0604020202020204" pitchFamily="34" charset="0"/>
                        </a:rPr>
                        <a:t>0</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508238" rtl="0" eaLnBrk="1" fontAlgn="auto" latinLnBrk="0" hangingPunct="1">
                        <a:lnSpc>
                          <a:spcPct val="100000"/>
                        </a:lnSpc>
                        <a:spcBef>
                          <a:spcPts val="0"/>
                        </a:spcBef>
                        <a:spcAft>
                          <a:spcPts val="0"/>
                        </a:spcAft>
                        <a:buClrTx/>
                        <a:buSzTx/>
                        <a:buFontTx/>
                        <a:buNone/>
                        <a:tabLst/>
                        <a:defRPr/>
                      </a:pPr>
                      <a:r>
                        <a:rPr lang="en-US" sz="1100" b="1" u="none" dirty="0">
                          <a:solidFill>
                            <a:schemeClr val="tx1"/>
                          </a:solidFill>
                          <a:latin typeface="Arial" panose="020B0604020202020204" pitchFamily="34" charset="0"/>
                          <a:cs typeface="Arial" panose="020B0604020202020204" pitchFamily="34" charset="0"/>
                        </a:rPr>
                        <a:t>214</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1055419"/>
                  </a:ext>
                </a:extLst>
              </a:tr>
              <a:tr h="573273">
                <a:tc>
                  <a:txBody>
                    <a:bodyPr/>
                    <a:lstStyle/>
                    <a:p>
                      <a:pPr algn="ctr">
                        <a:lnSpc>
                          <a:spcPct val="200000"/>
                        </a:lnSpc>
                      </a:pPr>
                      <a:r>
                        <a:rPr lang="en-US" sz="1100" b="1" i="1" dirty="0">
                          <a:solidFill>
                            <a:schemeClr val="tx1"/>
                          </a:solidFill>
                          <a:latin typeface="Calibri" panose="020F0502020204030204" pitchFamily="34" charset="0"/>
                          <a:cs typeface="Calibri" panose="020F0502020204030204" pitchFamily="34" charset="0"/>
                        </a:rPr>
                        <a:t>Total Locations</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lnSpc>
                          <a:spcPct val="200000"/>
                        </a:lnSpc>
                      </a:pPr>
                      <a:r>
                        <a:rPr lang="en-US" sz="1100" b="1" i="0" dirty="0">
                          <a:solidFill>
                            <a:schemeClr val="tx1"/>
                          </a:solidFill>
                          <a:latin typeface="Arial Black" panose="020B0604020202020204" pitchFamily="34" charset="0"/>
                          <a:cs typeface="Arial Black" panose="020B0604020202020204" pitchFamily="34" charset="0"/>
                        </a:rPr>
                        <a:t>135</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lnSpc>
                          <a:spcPct val="200000"/>
                        </a:lnSpc>
                      </a:pPr>
                      <a:r>
                        <a:rPr lang="en-US" sz="1100" b="1" i="0" dirty="0">
                          <a:solidFill>
                            <a:schemeClr val="tx1"/>
                          </a:solidFill>
                          <a:latin typeface="Arial Black" panose="020B0604020202020204" pitchFamily="34" charset="0"/>
                          <a:cs typeface="Arial Black" panose="020B0604020202020204" pitchFamily="34" charset="0"/>
                        </a:rPr>
                        <a:t>131</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508238" rtl="0" eaLnBrk="1" fontAlgn="auto" latinLnBrk="0" hangingPunct="1">
                        <a:lnSpc>
                          <a:spcPct val="200000"/>
                        </a:lnSpc>
                        <a:spcBef>
                          <a:spcPts val="0"/>
                        </a:spcBef>
                        <a:spcAft>
                          <a:spcPts val="0"/>
                        </a:spcAft>
                        <a:buClrTx/>
                        <a:buSzTx/>
                        <a:buFontTx/>
                        <a:buNone/>
                        <a:tabLst/>
                        <a:defRPr/>
                      </a:pPr>
                      <a:r>
                        <a:rPr lang="en-US" sz="1100" b="1" i="0" dirty="0">
                          <a:solidFill>
                            <a:schemeClr val="tx1"/>
                          </a:solidFill>
                          <a:latin typeface="Arial Black" panose="020B0604020202020204" pitchFamily="34" charset="0"/>
                          <a:cs typeface="Arial Black" panose="020B0604020202020204" pitchFamily="34" charset="0"/>
                        </a:rPr>
                        <a:t>18</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508238" rtl="0" eaLnBrk="1" fontAlgn="auto" latinLnBrk="0" hangingPunct="1">
                        <a:lnSpc>
                          <a:spcPct val="200000"/>
                        </a:lnSpc>
                        <a:spcBef>
                          <a:spcPts val="0"/>
                        </a:spcBef>
                        <a:spcAft>
                          <a:spcPts val="0"/>
                        </a:spcAft>
                        <a:buClrTx/>
                        <a:buSzTx/>
                        <a:buFontTx/>
                        <a:buNone/>
                        <a:tabLst/>
                        <a:defRPr/>
                      </a:pPr>
                      <a:r>
                        <a:rPr lang="en-US" sz="1100" b="1" i="0" dirty="0">
                          <a:solidFill>
                            <a:schemeClr val="tx1"/>
                          </a:solidFill>
                          <a:latin typeface="Arial Black" panose="020B0604020202020204" pitchFamily="34" charset="0"/>
                          <a:cs typeface="Arial Black" panose="020B0604020202020204" pitchFamily="34" charset="0"/>
                        </a:rPr>
                        <a:t>11</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508238" rtl="0" eaLnBrk="1" fontAlgn="auto" latinLnBrk="0" hangingPunct="1">
                        <a:lnSpc>
                          <a:spcPct val="200000"/>
                        </a:lnSpc>
                        <a:spcBef>
                          <a:spcPts val="0"/>
                        </a:spcBef>
                        <a:spcAft>
                          <a:spcPts val="0"/>
                        </a:spcAft>
                        <a:buClrTx/>
                        <a:buSzTx/>
                        <a:buFontTx/>
                        <a:buNone/>
                        <a:tabLst/>
                        <a:defRPr/>
                      </a:pPr>
                      <a:r>
                        <a:rPr lang="en-US" sz="1100" b="1" i="0" dirty="0">
                          <a:solidFill>
                            <a:schemeClr val="tx1"/>
                          </a:solidFill>
                          <a:latin typeface="Arial Black" panose="020B0604020202020204" pitchFamily="34" charset="0"/>
                          <a:cs typeface="Arial Black" panose="020B0604020202020204" pitchFamily="34" charset="0"/>
                        </a:rPr>
                        <a:t>2</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508238" rtl="0" eaLnBrk="1" fontAlgn="auto" latinLnBrk="0" hangingPunct="1">
                        <a:lnSpc>
                          <a:spcPct val="200000"/>
                        </a:lnSpc>
                        <a:spcBef>
                          <a:spcPts val="0"/>
                        </a:spcBef>
                        <a:spcAft>
                          <a:spcPts val="0"/>
                        </a:spcAft>
                        <a:buClrTx/>
                        <a:buSzTx/>
                        <a:buFontTx/>
                        <a:buNone/>
                        <a:tabLst/>
                        <a:defRPr/>
                      </a:pPr>
                      <a:r>
                        <a:rPr lang="en-US" sz="1100" b="1" i="0" dirty="0">
                          <a:solidFill>
                            <a:schemeClr val="tx1"/>
                          </a:solidFill>
                          <a:latin typeface="Arial Black" panose="020B0604020202020204" pitchFamily="34" charset="0"/>
                          <a:cs typeface="Arial Black" panose="020B0604020202020204" pitchFamily="34" charset="0"/>
                        </a:rPr>
                        <a:t>1</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508238" rtl="0" eaLnBrk="1" fontAlgn="auto" latinLnBrk="0" hangingPunct="1">
                        <a:lnSpc>
                          <a:spcPct val="200000"/>
                        </a:lnSpc>
                        <a:spcBef>
                          <a:spcPts val="0"/>
                        </a:spcBef>
                        <a:spcAft>
                          <a:spcPts val="0"/>
                        </a:spcAft>
                        <a:buClrTx/>
                        <a:buSzTx/>
                        <a:buFontTx/>
                        <a:buNone/>
                        <a:tabLst/>
                        <a:defRPr/>
                      </a:pPr>
                      <a:r>
                        <a:rPr lang="en-US" sz="1100" b="1" i="0" dirty="0">
                          <a:solidFill>
                            <a:schemeClr val="tx1"/>
                          </a:solidFill>
                          <a:latin typeface="Arial Black" panose="020B0604020202020204" pitchFamily="34" charset="0"/>
                          <a:cs typeface="Arial Black" panose="020B0604020202020204" pitchFamily="34" charset="0"/>
                        </a:rPr>
                        <a:t>5</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508238" rtl="0" eaLnBrk="1" fontAlgn="auto" latinLnBrk="0" hangingPunct="1">
                        <a:lnSpc>
                          <a:spcPct val="200000"/>
                        </a:lnSpc>
                        <a:spcBef>
                          <a:spcPts val="0"/>
                        </a:spcBef>
                        <a:spcAft>
                          <a:spcPts val="0"/>
                        </a:spcAft>
                        <a:buClrTx/>
                        <a:buSzTx/>
                        <a:buFontTx/>
                        <a:buNone/>
                        <a:tabLst/>
                        <a:defRPr/>
                      </a:pPr>
                      <a:r>
                        <a:rPr lang="en-US" sz="1100" b="1" i="0" dirty="0">
                          <a:solidFill>
                            <a:schemeClr val="tx1"/>
                          </a:solidFill>
                          <a:latin typeface="Arial Black" panose="020B0604020202020204" pitchFamily="34" charset="0"/>
                          <a:cs typeface="Arial Black" panose="020B0604020202020204" pitchFamily="34" charset="0"/>
                        </a:rPr>
                        <a:t>303</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09809807"/>
                  </a:ext>
                </a:extLst>
              </a:tr>
              <a:tr h="824380">
                <a:tc>
                  <a:txBody>
                    <a:bodyPr/>
                    <a:lstStyle/>
                    <a:p>
                      <a:pPr algn="ctr"/>
                      <a:r>
                        <a:rPr lang="en-US" sz="1600" b="1" i="1" dirty="0">
                          <a:solidFill>
                            <a:schemeClr val="tx1"/>
                          </a:solidFill>
                          <a:latin typeface="Calibri" panose="020F0502020204030204" pitchFamily="34" charset="0"/>
                          <a:cs typeface="Calibri" panose="020F0502020204030204" pitchFamily="34" charset="0"/>
                        </a:rPr>
                        <a:t>Growth Plan</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200" b="1" dirty="0">
                          <a:solidFill>
                            <a:schemeClr val="tx1"/>
                          </a:solidFill>
                          <a:latin typeface="Calibri" panose="020F0502020204030204" pitchFamily="34" charset="0"/>
                          <a:cs typeface="Calibri" panose="020F0502020204030204" pitchFamily="34" charset="0"/>
                        </a:rPr>
                        <a:t>New line serve and drive thru locations</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200" b="1" dirty="0">
                          <a:solidFill>
                            <a:schemeClr val="tx1"/>
                          </a:solidFill>
                          <a:latin typeface="Calibri" panose="020F0502020204030204" pitchFamily="34" charset="0"/>
                          <a:cs typeface="Calibri" panose="020F0502020204030204" pitchFamily="34" charset="0"/>
                        </a:rPr>
                        <a:t>New trendy breakfast prototype</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508238"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Calibri" panose="020F0502020204030204" pitchFamily="34" charset="0"/>
                          <a:cs typeface="Calibri" panose="020F0502020204030204" pitchFamily="34" charset="0"/>
                        </a:rPr>
                        <a:t>Dual concept with new breakfast brand</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508238"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Calibri" panose="020F0502020204030204" pitchFamily="34" charset="0"/>
                          <a:cs typeface="Calibri" panose="020F0502020204030204" pitchFamily="34" charset="0"/>
                        </a:rPr>
                        <a:t>Sell pies in retail, kiosk and other restaurants</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508238"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Calibri" panose="020F0502020204030204" pitchFamily="34" charset="0"/>
                          <a:cs typeface="Calibri" panose="020F0502020204030204" pitchFamily="34" charset="0"/>
                        </a:rPr>
                        <a:t>New line serve locations and CPG’s</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508238"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Calibri" panose="020F0502020204030204" pitchFamily="34" charset="0"/>
                          <a:cs typeface="Calibri" panose="020F0502020204030204" pitchFamily="34" charset="0"/>
                        </a:rPr>
                        <a:t>New full serve locations and CPG’s</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508238"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Calibri" panose="020F0502020204030204" pitchFamily="34" charset="0"/>
                          <a:ea typeface="+mn-ea"/>
                          <a:cs typeface="Calibri" panose="020F0502020204030204" pitchFamily="34" charset="0"/>
                        </a:rPr>
                        <a:t>Dual Concept with FD’s</a:t>
                      </a: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508238" rtl="0" eaLnBrk="1" fontAlgn="auto" latinLnBrk="0" hangingPunct="1">
                        <a:lnSpc>
                          <a:spcPct val="100000"/>
                        </a:lnSpc>
                        <a:spcBef>
                          <a:spcPts val="0"/>
                        </a:spcBef>
                        <a:spcAft>
                          <a:spcPts val="0"/>
                        </a:spcAft>
                        <a:buClrTx/>
                        <a:buSzTx/>
                        <a:buFontTx/>
                        <a:buNone/>
                        <a:tabLst/>
                        <a:defRPr/>
                      </a:pPr>
                      <a:endParaRPr lang="en-US" sz="1400" b="1" dirty="0">
                        <a:solidFill>
                          <a:schemeClr val="tx1"/>
                        </a:solidFill>
                        <a:latin typeface="Calibri" panose="020F0502020204030204" pitchFamily="34" charset="0"/>
                        <a:cs typeface="Calibri" panose="020F0502020204030204" pitchFamily="34" charset="0"/>
                      </a:endParaRPr>
                    </a:p>
                  </a:txBody>
                  <a:tcPr marL="80682" marR="80682" marT="40341" marB="16136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2035903"/>
                  </a:ext>
                </a:extLst>
              </a:tr>
            </a:tbl>
          </a:graphicData>
        </a:graphic>
      </p:graphicFrame>
      <p:pic>
        <p:nvPicPr>
          <p:cNvPr id="7" name="Picture 6">
            <a:extLst>
              <a:ext uri="{FF2B5EF4-FFF2-40B4-BE49-F238E27FC236}">
                <a16:creationId xmlns:a16="http://schemas.microsoft.com/office/drawing/2014/main" id="{522B1FF0-5A44-F340-ADA1-F256AA71258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14638" y="1645687"/>
            <a:ext cx="806288" cy="525004"/>
          </a:xfrm>
          <a:prstGeom prst="rect">
            <a:avLst/>
          </a:prstGeom>
        </p:spPr>
      </p:pic>
      <p:pic>
        <p:nvPicPr>
          <p:cNvPr id="9" name="Picture 8">
            <a:extLst>
              <a:ext uri="{FF2B5EF4-FFF2-40B4-BE49-F238E27FC236}">
                <a16:creationId xmlns:a16="http://schemas.microsoft.com/office/drawing/2014/main" id="{39D300C1-FE6E-FD46-B3EF-B76ED021BC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4718" y="1601755"/>
            <a:ext cx="612869" cy="612869"/>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D053C18B-65BC-224B-8170-DE3C5BC189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78595" y="1584571"/>
            <a:ext cx="647236" cy="647236"/>
          </a:xfrm>
          <a:prstGeom prst="rect">
            <a:avLst/>
          </a:prstGeom>
        </p:spPr>
      </p:pic>
      <p:pic>
        <p:nvPicPr>
          <p:cNvPr id="11" name="Picture 10" descr="Logo&#10;&#10;Description automatically generated">
            <a:extLst>
              <a:ext uri="{FF2B5EF4-FFF2-40B4-BE49-F238E27FC236}">
                <a16:creationId xmlns:a16="http://schemas.microsoft.com/office/drawing/2014/main" id="{80E642EC-4670-E048-8DC9-A1A35A2284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2629" y="1505045"/>
            <a:ext cx="806288" cy="806288"/>
          </a:xfrm>
          <a:prstGeom prst="rect">
            <a:avLst/>
          </a:prstGeom>
        </p:spPr>
      </p:pic>
      <p:pic>
        <p:nvPicPr>
          <p:cNvPr id="15" name="Picture 14" descr="Text, logo&#10;&#10;Description automatically generated">
            <a:extLst>
              <a:ext uri="{FF2B5EF4-FFF2-40B4-BE49-F238E27FC236}">
                <a16:creationId xmlns:a16="http://schemas.microsoft.com/office/drawing/2014/main" id="{A1B96B5D-9E68-044F-8A07-E786BF18CD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86722" y="1311289"/>
            <a:ext cx="1193800" cy="1193800"/>
          </a:xfrm>
          <a:prstGeom prst="rect">
            <a:avLst/>
          </a:prstGeom>
        </p:spPr>
      </p:pic>
      <p:pic>
        <p:nvPicPr>
          <p:cNvPr id="2" name="Picture 1">
            <a:extLst>
              <a:ext uri="{FF2B5EF4-FFF2-40B4-BE49-F238E27FC236}">
                <a16:creationId xmlns:a16="http://schemas.microsoft.com/office/drawing/2014/main" id="{C3E8AC64-926A-F342-8E5D-EFBBB80A7B29}"/>
              </a:ext>
            </a:extLst>
          </p:cNvPr>
          <p:cNvPicPr>
            <a:picLocks noChangeAspect="1"/>
          </p:cNvPicPr>
          <p:nvPr/>
        </p:nvPicPr>
        <p:blipFill>
          <a:blip r:embed="rId7"/>
          <a:stretch>
            <a:fillRect/>
          </a:stretch>
        </p:blipFill>
        <p:spPr>
          <a:xfrm>
            <a:off x="7277135" y="1616705"/>
            <a:ext cx="542764" cy="582968"/>
          </a:xfrm>
          <a:prstGeom prst="rect">
            <a:avLst/>
          </a:prstGeom>
        </p:spPr>
      </p:pic>
      <p:pic>
        <p:nvPicPr>
          <p:cNvPr id="3" name="Picture 2">
            <a:extLst>
              <a:ext uri="{FF2B5EF4-FFF2-40B4-BE49-F238E27FC236}">
                <a16:creationId xmlns:a16="http://schemas.microsoft.com/office/drawing/2014/main" id="{60D14C00-CA71-400F-A988-2D1D2BDD1F63}"/>
              </a:ext>
            </a:extLst>
          </p:cNvPr>
          <p:cNvPicPr>
            <a:picLocks noChangeAspect="1"/>
          </p:cNvPicPr>
          <p:nvPr/>
        </p:nvPicPr>
        <p:blipFill>
          <a:blip r:embed="rId8"/>
          <a:stretch>
            <a:fillRect/>
          </a:stretch>
        </p:blipFill>
        <p:spPr>
          <a:xfrm>
            <a:off x="9417159" y="1646340"/>
            <a:ext cx="1210016" cy="462847"/>
          </a:xfrm>
          <a:prstGeom prst="rect">
            <a:avLst/>
          </a:prstGeom>
        </p:spPr>
      </p:pic>
    </p:spTree>
    <p:extLst>
      <p:ext uri="{BB962C8B-B14F-4D97-AF65-F5344CB8AC3E}">
        <p14:creationId xmlns:p14="http://schemas.microsoft.com/office/powerpoint/2010/main" val="79848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1AC006-2915-2544-8771-FDCAD0978F38}"/>
              </a:ext>
            </a:extLst>
          </p:cNvPr>
          <p:cNvPicPr>
            <a:picLocks noChangeAspect="1"/>
          </p:cNvPicPr>
          <p:nvPr/>
        </p:nvPicPr>
        <p:blipFill>
          <a:blip r:embed="rId2"/>
          <a:stretch>
            <a:fillRect/>
          </a:stretch>
        </p:blipFill>
        <p:spPr>
          <a:xfrm>
            <a:off x="5035698" y="688446"/>
            <a:ext cx="6595769" cy="5998464"/>
          </a:xfrm>
          <a:prstGeom prst="rect">
            <a:avLst/>
          </a:prstGeom>
        </p:spPr>
      </p:pic>
      <p:sp>
        <p:nvSpPr>
          <p:cNvPr id="20" name="Title 1">
            <a:extLst>
              <a:ext uri="{FF2B5EF4-FFF2-40B4-BE49-F238E27FC236}">
                <a16:creationId xmlns:a16="http://schemas.microsoft.com/office/drawing/2014/main" id="{1411EAD2-5864-C84F-A9DC-4957106ED022}"/>
              </a:ext>
            </a:extLst>
          </p:cNvPr>
          <p:cNvSpPr>
            <a:spLocks noGrp="1"/>
          </p:cNvSpPr>
          <p:nvPr>
            <p:ph type="title"/>
          </p:nvPr>
        </p:nvSpPr>
        <p:spPr>
          <a:xfrm>
            <a:off x="401416" y="131381"/>
            <a:ext cx="8189422" cy="766472"/>
          </a:xfrm>
        </p:spPr>
        <p:txBody>
          <a:bodyPr>
            <a:normAutofit/>
          </a:bodyPr>
          <a:lstStyle/>
          <a:p>
            <a:r>
              <a:rPr lang="en-US" sz="2000" dirty="0">
                <a:latin typeface="Calibri" panose="020F0502020204030204" pitchFamily="34" charset="0"/>
                <a:cs typeface="Calibri" panose="020F0502020204030204" pitchFamily="34" charset="0"/>
              </a:rPr>
              <a:t>12 MONTH CORPORATE RESTAURANT REVENUE</a:t>
            </a:r>
            <a:endParaRPr lang="en-US" sz="2000" dirty="0">
              <a:solidFill>
                <a:srgbClr val="FF000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F9DB240A-5E70-B642-91D8-0BD81EAB13C4}"/>
              </a:ext>
            </a:extLst>
          </p:cNvPr>
          <p:cNvSpPr/>
          <p:nvPr/>
        </p:nvSpPr>
        <p:spPr>
          <a:xfrm>
            <a:off x="10764811" y="3044755"/>
            <a:ext cx="1096775" cy="584775"/>
          </a:xfrm>
          <a:prstGeom prst="rect">
            <a:avLst/>
          </a:prstGeom>
        </p:spPr>
        <p:txBody>
          <a:bodyPr wrap="none">
            <a:spAutoFit/>
          </a:bodyPr>
          <a:lstStyle/>
          <a:p>
            <a:pPr algn="ctr"/>
            <a:r>
              <a:rPr lang="en-US" b="1" i="1" dirty="0">
                <a:latin typeface="Century Schoolbook" panose="02040604050505020304" pitchFamily="18" charset="0"/>
                <a:cs typeface="Arial" panose="020B0604020202020204" pitchFamily="34" charset="0"/>
              </a:rPr>
              <a:t> 35%</a:t>
            </a:r>
          </a:p>
          <a:p>
            <a:pPr algn="ctr"/>
            <a:r>
              <a:rPr lang="en-US" sz="1400" dirty="0"/>
              <a:t>$81,200,000</a:t>
            </a:r>
            <a:endParaRPr lang="en-US" sz="1400"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5F598F85-134F-E346-B773-5155FD041572}"/>
              </a:ext>
            </a:extLst>
          </p:cNvPr>
          <p:cNvSpPr/>
          <p:nvPr/>
        </p:nvSpPr>
        <p:spPr>
          <a:xfrm>
            <a:off x="4958348" y="1273221"/>
            <a:ext cx="1096775" cy="584775"/>
          </a:xfrm>
          <a:prstGeom prst="rect">
            <a:avLst/>
          </a:prstGeom>
        </p:spPr>
        <p:txBody>
          <a:bodyPr wrap="none">
            <a:spAutoFit/>
          </a:bodyPr>
          <a:lstStyle/>
          <a:p>
            <a:pPr algn="ctr"/>
            <a:r>
              <a:rPr lang="en-US" b="1" i="1" dirty="0">
                <a:latin typeface="Century Schoolbook" panose="02040604050505020304" pitchFamily="18" charset="0"/>
                <a:cs typeface="Arial" panose="020B0604020202020204" pitchFamily="34" charset="0"/>
              </a:rPr>
              <a:t> 8%</a:t>
            </a:r>
          </a:p>
          <a:p>
            <a:pPr algn="ctr"/>
            <a:r>
              <a:rPr lang="en-US" sz="1400" dirty="0"/>
              <a:t>$18,800,000</a:t>
            </a:r>
            <a:endParaRPr lang="en-US" sz="140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F51FB56-A7D4-904D-8237-A83553D962CA}"/>
              </a:ext>
            </a:extLst>
          </p:cNvPr>
          <p:cNvSpPr/>
          <p:nvPr/>
        </p:nvSpPr>
        <p:spPr>
          <a:xfrm>
            <a:off x="3851302" y="2902319"/>
            <a:ext cx="1096775" cy="584775"/>
          </a:xfrm>
          <a:prstGeom prst="rect">
            <a:avLst/>
          </a:prstGeom>
        </p:spPr>
        <p:txBody>
          <a:bodyPr wrap="none">
            <a:spAutoFit/>
          </a:bodyPr>
          <a:lstStyle/>
          <a:p>
            <a:pPr algn="ctr"/>
            <a:r>
              <a:rPr lang="en-US" b="1" i="1" dirty="0">
                <a:latin typeface="Century Schoolbook" panose="02040604050505020304" pitchFamily="18" charset="0"/>
                <a:cs typeface="Arial" panose="020B0604020202020204" pitchFamily="34" charset="0"/>
              </a:rPr>
              <a:t> 16%</a:t>
            </a:r>
          </a:p>
          <a:p>
            <a:pPr algn="ctr"/>
            <a:r>
              <a:rPr lang="en-US" sz="1400" dirty="0"/>
              <a:t>$37,600,000</a:t>
            </a:r>
            <a:endParaRPr lang="en-US" sz="1400" dirty="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074BFDDC-386A-D741-AE0C-002E46E2BE56}"/>
              </a:ext>
            </a:extLst>
          </p:cNvPr>
          <p:cNvSpPr/>
          <p:nvPr/>
        </p:nvSpPr>
        <p:spPr>
          <a:xfrm>
            <a:off x="3993425" y="4490834"/>
            <a:ext cx="1005403" cy="584775"/>
          </a:xfrm>
          <a:prstGeom prst="rect">
            <a:avLst/>
          </a:prstGeom>
        </p:spPr>
        <p:txBody>
          <a:bodyPr wrap="none">
            <a:spAutoFit/>
          </a:bodyPr>
          <a:lstStyle/>
          <a:p>
            <a:pPr algn="ctr"/>
            <a:r>
              <a:rPr lang="en-US" b="1" i="1" dirty="0">
                <a:latin typeface="Century Schoolbook" panose="02040604050505020304" pitchFamily="18" charset="0"/>
                <a:cs typeface="Arial" panose="020B0604020202020204" pitchFamily="34" charset="0"/>
              </a:rPr>
              <a:t> 3%</a:t>
            </a:r>
          </a:p>
          <a:p>
            <a:pPr algn="ctr"/>
            <a:r>
              <a:rPr lang="en-US" sz="1400" dirty="0"/>
              <a:t>$7,500,000</a:t>
            </a:r>
            <a:endParaRPr lang="en-US" sz="1400"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F0B63077-731C-634D-892B-80A7B2524287}"/>
              </a:ext>
            </a:extLst>
          </p:cNvPr>
          <p:cNvSpPr/>
          <p:nvPr/>
        </p:nvSpPr>
        <p:spPr>
          <a:xfrm>
            <a:off x="4805579" y="5783949"/>
            <a:ext cx="1005403" cy="584775"/>
          </a:xfrm>
          <a:prstGeom prst="rect">
            <a:avLst/>
          </a:prstGeom>
        </p:spPr>
        <p:txBody>
          <a:bodyPr wrap="none">
            <a:spAutoFit/>
          </a:bodyPr>
          <a:lstStyle/>
          <a:p>
            <a:pPr algn="ctr"/>
            <a:r>
              <a:rPr lang="en-US" b="1" i="1" dirty="0">
                <a:latin typeface="Century Schoolbook" panose="02040604050505020304" pitchFamily="18" charset="0"/>
                <a:cs typeface="Arial" panose="020B0604020202020204" pitchFamily="34" charset="0"/>
              </a:rPr>
              <a:t> 2%</a:t>
            </a:r>
          </a:p>
          <a:p>
            <a:pPr algn="ctr"/>
            <a:r>
              <a:rPr lang="en-US" sz="1400" dirty="0"/>
              <a:t>$4,000,000</a:t>
            </a:r>
            <a:endParaRPr lang="en-US" sz="1400"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7690FF5E-AFCB-3A4D-AA88-A7C55D5E98B8}"/>
              </a:ext>
            </a:extLst>
          </p:cNvPr>
          <p:cNvSpPr/>
          <p:nvPr/>
        </p:nvSpPr>
        <p:spPr>
          <a:xfrm>
            <a:off x="8966852" y="5962854"/>
            <a:ext cx="1096775" cy="584775"/>
          </a:xfrm>
          <a:prstGeom prst="rect">
            <a:avLst/>
          </a:prstGeom>
        </p:spPr>
        <p:txBody>
          <a:bodyPr wrap="none">
            <a:spAutoFit/>
          </a:bodyPr>
          <a:lstStyle/>
          <a:p>
            <a:pPr algn="ctr"/>
            <a:r>
              <a:rPr lang="en-US" b="1" i="1" dirty="0">
                <a:latin typeface="Century Schoolbook" panose="02040604050505020304" pitchFamily="18" charset="0"/>
                <a:cs typeface="Arial" panose="020B0604020202020204" pitchFamily="34" charset="0"/>
              </a:rPr>
              <a:t> 29%</a:t>
            </a:r>
          </a:p>
          <a:p>
            <a:pPr algn="ctr"/>
            <a:r>
              <a:rPr lang="en-US" sz="1400" dirty="0"/>
              <a:t>$68,000,000</a:t>
            </a:r>
            <a:endParaRPr lang="en-US" sz="1400" dirty="0">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CC89E5E0-F6A9-A449-BEC1-F8AE153DF5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0843" y="4689399"/>
            <a:ext cx="1534716" cy="999311"/>
          </a:xfrm>
          <a:prstGeom prst="rect">
            <a:avLst/>
          </a:prstGeom>
        </p:spPr>
      </p:pic>
      <p:pic>
        <p:nvPicPr>
          <p:cNvPr id="32" name="Picture 31" descr="A picture containing text, sign&#10;&#10;Description automatically generated">
            <a:extLst>
              <a:ext uri="{FF2B5EF4-FFF2-40B4-BE49-F238E27FC236}">
                <a16:creationId xmlns:a16="http://schemas.microsoft.com/office/drawing/2014/main" id="{B196C7C1-F624-3247-8405-DC664951AC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2130" y="1427927"/>
            <a:ext cx="1357866" cy="1357866"/>
          </a:xfrm>
          <a:prstGeom prst="rect">
            <a:avLst/>
          </a:prstGeom>
        </p:spPr>
      </p:pic>
      <p:pic>
        <p:nvPicPr>
          <p:cNvPr id="33" name="Picture 32" descr="Logo&#10;&#10;Description automatically generated">
            <a:extLst>
              <a:ext uri="{FF2B5EF4-FFF2-40B4-BE49-F238E27FC236}">
                <a16:creationId xmlns:a16="http://schemas.microsoft.com/office/drawing/2014/main" id="{15538D35-ED9A-9D45-BBCB-8EC1F5F617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2025" y="2949517"/>
            <a:ext cx="1534715" cy="1534715"/>
          </a:xfrm>
          <a:prstGeom prst="rect">
            <a:avLst/>
          </a:prstGeom>
        </p:spPr>
      </p:pic>
      <p:sp>
        <p:nvSpPr>
          <p:cNvPr id="15" name="Rectangle 14">
            <a:extLst>
              <a:ext uri="{FF2B5EF4-FFF2-40B4-BE49-F238E27FC236}">
                <a16:creationId xmlns:a16="http://schemas.microsoft.com/office/drawing/2014/main" id="{6158B8E3-C4F7-134D-9B24-D42444EB6453}"/>
              </a:ext>
            </a:extLst>
          </p:cNvPr>
          <p:cNvSpPr/>
          <p:nvPr/>
        </p:nvSpPr>
        <p:spPr>
          <a:xfrm>
            <a:off x="8305596" y="396058"/>
            <a:ext cx="1096775" cy="584775"/>
          </a:xfrm>
          <a:prstGeom prst="rect">
            <a:avLst/>
          </a:prstGeom>
        </p:spPr>
        <p:txBody>
          <a:bodyPr wrap="none">
            <a:spAutoFit/>
          </a:bodyPr>
          <a:lstStyle/>
          <a:p>
            <a:pPr algn="ctr"/>
            <a:r>
              <a:rPr lang="en-US" b="1" i="1" dirty="0">
                <a:latin typeface="Century Schoolbook" panose="02040604050505020304" pitchFamily="18" charset="0"/>
                <a:cs typeface="Arial" panose="020B0604020202020204" pitchFamily="34" charset="0"/>
              </a:rPr>
              <a:t> 8%</a:t>
            </a:r>
          </a:p>
          <a:p>
            <a:pPr algn="ctr"/>
            <a:r>
              <a:rPr lang="en-US" sz="1400" dirty="0"/>
              <a:t>$17,800,000</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170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C36F-9256-F141-85DF-AA89539F69CC}"/>
              </a:ext>
            </a:extLst>
          </p:cNvPr>
          <p:cNvSpPr>
            <a:spLocks noGrp="1"/>
          </p:cNvSpPr>
          <p:nvPr>
            <p:ph type="title"/>
          </p:nvPr>
        </p:nvSpPr>
        <p:spPr/>
        <p:txBody>
          <a:bodyPr>
            <a:normAutofit/>
          </a:bodyPr>
          <a:lstStyle/>
          <a:p>
            <a:r>
              <a:rPr lang="en-US" sz="2800" dirty="0">
                <a:latin typeface="Calibri" panose="020F0502020204030204" pitchFamily="34" charset="0"/>
                <a:cs typeface="Calibri" panose="020F0502020204030204" pitchFamily="34" charset="0"/>
              </a:rPr>
              <a:t>Three Pillars of Growth</a:t>
            </a:r>
          </a:p>
        </p:txBody>
      </p:sp>
      <p:cxnSp>
        <p:nvCxnSpPr>
          <p:cNvPr id="12" name="Straight Connector 11">
            <a:extLst>
              <a:ext uri="{FF2B5EF4-FFF2-40B4-BE49-F238E27FC236}">
                <a16:creationId xmlns:a16="http://schemas.microsoft.com/office/drawing/2014/main" id="{6EB10E39-E907-194A-882A-882FD718A173}"/>
              </a:ext>
            </a:extLst>
          </p:cNvPr>
          <p:cNvCxnSpPr/>
          <p:nvPr/>
        </p:nvCxnSpPr>
        <p:spPr>
          <a:xfrm>
            <a:off x="1291832" y="3658752"/>
            <a:ext cx="2815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3F0049-E7C2-EF41-B7BA-D81152054A06}"/>
              </a:ext>
            </a:extLst>
          </p:cNvPr>
          <p:cNvCxnSpPr>
            <a:cxnSpLocks/>
          </p:cNvCxnSpPr>
          <p:nvPr/>
        </p:nvCxnSpPr>
        <p:spPr>
          <a:xfrm>
            <a:off x="4380057" y="4646557"/>
            <a:ext cx="32257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73C302-4D16-B946-8320-92614E1A60B6}"/>
              </a:ext>
            </a:extLst>
          </p:cNvPr>
          <p:cNvCxnSpPr/>
          <p:nvPr/>
        </p:nvCxnSpPr>
        <p:spPr>
          <a:xfrm>
            <a:off x="8144620" y="4011865"/>
            <a:ext cx="2815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4362EEC-DC3B-5A47-AB52-6566CE84FFDF}"/>
              </a:ext>
            </a:extLst>
          </p:cNvPr>
          <p:cNvCxnSpPr>
            <a:cxnSpLocks/>
          </p:cNvCxnSpPr>
          <p:nvPr/>
        </p:nvCxnSpPr>
        <p:spPr>
          <a:xfrm>
            <a:off x="817789" y="4537261"/>
            <a:ext cx="2815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7AED642-C5CE-794C-976E-1853CC026B82}"/>
              </a:ext>
            </a:extLst>
          </p:cNvPr>
          <p:cNvSpPr/>
          <p:nvPr/>
        </p:nvSpPr>
        <p:spPr>
          <a:xfrm>
            <a:off x="686703" y="3311644"/>
            <a:ext cx="3354235" cy="2464585"/>
          </a:xfrm>
          <a:prstGeom prst="rect">
            <a:avLst/>
          </a:prstGeom>
        </p:spPr>
        <p:txBody>
          <a:bodyPr wrap="square">
            <a:spAutoFit/>
          </a:bodyPr>
          <a:lstStyle/>
          <a:p>
            <a:pPr marL="171450" indent="-171450">
              <a:buClr>
                <a:schemeClr val="tx1"/>
              </a:buClr>
              <a:buSzPct val="120000"/>
              <a:buFont typeface="Arial" panose="020B0604020202020204" pitchFamily="34" charset="0"/>
              <a:buChar char="•"/>
            </a:pPr>
            <a:r>
              <a:rPr lang="en-US" sz="1400" dirty="0">
                <a:latin typeface="Calibri" panose="020F0502020204030204" pitchFamily="34" charset="0"/>
                <a:cs typeface="Calibri" panose="020F0502020204030204" pitchFamily="34" charset="0"/>
              </a:rPr>
              <a:t>Dual concepts within the Famous Dave’s and Granite City boxes</a:t>
            </a:r>
          </a:p>
          <a:p>
            <a:pPr marL="171450" indent="-171450">
              <a:lnSpc>
                <a:spcPct val="150000"/>
              </a:lnSpc>
              <a:buClr>
                <a:schemeClr val="tx1"/>
              </a:buClr>
              <a:buSzPct val="120000"/>
              <a:buFont typeface="Arial" panose="020B0604020202020204" pitchFamily="34" charset="0"/>
              <a:buChar char="•"/>
            </a:pPr>
            <a:endParaRPr lang="en-US" sz="1400" dirty="0">
              <a:latin typeface="Calibri" panose="020F0502020204030204" pitchFamily="34" charset="0"/>
              <a:cs typeface="Calibri" panose="020F0502020204030204" pitchFamily="34" charset="0"/>
            </a:endParaRPr>
          </a:p>
          <a:p>
            <a:pPr marL="171450" indent="-171450">
              <a:lnSpc>
                <a:spcPct val="150000"/>
              </a:lnSpc>
              <a:buClr>
                <a:schemeClr val="tx1"/>
              </a:buClr>
              <a:buSzPct val="120000"/>
              <a:buFont typeface="Arial" panose="020B0604020202020204" pitchFamily="34" charset="0"/>
              <a:buChar char="•"/>
            </a:pPr>
            <a:r>
              <a:rPr lang="en-US" sz="1400" dirty="0">
                <a:latin typeface="Calibri" panose="020F0502020204030204" pitchFamily="34" charset="0"/>
                <a:cs typeface="Calibri" panose="020F0502020204030204" pitchFamily="34" charset="0"/>
              </a:rPr>
              <a:t>Ghost kitchens</a:t>
            </a:r>
          </a:p>
          <a:p>
            <a:pPr marL="171450" indent="-171450">
              <a:lnSpc>
                <a:spcPct val="150000"/>
              </a:lnSpc>
              <a:buClr>
                <a:schemeClr val="tx1"/>
              </a:buClr>
              <a:buSzPct val="120000"/>
              <a:buFont typeface="Arial" panose="020B0604020202020204" pitchFamily="34" charset="0"/>
              <a:buChar char="•"/>
            </a:pPr>
            <a:endParaRPr lang="en-US" sz="1400" dirty="0">
              <a:latin typeface="Calibri" panose="020F0502020204030204" pitchFamily="34" charset="0"/>
              <a:cs typeface="Calibri" panose="020F0502020204030204" pitchFamily="34" charset="0"/>
            </a:endParaRPr>
          </a:p>
          <a:p>
            <a:pPr marL="171450" indent="-171450">
              <a:lnSpc>
                <a:spcPct val="150000"/>
              </a:lnSpc>
              <a:buClr>
                <a:schemeClr val="tx1"/>
              </a:buClr>
              <a:buSzPct val="120000"/>
              <a:buFont typeface="Arial" panose="020B0604020202020204" pitchFamily="34" charset="0"/>
              <a:buChar char="•"/>
            </a:pPr>
            <a:r>
              <a:rPr lang="en-US" sz="1400" dirty="0">
                <a:latin typeface="Calibri" panose="020F0502020204030204" pitchFamily="34" charset="0"/>
                <a:cs typeface="Calibri" panose="020F0502020204030204" pitchFamily="34" charset="0"/>
              </a:rPr>
              <a:t>Virtual brands</a:t>
            </a:r>
          </a:p>
          <a:p>
            <a:pPr marL="171450" indent="-171450">
              <a:lnSpc>
                <a:spcPct val="150000"/>
              </a:lnSpc>
              <a:buClr>
                <a:schemeClr val="tx1"/>
              </a:buClr>
              <a:buSzPct val="1200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lnSpc>
                <a:spcPts val="3500"/>
              </a:lnSpc>
              <a:buClr>
                <a:schemeClr val="tx1"/>
              </a:buClr>
              <a:buSzPct val="1200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144E2107-AB66-844F-993C-2CE4A4646FD4}"/>
              </a:ext>
            </a:extLst>
          </p:cNvPr>
          <p:cNvSpPr/>
          <p:nvPr/>
        </p:nvSpPr>
        <p:spPr>
          <a:xfrm>
            <a:off x="8632700" y="3268363"/>
            <a:ext cx="2627150" cy="2551148"/>
          </a:xfrm>
          <a:prstGeom prst="rect">
            <a:avLst/>
          </a:prstGeom>
        </p:spPr>
        <p:txBody>
          <a:bodyPr wrap="square">
            <a:spAutoFit/>
          </a:bodyPr>
          <a:lstStyle/>
          <a:p>
            <a:pPr marL="171450" indent="-171450">
              <a:lnSpc>
                <a:spcPct val="150000"/>
              </a:lnSpc>
              <a:buClr>
                <a:schemeClr val="tx1"/>
              </a:buClr>
              <a:buSzPct val="120000"/>
              <a:buFont typeface="Arial" panose="020B0604020202020204" pitchFamily="34" charset="0"/>
              <a:buChar char="•"/>
            </a:pPr>
            <a:r>
              <a:rPr lang="en-US" sz="1400" dirty="0">
                <a:latin typeface="Calibri" panose="020F0502020204030204" pitchFamily="34" charset="0"/>
                <a:cs typeface="Calibri" panose="020F0502020204030204" pitchFamily="34" charset="0"/>
              </a:rPr>
              <a:t>Continue to acquire immediately accretive brands which have withstood the test of time</a:t>
            </a:r>
          </a:p>
          <a:p>
            <a:pPr marL="171450" indent="-171450">
              <a:lnSpc>
                <a:spcPct val="150000"/>
              </a:lnSpc>
              <a:buClr>
                <a:schemeClr val="tx1"/>
              </a:buClr>
              <a:buSzPct val="120000"/>
              <a:buFont typeface="Arial" panose="020B0604020202020204" pitchFamily="34" charset="0"/>
              <a:buChar char="•"/>
            </a:pPr>
            <a:r>
              <a:rPr lang="en-US" sz="1400" dirty="0">
                <a:latin typeface="Calibri" panose="020F0502020204030204" pitchFamily="34" charset="0"/>
                <a:cs typeface="Calibri" panose="020F0502020204030204" pitchFamily="34" charset="0"/>
              </a:rPr>
              <a:t>Buy-in franchise units at accretive valuations</a:t>
            </a:r>
          </a:p>
          <a:p>
            <a:pPr>
              <a:lnSpc>
                <a:spcPct val="150000"/>
              </a:lnSpc>
              <a:buClr>
                <a:schemeClr val="tx1"/>
              </a:buClr>
              <a:buSzPct val="120000"/>
            </a:pPr>
            <a:endParaRPr lang="en-US" sz="1200" dirty="0">
              <a:latin typeface="Arial" panose="020B0604020202020204" pitchFamily="34" charset="0"/>
              <a:cs typeface="Arial" panose="020B0604020202020204" pitchFamily="34" charset="0"/>
            </a:endParaRPr>
          </a:p>
          <a:p>
            <a:pPr>
              <a:lnSpc>
                <a:spcPct val="150000"/>
              </a:lnSpc>
              <a:buClr>
                <a:schemeClr val="tx1"/>
              </a:buClr>
              <a:buSzPct val="120000"/>
            </a:pPr>
            <a:endParaRPr lang="en-US" sz="120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5268F32-EAE8-7645-B58A-374FFA569165}"/>
              </a:ext>
            </a:extLst>
          </p:cNvPr>
          <p:cNvSpPr/>
          <p:nvPr/>
        </p:nvSpPr>
        <p:spPr>
          <a:xfrm>
            <a:off x="4567451" y="3300025"/>
            <a:ext cx="3408108" cy="2951257"/>
          </a:xfrm>
          <a:prstGeom prst="rect">
            <a:avLst/>
          </a:prstGeom>
        </p:spPr>
        <p:txBody>
          <a:bodyPr wrap="square">
            <a:spAutoFit/>
          </a:bodyPr>
          <a:lstStyle/>
          <a:p>
            <a:pPr marL="171450" indent="-171450">
              <a:buClr>
                <a:schemeClr val="tx1"/>
              </a:buClr>
              <a:buSzPct val="120000"/>
              <a:buFont typeface="Arial" panose="020B0604020202020204" pitchFamily="34" charset="0"/>
              <a:buChar char="•"/>
            </a:pPr>
            <a:r>
              <a:rPr lang="en-US" sz="1400" dirty="0">
                <a:latin typeface="Calibri" panose="020F0502020204030204" pitchFamily="34" charset="0"/>
                <a:cs typeface="Calibri" panose="020F0502020204030204" pitchFamily="34" charset="0"/>
              </a:rPr>
              <a:t>Famous Dave’s Line Serve Prototype</a:t>
            </a:r>
          </a:p>
          <a:p>
            <a:pPr marL="171450" indent="-171450">
              <a:buClr>
                <a:schemeClr val="tx1"/>
              </a:buClr>
              <a:buSzPct val="120000"/>
              <a:buFont typeface="Arial" panose="020B0604020202020204" pitchFamily="34" charset="0"/>
              <a:buChar char="•"/>
            </a:pPr>
            <a:endParaRPr lang="en-US" sz="1400" dirty="0">
              <a:latin typeface="Calibri" panose="020F0502020204030204" pitchFamily="34" charset="0"/>
              <a:cs typeface="Calibri" panose="020F0502020204030204" pitchFamily="34" charset="0"/>
            </a:endParaRPr>
          </a:p>
          <a:p>
            <a:pPr marL="171450" indent="-171450">
              <a:buClr>
                <a:schemeClr val="tx1"/>
              </a:buClr>
              <a:buSzPct val="120000"/>
              <a:buFont typeface="Arial" panose="020B0604020202020204" pitchFamily="34" charset="0"/>
              <a:buChar char="•"/>
            </a:pPr>
            <a:r>
              <a:rPr lang="en-US" sz="1400" dirty="0">
                <a:latin typeface="Calibri" panose="020F0502020204030204" pitchFamily="34" charset="0"/>
                <a:cs typeface="Calibri" panose="020F0502020204030204" pitchFamily="34" charset="0"/>
              </a:rPr>
              <a:t>Famous Dave’s Line Serve w/ Drive Thru</a:t>
            </a:r>
          </a:p>
          <a:p>
            <a:pPr marL="171450" indent="-171450">
              <a:buClr>
                <a:schemeClr val="tx1"/>
              </a:buClr>
              <a:buSzPct val="120000"/>
              <a:buFont typeface="Arial" panose="020B0604020202020204" pitchFamily="34" charset="0"/>
              <a:buChar char="•"/>
            </a:pPr>
            <a:endParaRPr lang="en-US" sz="1400" dirty="0">
              <a:latin typeface="Calibri" panose="020F0502020204030204" pitchFamily="34" charset="0"/>
              <a:cs typeface="Calibri" panose="020F0502020204030204" pitchFamily="34" charset="0"/>
            </a:endParaRPr>
          </a:p>
          <a:p>
            <a:pPr marL="171450" indent="-171450">
              <a:buClr>
                <a:schemeClr val="tx1"/>
              </a:buClr>
              <a:buSzPct val="120000"/>
              <a:buFont typeface="Arial" panose="020B0604020202020204" pitchFamily="34" charset="0"/>
              <a:buChar char="•"/>
            </a:pPr>
            <a:r>
              <a:rPr lang="en-US" sz="1400" dirty="0">
                <a:latin typeface="Calibri" panose="020F0502020204030204" pitchFamily="34" charset="0"/>
                <a:cs typeface="Calibri" panose="020F0502020204030204" pitchFamily="34" charset="0"/>
              </a:rPr>
              <a:t>Village Inn </a:t>
            </a:r>
            <a:r>
              <a:rPr lang="en-US" sz="1400" dirty="0" err="1">
                <a:latin typeface="Calibri" panose="020F0502020204030204" pitchFamily="34" charset="0"/>
                <a:cs typeface="Calibri" panose="020F0502020204030204" pitchFamily="34" charset="0"/>
              </a:rPr>
              <a:t>a.m</a:t>
            </a:r>
            <a:r>
              <a:rPr lang="en-US" sz="1400" dirty="0">
                <a:latin typeface="Calibri" panose="020F0502020204030204" pitchFamily="34" charset="0"/>
                <a:cs typeface="Calibri" panose="020F0502020204030204" pitchFamily="34" charset="0"/>
              </a:rPr>
              <a:t> eatery prototype</a:t>
            </a:r>
          </a:p>
          <a:p>
            <a:pPr marL="171450" indent="-171450">
              <a:buClr>
                <a:schemeClr val="tx1"/>
              </a:buClr>
              <a:buSzPct val="120000"/>
              <a:buFont typeface="Arial" panose="020B0604020202020204" pitchFamily="34" charset="0"/>
              <a:buChar char="•"/>
            </a:pPr>
            <a:endParaRPr lang="en-US" sz="1400" dirty="0">
              <a:latin typeface="Calibri" panose="020F0502020204030204" pitchFamily="34" charset="0"/>
              <a:cs typeface="Calibri" panose="020F0502020204030204" pitchFamily="34" charset="0"/>
            </a:endParaRPr>
          </a:p>
          <a:p>
            <a:pPr marL="171450" indent="-171450">
              <a:buClr>
                <a:schemeClr val="tx1"/>
              </a:buClr>
              <a:buSzPct val="120000"/>
              <a:buFont typeface="Arial" panose="020B0604020202020204" pitchFamily="34" charset="0"/>
              <a:buChar char="•"/>
            </a:pPr>
            <a:r>
              <a:rPr lang="en-US" sz="1400" dirty="0">
                <a:latin typeface="Calibri" panose="020F0502020204030204" pitchFamily="34" charset="0"/>
                <a:cs typeface="Calibri" panose="020F0502020204030204" pitchFamily="34" charset="0"/>
              </a:rPr>
              <a:t>Pipeline of new franchisees</a:t>
            </a:r>
          </a:p>
          <a:p>
            <a:pPr marL="171450" indent="-171450">
              <a:buClr>
                <a:schemeClr val="tx1"/>
              </a:buClr>
              <a:buSzPct val="120000"/>
              <a:buFont typeface="Arial" panose="020B0604020202020204" pitchFamily="34" charset="0"/>
              <a:buChar char="•"/>
            </a:pPr>
            <a:endParaRPr lang="en-US" sz="1400" dirty="0">
              <a:latin typeface="Calibri" panose="020F0502020204030204" pitchFamily="34" charset="0"/>
              <a:cs typeface="Calibri" panose="020F0502020204030204" pitchFamily="34" charset="0"/>
            </a:endParaRPr>
          </a:p>
          <a:p>
            <a:pPr marL="171450" indent="-171450">
              <a:buClr>
                <a:schemeClr val="tx1"/>
              </a:buClr>
              <a:buSzPct val="120000"/>
              <a:buFont typeface="Arial" panose="020B0604020202020204" pitchFamily="34" charset="0"/>
              <a:buChar char="•"/>
            </a:pPr>
            <a:r>
              <a:rPr lang="en-US" sz="1400" dirty="0">
                <a:latin typeface="Calibri" panose="020F0502020204030204" pitchFamily="34" charset="0"/>
                <a:cs typeface="Calibri" panose="020F0502020204030204" pitchFamily="34" charset="0"/>
              </a:rPr>
              <a:t>Lease or purchase prime second gen restaurant real estate </a:t>
            </a:r>
          </a:p>
          <a:p>
            <a:pPr marL="171450" indent="-171450">
              <a:buClr>
                <a:schemeClr val="tx1"/>
              </a:buClr>
              <a:buSzPct val="1200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lnSpc>
                <a:spcPct val="150000"/>
              </a:lnSpc>
              <a:buClr>
                <a:schemeClr val="tx1"/>
              </a:buClr>
              <a:buSzPct val="1200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lnSpc>
                <a:spcPct val="150000"/>
              </a:lnSpc>
              <a:buClr>
                <a:schemeClr val="tx1"/>
              </a:buClr>
              <a:buSzPct val="1200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6E0A6BAA-944D-2545-A744-9801995CBD5E}"/>
              </a:ext>
            </a:extLst>
          </p:cNvPr>
          <p:cNvCxnSpPr>
            <a:cxnSpLocks/>
          </p:cNvCxnSpPr>
          <p:nvPr/>
        </p:nvCxnSpPr>
        <p:spPr>
          <a:xfrm>
            <a:off x="4216442" y="5250584"/>
            <a:ext cx="35530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7E5C08F-B4E4-104C-93CA-3360D5046DEC}"/>
              </a:ext>
            </a:extLst>
          </p:cNvPr>
          <p:cNvSpPr/>
          <p:nvPr/>
        </p:nvSpPr>
        <p:spPr>
          <a:xfrm>
            <a:off x="703355" y="2539763"/>
            <a:ext cx="3044808" cy="338554"/>
          </a:xfrm>
          <a:prstGeom prst="rect">
            <a:avLst/>
          </a:prstGeom>
        </p:spPr>
        <p:txBody>
          <a:bodyPr wrap="none">
            <a:spAutoFit/>
          </a:bodyPr>
          <a:lstStyle/>
          <a:p>
            <a:pPr algn="ctr"/>
            <a:r>
              <a:rPr lang="en-US" sz="1600" b="1" i="1" spc="-50" dirty="0">
                <a:latin typeface="Calibri" panose="020F0502020204030204" pitchFamily="34" charset="0"/>
                <a:cs typeface="Calibri" panose="020F0502020204030204" pitchFamily="34" charset="0"/>
              </a:rPr>
              <a:t>Fill Latent Capacity of Current Boxes </a:t>
            </a:r>
          </a:p>
        </p:txBody>
      </p:sp>
      <p:sp>
        <p:nvSpPr>
          <p:cNvPr id="30" name="Rectangle 29">
            <a:extLst>
              <a:ext uri="{FF2B5EF4-FFF2-40B4-BE49-F238E27FC236}">
                <a16:creationId xmlns:a16="http://schemas.microsoft.com/office/drawing/2014/main" id="{2555C34F-2457-5541-9D6F-888CB17C6DED}"/>
              </a:ext>
            </a:extLst>
          </p:cNvPr>
          <p:cNvSpPr/>
          <p:nvPr/>
        </p:nvSpPr>
        <p:spPr>
          <a:xfrm>
            <a:off x="5207992" y="2539763"/>
            <a:ext cx="1835374" cy="338554"/>
          </a:xfrm>
          <a:prstGeom prst="rect">
            <a:avLst/>
          </a:prstGeom>
        </p:spPr>
        <p:txBody>
          <a:bodyPr wrap="none">
            <a:spAutoFit/>
          </a:bodyPr>
          <a:lstStyle/>
          <a:p>
            <a:pPr algn="ctr"/>
            <a:r>
              <a:rPr lang="en-US" sz="1600" b="1" i="1" spc="-50" dirty="0">
                <a:latin typeface="Calibri" panose="020F0502020204030204" pitchFamily="34" charset="0"/>
                <a:cs typeface="Calibri" panose="020F0502020204030204" pitchFamily="34" charset="0"/>
              </a:rPr>
              <a:t>Organic Unit Growth</a:t>
            </a:r>
          </a:p>
        </p:txBody>
      </p:sp>
      <p:sp>
        <p:nvSpPr>
          <p:cNvPr id="31" name="Rectangle 30">
            <a:extLst>
              <a:ext uri="{FF2B5EF4-FFF2-40B4-BE49-F238E27FC236}">
                <a16:creationId xmlns:a16="http://schemas.microsoft.com/office/drawing/2014/main" id="{E2EDDDA4-FDD6-C64B-AA4E-68D651B0BD39}"/>
              </a:ext>
            </a:extLst>
          </p:cNvPr>
          <p:cNvSpPr/>
          <p:nvPr/>
        </p:nvSpPr>
        <p:spPr>
          <a:xfrm>
            <a:off x="9608490" y="2539763"/>
            <a:ext cx="675570" cy="338554"/>
          </a:xfrm>
          <a:prstGeom prst="rect">
            <a:avLst/>
          </a:prstGeom>
        </p:spPr>
        <p:txBody>
          <a:bodyPr wrap="none">
            <a:spAutoFit/>
          </a:bodyPr>
          <a:lstStyle/>
          <a:p>
            <a:pPr algn="ctr"/>
            <a:r>
              <a:rPr lang="en-US" sz="1600" b="1" i="1" spc="-50" dirty="0">
                <a:latin typeface="Calibri" panose="020F0502020204030204" pitchFamily="34" charset="0"/>
                <a:cs typeface="Calibri" panose="020F0502020204030204" pitchFamily="34" charset="0"/>
              </a:rPr>
              <a:t>M&amp;A </a:t>
            </a:r>
          </a:p>
        </p:txBody>
      </p:sp>
      <p:cxnSp>
        <p:nvCxnSpPr>
          <p:cNvPr id="32" name="Straight Connector 31">
            <a:extLst>
              <a:ext uri="{FF2B5EF4-FFF2-40B4-BE49-F238E27FC236}">
                <a16:creationId xmlns:a16="http://schemas.microsoft.com/office/drawing/2014/main" id="{D3643B9A-40CD-0A41-B6E9-152B87D2B35D}"/>
              </a:ext>
            </a:extLst>
          </p:cNvPr>
          <p:cNvCxnSpPr>
            <a:cxnSpLocks/>
          </p:cNvCxnSpPr>
          <p:nvPr/>
        </p:nvCxnSpPr>
        <p:spPr>
          <a:xfrm>
            <a:off x="572263" y="3002892"/>
            <a:ext cx="11107372"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0318601-3D79-DB45-9332-E3BD93FC0885}"/>
              </a:ext>
            </a:extLst>
          </p:cNvPr>
          <p:cNvCxnSpPr>
            <a:cxnSpLocks/>
          </p:cNvCxnSpPr>
          <p:nvPr/>
        </p:nvCxnSpPr>
        <p:spPr>
          <a:xfrm>
            <a:off x="4216442" y="3721313"/>
            <a:ext cx="0" cy="164524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B7D5393-3973-CF47-A00A-ECAEE05EAABF}"/>
              </a:ext>
            </a:extLst>
          </p:cNvPr>
          <p:cNvCxnSpPr>
            <a:cxnSpLocks/>
          </p:cNvCxnSpPr>
          <p:nvPr/>
        </p:nvCxnSpPr>
        <p:spPr>
          <a:xfrm>
            <a:off x="8048610" y="3721313"/>
            <a:ext cx="0" cy="164524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43" name="Picture 42" descr="Shape&#10;&#10;Description automatically generated with low confidence">
            <a:extLst>
              <a:ext uri="{FF2B5EF4-FFF2-40B4-BE49-F238E27FC236}">
                <a16:creationId xmlns:a16="http://schemas.microsoft.com/office/drawing/2014/main" id="{5A695BBD-EADA-374C-B003-A5342C1440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2271" y="1813962"/>
            <a:ext cx="586971" cy="586971"/>
          </a:xfrm>
          <a:prstGeom prst="rect">
            <a:avLst/>
          </a:prstGeom>
        </p:spPr>
      </p:pic>
      <p:pic>
        <p:nvPicPr>
          <p:cNvPr id="45" name="Picture 44" descr="Shape&#10;&#10;Description automatically generated with low confidence">
            <a:extLst>
              <a:ext uri="{FF2B5EF4-FFF2-40B4-BE49-F238E27FC236}">
                <a16:creationId xmlns:a16="http://schemas.microsoft.com/office/drawing/2014/main" id="{7F837C8F-DFF7-0840-8E3E-E3A8DFAFF9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9126" y="1819687"/>
            <a:ext cx="533747" cy="533747"/>
          </a:xfrm>
          <a:prstGeom prst="rect">
            <a:avLst/>
          </a:prstGeom>
        </p:spPr>
      </p:pic>
      <p:pic>
        <p:nvPicPr>
          <p:cNvPr id="49" name="Picture 48" descr="Shape&#10;&#10;Description automatically generated with low confidence">
            <a:extLst>
              <a:ext uri="{FF2B5EF4-FFF2-40B4-BE49-F238E27FC236}">
                <a16:creationId xmlns:a16="http://schemas.microsoft.com/office/drawing/2014/main" id="{4217B910-4552-D74C-AE10-D3F7AFFA5F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70120" y="1820487"/>
            <a:ext cx="552315" cy="552315"/>
          </a:xfrm>
          <a:prstGeom prst="rect">
            <a:avLst/>
          </a:prstGeom>
        </p:spPr>
      </p:pic>
    </p:spTree>
    <p:extLst>
      <p:ext uri="{BB962C8B-B14F-4D97-AF65-F5344CB8AC3E}">
        <p14:creationId xmlns:p14="http://schemas.microsoft.com/office/powerpoint/2010/main" val="3399518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1BC8EF-6BED-A24A-83B8-69A62775FB68}"/>
              </a:ext>
            </a:extLst>
          </p:cNvPr>
          <p:cNvPicPr>
            <a:picLocks noChangeAspect="1"/>
          </p:cNvPicPr>
          <p:nvPr/>
        </p:nvPicPr>
        <p:blipFill>
          <a:blip r:embed="rId2"/>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EFC0C37-CB1A-DE48-9EF6-8BDC8DCD8BC3}"/>
              </a:ext>
            </a:extLst>
          </p:cNvPr>
          <p:cNvSpPr txBox="1">
            <a:spLocks/>
          </p:cNvSpPr>
          <p:nvPr/>
        </p:nvSpPr>
        <p:spPr>
          <a:xfrm>
            <a:off x="838200" y="3183468"/>
            <a:ext cx="10515600" cy="1325563"/>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dirty="0">
                <a:solidFill>
                  <a:schemeClr val="bg1"/>
                </a:solidFill>
              </a:rPr>
              <a:t>FAMOUS DAVE’S</a:t>
            </a:r>
          </a:p>
        </p:txBody>
      </p:sp>
    </p:spTree>
    <p:extLst>
      <p:ext uri="{BB962C8B-B14F-4D97-AF65-F5344CB8AC3E}">
        <p14:creationId xmlns:p14="http://schemas.microsoft.com/office/powerpoint/2010/main" val="2856891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food, dish, meal&#10;&#10;Description automatically generated">
            <a:extLst>
              <a:ext uri="{FF2B5EF4-FFF2-40B4-BE49-F238E27FC236}">
                <a16:creationId xmlns:a16="http://schemas.microsoft.com/office/drawing/2014/main" id="{B22DBD30-8CE0-0C49-A931-D2D04E4432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7722"/>
          <a:stretch/>
        </p:blipFill>
        <p:spPr>
          <a:xfrm>
            <a:off x="6658252" y="0"/>
            <a:ext cx="5533748" cy="5954142"/>
          </a:xfrm>
          <a:prstGeom prst="rect">
            <a:avLst/>
          </a:prstGeom>
        </p:spPr>
      </p:pic>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421705"/>
            <a:ext cx="10515600" cy="1325563"/>
          </a:xfrm>
        </p:spPr>
        <p:txBody>
          <a:bodyPr>
            <a:normAutofit/>
          </a:bodyPr>
          <a:lstStyle/>
          <a:p>
            <a:r>
              <a:rPr lang="en-US" sz="2800" dirty="0">
                <a:latin typeface="Arial Black" panose="020B0A04020102020204" pitchFamily="34" charset="0"/>
              </a:rPr>
              <a:t>FAMOUS DAVE’S OVERVIEW</a:t>
            </a:r>
          </a:p>
        </p:txBody>
      </p:sp>
      <p:sp>
        <p:nvSpPr>
          <p:cNvPr id="3" name="Content Placeholder 2">
            <a:extLst>
              <a:ext uri="{FF2B5EF4-FFF2-40B4-BE49-F238E27FC236}">
                <a16:creationId xmlns:a16="http://schemas.microsoft.com/office/drawing/2014/main" id="{44E2F474-9A84-9642-A6A3-50C359740930}"/>
              </a:ext>
            </a:extLst>
          </p:cNvPr>
          <p:cNvSpPr>
            <a:spLocks noGrp="1"/>
          </p:cNvSpPr>
          <p:nvPr>
            <p:ph idx="1"/>
          </p:nvPr>
        </p:nvSpPr>
        <p:spPr>
          <a:xfrm>
            <a:off x="567808" y="1265970"/>
            <a:ext cx="6355505" cy="5109877"/>
          </a:xfrm>
        </p:spPr>
        <p:txBody>
          <a:bodyPr>
            <a:noAutofit/>
          </a:bodyPr>
          <a:lstStyle/>
          <a:p>
            <a:pPr lvl="1">
              <a:buClr>
                <a:schemeClr val="tx1"/>
              </a:buClr>
              <a:buSzPct val="120000"/>
              <a:buFont typeface="Arial" panose="020B0604020202020204" pitchFamily="34" charset="0"/>
              <a:buChar char="•"/>
            </a:pPr>
            <a:r>
              <a:rPr lang="en-US" sz="1400" b="1" dirty="0">
                <a:latin typeface="Arial" panose="020B0604020202020204" pitchFamily="34" charset="0"/>
                <a:cs typeface="Arial" panose="020B0604020202020204" pitchFamily="34" charset="0"/>
              </a:rPr>
              <a:t>31</a:t>
            </a:r>
            <a:r>
              <a:rPr lang="en-US" sz="1400" dirty="0">
                <a:latin typeface="Arial" panose="020B0604020202020204" pitchFamily="34" charset="0"/>
                <a:cs typeface="Arial" panose="020B0604020202020204" pitchFamily="34" charset="0"/>
              </a:rPr>
              <a:t> Corporate Stores in U.S. generating </a:t>
            </a:r>
            <a:r>
              <a:rPr lang="en-US" sz="1400" b="1" dirty="0">
                <a:latin typeface="Arial" panose="020B0604020202020204" pitchFamily="34" charset="0"/>
                <a:cs typeface="Arial" panose="020B0604020202020204" pitchFamily="34" charset="0"/>
              </a:rPr>
              <a:t>$80.0-$81.0 MM </a:t>
            </a:r>
            <a:r>
              <a:rPr lang="en-US" sz="1400" dirty="0">
                <a:latin typeface="Arial" panose="020B0604020202020204" pitchFamily="34" charset="0"/>
                <a:cs typeface="Arial" panose="020B0604020202020204" pitchFamily="34" charset="0"/>
              </a:rPr>
              <a:t>in revenue in 2021</a:t>
            </a:r>
            <a:endParaRPr lang="en-US" sz="1400" baseline="30000" dirty="0">
              <a:latin typeface="Arial" panose="020B0604020202020204" pitchFamily="34" charset="0"/>
              <a:cs typeface="Arial" panose="020B0604020202020204" pitchFamily="34" charset="0"/>
            </a:endParaRPr>
          </a:p>
          <a:p>
            <a:pPr marL="742950" lvl="1" indent="-285750">
              <a:buClr>
                <a:schemeClr val="tx1"/>
              </a:buClr>
              <a:buSzPct val="1200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400" b="1" dirty="0">
                <a:latin typeface="Arial" panose="020B0604020202020204" pitchFamily="34" charset="0"/>
                <a:cs typeface="Arial" panose="020B0604020202020204" pitchFamily="34" charset="0"/>
              </a:rPr>
              <a:t>104</a:t>
            </a:r>
            <a:r>
              <a:rPr lang="en-US" sz="1400" dirty="0">
                <a:latin typeface="Arial" panose="020B0604020202020204" pitchFamily="34" charset="0"/>
                <a:cs typeface="Arial" panose="020B0604020202020204" pitchFamily="34" charset="0"/>
              </a:rPr>
              <a:t> franchise stores in U.S., Canada and UAE generating ~</a:t>
            </a:r>
            <a:r>
              <a:rPr lang="en-US" sz="1400" b="1" dirty="0">
                <a:latin typeface="Arial" panose="020B0604020202020204" pitchFamily="34" charset="0"/>
                <a:cs typeface="Arial" panose="020B0604020202020204" pitchFamily="34" charset="0"/>
              </a:rPr>
              <a:t>$225 MM</a:t>
            </a:r>
            <a:r>
              <a:rPr lang="en-US" sz="1400" dirty="0">
                <a:latin typeface="Arial" panose="020B0604020202020204" pitchFamily="34" charset="0"/>
                <a:cs typeface="Arial" panose="020B0604020202020204" pitchFamily="34" charset="0"/>
              </a:rPr>
              <a:t> in revenue</a:t>
            </a:r>
            <a:endParaRPr lang="en-US" sz="1400" baseline="30000" dirty="0">
              <a:latin typeface="Arial" panose="020B0604020202020204" pitchFamily="34" charset="0"/>
              <a:cs typeface="Arial" panose="020B0604020202020204" pitchFamily="34" charset="0"/>
            </a:endParaRPr>
          </a:p>
          <a:p>
            <a:pPr marL="742950" lvl="1" indent="-285750">
              <a:buClr>
                <a:schemeClr val="tx1"/>
              </a:buClr>
              <a:buSzPct val="1200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400" dirty="0">
                <a:latin typeface="Arial" panose="020B0604020202020204" pitchFamily="34" charset="0"/>
                <a:cs typeface="Arial" panose="020B0604020202020204" pitchFamily="34" charset="0"/>
              </a:rPr>
              <a:t>Average Corporate Unit Volume (AUV): </a:t>
            </a:r>
            <a:r>
              <a:rPr lang="en-US" sz="1400" b="1" dirty="0">
                <a:latin typeface="Arial" panose="020B0604020202020204" pitchFamily="34" charset="0"/>
                <a:cs typeface="Arial" panose="020B0604020202020204" pitchFamily="34" charset="0"/>
              </a:rPr>
              <a:t>$2.8-$2.9 MM</a:t>
            </a:r>
          </a:p>
          <a:p>
            <a:pPr lvl="1">
              <a:buClr>
                <a:schemeClr val="tx1"/>
              </a:buClr>
              <a:buSzPct val="1200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400" b="1" dirty="0">
                <a:latin typeface="Arial" panose="020B0604020202020204" pitchFamily="34" charset="0"/>
                <a:cs typeface="Arial" panose="020B0604020202020204" pitchFamily="34" charset="0"/>
              </a:rPr>
              <a:t>Strong &amp; Consistent Metrics</a:t>
            </a:r>
          </a:p>
          <a:p>
            <a:pPr marL="387122" lvl="2" indent="0">
              <a:buClr>
                <a:schemeClr val="tx1"/>
              </a:buClr>
              <a:buSzPct val="120000"/>
              <a:buNone/>
            </a:pPr>
            <a:r>
              <a:rPr lang="en-US" sz="1400" dirty="0">
                <a:latin typeface="Arial" panose="020B0604020202020204" pitchFamily="34" charset="0"/>
                <a:cs typeface="Arial" panose="020B0604020202020204" pitchFamily="34" charset="0"/>
              </a:rPr>
              <a:t>- Food Costs 30%</a:t>
            </a:r>
          </a:p>
          <a:p>
            <a:pPr marL="387122" lvl="2" indent="0">
              <a:buClr>
                <a:schemeClr val="tx1"/>
              </a:buClr>
              <a:buSzPct val="120000"/>
              <a:buNone/>
            </a:pPr>
            <a:r>
              <a:rPr lang="en-US" sz="1400" dirty="0">
                <a:latin typeface="Arial" panose="020B0604020202020204" pitchFamily="34" charset="0"/>
                <a:cs typeface="Arial" panose="020B0604020202020204" pitchFamily="34" charset="0"/>
              </a:rPr>
              <a:t>- Labor Costs: 30%</a:t>
            </a:r>
          </a:p>
          <a:p>
            <a:pPr marL="387122" lvl="2" indent="0">
              <a:buClr>
                <a:schemeClr val="tx1"/>
              </a:buClr>
              <a:buSzPct val="120000"/>
              <a:buNone/>
            </a:pPr>
            <a:r>
              <a:rPr lang="en-US" sz="1400" dirty="0">
                <a:latin typeface="Arial" panose="020B0604020202020204" pitchFamily="34" charset="0"/>
                <a:cs typeface="Arial" panose="020B0604020202020204" pitchFamily="34" charset="0"/>
              </a:rPr>
              <a:t>- Occupancy: 7%</a:t>
            </a:r>
          </a:p>
          <a:p>
            <a:pPr marL="1200150" lvl="2" indent="-285750">
              <a:buClr>
                <a:schemeClr val="tx1"/>
              </a:buClr>
              <a:buSzPct val="1200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400" b="1" dirty="0">
                <a:latin typeface="Arial" panose="020B0604020202020204" pitchFamily="34" charset="0"/>
                <a:cs typeface="Arial" panose="020B0604020202020204" pitchFamily="34" charset="0"/>
              </a:rPr>
              <a:t>Famous Dave Ghost Kitchens</a:t>
            </a:r>
          </a:p>
          <a:p>
            <a:pPr marL="387122" lvl="2" indent="0">
              <a:buClr>
                <a:schemeClr val="tx1"/>
              </a:buClr>
              <a:buSzPct val="120000"/>
              <a:buNone/>
            </a:pPr>
            <a:r>
              <a:rPr lang="en-US" sz="1400" dirty="0">
                <a:latin typeface="Arial" panose="020B0604020202020204" pitchFamily="34" charset="0"/>
                <a:cs typeface="Arial" panose="020B0604020202020204" pitchFamily="34" charset="0"/>
              </a:rPr>
              <a:t>- 8 in Granite City’s</a:t>
            </a:r>
          </a:p>
          <a:p>
            <a:pPr marL="387122" lvl="2" indent="0">
              <a:buClr>
                <a:schemeClr val="tx1"/>
              </a:buClr>
              <a:buSzPct val="120000"/>
              <a:buNone/>
            </a:pPr>
            <a:r>
              <a:rPr lang="en-US" sz="1400" dirty="0">
                <a:latin typeface="Arial" panose="020B0604020202020204" pitchFamily="34" charset="0"/>
                <a:cs typeface="Arial" panose="020B0604020202020204" pitchFamily="34" charset="0"/>
              </a:rPr>
              <a:t>- 20 in 3</a:t>
            </a:r>
            <a:r>
              <a:rPr lang="en-US" sz="1400" baseline="30000" dirty="0">
                <a:latin typeface="Arial" panose="020B0604020202020204" pitchFamily="34" charset="0"/>
                <a:cs typeface="Arial" panose="020B0604020202020204" pitchFamily="34" charset="0"/>
              </a:rPr>
              <a:t>rd</a:t>
            </a:r>
            <a:r>
              <a:rPr lang="en-US" sz="1400" dirty="0">
                <a:latin typeface="Arial" panose="020B0604020202020204" pitchFamily="34" charset="0"/>
                <a:cs typeface="Arial" panose="020B0604020202020204" pitchFamily="34" charset="0"/>
              </a:rPr>
              <a:t> Party</a:t>
            </a:r>
          </a:p>
          <a:p>
            <a:pPr marL="387122" lvl="2" indent="0">
              <a:buClr>
                <a:schemeClr val="tx1"/>
              </a:buClr>
              <a:buSzPct val="120000"/>
              <a:buNone/>
            </a:pPr>
            <a:r>
              <a:rPr lang="en-US" sz="1400" dirty="0">
                <a:latin typeface="Arial" panose="020B0604020202020204" pitchFamily="34" charset="0"/>
                <a:cs typeface="Arial" panose="020B0604020202020204" pitchFamily="34" charset="0"/>
              </a:rPr>
              <a:t>- 10 Additional Units expected in 2021 (10 Franchise)</a:t>
            </a:r>
          </a:p>
          <a:p>
            <a:pPr marL="1200150" lvl="2" indent="-285750">
              <a:buClr>
                <a:schemeClr val="tx1"/>
              </a:buClr>
              <a:buSzPct val="1200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400" b="1" dirty="0">
                <a:latin typeface="Arial" panose="020B0604020202020204" pitchFamily="34" charset="0"/>
                <a:cs typeface="Arial" panose="020B0604020202020204" pitchFamily="34" charset="0"/>
              </a:rPr>
              <a:t>Dual Concept</a:t>
            </a:r>
          </a:p>
          <a:p>
            <a:pPr lvl="2">
              <a:buClr>
                <a:schemeClr val="tx1"/>
              </a:buClr>
              <a:buSzPct val="120000"/>
              <a:buFontTx/>
              <a:buChar char="-"/>
            </a:pPr>
            <a:r>
              <a:rPr lang="en-US" sz="1400" dirty="0">
                <a:latin typeface="Arial" panose="020B0604020202020204" pitchFamily="34" charset="0"/>
                <a:cs typeface="Arial" panose="020B0604020202020204" pitchFamily="34" charset="0"/>
              </a:rPr>
              <a:t>Famous Dave’s &amp; Texas T-Bone Colorado Springs, CO</a:t>
            </a:r>
          </a:p>
          <a:p>
            <a:pPr lvl="2">
              <a:buClr>
                <a:schemeClr val="tx1"/>
              </a:buClr>
              <a:buSzPct val="120000"/>
              <a:buFontTx/>
              <a:buChar char="-"/>
            </a:pPr>
            <a:r>
              <a:rPr lang="en-US" sz="1400" dirty="0">
                <a:latin typeface="Arial" panose="020B0604020202020204" pitchFamily="34" charset="0"/>
                <a:cs typeface="Arial" panose="020B0604020202020204" pitchFamily="34" charset="0"/>
              </a:rPr>
              <a:t>Famous Dave’s &amp; Cowboy Jacks – Woodbury, MN</a:t>
            </a:r>
          </a:p>
          <a:p>
            <a:pPr lvl="2">
              <a:buClr>
                <a:schemeClr val="tx1"/>
              </a:buClr>
              <a:buSzPct val="120000"/>
              <a:buFontTx/>
              <a:buChar char="-"/>
            </a:pPr>
            <a:r>
              <a:rPr lang="en-US" sz="1400" dirty="0">
                <a:latin typeface="Arial" panose="020B0604020202020204" pitchFamily="34" charset="0"/>
                <a:cs typeface="Arial" panose="020B0604020202020204" pitchFamily="34" charset="0"/>
              </a:rPr>
              <a:t>Potential of Famous Dave’s and Tahoe Joe’s </a:t>
            </a:r>
          </a:p>
          <a:p>
            <a:pPr marL="387122" lvl="2" indent="0">
              <a:buClr>
                <a:schemeClr val="tx1"/>
              </a:buClr>
              <a:buSzPct val="120000"/>
              <a:buNone/>
            </a:pPr>
            <a:endParaRPr lang="en-US" sz="1400" b="1" cap="all"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83735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PRESI_FIRST_SLIDENUMBER" val="1"/>
  <p:tag name="MIO_FALLBACK_LAYOUT" val="1"/>
  <p:tag name="MIO_SHOW_DATE" val="False"/>
  <p:tag name="MIO_SHOW_FOOTER" val="True"/>
  <p:tag name="MIO_SHOW_PAGENUMBER" val="True"/>
  <p:tag name="MIO_AVOID_BLANK_LAYOUT" val="True"/>
  <p:tag name="MIO_CD_LAYOUT_VALID_AREA" val="True"/>
  <p:tag name="MIO_NUMBER_OF_VALID_LAYOUTS" val="25"/>
  <p:tag name="MIO_HDS" val="True"/>
  <p:tag name="MIO_EK" val="3674"/>
  <p:tag name="MIO_EKGUID" val="6002bde0-e698-43a0-8be7-1e5c5fc9f8dd"/>
  <p:tag name="MIO_UPDATE" val="True"/>
  <p:tag name="MIO_VERSION" val="06.02.2017 17:30:03"/>
  <p:tag name="MIO_DBID" val="91EDD81D-6904-4CE9-AC06-3BF466C94714"/>
  <p:tag name="MIO_LASTDOWNLOADED" val="23.02.2017 16:12:51"/>
  <p:tag name="MIO_OBJECTNAME" val="US Master"/>
  <p:tag name="MIO_LASTEDITORNAME" val="Mariam Krisht"/>
  <p:tag name="MIO_CDID" val="451eeb19-c04f-4baa-b219-473a5b7aed7c"/>
</p:tagLst>
</file>

<file path=ppt/tags/tag1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heme/theme1.xml><?xml version="1.0" encoding="utf-8"?>
<a:theme xmlns:a="http://schemas.openxmlformats.org/drawingml/2006/main" name="Stephens Inc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effectLst/>
      </a:spPr>
      <a:bodyPr rtlCol="0" anchor="ctr"/>
      <a:lstStyle>
        <a:defPPr algn="ctr" rtl="0" eaLnBrk="1" fontAlgn="auto" hangingPunct="1">
          <a:lnSpc>
            <a:spcPct val="100000"/>
          </a:lnSpc>
          <a:spcBef>
            <a:spcPts val="0"/>
          </a:spcBef>
          <a:spcAft>
            <a:spcPts val="0"/>
          </a:spcAft>
          <a:defRPr sz="2000" b="0" i="0" u="none" baseline="0" dirty="0" smtClean="0">
            <a:solidFill>
              <a:srgbClr val="FFFFFF"/>
            </a:solidFill>
            <a:latin typeface="Century Gothic"/>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rtlCol="0">
        <a:spAutoFit/>
      </a:bodyPr>
      <a:lstStyle>
        <a:defPPr algn="l" rtl="0" eaLnBrk="1" fontAlgn="auto" hangingPunct="1">
          <a:lnSpc>
            <a:spcPct val="100000"/>
          </a:lnSpc>
          <a:spcBef>
            <a:spcPts val="0"/>
          </a:spcBef>
          <a:spcAft>
            <a:spcPts val="0"/>
          </a:spcAft>
          <a:defRPr sz="2000" b="0" i="0" u="none" baseline="0" dirty="0" smtClean="0">
            <a:solidFill>
              <a:srgbClr val="002B49"/>
            </a:solidFill>
            <a:latin typeface="Century Gothic"/>
          </a:defRPr>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255B78A1819C47ABB8E74290E006B5" ma:contentTypeVersion="13" ma:contentTypeDescription="Create a new document." ma:contentTypeScope="" ma:versionID="881043df57b8f96580e82cacda43f06a">
  <xsd:schema xmlns:xsd="http://www.w3.org/2001/XMLSchema" xmlns:xs="http://www.w3.org/2001/XMLSchema" xmlns:p="http://schemas.microsoft.com/office/2006/metadata/properties" xmlns:ns3="289e4b28-b102-4909-8d0a-df440b8ba867" xmlns:ns4="11b6cdc7-7017-42ee-9df4-077bc26cb6ee" targetNamespace="http://schemas.microsoft.com/office/2006/metadata/properties" ma:root="true" ma:fieldsID="bb20ded505a31a70d6a28d9a73c48630" ns3:_="" ns4:_="">
    <xsd:import namespace="289e4b28-b102-4909-8d0a-df440b8ba867"/>
    <xsd:import namespace="11b6cdc7-7017-42ee-9df4-077bc26cb6e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9e4b28-b102-4909-8d0a-df440b8ba8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b6cdc7-7017-42ee-9df4-077bc26cb6e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F773E7-83EF-4274-9A2B-C013559531D7}">
  <ds:schemaRef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purl.org/dc/dcmitype/"/>
    <ds:schemaRef ds:uri="http://www.w3.org/XML/1998/namespace"/>
    <ds:schemaRef ds:uri="http://schemas.openxmlformats.org/package/2006/metadata/core-properties"/>
    <ds:schemaRef ds:uri="11b6cdc7-7017-42ee-9df4-077bc26cb6ee"/>
    <ds:schemaRef ds:uri="289e4b28-b102-4909-8d0a-df440b8ba867"/>
    <ds:schemaRef ds:uri="http://purl.org/dc/terms/"/>
  </ds:schemaRefs>
</ds:datastoreItem>
</file>

<file path=customXml/itemProps2.xml><?xml version="1.0" encoding="utf-8"?>
<ds:datastoreItem xmlns:ds="http://schemas.openxmlformats.org/officeDocument/2006/customXml" ds:itemID="{8FDD10EA-AFF4-4148-9897-C00224C0B5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9e4b28-b102-4909-8d0a-df440b8ba867"/>
    <ds:schemaRef ds:uri="11b6cdc7-7017-42ee-9df4-077bc26cb6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05A62E-D693-402C-BCB2-F113FDB32B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10000</TotalTime>
  <Words>2519</Words>
  <Application>Microsoft Office PowerPoint</Application>
  <PresentationFormat>Widescreen</PresentationFormat>
  <Paragraphs>352</Paragraphs>
  <Slides>37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Arial</vt:lpstr>
      <vt:lpstr>Arial Black</vt:lpstr>
      <vt:lpstr>Calibri</vt:lpstr>
      <vt:lpstr>Calibri Light</vt:lpstr>
      <vt:lpstr>Century Gothic</vt:lpstr>
      <vt:lpstr>Century Schoolbook</vt:lpstr>
      <vt:lpstr>Wingdings 2</vt:lpstr>
      <vt:lpstr>Stephens Inc Theme</vt:lpstr>
      <vt:lpstr>Custom Design</vt:lpstr>
      <vt:lpstr>PowerPoint Presentation</vt:lpstr>
      <vt:lpstr>SAFE HARBOR STATEMENT</vt:lpstr>
      <vt:lpstr>neW 2021 Guidance</vt:lpstr>
      <vt:lpstr>WHO WE ARE</vt:lpstr>
      <vt:lpstr>OUR PORTFOLIO</vt:lpstr>
      <vt:lpstr>12 MONTH CORPORATE RESTAURANT REVENUE</vt:lpstr>
      <vt:lpstr>Three Pillars of Growth</vt:lpstr>
      <vt:lpstr>PowerPoint Presentation</vt:lpstr>
      <vt:lpstr>FAMOUS DAVE’S OVERVIEW</vt:lpstr>
      <vt:lpstr>ORGANIC GROWTH</vt:lpstr>
      <vt:lpstr>GROWTH: Quick Que Line Serve</vt:lpstr>
      <vt:lpstr>GROWTH: DRIVE THRU PROTOTYPE</vt:lpstr>
      <vt:lpstr>GROWTH: DUAL CONCEPTS</vt:lpstr>
      <vt:lpstr>GROWTH: EXPANDING CPG LICENSING</vt:lpstr>
      <vt:lpstr>PowerPoint Presentation</vt:lpstr>
      <vt:lpstr>AUTHENTIC FAMILY DINING BRANDS  WITH LONG HISTORIES</vt:lpstr>
      <vt:lpstr>OUR VISION FOR VILLAGE INN  AND BAKERS SQUARE GROWTH</vt:lpstr>
      <vt:lpstr>HOW VILLAGE INN &amp; BAKERS SQUARE DELIVER</vt:lpstr>
      <vt:lpstr>FRANCHISE SYSTEM &amp; PERFORMANCE</vt:lpstr>
      <vt:lpstr>PowerPoint Presentation</vt:lpstr>
      <vt:lpstr>GRANITE CITY OVERVIEW</vt:lpstr>
      <vt:lpstr>GRANITE CITY GROWTH OPPORTUNITIES</vt:lpstr>
      <vt:lpstr>ADDING FAMOUS DAVE’S GHOST KITCHENS</vt:lpstr>
      <vt:lpstr>GRANITE CITY: DUAL CONCEPTS – Village Inn</vt:lpstr>
      <vt:lpstr>PowerPoint Presentation</vt:lpstr>
      <vt:lpstr>CLARK CREW BBQ OVERVIEW</vt:lpstr>
      <vt:lpstr>CLARK CREW BBQ ORGANIC GROWTH</vt:lpstr>
      <vt:lpstr>PowerPoint Presentation</vt:lpstr>
      <vt:lpstr>REAL URBAN BBQ OVERVIEW</vt:lpstr>
      <vt:lpstr>REAL URBAN BBQ ORGANIC GROWTH</vt:lpstr>
      <vt:lpstr>PowerPoint Presentation</vt:lpstr>
      <vt:lpstr>TAHOE JOE’S AT A GLANCE</vt:lpstr>
      <vt:lpstr>PowerPoint Presentation</vt:lpstr>
      <vt:lpstr>VISION TO BUILD A DIVERSE PORTFOLIO OF ESTABLISHED FOOD AND BEVERAGE CONCEPTS</vt:lpstr>
      <vt:lpstr>INVESTMENT SUMMARY</vt:lpstr>
      <vt:lpstr>ADJUSTED CASH EBITDA RECONCILIATION BBQ Holdings, Inc. and Subsidiaries  Non-GAAP Reconciliation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Ahmad Yilmaz</dc:creator>
  <cp:lastModifiedBy>Paul Larson</cp:lastModifiedBy>
  <cp:revision>288</cp:revision>
  <cp:lastPrinted>2021-06-23T19:24:22Z</cp:lastPrinted>
  <dcterms:created xsi:type="dcterms:W3CDTF">2021-02-14T15:26:02Z</dcterms:created>
  <dcterms:modified xsi:type="dcterms:W3CDTF">2021-11-10T14:06:41Z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0x0101000B255B78A1819C47ABB8E74290E006B5</vt:lpwstr>
  </property>
</Properties>
</file>