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335" r:id="rId2"/>
    <p:sldId id="350" r:id="rId3"/>
    <p:sldId id="289" r:id="rId4"/>
    <p:sldId id="362" r:id="rId5"/>
    <p:sldId id="280" r:id="rId6"/>
    <p:sldId id="339" r:id="rId7"/>
    <p:sldId id="307" r:id="rId8"/>
    <p:sldId id="308" r:id="rId9"/>
    <p:sldId id="310" r:id="rId10"/>
    <p:sldId id="331" r:id="rId11"/>
    <p:sldId id="304" r:id="rId12"/>
    <p:sldId id="357" r:id="rId13"/>
    <p:sldId id="316" r:id="rId14"/>
    <p:sldId id="349" r:id="rId15"/>
    <p:sldId id="317" r:id="rId16"/>
    <p:sldId id="361" r:id="rId17"/>
    <p:sldId id="315" r:id="rId18"/>
    <p:sldId id="342" r:id="rId19"/>
    <p:sldId id="329" r:id="rId20"/>
    <p:sldId id="351" r:id="rId21"/>
    <p:sldId id="352" r:id="rId22"/>
    <p:sldId id="353" r:id="rId23"/>
    <p:sldId id="354" r:id="rId24"/>
    <p:sldId id="299"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 Blashford" initials="EB" lastIdx="6" clrIdx="0">
    <p:extLst>
      <p:ext uri="{19B8F6BF-5375-455C-9EA6-DF929625EA0E}">
        <p15:presenceInfo xmlns:p15="http://schemas.microsoft.com/office/powerpoint/2012/main" userId="S-1-5-21-1964033286-3032702647-4173258481-96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98"/>
    <a:srgbClr val="CE7B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5" autoAdjust="0"/>
    <p:restoredTop sz="94690"/>
  </p:normalViewPr>
  <p:slideViewPr>
    <p:cSldViewPr snapToGrid="0" snapToObjects="1">
      <p:cViewPr varScale="1">
        <p:scale>
          <a:sx n="75" d="100"/>
          <a:sy n="75" d="100"/>
        </p:scale>
        <p:origin x="82" y="547"/>
      </p:cViewPr>
      <p:guideLst/>
    </p:cSldViewPr>
  </p:slideViewPr>
  <p:notesTextViewPr>
    <p:cViewPr>
      <p:scale>
        <a:sx n="3" d="2"/>
        <a:sy n="3" d="2"/>
      </p:scale>
      <p:origin x="0" y="0"/>
    </p:cViewPr>
  </p:notesTextViewPr>
  <p:sorterViewPr>
    <p:cViewPr varScale="1">
      <p:scale>
        <a:sx n="1" d="1"/>
        <a:sy n="1" d="1"/>
      </p:scale>
      <p:origin x="0" y="-3994"/>
    </p:cViewPr>
  </p:sorterViewPr>
  <p:notesViewPr>
    <p:cSldViewPr snapToGrid="0" snapToObjects="1">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2Q20\BWEN%202Q20%20Conference%20Call%20Deck%20Source%20Dat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2Q20\BWEN%202Q20%20Conference%20Call%20Deck%20Source%20Dat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2Q20\BWEN%202Q20%20Conference%20Call%20Deck%20Source%20Data.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2Q20\BWEN%202Q20%20Conference%20Call%20Deck%20Source%20Data.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2Q20\BWEN%202Q20%20Conference%20Call%20Deck%20Source%20Data.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2Q20\BWEN%202Q20%20Conference%20Call%20Deck%20Source%20Data.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2Q20\BWEN%202Q20%20Conference%20Call%20Deck%20Source%20Data.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2Q20\BWEN%202Q20%20Conference%20Call%20Deck%20Source%20Data.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2Q20\BWEN%202Q20%20Conference%20Call%20Deck%20Source%20Data.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3Q20\Conference%20Call%20Deck\BWEN%203Q20%20Conference%20Call%20Deck%20Source%20Data.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3Q20\Conference%20Call%20Deck\BWEN%203Q20%20Conference%20Call%20Deck%20Source%20Data.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2Q20\BWEN%202Q20%20Conference%20Call%20Deck%20Source%20Data.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3Q20\Conference%20Call%20Deck\BWEN%203Q20%20Conference%20Call%20Deck%20Source%20Data.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3Q20\Conference%20Call%20Deck\BWEN%203Q20%20Conference%20Call%20Deck%20Source%20Data.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2Q20\BWEN%202Q20%20Conference%20Call%20Deck%20Source%20Data.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Investor%20Presentation\BWEN%20-%20New%20Slide%20Source%20Data%20(Sept-20).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Investor%20Presentation\BWEN%20-%20New%20Slide%20Source%20Data%20(Sept-20).xlsx" TargetMode="External"/><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3Q20\Conference%20Call%20Deck\BWEN%203Q20%20Conference%20Call%20Deck%20Source%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3Q20\Conference%20Call%20Deck\BWEN%203Q20%20Conference%20Call%20Deck%20Source%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2Q20\BWEN%202Q20%20Conference%20Call%20Deck%20Source%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2Q20\BWEN%202Q20%20Conference%20Call%20Deck%20Source%20D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2Q20\BWEN%202Q20%20Conference%20Call%20Deck%20Source%20Dat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2Q20\BWEN%202Q20%20Conference%20Call%20Deck%20Source%20Dat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2Q20\BWEN%202Q20%20Conference%20Call%20Deck%20Source%20Dat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1-2 Financials _GAAP'!$F$6</c:f>
              <c:strCache>
                <c:ptCount val="1"/>
                <c:pt idx="0">
                  <c:v>Revenue ($MM)</c:v>
                </c:pt>
              </c:strCache>
            </c:strRef>
          </c:tx>
          <c:spPr>
            <a:solidFill>
              <a:schemeClr val="bg1">
                <a:lumMod val="85000"/>
              </a:schemeClr>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5-7F60-466C-B9C9-F53C1FCBE867}"/>
              </c:ext>
            </c:extLst>
          </c:dPt>
          <c:dPt>
            <c:idx val="1"/>
            <c:invertIfNegative val="0"/>
            <c:bubble3D val="0"/>
            <c:spPr>
              <a:solidFill>
                <a:srgbClr val="006198"/>
              </a:solidFill>
              <a:ln>
                <a:noFill/>
              </a:ln>
              <a:effectLst/>
            </c:spPr>
            <c:extLst>
              <c:ext xmlns:c16="http://schemas.microsoft.com/office/drawing/2014/chart" uri="{C3380CC4-5D6E-409C-BE32-E72D297353CC}">
                <c16:uniqueId val="{00000003-7F60-466C-B9C9-F53C1FCBE867}"/>
              </c:ext>
            </c:extLst>
          </c:dPt>
          <c:dPt>
            <c:idx val="2"/>
            <c:invertIfNegative val="0"/>
            <c:bubble3D val="0"/>
            <c:spPr>
              <a:solidFill>
                <a:schemeClr val="bg1">
                  <a:lumMod val="75000"/>
                </a:schemeClr>
              </a:solidFill>
              <a:ln>
                <a:noFill/>
              </a:ln>
              <a:effectLst/>
            </c:spPr>
            <c:extLst>
              <c:ext xmlns:c16="http://schemas.microsoft.com/office/drawing/2014/chart" uri="{C3380CC4-5D6E-409C-BE32-E72D297353CC}">
                <c16:uniqueId val="{00000004-7F60-466C-B9C9-F53C1FCBE867}"/>
              </c:ext>
            </c:extLst>
          </c:dPt>
          <c:dPt>
            <c:idx val="3"/>
            <c:invertIfNegative val="0"/>
            <c:bubble3D val="0"/>
            <c:spPr>
              <a:solidFill>
                <a:srgbClr val="006198"/>
              </a:solidFill>
              <a:ln>
                <a:noFill/>
              </a:ln>
              <a:effectLst/>
            </c:spPr>
            <c:extLst>
              <c:ext xmlns:c16="http://schemas.microsoft.com/office/drawing/2014/chart" uri="{C3380CC4-5D6E-409C-BE32-E72D297353CC}">
                <c16:uniqueId val="{00000002-7F60-466C-B9C9-F53C1FCBE867}"/>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1-2 Financials _GAAP'!$G$5:$J$5</c:f>
              <c:strCache>
                <c:ptCount val="4"/>
                <c:pt idx="0">
                  <c:v>3Q19</c:v>
                </c:pt>
                <c:pt idx="1">
                  <c:v>3Q20</c:v>
                </c:pt>
                <c:pt idx="2">
                  <c:v>TTM 3Q19</c:v>
                </c:pt>
                <c:pt idx="3">
                  <c:v>TTM 3Q20</c:v>
                </c:pt>
              </c:strCache>
            </c:strRef>
          </c:cat>
          <c:val>
            <c:numRef>
              <c:f>'Slide 1-2 Financials _GAAP'!$G$6:$J$6</c:f>
              <c:numCache>
                <c:formatCode>"$"#,##0.0</c:formatCode>
                <c:ptCount val="4"/>
                <c:pt idx="0">
                  <c:v>46.137999999999998</c:v>
                </c:pt>
                <c:pt idx="1">
                  <c:v>54.613999999999997</c:v>
                </c:pt>
                <c:pt idx="2">
                  <c:v>156.154</c:v>
                </c:pt>
                <c:pt idx="3">
                  <c:v>207.411</c:v>
                </c:pt>
              </c:numCache>
            </c:numRef>
          </c:val>
          <c:extLst>
            <c:ext xmlns:c16="http://schemas.microsoft.com/office/drawing/2014/chart" uri="{C3380CC4-5D6E-409C-BE32-E72D297353CC}">
              <c16:uniqueId val="{00000000-7F60-466C-B9C9-F53C1FCBE867}"/>
            </c:ext>
          </c:extLst>
        </c:ser>
        <c:dLbls>
          <c:showLegendKey val="0"/>
          <c:showVal val="0"/>
          <c:showCatName val="0"/>
          <c:showSerName val="0"/>
          <c:showPercent val="0"/>
          <c:showBubbleSize val="0"/>
        </c:dLbls>
        <c:gapWidth val="50"/>
        <c:overlap val="-27"/>
        <c:axId val="746967320"/>
        <c:axId val="746966992"/>
      </c:barChart>
      <c:catAx>
        <c:axId val="746967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746966992"/>
        <c:crosses val="autoZero"/>
        <c:auto val="1"/>
        <c:lblAlgn val="ctr"/>
        <c:lblOffset val="100"/>
        <c:noMultiLvlLbl val="0"/>
      </c:catAx>
      <c:valAx>
        <c:axId val="746966992"/>
        <c:scaling>
          <c:orientation val="minMax"/>
        </c:scaling>
        <c:delete val="1"/>
        <c:axPos val="l"/>
        <c:numFmt formatCode="&quot;$&quot;#,##0.0" sourceLinked="1"/>
        <c:majorTickMark val="none"/>
        <c:minorTickMark val="none"/>
        <c:tickLblPos val="nextTo"/>
        <c:crossAx val="74696732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Nova Light" panose="020B03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1-7 Gearing'!$F$6</c:f>
              <c:strCache>
                <c:ptCount val="1"/>
                <c:pt idx="0">
                  <c:v>Total Revenue ($MM)</c:v>
                </c:pt>
              </c:strCache>
            </c:strRef>
          </c:tx>
          <c:spPr>
            <a:solidFill>
              <a:schemeClr val="bg1">
                <a:lumMod val="75000"/>
              </a:schemeClr>
            </a:solidFill>
            <a:ln>
              <a:noFill/>
            </a:ln>
            <a:effectLst/>
          </c:spPr>
          <c:invertIfNegative val="0"/>
          <c:dPt>
            <c:idx val="1"/>
            <c:invertIfNegative val="0"/>
            <c:bubble3D val="0"/>
            <c:spPr>
              <a:solidFill>
                <a:srgbClr val="006198"/>
              </a:solidFill>
              <a:ln>
                <a:noFill/>
              </a:ln>
              <a:effectLst/>
            </c:spPr>
            <c:extLst>
              <c:ext xmlns:c16="http://schemas.microsoft.com/office/drawing/2014/chart" uri="{C3380CC4-5D6E-409C-BE32-E72D297353CC}">
                <c16:uniqueId val="{00000003-7B93-4016-8D7A-FA5FCA0323CD}"/>
              </c:ext>
            </c:extLst>
          </c:dPt>
          <c:dPt>
            <c:idx val="3"/>
            <c:invertIfNegative val="0"/>
            <c:bubble3D val="0"/>
            <c:spPr>
              <a:solidFill>
                <a:srgbClr val="006198"/>
              </a:solidFill>
              <a:ln>
                <a:noFill/>
              </a:ln>
              <a:effectLst/>
            </c:spPr>
            <c:extLst>
              <c:ext xmlns:c16="http://schemas.microsoft.com/office/drawing/2014/chart" uri="{C3380CC4-5D6E-409C-BE32-E72D297353CC}">
                <c16:uniqueId val="{00000002-7B93-4016-8D7A-FA5FCA0323CD}"/>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1-7 Gearing'!$G$5:$J$5</c:f>
              <c:strCache>
                <c:ptCount val="4"/>
                <c:pt idx="0">
                  <c:v>3Q19</c:v>
                </c:pt>
                <c:pt idx="1">
                  <c:v>3Q20</c:v>
                </c:pt>
                <c:pt idx="2">
                  <c:v>TTM 3Q19</c:v>
                </c:pt>
                <c:pt idx="3">
                  <c:v>TTM 3Q20</c:v>
                </c:pt>
              </c:strCache>
            </c:strRef>
          </c:cat>
          <c:val>
            <c:numRef>
              <c:f>'Slide 1-7 Gearing'!$G$6:$J$6</c:f>
              <c:numCache>
                <c:formatCode>"$"#,##0.0_);\("$"#,##0.0\)</c:formatCode>
                <c:ptCount val="4"/>
                <c:pt idx="0">
                  <c:v>7.9889999999999999</c:v>
                </c:pt>
                <c:pt idx="1">
                  <c:v>7.125</c:v>
                </c:pt>
                <c:pt idx="2">
                  <c:v>38.163999999999994</c:v>
                </c:pt>
                <c:pt idx="3">
                  <c:v>27.861000000000001</c:v>
                </c:pt>
              </c:numCache>
            </c:numRef>
          </c:val>
          <c:extLst>
            <c:ext xmlns:c16="http://schemas.microsoft.com/office/drawing/2014/chart" uri="{C3380CC4-5D6E-409C-BE32-E72D297353CC}">
              <c16:uniqueId val="{00000000-7B93-4016-8D7A-FA5FCA0323CD}"/>
            </c:ext>
          </c:extLst>
        </c:ser>
        <c:dLbls>
          <c:showLegendKey val="0"/>
          <c:showVal val="0"/>
          <c:showCatName val="0"/>
          <c:showSerName val="0"/>
          <c:showPercent val="0"/>
          <c:showBubbleSize val="0"/>
        </c:dLbls>
        <c:gapWidth val="50"/>
        <c:overlap val="-27"/>
        <c:axId val="927121544"/>
        <c:axId val="927123840"/>
      </c:barChart>
      <c:catAx>
        <c:axId val="927121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927123840"/>
        <c:crosses val="autoZero"/>
        <c:auto val="1"/>
        <c:lblAlgn val="ctr"/>
        <c:lblOffset val="100"/>
        <c:noMultiLvlLbl val="0"/>
      </c:catAx>
      <c:valAx>
        <c:axId val="927123840"/>
        <c:scaling>
          <c:orientation val="minMax"/>
        </c:scaling>
        <c:delete val="1"/>
        <c:axPos val="l"/>
        <c:numFmt formatCode="&quot;$&quot;#,##0.0_);\(&quot;$&quot;#,##0.0\)" sourceLinked="1"/>
        <c:majorTickMark val="none"/>
        <c:minorTickMark val="none"/>
        <c:tickLblPos val="nextTo"/>
        <c:crossAx val="92712154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Nova Light" panose="020B03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1-7 Gearing'!$F$12</c:f>
              <c:strCache>
                <c:ptCount val="1"/>
                <c:pt idx="0">
                  <c:v>Adjusted EBITDA ($MM)</c:v>
                </c:pt>
              </c:strCache>
            </c:strRef>
          </c:tx>
          <c:spPr>
            <a:solidFill>
              <a:schemeClr val="bg1">
                <a:lumMod val="75000"/>
              </a:schemeClr>
            </a:solidFill>
            <a:ln>
              <a:noFill/>
            </a:ln>
            <a:effectLst/>
          </c:spPr>
          <c:invertIfNegative val="0"/>
          <c:dPt>
            <c:idx val="1"/>
            <c:invertIfNegative val="0"/>
            <c:bubble3D val="0"/>
            <c:spPr>
              <a:solidFill>
                <a:srgbClr val="006198"/>
              </a:solidFill>
              <a:ln>
                <a:noFill/>
              </a:ln>
              <a:effectLst/>
            </c:spPr>
            <c:extLst>
              <c:ext xmlns:c16="http://schemas.microsoft.com/office/drawing/2014/chart" uri="{C3380CC4-5D6E-409C-BE32-E72D297353CC}">
                <c16:uniqueId val="{00000002-9409-4463-85FE-8B721225B693}"/>
              </c:ext>
            </c:extLst>
          </c:dPt>
          <c:dPt>
            <c:idx val="3"/>
            <c:invertIfNegative val="0"/>
            <c:bubble3D val="0"/>
            <c:spPr>
              <a:solidFill>
                <a:srgbClr val="006198"/>
              </a:solidFill>
              <a:ln>
                <a:noFill/>
              </a:ln>
              <a:effectLst/>
            </c:spPr>
            <c:extLst>
              <c:ext xmlns:c16="http://schemas.microsoft.com/office/drawing/2014/chart" uri="{C3380CC4-5D6E-409C-BE32-E72D297353CC}">
                <c16:uniqueId val="{00000003-9409-4463-85FE-8B721225B693}"/>
              </c:ext>
            </c:extLst>
          </c:dPt>
          <c:dLbls>
            <c:dLbl>
              <c:idx val="1"/>
              <c:layout>
                <c:manualLayout>
                  <c:x val="-3.1482633733022885E-3"/>
                  <c:y val="0.2400841676052150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9409-4463-85FE-8B721225B693}"/>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'Slide 1-7 Gearing'!$G$11:$J$11</c:f>
              <c:strCache>
                <c:ptCount val="4"/>
                <c:pt idx="0">
                  <c:v>3Q19</c:v>
                </c:pt>
                <c:pt idx="1">
                  <c:v>3Q20</c:v>
                </c:pt>
                <c:pt idx="2">
                  <c:v>TTM 3Q19</c:v>
                </c:pt>
                <c:pt idx="3">
                  <c:v>TTM 3Q20</c:v>
                </c:pt>
              </c:strCache>
            </c:strRef>
          </c:cat>
          <c:val>
            <c:numRef>
              <c:f>'Slide 1-7 Gearing'!$G$12:$J$12</c:f>
              <c:numCache>
                <c:formatCode>"$"#,##0.0_);\("$"#,##0.0\)</c:formatCode>
                <c:ptCount val="4"/>
                <c:pt idx="0">
                  <c:v>1.1140000000000001</c:v>
                </c:pt>
                <c:pt idx="1">
                  <c:v>-0.52110000000000001</c:v>
                </c:pt>
                <c:pt idx="2">
                  <c:v>6.1440000000000001</c:v>
                </c:pt>
                <c:pt idx="3">
                  <c:v>0.68780000000000008</c:v>
                </c:pt>
              </c:numCache>
            </c:numRef>
          </c:val>
          <c:extLst>
            <c:ext xmlns:c16="http://schemas.microsoft.com/office/drawing/2014/chart" uri="{C3380CC4-5D6E-409C-BE32-E72D297353CC}">
              <c16:uniqueId val="{00000000-9409-4463-85FE-8B721225B693}"/>
            </c:ext>
          </c:extLst>
        </c:ser>
        <c:dLbls>
          <c:showLegendKey val="0"/>
          <c:showVal val="0"/>
          <c:showCatName val="0"/>
          <c:showSerName val="0"/>
          <c:showPercent val="0"/>
          <c:showBubbleSize val="0"/>
        </c:dLbls>
        <c:gapWidth val="50"/>
        <c:overlap val="-27"/>
        <c:axId val="421614640"/>
        <c:axId val="421615296"/>
      </c:barChart>
      <c:catAx>
        <c:axId val="42161464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421615296"/>
        <c:crosses val="autoZero"/>
        <c:auto val="1"/>
        <c:lblAlgn val="ctr"/>
        <c:lblOffset val="100"/>
        <c:noMultiLvlLbl val="0"/>
      </c:catAx>
      <c:valAx>
        <c:axId val="421615296"/>
        <c:scaling>
          <c:orientation val="minMax"/>
        </c:scaling>
        <c:delete val="1"/>
        <c:axPos val="l"/>
        <c:numFmt formatCode="&quot;$&quot;#,##0.0_);\(&quot;$&quot;#,##0.0\)" sourceLinked="1"/>
        <c:majorTickMark val="none"/>
        <c:minorTickMark val="none"/>
        <c:tickLblPos val="nextTo"/>
        <c:crossAx val="4216146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Nova Light" panose="020B03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1-7 Gearing'!$F$18</c:f>
              <c:strCache>
                <c:ptCount val="1"/>
                <c:pt idx="0">
                  <c:v>Segment Orders ($MM)</c:v>
                </c:pt>
              </c:strCache>
            </c:strRef>
          </c:tx>
          <c:spPr>
            <a:solidFill>
              <a:schemeClr val="bg1">
                <a:lumMod val="75000"/>
              </a:schemeClr>
            </a:solidFill>
            <a:ln>
              <a:noFill/>
            </a:ln>
            <a:effectLst/>
          </c:spPr>
          <c:invertIfNegative val="0"/>
          <c:dPt>
            <c:idx val="1"/>
            <c:invertIfNegative val="0"/>
            <c:bubble3D val="0"/>
            <c:spPr>
              <a:solidFill>
                <a:srgbClr val="006198"/>
              </a:solidFill>
              <a:ln>
                <a:noFill/>
              </a:ln>
              <a:effectLst/>
            </c:spPr>
            <c:extLst>
              <c:ext xmlns:c16="http://schemas.microsoft.com/office/drawing/2014/chart" uri="{C3380CC4-5D6E-409C-BE32-E72D297353CC}">
                <c16:uniqueId val="{00000003-E317-4C18-9BF2-C7A95463FC1F}"/>
              </c:ext>
            </c:extLst>
          </c:dPt>
          <c:dPt>
            <c:idx val="3"/>
            <c:invertIfNegative val="0"/>
            <c:bubble3D val="0"/>
            <c:spPr>
              <a:solidFill>
                <a:srgbClr val="006198"/>
              </a:solidFill>
              <a:ln>
                <a:noFill/>
              </a:ln>
              <a:effectLst/>
            </c:spPr>
            <c:extLst>
              <c:ext xmlns:c16="http://schemas.microsoft.com/office/drawing/2014/chart" uri="{C3380CC4-5D6E-409C-BE32-E72D297353CC}">
                <c16:uniqueId val="{00000002-E317-4C18-9BF2-C7A95463FC1F}"/>
              </c:ext>
            </c:extLst>
          </c:dPt>
          <c:dLbls>
            <c:dLbl>
              <c:idx val="3"/>
              <c:layout/>
              <c:tx>
                <c:rich>
                  <a:bodyPr/>
                  <a:lstStyle/>
                  <a:p>
                    <a:r>
                      <a:rPr lang="en-US"/>
                      <a:t>$26.3</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317-4C18-9BF2-C7A95463FC1F}"/>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1-7 Gearing'!$G$17:$J$17</c:f>
              <c:strCache>
                <c:ptCount val="4"/>
                <c:pt idx="0">
                  <c:v>3Q19</c:v>
                </c:pt>
                <c:pt idx="1">
                  <c:v>3Q20</c:v>
                </c:pt>
                <c:pt idx="2">
                  <c:v>TTM 3Q19</c:v>
                </c:pt>
                <c:pt idx="3">
                  <c:v>TTM 3Q20</c:v>
                </c:pt>
              </c:strCache>
            </c:strRef>
          </c:cat>
          <c:val>
            <c:numRef>
              <c:f>'Slide 1-7 Gearing'!$G$18:$J$18</c:f>
              <c:numCache>
                <c:formatCode>"$"#,##0.0_);\("$"#,##0.0\)</c:formatCode>
                <c:ptCount val="4"/>
                <c:pt idx="0">
                  <c:v>5.8769999999999998</c:v>
                </c:pt>
                <c:pt idx="1">
                  <c:v>3.22</c:v>
                </c:pt>
                <c:pt idx="2">
                  <c:v>27.116</c:v>
                </c:pt>
                <c:pt idx="3">
                  <c:v>26.232999999999997</c:v>
                </c:pt>
              </c:numCache>
            </c:numRef>
          </c:val>
          <c:extLst>
            <c:ext xmlns:c16="http://schemas.microsoft.com/office/drawing/2014/chart" uri="{C3380CC4-5D6E-409C-BE32-E72D297353CC}">
              <c16:uniqueId val="{00000000-E317-4C18-9BF2-C7A95463FC1F}"/>
            </c:ext>
          </c:extLst>
        </c:ser>
        <c:dLbls>
          <c:showLegendKey val="0"/>
          <c:showVal val="0"/>
          <c:showCatName val="0"/>
          <c:showSerName val="0"/>
          <c:showPercent val="0"/>
          <c:showBubbleSize val="0"/>
        </c:dLbls>
        <c:gapWidth val="50"/>
        <c:overlap val="-27"/>
        <c:axId val="421625136"/>
        <c:axId val="421626448"/>
      </c:barChart>
      <c:catAx>
        <c:axId val="421625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421626448"/>
        <c:crosses val="autoZero"/>
        <c:auto val="1"/>
        <c:lblAlgn val="ctr"/>
        <c:lblOffset val="100"/>
        <c:noMultiLvlLbl val="0"/>
      </c:catAx>
      <c:valAx>
        <c:axId val="421626448"/>
        <c:scaling>
          <c:orientation val="minMax"/>
        </c:scaling>
        <c:delete val="1"/>
        <c:axPos val="l"/>
        <c:numFmt formatCode="&quot;$&quot;#,##0.0_);\(&quot;$&quot;#,##0.0\)" sourceLinked="1"/>
        <c:majorTickMark val="none"/>
        <c:minorTickMark val="none"/>
        <c:tickLblPos val="nextTo"/>
        <c:crossAx val="4216251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Nova Light" panose="020B03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1-7 Gearing'!$F$24</c:f>
              <c:strCache>
                <c:ptCount val="1"/>
                <c:pt idx="0">
                  <c:v>Segment Backlog ($MM)</c:v>
                </c:pt>
              </c:strCache>
            </c:strRef>
          </c:tx>
          <c:spPr>
            <a:solidFill>
              <a:schemeClr val="bg1">
                <a:lumMod val="75000"/>
              </a:schemeClr>
            </a:solidFill>
            <a:ln>
              <a:noFill/>
            </a:ln>
            <a:effectLst/>
          </c:spPr>
          <c:invertIfNegative val="0"/>
          <c:dPt>
            <c:idx val="0"/>
            <c:invertIfNegative val="0"/>
            <c:bubble3D val="0"/>
            <c:spPr>
              <a:solidFill>
                <a:srgbClr val="006198"/>
              </a:solidFill>
              <a:ln>
                <a:noFill/>
              </a:ln>
              <a:effectLst/>
            </c:spPr>
            <c:extLst>
              <c:ext xmlns:c16="http://schemas.microsoft.com/office/drawing/2014/chart" uri="{C3380CC4-5D6E-409C-BE32-E72D297353CC}">
                <c16:uniqueId val="{00000003-DD91-42D1-BD39-656248C939BE}"/>
              </c:ext>
            </c:extLst>
          </c:dPt>
          <c:dPt>
            <c:idx val="2"/>
            <c:invertIfNegative val="0"/>
            <c:bubble3D val="0"/>
            <c:spPr>
              <a:solidFill>
                <a:srgbClr val="006198"/>
              </a:solidFill>
              <a:ln>
                <a:noFill/>
              </a:ln>
              <a:effectLst/>
            </c:spPr>
            <c:extLst>
              <c:ext xmlns:c16="http://schemas.microsoft.com/office/drawing/2014/chart" uri="{C3380CC4-5D6E-409C-BE32-E72D297353CC}">
                <c16:uniqueId val="{00000002-DD91-42D1-BD39-656248C939BE}"/>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1-7 Gearing'!$G$23:$I$23</c:f>
              <c:strCache>
                <c:ptCount val="3"/>
                <c:pt idx="0">
                  <c:v>3Q19</c:v>
                </c:pt>
                <c:pt idx="1">
                  <c:v>2Q20</c:v>
                </c:pt>
                <c:pt idx="2">
                  <c:v>3Q20</c:v>
                </c:pt>
              </c:strCache>
            </c:strRef>
          </c:cat>
          <c:val>
            <c:numRef>
              <c:f>'Slide 1-7 Gearing'!$G$24:$I$24</c:f>
              <c:numCache>
                <c:formatCode>"$"#,##0.0_);\("$"#,##0.0\)</c:formatCode>
                <c:ptCount val="3"/>
                <c:pt idx="0">
                  <c:v>14.603278520000003</c:v>
                </c:pt>
                <c:pt idx="1">
                  <c:v>17.399999999999999</c:v>
                </c:pt>
                <c:pt idx="2">
                  <c:v>14.97</c:v>
                </c:pt>
              </c:numCache>
            </c:numRef>
          </c:val>
          <c:extLst>
            <c:ext xmlns:c16="http://schemas.microsoft.com/office/drawing/2014/chart" uri="{C3380CC4-5D6E-409C-BE32-E72D297353CC}">
              <c16:uniqueId val="{00000000-DD91-42D1-BD39-656248C939BE}"/>
            </c:ext>
          </c:extLst>
        </c:ser>
        <c:dLbls>
          <c:showLegendKey val="0"/>
          <c:showVal val="0"/>
          <c:showCatName val="0"/>
          <c:showSerName val="0"/>
          <c:showPercent val="0"/>
          <c:showBubbleSize val="0"/>
        </c:dLbls>
        <c:gapWidth val="50"/>
        <c:overlap val="-27"/>
        <c:axId val="927130400"/>
        <c:axId val="927129744"/>
      </c:barChart>
      <c:catAx>
        <c:axId val="927130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927129744"/>
        <c:crosses val="autoZero"/>
        <c:auto val="1"/>
        <c:lblAlgn val="ctr"/>
        <c:lblOffset val="100"/>
        <c:noMultiLvlLbl val="0"/>
      </c:catAx>
      <c:valAx>
        <c:axId val="927129744"/>
        <c:scaling>
          <c:orientation val="minMax"/>
        </c:scaling>
        <c:delete val="1"/>
        <c:axPos val="l"/>
        <c:numFmt formatCode="&quot;$&quot;#,##0.0_);\(&quot;$&quot;#,##0.0\)" sourceLinked="1"/>
        <c:majorTickMark val="none"/>
        <c:minorTickMark val="none"/>
        <c:tickLblPos val="nextTo"/>
        <c:crossAx val="9271304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Nova Light" panose="020B03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1-9 Industrial Solutions'!$F$4</c:f>
              <c:strCache>
                <c:ptCount val="1"/>
                <c:pt idx="0">
                  <c:v>Total Revenue ($MM)</c:v>
                </c:pt>
              </c:strCache>
            </c:strRef>
          </c:tx>
          <c:spPr>
            <a:solidFill>
              <a:schemeClr val="bg1">
                <a:lumMod val="75000"/>
              </a:schemeClr>
            </a:solidFill>
            <a:ln>
              <a:noFill/>
            </a:ln>
            <a:effectLst/>
          </c:spPr>
          <c:invertIfNegative val="0"/>
          <c:dPt>
            <c:idx val="1"/>
            <c:invertIfNegative val="0"/>
            <c:bubble3D val="0"/>
            <c:spPr>
              <a:solidFill>
                <a:srgbClr val="006198"/>
              </a:solidFill>
              <a:ln>
                <a:noFill/>
              </a:ln>
              <a:effectLst/>
            </c:spPr>
            <c:extLst>
              <c:ext xmlns:c16="http://schemas.microsoft.com/office/drawing/2014/chart" uri="{C3380CC4-5D6E-409C-BE32-E72D297353CC}">
                <c16:uniqueId val="{00000003-A618-4752-9FB2-DA2A23F45106}"/>
              </c:ext>
            </c:extLst>
          </c:dPt>
          <c:dPt>
            <c:idx val="3"/>
            <c:invertIfNegative val="0"/>
            <c:bubble3D val="0"/>
            <c:spPr>
              <a:solidFill>
                <a:srgbClr val="006198"/>
              </a:solidFill>
              <a:ln>
                <a:noFill/>
              </a:ln>
              <a:effectLst/>
            </c:spPr>
            <c:extLst>
              <c:ext xmlns:c16="http://schemas.microsoft.com/office/drawing/2014/chart" uri="{C3380CC4-5D6E-409C-BE32-E72D297353CC}">
                <c16:uniqueId val="{00000002-A618-4752-9FB2-DA2A23F45106}"/>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1-9 Industrial Solutions'!$G$3:$J$3</c:f>
              <c:strCache>
                <c:ptCount val="4"/>
                <c:pt idx="0">
                  <c:v>3Q19</c:v>
                </c:pt>
                <c:pt idx="1">
                  <c:v>3Q20</c:v>
                </c:pt>
                <c:pt idx="2">
                  <c:v>TTM 3Q19</c:v>
                </c:pt>
                <c:pt idx="3">
                  <c:v>TTM 3Q20</c:v>
                </c:pt>
              </c:strCache>
            </c:strRef>
          </c:cat>
          <c:val>
            <c:numRef>
              <c:f>'Slide 1-9 Industrial Solutions'!$G$4:$J$4</c:f>
              <c:numCache>
                <c:formatCode>"$"#,##0.0_);\("$"#,##0.0\)</c:formatCode>
                <c:ptCount val="4"/>
                <c:pt idx="0">
                  <c:v>4.3170000000000002</c:v>
                </c:pt>
                <c:pt idx="1">
                  <c:v>4.0810000000000004</c:v>
                </c:pt>
                <c:pt idx="2">
                  <c:v>14.792999999999999</c:v>
                </c:pt>
                <c:pt idx="3">
                  <c:v>16.583000000000002</c:v>
                </c:pt>
              </c:numCache>
            </c:numRef>
          </c:val>
          <c:extLst>
            <c:ext xmlns:c16="http://schemas.microsoft.com/office/drawing/2014/chart" uri="{C3380CC4-5D6E-409C-BE32-E72D297353CC}">
              <c16:uniqueId val="{00000000-A618-4752-9FB2-DA2A23F45106}"/>
            </c:ext>
          </c:extLst>
        </c:ser>
        <c:dLbls>
          <c:showLegendKey val="0"/>
          <c:showVal val="0"/>
          <c:showCatName val="0"/>
          <c:showSerName val="0"/>
          <c:showPercent val="0"/>
          <c:showBubbleSize val="0"/>
        </c:dLbls>
        <c:gapWidth val="50"/>
        <c:overlap val="-27"/>
        <c:axId val="938202544"/>
        <c:axId val="938198280"/>
      </c:barChart>
      <c:catAx>
        <c:axId val="938202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938198280"/>
        <c:crosses val="autoZero"/>
        <c:auto val="1"/>
        <c:lblAlgn val="ctr"/>
        <c:lblOffset val="100"/>
        <c:noMultiLvlLbl val="0"/>
      </c:catAx>
      <c:valAx>
        <c:axId val="938198280"/>
        <c:scaling>
          <c:orientation val="minMax"/>
        </c:scaling>
        <c:delete val="1"/>
        <c:axPos val="l"/>
        <c:numFmt formatCode="&quot;$&quot;#,##0.0_);\(&quot;$&quot;#,##0.0\)" sourceLinked="1"/>
        <c:majorTickMark val="none"/>
        <c:minorTickMark val="none"/>
        <c:tickLblPos val="nextTo"/>
        <c:crossAx val="93820254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Nova Light" panose="020B03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1-9 Industrial Solutions'!$F$10</c:f>
              <c:strCache>
                <c:ptCount val="1"/>
                <c:pt idx="0">
                  <c:v>Adjusted EBITDA ($MM)</c:v>
                </c:pt>
              </c:strCache>
            </c:strRef>
          </c:tx>
          <c:spPr>
            <a:solidFill>
              <a:schemeClr val="bg1">
                <a:lumMod val="75000"/>
              </a:schemeClr>
            </a:solidFill>
            <a:ln>
              <a:noFill/>
            </a:ln>
            <a:effectLst/>
          </c:spPr>
          <c:invertIfNegative val="0"/>
          <c:dPt>
            <c:idx val="1"/>
            <c:invertIfNegative val="0"/>
            <c:bubble3D val="0"/>
            <c:spPr>
              <a:solidFill>
                <a:srgbClr val="006198"/>
              </a:solidFill>
              <a:ln>
                <a:noFill/>
              </a:ln>
              <a:effectLst/>
            </c:spPr>
            <c:extLst>
              <c:ext xmlns:c16="http://schemas.microsoft.com/office/drawing/2014/chart" uri="{C3380CC4-5D6E-409C-BE32-E72D297353CC}">
                <c16:uniqueId val="{00000003-2E81-49BF-92AB-4F7ADE5EBDD9}"/>
              </c:ext>
            </c:extLst>
          </c:dPt>
          <c:dPt>
            <c:idx val="3"/>
            <c:invertIfNegative val="0"/>
            <c:bubble3D val="0"/>
            <c:spPr>
              <a:solidFill>
                <a:srgbClr val="006198"/>
              </a:solidFill>
              <a:ln>
                <a:noFill/>
              </a:ln>
              <a:effectLst/>
            </c:spPr>
            <c:extLst>
              <c:ext xmlns:c16="http://schemas.microsoft.com/office/drawing/2014/chart" uri="{C3380CC4-5D6E-409C-BE32-E72D297353CC}">
                <c16:uniqueId val="{00000002-2E81-49BF-92AB-4F7ADE5EBDD9}"/>
              </c:ext>
            </c:extLst>
          </c:dPt>
          <c:dLbls>
            <c:dLbl>
              <c:idx val="2"/>
              <c:layout>
                <c:manualLayout>
                  <c:x val="2.1317104565390845E-3"/>
                  <c:y val="0.30383093540204215"/>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2E81-49BF-92AB-4F7ADE5EBDD9}"/>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'Slide 1-9 Industrial Solutions'!$G$9:$J$9</c:f>
              <c:strCache>
                <c:ptCount val="4"/>
                <c:pt idx="0">
                  <c:v>3Q19</c:v>
                </c:pt>
                <c:pt idx="1">
                  <c:v>3Q20</c:v>
                </c:pt>
                <c:pt idx="2">
                  <c:v>TTM 3Q19</c:v>
                </c:pt>
                <c:pt idx="3">
                  <c:v>TTM 3Q20</c:v>
                </c:pt>
              </c:strCache>
            </c:strRef>
          </c:cat>
          <c:val>
            <c:numRef>
              <c:f>'Slide 1-9 Industrial Solutions'!$G$10:$J$10</c:f>
              <c:numCache>
                <c:formatCode>"$"#,##0.0_);\("$"#,##0.0\)</c:formatCode>
                <c:ptCount val="4"/>
                <c:pt idx="0">
                  <c:v>0.27600000000000002</c:v>
                </c:pt>
                <c:pt idx="1">
                  <c:v>0.20600000000000002</c:v>
                </c:pt>
                <c:pt idx="2">
                  <c:v>-0.39700000000000013</c:v>
                </c:pt>
                <c:pt idx="3">
                  <c:v>1.0017999999999998</c:v>
                </c:pt>
              </c:numCache>
            </c:numRef>
          </c:val>
          <c:extLst>
            <c:ext xmlns:c16="http://schemas.microsoft.com/office/drawing/2014/chart" uri="{C3380CC4-5D6E-409C-BE32-E72D297353CC}">
              <c16:uniqueId val="{00000000-2E81-49BF-92AB-4F7ADE5EBDD9}"/>
            </c:ext>
          </c:extLst>
        </c:ser>
        <c:dLbls>
          <c:showLegendKey val="0"/>
          <c:showVal val="0"/>
          <c:showCatName val="0"/>
          <c:showSerName val="0"/>
          <c:showPercent val="0"/>
          <c:showBubbleSize val="0"/>
        </c:dLbls>
        <c:gapWidth val="50"/>
        <c:overlap val="-27"/>
        <c:axId val="927111704"/>
        <c:axId val="927107112"/>
      </c:barChart>
      <c:catAx>
        <c:axId val="92711170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927107112"/>
        <c:crosses val="autoZero"/>
        <c:auto val="1"/>
        <c:lblAlgn val="ctr"/>
        <c:lblOffset val="100"/>
        <c:noMultiLvlLbl val="0"/>
      </c:catAx>
      <c:valAx>
        <c:axId val="927107112"/>
        <c:scaling>
          <c:orientation val="minMax"/>
        </c:scaling>
        <c:delete val="1"/>
        <c:axPos val="l"/>
        <c:numFmt formatCode="&quot;$&quot;#,##0.0_);\(&quot;$&quot;#,##0.0\)" sourceLinked="1"/>
        <c:majorTickMark val="none"/>
        <c:minorTickMark val="none"/>
        <c:tickLblPos val="nextTo"/>
        <c:crossAx val="9271117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Nova Light" panose="020B0304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1-9 Industrial Solutions'!$F$16</c:f>
              <c:strCache>
                <c:ptCount val="1"/>
                <c:pt idx="0">
                  <c:v>Segment Orders ($MM)</c:v>
                </c:pt>
              </c:strCache>
            </c:strRef>
          </c:tx>
          <c:spPr>
            <a:solidFill>
              <a:srgbClr val="006198"/>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3-D3B6-4571-BE97-297F3F3CD7DC}"/>
              </c:ext>
            </c:extLst>
          </c:dPt>
          <c:dPt>
            <c:idx val="2"/>
            <c:invertIfNegative val="0"/>
            <c:bubble3D val="0"/>
            <c:spPr>
              <a:solidFill>
                <a:schemeClr val="bg1">
                  <a:lumMod val="75000"/>
                </a:schemeClr>
              </a:solidFill>
              <a:ln>
                <a:noFill/>
              </a:ln>
              <a:effectLst/>
            </c:spPr>
            <c:extLst>
              <c:ext xmlns:c16="http://schemas.microsoft.com/office/drawing/2014/chart" uri="{C3380CC4-5D6E-409C-BE32-E72D297353CC}">
                <c16:uniqueId val="{00000002-D3B6-4571-BE97-297F3F3CD7DC}"/>
              </c:ext>
            </c:extLst>
          </c:dPt>
          <c:dLbls>
            <c:dLbl>
              <c:idx val="3"/>
              <c:layout/>
              <c:tx>
                <c:rich>
                  <a:bodyPr/>
                  <a:lstStyle/>
                  <a:p>
                    <a:r>
                      <a:rPr lang="en-US"/>
                      <a:t>$19.5</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6FE-47EF-8FF4-84499D606173}"/>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1-9 Industrial Solutions'!$G$15:$J$15</c:f>
              <c:strCache>
                <c:ptCount val="4"/>
                <c:pt idx="0">
                  <c:v>3Q19</c:v>
                </c:pt>
                <c:pt idx="1">
                  <c:v>3Q20</c:v>
                </c:pt>
                <c:pt idx="2">
                  <c:v>TTM 3Q19</c:v>
                </c:pt>
                <c:pt idx="3">
                  <c:v>TTM 3Q20</c:v>
                </c:pt>
              </c:strCache>
            </c:strRef>
          </c:cat>
          <c:val>
            <c:numRef>
              <c:f>'Slide 1-9 Industrial Solutions'!$G$16:$J$16</c:f>
              <c:numCache>
                <c:formatCode>"$"#,##0.0_);\("$"#,##0.0\)</c:formatCode>
                <c:ptCount val="4"/>
                <c:pt idx="0">
                  <c:v>5.0810000000000004</c:v>
                </c:pt>
                <c:pt idx="1">
                  <c:v>4.9400000000000004</c:v>
                </c:pt>
                <c:pt idx="2">
                  <c:v>16.061</c:v>
                </c:pt>
                <c:pt idx="3">
                  <c:v>19.3</c:v>
                </c:pt>
              </c:numCache>
            </c:numRef>
          </c:val>
          <c:extLst>
            <c:ext xmlns:c16="http://schemas.microsoft.com/office/drawing/2014/chart" uri="{C3380CC4-5D6E-409C-BE32-E72D297353CC}">
              <c16:uniqueId val="{00000000-D3B6-4571-BE97-297F3F3CD7DC}"/>
            </c:ext>
          </c:extLst>
        </c:ser>
        <c:dLbls>
          <c:showLegendKey val="0"/>
          <c:showVal val="0"/>
          <c:showCatName val="0"/>
          <c:showSerName val="0"/>
          <c:showPercent val="0"/>
          <c:showBubbleSize val="0"/>
        </c:dLbls>
        <c:gapWidth val="50"/>
        <c:overlap val="-27"/>
        <c:axId val="938205168"/>
        <c:axId val="938204512"/>
      </c:barChart>
      <c:catAx>
        <c:axId val="938205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938204512"/>
        <c:crosses val="autoZero"/>
        <c:auto val="1"/>
        <c:lblAlgn val="ctr"/>
        <c:lblOffset val="100"/>
        <c:noMultiLvlLbl val="0"/>
      </c:catAx>
      <c:valAx>
        <c:axId val="938204512"/>
        <c:scaling>
          <c:orientation val="minMax"/>
        </c:scaling>
        <c:delete val="1"/>
        <c:axPos val="l"/>
        <c:numFmt formatCode="&quot;$&quot;#,##0.0_);\(&quot;$&quot;#,##0.0\)" sourceLinked="1"/>
        <c:majorTickMark val="none"/>
        <c:minorTickMark val="none"/>
        <c:tickLblPos val="nextTo"/>
        <c:crossAx val="9382051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Nova Light" panose="020B0304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1-9 Industrial Solutions'!$F$22</c:f>
              <c:strCache>
                <c:ptCount val="1"/>
                <c:pt idx="0">
                  <c:v>Segment Backlog ($MM)</c:v>
                </c:pt>
              </c:strCache>
            </c:strRef>
          </c:tx>
          <c:spPr>
            <a:solidFill>
              <a:schemeClr val="bg1">
                <a:lumMod val="75000"/>
              </a:schemeClr>
            </a:solidFill>
            <a:ln>
              <a:noFill/>
            </a:ln>
            <a:effectLst/>
          </c:spPr>
          <c:invertIfNegative val="0"/>
          <c:dPt>
            <c:idx val="0"/>
            <c:invertIfNegative val="0"/>
            <c:bubble3D val="0"/>
            <c:spPr>
              <a:solidFill>
                <a:srgbClr val="006198"/>
              </a:solidFill>
              <a:ln>
                <a:noFill/>
              </a:ln>
              <a:effectLst/>
            </c:spPr>
            <c:extLst>
              <c:ext xmlns:c16="http://schemas.microsoft.com/office/drawing/2014/chart" uri="{C3380CC4-5D6E-409C-BE32-E72D297353CC}">
                <c16:uniqueId val="{00000003-E8A8-4D07-81FB-FF7A276619C8}"/>
              </c:ext>
            </c:extLst>
          </c:dPt>
          <c:dPt>
            <c:idx val="2"/>
            <c:invertIfNegative val="0"/>
            <c:bubble3D val="0"/>
            <c:spPr>
              <a:solidFill>
                <a:srgbClr val="006198"/>
              </a:solidFill>
              <a:ln>
                <a:noFill/>
              </a:ln>
              <a:effectLst/>
            </c:spPr>
            <c:extLst>
              <c:ext xmlns:c16="http://schemas.microsoft.com/office/drawing/2014/chart" uri="{C3380CC4-5D6E-409C-BE32-E72D297353CC}">
                <c16:uniqueId val="{00000002-E8A8-4D07-81FB-FF7A276619C8}"/>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1-9 Industrial Solutions'!$G$21:$I$21</c:f>
              <c:strCache>
                <c:ptCount val="3"/>
                <c:pt idx="0">
                  <c:v>3Q19</c:v>
                </c:pt>
                <c:pt idx="1">
                  <c:v>2Q20</c:v>
                </c:pt>
                <c:pt idx="2">
                  <c:v>3Q20</c:v>
                </c:pt>
              </c:strCache>
            </c:strRef>
          </c:cat>
          <c:val>
            <c:numRef>
              <c:f>'Slide 1-9 Industrial Solutions'!$G$22:$I$22</c:f>
              <c:numCache>
                <c:formatCode>"$"#,##0.0_);\("$"#,##0.0\)</c:formatCode>
                <c:ptCount val="3"/>
                <c:pt idx="0">
                  <c:v>7.4467564199999989</c:v>
                </c:pt>
                <c:pt idx="1">
                  <c:v>9.5</c:v>
                </c:pt>
                <c:pt idx="2">
                  <c:v>10.273999999999999</c:v>
                </c:pt>
              </c:numCache>
            </c:numRef>
          </c:val>
          <c:extLst>
            <c:ext xmlns:c16="http://schemas.microsoft.com/office/drawing/2014/chart" uri="{C3380CC4-5D6E-409C-BE32-E72D297353CC}">
              <c16:uniqueId val="{00000000-E8A8-4D07-81FB-FF7A276619C8}"/>
            </c:ext>
          </c:extLst>
        </c:ser>
        <c:dLbls>
          <c:showLegendKey val="0"/>
          <c:showVal val="0"/>
          <c:showCatName val="0"/>
          <c:showSerName val="0"/>
          <c:showPercent val="0"/>
          <c:showBubbleSize val="0"/>
        </c:dLbls>
        <c:gapWidth val="50"/>
        <c:overlap val="-27"/>
        <c:axId val="927127448"/>
        <c:axId val="927128104"/>
      </c:barChart>
      <c:catAx>
        <c:axId val="927127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927128104"/>
        <c:crosses val="autoZero"/>
        <c:auto val="1"/>
        <c:lblAlgn val="ctr"/>
        <c:lblOffset val="100"/>
        <c:noMultiLvlLbl val="0"/>
      </c:catAx>
      <c:valAx>
        <c:axId val="927128104"/>
        <c:scaling>
          <c:orientation val="minMax"/>
        </c:scaling>
        <c:delete val="1"/>
        <c:axPos val="l"/>
        <c:numFmt formatCode="&quot;$&quot;#,##0.0_);\(&quot;$&quot;#,##0.0\)" sourceLinked="1"/>
        <c:majorTickMark val="none"/>
        <c:minorTickMark val="none"/>
        <c:tickLblPos val="nextTo"/>
        <c:crossAx val="9271274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Nova Light" panose="020B0304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1-13 Balance Sheet'!$B$6</c:f>
              <c:strCache>
                <c:ptCount val="1"/>
                <c:pt idx="0">
                  <c:v>OWC as % of Sales</c:v>
                </c:pt>
              </c:strCache>
            </c:strRef>
          </c:tx>
          <c:spPr>
            <a:solidFill>
              <a:schemeClr val="bg1">
                <a:lumMod val="75000"/>
              </a:schemeClr>
            </a:solidFill>
            <a:ln>
              <a:noFill/>
            </a:ln>
            <a:effectLst/>
          </c:spPr>
          <c:invertIfNegative val="0"/>
          <c:dPt>
            <c:idx val="0"/>
            <c:invertIfNegative val="0"/>
            <c:bubble3D val="0"/>
            <c:spPr>
              <a:solidFill>
                <a:srgbClr val="006198"/>
              </a:solidFill>
              <a:ln>
                <a:noFill/>
              </a:ln>
              <a:effectLst/>
            </c:spPr>
            <c:extLst>
              <c:ext xmlns:c16="http://schemas.microsoft.com/office/drawing/2014/chart" uri="{C3380CC4-5D6E-409C-BE32-E72D297353CC}">
                <c16:uniqueId val="{00000004-0C1E-4EC0-ACC7-0D81F10D6086}"/>
              </c:ext>
            </c:extLst>
          </c:dPt>
          <c:dPt>
            <c:idx val="4"/>
            <c:invertIfNegative val="0"/>
            <c:bubble3D val="0"/>
            <c:spPr>
              <a:solidFill>
                <a:srgbClr val="006198"/>
              </a:solidFill>
              <a:ln>
                <a:noFill/>
              </a:ln>
              <a:effectLst/>
            </c:spPr>
            <c:extLst>
              <c:ext xmlns:c16="http://schemas.microsoft.com/office/drawing/2014/chart" uri="{C3380CC4-5D6E-409C-BE32-E72D297353CC}">
                <c16:uniqueId val="{00000003-0C1E-4EC0-ACC7-0D81F10D6086}"/>
              </c:ext>
            </c:extLst>
          </c:dPt>
          <c:dPt>
            <c:idx val="8"/>
            <c:invertIfNegative val="0"/>
            <c:bubble3D val="0"/>
            <c:spPr>
              <a:solidFill>
                <a:srgbClr val="006198"/>
              </a:solidFill>
              <a:ln>
                <a:noFill/>
              </a:ln>
              <a:effectLst/>
            </c:spPr>
            <c:extLst>
              <c:ext xmlns:c16="http://schemas.microsoft.com/office/drawing/2014/chart" uri="{C3380CC4-5D6E-409C-BE32-E72D297353CC}">
                <c16:uniqueId val="{00000002-0C1E-4EC0-ACC7-0D81F10D6086}"/>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1-13 Balance Sheet'!$C$5:$K$5</c:f>
              <c:strCache>
                <c:ptCount val="9"/>
                <c:pt idx="0">
                  <c:v>3Q18</c:v>
                </c:pt>
                <c:pt idx="1">
                  <c:v>4Q18</c:v>
                </c:pt>
                <c:pt idx="2">
                  <c:v>1Q19</c:v>
                </c:pt>
                <c:pt idx="3">
                  <c:v>2Q19</c:v>
                </c:pt>
                <c:pt idx="4">
                  <c:v>3Q19</c:v>
                </c:pt>
                <c:pt idx="5">
                  <c:v>4Q19</c:v>
                </c:pt>
                <c:pt idx="6">
                  <c:v>1Q20</c:v>
                </c:pt>
                <c:pt idx="7">
                  <c:v>2Q20</c:v>
                </c:pt>
                <c:pt idx="8">
                  <c:v>3Q20</c:v>
                </c:pt>
              </c:strCache>
            </c:strRef>
          </c:cat>
          <c:val>
            <c:numRef>
              <c:f>'Slide 1-13 Balance Sheet'!$C$6:$K$6</c:f>
              <c:numCache>
                <c:formatCode>0%</c:formatCode>
                <c:ptCount val="9"/>
                <c:pt idx="0">
                  <c:v>0.14000000000000001</c:v>
                </c:pt>
                <c:pt idx="1">
                  <c:v>0.05</c:v>
                </c:pt>
                <c:pt idx="2">
                  <c:v>0.11</c:v>
                </c:pt>
                <c:pt idx="3">
                  <c:v>0.13</c:v>
                </c:pt>
                <c:pt idx="4">
                  <c:v>0.03</c:v>
                </c:pt>
                <c:pt idx="5">
                  <c:v>0.03</c:v>
                </c:pt>
                <c:pt idx="6">
                  <c:v>4.4999999999999998E-2</c:v>
                </c:pt>
                <c:pt idx="7">
                  <c:v>9.1999999999999998E-2</c:v>
                </c:pt>
                <c:pt idx="8">
                  <c:v>6.2E-2</c:v>
                </c:pt>
              </c:numCache>
            </c:numRef>
          </c:val>
          <c:extLst>
            <c:ext xmlns:c16="http://schemas.microsoft.com/office/drawing/2014/chart" uri="{C3380CC4-5D6E-409C-BE32-E72D297353CC}">
              <c16:uniqueId val="{00000000-0C1E-4EC0-ACC7-0D81F10D6086}"/>
            </c:ext>
          </c:extLst>
        </c:ser>
        <c:dLbls>
          <c:showLegendKey val="0"/>
          <c:showVal val="0"/>
          <c:showCatName val="0"/>
          <c:showSerName val="0"/>
          <c:showPercent val="0"/>
          <c:showBubbleSize val="0"/>
        </c:dLbls>
        <c:gapWidth val="50"/>
        <c:overlap val="-27"/>
        <c:axId val="941380800"/>
        <c:axId val="941381784"/>
      </c:barChart>
      <c:catAx>
        <c:axId val="941380800"/>
        <c:scaling>
          <c:orientation val="minMax"/>
        </c:scaling>
        <c:delete val="1"/>
        <c:axPos val="b"/>
        <c:numFmt formatCode="General" sourceLinked="1"/>
        <c:majorTickMark val="none"/>
        <c:minorTickMark val="none"/>
        <c:tickLblPos val="nextTo"/>
        <c:crossAx val="941381784"/>
        <c:crosses val="autoZero"/>
        <c:auto val="1"/>
        <c:lblAlgn val="ctr"/>
        <c:lblOffset val="100"/>
        <c:noMultiLvlLbl val="0"/>
      </c:catAx>
      <c:valAx>
        <c:axId val="941381784"/>
        <c:scaling>
          <c:orientation val="minMax"/>
        </c:scaling>
        <c:delete val="1"/>
        <c:axPos val="l"/>
        <c:numFmt formatCode="0%" sourceLinked="1"/>
        <c:majorTickMark val="none"/>
        <c:minorTickMark val="none"/>
        <c:tickLblPos val="nextTo"/>
        <c:crossAx val="9413808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Nova Light" panose="020B03040202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1-13 Balance Sheet'!$B$10</c:f>
              <c:strCache>
                <c:ptCount val="1"/>
                <c:pt idx="0">
                  <c:v>Total Availability + Cash</c:v>
                </c:pt>
              </c:strCache>
            </c:strRef>
          </c:tx>
          <c:spPr>
            <a:solidFill>
              <a:schemeClr val="bg1">
                <a:lumMod val="75000"/>
              </a:schemeClr>
            </a:solidFill>
            <a:ln>
              <a:noFill/>
            </a:ln>
            <a:effectLst/>
          </c:spPr>
          <c:invertIfNegative val="0"/>
          <c:dPt>
            <c:idx val="0"/>
            <c:invertIfNegative val="0"/>
            <c:bubble3D val="0"/>
            <c:spPr>
              <a:solidFill>
                <a:srgbClr val="006198"/>
              </a:solidFill>
              <a:ln>
                <a:noFill/>
              </a:ln>
              <a:effectLst/>
            </c:spPr>
            <c:extLst>
              <c:ext xmlns:c16="http://schemas.microsoft.com/office/drawing/2014/chart" uri="{C3380CC4-5D6E-409C-BE32-E72D297353CC}">
                <c16:uniqueId val="{00000004-2FD2-4CB6-AB1B-0E996ABE2379}"/>
              </c:ext>
            </c:extLst>
          </c:dPt>
          <c:dPt>
            <c:idx val="4"/>
            <c:invertIfNegative val="0"/>
            <c:bubble3D val="0"/>
            <c:spPr>
              <a:solidFill>
                <a:srgbClr val="006198"/>
              </a:solidFill>
              <a:ln>
                <a:noFill/>
              </a:ln>
              <a:effectLst/>
            </c:spPr>
            <c:extLst>
              <c:ext xmlns:c16="http://schemas.microsoft.com/office/drawing/2014/chart" uri="{C3380CC4-5D6E-409C-BE32-E72D297353CC}">
                <c16:uniqueId val="{00000003-2FD2-4CB6-AB1B-0E996ABE2379}"/>
              </c:ext>
            </c:extLst>
          </c:dPt>
          <c:dPt>
            <c:idx val="8"/>
            <c:invertIfNegative val="0"/>
            <c:bubble3D val="0"/>
            <c:spPr>
              <a:solidFill>
                <a:srgbClr val="006198"/>
              </a:solidFill>
              <a:ln>
                <a:noFill/>
              </a:ln>
              <a:effectLst/>
            </c:spPr>
            <c:extLst>
              <c:ext xmlns:c16="http://schemas.microsoft.com/office/drawing/2014/chart" uri="{C3380CC4-5D6E-409C-BE32-E72D297353CC}">
                <c16:uniqueId val="{00000002-2FD2-4CB6-AB1B-0E996ABE2379}"/>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1-13 Balance Sheet'!$C$9:$K$9</c:f>
              <c:strCache>
                <c:ptCount val="9"/>
                <c:pt idx="0">
                  <c:v>3Q18</c:v>
                </c:pt>
                <c:pt idx="1">
                  <c:v>4Q18</c:v>
                </c:pt>
                <c:pt idx="2">
                  <c:v>1Q19</c:v>
                </c:pt>
                <c:pt idx="3">
                  <c:v>2Q19</c:v>
                </c:pt>
                <c:pt idx="4">
                  <c:v>3Q19</c:v>
                </c:pt>
                <c:pt idx="5">
                  <c:v>4Q19</c:v>
                </c:pt>
                <c:pt idx="6">
                  <c:v>1Q20</c:v>
                </c:pt>
                <c:pt idx="7">
                  <c:v>2Q20</c:v>
                </c:pt>
                <c:pt idx="8">
                  <c:v>3Q20</c:v>
                </c:pt>
              </c:strCache>
            </c:strRef>
          </c:cat>
          <c:val>
            <c:numRef>
              <c:f>'Slide 1-13 Balance Sheet'!$C$10:$K$10</c:f>
              <c:numCache>
                <c:formatCode>"$"#,##0.0_);\("$"#,##0.0\)</c:formatCode>
                <c:ptCount val="9"/>
                <c:pt idx="0">
                  <c:v>5.9530000000000003</c:v>
                </c:pt>
                <c:pt idx="1">
                  <c:v>11.496</c:v>
                </c:pt>
                <c:pt idx="2">
                  <c:v>7.5649999999999995</c:v>
                </c:pt>
                <c:pt idx="3">
                  <c:v>8.1069999999999993</c:v>
                </c:pt>
                <c:pt idx="4">
                  <c:v>19.249000000000002</c:v>
                </c:pt>
                <c:pt idx="5">
                  <c:v>18.993298109000001</c:v>
                </c:pt>
                <c:pt idx="6">
                  <c:v>19</c:v>
                </c:pt>
                <c:pt idx="7">
                  <c:v>21.9</c:v>
                </c:pt>
                <c:pt idx="8">
                  <c:v>21.8</c:v>
                </c:pt>
              </c:numCache>
            </c:numRef>
          </c:val>
          <c:extLst>
            <c:ext xmlns:c16="http://schemas.microsoft.com/office/drawing/2014/chart" uri="{C3380CC4-5D6E-409C-BE32-E72D297353CC}">
              <c16:uniqueId val="{00000000-2FD2-4CB6-AB1B-0E996ABE2379}"/>
            </c:ext>
          </c:extLst>
        </c:ser>
        <c:dLbls>
          <c:showLegendKey val="0"/>
          <c:showVal val="0"/>
          <c:showCatName val="0"/>
          <c:showSerName val="0"/>
          <c:showPercent val="0"/>
          <c:showBubbleSize val="0"/>
        </c:dLbls>
        <c:gapWidth val="50"/>
        <c:overlap val="-27"/>
        <c:axId val="941369648"/>
        <c:axId val="941383752"/>
      </c:barChart>
      <c:catAx>
        <c:axId val="941369648"/>
        <c:scaling>
          <c:orientation val="minMax"/>
        </c:scaling>
        <c:delete val="1"/>
        <c:axPos val="b"/>
        <c:numFmt formatCode="General" sourceLinked="1"/>
        <c:majorTickMark val="none"/>
        <c:minorTickMark val="none"/>
        <c:tickLblPos val="nextTo"/>
        <c:crossAx val="941383752"/>
        <c:crosses val="autoZero"/>
        <c:auto val="1"/>
        <c:lblAlgn val="ctr"/>
        <c:lblOffset val="100"/>
        <c:noMultiLvlLbl val="0"/>
      </c:catAx>
      <c:valAx>
        <c:axId val="941383752"/>
        <c:scaling>
          <c:orientation val="minMax"/>
        </c:scaling>
        <c:delete val="1"/>
        <c:axPos val="l"/>
        <c:numFmt formatCode="&quot;$&quot;#,##0.0_);\(&quot;$&quot;#,##0.0\)" sourceLinked="1"/>
        <c:majorTickMark val="none"/>
        <c:minorTickMark val="none"/>
        <c:tickLblPos val="nextTo"/>
        <c:crossAx val="9413696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Nova Light" panose="020B03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1-2 Financials _GAAP'!$F$18</c:f>
              <c:strCache>
                <c:ptCount val="1"/>
                <c:pt idx="0">
                  <c:v>Earnings Per Share</c:v>
                </c:pt>
              </c:strCache>
            </c:strRef>
          </c:tx>
          <c:spPr>
            <a:solidFill>
              <a:schemeClr val="bg1">
                <a:lumMod val="75000"/>
              </a:schemeClr>
            </a:solidFill>
            <a:ln>
              <a:noFill/>
            </a:ln>
            <a:effectLst/>
          </c:spPr>
          <c:invertIfNegative val="0"/>
          <c:dPt>
            <c:idx val="1"/>
            <c:invertIfNegative val="0"/>
            <c:bubble3D val="0"/>
            <c:spPr>
              <a:solidFill>
                <a:srgbClr val="006198"/>
              </a:solidFill>
              <a:ln>
                <a:noFill/>
              </a:ln>
              <a:effectLst/>
            </c:spPr>
            <c:extLst>
              <c:ext xmlns:c16="http://schemas.microsoft.com/office/drawing/2014/chart" uri="{C3380CC4-5D6E-409C-BE32-E72D297353CC}">
                <c16:uniqueId val="{00000003-E961-405B-BFA4-046BB0879648}"/>
              </c:ext>
            </c:extLst>
          </c:dPt>
          <c:dPt>
            <c:idx val="3"/>
            <c:invertIfNegative val="0"/>
            <c:bubble3D val="0"/>
            <c:spPr>
              <a:solidFill>
                <a:srgbClr val="006198"/>
              </a:solidFill>
              <a:ln>
                <a:noFill/>
              </a:ln>
              <a:effectLst/>
            </c:spPr>
            <c:extLst>
              <c:ext xmlns:c16="http://schemas.microsoft.com/office/drawing/2014/chart" uri="{C3380CC4-5D6E-409C-BE32-E72D297353CC}">
                <c16:uniqueId val="{00000002-E961-405B-BFA4-046BB0879648}"/>
              </c:ext>
            </c:extLst>
          </c:dPt>
          <c:dLbls>
            <c:dLbl>
              <c:idx val="2"/>
              <c:layout/>
              <c:tx>
                <c:rich>
                  <a:bodyPr/>
                  <a:lstStyle/>
                  <a:p>
                    <a:r>
                      <a:rPr lang="en-US"/>
                      <a:t>($0.97)</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4729-4F87-98AC-06ECBF1B196A}"/>
                </c:ext>
              </c:extLst>
            </c:dLbl>
            <c:dLbl>
              <c:idx val="3"/>
              <c:layout/>
              <c:tx>
                <c:rich>
                  <a:bodyPr/>
                  <a:lstStyle/>
                  <a:p>
                    <a:r>
                      <a:rPr lang="en-US"/>
                      <a:t>($0.06)</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E961-405B-BFA4-046BB087964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1-2 Financials _GAAP'!$G$17:$J$17</c:f>
              <c:strCache>
                <c:ptCount val="4"/>
                <c:pt idx="0">
                  <c:v>3Q19</c:v>
                </c:pt>
                <c:pt idx="1">
                  <c:v>3Q20</c:v>
                </c:pt>
                <c:pt idx="2">
                  <c:v>TTM 3Q19</c:v>
                </c:pt>
                <c:pt idx="3">
                  <c:v>TTM 3Q20</c:v>
                </c:pt>
              </c:strCache>
            </c:strRef>
          </c:cat>
          <c:val>
            <c:numRef>
              <c:f>'Slide 1-2 Financials _GAAP'!$G$18:$J$18</c:f>
              <c:numCache>
                <c:formatCode>"$"#,##0.00_);\("$"#,##0.00\)</c:formatCode>
                <c:ptCount val="4"/>
                <c:pt idx="0">
                  <c:v>-5.5309189455530955E-2</c:v>
                </c:pt>
                <c:pt idx="1">
                  <c:v>-5.9113008419305141E-2</c:v>
                </c:pt>
                <c:pt idx="2">
                  <c:v>-0.97756567821286366</c:v>
                </c:pt>
                <c:pt idx="3">
                  <c:v>-6.5537112042997198E-2</c:v>
                </c:pt>
              </c:numCache>
            </c:numRef>
          </c:val>
          <c:extLst>
            <c:ext xmlns:c16="http://schemas.microsoft.com/office/drawing/2014/chart" uri="{C3380CC4-5D6E-409C-BE32-E72D297353CC}">
              <c16:uniqueId val="{00000000-E961-405B-BFA4-046BB0879648}"/>
            </c:ext>
          </c:extLst>
        </c:ser>
        <c:dLbls>
          <c:showLegendKey val="0"/>
          <c:showVal val="0"/>
          <c:showCatName val="0"/>
          <c:showSerName val="0"/>
          <c:showPercent val="0"/>
          <c:showBubbleSize val="0"/>
        </c:dLbls>
        <c:gapWidth val="50"/>
        <c:overlap val="-27"/>
        <c:axId val="746996840"/>
        <c:axId val="746988968"/>
      </c:barChart>
      <c:catAx>
        <c:axId val="74699684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746988968"/>
        <c:crosses val="autoZero"/>
        <c:auto val="1"/>
        <c:lblAlgn val="ctr"/>
        <c:lblOffset val="100"/>
        <c:noMultiLvlLbl val="0"/>
      </c:catAx>
      <c:valAx>
        <c:axId val="746988968"/>
        <c:scaling>
          <c:orientation val="minMax"/>
        </c:scaling>
        <c:delete val="1"/>
        <c:axPos val="l"/>
        <c:numFmt formatCode="&quot;$&quot;#,##0.00_);\(&quot;$&quot;#,##0.00\)" sourceLinked="1"/>
        <c:majorTickMark val="none"/>
        <c:minorTickMark val="none"/>
        <c:tickLblPos val="nextTo"/>
        <c:crossAx val="7469968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Nova Light" panose="020B0304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'Diversification 1Q20'!$E$3</c:f>
              <c:strCache>
                <c:ptCount val="1"/>
                <c:pt idx="0">
                  <c:v>2016</c:v>
                </c:pt>
              </c:strCache>
            </c:strRef>
          </c:tx>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'Diversification 1Q20'!$D$4:$D$9</c:f>
              <c:strCache>
                <c:ptCount val="6"/>
                <c:pt idx="0">
                  <c:v>Construction</c:v>
                </c:pt>
                <c:pt idx="1">
                  <c:v>Industrial</c:v>
                </c:pt>
                <c:pt idx="2">
                  <c:v>Other</c:v>
                </c:pt>
                <c:pt idx="3">
                  <c:v>Oil &amp; Gas</c:v>
                </c:pt>
                <c:pt idx="4">
                  <c:v>Power Generation</c:v>
                </c:pt>
                <c:pt idx="5">
                  <c:v>Mining</c:v>
                </c:pt>
              </c:strCache>
            </c:strRef>
          </c:cat>
          <c:val>
            <c:numRef>
              <c:f>'Diversification 1Q20'!$E$4:$E$9</c:f>
              <c:numCache>
                <c:formatCode>0%</c:formatCode>
                <c:ptCount val="6"/>
                <c:pt idx="0">
                  <c:v>0</c:v>
                </c:pt>
                <c:pt idx="1">
                  <c:v>2.4E-2</c:v>
                </c:pt>
                <c:pt idx="2">
                  <c:v>7.1999999999999995E-2</c:v>
                </c:pt>
                <c:pt idx="3">
                  <c:v>1.4999999999999999E-2</c:v>
                </c:pt>
                <c:pt idx="4">
                  <c:v>0</c:v>
                </c:pt>
                <c:pt idx="5">
                  <c:v>2.5000000000000001E-2</c:v>
                </c:pt>
              </c:numCache>
            </c:numRef>
          </c:val>
          <c:extLst>
            <c:ext xmlns:c16="http://schemas.microsoft.com/office/drawing/2014/chart" uri="{C3380CC4-5D6E-409C-BE32-E72D297353CC}">
              <c16:uniqueId val="{00000000-C4A2-470B-AF58-41C6638F9CF0}"/>
            </c:ext>
          </c:extLst>
        </c:ser>
        <c:ser>
          <c:idx val="1"/>
          <c:order val="1"/>
          <c:tx>
            <c:strRef>
              <c:f>'Diversification 1Q20'!$F$3</c:f>
              <c:strCache>
                <c:ptCount val="1"/>
                <c:pt idx="0">
                  <c:v>2019</c:v>
                </c:pt>
              </c:strCache>
            </c:strRef>
          </c:tx>
          <c:spPr>
            <a:solidFill>
              <a:srgbClr val="CE7B28"/>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'Diversification 1Q20'!$D$4:$D$9</c:f>
              <c:strCache>
                <c:ptCount val="6"/>
                <c:pt idx="0">
                  <c:v>Construction</c:v>
                </c:pt>
                <c:pt idx="1">
                  <c:v>Industrial</c:v>
                </c:pt>
                <c:pt idx="2">
                  <c:v>Other</c:v>
                </c:pt>
                <c:pt idx="3">
                  <c:v>Oil &amp; Gas</c:v>
                </c:pt>
                <c:pt idx="4">
                  <c:v>Power Generation</c:v>
                </c:pt>
                <c:pt idx="5">
                  <c:v>Mining</c:v>
                </c:pt>
              </c:strCache>
            </c:strRef>
          </c:cat>
          <c:val>
            <c:numRef>
              <c:f>'Diversification 1Q20'!$F$4:$F$9</c:f>
              <c:numCache>
                <c:formatCode>0%</c:formatCode>
                <c:ptCount val="6"/>
                <c:pt idx="0">
                  <c:v>2.9000000000000001E-2</c:v>
                </c:pt>
                <c:pt idx="1">
                  <c:v>4.2999999999999997E-2</c:v>
                </c:pt>
                <c:pt idx="2">
                  <c:v>5.3999999999999999E-2</c:v>
                </c:pt>
                <c:pt idx="3">
                  <c:v>6.8000000000000005E-2</c:v>
                </c:pt>
                <c:pt idx="4">
                  <c:v>8.2000000000000003E-2</c:v>
                </c:pt>
                <c:pt idx="5">
                  <c:v>0.10199999999999999</c:v>
                </c:pt>
              </c:numCache>
            </c:numRef>
          </c:val>
          <c:extLst>
            <c:ext xmlns:c16="http://schemas.microsoft.com/office/drawing/2014/chart" uri="{C3380CC4-5D6E-409C-BE32-E72D297353CC}">
              <c16:uniqueId val="{00000001-C4A2-470B-AF58-41C6638F9CF0}"/>
            </c:ext>
          </c:extLst>
        </c:ser>
        <c:ser>
          <c:idx val="2"/>
          <c:order val="2"/>
          <c:tx>
            <c:strRef>
              <c:f>'Diversification 1Q20'!$G$3</c:f>
              <c:strCache>
                <c:ptCount val="1"/>
                <c:pt idx="0">
                  <c:v>TTM 3Q20</c:v>
                </c:pt>
              </c:strCache>
            </c:strRef>
          </c:tx>
          <c:spPr>
            <a:solidFill>
              <a:srgbClr val="006198"/>
            </a:solidFill>
            <a:ln>
              <a:noFill/>
            </a:ln>
            <a:effectLst/>
          </c:spPr>
          <c:invertIfNegative val="0"/>
          <c:dLbls>
            <c:dLbl>
              <c:idx val="2"/>
              <c:layout/>
              <c:tx>
                <c:rich>
                  <a:bodyPr/>
                  <a:lstStyle/>
                  <a:p>
                    <a:r>
                      <a:rPr lang="en-US"/>
                      <a:t>3%</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6ECA-4771-AC04-B54C59AD8F51}"/>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'Diversification 1Q20'!$D$4:$D$9</c:f>
              <c:strCache>
                <c:ptCount val="6"/>
                <c:pt idx="0">
                  <c:v>Construction</c:v>
                </c:pt>
                <c:pt idx="1">
                  <c:v>Industrial</c:v>
                </c:pt>
                <c:pt idx="2">
                  <c:v>Other</c:v>
                </c:pt>
                <c:pt idx="3">
                  <c:v>Oil &amp; Gas</c:v>
                </c:pt>
                <c:pt idx="4">
                  <c:v>Power Generation</c:v>
                </c:pt>
                <c:pt idx="5">
                  <c:v>Mining</c:v>
                </c:pt>
              </c:strCache>
            </c:strRef>
          </c:cat>
          <c:val>
            <c:numRef>
              <c:f>'Diversification 1Q20'!$G$4:$G$9</c:f>
              <c:numCache>
                <c:formatCode>0%</c:formatCode>
                <c:ptCount val="6"/>
                <c:pt idx="0">
                  <c:v>7.345410564351092E-3</c:v>
                </c:pt>
                <c:pt idx="1">
                  <c:v>5.1441592689536159E-2</c:v>
                </c:pt>
                <c:pt idx="2">
                  <c:v>1.5963516323516343E-2</c:v>
                </c:pt>
                <c:pt idx="3">
                  <c:v>4.496968819396361E-2</c:v>
                </c:pt>
                <c:pt idx="4">
                  <c:v>7.9969578729886096E-2</c:v>
                </c:pt>
                <c:pt idx="5">
                  <c:v>8.8937704297844755E-2</c:v>
                </c:pt>
              </c:numCache>
            </c:numRef>
          </c:val>
          <c:extLst>
            <c:ext xmlns:c16="http://schemas.microsoft.com/office/drawing/2014/chart" uri="{C3380CC4-5D6E-409C-BE32-E72D297353CC}">
              <c16:uniqueId val="{00000002-C4A2-470B-AF58-41C6638F9CF0}"/>
            </c:ext>
          </c:extLst>
        </c:ser>
        <c:dLbls>
          <c:showLegendKey val="0"/>
          <c:showVal val="0"/>
          <c:showCatName val="0"/>
          <c:showSerName val="0"/>
          <c:showPercent val="0"/>
          <c:showBubbleSize val="0"/>
        </c:dLbls>
        <c:gapWidth val="100"/>
        <c:overlap val="-27"/>
        <c:axId val="1094871728"/>
        <c:axId val="1094875664"/>
      </c:barChart>
      <c:catAx>
        <c:axId val="1094871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1094875664"/>
        <c:crosses val="autoZero"/>
        <c:auto val="1"/>
        <c:lblAlgn val="ctr"/>
        <c:lblOffset val="100"/>
        <c:noMultiLvlLbl val="0"/>
      </c:catAx>
      <c:valAx>
        <c:axId val="1094875664"/>
        <c:scaling>
          <c:orientation val="minMax"/>
        </c:scaling>
        <c:delete val="1"/>
        <c:axPos val="l"/>
        <c:numFmt formatCode="0%" sourceLinked="1"/>
        <c:majorTickMark val="none"/>
        <c:minorTickMark val="none"/>
        <c:tickLblPos val="nextTo"/>
        <c:crossAx val="10948717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Nova Light" panose="020B03040202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507088691064951E-2"/>
          <c:y val="5.4374481765519921E-2"/>
          <c:w val="0.97098582261787014"/>
          <c:h val="0.63039290914894663"/>
        </c:manualLayout>
      </c:layout>
      <c:barChart>
        <c:barDir val="col"/>
        <c:grouping val="stacked"/>
        <c:varyColors val="0"/>
        <c:ser>
          <c:idx val="0"/>
          <c:order val="0"/>
          <c:tx>
            <c:strRef>
              <c:f>'Diversification 1Q20'!$E$12</c:f>
              <c:strCache>
                <c:ptCount val="1"/>
                <c:pt idx="0">
                  <c:v>Non-Wind</c:v>
                </c:pt>
              </c:strCache>
            </c:strRef>
          </c:tx>
          <c:spPr>
            <a:solidFill>
              <a:srgbClr val="CE7B28"/>
            </a:solidFill>
            <a:ln>
              <a:noFill/>
            </a:ln>
            <a:effectLst/>
          </c:spPr>
          <c:invertIfNegative val="0"/>
          <c:dLbls>
            <c:dLbl>
              <c:idx val="3"/>
              <c:layout/>
              <c:tx>
                <c:rich>
                  <a:bodyPr/>
                  <a:lstStyle/>
                  <a:p>
                    <a:r>
                      <a:rPr lang="en-US"/>
                      <a:t>$65.9</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4CF4-4909-A848-71966D0419D5}"/>
                </c:ext>
              </c:extLst>
            </c:dLbl>
            <c:dLbl>
              <c:idx val="4"/>
              <c:layout/>
              <c:tx>
                <c:rich>
                  <a:bodyPr/>
                  <a:lstStyle/>
                  <a:p>
                    <a:r>
                      <a:rPr lang="en-US" dirty="0" smtClean="0"/>
                      <a:t>$63.0</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4CF4-4909-A848-71966D0419D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'Diversification 1Q20'!$D$13:$D$17</c:f>
              <c:strCache>
                <c:ptCount val="5"/>
                <c:pt idx="0">
                  <c:v>2016</c:v>
                </c:pt>
                <c:pt idx="1">
                  <c:v>2017</c:v>
                </c:pt>
                <c:pt idx="2">
                  <c:v>2018</c:v>
                </c:pt>
                <c:pt idx="3">
                  <c:v>2019</c:v>
                </c:pt>
                <c:pt idx="4">
                  <c:v>TTM 3Q20</c:v>
                </c:pt>
              </c:strCache>
            </c:strRef>
          </c:cat>
          <c:val>
            <c:numRef>
              <c:f>'Diversification 1Q20'!$E$13:$E$17</c:f>
              <c:numCache>
                <c:formatCode>"$"#,##0.0</c:formatCode>
                <c:ptCount val="5"/>
                <c:pt idx="0">
                  <c:v>24.7</c:v>
                </c:pt>
                <c:pt idx="1">
                  <c:v>46.2</c:v>
                </c:pt>
                <c:pt idx="2">
                  <c:v>63.7</c:v>
                </c:pt>
                <c:pt idx="3">
                  <c:v>67.400000000000006</c:v>
                </c:pt>
                <c:pt idx="4">
                  <c:v>59.882436309999996</c:v>
                </c:pt>
              </c:numCache>
            </c:numRef>
          </c:val>
          <c:extLst>
            <c:ext xmlns:c16="http://schemas.microsoft.com/office/drawing/2014/chart" uri="{C3380CC4-5D6E-409C-BE32-E72D297353CC}">
              <c16:uniqueId val="{00000000-5025-4076-AAEF-FCF041724E41}"/>
            </c:ext>
          </c:extLst>
        </c:ser>
        <c:ser>
          <c:idx val="1"/>
          <c:order val="1"/>
          <c:tx>
            <c:strRef>
              <c:f>'Diversification 1Q20'!$F$12</c:f>
              <c:strCache>
                <c:ptCount val="1"/>
                <c:pt idx="0">
                  <c:v>Wind - New Installations</c:v>
                </c:pt>
              </c:strCache>
            </c:strRef>
          </c:tx>
          <c:spPr>
            <a:solidFill>
              <a:srgbClr val="006198"/>
            </a:solidFill>
            <a:ln>
              <a:noFill/>
            </a:ln>
            <a:effectLst/>
          </c:spPr>
          <c:invertIfNegative val="0"/>
          <c:dLbls>
            <c:dLbl>
              <c:idx val="3"/>
              <c:layout/>
              <c:tx>
                <c:rich>
                  <a:bodyPr/>
                  <a:lstStyle/>
                  <a:p>
                    <a:r>
                      <a:rPr lang="en-US"/>
                      <a:t>$112.3</a:t>
                    </a:r>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4CF4-4909-A848-71966D0419D5}"/>
                </c:ext>
              </c:extLst>
            </c:dLbl>
            <c:dLbl>
              <c:idx val="4"/>
              <c:layout/>
              <c:tx>
                <c:rich>
                  <a:bodyPr/>
                  <a:lstStyle/>
                  <a:p>
                    <a:r>
                      <a:rPr lang="en-US"/>
                      <a:t>$144.5</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4CF4-4909-A848-71966D0419D5}"/>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'Diversification 1Q20'!$D$13:$D$17</c:f>
              <c:strCache>
                <c:ptCount val="5"/>
                <c:pt idx="0">
                  <c:v>2016</c:v>
                </c:pt>
                <c:pt idx="1">
                  <c:v>2017</c:v>
                </c:pt>
                <c:pt idx="2">
                  <c:v>2018</c:v>
                </c:pt>
                <c:pt idx="3">
                  <c:v>2019</c:v>
                </c:pt>
                <c:pt idx="4">
                  <c:v>TTM 3Q20</c:v>
                </c:pt>
              </c:strCache>
            </c:strRef>
          </c:cat>
          <c:val>
            <c:numRef>
              <c:f>'Diversification 1Q20'!$F$13:$F$17</c:f>
              <c:numCache>
                <c:formatCode>"$"#,##0.0</c:formatCode>
                <c:ptCount val="5"/>
                <c:pt idx="0">
                  <c:v>156.19999999999999</c:v>
                </c:pt>
                <c:pt idx="1">
                  <c:v>100.6</c:v>
                </c:pt>
                <c:pt idx="2">
                  <c:v>61.8</c:v>
                </c:pt>
                <c:pt idx="3">
                  <c:v>110.9</c:v>
                </c:pt>
                <c:pt idx="4">
                  <c:v>147.59064999999998</c:v>
                </c:pt>
              </c:numCache>
            </c:numRef>
          </c:val>
          <c:extLst>
            <c:ext xmlns:c16="http://schemas.microsoft.com/office/drawing/2014/chart" uri="{C3380CC4-5D6E-409C-BE32-E72D297353CC}">
              <c16:uniqueId val="{00000001-5025-4076-AAEF-FCF041724E41}"/>
            </c:ext>
          </c:extLst>
        </c:ser>
        <c:dLbls>
          <c:showLegendKey val="0"/>
          <c:showVal val="0"/>
          <c:showCatName val="0"/>
          <c:showSerName val="0"/>
          <c:showPercent val="0"/>
          <c:showBubbleSize val="0"/>
        </c:dLbls>
        <c:gapWidth val="50"/>
        <c:overlap val="100"/>
        <c:axId val="709857368"/>
        <c:axId val="709847856"/>
      </c:barChart>
      <c:catAx>
        <c:axId val="709857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709847856"/>
        <c:crosses val="autoZero"/>
        <c:auto val="1"/>
        <c:lblAlgn val="ctr"/>
        <c:lblOffset val="100"/>
        <c:noMultiLvlLbl val="0"/>
      </c:catAx>
      <c:valAx>
        <c:axId val="709847856"/>
        <c:scaling>
          <c:orientation val="minMax"/>
        </c:scaling>
        <c:delete val="1"/>
        <c:axPos val="l"/>
        <c:numFmt formatCode="&quot;$&quot;#,##0.0" sourceLinked="1"/>
        <c:majorTickMark val="none"/>
        <c:minorTickMark val="none"/>
        <c:tickLblPos val="nextTo"/>
        <c:crossAx val="7098573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Nova Light" panose="020B03040202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'Slide 2-4 Wind Market'!$F$6</c:f>
              <c:strCache>
                <c:ptCount val="1"/>
                <c:pt idx="0">
                  <c:v>United States Onshore Wind Energy (GW)</c:v>
                </c:pt>
              </c:strCache>
            </c:strRef>
          </c:tx>
          <c:spPr>
            <a:solidFill>
              <a:srgbClr val="006198"/>
            </a:solidFill>
            <a:ln>
              <a:noFill/>
            </a:ln>
            <a:effectLst/>
          </c:spPr>
          <c:invertIfNegative val="0"/>
          <c:cat>
            <c:strRef>
              <c:f>'Slide 2-4 Wind Market'!$G$5:$R$5</c:f>
              <c:strCache>
                <c:ptCount val="12"/>
                <c:pt idx="0">
                  <c:v>CY18</c:v>
                </c:pt>
                <c:pt idx="1">
                  <c:v>CY19</c:v>
                </c:pt>
                <c:pt idx="2">
                  <c:v>CY20 E</c:v>
                </c:pt>
                <c:pt idx="3">
                  <c:v>CY21 E</c:v>
                </c:pt>
                <c:pt idx="4">
                  <c:v>CY22 E</c:v>
                </c:pt>
                <c:pt idx="5">
                  <c:v>CY23 E</c:v>
                </c:pt>
                <c:pt idx="6">
                  <c:v>CY24 E</c:v>
                </c:pt>
                <c:pt idx="7">
                  <c:v>CY25 E</c:v>
                </c:pt>
                <c:pt idx="8">
                  <c:v>CY26 E</c:v>
                </c:pt>
                <c:pt idx="9">
                  <c:v>CY27 E</c:v>
                </c:pt>
                <c:pt idx="10">
                  <c:v>CY28 E</c:v>
                </c:pt>
                <c:pt idx="11">
                  <c:v>CY29 E</c:v>
                </c:pt>
              </c:strCache>
            </c:strRef>
          </c:cat>
          <c:val>
            <c:numRef>
              <c:f>'Slide 2-4 Wind Market'!$G$6:$R$6</c:f>
              <c:numCache>
                <c:formatCode>0.0</c:formatCode>
                <c:ptCount val="12"/>
                <c:pt idx="0">
                  <c:v>8.0013549999999984</c:v>
                </c:pt>
                <c:pt idx="1">
                  <c:v>10.997285</c:v>
                </c:pt>
                <c:pt idx="2">
                  <c:v>16.564799999999998</c:v>
                </c:pt>
                <c:pt idx="3">
                  <c:v>13.20374</c:v>
                </c:pt>
                <c:pt idx="4">
                  <c:v>6.8220000000000001</c:v>
                </c:pt>
                <c:pt idx="5">
                  <c:v>5.3</c:v>
                </c:pt>
                <c:pt idx="6">
                  <c:v>6.2249999999999996</c:v>
                </c:pt>
                <c:pt idx="7">
                  <c:v>3.6749999999999998</c:v>
                </c:pt>
                <c:pt idx="8">
                  <c:v>4.5199999999999996</c:v>
                </c:pt>
                <c:pt idx="9">
                  <c:v>5.0599999999999996</c:v>
                </c:pt>
                <c:pt idx="10">
                  <c:v>5.09</c:v>
                </c:pt>
                <c:pt idx="11">
                  <c:v>5.1050000000000004</c:v>
                </c:pt>
              </c:numCache>
            </c:numRef>
          </c:val>
          <c:extLst>
            <c:ext xmlns:c16="http://schemas.microsoft.com/office/drawing/2014/chart" uri="{C3380CC4-5D6E-409C-BE32-E72D297353CC}">
              <c16:uniqueId val="{00000000-377C-4C0C-A4F4-F5EB709213BB}"/>
            </c:ext>
          </c:extLst>
        </c:ser>
        <c:ser>
          <c:idx val="1"/>
          <c:order val="1"/>
          <c:tx>
            <c:strRef>
              <c:f>'Slide 2-4 Wind Market'!$F$7</c:f>
              <c:strCache>
                <c:ptCount val="1"/>
                <c:pt idx="0">
                  <c:v>United States Offshore Wind Energy (GW)</c:v>
                </c:pt>
              </c:strCache>
            </c:strRef>
          </c:tx>
          <c:spPr>
            <a:solidFill>
              <a:srgbClr val="CE7B28"/>
            </a:solidFill>
            <a:ln>
              <a:noFill/>
            </a:ln>
            <a:effectLst/>
          </c:spPr>
          <c:invertIfNegative val="0"/>
          <c:cat>
            <c:strRef>
              <c:f>'Slide 2-4 Wind Market'!$G$5:$R$5</c:f>
              <c:strCache>
                <c:ptCount val="12"/>
                <c:pt idx="0">
                  <c:v>CY18</c:v>
                </c:pt>
                <c:pt idx="1">
                  <c:v>CY19</c:v>
                </c:pt>
                <c:pt idx="2">
                  <c:v>CY20 E</c:v>
                </c:pt>
                <c:pt idx="3">
                  <c:v>CY21 E</c:v>
                </c:pt>
                <c:pt idx="4">
                  <c:v>CY22 E</c:v>
                </c:pt>
                <c:pt idx="5">
                  <c:v>CY23 E</c:v>
                </c:pt>
                <c:pt idx="6">
                  <c:v>CY24 E</c:v>
                </c:pt>
                <c:pt idx="7">
                  <c:v>CY25 E</c:v>
                </c:pt>
                <c:pt idx="8">
                  <c:v>CY26 E</c:v>
                </c:pt>
                <c:pt idx="9">
                  <c:v>CY27 E</c:v>
                </c:pt>
                <c:pt idx="10">
                  <c:v>CY28 E</c:v>
                </c:pt>
                <c:pt idx="11">
                  <c:v>CY29 E</c:v>
                </c:pt>
              </c:strCache>
            </c:strRef>
          </c:cat>
          <c:val>
            <c:numRef>
              <c:f>'Slide 2-4 Wind Market'!$G$7:$R$7</c:f>
              <c:numCache>
                <c:formatCode>0.0</c:formatCode>
                <c:ptCount val="12"/>
                <c:pt idx="0">
                  <c:v>0</c:v>
                </c:pt>
                <c:pt idx="1">
                  <c:v>0</c:v>
                </c:pt>
                <c:pt idx="2">
                  <c:v>1.2E-2</c:v>
                </c:pt>
                <c:pt idx="3">
                  <c:v>0</c:v>
                </c:pt>
                <c:pt idx="4">
                  <c:v>0</c:v>
                </c:pt>
                <c:pt idx="5">
                  <c:v>1.083</c:v>
                </c:pt>
                <c:pt idx="6">
                  <c:v>3.7080000000000002</c:v>
                </c:pt>
                <c:pt idx="7">
                  <c:v>4.2080000000000002</c:v>
                </c:pt>
                <c:pt idx="8">
                  <c:v>3.68</c:v>
                </c:pt>
                <c:pt idx="9">
                  <c:v>3.9</c:v>
                </c:pt>
                <c:pt idx="10">
                  <c:v>4</c:v>
                </c:pt>
                <c:pt idx="11">
                  <c:v>4.0999999999999996</c:v>
                </c:pt>
              </c:numCache>
            </c:numRef>
          </c:val>
          <c:extLst>
            <c:ext xmlns:c16="http://schemas.microsoft.com/office/drawing/2014/chart" uri="{C3380CC4-5D6E-409C-BE32-E72D297353CC}">
              <c16:uniqueId val="{00000001-377C-4C0C-A4F4-F5EB709213BB}"/>
            </c:ext>
          </c:extLst>
        </c:ser>
        <c:dLbls>
          <c:showLegendKey val="0"/>
          <c:showVal val="0"/>
          <c:showCatName val="0"/>
          <c:showSerName val="0"/>
          <c:showPercent val="0"/>
          <c:showBubbleSize val="0"/>
        </c:dLbls>
        <c:gapWidth val="50"/>
        <c:overlap val="100"/>
        <c:axId val="1153036424"/>
        <c:axId val="1153044952"/>
      </c:barChart>
      <c:catAx>
        <c:axId val="1153036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1153044952"/>
        <c:crosses val="autoZero"/>
        <c:auto val="1"/>
        <c:lblAlgn val="ctr"/>
        <c:lblOffset val="100"/>
        <c:noMultiLvlLbl val="0"/>
      </c:catAx>
      <c:valAx>
        <c:axId val="1153044952"/>
        <c:scaling>
          <c:orientation val="minMax"/>
        </c:scaling>
        <c:delete val="1"/>
        <c:axPos val="l"/>
        <c:numFmt formatCode="0.0" sourceLinked="1"/>
        <c:majorTickMark val="none"/>
        <c:minorTickMark val="none"/>
        <c:tickLblPos val="nextTo"/>
        <c:crossAx val="11530364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Nova Light" panose="020B030402020202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ysClr val="window" lastClr="FFFFFF"/>
            </a:solidFill>
            <a:ln>
              <a:noFill/>
            </a:ln>
            <a:effectLst/>
          </c:spPr>
          <c:invertIfNegative val="0"/>
          <c:cat>
            <c:strRef>
              <c:f>Lazard!$B$18:$B$22</c:f>
              <c:strCache>
                <c:ptCount val="5"/>
                <c:pt idx="0">
                  <c:v>Onshore Wind</c:v>
                </c:pt>
                <c:pt idx="1">
                  <c:v>Solar PV Utility</c:v>
                </c:pt>
                <c:pt idx="2">
                  <c:v>CC Gas</c:v>
                </c:pt>
                <c:pt idx="3">
                  <c:v>Geothermal</c:v>
                </c:pt>
                <c:pt idx="4">
                  <c:v>Coal</c:v>
                </c:pt>
              </c:strCache>
            </c:strRef>
          </c:cat>
          <c:val>
            <c:numRef>
              <c:f>Lazard!$C$18:$C$22</c:f>
              <c:numCache>
                <c:formatCode>"$"#,##0_);\("$"#,##0\)</c:formatCode>
                <c:ptCount val="5"/>
                <c:pt idx="0">
                  <c:v>28</c:v>
                </c:pt>
                <c:pt idx="1">
                  <c:v>36</c:v>
                </c:pt>
                <c:pt idx="2">
                  <c:v>44</c:v>
                </c:pt>
                <c:pt idx="3">
                  <c:v>66</c:v>
                </c:pt>
                <c:pt idx="4">
                  <c:v>69</c:v>
                </c:pt>
              </c:numCache>
            </c:numRef>
          </c:val>
          <c:extLst>
            <c:ext xmlns:c16="http://schemas.microsoft.com/office/drawing/2014/chart" uri="{C3380CC4-5D6E-409C-BE32-E72D297353CC}">
              <c16:uniqueId val="{00000000-6C94-415A-8079-9FF0A6356C0E}"/>
            </c:ext>
          </c:extLst>
        </c:ser>
        <c:ser>
          <c:idx val="1"/>
          <c:order val="1"/>
          <c:spPr>
            <a:solidFill>
              <a:srgbClr val="CE7B28"/>
            </a:solidFill>
            <a:ln>
              <a:noFill/>
            </a:ln>
            <a:effectLst/>
          </c:spPr>
          <c:invertIfNegative val="0"/>
          <c:dPt>
            <c:idx val="0"/>
            <c:invertIfNegative val="0"/>
            <c:bubble3D val="0"/>
            <c:spPr>
              <a:solidFill>
                <a:srgbClr val="006198"/>
              </a:solidFill>
              <a:ln>
                <a:noFill/>
              </a:ln>
              <a:effectLst/>
            </c:spPr>
            <c:extLst>
              <c:ext xmlns:c16="http://schemas.microsoft.com/office/drawing/2014/chart" uri="{C3380CC4-5D6E-409C-BE32-E72D297353CC}">
                <c16:uniqueId val="{00000003-6C94-415A-8079-9FF0A6356C0E}"/>
              </c:ext>
            </c:extLst>
          </c:dPt>
          <c:cat>
            <c:strRef>
              <c:f>Lazard!$B$18:$B$22</c:f>
              <c:strCache>
                <c:ptCount val="5"/>
                <c:pt idx="0">
                  <c:v>Onshore Wind</c:v>
                </c:pt>
                <c:pt idx="1">
                  <c:v>Solar PV Utility</c:v>
                </c:pt>
                <c:pt idx="2">
                  <c:v>CC Gas</c:v>
                </c:pt>
                <c:pt idx="3">
                  <c:v>Geothermal</c:v>
                </c:pt>
                <c:pt idx="4">
                  <c:v>Coal</c:v>
                </c:pt>
              </c:strCache>
            </c:strRef>
          </c:cat>
          <c:val>
            <c:numRef>
              <c:f>Lazard!$D$18:$D$22</c:f>
              <c:numCache>
                <c:formatCode>"$"#,##0_);\("$"#,##0\)</c:formatCode>
                <c:ptCount val="5"/>
                <c:pt idx="0">
                  <c:v>26</c:v>
                </c:pt>
                <c:pt idx="1">
                  <c:v>8</c:v>
                </c:pt>
                <c:pt idx="2">
                  <c:v>24</c:v>
                </c:pt>
                <c:pt idx="3">
                  <c:v>86</c:v>
                </c:pt>
                <c:pt idx="4">
                  <c:v>43</c:v>
                </c:pt>
              </c:numCache>
            </c:numRef>
          </c:val>
          <c:extLst>
            <c:ext xmlns:c16="http://schemas.microsoft.com/office/drawing/2014/chart" uri="{C3380CC4-5D6E-409C-BE32-E72D297353CC}">
              <c16:uniqueId val="{00000001-6C94-415A-8079-9FF0A6356C0E}"/>
            </c:ext>
          </c:extLst>
        </c:ser>
        <c:dLbls>
          <c:showLegendKey val="0"/>
          <c:showVal val="0"/>
          <c:showCatName val="0"/>
          <c:showSerName val="0"/>
          <c:showPercent val="0"/>
          <c:showBubbleSize val="0"/>
        </c:dLbls>
        <c:gapWidth val="50"/>
        <c:overlap val="100"/>
        <c:axId val="434281208"/>
        <c:axId val="434280880"/>
      </c:barChart>
      <c:catAx>
        <c:axId val="434281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434280880"/>
        <c:crosses val="autoZero"/>
        <c:auto val="1"/>
        <c:lblAlgn val="ctr"/>
        <c:lblOffset val="100"/>
        <c:noMultiLvlLbl val="0"/>
      </c:catAx>
      <c:valAx>
        <c:axId val="434280880"/>
        <c:scaling>
          <c:orientation val="minMax"/>
        </c:scaling>
        <c:delete val="0"/>
        <c:axPos val="l"/>
        <c:numFmt formatCode="&quot;$&quot;#,##0_);\(&quot;$&quot;#,##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4342812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Nova Light" panose="020B030402020202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Lazard!$J$21</c:f>
              <c:strCache>
                <c:ptCount val="1"/>
                <c:pt idx="0">
                  <c:v>A</c:v>
                </c:pt>
              </c:strCache>
            </c:strRef>
          </c:tx>
          <c:spPr>
            <a:solidFill>
              <a:sysClr val="window" lastClr="FFFFFF"/>
            </a:solidFill>
            <a:ln>
              <a:noFill/>
            </a:ln>
            <a:effectLst/>
          </c:spPr>
          <c:invertIfNegative val="0"/>
          <c:cat>
            <c:strRef>
              <c:f>Lazard!$I$22:$I$32</c:f>
              <c:strCache>
                <c:ptCount val="11"/>
                <c:pt idx="0">
                  <c:v>CY09</c:v>
                </c:pt>
                <c:pt idx="1">
                  <c:v>CY10</c:v>
                </c:pt>
                <c:pt idx="2">
                  <c:v>CY11</c:v>
                </c:pt>
                <c:pt idx="3">
                  <c:v>CY12</c:v>
                </c:pt>
                <c:pt idx="4">
                  <c:v>CY13</c:v>
                </c:pt>
                <c:pt idx="5">
                  <c:v>CY14</c:v>
                </c:pt>
                <c:pt idx="6">
                  <c:v>CY15</c:v>
                </c:pt>
                <c:pt idx="7">
                  <c:v>CY16</c:v>
                </c:pt>
                <c:pt idx="8">
                  <c:v>CY17</c:v>
                </c:pt>
                <c:pt idx="9">
                  <c:v>CY18</c:v>
                </c:pt>
                <c:pt idx="10">
                  <c:v>CY19</c:v>
                </c:pt>
              </c:strCache>
            </c:strRef>
          </c:cat>
          <c:val>
            <c:numRef>
              <c:f>Lazard!$J$22:$J$32</c:f>
              <c:numCache>
                <c:formatCode>"$"#,##0_);\("$"#,##0\)</c:formatCode>
                <c:ptCount val="11"/>
                <c:pt idx="0">
                  <c:v>101</c:v>
                </c:pt>
                <c:pt idx="1">
                  <c:v>99</c:v>
                </c:pt>
                <c:pt idx="2">
                  <c:v>50</c:v>
                </c:pt>
                <c:pt idx="3">
                  <c:v>48</c:v>
                </c:pt>
                <c:pt idx="4">
                  <c:v>45</c:v>
                </c:pt>
                <c:pt idx="5">
                  <c:v>37</c:v>
                </c:pt>
                <c:pt idx="6">
                  <c:v>32</c:v>
                </c:pt>
                <c:pt idx="7">
                  <c:v>32</c:v>
                </c:pt>
                <c:pt idx="8">
                  <c:v>30</c:v>
                </c:pt>
                <c:pt idx="9">
                  <c:v>29</c:v>
                </c:pt>
                <c:pt idx="10">
                  <c:v>28</c:v>
                </c:pt>
              </c:numCache>
            </c:numRef>
          </c:val>
          <c:extLst>
            <c:ext xmlns:c16="http://schemas.microsoft.com/office/drawing/2014/chart" uri="{C3380CC4-5D6E-409C-BE32-E72D297353CC}">
              <c16:uniqueId val="{00000000-F213-4BB3-BD42-3D183ABC1589}"/>
            </c:ext>
          </c:extLst>
        </c:ser>
        <c:ser>
          <c:idx val="1"/>
          <c:order val="1"/>
          <c:tx>
            <c:strRef>
              <c:f>Lazard!$K$21</c:f>
              <c:strCache>
                <c:ptCount val="1"/>
                <c:pt idx="0">
                  <c:v>B</c:v>
                </c:pt>
              </c:strCache>
            </c:strRef>
          </c:tx>
          <c:spPr>
            <a:solidFill>
              <a:srgbClr val="006198"/>
            </a:solidFill>
            <a:ln>
              <a:noFill/>
            </a:ln>
            <a:effectLst/>
          </c:spPr>
          <c:invertIfNegative val="0"/>
          <c:cat>
            <c:strRef>
              <c:f>Lazard!$I$22:$I$32</c:f>
              <c:strCache>
                <c:ptCount val="11"/>
                <c:pt idx="0">
                  <c:v>CY09</c:v>
                </c:pt>
                <c:pt idx="1">
                  <c:v>CY10</c:v>
                </c:pt>
                <c:pt idx="2">
                  <c:v>CY11</c:v>
                </c:pt>
                <c:pt idx="3">
                  <c:v>CY12</c:v>
                </c:pt>
                <c:pt idx="4">
                  <c:v>CY13</c:v>
                </c:pt>
                <c:pt idx="5">
                  <c:v>CY14</c:v>
                </c:pt>
                <c:pt idx="6">
                  <c:v>CY15</c:v>
                </c:pt>
                <c:pt idx="7">
                  <c:v>CY16</c:v>
                </c:pt>
                <c:pt idx="8">
                  <c:v>CY17</c:v>
                </c:pt>
                <c:pt idx="9">
                  <c:v>CY18</c:v>
                </c:pt>
                <c:pt idx="10">
                  <c:v>CY19</c:v>
                </c:pt>
              </c:strCache>
            </c:strRef>
          </c:cat>
          <c:val>
            <c:numRef>
              <c:f>Lazard!$K$22:$K$32</c:f>
              <c:numCache>
                <c:formatCode>"$"#,##0_);\("$"#,##0\)</c:formatCode>
                <c:ptCount val="11"/>
                <c:pt idx="0">
                  <c:v>68</c:v>
                </c:pt>
                <c:pt idx="1">
                  <c:v>49</c:v>
                </c:pt>
                <c:pt idx="2">
                  <c:v>42</c:v>
                </c:pt>
                <c:pt idx="3">
                  <c:v>47</c:v>
                </c:pt>
                <c:pt idx="4">
                  <c:v>50</c:v>
                </c:pt>
                <c:pt idx="5">
                  <c:v>44</c:v>
                </c:pt>
                <c:pt idx="6">
                  <c:v>45</c:v>
                </c:pt>
                <c:pt idx="7">
                  <c:v>30</c:v>
                </c:pt>
                <c:pt idx="8">
                  <c:v>30</c:v>
                </c:pt>
                <c:pt idx="9">
                  <c:v>27</c:v>
                </c:pt>
                <c:pt idx="10">
                  <c:v>26</c:v>
                </c:pt>
              </c:numCache>
            </c:numRef>
          </c:val>
          <c:extLst>
            <c:ext xmlns:c16="http://schemas.microsoft.com/office/drawing/2014/chart" uri="{C3380CC4-5D6E-409C-BE32-E72D297353CC}">
              <c16:uniqueId val="{00000001-F213-4BB3-BD42-3D183ABC1589}"/>
            </c:ext>
          </c:extLst>
        </c:ser>
        <c:dLbls>
          <c:showLegendKey val="0"/>
          <c:showVal val="0"/>
          <c:showCatName val="0"/>
          <c:showSerName val="0"/>
          <c:showPercent val="0"/>
          <c:showBubbleSize val="0"/>
        </c:dLbls>
        <c:gapWidth val="50"/>
        <c:overlap val="100"/>
        <c:axId val="434285800"/>
        <c:axId val="434284488"/>
      </c:barChart>
      <c:lineChart>
        <c:grouping val="standard"/>
        <c:varyColors val="0"/>
        <c:ser>
          <c:idx val="2"/>
          <c:order val="2"/>
          <c:tx>
            <c:strRef>
              <c:f>Lazard!$L$21</c:f>
              <c:strCache>
                <c:ptCount val="1"/>
                <c:pt idx="0">
                  <c:v>Mean</c:v>
                </c:pt>
              </c:strCache>
            </c:strRef>
          </c:tx>
          <c:spPr>
            <a:ln w="22225" cap="rnd">
              <a:solidFill>
                <a:srgbClr val="CE7B28"/>
              </a:solidFill>
              <a:prstDash val="sysDash"/>
              <a:round/>
            </a:ln>
            <a:effectLst/>
          </c:spPr>
          <c:marker>
            <c:symbol val="none"/>
          </c:marker>
          <c:cat>
            <c:strRef>
              <c:f>Lazard!$I$22:$I$32</c:f>
              <c:strCache>
                <c:ptCount val="11"/>
                <c:pt idx="0">
                  <c:v>CY09</c:v>
                </c:pt>
                <c:pt idx="1">
                  <c:v>CY10</c:v>
                </c:pt>
                <c:pt idx="2">
                  <c:v>CY11</c:v>
                </c:pt>
                <c:pt idx="3">
                  <c:v>CY12</c:v>
                </c:pt>
                <c:pt idx="4">
                  <c:v>CY13</c:v>
                </c:pt>
                <c:pt idx="5">
                  <c:v>CY14</c:v>
                </c:pt>
                <c:pt idx="6">
                  <c:v>CY15</c:v>
                </c:pt>
                <c:pt idx="7">
                  <c:v>CY16</c:v>
                </c:pt>
                <c:pt idx="8">
                  <c:v>CY17</c:v>
                </c:pt>
                <c:pt idx="9">
                  <c:v>CY18</c:v>
                </c:pt>
                <c:pt idx="10">
                  <c:v>CY19</c:v>
                </c:pt>
              </c:strCache>
            </c:strRef>
          </c:cat>
          <c:val>
            <c:numRef>
              <c:f>Lazard!$L$22:$L$32</c:f>
              <c:numCache>
                <c:formatCode>"$"#,##0_);\("$"#,##0\)</c:formatCode>
                <c:ptCount val="11"/>
                <c:pt idx="0">
                  <c:v>135</c:v>
                </c:pt>
                <c:pt idx="1">
                  <c:v>123.5</c:v>
                </c:pt>
                <c:pt idx="2">
                  <c:v>71</c:v>
                </c:pt>
                <c:pt idx="3">
                  <c:v>71.5</c:v>
                </c:pt>
                <c:pt idx="4">
                  <c:v>70</c:v>
                </c:pt>
                <c:pt idx="5">
                  <c:v>59</c:v>
                </c:pt>
                <c:pt idx="6">
                  <c:v>54.5</c:v>
                </c:pt>
                <c:pt idx="7">
                  <c:v>47</c:v>
                </c:pt>
                <c:pt idx="8">
                  <c:v>45</c:v>
                </c:pt>
                <c:pt idx="9">
                  <c:v>42.5</c:v>
                </c:pt>
                <c:pt idx="10">
                  <c:v>41</c:v>
                </c:pt>
              </c:numCache>
            </c:numRef>
          </c:val>
          <c:smooth val="0"/>
          <c:extLst>
            <c:ext xmlns:c16="http://schemas.microsoft.com/office/drawing/2014/chart" uri="{C3380CC4-5D6E-409C-BE32-E72D297353CC}">
              <c16:uniqueId val="{00000002-F213-4BB3-BD42-3D183ABC1589}"/>
            </c:ext>
          </c:extLst>
        </c:ser>
        <c:dLbls>
          <c:showLegendKey val="0"/>
          <c:showVal val="0"/>
          <c:showCatName val="0"/>
          <c:showSerName val="0"/>
          <c:showPercent val="0"/>
          <c:showBubbleSize val="0"/>
        </c:dLbls>
        <c:marker val="1"/>
        <c:smooth val="0"/>
        <c:axId val="434285800"/>
        <c:axId val="434284488"/>
      </c:lineChart>
      <c:catAx>
        <c:axId val="434285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434284488"/>
        <c:crosses val="autoZero"/>
        <c:auto val="1"/>
        <c:lblAlgn val="ctr"/>
        <c:lblOffset val="100"/>
        <c:noMultiLvlLbl val="0"/>
      </c:catAx>
      <c:valAx>
        <c:axId val="434284488"/>
        <c:scaling>
          <c:orientation val="minMax"/>
        </c:scaling>
        <c:delete val="0"/>
        <c:axPos val="l"/>
        <c:numFmt formatCode="&quot;$&quot;#,##0_);\(&quot;$&quot;#,##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4342858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Nova Light" panose="020B03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1-2 Financials _GAAP'!$F$10</c:f>
              <c:strCache>
                <c:ptCount val="1"/>
                <c:pt idx="0">
                  <c:v>Gross Profit ($MM)</c:v>
                </c:pt>
              </c:strCache>
            </c:strRef>
          </c:tx>
          <c:spPr>
            <a:solidFill>
              <a:srgbClr val="006198"/>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3-39FC-473A-9B18-ED7911E956B6}"/>
              </c:ext>
            </c:extLst>
          </c:dPt>
          <c:dPt>
            <c:idx val="2"/>
            <c:invertIfNegative val="0"/>
            <c:bubble3D val="0"/>
            <c:spPr>
              <a:solidFill>
                <a:schemeClr val="bg1">
                  <a:lumMod val="75000"/>
                </a:schemeClr>
              </a:solidFill>
              <a:ln>
                <a:noFill/>
              </a:ln>
              <a:effectLst/>
            </c:spPr>
            <c:extLst>
              <c:ext xmlns:c16="http://schemas.microsoft.com/office/drawing/2014/chart" uri="{C3380CC4-5D6E-409C-BE32-E72D297353CC}">
                <c16:uniqueId val="{00000002-39FC-473A-9B18-ED7911E956B6}"/>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1-2 Financials _GAAP'!$G$9:$J$9</c:f>
              <c:strCache>
                <c:ptCount val="4"/>
                <c:pt idx="0">
                  <c:v>3Q19</c:v>
                </c:pt>
                <c:pt idx="1">
                  <c:v>3Q20</c:v>
                </c:pt>
                <c:pt idx="2">
                  <c:v>TTM 3Q19</c:v>
                </c:pt>
                <c:pt idx="3">
                  <c:v>TTM 3Q20</c:v>
                </c:pt>
              </c:strCache>
            </c:strRef>
          </c:cat>
          <c:val>
            <c:numRef>
              <c:f>'Slide 1-2 Financials _GAAP'!$G$10:$J$10</c:f>
              <c:numCache>
                <c:formatCode>"$"#,##0.0_);\("$"#,##0.0\)</c:formatCode>
                <c:ptCount val="4"/>
                <c:pt idx="0">
                  <c:v>3.9939999999999998</c:v>
                </c:pt>
                <c:pt idx="1">
                  <c:v>3.7439999999999998</c:v>
                </c:pt>
                <c:pt idx="2">
                  <c:v>10.910999999999998</c:v>
                </c:pt>
                <c:pt idx="3">
                  <c:v>19.308999999999997</c:v>
                </c:pt>
              </c:numCache>
            </c:numRef>
          </c:val>
          <c:extLst>
            <c:ext xmlns:c16="http://schemas.microsoft.com/office/drawing/2014/chart" uri="{C3380CC4-5D6E-409C-BE32-E72D297353CC}">
              <c16:uniqueId val="{00000000-39FC-473A-9B18-ED7911E956B6}"/>
            </c:ext>
          </c:extLst>
        </c:ser>
        <c:dLbls>
          <c:showLegendKey val="0"/>
          <c:showVal val="0"/>
          <c:showCatName val="0"/>
          <c:showSerName val="0"/>
          <c:showPercent val="0"/>
          <c:showBubbleSize val="0"/>
        </c:dLbls>
        <c:gapWidth val="50"/>
        <c:overlap val="-27"/>
        <c:axId val="396411520"/>
        <c:axId val="396420704"/>
      </c:barChart>
      <c:catAx>
        <c:axId val="396411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396420704"/>
        <c:crosses val="autoZero"/>
        <c:auto val="1"/>
        <c:lblAlgn val="ctr"/>
        <c:lblOffset val="100"/>
        <c:noMultiLvlLbl val="0"/>
      </c:catAx>
      <c:valAx>
        <c:axId val="396420704"/>
        <c:scaling>
          <c:orientation val="minMax"/>
        </c:scaling>
        <c:delete val="1"/>
        <c:axPos val="l"/>
        <c:numFmt formatCode="&quot;$&quot;#,##0.0_);\(&quot;$&quot;#,##0.0\)" sourceLinked="1"/>
        <c:majorTickMark val="none"/>
        <c:minorTickMark val="none"/>
        <c:tickLblPos val="nextTo"/>
        <c:crossAx val="39641152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Nova Light" panose="020B03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1-2 Financials _GAAP'!$F$14</c:f>
              <c:strCache>
                <c:ptCount val="1"/>
                <c:pt idx="0">
                  <c:v>Adjusted EBITDA ($MM)</c:v>
                </c:pt>
              </c:strCache>
            </c:strRef>
          </c:tx>
          <c:spPr>
            <a:solidFill>
              <a:srgbClr val="006198"/>
            </a:solidFill>
            <a:ln>
              <a:noFill/>
            </a:ln>
            <a:effectLst/>
          </c:spPr>
          <c:invertIfNegative val="0"/>
          <c:dPt>
            <c:idx val="0"/>
            <c:invertIfNegative val="0"/>
            <c:bubble3D val="0"/>
            <c:spPr>
              <a:solidFill>
                <a:schemeClr val="bg1">
                  <a:lumMod val="75000"/>
                </a:schemeClr>
              </a:solidFill>
              <a:ln>
                <a:noFill/>
              </a:ln>
              <a:effectLst/>
            </c:spPr>
            <c:extLst>
              <c:ext xmlns:c16="http://schemas.microsoft.com/office/drawing/2014/chart" uri="{C3380CC4-5D6E-409C-BE32-E72D297353CC}">
                <c16:uniqueId val="{00000003-18E0-4B1A-9C4D-C61BF866EFE2}"/>
              </c:ext>
            </c:extLst>
          </c:dPt>
          <c:dPt>
            <c:idx val="2"/>
            <c:invertIfNegative val="0"/>
            <c:bubble3D val="0"/>
            <c:spPr>
              <a:solidFill>
                <a:schemeClr val="bg1">
                  <a:lumMod val="75000"/>
                </a:schemeClr>
              </a:solidFill>
              <a:ln>
                <a:noFill/>
              </a:ln>
              <a:effectLst/>
            </c:spPr>
            <c:extLst>
              <c:ext xmlns:c16="http://schemas.microsoft.com/office/drawing/2014/chart" uri="{C3380CC4-5D6E-409C-BE32-E72D297353CC}">
                <c16:uniqueId val="{00000002-18E0-4B1A-9C4D-C61BF866EFE2}"/>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1-2 Financials _GAAP'!$G$13:$J$13</c:f>
              <c:strCache>
                <c:ptCount val="4"/>
                <c:pt idx="0">
                  <c:v>3Q19</c:v>
                </c:pt>
                <c:pt idx="1">
                  <c:v>3Q20</c:v>
                </c:pt>
                <c:pt idx="2">
                  <c:v>TTM 3Q19</c:v>
                </c:pt>
                <c:pt idx="3">
                  <c:v>TTM 3Q20</c:v>
                </c:pt>
              </c:strCache>
            </c:strRef>
          </c:cat>
          <c:val>
            <c:numRef>
              <c:f>'Slide 1-2 Financials _GAAP'!$G$14:$J$14</c:f>
              <c:numCache>
                <c:formatCode>"$"#,##0.0_);\("$"#,##0.0\)</c:formatCode>
                <c:ptCount val="4"/>
                <c:pt idx="0">
                  <c:v>1.8519999999999994</c:v>
                </c:pt>
                <c:pt idx="1">
                  <c:v>1.3049999999999997</c:v>
                </c:pt>
                <c:pt idx="2">
                  <c:v>3.7179999999999969</c:v>
                </c:pt>
                <c:pt idx="3">
                  <c:v>9.5249999999999986</c:v>
                </c:pt>
              </c:numCache>
            </c:numRef>
          </c:val>
          <c:extLst>
            <c:ext xmlns:c16="http://schemas.microsoft.com/office/drawing/2014/chart" uri="{C3380CC4-5D6E-409C-BE32-E72D297353CC}">
              <c16:uniqueId val="{00000000-18E0-4B1A-9C4D-C61BF866EFE2}"/>
            </c:ext>
          </c:extLst>
        </c:ser>
        <c:dLbls>
          <c:showLegendKey val="0"/>
          <c:showVal val="0"/>
          <c:showCatName val="0"/>
          <c:showSerName val="0"/>
          <c:showPercent val="0"/>
          <c:showBubbleSize val="0"/>
        </c:dLbls>
        <c:gapWidth val="50"/>
        <c:overlap val="-27"/>
        <c:axId val="396409552"/>
        <c:axId val="396417096"/>
      </c:barChart>
      <c:catAx>
        <c:axId val="39640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396417096"/>
        <c:crosses val="autoZero"/>
        <c:auto val="1"/>
        <c:lblAlgn val="ctr"/>
        <c:lblOffset val="100"/>
        <c:noMultiLvlLbl val="0"/>
      </c:catAx>
      <c:valAx>
        <c:axId val="396417096"/>
        <c:scaling>
          <c:orientation val="minMax"/>
        </c:scaling>
        <c:delete val="1"/>
        <c:axPos val="l"/>
        <c:numFmt formatCode="&quot;$&quot;#,##0.0_);\(&quot;$&quot;#,##0.0\)" sourceLinked="1"/>
        <c:majorTickMark val="none"/>
        <c:minorTickMark val="none"/>
        <c:tickLblPos val="nextTo"/>
        <c:crossAx val="3964095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Nova Light" panose="020B03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1-5 Heavy Fabrications'!$F$6</c:f>
              <c:strCache>
                <c:ptCount val="1"/>
                <c:pt idx="0">
                  <c:v>Total Revenue ($MM)</c:v>
                </c:pt>
              </c:strCache>
            </c:strRef>
          </c:tx>
          <c:spPr>
            <a:solidFill>
              <a:schemeClr val="bg1">
                <a:lumMod val="75000"/>
              </a:schemeClr>
            </a:solidFill>
            <a:ln>
              <a:noFill/>
            </a:ln>
            <a:effectLst/>
          </c:spPr>
          <c:invertIfNegative val="0"/>
          <c:dPt>
            <c:idx val="1"/>
            <c:invertIfNegative val="0"/>
            <c:bubble3D val="0"/>
            <c:spPr>
              <a:solidFill>
                <a:srgbClr val="006198"/>
              </a:solidFill>
              <a:ln>
                <a:noFill/>
              </a:ln>
              <a:effectLst/>
            </c:spPr>
            <c:extLst>
              <c:ext xmlns:c16="http://schemas.microsoft.com/office/drawing/2014/chart" uri="{C3380CC4-5D6E-409C-BE32-E72D297353CC}">
                <c16:uniqueId val="{00000003-FD97-416F-BB27-B3351765A60A}"/>
              </c:ext>
            </c:extLst>
          </c:dPt>
          <c:dPt>
            <c:idx val="3"/>
            <c:invertIfNegative val="0"/>
            <c:bubble3D val="0"/>
            <c:spPr>
              <a:solidFill>
                <a:srgbClr val="006198"/>
              </a:solidFill>
              <a:ln>
                <a:noFill/>
              </a:ln>
              <a:effectLst/>
            </c:spPr>
            <c:extLst>
              <c:ext xmlns:c16="http://schemas.microsoft.com/office/drawing/2014/chart" uri="{C3380CC4-5D6E-409C-BE32-E72D297353CC}">
                <c16:uniqueId val="{00000002-FD97-416F-BB27-B3351765A60A}"/>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1-5 Heavy Fabrications'!$G$5:$J$5</c:f>
              <c:strCache>
                <c:ptCount val="4"/>
                <c:pt idx="0">
                  <c:v>3Q19</c:v>
                </c:pt>
                <c:pt idx="1">
                  <c:v>3Q20</c:v>
                </c:pt>
                <c:pt idx="2">
                  <c:v>TTM 3Q19</c:v>
                </c:pt>
                <c:pt idx="3">
                  <c:v>TTM 3Q20</c:v>
                </c:pt>
              </c:strCache>
            </c:strRef>
          </c:cat>
          <c:val>
            <c:numRef>
              <c:f>'Slide 1-5 Heavy Fabrications'!$G$6:$J$6</c:f>
              <c:numCache>
                <c:formatCode>"$"#,##0.0_);\("$"#,##0.0\)</c:formatCode>
                <c:ptCount val="4"/>
                <c:pt idx="0">
                  <c:v>33.834000000000003</c:v>
                </c:pt>
                <c:pt idx="1">
                  <c:v>43.44</c:v>
                </c:pt>
                <c:pt idx="2">
                  <c:v>103.209</c:v>
                </c:pt>
                <c:pt idx="3">
                  <c:v>163.00399999999999</c:v>
                </c:pt>
              </c:numCache>
            </c:numRef>
          </c:val>
          <c:extLst>
            <c:ext xmlns:c16="http://schemas.microsoft.com/office/drawing/2014/chart" uri="{C3380CC4-5D6E-409C-BE32-E72D297353CC}">
              <c16:uniqueId val="{00000000-FD97-416F-BB27-B3351765A60A}"/>
            </c:ext>
          </c:extLst>
        </c:ser>
        <c:dLbls>
          <c:showLegendKey val="0"/>
          <c:showVal val="0"/>
          <c:showCatName val="0"/>
          <c:showSerName val="0"/>
          <c:showPercent val="0"/>
          <c:showBubbleSize val="0"/>
        </c:dLbls>
        <c:gapWidth val="50"/>
        <c:overlap val="-27"/>
        <c:axId val="746973552"/>
        <c:axId val="421635632"/>
      </c:barChart>
      <c:catAx>
        <c:axId val="746973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421635632"/>
        <c:crosses val="autoZero"/>
        <c:auto val="1"/>
        <c:lblAlgn val="ctr"/>
        <c:lblOffset val="100"/>
        <c:noMultiLvlLbl val="0"/>
      </c:catAx>
      <c:valAx>
        <c:axId val="421635632"/>
        <c:scaling>
          <c:orientation val="minMax"/>
        </c:scaling>
        <c:delete val="1"/>
        <c:axPos val="l"/>
        <c:numFmt formatCode="&quot;$&quot;#,##0.0_);\(&quot;$&quot;#,##0.0\)" sourceLinked="1"/>
        <c:majorTickMark val="none"/>
        <c:minorTickMark val="none"/>
        <c:tickLblPos val="nextTo"/>
        <c:crossAx val="7469735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Nova Light" panose="020B03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1-5 Heavy Fabrications'!$F$12</c:f>
              <c:strCache>
                <c:ptCount val="1"/>
                <c:pt idx="0">
                  <c:v>Adjusted EBITDA ($MM)</c:v>
                </c:pt>
              </c:strCache>
            </c:strRef>
          </c:tx>
          <c:spPr>
            <a:solidFill>
              <a:schemeClr val="bg1">
                <a:lumMod val="75000"/>
              </a:schemeClr>
            </a:solidFill>
            <a:ln>
              <a:noFill/>
            </a:ln>
            <a:effectLst/>
          </c:spPr>
          <c:invertIfNegative val="0"/>
          <c:dPt>
            <c:idx val="1"/>
            <c:invertIfNegative val="0"/>
            <c:bubble3D val="0"/>
            <c:spPr>
              <a:solidFill>
                <a:srgbClr val="006198"/>
              </a:solidFill>
              <a:ln>
                <a:noFill/>
              </a:ln>
              <a:effectLst/>
            </c:spPr>
            <c:extLst>
              <c:ext xmlns:c16="http://schemas.microsoft.com/office/drawing/2014/chart" uri="{C3380CC4-5D6E-409C-BE32-E72D297353CC}">
                <c16:uniqueId val="{00000003-E212-4456-8DFD-51C09D6781D2}"/>
              </c:ext>
            </c:extLst>
          </c:dPt>
          <c:dPt>
            <c:idx val="3"/>
            <c:invertIfNegative val="0"/>
            <c:bubble3D val="0"/>
            <c:spPr>
              <a:solidFill>
                <a:srgbClr val="006198"/>
              </a:solidFill>
              <a:ln>
                <a:noFill/>
              </a:ln>
              <a:effectLst/>
            </c:spPr>
            <c:extLst>
              <c:ext xmlns:c16="http://schemas.microsoft.com/office/drawing/2014/chart" uri="{C3380CC4-5D6E-409C-BE32-E72D297353CC}">
                <c16:uniqueId val="{00000002-E212-4456-8DFD-51C09D6781D2}"/>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1-5 Heavy Fabrications'!$G$11:$J$11</c:f>
              <c:strCache>
                <c:ptCount val="4"/>
                <c:pt idx="0">
                  <c:v>3Q19</c:v>
                </c:pt>
                <c:pt idx="1">
                  <c:v>3Q20</c:v>
                </c:pt>
                <c:pt idx="2">
                  <c:v>TTM 3Q19</c:v>
                </c:pt>
                <c:pt idx="3">
                  <c:v>TTM 3Q20</c:v>
                </c:pt>
              </c:strCache>
            </c:strRef>
          </c:cat>
          <c:val>
            <c:numRef>
              <c:f>'Slide 1-5 Heavy Fabrications'!$G$12:$J$12</c:f>
              <c:numCache>
                <c:formatCode>"$"#,##0.0_);\("$"#,##0.0\)</c:formatCode>
                <c:ptCount val="4"/>
                <c:pt idx="0">
                  <c:v>1.831</c:v>
                </c:pt>
                <c:pt idx="1">
                  <c:v>2.984</c:v>
                </c:pt>
                <c:pt idx="2">
                  <c:v>3.1139999999999999</c:v>
                </c:pt>
                <c:pt idx="3">
                  <c:v>14.079573</c:v>
                </c:pt>
              </c:numCache>
            </c:numRef>
          </c:val>
          <c:extLst>
            <c:ext xmlns:c16="http://schemas.microsoft.com/office/drawing/2014/chart" uri="{C3380CC4-5D6E-409C-BE32-E72D297353CC}">
              <c16:uniqueId val="{00000000-E212-4456-8DFD-51C09D6781D2}"/>
            </c:ext>
          </c:extLst>
        </c:ser>
        <c:dLbls>
          <c:showLegendKey val="0"/>
          <c:showVal val="0"/>
          <c:showCatName val="0"/>
          <c:showSerName val="0"/>
          <c:showPercent val="0"/>
          <c:showBubbleSize val="0"/>
        </c:dLbls>
        <c:gapWidth val="50"/>
        <c:overlap val="-27"/>
        <c:axId val="753730320"/>
        <c:axId val="753743768"/>
      </c:barChart>
      <c:catAx>
        <c:axId val="753730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753743768"/>
        <c:crosses val="autoZero"/>
        <c:auto val="1"/>
        <c:lblAlgn val="ctr"/>
        <c:lblOffset val="100"/>
        <c:noMultiLvlLbl val="0"/>
      </c:catAx>
      <c:valAx>
        <c:axId val="753743768"/>
        <c:scaling>
          <c:orientation val="minMax"/>
        </c:scaling>
        <c:delete val="1"/>
        <c:axPos val="l"/>
        <c:numFmt formatCode="&quot;$&quot;#,##0.0_);\(&quot;$&quot;#,##0.0\)" sourceLinked="1"/>
        <c:majorTickMark val="none"/>
        <c:minorTickMark val="none"/>
        <c:tickLblPos val="nextTo"/>
        <c:crossAx val="75373032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Nova Light" panose="020B03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1-5 Heavy Fabrications'!$F$18</c:f>
              <c:strCache>
                <c:ptCount val="1"/>
                <c:pt idx="0">
                  <c:v>Segment Orders ($MM)</c:v>
                </c:pt>
              </c:strCache>
            </c:strRef>
          </c:tx>
          <c:spPr>
            <a:solidFill>
              <a:schemeClr val="bg1">
                <a:lumMod val="75000"/>
              </a:schemeClr>
            </a:solidFill>
            <a:ln>
              <a:noFill/>
            </a:ln>
            <a:effectLst/>
          </c:spPr>
          <c:invertIfNegative val="0"/>
          <c:dPt>
            <c:idx val="1"/>
            <c:invertIfNegative val="0"/>
            <c:bubble3D val="0"/>
            <c:spPr>
              <a:solidFill>
                <a:srgbClr val="006198"/>
              </a:solidFill>
              <a:ln>
                <a:noFill/>
              </a:ln>
              <a:effectLst/>
            </c:spPr>
            <c:extLst>
              <c:ext xmlns:c16="http://schemas.microsoft.com/office/drawing/2014/chart" uri="{C3380CC4-5D6E-409C-BE32-E72D297353CC}">
                <c16:uniqueId val="{00000003-314D-4E97-8B81-5552F5574790}"/>
              </c:ext>
            </c:extLst>
          </c:dPt>
          <c:dPt>
            <c:idx val="3"/>
            <c:invertIfNegative val="0"/>
            <c:bubble3D val="0"/>
            <c:spPr>
              <a:solidFill>
                <a:srgbClr val="006198"/>
              </a:solidFill>
              <a:ln>
                <a:noFill/>
              </a:ln>
              <a:effectLst/>
            </c:spPr>
            <c:extLst>
              <c:ext xmlns:c16="http://schemas.microsoft.com/office/drawing/2014/chart" uri="{C3380CC4-5D6E-409C-BE32-E72D297353CC}">
                <c16:uniqueId val="{00000002-314D-4E97-8B81-5552F5574790}"/>
              </c:ext>
            </c:extLst>
          </c:dPt>
          <c:dLbls>
            <c:dLbl>
              <c:idx val="3"/>
              <c:layout/>
              <c:tx>
                <c:rich>
                  <a:bodyPr/>
                  <a:lstStyle/>
                  <a:p>
                    <a:r>
                      <a:rPr lang="en-US"/>
                      <a:t>$83.6</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314D-4E97-8B81-5552F5574790}"/>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1-5 Heavy Fabrications'!$G$17:$J$17</c:f>
              <c:strCache>
                <c:ptCount val="4"/>
                <c:pt idx="0">
                  <c:v>3Q19</c:v>
                </c:pt>
                <c:pt idx="1">
                  <c:v>3Q20</c:v>
                </c:pt>
                <c:pt idx="2">
                  <c:v>TTM 3Q19</c:v>
                </c:pt>
                <c:pt idx="3">
                  <c:v>TTM 3Q20</c:v>
                </c:pt>
              </c:strCache>
            </c:strRef>
          </c:cat>
          <c:val>
            <c:numRef>
              <c:f>'Slide 1-5 Heavy Fabrications'!$G$18:$J$18</c:f>
              <c:numCache>
                <c:formatCode>"$"#,##0.0_);\("$"#,##0.0\)</c:formatCode>
                <c:ptCount val="4"/>
                <c:pt idx="0">
                  <c:v>65.558999999999997</c:v>
                </c:pt>
                <c:pt idx="1">
                  <c:v>31.39</c:v>
                </c:pt>
                <c:pt idx="2">
                  <c:v>178.685</c:v>
                </c:pt>
                <c:pt idx="3">
                  <c:v>83.549000000000007</c:v>
                </c:pt>
              </c:numCache>
            </c:numRef>
          </c:val>
          <c:extLst>
            <c:ext xmlns:c16="http://schemas.microsoft.com/office/drawing/2014/chart" uri="{C3380CC4-5D6E-409C-BE32-E72D297353CC}">
              <c16:uniqueId val="{00000000-314D-4E97-8B81-5552F5574790}"/>
            </c:ext>
          </c:extLst>
        </c:ser>
        <c:dLbls>
          <c:showLegendKey val="0"/>
          <c:showVal val="0"/>
          <c:showCatName val="0"/>
          <c:showSerName val="0"/>
          <c:showPercent val="0"/>
          <c:showBubbleSize val="0"/>
        </c:dLbls>
        <c:gapWidth val="50"/>
        <c:overlap val="-27"/>
        <c:axId val="938193360"/>
        <c:axId val="938200576"/>
      </c:barChart>
      <c:catAx>
        <c:axId val="938193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938200576"/>
        <c:crosses val="autoZero"/>
        <c:auto val="1"/>
        <c:lblAlgn val="ctr"/>
        <c:lblOffset val="100"/>
        <c:noMultiLvlLbl val="0"/>
      </c:catAx>
      <c:valAx>
        <c:axId val="938200576"/>
        <c:scaling>
          <c:orientation val="minMax"/>
        </c:scaling>
        <c:delete val="1"/>
        <c:axPos val="l"/>
        <c:numFmt formatCode="&quot;$&quot;#,##0.0_);\(&quot;$&quot;#,##0.0\)" sourceLinked="1"/>
        <c:majorTickMark val="none"/>
        <c:minorTickMark val="none"/>
        <c:tickLblPos val="nextTo"/>
        <c:crossAx val="9381933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Nova Light" panose="020B03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1-5 Heavy Fabrications'!$F$24</c:f>
              <c:strCache>
                <c:ptCount val="1"/>
                <c:pt idx="0">
                  <c:v>Segment Backlog ($MM)</c:v>
                </c:pt>
              </c:strCache>
            </c:strRef>
          </c:tx>
          <c:spPr>
            <a:solidFill>
              <a:schemeClr val="bg1">
                <a:lumMod val="75000"/>
              </a:schemeClr>
            </a:solidFill>
            <a:ln>
              <a:noFill/>
            </a:ln>
            <a:effectLst/>
          </c:spPr>
          <c:invertIfNegative val="0"/>
          <c:dPt>
            <c:idx val="0"/>
            <c:invertIfNegative val="0"/>
            <c:bubble3D val="0"/>
            <c:spPr>
              <a:solidFill>
                <a:srgbClr val="006198"/>
              </a:solidFill>
              <a:ln>
                <a:noFill/>
              </a:ln>
              <a:effectLst/>
            </c:spPr>
            <c:extLst>
              <c:ext xmlns:c16="http://schemas.microsoft.com/office/drawing/2014/chart" uri="{C3380CC4-5D6E-409C-BE32-E72D297353CC}">
                <c16:uniqueId val="{00000003-2A57-4B29-86B2-91413FE423A0}"/>
              </c:ext>
            </c:extLst>
          </c:dPt>
          <c:dPt>
            <c:idx val="2"/>
            <c:invertIfNegative val="0"/>
            <c:bubble3D val="0"/>
            <c:spPr>
              <a:solidFill>
                <a:srgbClr val="006198"/>
              </a:solidFill>
              <a:ln>
                <a:noFill/>
              </a:ln>
              <a:effectLst/>
            </c:spPr>
            <c:extLst>
              <c:ext xmlns:c16="http://schemas.microsoft.com/office/drawing/2014/chart" uri="{C3380CC4-5D6E-409C-BE32-E72D297353CC}">
                <c16:uniqueId val="{00000002-2A57-4B29-86B2-91413FE423A0}"/>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1-5 Heavy Fabrications'!$G$23:$I$23</c:f>
              <c:strCache>
                <c:ptCount val="3"/>
                <c:pt idx="0">
                  <c:v>3Q19</c:v>
                </c:pt>
                <c:pt idx="1">
                  <c:v>2Q20</c:v>
                </c:pt>
                <c:pt idx="2">
                  <c:v>3Q20</c:v>
                </c:pt>
              </c:strCache>
            </c:strRef>
          </c:cat>
          <c:val>
            <c:numRef>
              <c:f>'Slide 1-5 Heavy Fabrications'!$G$24:$I$24</c:f>
              <c:numCache>
                <c:formatCode>"$"#,##0.0_);\("$"#,##0.0\)</c:formatCode>
                <c:ptCount val="3"/>
                <c:pt idx="0">
                  <c:v>152.60366538</c:v>
                </c:pt>
                <c:pt idx="1">
                  <c:v>85.2</c:v>
                </c:pt>
                <c:pt idx="2">
                  <c:v>73.376999999999995</c:v>
                </c:pt>
              </c:numCache>
            </c:numRef>
          </c:val>
          <c:extLst>
            <c:ext xmlns:c16="http://schemas.microsoft.com/office/drawing/2014/chart" uri="{C3380CC4-5D6E-409C-BE32-E72D297353CC}">
              <c16:uniqueId val="{00000000-2A57-4B29-86B2-91413FE423A0}"/>
            </c:ext>
          </c:extLst>
        </c:ser>
        <c:dLbls>
          <c:showLegendKey val="0"/>
          <c:showVal val="0"/>
          <c:showCatName val="0"/>
          <c:showSerName val="0"/>
          <c:showPercent val="0"/>
          <c:showBubbleSize val="0"/>
        </c:dLbls>
        <c:gapWidth val="50"/>
        <c:overlap val="-27"/>
        <c:axId val="1093646280"/>
        <c:axId val="1093642672"/>
      </c:barChart>
      <c:catAx>
        <c:axId val="1093646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1093642672"/>
        <c:crosses val="autoZero"/>
        <c:auto val="1"/>
        <c:lblAlgn val="ctr"/>
        <c:lblOffset val="100"/>
        <c:noMultiLvlLbl val="0"/>
      </c:catAx>
      <c:valAx>
        <c:axId val="1093642672"/>
        <c:scaling>
          <c:orientation val="minMax"/>
        </c:scaling>
        <c:delete val="1"/>
        <c:axPos val="l"/>
        <c:numFmt formatCode="&quot;$&quot;#,##0.0_);\(&quot;$&quot;#,##0.0\)" sourceLinked="1"/>
        <c:majorTickMark val="none"/>
        <c:minorTickMark val="none"/>
        <c:tickLblPos val="nextTo"/>
        <c:crossAx val="109364628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Nova Light" panose="020B03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1-6 Tower Sections Sold'!$G$6:$H$6</c:f>
              <c:strCache>
                <c:ptCount val="2"/>
                <c:pt idx="0">
                  <c:v>Tower Sections Sold</c:v>
                </c:pt>
              </c:strCache>
            </c:strRef>
          </c:tx>
          <c:spPr>
            <a:solidFill>
              <a:schemeClr val="bg1">
                <a:lumMod val="75000"/>
              </a:schemeClr>
            </a:solidFill>
            <a:ln>
              <a:noFill/>
            </a:ln>
            <a:effectLst/>
          </c:spPr>
          <c:invertIfNegative val="0"/>
          <c:dPt>
            <c:idx val="1"/>
            <c:invertIfNegative val="0"/>
            <c:bubble3D val="0"/>
            <c:spPr>
              <a:solidFill>
                <a:srgbClr val="006198"/>
              </a:solidFill>
              <a:ln>
                <a:noFill/>
              </a:ln>
              <a:effectLst/>
            </c:spPr>
            <c:extLst>
              <c:ext xmlns:c16="http://schemas.microsoft.com/office/drawing/2014/chart" uri="{C3380CC4-5D6E-409C-BE32-E72D297353CC}">
                <c16:uniqueId val="{00000005-3AE2-4D51-A059-B187A6E7550D}"/>
              </c:ext>
            </c:extLst>
          </c:dPt>
          <c:dPt>
            <c:idx val="4"/>
            <c:invertIfNegative val="0"/>
            <c:bubble3D val="0"/>
            <c:spPr>
              <a:solidFill>
                <a:srgbClr val="006198"/>
              </a:solidFill>
              <a:ln>
                <a:noFill/>
              </a:ln>
              <a:effectLst/>
            </c:spPr>
            <c:extLst>
              <c:ext xmlns:c16="http://schemas.microsoft.com/office/drawing/2014/chart" uri="{C3380CC4-5D6E-409C-BE32-E72D297353CC}">
                <c16:uniqueId val="{00000004-3AE2-4D51-A059-B187A6E7550D}"/>
              </c:ext>
            </c:extLst>
          </c:dPt>
          <c:dPt>
            <c:idx val="7"/>
            <c:invertIfNegative val="0"/>
            <c:bubble3D val="0"/>
            <c:spPr>
              <a:solidFill>
                <a:srgbClr val="006198"/>
              </a:solidFill>
              <a:ln>
                <a:noFill/>
              </a:ln>
              <a:effectLst/>
            </c:spPr>
            <c:extLst>
              <c:ext xmlns:c16="http://schemas.microsoft.com/office/drawing/2014/chart" uri="{C3380CC4-5D6E-409C-BE32-E72D297353CC}">
                <c16:uniqueId val="{00000003-3AE2-4D51-A059-B187A6E7550D}"/>
              </c:ext>
            </c:extLst>
          </c:dPt>
          <c:dPt>
            <c:idx val="10"/>
            <c:invertIfNegative val="0"/>
            <c:bubble3D val="0"/>
            <c:spPr>
              <a:solidFill>
                <a:srgbClr val="006198"/>
              </a:solidFill>
              <a:ln>
                <a:noFill/>
              </a:ln>
              <a:effectLst/>
            </c:spPr>
            <c:extLst>
              <c:ext xmlns:c16="http://schemas.microsoft.com/office/drawing/2014/chart" uri="{C3380CC4-5D6E-409C-BE32-E72D297353CC}">
                <c16:uniqueId val="{00000002-3AE2-4D51-A059-B187A6E7550D}"/>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1-6 Tower Sections Sold'!$I$5:$S$5</c:f>
              <c:strCache>
                <c:ptCount val="11"/>
                <c:pt idx="0">
                  <c:v>4Q18</c:v>
                </c:pt>
                <c:pt idx="1">
                  <c:v>4Q19</c:v>
                </c:pt>
                <c:pt idx="3">
                  <c:v>1Q19</c:v>
                </c:pt>
                <c:pt idx="4">
                  <c:v>1Q20</c:v>
                </c:pt>
                <c:pt idx="6">
                  <c:v>2Q19</c:v>
                </c:pt>
                <c:pt idx="7">
                  <c:v>2Q20</c:v>
                </c:pt>
                <c:pt idx="9">
                  <c:v>3Q19</c:v>
                </c:pt>
                <c:pt idx="10">
                  <c:v>3Q20</c:v>
                </c:pt>
              </c:strCache>
            </c:strRef>
          </c:cat>
          <c:val>
            <c:numRef>
              <c:f>'Slide 1-6 Tower Sections Sold'!$I$6:$S$6</c:f>
              <c:numCache>
                <c:formatCode>General</c:formatCode>
                <c:ptCount val="11"/>
                <c:pt idx="0">
                  <c:v>64</c:v>
                </c:pt>
                <c:pt idx="1">
                  <c:v>302</c:v>
                </c:pt>
                <c:pt idx="3">
                  <c:v>188</c:v>
                </c:pt>
                <c:pt idx="4">
                  <c:v>312</c:v>
                </c:pt>
                <c:pt idx="6">
                  <c:v>201</c:v>
                </c:pt>
                <c:pt idx="7">
                  <c:v>320</c:v>
                </c:pt>
                <c:pt idx="9">
                  <c:v>243</c:v>
                </c:pt>
                <c:pt idx="10">
                  <c:v>312</c:v>
                </c:pt>
              </c:numCache>
            </c:numRef>
          </c:val>
          <c:extLst>
            <c:ext xmlns:c16="http://schemas.microsoft.com/office/drawing/2014/chart" uri="{C3380CC4-5D6E-409C-BE32-E72D297353CC}">
              <c16:uniqueId val="{00000000-3AE2-4D51-A059-B187A6E7550D}"/>
            </c:ext>
          </c:extLst>
        </c:ser>
        <c:dLbls>
          <c:showLegendKey val="0"/>
          <c:showVal val="0"/>
          <c:showCatName val="0"/>
          <c:showSerName val="0"/>
          <c:showPercent val="0"/>
          <c:showBubbleSize val="0"/>
        </c:dLbls>
        <c:gapWidth val="50"/>
        <c:overlap val="-27"/>
        <c:axId val="932999032"/>
        <c:axId val="932990504"/>
      </c:barChart>
      <c:catAx>
        <c:axId val="932999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932990504"/>
        <c:crosses val="autoZero"/>
        <c:auto val="1"/>
        <c:lblAlgn val="ctr"/>
        <c:lblOffset val="100"/>
        <c:noMultiLvlLbl val="0"/>
      </c:catAx>
      <c:valAx>
        <c:axId val="932990504"/>
        <c:scaling>
          <c:orientation val="minMax"/>
        </c:scaling>
        <c:delete val="1"/>
        <c:axPos val="l"/>
        <c:numFmt formatCode="General" sourceLinked="1"/>
        <c:majorTickMark val="none"/>
        <c:minorTickMark val="none"/>
        <c:tickLblPos val="nextTo"/>
        <c:crossAx val="93299903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Nova Light" panose="020B03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C829BD4-0DC4-154D-9063-D55FE180CEF5}" type="datetimeFigureOut">
              <a:rPr lang="en-US" smtClean="0"/>
              <a:t>11/3/2020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18B245D-F705-B54A-B49C-E159658841F5}" type="slidenum">
              <a:rPr lang="en-US" smtClean="0"/>
              <a:t>‹#›</a:t>
            </a:fld>
            <a:endParaRPr lang="en-US"/>
          </a:p>
        </p:txBody>
      </p:sp>
    </p:spTree>
    <p:extLst>
      <p:ext uri="{BB962C8B-B14F-4D97-AF65-F5344CB8AC3E}">
        <p14:creationId xmlns:p14="http://schemas.microsoft.com/office/powerpoint/2010/main" val="1520045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8B245D-F705-B54A-B49C-E159658841F5}" type="slidenum">
              <a:rPr lang="en-US" smtClean="0"/>
              <a:t>15</a:t>
            </a:fld>
            <a:endParaRPr lang="en-US"/>
          </a:p>
        </p:txBody>
      </p:sp>
    </p:spTree>
    <p:extLst>
      <p:ext uri="{BB962C8B-B14F-4D97-AF65-F5344CB8AC3E}">
        <p14:creationId xmlns:p14="http://schemas.microsoft.com/office/powerpoint/2010/main" val="23543666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p:spPr>
        <p:txBody>
          <a:bodyPr/>
          <a:lstStyle/>
          <a:p>
            <a:endParaRPr lang="en-US"/>
          </a:p>
        </p:txBody>
      </p:sp>
      <p:sp>
        <p:nvSpPr>
          <p:cNvPr id="7" name="Title 1"/>
          <p:cNvSpPr>
            <a:spLocks noGrp="1"/>
          </p:cNvSpPr>
          <p:nvPr>
            <p:ph type="title" hasCustomPrompt="1"/>
          </p:nvPr>
        </p:nvSpPr>
        <p:spPr>
          <a:xfrm>
            <a:off x="6927622" y="3710771"/>
            <a:ext cx="4799414" cy="1325563"/>
          </a:xfrm>
        </p:spPr>
        <p:txBody>
          <a:bodyPr lIns="0" tIns="0" rIns="0" bIns="0" anchor="t" anchorCtr="0">
            <a:normAutofit/>
          </a:bodyPr>
          <a:lstStyle>
            <a:lvl1pPr>
              <a:defRPr sz="4000" b="1" i="0" spc="-100" baseline="0">
                <a:solidFill>
                  <a:schemeClr val="bg1"/>
                </a:solidFill>
                <a:latin typeface="Arial Nova" charset="0"/>
                <a:ea typeface="Arial Nova" charset="0"/>
                <a:cs typeface="Arial Nova" charset="0"/>
              </a:defRPr>
            </a:lvl1pPr>
          </a:lstStyle>
          <a:p>
            <a:r>
              <a:rPr lang="en-US" dirty="0"/>
              <a:t>Title Slide </a:t>
            </a:r>
            <a:br>
              <a:rPr lang="en-US" dirty="0"/>
            </a:br>
            <a:r>
              <a:rPr lang="en-US" dirty="0"/>
              <a:t>Copy Area</a:t>
            </a:r>
          </a:p>
        </p:txBody>
      </p:sp>
      <p:sp>
        <p:nvSpPr>
          <p:cNvPr id="8" name="Subtitle 2"/>
          <p:cNvSpPr>
            <a:spLocks noGrp="1"/>
          </p:cNvSpPr>
          <p:nvPr>
            <p:ph type="subTitle" idx="1" hasCustomPrompt="1"/>
          </p:nvPr>
        </p:nvSpPr>
        <p:spPr>
          <a:xfrm>
            <a:off x="6927622" y="5156127"/>
            <a:ext cx="4799414" cy="1101371"/>
          </a:xfrm>
          <a:prstGeom prst="rect">
            <a:avLst/>
          </a:prstGeom>
        </p:spPr>
        <p:txBody>
          <a:bodyPr lIns="0" tIns="0" rIns="0" bIns="0">
            <a:normAutofit/>
          </a:bodyPr>
          <a:lstStyle>
            <a:lvl1pPr marL="0" indent="0" algn="l">
              <a:buNone/>
              <a:defRPr sz="2200" b="0" i="0">
                <a:solidFill>
                  <a:schemeClr val="bg1"/>
                </a:solidFill>
                <a:latin typeface="Arial Nova Light" charset="0"/>
                <a:ea typeface="Arial Nova Light" charset="0"/>
                <a:cs typeface="Arial Nova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Area</a:t>
            </a:r>
          </a:p>
        </p:txBody>
      </p:sp>
      <p:pic>
        <p:nvPicPr>
          <p:cNvPr id="6" name="Picture 5"/>
          <p:cNvPicPr>
            <a:picLocks noChangeAspect="1"/>
          </p:cNvPicPr>
          <p:nvPr userDrawn="1"/>
        </p:nvPicPr>
        <p:blipFill>
          <a:blip r:embed="rId2"/>
          <a:stretch>
            <a:fillRect/>
          </a:stretch>
        </p:blipFill>
        <p:spPr>
          <a:xfrm>
            <a:off x="6927622" y="540269"/>
            <a:ext cx="2744401" cy="405862"/>
          </a:xfrm>
          <a:prstGeom prst="rect">
            <a:avLst/>
          </a:prstGeom>
        </p:spPr>
      </p:pic>
    </p:spTree>
    <p:extLst>
      <p:ext uri="{BB962C8B-B14F-4D97-AF65-F5344CB8AC3E}">
        <p14:creationId xmlns:p14="http://schemas.microsoft.com/office/powerpoint/2010/main" val="138693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Cluster - Headline/Bullet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F787070-EFFE-B748-BCC6-925CE844419C}"/>
              </a:ext>
            </a:extLst>
          </p:cNvPr>
          <p:cNvSpPr>
            <a:spLocks noGrp="1"/>
          </p:cNvSpPr>
          <p:nvPr>
            <p:ph type="title" hasCustomPrompt="1"/>
          </p:nvPr>
        </p:nvSpPr>
        <p:spPr>
          <a:xfrm>
            <a:off x="1190623" y="473723"/>
            <a:ext cx="10002310" cy="576329"/>
          </a:xfrm>
        </p:spPr>
        <p:txBody>
          <a:bodyPr lIns="0" tIns="0" rIns="0" bIns="0" anchor="b" anchorCtr="0">
            <a:normAutofit/>
          </a:bodyPr>
          <a:lstStyle>
            <a:lvl1pPr>
              <a:defRPr sz="4000" b="1" i="0" spc="0" baseline="0">
                <a:solidFill>
                  <a:srgbClr val="006198"/>
                </a:solidFill>
                <a:latin typeface="Arial Nova" charset="0"/>
                <a:ea typeface="Arial Nova" charset="0"/>
                <a:cs typeface="Arial Nova" charset="0"/>
              </a:defRPr>
            </a:lvl1pPr>
          </a:lstStyle>
          <a:p>
            <a:r>
              <a:rPr lang="en-US" dirty="0"/>
              <a:t>Insert title here</a:t>
            </a:r>
          </a:p>
        </p:txBody>
      </p:sp>
      <p:sp>
        <p:nvSpPr>
          <p:cNvPr id="7" name="Text Placeholder 6">
            <a:extLst>
              <a:ext uri="{FF2B5EF4-FFF2-40B4-BE49-F238E27FC236}">
                <a16:creationId xmlns:a16="http://schemas.microsoft.com/office/drawing/2014/main" id="{576EEF12-80F5-3A42-A051-AEFCB6687239}"/>
              </a:ext>
            </a:extLst>
          </p:cNvPr>
          <p:cNvSpPr>
            <a:spLocks noGrp="1"/>
          </p:cNvSpPr>
          <p:nvPr>
            <p:ph type="body" sz="quarter" idx="10" hasCustomPrompt="1"/>
          </p:nvPr>
        </p:nvSpPr>
        <p:spPr>
          <a:xfrm>
            <a:off x="1190623" y="1438713"/>
            <a:ext cx="4655006" cy="4572620"/>
          </a:xfrm>
          <a:prstGeom prst="rect">
            <a:avLst/>
          </a:prstGeom>
        </p:spPr>
        <p:txBody>
          <a:bodyPr lIns="0" tIns="0" rIns="0" bIns="0"/>
          <a:lstStyle>
            <a:lvl1pPr marL="342900" marR="0" indent="-342900" algn="l" defTabSz="914400" rtl="0" eaLnBrk="1" fontAlgn="auto" latinLnBrk="0" hangingPunct="1">
              <a:lnSpc>
                <a:spcPct val="90000"/>
              </a:lnSpc>
              <a:spcBef>
                <a:spcPts val="1000"/>
              </a:spcBef>
              <a:spcAft>
                <a:spcPts val="0"/>
              </a:spcAft>
              <a:buClrTx/>
              <a:buSzTx/>
              <a:buFont typeface="Arial" charset="0"/>
              <a:buChar char="•"/>
              <a:tabLst/>
              <a:defRPr sz="2200" b="0" i="0" spc="0" baseline="0">
                <a:solidFill>
                  <a:srgbClr val="000000"/>
                </a:solidFill>
                <a:latin typeface="Arial Nova Light" charset="0"/>
                <a:ea typeface="Arial Nova Light" charset="0"/>
                <a:cs typeface="Arial Nova Light" charset="0"/>
              </a:defRPr>
            </a:lvl1pPr>
            <a:lvl2pPr marL="685800" indent="-228600">
              <a:buClr>
                <a:schemeClr val="tx1"/>
              </a:buClr>
              <a:buSzPct val="80000"/>
              <a:buFont typeface="Arial" charset="0"/>
              <a:buChar char="•"/>
              <a:defRPr sz="1800" b="0" i="0" spc="0" baseline="0">
                <a:solidFill>
                  <a:srgbClr val="000000"/>
                </a:solidFill>
                <a:latin typeface="Arial Nova Light" charset="0"/>
                <a:ea typeface="Arial Nova Light" charset="0"/>
                <a:cs typeface="Arial Nova Light" charset="0"/>
              </a:defRPr>
            </a:lvl2pPr>
            <a:lvl3pPr marL="1143000" indent="-228600">
              <a:buClr>
                <a:schemeClr val="tx1"/>
              </a:buClr>
              <a:buSzPct val="80000"/>
              <a:buFont typeface="Courier New" charset="0"/>
              <a:buChar char="o"/>
              <a:defRPr sz="1600" b="0" i="0" spc="0" baseline="0">
                <a:latin typeface="Arial Nova Light" charset="0"/>
                <a:ea typeface="Arial Nova Light" charset="0"/>
                <a:cs typeface="Arial Nova Light" charset="0"/>
              </a:defRPr>
            </a:lvl3pPr>
            <a:lvl4pPr>
              <a:defRPr sz="2200" b="0" i="0" spc="-100" baseline="0">
                <a:latin typeface="Proxima Nova Light" charset="0"/>
                <a:ea typeface="Proxima Nova Light" charset="0"/>
                <a:cs typeface="Proxima Nova Light" charset="0"/>
              </a:defRPr>
            </a:lvl4pPr>
            <a:lvl5pPr>
              <a:defRPr sz="2200" b="0" i="0" spc="-100" baseline="0">
                <a:latin typeface="Proxima Nova Light" charset="0"/>
                <a:ea typeface="Proxima Nova Light" charset="0"/>
                <a:cs typeface="Proxima Nova Light" charset="0"/>
              </a:defRPr>
            </a:lvl5pPr>
          </a:lstStyle>
          <a:p>
            <a:pPr lvl="0"/>
            <a:r>
              <a:rPr lang="en-US" dirty="0"/>
              <a:t>Insert bullet here</a:t>
            </a:r>
          </a:p>
          <a:p>
            <a:pPr lvl="1"/>
            <a:r>
              <a:rPr lang="en-US" dirty="0"/>
              <a:t>Insert sub bullet here</a:t>
            </a:r>
          </a:p>
          <a:p>
            <a:pPr lvl="2"/>
            <a:r>
              <a:rPr lang="en-US" dirty="0"/>
              <a:t>Insert sub bullet here</a:t>
            </a:r>
          </a:p>
        </p:txBody>
      </p:sp>
      <p:pic>
        <p:nvPicPr>
          <p:cNvPr id="8" name="Picture 7"/>
          <p:cNvPicPr>
            <a:picLocks noChangeAspect="1"/>
          </p:cNvPicPr>
          <p:nvPr userDrawn="1"/>
        </p:nvPicPr>
        <p:blipFill>
          <a:blip r:embed="rId2"/>
          <a:stretch>
            <a:fillRect/>
          </a:stretch>
        </p:blipFill>
        <p:spPr>
          <a:xfrm>
            <a:off x="529741" y="541625"/>
            <a:ext cx="397993" cy="407700"/>
          </a:xfrm>
          <a:prstGeom prst="rect">
            <a:avLst/>
          </a:prstGeom>
        </p:spPr>
      </p:pic>
      <p:sp>
        <p:nvSpPr>
          <p:cNvPr id="15" name="Picture Placeholder 2"/>
          <p:cNvSpPr>
            <a:spLocks noGrp="1"/>
          </p:cNvSpPr>
          <p:nvPr>
            <p:ph type="pic" sz="quarter" idx="13"/>
          </p:nvPr>
        </p:nvSpPr>
        <p:spPr>
          <a:xfrm>
            <a:off x="9008532" y="1642533"/>
            <a:ext cx="2184401" cy="131956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400" b="0" i="0">
                <a:latin typeface="Arial Nova Light" charset="0"/>
                <a:ea typeface="Arial Nova Light" charset="0"/>
                <a:cs typeface="Arial Nova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16" name="Picture Placeholder 2"/>
          <p:cNvSpPr>
            <a:spLocks noGrp="1"/>
          </p:cNvSpPr>
          <p:nvPr>
            <p:ph type="pic" sz="quarter" idx="14"/>
          </p:nvPr>
        </p:nvSpPr>
        <p:spPr>
          <a:xfrm>
            <a:off x="7112001" y="1642533"/>
            <a:ext cx="1574800" cy="1319560"/>
          </a:xfrm>
          <a:prstGeom prst="rect">
            <a:avLst/>
          </a:prstGeom>
        </p:spPr>
        <p:txBody>
          <a:bodyPr/>
          <a:lstStyle>
            <a:lvl1pPr>
              <a:defRPr sz="1400" b="0" i="0">
                <a:latin typeface="Arial Nova Light" charset="0"/>
                <a:ea typeface="Arial Nova Light" charset="0"/>
                <a:cs typeface="Arial Nova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17" name="Slide Number Placeholder 5"/>
          <p:cNvSpPr>
            <a:spLocks noGrp="1"/>
          </p:cNvSpPr>
          <p:nvPr>
            <p:ph type="sldNum" sz="quarter" idx="4"/>
          </p:nvPr>
        </p:nvSpPr>
        <p:spPr>
          <a:xfrm>
            <a:off x="529741" y="6399994"/>
            <a:ext cx="2743200" cy="365125"/>
          </a:xfrm>
          <a:prstGeom prst="rect">
            <a:avLst/>
          </a:prstGeom>
        </p:spPr>
        <p:txBody>
          <a:bodyPr vert="horz" lIns="91440" tIns="45720" rIns="91440" bIns="45720" rtlCol="0" anchor="ctr"/>
          <a:lstStyle>
            <a:lvl1pPr algn="l">
              <a:defRPr sz="800" b="0" i="0">
                <a:solidFill>
                  <a:schemeClr val="tx1">
                    <a:tint val="75000"/>
                  </a:schemeClr>
                </a:solidFill>
                <a:latin typeface="Arial Nova Light" charset="0"/>
                <a:ea typeface="Arial Nova Light" charset="0"/>
                <a:cs typeface="Arial Nova Light" charset="0"/>
              </a:defRPr>
            </a:lvl1pPr>
          </a:lstStyle>
          <a:p>
            <a:fld id="{E189DA35-5C96-C34F-91AB-939BFA61035D}" type="slidenum">
              <a:rPr lang="en-US" smtClean="0"/>
              <a:pPr/>
              <a:t>‹#›</a:t>
            </a:fld>
            <a:r>
              <a:rPr lang="en-US" dirty="0"/>
              <a:t> | </a:t>
            </a:r>
            <a:r>
              <a:rPr lang="en-US" dirty="0" err="1"/>
              <a:t>Broadwind</a:t>
            </a:r>
            <a:r>
              <a:rPr lang="en-US" dirty="0"/>
              <a:t>  | Name of Presentation</a:t>
            </a:r>
          </a:p>
        </p:txBody>
      </p:sp>
      <p:sp>
        <p:nvSpPr>
          <p:cNvPr id="9" name="Picture Placeholder 2"/>
          <p:cNvSpPr>
            <a:spLocks noGrp="1"/>
          </p:cNvSpPr>
          <p:nvPr>
            <p:ph type="pic" sz="quarter" idx="12"/>
          </p:nvPr>
        </p:nvSpPr>
        <p:spPr>
          <a:xfrm>
            <a:off x="6620933" y="3268133"/>
            <a:ext cx="4572000" cy="2743200"/>
          </a:xfrm>
          <a:prstGeom prst="rect">
            <a:avLst/>
          </a:prstGeom>
        </p:spPr>
        <p:txBody>
          <a:bodyPr/>
          <a:lstStyle>
            <a:lvl1pPr>
              <a:defRPr sz="1400" b="0" i="0">
                <a:latin typeface="Arial Nova Light" charset="0"/>
                <a:ea typeface="Arial Nova Light" charset="0"/>
                <a:cs typeface="Arial Nova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Tree>
    <p:extLst>
      <p:ext uri="{BB962C8B-B14F-4D97-AF65-F5344CB8AC3E}">
        <p14:creationId xmlns:p14="http://schemas.microsoft.com/office/powerpoint/2010/main" val="379847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Width - Headline/Paragraph">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787070-EFFE-B748-BCC6-925CE844419C}"/>
              </a:ext>
            </a:extLst>
          </p:cNvPr>
          <p:cNvSpPr>
            <a:spLocks noGrp="1"/>
          </p:cNvSpPr>
          <p:nvPr>
            <p:ph type="title" hasCustomPrompt="1"/>
          </p:nvPr>
        </p:nvSpPr>
        <p:spPr>
          <a:xfrm>
            <a:off x="1190622" y="473723"/>
            <a:ext cx="9782177" cy="576329"/>
          </a:xfrm>
        </p:spPr>
        <p:txBody>
          <a:bodyPr lIns="0" tIns="0" rIns="0" bIns="0" anchor="b" anchorCtr="0">
            <a:normAutofit/>
          </a:bodyPr>
          <a:lstStyle>
            <a:lvl1pPr>
              <a:defRPr sz="4000" b="1" i="0" spc="0" baseline="0">
                <a:solidFill>
                  <a:srgbClr val="006198"/>
                </a:solidFill>
                <a:latin typeface="Arial Nova" charset="0"/>
                <a:ea typeface="Arial Nova" charset="0"/>
                <a:cs typeface="Arial Nova" charset="0"/>
              </a:defRPr>
            </a:lvl1pPr>
          </a:lstStyle>
          <a:p>
            <a:r>
              <a:rPr lang="en-US" dirty="0"/>
              <a:t>Insert title here</a:t>
            </a:r>
          </a:p>
        </p:txBody>
      </p:sp>
      <p:sp>
        <p:nvSpPr>
          <p:cNvPr id="8" name="Text Placeholder 6">
            <a:extLst>
              <a:ext uri="{FF2B5EF4-FFF2-40B4-BE49-F238E27FC236}">
                <a16:creationId xmlns:a16="http://schemas.microsoft.com/office/drawing/2014/main" id="{576EEF12-80F5-3A42-A051-AEFCB6687239}"/>
              </a:ext>
            </a:extLst>
          </p:cNvPr>
          <p:cNvSpPr>
            <a:spLocks noGrp="1"/>
          </p:cNvSpPr>
          <p:nvPr>
            <p:ph type="body" sz="quarter" idx="10" hasCustomPrompt="1"/>
          </p:nvPr>
        </p:nvSpPr>
        <p:spPr>
          <a:xfrm>
            <a:off x="1190622" y="1438713"/>
            <a:ext cx="9782177" cy="457262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Wingdings" charset="2"/>
              <a:buNone/>
              <a:tabLst/>
              <a:defRPr sz="2200" b="0" i="0" spc="0" baseline="0">
                <a:solidFill>
                  <a:srgbClr val="000000"/>
                </a:solidFill>
                <a:latin typeface="Arial Nova Light" charset="0"/>
                <a:ea typeface="Arial Nova Light" charset="0"/>
                <a:cs typeface="Arial Nova Light" charset="0"/>
              </a:defRPr>
            </a:lvl1pPr>
            <a:lvl2pPr marL="685800" indent="-228600">
              <a:buClr>
                <a:schemeClr val="tx1"/>
              </a:buClr>
              <a:buSzPct val="80000"/>
              <a:buFont typeface="Arial" charset="0"/>
              <a:buChar char="•"/>
              <a:defRPr sz="1800" b="0" i="0" spc="0" baseline="0">
                <a:solidFill>
                  <a:srgbClr val="000000"/>
                </a:solidFill>
                <a:latin typeface="Arial Nova Light" charset="0"/>
                <a:ea typeface="Arial Nova Light" charset="0"/>
                <a:cs typeface="Arial Nova Light" charset="0"/>
              </a:defRPr>
            </a:lvl2pPr>
            <a:lvl3pPr marL="1143000" indent="-228600">
              <a:buClr>
                <a:schemeClr val="tx1"/>
              </a:buClr>
              <a:buSzPct val="80000"/>
              <a:buFont typeface="Courier New" charset="0"/>
              <a:buChar char="o"/>
              <a:defRPr sz="1600" b="0" i="0" spc="0" baseline="0">
                <a:latin typeface="Arial Nova Light" charset="0"/>
                <a:ea typeface="Arial Nova Light" charset="0"/>
                <a:cs typeface="Arial Nova Light" charset="0"/>
              </a:defRPr>
            </a:lvl3pPr>
            <a:lvl4pPr>
              <a:defRPr sz="2200" b="0" i="0" spc="-100" baseline="0">
                <a:latin typeface="Proxima Nova Light" charset="0"/>
                <a:ea typeface="Proxima Nova Light" charset="0"/>
                <a:cs typeface="Proxima Nova Light" charset="0"/>
              </a:defRPr>
            </a:lvl4pPr>
            <a:lvl5pPr>
              <a:defRPr sz="2200" b="0" i="0" spc="-100" baseline="0">
                <a:latin typeface="Proxima Nova Light" charset="0"/>
                <a:ea typeface="Proxima Nova Light" charset="0"/>
                <a:cs typeface="Proxima Nova Light" charset="0"/>
              </a:defRPr>
            </a:lvl5pPr>
          </a:lstStyle>
          <a:p>
            <a:pPr marL="342900" marR="0" lvl="0" indent="-342900" algn="l" defTabSz="914400" rtl="0" eaLnBrk="1" fontAlgn="auto" latinLnBrk="0" hangingPunct="1">
              <a:lnSpc>
                <a:spcPct val="90000"/>
              </a:lnSpc>
              <a:spcBef>
                <a:spcPts val="1000"/>
              </a:spcBef>
              <a:spcAft>
                <a:spcPts val="0"/>
              </a:spcAft>
              <a:buClrTx/>
              <a:buSzTx/>
              <a:tabLst/>
              <a:defRPr/>
            </a:pPr>
            <a:r>
              <a:rPr lang="en-US" dirty="0"/>
              <a:t>Insert paragraph copy here.</a:t>
            </a:r>
          </a:p>
        </p:txBody>
      </p:sp>
      <p:pic>
        <p:nvPicPr>
          <p:cNvPr id="12" name="Picture 11"/>
          <p:cNvPicPr>
            <a:picLocks noChangeAspect="1"/>
          </p:cNvPicPr>
          <p:nvPr userDrawn="1"/>
        </p:nvPicPr>
        <p:blipFill>
          <a:blip r:embed="rId2"/>
          <a:stretch>
            <a:fillRect/>
          </a:stretch>
        </p:blipFill>
        <p:spPr>
          <a:xfrm>
            <a:off x="529741" y="541625"/>
            <a:ext cx="397993" cy="407700"/>
          </a:xfrm>
          <a:prstGeom prst="rect">
            <a:avLst/>
          </a:prstGeom>
        </p:spPr>
      </p:pic>
      <p:sp>
        <p:nvSpPr>
          <p:cNvPr id="6" name="Slide Number Placeholder 5"/>
          <p:cNvSpPr>
            <a:spLocks noGrp="1"/>
          </p:cNvSpPr>
          <p:nvPr>
            <p:ph type="sldNum" sz="quarter" idx="4"/>
          </p:nvPr>
        </p:nvSpPr>
        <p:spPr>
          <a:xfrm>
            <a:off x="529741" y="6399994"/>
            <a:ext cx="2743200" cy="365125"/>
          </a:xfrm>
          <a:prstGeom prst="rect">
            <a:avLst/>
          </a:prstGeom>
        </p:spPr>
        <p:txBody>
          <a:bodyPr vert="horz" lIns="91440" tIns="45720" rIns="91440" bIns="45720" rtlCol="0" anchor="ctr"/>
          <a:lstStyle>
            <a:lvl1pPr algn="l">
              <a:defRPr sz="800" b="0" i="0">
                <a:solidFill>
                  <a:schemeClr val="tx1">
                    <a:tint val="75000"/>
                  </a:schemeClr>
                </a:solidFill>
                <a:latin typeface="Arial Nova Light" charset="0"/>
                <a:ea typeface="Arial Nova Light" charset="0"/>
                <a:cs typeface="Arial Nova Light" charset="0"/>
              </a:defRPr>
            </a:lvl1pPr>
          </a:lstStyle>
          <a:p>
            <a:fld id="{E189DA35-5C96-C34F-91AB-939BFA61035D}" type="slidenum">
              <a:rPr lang="en-US" smtClean="0"/>
              <a:pPr/>
              <a:t>‹#›</a:t>
            </a:fld>
            <a:r>
              <a:rPr lang="en-US" dirty="0"/>
              <a:t> | </a:t>
            </a:r>
            <a:r>
              <a:rPr lang="en-US" dirty="0" err="1"/>
              <a:t>Broadwind</a:t>
            </a:r>
            <a:r>
              <a:rPr lang="en-US" dirty="0"/>
              <a:t>  | Name of Presentation</a:t>
            </a:r>
          </a:p>
        </p:txBody>
      </p:sp>
    </p:spTree>
    <p:extLst>
      <p:ext uri="{BB962C8B-B14F-4D97-AF65-F5344CB8AC3E}">
        <p14:creationId xmlns:p14="http://schemas.microsoft.com/office/powerpoint/2010/main" val="1363045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Width - Headline/Bullet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F787070-EFFE-B748-BCC6-925CE844419C}"/>
              </a:ext>
            </a:extLst>
          </p:cNvPr>
          <p:cNvSpPr>
            <a:spLocks noGrp="1"/>
          </p:cNvSpPr>
          <p:nvPr>
            <p:ph type="title" hasCustomPrompt="1"/>
          </p:nvPr>
        </p:nvSpPr>
        <p:spPr>
          <a:xfrm>
            <a:off x="1190622" y="473723"/>
            <a:ext cx="9782177" cy="576329"/>
          </a:xfrm>
        </p:spPr>
        <p:txBody>
          <a:bodyPr lIns="0" tIns="0" rIns="0" bIns="0" anchor="b" anchorCtr="0">
            <a:normAutofit/>
          </a:bodyPr>
          <a:lstStyle>
            <a:lvl1pPr>
              <a:defRPr sz="4000" b="1" i="0" spc="0" baseline="0">
                <a:solidFill>
                  <a:srgbClr val="006198"/>
                </a:solidFill>
                <a:latin typeface="Arial Nova" charset="0"/>
                <a:ea typeface="Arial Nova" charset="0"/>
                <a:cs typeface="Arial Nova" charset="0"/>
              </a:defRPr>
            </a:lvl1pPr>
          </a:lstStyle>
          <a:p>
            <a:r>
              <a:rPr lang="en-US" dirty="0"/>
              <a:t>Insert title here</a:t>
            </a:r>
          </a:p>
        </p:txBody>
      </p:sp>
      <p:sp>
        <p:nvSpPr>
          <p:cNvPr id="7" name="Text Placeholder 6">
            <a:extLst>
              <a:ext uri="{FF2B5EF4-FFF2-40B4-BE49-F238E27FC236}">
                <a16:creationId xmlns:a16="http://schemas.microsoft.com/office/drawing/2014/main" id="{576EEF12-80F5-3A42-A051-AEFCB6687239}"/>
              </a:ext>
            </a:extLst>
          </p:cNvPr>
          <p:cNvSpPr>
            <a:spLocks noGrp="1"/>
          </p:cNvSpPr>
          <p:nvPr>
            <p:ph type="body" sz="quarter" idx="10" hasCustomPrompt="1"/>
          </p:nvPr>
        </p:nvSpPr>
        <p:spPr>
          <a:xfrm>
            <a:off x="1190622" y="1438713"/>
            <a:ext cx="9782177" cy="4572620"/>
          </a:xfrm>
          <a:prstGeom prst="rect">
            <a:avLst/>
          </a:prstGeom>
        </p:spPr>
        <p:txBody>
          <a:bodyPr lIns="0" tIns="0" rIns="0" bIns="0"/>
          <a:lstStyle>
            <a:lvl1pPr marL="342900" marR="0" indent="-342900" algn="l" defTabSz="914400" rtl="0" eaLnBrk="1" fontAlgn="auto" latinLnBrk="0" hangingPunct="1">
              <a:lnSpc>
                <a:spcPct val="90000"/>
              </a:lnSpc>
              <a:spcBef>
                <a:spcPts val="1000"/>
              </a:spcBef>
              <a:spcAft>
                <a:spcPts val="0"/>
              </a:spcAft>
              <a:buClrTx/>
              <a:buSzTx/>
              <a:buFont typeface="Arial" charset="0"/>
              <a:buChar char="•"/>
              <a:tabLst/>
              <a:defRPr sz="2200" b="0" i="0" spc="0" baseline="0">
                <a:solidFill>
                  <a:srgbClr val="000000"/>
                </a:solidFill>
                <a:latin typeface="Arial Nova Light" charset="0"/>
                <a:ea typeface="Arial Nova Light" charset="0"/>
                <a:cs typeface="Arial Nova Light" charset="0"/>
              </a:defRPr>
            </a:lvl1pPr>
            <a:lvl2pPr marL="685800" indent="-228600">
              <a:buClr>
                <a:schemeClr val="tx1"/>
              </a:buClr>
              <a:buSzPct val="80000"/>
              <a:buFont typeface="Arial" charset="0"/>
              <a:buChar char="•"/>
              <a:defRPr sz="1800" b="0" i="0" spc="0" baseline="0">
                <a:solidFill>
                  <a:srgbClr val="000000"/>
                </a:solidFill>
                <a:latin typeface="Arial Nova Light" charset="0"/>
                <a:ea typeface="Arial Nova Light" charset="0"/>
                <a:cs typeface="Arial Nova Light" charset="0"/>
              </a:defRPr>
            </a:lvl2pPr>
            <a:lvl3pPr marL="1143000" indent="-228600">
              <a:buClr>
                <a:schemeClr val="tx1"/>
              </a:buClr>
              <a:buSzPct val="80000"/>
              <a:buFont typeface="Courier New" charset="0"/>
              <a:buChar char="o"/>
              <a:defRPr sz="1600" b="0" i="0" spc="0" baseline="0">
                <a:latin typeface="Arial Nova Light" charset="0"/>
                <a:ea typeface="Arial Nova Light" charset="0"/>
                <a:cs typeface="Arial Nova Light" charset="0"/>
              </a:defRPr>
            </a:lvl3pPr>
            <a:lvl4pPr>
              <a:defRPr sz="2200" b="0" i="0" spc="-100" baseline="0">
                <a:latin typeface="Proxima Nova Light" charset="0"/>
                <a:ea typeface="Proxima Nova Light" charset="0"/>
                <a:cs typeface="Proxima Nova Light" charset="0"/>
              </a:defRPr>
            </a:lvl4pPr>
            <a:lvl5pPr>
              <a:defRPr sz="2200" b="0" i="0" spc="-100" baseline="0">
                <a:latin typeface="Proxima Nova Light" charset="0"/>
                <a:ea typeface="Proxima Nova Light" charset="0"/>
                <a:cs typeface="Proxima Nova Light" charset="0"/>
              </a:defRPr>
            </a:lvl5pPr>
          </a:lstStyle>
          <a:p>
            <a:pPr lvl="0"/>
            <a:r>
              <a:rPr lang="en-US" dirty="0"/>
              <a:t>Insert bullet here</a:t>
            </a:r>
          </a:p>
          <a:p>
            <a:pPr lvl="1"/>
            <a:r>
              <a:rPr lang="en-US" dirty="0"/>
              <a:t>Insert sub bullet here</a:t>
            </a:r>
          </a:p>
          <a:p>
            <a:pPr lvl="2"/>
            <a:r>
              <a:rPr lang="en-US" dirty="0"/>
              <a:t>Insert sub bullet here</a:t>
            </a:r>
          </a:p>
        </p:txBody>
      </p:sp>
      <p:pic>
        <p:nvPicPr>
          <p:cNvPr id="8" name="Picture 7"/>
          <p:cNvPicPr>
            <a:picLocks noChangeAspect="1"/>
          </p:cNvPicPr>
          <p:nvPr userDrawn="1"/>
        </p:nvPicPr>
        <p:blipFill>
          <a:blip r:embed="rId2"/>
          <a:stretch>
            <a:fillRect/>
          </a:stretch>
        </p:blipFill>
        <p:spPr>
          <a:xfrm>
            <a:off x="529741" y="541625"/>
            <a:ext cx="397993" cy="407700"/>
          </a:xfrm>
          <a:prstGeom prst="rect">
            <a:avLst/>
          </a:prstGeom>
        </p:spPr>
      </p:pic>
      <p:sp>
        <p:nvSpPr>
          <p:cNvPr id="9" name="Slide Number Placeholder 5"/>
          <p:cNvSpPr>
            <a:spLocks noGrp="1"/>
          </p:cNvSpPr>
          <p:nvPr>
            <p:ph type="sldNum" sz="quarter" idx="4"/>
          </p:nvPr>
        </p:nvSpPr>
        <p:spPr>
          <a:xfrm>
            <a:off x="529741" y="6399994"/>
            <a:ext cx="2743200" cy="365125"/>
          </a:xfrm>
          <a:prstGeom prst="rect">
            <a:avLst/>
          </a:prstGeom>
        </p:spPr>
        <p:txBody>
          <a:bodyPr vert="horz" lIns="91440" tIns="45720" rIns="91440" bIns="45720" rtlCol="0" anchor="ctr"/>
          <a:lstStyle>
            <a:lvl1pPr algn="l">
              <a:defRPr sz="800" b="0" i="0">
                <a:solidFill>
                  <a:schemeClr val="tx1">
                    <a:tint val="75000"/>
                  </a:schemeClr>
                </a:solidFill>
                <a:latin typeface="Arial Nova Light" charset="0"/>
                <a:ea typeface="Arial Nova Light" charset="0"/>
                <a:cs typeface="Arial Nova Light" charset="0"/>
              </a:defRPr>
            </a:lvl1pPr>
          </a:lstStyle>
          <a:p>
            <a:fld id="{E189DA35-5C96-C34F-91AB-939BFA61035D}" type="slidenum">
              <a:rPr lang="en-US" smtClean="0"/>
              <a:pPr/>
              <a:t>‹#›</a:t>
            </a:fld>
            <a:r>
              <a:rPr lang="en-US" dirty="0"/>
              <a:t> | </a:t>
            </a:r>
            <a:r>
              <a:rPr lang="en-US" dirty="0" err="1"/>
              <a:t>Broadwind</a:t>
            </a:r>
            <a:r>
              <a:rPr lang="en-US" dirty="0"/>
              <a:t>  | Name of Presentation</a:t>
            </a:r>
          </a:p>
        </p:txBody>
      </p:sp>
    </p:spTree>
    <p:extLst>
      <p:ext uri="{BB962C8B-B14F-4D97-AF65-F5344CB8AC3E}">
        <p14:creationId xmlns:p14="http://schemas.microsoft.com/office/powerpoint/2010/main" val="218264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For Tables/Chart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F787070-EFFE-B748-BCC6-925CE844419C}"/>
              </a:ext>
            </a:extLst>
          </p:cNvPr>
          <p:cNvSpPr>
            <a:spLocks noGrp="1"/>
          </p:cNvSpPr>
          <p:nvPr>
            <p:ph type="title" hasCustomPrompt="1"/>
          </p:nvPr>
        </p:nvSpPr>
        <p:spPr>
          <a:xfrm>
            <a:off x="1190622" y="473723"/>
            <a:ext cx="9782177" cy="576329"/>
          </a:xfrm>
        </p:spPr>
        <p:txBody>
          <a:bodyPr lIns="0" tIns="0" rIns="0" bIns="0" anchor="b" anchorCtr="0">
            <a:normAutofit/>
          </a:bodyPr>
          <a:lstStyle>
            <a:lvl1pPr>
              <a:defRPr sz="4000" b="1" i="0" spc="0" baseline="0">
                <a:solidFill>
                  <a:srgbClr val="006198"/>
                </a:solidFill>
                <a:latin typeface="Arial Nova" charset="0"/>
                <a:ea typeface="Arial Nova" charset="0"/>
                <a:cs typeface="Arial Nova" charset="0"/>
              </a:defRPr>
            </a:lvl1pPr>
          </a:lstStyle>
          <a:p>
            <a:r>
              <a:rPr lang="en-US" dirty="0"/>
              <a:t>Insert title here</a:t>
            </a:r>
          </a:p>
        </p:txBody>
      </p:sp>
      <p:pic>
        <p:nvPicPr>
          <p:cNvPr id="7" name="Picture 6"/>
          <p:cNvPicPr>
            <a:picLocks noChangeAspect="1"/>
          </p:cNvPicPr>
          <p:nvPr userDrawn="1"/>
        </p:nvPicPr>
        <p:blipFill>
          <a:blip r:embed="rId2"/>
          <a:stretch>
            <a:fillRect/>
          </a:stretch>
        </p:blipFill>
        <p:spPr>
          <a:xfrm>
            <a:off x="529741" y="541625"/>
            <a:ext cx="397993" cy="407700"/>
          </a:xfrm>
          <a:prstGeom prst="rect">
            <a:avLst/>
          </a:prstGeom>
        </p:spPr>
      </p:pic>
      <p:sp>
        <p:nvSpPr>
          <p:cNvPr id="12" name="Slide Number Placeholder 5"/>
          <p:cNvSpPr>
            <a:spLocks noGrp="1"/>
          </p:cNvSpPr>
          <p:nvPr>
            <p:ph type="sldNum" sz="quarter" idx="4"/>
          </p:nvPr>
        </p:nvSpPr>
        <p:spPr>
          <a:xfrm>
            <a:off x="529741" y="6399994"/>
            <a:ext cx="2743200" cy="365125"/>
          </a:xfrm>
          <a:prstGeom prst="rect">
            <a:avLst/>
          </a:prstGeom>
        </p:spPr>
        <p:txBody>
          <a:bodyPr vert="horz" lIns="91440" tIns="45720" rIns="91440" bIns="45720" rtlCol="0" anchor="ctr"/>
          <a:lstStyle>
            <a:lvl1pPr algn="l">
              <a:defRPr sz="800" b="0" i="0">
                <a:solidFill>
                  <a:schemeClr val="tx1">
                    <a:tint val="75000"/>
                  </a:schemeClr>
                </a:solidFill>
                <a:latin typeface="Arial Nova Light" charset="0"/>
                <a:ea typeface="Arial Nova Light" charset="0"/>
                <a:cs typeface="Arial Nova Light" charset="0"/>
              </a:defRPr>
            </a:lvl1pPr>
          </a:lstStyle>
          <a:p>
            <a:fld id="{E189DA35-5C96-C34F-91AB-939BFA61035D}" type="slidenum">
              <a:rPr lang="en-US" smtClean="0"/>
              <a:pPr/>
              <a:t>‹#›</a:t>
            </a:fld>
            <a:r>
              <a:rPr lang="en-US" dirty="0"/>
              <a:t> | </a:t>
            </a:r>
            <a:r>
              <a:rPr lang="en-US" dirty="0" err="1"/>
              <a:t>Broadwind</a:t>
            </a:r>
            <a:r>
              <a:rPr lang="en-US" dirty="0"/>
              <a:t>  | Name of Presentation</a:t>
            </a:r>
          </a:p>
        </p:txBody>
      </p:sp>
    </p:spTree>
    <p:extLst>
      <p:ext uri="{BB962C8B-B14F-4D97-AF65-F5344CB8AC3E}">
        <p14:creationId xmlns:p14="http://schemas.microsoft.com/office/powerpoint/2010/main" val="1996510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 Question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p:spPr>
        <p:txBody>
          <a:bodyPr/>
          <a:lstStyle/>
          <a:p>
            <a:endParaRPr lang="en-US"/>
          </a:p>
        </p:txBody>
      </p:sp>
      <p:sp>
        <p:nvSpPr>
          <p:cNvPr id="6" name="Title 1"/>
          <p:cNvSpPr>
            <a:spLocks noGrp="1"/>
          </p:cNvSpPr>
          <p:nvPr>
            <p:ph type="title" hasCustomPrompt="1"/>
          </p:nvPr>
        </p:nvSpPr>
        <p:spPr>
          <a:xfrm>
            <a:off x="6927622" y="3712775"/>
            <a:ext cx="3773716" cy="660777"/>
          </a:xfrm>
        </p:spPr>
        <p:txBody>
          <a:bodyPr lIns="0" tIns="0" rIns="0" bIns="0" anchor="t" anchorCtr="0">
            <a:normAutofit/>
          </a:bodyPr>
          <a:lstStyle>
            <a:lvl1pPr>
              <a:defRPr sz="4000" b="1" i="0" spc="-100" baseline="0">
                <a:solidFill>
                  <a:schemeClr val="bg1"/>
                </a:solidFill>
                <a:latin typeface="Arial Nova" charset="0"/>
                <a:ea typeface="Arial Nova" charset="0"/>
                <a:cs typeface="Arial Nova" charset="0"/>
              </a:defRPr>
            </a:lvl1pPr>
          </a:lstStyle>
          <a:p>
            <a:r>
              <a:rPr lang="en-US" dirty="0"/>
              <a:t>Questions</a:t>
            </a:r>
          </a:p>
        </p:txBody>
      </p:sp>
      <p:sp>
        <p:nvSpPr>
          <p:cNvPr id="7" name="Subtitle 2"/>
          <p:cNvSpPr>
            <a:spLocks noGrp="1"/>
          </p:cNvSpPr>
          <p:nvPr>
            <p:ph type="subTitle" idx="1" hasCustomPrompt="1"/>
          </p:nvPr>
        </p:nvSpPr>
        <p:spPr>
          <a:xfrm>
            <a:off x="6927622" y="4658906"/>
            <a:ext cx="3773716" cy="1224309"/>
          </a:xfrm>
          <a:prstGeom prst="rect">
            <a:avLst/>
          </a:prstGeom>
        </p:spPr>
        <p:txBody>
          <a:bodyPr lIns="0" tIns="0" rIns="0" bIns="0"/>
          <a:lstStyle>
            <a:lvl1pPr marL="0" indent="0" algn="l">
              <a:buNone/>
              <a:defRPr sz="2200" b="0" i="0">
                <a:solidFill>
                  <a:schemeClr val="bg1"/>
                </a:solidFill>
                <a:latin typeface="Arial Nova Light" charset="0"/>
                <a:ea typeface="Arial Nova Light" charset="0"/>
                <a:cs typeface="Arial Nova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Contact Info</a:t>
            </a:r>
          </a:p>
        </p:txBody>
      </p:sp>
    </p:spTree>
    <p:extLst>
      <p:ext uri="{BB962C8B-B14F-4D97-AF65-F5344CB8AC3E}">
        <p14:creationId xmlns:p14="http://schemas.microsoft.com/office/powerpoint/2010/main" val="1541831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s - Primary Transitio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4" cy="6858000"/>
          </a:xfrm>
          <a:prstGeom prst="rect">
            <a:avLst/>
          </a:prstGeom>
        </p:spPr>
      </p:pic>
      <p:sp>
        <p:nvSpPr>
          <p:cNvPr id="3" name="Title 1"/>
          <p:cNvSpPr>
            <a:spLocks noGrp="1"/>
          </p:cNvSpPr>
          <p:nvPr>
            <p:ph type="title" hasCustomPrompt="1"/>
          </p:nvPr>
        </p:nvSpPr>
        <p:spPr>
          <a:xfrm>
            <a:off x="533428" y="2855426"/>
            <a:ext cx="4819425" cy="1325563"/>
          </a:xfrm>
        </p:spPr>
        <p:txBody>
          <a:bodyPr lIns="0" tIns="0" rIns="0" bIns="0" anchor="t" anchorCtr="0">
            <a:normAutofit/>
          </a:bodyPr>
          <a:lstStyle>
            <a:lvl1pPr>
              <a:defRPr sz="4000" b="1" i="0" spc="-150" baseline="0">
                <a:solidFill>
                  <a:schemeClr val="bg1"/>
                </a:solidFill>
                <a:latin typeface="Arial Nova" charset="0"/>
                <a:ea typeface="Arial Nova" charset="0"/>
                <a:cs typeface="Arial Nova" charset="0"/>
              </a:defRPr>
            </a:lvl1pPr>
          </a:lstStyle>
          <a:p>
            <a:r>
              <a:rPr lang="en-US" noProof="0" dirty="0"/>
              <a:t>Transition Slide</a:t>
            </a:r>
            <a:br>
              <a:rPr lang="en-US" noProof="0" dirty="0"/>
            </a:br>
            <a:r>
              <a:rPr lang="en-US" noProof="0" dirty="0"/>
              <a:t>Copy Area</a:t>
            </a:r>
          </a:p>
        </p:txBody>
      </p:sp>
      <p:pic>
        <p:nvPicPr>
          <p:cNvPr id="8" name="Picture 7"/>
          <p:cNvPicPr>
            <a:picLocks noChangeAspect="1"/>
          </p:cNvPicPr>
          <p:nvPr userDrawn="1"/>
        </p:nvPicPr>
        <p:blipFill rotWithShape="1">
          <a:blip r:embed="rId3"/>
          <a:srcRect r="82341" b="-20999"/>
          <a:stretch/>
        </p:blipFill>
        <p:spPr>
          <a:xfrm>
            <a:off x="533428" y="540268"/>
            <a:ext cx="484636" cy="491089"/>
          </a:xfrm>
          <a:prstGeom prst="rect">
            <a:avLst/>
          </a:prstGeom>
        </p:spPr>
      </p:pic>
    </p:spTree>
    <p:extLst>
      <p:ext uri="{BB962C8B-B14F-4D97-AF65-F5344CB8AC3E}">
        <p14:creationId xmlns:p14="http://schemas.microsoft.com/office/powerpoint/2010/main" val="952868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s - Secondary Transition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4" cy="6858000"/>
          </a:xfrm>
          <a:prstGeom prst="rect">
            <a:avLst/>
          </a:prstGeom>
        </p:spPr>
      </p:pic>
      <p:pic>
        <p:nvPicPr>
          <p:cNvPr id="8" name="Picture 7"/>
          <p:cNvPicPr>
            <a:picLocks noChangeAspect="1"/>
          </p:cNvPicPr>
          <p:nvPr userDrawn="1"/>
        </p:nvPicPr>
        <p:blipFill rotWithShape="1">
          <a:blip r:embed="rId3"/>
          <a:srcRect r="82341" b="-20999"/>
          <a:stretch/>
        </p:blipFill>
        <p:spPr>
          <a:xfrm>
            <a:off x="533428" y="540268"/>
            <a:ext cx="484636" cy="491089"/>
          </a:xfrm>
          <a:prstGeom prst="rect">
            <a:avLst/>
          </a:prstGeom>
        </p:spPr>
      </p:pic>
      <p:sp>
        <p:nvSpPr>
          <p:cNvPr id="9" name="Title 1"/>
          <p:cNvSpPr>
            <a:spLocks noGrp="1"/>
          </p:cNvSpPr>
          <p:nvPr>
            <p:ph type="title" hasCustomPrompt="1"/>
          </p:nvPr>
        </p:nvSpPr>
        <p:spPr>
          <a:xfrm>
            <a:off x="533428" y="2855426"/>
            <a:ext cx="4819425" cy="1325563"/>
          </a:xfrm>
        </p:spPr>
        <p:txBody>
          <a:bodyPr lIns="0" tIns="0" rIns="0" bIns="0" anchor="t" anchorCtr="0">
            <a:normAutofit/>
          </a:bodyPr>
          <a:lstStyle>
            <a:lvl1pPr>
              <a:defRPr sz="4000" b="1" i="0" spc="-150" baseline="0">
                <a:solidFill>
                  <a:schemeClr val="bg1"/>
                </a:solidFill>
                <a:latin typeface="Arial Nova" charset="0"/>
                <a:ea typeface="Arial Nova" charset="0"/>
                <a:cs typeface="Arial Nova" charset="0"/>
              </a:defRPr>
            </a:lvl1pPr>
          </a:lstStyle>
          <a:p>
            <a:r>
              <a:rPr lang="en-US" noProof="0" dirty="0"/>
              <a:t>Transition Slide</a:t>
            </a:r>
            <a:br>
              <a:rPr lang="en-US" noProof="0" dirty="0"/>
            </a:br>
            <a:r>
              <a:rPr lang="en-US" noProof="0" dirty="0"/>
              <a:t>Copy Area</a:t>
            </a:r>
          </a:p>
        </p:txBody>
      </p:sp>
    </p:spTree>
    <p:extLst>
      <p:ext uri="{BB962C8B-B14F-4D97-AF65-F5344CB8AC3E}">
        <p14:creationId xmlns:p14="http://schemas.microsoft.com/office/powerpoint/2010/main" val="347196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s - Secondary Transi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4" cy="6858000"/>
          </a:xfrm>
          <a:prstGeom prst="rect">
            <a:avLst/>
          </a:prstGeom>
        </p:spPr>
      </p:pic>
      <p:pic>
        <p:nvPicPr>
          <p:cNvPr id="7" name="Picture 6"/>
          <p:cNvPicPr>
            <a:picLocks noChangeAspect="1"/>
          </p:cNvPicPr>
          <p:nvPr userDrawn="1"/>
        </p:nvPicPr>
        <p:blipFill rotWithShape="1">
          <a:blip r:embed="rId3"/>
          <a:srcRect r="82341" b="-20999"/>
          <a:stretch/>
        </p:blipFill>
        <p:spPr>
          <a:xfrm>
            <a:off x="533428" y="540268"/>
            <a:ext cx="484636" cy="491089"/>
          </a:xfrm>
          <a:prstGeom prst="rect">
            <a:avLst/>
          </a:prstGeom>
        </p:spPr>
      </p:pic>
      <p:sp>
        <p:nvSpPr>
          <p:cNvPr id="8" name="Title 1"/>
          <p:cNvSpPr>
            <a:spLocks noGrp="1"/>
          </p:cNvSpPr>
          <p:nvPr>
            <p:ph type="title" hasCustomPrompt="1"/>
          </p:nvPr>
        </p:nvSpPr>
        <p:spPr>
          <a:xfrm>
            <a:off x="533428" y="2855426"/>
            <a:ext cx="4819425" cy="1325563"/>
          </a:xfrm>
        </p:spPr>
        <p:txBody>
          <a:bodyPr lIns="0" tIns="0" rIns="0" bIns="0" anchor="t" anchorCtr="0">
            <a:normAutofit/>
          </a:bodyPr>
          <a:lstStyle>
            <a:lvl1pPr>
              <a:defRPr sz="4000" b="1" i="0" spc="-150" baseline="0">
                <a:solidFill>
                  <a:schemeClr val="bg1"/>
                </a:solidFill>
                <a:latin typeface="Arial Nova" charset="0"/>
                <a:ea typeface="Arial Nova" charset="0"/>
                <a:cs typeface="Arial Nova" charset="0"/>
              </a:defRPr>
            </a:lvl1pPr>
          </a:lstStyle>
          <a:p>
            <a:r>
              <a:rPr lang="en-US" noProof="0" dirty="0"/>
              <a:t>Transition Slide</a:t>
            </a:r>
            <a:br>
              <a:rPr lang="en-US" noProof="0" dirty="0"/>
            </a:br>
            <a:r>
              <a:rPr lang="en-US" noProof="0" dirty="0"/>
              <a:t>Copy Area</a:t>
            </a:r>
          </a:p>
        </p:txBody>
      </p:sp>
    </p:spTree>
    <p:extLst>
      <p:ext uri="{BB962C8B-B14F-4D97-AF65-F5344CB8AC3E}">
        <p14:creationId xmlns:p14="http://schemas.microsoft.com/office/powerpoint/2010/main" val="970244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 Half Image/Bullets">
    <p:bg>
      <p:bgRef idx="1001">
        <a:schemeClr val="bg1"/>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F787070-EFFE-B748-BCC6-925CE844419C}"/>
              </a:ext>
            </a:extLst>
          </p:cNvPr>
          <p:cNvSpPr>
            <a:spLocks noGrp="1"/>
          </p:cNvSpPr>
          <p:nvPr>
            <p:ph type="title" hasCustomPrompt="1"/>
          </p:nvPr>
        </p:nvSpPr>
        <p:spPr>
          <a:xfrm>
            <a:off x="1190623" y="473723"/>
            <a:ext cx="4655006" cy="576329"/>
          </a:xfrm>
        </p:spPr>
        <p:txBody>
          <a:bodyPr lIns="0" tIns="0" rIns="0" bIns="0" anchor="b" anchorCtr="0">
            <a:normAutofit/>
          </a:bodyPr>
          <a:lstStyle>
            <a:lvl1pPr>
              <a:defRPr sz="4000" b="1" i="0" spc="0" baseline="0">
                <a:solidFill>
                  <a:srgbClr val="006198"/>
                </a:solidFill>
                <a:latin typeface="Arial Nova" charset="0"/>
                <a:ea typeface="Arial Nova" charset="0"/>
                <a:cs typeface="Arial Nova" charset="0"/>
              </a:defRPr>
            </a:lvl1pPr>
          </a:lstStyle>
          <a:p>
            <a:r>
              <a:rPr lang="en-US" dirty="0"/>
              <a:t>Insert title here</a:t>
            </a:r>
          </a:p>
        </p:txBody>
      </p:sp>
      <p:sp>
        <p:nvSpPr>
          <p:cNvPr id="7" name="Text Placeholder 6">
            <a:extLst>
              <a:ext uri="{FF2B5EF4-FFF2-40B4-BE49-F238E27FC236}">
                <a16:creationId xmlns:a16="http://schemas.microsoft.com/office/drawing/2014/main" id="{576EEF12-80F5-3A42-A051-AEFCB6687239}"/>
              </a:ext>
            </a:extLst>
          </p:cNvPr>
          <p:cNvSpPr>
            <a:spLocks noGrp="1"/>
          </p:cNvSpPr>
          <p:nvPr>
            <p:ph type="body" sz="quarter" idx="10" hasCustomPrompt="1"/>
          </p:nvPr>
        </p:nvSpPr>
        <p:spPr>
          <a:xfrm>
            <a:off x="1190623" y="1438713"/>
            <a:ext cx="4655006" cy="4572620"/>
          </a:xfrm>
          <a:prstGeom prst="rect">
            <a:avLst/>
          </a:prstGeom>
        </p:spPr>
        <p:txBody>
          <a:bodyPr lIns="0" tIns="0" rIns="0" bIns="0"/>
          <a:lstStyle>
            <a:lvl1pPr marL="347472" marR="0" indent="-347472" algn="l" defTabSz="914400" rtl="0" eaLnBrk="1" fontAlgn="auto" latinLnBrk="0" hangingPunct="1">
              <a:lnSpc>
                <a:spcPct val="90000"/>
              </a:lnSpc>
              <a:spcBef>
                <a:spcPts val="1000"/>
              </a:spcBef>
              <a:spcAft>
                <a:spcPts val="0"/>
              </a:spcAft>
              <a:buClr>
                <a:schemeClr val="tx1"/>
              </a:buClr>
              <a:buSzPct val="80000"/>
              <a:buFont typeface="Wingdings" charset="2"/>
              <a:buChar char="§"/>
              <a:tabLst/>
              <a:defRPr sz="2200" b="0" i="0" spc="0" baseline="0">
                <a:solidFill>
                  <a:srgbClr val="000000"/>
                </a:solidFill>
                <a:latin typeface="Arial Nova Light" charset="0"/>
                <a:ea typeface="Arial Nova Light" charset="0"/>
                <a:cs typeface="Arial Nova Light" charset="0"/>
              </a:defRPr>
            </a:lvl1pPr>
            <a:lvl2pPr marL="685800" indent="-228600">
              <a:buClr>
                <a:schemeClr val="tx1"/>
              </a:buClr>
              <a:buSzPct val="80000"/>
              <a:buFont typeface="Arial" charset="0"/>
              <a:buChar char="•"/>
              <a:defRPr sz="1800" b="0" i="0" spc="0" baseline="0">
                <a:solidFill>
                  <a:srgbClr val="000000"/>
                </a:solidFill>
                <a:latin typeface="Arial Nova Light" charset="0"/>
                <a:ea typeface="Arial Nova Light" charset="0"/>
                <a:cs typeface="Arial Nova Light" charset="0"/>
              </a:defRPr>
            </a:lvl2pPr>
            <a:lvl3pPr marL="1143000" indent="-228600">
              <a:buClr>
                <a:schemeClr val="tx1"/>
              </a:buClr>
              <a:buSzPct val="80000"/>
              <a:buFont typeface="Courier New" charset="0"/>
              <a:buChar char="o"/>
              <a:defRPr sz="1600" b="0" i="0" spc="0" baseline="0">
                <a:latin typeface="Arial Nova Light" charset="0"/>
                <a:ea typeface="Arial Nova Light" charset="0"/>
                <a:cs typeface="Arial Nova Light" charset="0"/>
              </a:defRPr>
            </a:lvl3pPr>
            <a:lvl4pPr>
              <a:defRPr sz="2200" b="0" i="0" spc="-100" baseline="0">
                <a:latin typeface="Proxima Nova Light" charset="0"/>
                <a:ea typeface="Proxima Nova Light" charset="0"/>
                <a:cs typeface="Proxima Nova Light" charset="0"/>
              </a:defRPr>
            </a:lvl4pPr>
            <a:lvl5pPr>
              <a:defRPr sz="2200" b="0" i="0" spc="-100" baseline="0">
                <a:latin typeface="Proxima Nova Light" charset="0"/>
                <a:ea typeface="Proxima Nova Light" charset="0"/>
                <a:cs typeface="Proxima Nova Light" charset="0"/>
              </a:defRPr>
            </a:lvl5pPr>
          </a:lstStyle>
          <a:p>
            <a:pPr lvl="0"/>
            <a:r>
              <a:rPr lang="en-US" dirty="0"/>
              <a:t>Insert bullet here</a:t>
            </a:r>
          </a:p>
          <a:p>
            <a:pPr lvl="1"/>
            <a:r>
              <a:rPr lang="en-US" dirty="0"/>
              <a:t>Insert sub bullet here</a:t>
            </a:r>
          </a:p>
          <a:p>
            <a:pPr lvl="2"/>
            <a:r>
              <a:rPr lang="en-US" dirty="0"/>
              <a:t>Insert sub bullet here</a:t>
            </a:r>
          </a:p>
        </p:txBody>
      </p:sp>
      <p:pic>
        <p:nvPicPr>
          <p:cNvPr id="14" name="Picture 13"/>
          <p:cNvPicPr>
            <a:picLocks noChangeAspect="1"/>
          </p:cNvPicPr>
          <p:nvPr userDrawn="1"/>
        </p:nvPicPr>
        <p:blipFill>
          <a:blip r:embed="rId2"/>
          <a:stretch>
            <a:fillRect/>
          </a:stretch>
        </p:blipFill>
        <p:spPr>
          <a:xfrm>
            <a:off x="529741" y="541625"/>
            <a:ext cx="397993" cy="407700"/>
          </a:xfrm>
          <a:prstGeom prst="rect">
            <a:avLst/>
          </a:prstGeom>
        </p:spPr>
      </p:pic>
      <p:sp>
        <p:nvSpPr>
          <p:cNvPr id="17" name="Picture Placeholder 16"/>
          <p:cNvSpPr>
            <a:spLocks noGrp="1"/>
          </p:cNvSpPr>
          <p:nvPr>
            <p:ph type="pic" sz="quarter" idx="12"/>
          </p:nvPr>
        </p:nvSpPr>
        <p:spPr>
          <a:xfrm>
            <a:off x="6248400" y="0"/>
            <a:ext cx="5943600" cy="6858000"/>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18" name="Slide Number Placeholder 5"/>
          <p:cNvSpPr>
            <a:spLocks noGrp="1"/>
          </p:cNvSpPr>
          <p:nvPr>
            <p:ph type="sldNum" sz="quarter" idx="4"/>
          </p:nvPr>
        </p:nvSpPr>
        <p:spPr>
          <a:xfrm>
            <a:off x="529741" y="6399994"/>
            <a:ext cx="2743200" cy="365125"/>
          </a:xfrm>
          <a:prstGeom prst="rect">
            <a:avLst/>
          </a:prstGeom>
        </p:spPr>
        <p:txBody>
          <a:bodyPr vert="horz" lIns="91440" tIns="45720" rIns="91440" bIns="45720" rtlCol="0" anchor="ctr"/>
          <a:lstStyle>
            <a:lvl1pPr algn="l">
              <a:defRPr sz="800" b="0" i="0">
                <a:solidFill>
                  <a:schemeClr val="tx1">
                    <a:tint val="75000"/>
                  </a:schemeClr>
                </a:solidFill>
                <a:latin typeface="Arial Nova Light" charset="0"/>
                <a:ea typeface="Arial Nova Light" charset="0"/>
                <a:cs typeface="Arial Nova Light" charset="0"/>
              </a:defRPr>
            </a:lvl1pPr>
          </a:lstStyle>
          <a:p>
            <a:fld id="{E189DA35-5C96-C34F-91AB-939BFA61035D}" type="slidenum">
              <a:rPr lang="en-US" smtClean="0"/>
              <a:pPr/>
              <a:t>‹#›</a:t>
            </a:fld>
            <a:r>
              <a:rPr lang="en-US" dirty="0"/>
              <a:t> | </a:t>
            </a:r>
            <a:r>
              <a:rPr lang="en-US" dirty="0" err="1"/>
              <a:t>Broadwind</a:t>
            </a:r>
            <a:r>
              <a:rPr lang="en-US" dirty="0"/>
              <a:t>  | Name of Presentation</a:t>
            </a:r>
          </a:p>
        </p:txBody>
      </p:sp>
    </p:spTree>
    <p:extLst>
      <p:ext uri="{BB962C8B-B14F-4D97-AF65-F5344CB8AC3E}">
        <p14:creationId xmlns:p14="http://schemas.microsoft.com/office/powerpoint/2010/main" val="46591921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Half Image/Paragraph">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529741" y="541625"/>
            <a:ext cx="397993" cy="407700"/>
          </a:xfrm>
          <a:prstGeom prst="rect">
            <a:avLst/>
          </a:prstGeom>
        </p:spPr>
      </p:pic>
      <p:sp>
        <p:nvSpPr>
          <p:cNvPr id="10" name="Text Placeholder 6">
            <a:extLst>
              <a:ext uri="{FF2B5EF4-FFF2-40B4-BE49-F238E27FC236}">
                <a16:creationId xmlns:a16="http://schemas.microsoft.com/office/drawing/2014/main" id="{99EF69D5-3A30-E745-9AC7-40B11563AA62}"/>
              </a:ext>
            </a:extLst>
          </p:cNvPr>
          <p:cNvSpPr>
            <a:spLocks noGrp="1"/>
          </p:cNvSpPr>
          <p:nvPr>
            <p:ph type="body" sz="quarter" idx="12" hasCustomPrompt="1"/>
          </p:nvPr>
        </p:nvSpPr>
        <p:spPr>
          <a:xfrm>
            <a:off x="1190624" y="1438713"/>
            <a:ext cx="4655006" cy="4572620"/>
          </a:xfrm>
          <a:prstGeom prst="rect">
            <a:avLst/>
          </a:prstGeom>
        </p:spPr>
        <p:txBody>
          <a:bodyPr lIns="0" tIns="0" rIns="0" bIns="0"/>
          <a:lstStyle>
            <a:lvl1pPr marL="342900" marR="0" indent="-342900" algn="l" defTabSz="914400" rtl="0" eaLnBrk="1" fontAlgn="auto" latinLnBrk="0" hangingPunct="1">
              <a:lnSpc>
                <a:spcPct val="90000"/>
              </a:lnSpc>
              <a:spcBef>
                <a:spcPts val="1000"/>
              </a:spcBef>
              <a:spcAft>
                <a:spcPts val="0"/>
              </a:spcAft>
              <a:buClrTx/>
              <a:buSzTx/>
              <a:buFont typeface="Arial" charset="0"/>
              <a:buNone/>
              <a:tabLst/>
              <a:defRPr sz="2200" b="0" i="0" spc="0" baseline="0">
                <a:solidFill>
                  <a:srgbClr val="000000"/>
                </a:solidFill>
                <a:latin typeface="Arial Nova Light" charset="0"/>
                <a:ea typeface="Arial Nova Light" charset="0"/>
                <a:cs typeface="Arial Nova Light" charset="0"/>
              </a:defRPr>
            </a:lvl1pPr>
            <a:lvl2pPr marL="685800" indent="-228600">
              <a:buSzPct val="65000"/>
              <a:buFontTx/>
              <a:buBlip>
                <a:blip r:embed="rId3"/>
              </a:buBlip>
              <a:defRPr sz="1800" b="0" i="0" spc="-100" baseline="0">
                <a:latin typeface="Proxima Nova" charset="0"/>
                <a:ea typeface="Proxima Nova" charset="0"/>
                <a:cs typeface="Proxima Nova" charset="0"/>
              </a:defRPr>
            </a:lvl2pPr>
            <a:lvl3pPr>
              <a:defRPr sz="2200" b="0" i="0" spc="-100" baseline="0">
                <a:latin typeface="Proxima Nova Light" charset="0"/>
                <a:ea typeface="Proxima Nova Light" charset="0"/>
                <a:cs typeface="Proxima Nova Light" charset="0"/>
              </a:defRPr>
            </a:lvl3pPr>
            <a:lvl4pPr>
              <a:defRPr sz="2200" b="0" i="0" spc="-100" baseline="0">
                <a:latin typeface="Proxima Nova Light" charset="0"/>
                <a:ea typeface="Proxima Nova Light" charset="0"/>
                <a:cs typeface="Proxima Nova Light" charset="0"/>
              </a:defRPr>
            </a:lvl4pPr>
            <a:lvl5pPr>
              <a:defRPr sz="2200" b="0" i="0" spc="-100" baseline="0">
                <a:latin typeface="Proxima Nova Light" charset="0"/>
                <a:ea typeface="Proxima Nova Light" charset="0"/>
                <a:cs typeface="Proxima Nova Light" charset="0"/>
              </a:defRPr>
            </a:lvl5pPr>
          </a:lstStyle>
          <a:p>
            <a:pPr marL="342900" marR="0" lvl="0" indent="-342900" algn="l" defTabSz="914400" rtl="0" eaLnBrk="1" fontAlgn="auto" latinLnBrk="0" hangingPunct="1">
              <a:lnSpc>
                <a:spcPct val="90000"/>
              </a:lnSpc>
              <a:spcBef>
                <a:spcPts val="1000"/>
              </a:spcBef>
              <a:spcAft>
                <a:spcPts val="0"/>
              </a:spcAft>
              <a:buClrTx/>
              <a:buSzTx/>
              <a:tabLst/>
              <a:defRPr/>
            </a:pPr>
            <a:r>
              <a:rPr lang="en-US" dirty="0"/>
              <a:t>Insert paragraph copy here.</a:t>
            </a:r>
          </a:p>
        </p:txBody>
      </p:sp>
      <p:sp>
        <p:nvSpPr>
          <p:cNvPr id="14" name="Title 1">
            <a:extLst>
              <a:ext uri="{FF2B5EF4-FFF2-40B4-BE49-F238E27FC236}">
                <a16:creationId xmlns:a16="http://schemas.microsoft.com/office/drawing/2014/main" id="{EF787070-EFFE-B748-BCC6-925CE844419C}"/>
              </a:ext>
            </a:extLst>
          </p:cNvPr>
          <p:cNvSpPr>
            <a:spLocks noGrp="1"/>
          </p:cNvSpPr>
          <p:nvPr>
            <p:ph type="title" hasCustomPrompt="1"/>
          </p:nvPr>
        </p:nvSpPr>
        <p:spPr>
          <a:xfrm>
            <a:off x="1190623" y="473723"/>
            <a:ext cx="4655006" cy="576329"/>
          </a:xfrm>
        </p:spPr>
        <p:txBody>
          <a:bodyPr lIns="0" tIns="0" rIns="0" bIns="0" anchor="b" anchorCtr="0">
            <a:normAutofit/>
          </a:bodyPr>
          <a:lstStyle>
            <a:lvl1pPr>
              <a:defRPr sz="4000" b="1" i="0" spc="0" baseline="0">
                <a:solidFill>
                  <a:srgbClr val="006198"/>
                </a:solidFill>
                <a:latin typeface="Arial Nova" charset="0"/>
                <a:ea typeface="Arial Nova" charset="0"/>
                <a:cs typeface="Arial Nova" charset="0"/>
              </a:defRPr>
            </a:lvl1pPr>
          </a:lstStyle>
          <a:p>
            <a:r>
              <a:rPr lang="en-US" dirty="0"/>
              <a:t>Insert title here</a:t>
            </a:r>
          </a:p>
        </p:txBody>
      </p:sp>
      <p:sp>
        <p:nvSpPr>
          <p:cNvPr id="17" name="Picture Placeholder 16"/>
          <p:cNvSpPr>
            <a:spLocks noGrp="1"/>
          </p:cNvSpPr>
          <p:nvPr>
            <p:ph type="pic" sz="quarter" idx="13"/>
          </p:nvPr>
        </p:nvSpPr>
        <p:spPr>
          <a:xfrm>
            <a:off x="6248400" y="0"/>
            <a:ext cx="5943600" cy="6858000"/>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18" name="Slide Number Placeholder 5"/>
          <p:cNvSpPr>
            <a:spLocks noGrp="1"/>
          </p:cNvSpPr>
          <p:nvPr>
            <p:ph type="sldNum" sz="quarter" idx="4"/>
          </p:nvPr>
        </p:nvSpPr>
        <p:spPr>
          <a:xfrm>
            <a:off x="529741" y="6399994"/>
            <a:ext cx="2743200" cy="365125"/>
          </a:xfrm>
          <a:prstGeom prst="rect">
            <a:avLst/>
          </a:prstGeom>
        </p:spPr>
        <p:txBody>
          <a:bodyPr vert="horz" lIns="91440" tIns="45720" rIns="91440" bIns="45720" rtlCol="0" anchor="ctr"/>
          <a:lstStyle>
            <a:lvl1pPr algn="l">
              <a:defRPr sz="800" b="0" i="0">
                <a:solidFill>
                  <a:schemeClr val="tx1">
                    <a:tint val="75000"/>
                  </a:schemeClr>
                </a:solidFill>
                <a:latin typeface="Arial Nova Light" charset="0"/>
                <a:ea typeface="Arial Nova Light" charset="0"/>
                <a:cs typeface="Arial Nova Light" charset="0"/>
              </a:defRPr>
            </a:lvl1pPr>
          </a:lstStyle>
          <a:p>
            <a:fld id="{E189DA35-5C96-C34F-91AB-939BFA61035D}" type="slidenum">
              <a:rPr lang="en-US" smtClean="0"/>
              <a:pPr/>
              <a:t>‹#›</a:t>
            </a:fld>
            <a:r>
              <a:rPr lang="en-US" dirty="0"/>
              <a:t> | </a:t>
            </a:r>
            <a:r>
              <a:rPr lang="en-US" dirty="0" err="1"/>
              <a:t>Broadwind</a:t>
            </a:r>
            <a:r>
              <a:rPr lang="en-US" dirty="0"/>
              <a:t>  | Name of Presentation</a:t>
            </a:r>
          </a:p>
        </p:txBody>
      </p:sp>
    </p:spTree>
    <p:extLst>
      <p:ext uri="{BB962C8B-B14F-4D97-AF65-F5344CB8AC3E}">
        <p14:creationId xmlns:p14="http://schemas.microsoft.com/office/powerpoint/2010/main" val="1503225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Headline_Paragraph_Bulle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787070-EFFE-B748-BCC6-925CE844419C}"/>
              </a:ext>
            </a:extLst>
          </p:cNvPr>
          <p:cNvSpPr>
            <a:spLocks noGrp="1"/>
          </p:cNvSpPr>
          <p:nvPr>
            <p:ph type="title" hasCustomPrompt="1"/>
          </p:nvPr>
        </p:nvSpPr>
        <p:spPr>
          <a:xfrm>
            <a:off x="1190622" y="473723"/>
            <a:ext cx="9887407" cy="576329"/>
          </a:xfrm>
        </p:spPr>
        <p:txBody>
          <a:bodyPr lIns="0" tIns="0" rIns="0" bIns="0" anchor="b" anchorCtr="0">
            <a:normAutofit/>
          </a:bodyPr>
          <a:lstStyle>
            <a:lvl1pPr>
              <a:defRPr sz="4000" b="1" i="0" spc="0" baseline="0">
                <a:solidFill>
                  <a:srgbClr val="006198"/>
                </a:solidFill>
                <a:latin typeface="Arial Nova" charset="0"/>
                <a:ea typeface="Arial Nova" charset="0"/>
                <a:cs typeface="Arial Nova" charset="0"/>
              </a:defRPr>
            </a:lvl1pPr>
          </a:lstStyle>
          <a:p>
            <a:r>
              <a:rPr lang="en-US" dirty="0"/>
              <a:t>Insert title here</a:t>
            </a:r>
          </a:p>
        </p:txBody>
      </p:sp>
      <p:sp>
        <p:nvSpPr>
          <p:cNvPr id="8" name="Text Placeholder 6">
            <a:extLst>
              <a:ext uri="{FF2B5EF4-FFF2-40B4-BE49-F238E27FC236}">
                <a16:creationId xmlns:a16="http://schemas.microsoft.com/office/drawing/2014/main" id="{576EEF12-80F5-3A42-A051-AEFCB6687239}"/>
              </a:ext>
            </a:extLst>
          </p:cNvPr>
          <p:cNvSpPr>
            <a:spLocks noGrp="1"/>
          </p:cNvSpPr>
          <p:nvPr>
            <p:ph type="body" sz="quarter" idx="10" hasCustomPrompt="1"/>
          </p:nvPr>
        </p:nvSpPr>
        <p:spPr>
          <a:xfrm>
            <a:off x="1190623" y="1438713"/>
            <a:ext cx="4655006" cy="457262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Wingdings" charset="2"/>
              <a:buNone/>
              <a:tabLst/>
              <a:defRPr sz="2200" b="0" i="0" spc="0" baseline="0">
                <a:solidFill>
                  <a:srgbClr val="000000"/>
                </a:solidFill>
                <a:latin typeface="Arial Nova Light" charset="0"/>
                <a:ea typeface="Arial Nova Light" charset="0"/>
                <a:cs typeface="Arial Nova Light" charset="0"/>
              </a:defRPr>
            </a:lvl1pPr>
            <a:lvl2pPr marL="685800" indent="-228600">
              <a:buClr>
                <a:schemeClr val="tx1"/>
              </a:buClr>
              <a:buSzPct val="80000"/>
              <a:buFont typeface="Arial" charset="0"/>
              <a:buChar char="•"/>
              <a:defRPr sz="1800" b="0" i="0" spc="0" baseline="0">
                <a:solidFill>
                  <a:srgbClr val="000000"/>
                </a:solidFill>
                <a:latin typeface="Arial Nova Light" charset="0"/>
                <a:ea typeface="Arial Nova Light" charset="0"/>
                <a:cs typeface="Arial Nova Light" charset="0"/>
              </a:defRPr>
            </a:lvl2pPr>
            <a:lvl3pPr marL="1143000" indent="-228600">
              <a:buClr>
                <a:schemeClr val="tx1"/>
              </a:buClr>
              <a:buSzPct val="80000"/>
              <a:buFont typeface="Courier New" charset="0"/>
              <a:buChar char="o"/>
              <a:defRPr sz="1600" b="0" i="0" spc="0" baseline="0">
                <a:latin typeface="Arial Nova Light" charset="0"/>
                <a:ea typeface="Arial Nova Light" charset="0"/>
                <a:cs typeface="Arial Nova Light" charset="0"/>
              </a:defRPr>
            </a:lvl3pPr>
            <a:lvl4pPr>
              <a:defRPr sz="2200" b="0" i="0" spc="-100" baseline="0">
                <a:latin typeface="Proxima Nova Light" charset="0"/>
                <a:ea typeface="Proxima Nova Light" charset="0"/>
                <a:cs typeface="Proxima Nova Light" charset="0"/>
              </a:defRPr>
            </a:lvl4pPr>
            <a:lvl5pPr>
              <a:defRPr sz="2200" b="0" i="0" spc="-100" baseline="0">
                <a:latin typeface="Proxima Nova Light" charset="0"/>
                <a:ea typeface="Proxima Nova Light" charset="0"/>
                <a:cs typeface="Proxima Nova Light" charset="0"/>
              </a:defRPr>
            </a:lvl5pPr>
          </a:lstStyle>
          <a:p>
            <a:pPr marL="342900" marR="0" lvl="0" indent="-342900" algn="l" defTabSz="914400" rtl="0" eaLnBrk="1" fontAlgn="auto" latinLnBrk="0" hangingPunct="1">
              <a:lnSpc>
                <a:spcPct val="90000"/>
              </a:lnSpc>
              <a:spcBef>
                <a:spcPts val="1000"/>
              </a:spcBef>
              <a:spcAft>
                <a:spcPts val="0"/>
              </a:spcAft>
              <a:buClrTx/>
              <a:buSzTx/>
              <a:tabLst/>
              <a:defRPr/>
            </a:pPr>
            <a:r>
              <a:rPr lang="en-US" dirty="0"/>
              <a:t>Insert paragraph copy here.</a:t>
            </a:r>
          </a:p>
        </p:txBody>
      </p:sp>
      <p:pic>
        <p:nvPicPr>
          <p:cNvPr id="12" name="Picture 11"/>
          <p:cNvPicPr>
            <a:picLocks noChangeAspect="1"/>
          </p:cNvPicPr>
          <p:nvPr userDrawn="1"/>
        </p:nvPicPr>
        <p:blipFill>
          <a:blip r:embed="rId2"/>
          <a:stretch>
            <a:fillRect/>
          </a:stretch>
        </p:blipFill>
        <p:spPr>
          <a:xfrm>
            <a:off x="529741" y="541625"/>
            <a:ext cx="397993" cy="407700"/>
          </a:xfrm>
          <a:prstGeom prst="rect">
            <a:avLst/>
          </a:prstGeom>
        </p:spPr>
      </p:pic>
      <p:sp>
        <p:nvSpPr>
          <p:cNvPr id="14" name="Text Placeholder 6">
            <a:extLst>
              <a:ext uri="{FF2B5EF4-FFF2-40B4-BE49-F238E27FC236}">
                <a16:creationId xmlns:a16="http://schemas.microsoft.com/office/drawing/2014/main" id="{576EEF12-80F5-3A42-A051-AEFCB6687239}"/>
              </a:ext>
            </a:extLst>
          </p:cNvPr>
          <p:cNvSpPr>
            <a:spLocks noGrp="1"/>
          </p:cNvSpPr>
          <p:nvPr>
            <p:ph type="body" sz="quarter" idx="12" hasCustomPrompt="1"/>
          </p:nvPr>
        </p:nvSpPr>
        <p:spPr>
          <a:xfrm>
            <a:off x="6423024" y="1438713"/>
            <a:ext cx="4655006" cy="4572620"/>
          </a:xfrm>
          <a:prstGeom prst="rect">
            <a:avLst/>
          </a:prstGeom>
        </p:spPr>
        <p:txBody>
          <a:bodyPr lIns="0" tIns="0" rIns="0" bIns="0"/>
          <a:lstStyle>
            <a:lvl1pPr marL="347472" marR="0" indent="-347472" algn="l" defTabSz="914400" rtl="0" eaLnBrk="1" fontAlgn="auto" latinLnBrk="0" hangingPunct="1">
              <a:lnSpc>
                <a:spcPct val="90000"/>
              </a:lnSpc>
              <a:spcBef>
                <a:spcPts val="1000"/>
              </a:spcBef>
              <a:spcAft>
                <a:spcPts val="0"/>
              </a:spcAft>
              <a:buClr>
                <a:schemeClr val="tx1"/>
              </a:buClr>
              <a:buSzPct val="80000"/>
              <a:buFont typeface="Wingdings" charset="2"/>
              <a:buChar char="§"/>
              <a:tabLst/>
              <a:defRPr sz="2200" b="0" i="0" spc="0" baseline="0">
                <a:solidFill>
                  <a:srgbClr val="000000"/>
                </a:solidFill>
                <a:latin typeface="Arial Nova Light" charset="0"/>
                <a:ea typeface="Arial Nova Light" charset="0"/>
                <a:cs typeface="Arial Nova Light" charset="0"/>
              </a:defRPr>
            </a:lvl1pPr>
            <a:lvl2pPr marL="685800" indent="-228600">
              <a:buClr>
                <a:schemeClr val="tx1"/>
              </a:buClr>
              <a:buSzPct val="80000"/>
              <a:buFont typeface="Arial" charset="0"/>
              <a:buChar char="•"/>
              <a:defRPr sz="1800" b="0" i="0" spc="0" baseline="0">
                <a:solidFill>
                  <a:srgbClr val="000000"/>
                </a:solidFill>
                <a:latin typeface="Arial Nova Light" charset="0"/>
                <a:ea typeface="Arial Nova Light" charset="0"/>
                <a:cs typeface="Arial Nova Light" charset="0"/>
              </a:defRPr>
            </a:lvl2pPr>
            <a:lvl3pPr marL="1143000" indent="-228600">
              <a:buClr>
                <a:schemeClr val="tx1"/>
              </a:buClr>
              <a:buSzPct val="80000"/>
              <a:buFont typeface="Courier New" charset="0"/>
              <a:buChar char="o"/>
              <a:defRPr sz="1600" b="0" i="0" spc="0" baseline="0">
                <a:latin typeface="Arial Nova Light" charset="0"/>
                <a:ea typeface="Arial Nova Light" charset="0"/>
                <a:cs typeface="Arial Nova Light" charset="0"/>
              </a:defRPr>
            </a:lvl3pPr>
            <a:lvl4pPr>
              <a:defRPr sz="2200" b="0" i="0" spc="-100" baseline="0">
                <a:latin typeface="Proxima Nova Light" charset="0"/>
                <a:ea typeface="Proxima Nova Light" charset="0"/>
                <a:cs typeface="Proxima Nova Light" charset="0"/>
              </a:defRPr>
            </a:lvl4pPr>
            <a:lvl5pPr>
              <a:defRPr sz="2200" b="0" i="0" spc="-100" baseline="0">
                <a:latin typeface="Proxima Nova Light" charset="0"/>
                <a:ea typeface="Proxima Nova Light" charset="0"/>
                <a:cs typeface="Proxima Nova Light" charset="0"/>
              </a:defRPr>
            </a:lvl5pPr>
          </a:lstStyle>
          <a:p>
            <a:pPr lvl="0"/>
            <a:r>
              <a:rPr lang="en-US" dirty="0"/>
              <a:t>Insert bullet here</a:t>
            </a:r>
          </a:p>
          <a:p>
            <a:pPr lvl="1"/>
            <a:r>
              <a:rPr lang="en-US" dirty="0"/>
              <a:t>Insert sub bullet here</a:t>
            </a:r>
          </a:p>
          <a:p>
            <a:pPr lvl="2"/>
            <a:r>
              <a:rPr lang="en-US" dirty="0"/>
              <a:t>Insert sub bullet here</a:t>
            </a:r>
          </a:p>
        </p:txBody>
      </p:sp>
      <p:sp>
        <p:nvSpPr>
          <p:cNvPr id="15" name="Slide Number Placeholder 5"/>
          <p:cNvSpPr>
            <a:spLocks noGrp="1"/>
          </p:cNvSpPr>
          <p:nvPr>
            <p:ph type="sldNum" sz="quarter" idx="4"/>
          </p:nvPr>
        </p:nvSpPr>
        <p:spPr>
          <a:xfrm>
            <a:off x="529741" y="6399994"/>
            <a:ext cx="2743200" cy="365125"/>
          </a:xfrm>
          <a:prstGeom prst="rect">
            <a:avLst/>
          </a:prstGeom>
        </p:spPr>
        <p:txBody>
          <a:bodyPr vert="horz" lIns="91440" tIns="45720" rIns="91440" bIns="45720" rtlCol="0" anchor="ctr"/>
          <a:lstStyle>
            <a:lvl1pPr algn="l">
              <a:defRPr sz="800" b="0" i="0">
                <a:solidFill>
                  <a:schemeClr val="tx1">
                    <a:tint val="75000"/>
                  </a:schemeClr>
                </a:solidFill>
                <a:latin typeface="Arial Nova Light" charset="0"/>
                <a:ea typeface="Arial Nova Light" charset="0"/>
                <a:cs typeface="Arial Nova Light" charset="0"/>
              </a:defRPr>
            </a:lvl1pPr>
          </a:lstStyle>
          <a:p>
            <a:fld id="{E189DA35-5C96-C34F-91AB-939BFA61035D}" type="slidenum">
              <a:rPr lang="en-US" smtClean="0"/>
              <a:pPr/>
              <a:t>‹#›</a:t>
            </a:fld>
            <a:r>
              <a:rPr lang="en-US" dirty="0"/>
              <a:t> | </a:t>
            </a:r>
            <a:r>
              <a:rPr lang="en-US" dirty="0" err="1"/>
              <a:t>Broadwind</a:t>
            </a:r>
            <a:r>
              <a:rPr lang="en-US" dirty="0"/>
              <a:t>  | Name of Presentation</a:t>
            </a:r>
          </a:p>
        </p:txBody>
      </p:sp>
    </p:spTree>
    <p:extLst>
      <p:ext uri="{BB962C8B-B14F-4D97-AF65-F5344CB8AC3E}">
        <p14:creationId xmlns:p14="http://schemas.microsoft.com/office/powerpoint/2010/main" val="1170984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Headline_Bullet_Paragraph">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F787070-EFFE-B748-BCC6-925CE844419C}"/>
              </a:ext>
            </a:extLst>
          </p:cNvPr>
          <p:cNvSpPr>
            <a:spLocks noGrp="1"/>
          </p:cNvSpPr>
          <p:nvPr>
            <p:ph type="title" hasCustomPrompt="1"/>
          </p:nvPr>
        </p:nvSpPr>
        <p:spPr>
          <a:xfrm>
            <a:off x="1190622" y="473723"/>
            <a:ext cx="9887407" cy="576329"/>
          </a:xfrm>
        </p:spPr>
        <p:txBody>
          <a:bodyPr lIns="0" tIns="0" rIns="0" bIns="0" anchor="b" anchorCtr="0">
            <a:normAutofit/>
          </a:bodyPr>
          <a:lstStyle>
            <a:lvl1pPr>
              <a:defRPr sz="4000" b="1" i="0" spc="0" baseline="0">
                <a:solidFill>
                  <a:srgbClr val="006198"/>
                </a:solidFill>
                <a:latin typeface="Arial Nova" charset="0"/>
                <a:ea typeface="Arial Nova" charset="0"/>
                <a:cs typeface="Arial Nova" charset="0"/>
              </a:defRPr>
            </a:lvl1pPr>
          </a:lstStyle>
          <a:p>
            <a:r>
              <a:rPr lang="en-US" dirty="0"/>
              <a:t>Insert title here</a:t>
            </a:r>
          </a:p>
        </p:txBody>
      </p:sp>
      <p:sp>
        <p:nvSpPr>
          <p:cNvPr id="7" name="Text Placeholder 6">
            <a:extLst>
              <a:ext uri="{FF2B5EF4-FFF2-40B4-BE49-F238E27FC236}">
                <a16:creationId xmlns:a16="http://schemas.microsoft.com/office/drawing/2014/main" id="{576EEF12-80F5-3A42-A051-AEFCB6687239}"/>
              </a:ext>
            </a:extLst>
          </p:cNvPr>
          <p:cNvSpPr>
            <a:spLocks noGrp="1"/>
          </p:cNvSpPr>
          <p:nvPr>
            <p:ph type="body" sz="quarter" idx="10" hasCustomPrompt="1"/>
          </p:nvPr>
        </p:nvSpPr>
        <p:spPr>
          <a:xfrm>
            <a:off x="1190623" y="1438713"/>
            <a:ext cx="4655006" cy="4572620"/>
          </a:xfrm>
          <a:prstGeom prst="rect">
            <a:avLst/>
          </a:prstGeom>
        </p:spPr>
        <p:txBody>
          <a:bodyPr lIns="0" tIns="0" rIns="0" bIns="0"/>
          <a:lstStyle>
            <a:lvl1pPr marL="342900" marR="0" indent="-342900" algn="l" defTabSz="914400" rtl="0" eaLnBrk="1" fontAlgn="auto" latinLnBrk="0" hangingPunct="1">
              <a:lnSpc>
                <a:spcPct val="90000"/>
              </a:lnSpc>
              <a:spcBef>
                <a:spcPts val="1000"/>
              </a:spcBef>
              <a:spcAft>
                <a:spcPts val="0"/>
              </a:spcAft>
              <a:buClrTx/>
              <a:buSzTx/>
              <a:buFont typeface="Arial" charset="0"/>
              <a:buChar char="•"/>
              <a:tabLst/>
              <a:defRPr sz="2200" b="0" i="0" spc="0" baseline="0">
                <a:solidFill>
                  <a:srgbClr val="000000"/>
                </a:solidFill>
                <a:latin typeface="Arial Nova Light" charset="0"/>
                <a:ea typeface="Arial Nova Light" charset="0"/>
                <a:cs typeface="Arial Nova Light" charset="0"/>
              </a:defRPr>
            </a:lvl1pPr>
            <a:lvl2pPr marL="685800" indent="-228600">
              <a:buClr>
                <a:schemeClr val="tx1"/>
              </a:buClr>
              <a:buSzPct val="80000"/>
              <a:buFont typeface="Arial" charset="0"/>
              <a:buChar char="•"/>
              <a:defRPr sz="1800" b="0" i="0" spc="0" baseline="0">
                <a:solidFill>
                  <a:srgbClr val="000000"/>
                </a:solidFill>
                <a:latin typeface="Arial Nova Light" charset="0"/>
                <a:ea typeface="Arial Nova Light" charset="0"/>
                <a:cs typeface="Arial Nova Light" charset="0"/>
              </a:defRPr>
            </a:lvl2pPr>
            <a:lvl3pPr marL="1143000" indent="-228600">
              <a:buClr>
                <a:schemeClr val="tx1"/>
              </a:buClr>
              <a:buSzPct val="80000"/>
              <a:buFont typeface="Courier New" charset="0"/>
              <a:buChar char="o"/>
              <a:defRPr sz="1600" b="0" i="0" spc="0" baseline="0">
                <a:latin typeface="Arial Nova Light" charset="0"/>
                <a:ea typeface="Arial Nova Light" charset="0"/>
                <a:cs typeface="Arial Nova Light" charset="0"/>
              </a:defRPr>
            </a:lvl3pPr>
            <a:lvl4pPr>
              <a:defRPr sz="2200" b="0" i="0" spc="-100" baseline="0">
                <a:latin typeface="Proxima Nova Light" charset="0"/>
                <a:ea typeface="Proxima Nova Light" charset="0"/>
                <a:cs typeface="Proxima Nova Light" charset="0"/>
              </a:defRPr>
            </a:lvl4pPr>
            <a:lvl5pPr>
              <a:defRPr sz="2200" b="0" i="0" spc="-100" baseline="0">
                <a:latin typeface="Proxima Nova Light" charset="0"/>
                <a:ea typeface="Proxima Nova Light" charset="0"/>
                <a:cs typeface="Proxima Nova Light" charset="0"/>
              </a:defRPr>
            </a:lvl5pPr>
          </a:lstStyle>
          <a:p>
            <a:pPr lvl="0"/>
            <a:r>
              <a:rPr lang="en-US" dirty="0"/>
              <a:t>Insert bullet here</a:t>
            </a:r>
          </a:p>
          <a:p>
            <a:pPr lvl="1"/>
            <a:r>
              <a:rPr lang="en-US" dirty="0"/>
              <a:t>Insert sub bullet here</a:t>
            </a:r>
          </a:p>
          <a:p>
            <a:pPr lvl="2"/>
            <a:r>
              <a:rPr lang="en-US" dirty="0"/>
              <a:t>Insert sub bullet here</a:t>
            </a:r>
          </a:p>
        </p:txBody>
      </p:sp>
      <p:pic>
        <p:nvPicPr>
          <p:cNvPr id="8" name="Picture 7"/>
          <p:cNvPicPr>
            <a:picLocks noChangeAspect="1"/>
          </p:cNvPicPr>
          <p:nvPr userDrawn="1"/>
        </p:nvPicPr>
        <p:blipFill>
          <a:blip r:embed="rId2"/>
          <a:stretch>
            <a:fillRect/>
          </a:stretch>
        </p:blipFill>
        <p:spPr>
          <a:xfrm>
            <a:off x="529741" y="541625"/>
            <a:ext cx="397993" cy="407700"/>
          </a:xfrm>
          <a:prstGeom prst="rect">
            <a:avLst/>
          </a:prstGeom>
        </p:spPr>
      </p:pic>
      <p:sp>
        <p:nvSpPr>
          <p:cNvPr id="13" name="Text Placeholder 6">
            <a:extLst>
              <a:ext uri="{FF2B5EF4-FFF2-40B4-BE49-F238E27FC236}">
                <a16:creationId xmlns:a16="http://schemas.microsoft.com/office/drawing/2014/main" id="{576EEF12-80F5-3A42-A051-AEFCB6687239}"/>
              </a:ext>
            </a:extLst>
          </p:cNvPr>
          <p:cNvSpPr>
            <a:spLocks noGrp="1"/>
          </p:cNvSpPr>
          <p:nvPr>
            <p:ph type="body" sz="quarter" idx="12" hasCustomPrompt="1"/>
          </p:nvPr>
        </p:nvSpPr>
        <p:spPr>
          <a:xfrm>
            <a:off x="6423024" y="1438713"/>
            <a:ext cx="4655006" cy="457262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
                <a:schemeClr val="tx1"/>
              </a:buClr>
              <a:buSzPct val="80000"/>
              <a:buFont typeface="Arial" charset="0"/>
              <a:buNone/>
              <a:tabLst/>
              <a:defRPr sz="2200" b="0" i="0" spc="0" baseline="0">
                <a:solidFill>
                  <a:srgbClr val="000000"/>
                </a:solidFill>
                <a:latin typeface="Arial Nova Light" charset="0"/>
                <a:ea typeface="Arial Nova Light" charset="0"/>
                <a:cs typeface="Arial Nova Light" charset="0"/>
              </a:defRPr>
            </a:lvl1pPr>
            <a:lvl2pPr marL="685800" indent="-228600">
              <a:buClr>
                <a:schemeClr val="tx1"/>
              </a:buClr>
              <a:buSzPct val="80000"/>
              <a:buFont typeface="Arial" charset="0"/>
              <a:buChar char="•"/>
              <a:defRPr sz="1800" b="0" i="0" spc="0" baseline="0">
                <a:solidFill>
                  <a:srgbClr val="000000"/>
                </a:solidFill>
                <a:latin typeface="Arial Nova Light" charset="0"/>
                <a:ea typeface="Arial Nova Light" charset="0"/>
                <a:cs typeface="Arial Nova Light" charset="0"/>
              </a:defRPr>
            </a:lvl2pPr>
            <a:lvl3pPr marL="1143000" indent="-228600">
              <a:buClr>
                <a:schemeClr val="tx1"/>
              </a:buClr>
              <a:buSzPct val="80000"/>
              <a:buFont typeface="Courier New" charset="0"/>
              <a:buChar char="o"/>
              <a:defRPr sz="1600" b="0" i="0" spc="0" baseline="0">
                <a:latin typeface="Arial Nova Light" charset="0"/>
                <a:ea typeface="Arial Nova Light" charset="0"/>
                <a:cs typeface="Arial Nova Light" charset="0"/>
              </a:defRPr>
            </a:lvl3pPr>
            <a:lvl4pPr>
              <a:defRPr sz="2200" b="0" i="0" spc="-100" baseline="0">
                <a:latin typeface="Proxima Nova Light" charset="0"/>
                <a:ea typeface="Proxima Nova Light" charset="0"/>
                <a:cs typeface="Proxima Nova Light" charset="0"/>
              </a:defRPr>
            </a:lvl4pPr>
            <a:lvl5pPr>
              <a:defRPr sz="2200" b="0" i="0" spc="-100" baseline="0">
                <a:latin typeface="Proxima Nova Light" charset="0"/>
                <a:ea typeface="Proxima Nova Light" charset="0"/>
                <a:cs typeface="Proxima Nova Light" charset="0"/>
              </a:defRPr>
            </a:lvl5pPr>
          </a:lstStyle>
          <a:p>
            <a:pPr marL="347472" marR="0" lvl="0" indent="-347472" algn="l" defTabSz="914400" rtl="0" eaLnBrk="1" fontAlgn="auto" latinLnBrk="0" hangingPunct="1">
              <a:lnSpc>
                <a:spcPct val="90000"/>
              </a:lnSpc>
              <a:spcBef>
                <a:spcPts val="1000"/>
              </a:spcBef>
              <a:spcAft>
                <a:spcPts val="0"/>
              </a:spcAft>
              <a:buClr>
                <a:schemeClr val="tx1"/>
              </a:buClr>
              <a:buSzPct val="80000"/>
              <a:buFont typeface="Wingdings" charset="2"/>
              <a:buNone/>
              <a:tabLst/>
              <a:defRPr/>
            </a:pPr>
            <a:r>
              <a:rPr lang="en-US" dirty="0"/>
              <a:t>Insert paragraph copy here.</a:t>
            </a:r>
          </a:p>
        </p:txBody>
      </p:sp>
      <p:sp>
        <p:nvSpPr>
          <p:cNvPr id="14" name="Slide Number Placeholder 5"/>
          <p:cNvSpPr>
            <a:spLocks noGrp="1"/>
          </p:cNvSpPr>
          <p:nvPr>
            <p:ph type="sldNum" sz="quarter" idx="4"/>
          </p:nvPr>
        </p:nvSpPr>
        <p:spPr>
          <a:xfrm>
            <a:off x="529741" y="6399994"/>
            <a:ext cx="2743200" cy="365125"/>
          </a:xfrm>
          <a:prstGeom prst="rect">
            <a:avLst/>
          </a:prstGeom>
        </p:spPr>
        <p:txBody>
          <a:bodyPr vert="horz" lIns="91440" tIns="45720" rIns="91440" bIns="45720" rtlCol="0" anchor="ctr"/>
          <a:lstStyle>
            <a:lvl1pPr algn="l">
              <a:defRPr sz="800" b="0" i="0">
                <a:solidFill>
                  <a:schemeClr val="tx1">
                    <a:tint val="75000"/>
                  </a:schemeClr>
                </a:solidFill>
                <a:latin typeface="Arial Nova Light" charset="0"/>
                <a:ea typeface="Arial Nova Light" charset="0"/>
                <a:cs typeface="Arial Nova Light" charset="0"/>
              </a:defRPr>
            </a:lvl1pPr>
          </a:lstStyle>
          <a:p>
            <a:fld id="{E189DA35-5C96-C34F-91AB-939BFA61035D}" type="slidenum">
              <a:rPr lang="en-US" smtClean="0"/>
              <a:pPr/>
              <a:t>‹#›</a:t>
            </a:fld>
            <a:r>
              <a:rPr lang="en-US" dirty="0"/>
              <a:t> | </a:t>
            </a:r>
            <a:r>
              <a:rPr lang="en-US" dirty="0" err="1"/>
              <a:t>Broadwind</a:t>
            </a:r>
            <a:r>
              <a:rPr lang="en-US" dirty="0"/>
              <a:t>  | Name of Presentation</a:t>
            </a:r>
          </a:p>
        </p:txBody>
      </p:sp>
    </p:spTree>
    <p:extLst>
      <p:ext uri="{BB962C8B-B14F-4D97-AF65-F5344CB8AC3E}">
        <p14:creationId xmlns:p14="http://schemas.microsoft.com/office/powerpoint/2010/main" val="1212470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Cluster - Headline/Paragraph">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787070-EFFE-B748-BCC6-925CE844419C}"/>
              </a:ext>
            </a:extLst>
          </p:cNvPr>
          <p:cNvSpPr>
            <a:spLocks noGrp="1"/>
          </p:cNvSpPr>
          <p:nvPr>
            <p:ph type="title" hasCustomPrompt="1"/>
          </p:nvPr>
        </p:nvSpPr>
        <p:spPr>
          <a:xfrm>
            <a:off x="1190623" y="473723"/>
            <a:ext cx="10002310" cy="576329"/>
          </a:xfrm>
        </p:spPr>
        <p:txBody>
          <a:bodyPr lIns="0" tIns="0" rIns="0" bIns="0" anchor="b" anchorCtr="0">
            <a:normAutofit/>
          </a:bodyPr>
          <a:lstStyle>
            <a:lvl1pPr>
              <a:defRPr sz="4000" b="1" i="0" spc="0" baseline="0">
                <a:solidFill>
                  <a:srgbClr val="006198"/>
                </a:solidFill>
                <a:latin typeface="Arial Nova" charset="0"/>
                <a:ea typeface="Arial Nova" charset="0"/>
                <a:cs typeface="Arial Nova" charset="0"/>
              </a:defRPr>
            </a:lvl1pPr>
          </a:lstStyle>
          <a:p>
            <a:r>
              <a:rPr lang="en-US" dirty="0"/>
              <a:t>Insert title here</a:t>
            </a:r>
          </a:p>
        </p:txBody>
      </p:sp>
      <p:sp>
        <p:nvSpPr>
          <p:cNvPr id="8" name="Text Placeholder 6">
            <a:extLst>
              <a:ext uri="{FF2B5EF4-FFF2-40B4-BE49-F238E27FC236}">
                <a16:creationId xmlns:a16="http://schemas.microsoft.com/office/drawing/2014/main" id="{576EEF12-80F5-3A42-A051-AEFCB6687239}"/>
              </a:ext>
            </a:extLst>
          </p:cNvPr>
          <p:cNvSpPr>
            <a:spLocks noGrp="1"/>
          </p:cNvSpPr>
          <p:nvPr>
            <p:ph type="body" sz="quarter" idx="10" hasCustomPrompt="1"/>
          </p:nvPr>
        </p:nvSpPr>
        <p:spPr>
          <a:xfrm>
            <a:off x="1190623" y="1438713"/>
            <a:ext cx="4655006" cy="457262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Wingdings" charset="2"/>
              <a:buNone/>
              <a:tabLst/>
              <a:defRPr sz="2200" b="0" i="0" spc="0" baseline="0">
                <a:solidFill>
                  <a:srgbClr val="000000"/>
                </a:solidFill>
                <a:latin typeface="Arial Nova Light" charset="0"/>
                <a:ea typeface="Arial Nova Light" charset="0"/>
                <a:cs typeface="Arial Nova Light" charset="0"/>
              </a:defRPr>
            </a:lvl1pPr>
            <a:lvl2pPr marL="685800" indent="-228600">
              <a:buClr>
                <a:schemeClr val="tx1"/>
              </a:buClr>
              <a:buSzPct val="80000"/>
              <a:buFont typeface="Arial" charset="0"/>
              <a:buChar char="•"/>
              <a:defRPr sz="1800" b="0" i="0" spc="0" baseline="0">
                <a:solidFill>
                  <a:srgbClr val="000000"/>
                </a:solidFill>
                <a:latin typeface="Arial Nova Light" charset="0"/>
                <a:ea typeface="Arial Nova Light" charset="0"/>
                <a:cs typeface="Arial Nova Light" charset="0"/>
              </a:defRPr>
            </a:lvl2pPr>
            <a:lvl3pPr marL="1143000" indent="-228600">
              <a:buClr>
                <a:schemeClr val="tx1"/>
              </a:buClr>
              <a:buSzPct val="80000"/>
              <a:buFont typeface="Courier New" charset="0"/>
              <a:buChar char="o"/>
              <a:defRPr sz="1600" b="0" i="0" spc="0" baseline="0">
                <a:latin typeface="Arial Nova Light" charset="0"/>
                <a:ea typeface="Arial Nova Light" charset="0"/>
                <a:cs typeface="Arial Nova Light" charset="0"/>
              </a:defRPr>
            </a:lvl3pPr>
            <a:lvl4pPr>
              <a:defRPr sz="2200" b="0" i="0" spc="-100" baseline="0">
                <a:latin typeface="Proxima Nova Light" charset="0"/>
                <a:ea typeface="Proxima Nova Light" charset="0"/>
                <a:cs typeface="Proxima Nova Light" charset="0"/>
              </a:defRPr>
            </a:lvl4pPr>
            <a:lvl5pPr>
              <a:defRPr sz="2200" b="0" i="0" spc="-100" baseline="0">
                <a:latin typeface="Proxima Nova Light" charset="0"/>
                <a:ea typeface="Proxima Nova Light" charset="0"/>
                <a:cs typeface="Proxima Nova Light" charset="0"/>
              </a:defRPr>
            </a:lvl5pPr>
          </a:lstStyle>
          <a:p>
            <a:pPr marL="342900" marR="0" lvl="0" indent="-342900" algn="l" defTabSz="914400" rtl="0" eaLnBrk="1" fontAlgn="auto" latinLnBrk="0" hangingPunct="1">
              <a:lnSpc>
                <a:spcPct val="90000"/>
              </a:lnSpc>
              <a:spcBef>
                <a:spcPts val="1000"/>
              </a:spcBef>
              <a:spcAft>
                <a:spcPts val="0"/>
              </a:spcAft>
              <a:buClrTx/>
              <a:buSzTx/>
              <a:tabLst/>
              <a:defRPr/>
            </a:pPr>
            <a:r>
              <a:rPr lang="en-US" dirty="0"/>
              <a:t>Insert paragraph copy here.</a:t>
            </a:r>
          </a:p>
        </p:txBody>
      </p:sp>
      <p:pic>
        <p:nvPicPr>
          <p:cNvPr id="12" name="Picture 11"/>
          <p:cNvPicPr>
            <a:picLocks noChangeAspect="1"/>
          </p:cNvPicPr>
          <p:nvPr userDrawn="1"/>
        </p:nvPicPr>
        <p:blipFill>
          <a:blip r:embed="rId2"/>
          <a:stretch>
            <a:fillRect/>
          </a:stretch>
        </p:blipFill>
        <p:spPr>
          <a:xfrm>
            <a:off x="529741" y="541625"/>
            <a:ext cx="397993" cy="407700"/>
          </a:xfrm>
          <a:prstGeom prst="rect">
            <a:avLst/>
          </a:prstGeom>
        </p:spPr>
      </p:pic>
      <p:sp>
        <p:nvSpPr>
          <p:cNvPr id="3" name="Picture Placeholder 2"/>
          <p:cNvSpPr>
            <a:spLocks noGrp="1"/>
          </p:cNvSpPr>
          <p:nvPr>
            <p:ph type="pic" sz="quarter" idx="12"/>
          </p:nvPr>
        </p:nvSpPr>
        <p:spPr>
          <a:xfrm>
            <a:off x="6620933" y="3268133"/>
            <a:ext cx="4572000" cy="2743200"/>
          </a:xfrm>
          <a:prstGeom prst="rect">
            <a:avLst/>
          </a:prstGeom>
        </p:spPr>
        <p:txBody>
          <a:bodyPr/>
          <a:lstStyle>
            <a:lvl1pPr>
              <a:defRPr sz="1400" b="0" i="0">
                <a:latin typeface="Arial Nova Light" charset="0"/>
                <a:ea typeface="Arial Nova Light" charset="0"/>
                <a:cs typeface="Arial Nova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9" name="Picture Placeholder 2"/>
          <p:cNvSpPr>
            <a:spLocks noGrp="1"/>
          </p:cNvSpPr>
          <p:nvPr>
            <p:ph type="pic" sz="quarter" idx="13"/>
          </p:nvPr>
        </p:nvSpPr>
        <p:spPr>
          <a:xfrm>
            <a:off x="9008532" y="1642533"/>
            <a:ext cx="2184401" cy="1319560"/>
          </a:xfrm>
          <a:prstGeom prst="rect">
            <a:avLst/>
          </a:prstGeom>
        </p:spPr>
        <p:txBody>
          <a:bodyPr/>
          <a:lstStyle>
            <a:lvl1pPr>
              <a:defRPr sz="1400" b="0" i="0">
                <a:latin typeface="Arial Nova Light" charset="0"/>
                <a:ea typeface="Arial Nova Light" charset="0"/>
                <a:cs typeface="Arial Nova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10" name="Picture Placeholder 2"/>
          <p:cNvSpPr>
            <a:spLocks noGrp="1"/>
          </p:cNvSpPr>
          <p:nvPr>
            <p:ph type="pic" sz="quarter" idx="14"/>
          </p:nvPr>
        </p:nvSpPr>
        <p:spPr>
          <a:xfrm>
            <a:off x="7112001" y="1642533"/>
            <a:ext cx="1574800" cy="1319560"/>
          </a:xfrm>
          <a:prstGeom prst="rect">
            <a:avLst/>
          </a:prstGeom>
        </p:spPr>
        <p:txBody>
          <a:bodyPr/>
          <a:lstStyle>
            <a:lvl1pPr>
              <a:defRPr sz="1400" b="0" i="0">
                <a:latin typeface="Arial Nova Light" charset="0"/>
                <a:ea typeface="Arial Nova Light" charset="0"/>
                <a:cs typeface="Arial Nova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11" name="Slide Number Placeholder 5"/>
          <p:cNvSpPr>
            <a:spLocks noGrp="1"/>
          </p:cNvSpPr>
          <p:nvPr>
            <p:ph type="sldNum" sz="quarter" idx="4"/>
          </p:nvPr>
        </p:nvSpPr>
        <p:spPr>
          <a:xfrm>
            <a:off x="529741" y="6399994"/>
            <a:ext cx="2743200" cy="365125"/>
          </a:xfrm>
          <a:prstGeom prst="rect">
            <a:avLst/>
          </a:prstGeom>
        </p:spPr>
        <p:txBody>
          <a:bodyPr vert="horz" lIns="91440" tIns="45720" rIns="91440" bIns="45720" rtlCol="0" anchor="ctr"/>
          <a:lstStyle>
            <a:lvl1pPr algn="l">
              <a:defRPr sz="800" b="0" i="0">
                <a:solidFill>
                  <a:schemeClr val="tx1">
                    <a:tint val="75000"/>
                  </a:schemeClr>
                </a:solidFill>
                <a:latin typeface="Arial Nova Light" charset="0"/>
                <a:ea typeface="Arial Nova Light" charset="0"/>
                <a:cs typeface="Arial Nova Light" charset="0"/>
              </a:defRPr>
            </a:lvl1pPr>
          </a:lstStyle>
          <a:p>
            <a:fld id="{E189DA35-5C96-C34F-91AB-939BFA61035D}" type="slidenum">
              <a:rPr lang="en-US" smtClean="0"/>
              <a:pPr/>
              <a:t>‹#›</a:t>
            </a:fld>
            <a:r>
              <a:rPr lang="en-US" dirty="0"/>
              <a:t> | </a:t>
            </a:r>
            <a:r>
              <a:rPr lang="en-US" dirty="0" err="1"/>
              <a:t>Broadwind</a:t>
            </a:r>
            <a:r>
              <a:rPr lang="en-US" dirty="0"/>
              <a:t>  | Name of Presentation</a:t>
            </a:r>
          </a:p>
        </p:txBody>
      </p:sp>
    </p:spTree>
    <p:extLst>
      <p:ext uri="{BB962C8B-B14F-4D97-AF65-F5344CB8AC3E}">
        <p14:creationId xmlns:p14="http://schemas.microsoft.com/office/powerpoint/2010/main" val="855007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529741" y="6399994"/>
            <a:ext cx="2743200" cy="365125"/>
          </a:xfrm>
          <a:prstGeom prst="rect">
            <a:avLst/>
          </a:prstGeom>
        </p:spPr>
        <p:txBody>
          <a:bodyPr vert="horz" lIns="91440" tIns="45720" rIns="91440" bIns="45720" rtlCol="0" anchor="ctr"/>
          <a:lstStyle>
            <a:lvl1pPr algn="l">
              <a:defRPr sz="800" b="0" i="0">
                <a:solidFill>
                  <a:schemeClr val="tx1">
                    <a:tint val="75000"/>
                  </a:schemeClr>
                </a:solidFill>
                <a:latin typeface="Arial Nova Light" charset="0"/>
                <a:ea typeface="Arial Nova Light" charset="0"/>
                <a:cs typeface="Arial Nova Light" charset="0"/>
              </a:defRPr>
            </a:lvl1pPr>
          </a:lstStyle>
          <a:p>
            <a:fld id="{E189DA35-5C96-C34F-91AB-939BFA61035D}" type="slidenum">
              <a:rPr lang="en-US" smtClean="0"/>
              <a:pPr/>
              <a:t>‹#›</a:t>
            </a:fld>
            <a:r>
              <a:rPr lang="en-US" dirty="0"/>
              <a:t> | </a:t>
            </a:r>
            <a:r>
              <a:rPr lang="en-US" dirty="0" err="1"/>
              <a:t>Broadwind</a:t>
            </a:r>
            <a:r>
              <a:rPr lang="en-US" dirty="0"/>
              <a:t>  | Name of Presentation</a:t>
            </a:r>
          </a:p>
        </p:txBody>
      </p:sp>
    </p:spTree>
    <p:extLst>
      <p:ext uri="{BB962C8B-B14F-4D97-AF65-F5344CB8AC3E}">
        <p14:creationId xmlns:p14="http://schemas.microsoft.com/office/powerpoint/2010/main" val="782309860"/>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55" r:id="rId3"/>
    <p:sldLayoutId id="2147483668" r:id="rId4"/>
    <p:sldLayoutId id="2147483670" r:id="rId5"/>
    <p:sldLayoutId id="2147483659" r:id="rId6"/>
    <p:sldLayoutId id="2147483663" r:id="rId7"/>
    <p:sldLayoutId id="2147483671" r:id="rId8"/>
    <p:sldLayoutId id="2147483672" r:id="rId9"/>
    <p:sldLayoutId id="2147483673" r:id="rId10"/>
    <p:sldLayoutId id="2147483675" r:id="rId11"/>
    <p:sldLayoutId id="2147483674" r:id="rId12"/>
    <p:sldLayoutId id="2147483677" r:id="rId13"/>
    <p:sldLayoutId id="2147483657" r:id="rId14"/>
  </p:sldLayoutIdLst>
  <p:hf hdr="0" ftr="0" dt="0"/>
  <p:txStyles>
    <p:titleStyle>
      <a:lvl1pPr algn="l" defTabSz="914400" rtl="0" eaLnBrk="1" latinLnBrk="0" hangingPunct="1">
        <a:lnSpc>
          <a:spcPct val="90000"/>
        </a:lnSpc>
        <a:spcBef>
          <a:spcPct val="0"/>
        </a:spcBef>
        <a:buNone/>
        <a:defRPr sz="4000" b="1" i="0" kern="1200">
          <a:solidFill>
            <a:schemeClr val="tx1"/>
          </a:solidFill>
          <a:latin typeface="Arial Nova" charset="0"/>
          <a:ea typeface="Arial Nova" charset="0"/>
          <a:cs typeface="Arial Nova" charset="0"/>
        </a:defRPr>
      </a:lvl1pPr>
    </p:titleStyle>
    <p:bodyStyle>
      <a:lvl1pPr marL="228600" indent="-228600" algn="l" defTabSz="914400" rtl="0" eaLnBrk="1" latinLnBrk="0" hangingPunct="1">
        <a:lnSpc>
          <a:spcPct val="90000"/>
        </a:lnSpc>
        <a:spcBef>
          <a:spcPts val="1000"/>
        </a:spcBef>
        <a:buFont typeface="Arial"/>
        <a:buChar char="•"/>
        <a:defRPr sz="2200" b="0" i="0" kern="1200">
          <a:solidFill>
            <a:schemeClr val="tx1"/>
          </a:solidFill>
          <a:latin typeface="Arial Nova Light" charset="0"/>
          <a:ea typeface="Arial Nova Light" charset="0"/>
          <a:cs typeface="Arial Nova Light"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Nova Light" charset="0"/>
          <a:ea typeface="Arial Nova Light" charset="0"/>
          <a:cs typeface="Arial Nova Light"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Nova Light" charset="0"/>
          <a:ea typeface="Arial Nova Light" charset="0"/>
          <a:cs typeface="Arial Nova Light"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Nova Light" charset="0"/>
          <a:ea typeface="Arial Nova Light" charset="0"/>
          <a:cs typeface="Arial Nova Light"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Nova Light" charset="0"/>
          <a:ea typeface="Arial Nova Light" charset="0"/>
          <a:cs typeface="Arial Nova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5.sv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8.xml"/><Relationship Id="rId6" Type="http://schemas.openxmlformats.org/officeDocument/2006/relationships/image" Target="../media/image16.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21.svg"/></Relationships>
</file>

<file path=ppt/slides/_rels/slide15.xml.rels><?xml version="1.0" encoding="UTF-8" standalone="yes"?>
<Relationships xmlns="http://schemas.openxmlformats.org/package/2006/relationships"><Relationship Id="rId3" Type="http://schemas.openxmlformats.org/officeDocument/2006/relationships/hyperlink" Target="https://www.irs.gov/pub/irs-drop/n-20-41.pdf"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chart" Target="../charts/chart22.xml"/></Relationships>
</file>

<file path=ppt/slides/_rels/slide1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6.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8.xml"/><Relationship Id="rId5" Type="http://schemas.openxmlformats.org/officeDocument/2006/relationships/chart" Target="../charts/chart8.xml"/><Relationship Id="rId4" Type="http://schemas.openxmlformats.org/officeDocument/2006/relationships/chart" Target="../charts/chart7.xml"/></Relationships>
</file>

<file path=ppt/slides/_rels/slide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8.xml"/><Relationship Id="rId5" Type="http://schemas.openxmlformats.org/officeDocument/2006/relationships/chart" Target="../charts/chart13.xml"/><Relationship Id="rId4" Type="http://schemas.openxmlformats.org/officeDocument/2006/relationships/chart" Target="../charts/chart12.xml"/></Relationships>
</file>

<file path=ppt/slides/_rels/slide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8.xml"/><Relationship Id="rId5" Type="http://schemas.openxmlformats.org/officeDocument/2006/relationships/chart" Target="../charts/chart17.xml"/><Relationship Id="rId4" Type="http://schemas.openxmlformats.org/officeDocument/2006/relationships/chart" Target="../charts/char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5A775DB-4FA5-C345-91AB-C8DD81FD8E51}"/>
              </a:ext>
            </a:extLst>
          </p:cNvPr>
          <p:cNvPicPr>
            <a:picLocks noGrp="1" noChangeAspect="1"/>
          </p:cNvPicPr>
          <p:nvPr>
            <p:ph type="pic" sz="quarter" idx="10"/>
          </p:nvPr>
        </p:nvPicPr>
        <p:blipFill>
          <a:blip r:embed="rId2"/>
          <a:srcRect t="25" b="25"/>
          <a:stretch>
            <a:fillRect/>
          </a:stretch>
        </p:blipFill>
        <p:spPr/>
      </p:pic>
      <p:pic>
        <p:nvPicPr>
          <p:cNvPr id="6" name="Picture 5"/>
          <p:cNvPicPr>
            <a:picLocks noChangeAspect="1"/>
          </p:cNvPicPr>
          <p:nvPr/>
        </p:nvPicPr>
        <p:blipFill>
          <a:blip r:embed="rId3"/>
          <a:stretch>
            <a:fillRect/>
          </a:stretch>
        </p:blipFill>
        <p:spPr>
          <a:xfrm>
            <a:off x="6927622" y="540269"/>
            <a:ext cx="2744401" cy="405862"/>
          </a:xfrm>
          <a:prstGeom prst="rect">
            <a:avLst/>
          </a:prstGeom>
        </p:spPr>
      </p:pic>
      <p:sp>
        <p:nvSpPr>
          <p:cNvPr id="7" name="Title 2">
            <a:extLst>
              <a:ext uri="{FF2B5EF4-FFF2-40B4-BE49-F238E27FC236}">
                <a16:creationId xmlns:a16="http://schemas.microsoft.com/office/drawing/2014/main" id="{550BF75B-AEF0-447D-AA55-57D30945F5D0}"/>
              </a:ext>
            </a:extLst>
          </p:cNvPr>
          <p:cNvSpPr txBox="1">
            <a:spLocks/>
          </p:cNvSpPr>
          <p:nvPr/>
        </p:nvSpPr>
        <p:spPr>
          <a:xfrm>
            <a:off x="6936785" y="3844325"/>
            <a:ext cx="5255215" cy="1325563"/>
          </a:xfrm>
          <a:prstGeom prst="rect">
            <a:avLst/>
          </a:prstGeom>
        </p:spPr>
        <p:txBody>
          <a:bodyPr vert="horz" lIns="0" tIns="0" rIns="0" bIns="0" rtlCol="0" anchor="t" anchorCtr="0">
            <a:normAutofit fontScale="97500"/>
          </a:bodyPr>
          <a:lstStyle>
            <a:lvl1pPr algn="l" defTabSz="914400" rtl="0" eaLnBrk="1" latinLnBrk="0" hangingPunct="1">
              <a:lnSpc>
                <a:spcPct val="90000"/>
              </a:lnSpc>
              <a:spcBef>
                <a:spcPct val="0"/>
              </a:spcBef>
              <a:buNone/>
              <a:defRPr sz="4000" b="1" i="0" kern="1200" spc="-100" baseline="0">
                <a:solidFill>
                  <a:schemeClr val="bg1"/>
                </a:solidFill>
                <a:latin typeface="Arial Nova" charset="0"/>
                <a:ea typeface="Arial Nova" charset="0"/>
                <a:cs typeface="Arial Nova" charset="0"/>
              </a:defRPr>
            </a:lvl1pPr>
          </a:lstStyle>
          <a:p>
            <a:r>
              <a:rPr lang="en-US" dirty="0"/>
              <a:t>3Q20 Results Conference Call</a:t>
            </a:r>
          </a:p>
        </p:txBody>
      </p:sp>
      <p:sp>
        <p:nvSpPr>
          <p:cNvPr id="8" name="Subtitle 3">
            <a:extLst>
              <a:ext uri="{FF2B5EF4-FFF2-40B4-BE49-F238E27FC236}">
                <a16:creationId xmlns:a16="http://schemas.microsoft.com/office/drawing/2014/main" id="{1484E651-E9EF-4AE3-BB2B-DE40237FCD9D}"/>
              </a:ext>
            </a:extLst>
          </p:cNvPr>
          <p:cNvSpPr txBox="1">
            <a:spLocks/>
          </p:cNvSpPr>
          <p:nvPr/>
        </p:nvSpPr>
        <p:spPr>
          <a:xfrm>
            <a:off x="6972295" y="4979349"/>
            <a:ext cx="5184193" cy="1101371"/>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a:buNone/>
              <a:defRPr sz="2200" b="0" i="0" kern="1200">
                <a:solidFill>
                  <a:schemeClr val="bg1"/>
                </a:solidFill>
                <a:latin typeface="Arial Nova Light" charset="0"/>
                <a:ea typeface="Arial Nova Light" charset="0"/>
                <a:cs typeface="Arial Nova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Arial Nova Light" charset="0"/>
                <a:ea typeface="Arial Nova Light" charset="0"/>
                <a:cs typeface="Arial Nova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Arial Nova Light" charset="0"/>
                <a:ea typeface="Arial Nova Light" charset="0"/>
                <a:cs typeface="Arial Nova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Arial Nova Light" charset="0"/>
                <a:ea typeface="Arial Nova Light" charset="0"/>
                <a:cs typeface="Arial Nova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Arial Nova Light" charset="0"/>
                <a:ea typeface="Arial Nova Light" charset="0"/>
                <a:cs typeface="Arial Nova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b="1" dirty="0"/>
              <a:t>Investor Presentation</a:t>
            </a:r>
          </a:p>
        </p:txBody>
      </p:sp>
    </p:spTree>
    <p:extLst>
      <p:ext uri="{BB962C8B-B14F-4D97-AF65-F5344CB8AC3E}">
        <p14:creationId xmlns:p14="http://schemas.microsoft.com/office/powerpoint/2010/main" val="3878427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BALANCE SHEET UPDATE</a:t>
            </a:r>
            <a:br>
              <a:rPr lang="en-US" sz="2400" dirty="0"/>
            </a:br>
            <a:r>
              <a:rPr lang="en-US" sz="1800" b="0" dirty="0">
                <a:solidFill>
                  <a:srgbClr val="CE7B28"/>
                </a:solidFill>
              </a:rPr>
              <a:t>Sequential decline in working capital as % of sales; elevated cash and availability on LOC </a:t>
            </a: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10</a:t>
            </a:fld>
            <a:r>
              <a:rPr lang="en-US" dirty="0">
                <a:solidFill>
                  <a:srgbClr val="CE7B28"/>
                </a:solidFill>
              </a:rPr>
              <a:t> |  Investor Presentation </a:t>
            </a:r>
          </a:p>
        </p:txBody>
      </p:sp>
      <p:sp>
        <p:nvSpPr>
          <p:cNvPr id="22" name="Parallelogram 21">
            <a:extLst>
              <a:ext uri="{FF2B5EF4-FFF2-40B4-BE49-F238E27FC236}">
                <a16:creationId xmlns:a16="http://schemas.microsoft.com/office/drawing/2014/main" id="{BA6FC9D1-3808-4DF0-A02E-5D65D3C6E891}"/>
              </a:ext>
            </a:extLst>
          </p:cNvPr>
          <p:cNvSpPr/>
          <p:nvPr/>
        </p:nvSpPr>
        <p:spPr>
          <a:xfrm>
            <a:off x="237067" y="1279742"/>
            <a:ext cx="874202" cy="491620"/>
          </a:xfrm>
          <a:prstGeom prst="parallelogram">
            <a:avLst>
              <a:gd name="adj" fmla="val 44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FAD21A5A-0B3B-43B0-A605-256C3E3E6B85}"/>
              </a:ext>
            </a:extLst>
          </p:cNvPr>
          <p:cNvSpPr/>
          <p:nvPr/>
        </p:nvSpPr>
        <p:spPr>
          <a:xfrm>
            <a:off x="1290412" y="3586383"/>
            <a:ext cx="7805088"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Total Cash and Availability on Credit Facility </a:t>
            </a:r>
          </a:p>
          <a:p>
            <a:pPr>
              <a:spcAft>
                <a:spcPts val="330"/>
              </a:spcAft>
            </a:pPr>
            <a:r>
              <a:rPr lang="en-IN" sz="1200" dirty="0">
                <a:solidFill>
                  <a:srgbClr val="CE7B28"/>
                </a:solidFill>
                <a:latin typeface="Arial Nova Light" panose="020B0304020202020204" pitchFamily="34" charset="0"/>
                <a:cs typeface="Calibri" panose="020F0502020204030204" pitchFamily="34" charset="0"/>
              </a:rPr>
              <a:t>($MM)</a:t>
            </a:r>
          </a:p>
        </p:txBody>
      </p:sp>
      <p:sp>
        <p:nvSpPr>
          <p:cNvPr id="8" name="Rectangle 7">
            <a:extLst>
              <a:ext uri="{FF2B5EF4-FFF2-40B4-BE49-F238E27FC236}">
                <a16:creationId xmlns:a16="http://schemas.microsoft.com/office/drawing/2014/main" id="{347D1121-6ACC-4AAC-B0F0-611E12315F87}"/>
              </a:ext>
            </a:extLst>
          </p:cNvPr>
          <p:cNvSpPr/>
          <p:nvPr/>
        </p:nvSpPr>
        <p:spPr>
          <a:xfrm>
            <a:off x="1290412" y="1392896"/>
            <a:ext cx="6242481" cy="377026"/>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Operating Working Capital as a % of Sales</a:t>
            </a:r>
            <a:r>
              <a:rPr lang="en-IN" sz="800" i="1" dirty="0">
                <a:solidFill>
                  <a:schemeClr val="accent2"/>
                </a:solidFill>
                <a:latin typeface="Arial Nova Light" panose="020B0304020202020204" pitchFamily="34" charset="0"/>
                <a:ea typeface="Open Sans" panose="020B0606030504020204" pitchFamily="34" charset="0"/>
                <a:cs typeface="Calibri" panose="020F0502020204030204" pitchFamily="34" charset="0"/>
              </a:rPr>
              <a:t>(1)</a:t>
            </a:r>
            <a:r>
              <a:rPr lang="en-IN" sz="1400"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 </a:t>
            </a:r>
          </a:p>
          <a:p>
            <a:pPr>
              <a:spcAft>
                <a:spcPts val="330"/>
              </a:spcAft>
            </a:pPr>
            <a:endParaRPr lang="en-IN" sz="800" i="1" dirty="0">
              <a:solidFill>
                <a:srgbClr val="CE7B28"/>
              </a:solidFill>
              <a:latin typeface="Arial Nova Light" panose="020B0304020202020204" pitchFamily="34" charset="0"/>
              <a:cs typeface="Calibri" panose="020F0502020204030204" pitchFamily="34" charset="0"/>
            </a:endParaRPr>
          </a:p>
        </p:txBody>
      </p:sp>
      <p:sp>
        <p:nvSpPr>
          <p:cNvPr id="30" name="Slide Number Placeholder 4">
            <a:extLst>
              <a:ext uri="{FF2B5EF4-FFF2-40B4-BE49-F238E27FC236}">
                <a16:creationId xmlns:a16="http://schemas.microsoft.com/office/drawing/2014/main" id="{2821B5EB-9E3D-4CD3-B0DA-9646201C5E3F}"/>
              </a:ext>
            </a:extLst>
          </p:cNvPr>
          <p:cNvSpPr txBox="1">
            <a:spLocks/>
          </p:cNvSpPr>
          <p:nvPr/>
        </p:nvSpPr>
        <p:spPr>
          <a:xfrm>
            <a:off x="529741" y="6019152"/>
            <a:ext cx="10548288" cy="365125"/>
          </a:xfrm>
          <a:prstGeom prst="rect">
            <a:avLst/>
          </a:prstGeom>
        </p:spPr>
        <p:txBody>
          <a:bodyPr vert="horz" lIns="91440" tIns="45720" rIns="91440" bIns="45720" rtlCol="0" anchor="ctr"/>
          <a:lstStyle>
            <a:defPPr>
              <a:defRPr lang="en-US"/>
            </a:defPPr>
            <a:lvl1pPr marL="0" algn="l" defTabSz="914400" rtl="0" eaLnBrk="1" latinLnBrk="0" hangingPunct="1">
              <a:defRPr sz="800" b="0" i="0" kern="1200">
                <a:solidFill>
                  <a:schemeClr val="tx1">
                    <a:tint val="75000"/>
                  </a:schemeClr>
                </a:solidFill>
                <a:latin typeface="Arial Nova Light" charset="0"/>
                <a:ea typeface="Arial Nova Light" charset="0"/>
                <a:cs typeface="Arial Nova Ligh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dirty="0">
                <a:solidFill>
                  <a:srgbClr val="CE7B28"/>
                </a:solidFill>
              </a:rPr>
              <a:t>(1)  Operating working capital divided by T3M annualized sales </a:t>
            </a:r>
          </a:p>
        </p:txBody>
      </p:sp>
      <p:sp>
        <p:nvSpPr>
          <p:cNvPr id="32" name="TextBox 31">
            <a:extLst>
              <a:ext uri="{FF2B5EF4-FFF2-40B4-BE49-F238E27FC236}">
                <a16:creationId xmlns:a16="http://schemas.microsoft.com/office/drawing/2014/main" id="{1F1B8FA8-431D-49E0-B30F-96EC9BF3C6DB}"/>
              </a:ext>
            </a:extLst>
          </p:cNvPr>
          <p:cNvSpPr txBox="1"/>
          <p:nvPr/>
        </p:nvSpPr>
        <p:spPr>
          <a:xfrm>
            <a:off x="1767548" y="3005696"/>
            <a:ext cx="8924925" cy="369332"/>
          </a:xfrm>
          <a:prstGeom prst="rect">
            <a:avLst/>
          </a:prstGeom>
          <a:solidFill>
            <a:schemeClr val="bg1"/>
          </a:solidFill>
        </p:spPr>
        <p:txBody>
          <a:bodyPr wrap="square" rtlCol="0">
            <a:spAutoFit/>
          </a:bodyPr>
          <a:lstStyle/>
          <a:p>
            <a:endParaRPr lang="en-US" dirty="0"/>
          </a:p>
        </p:txBody>
      </p:sp>
      <p:sp>
        <p:nvSpPr>
          <p:cNvPr id="44" name="TextBox 43">
            <a:extLst>
              <a:ext uri="{FF2B5EF4-FFF2-40B4-BE49-F238E27FC236}">
                <a16:creationId xmlns:a16="http://schemas.microsoft.com/office/drawing/2014/main" id="{1F442110-5508-4D4A-A233-E85EF30D29E0}"/>
              </a:ext>
            </a:extLst>
          </p:cNvPr>
          <p:cNvSpPr txBox="1"/>
          <p:nvPr/>
        </p:nvSpPr>
        <p:spPr>
          <a:xfrm>
            <a:off x="1419885" y="3172681"/>
            <a:ext cx="9362415" cy="369332"/>
          </a:xfrm>
          <a:prstGeom prst="rect">
            <a:avLst/>
          </a:prstGeom>
          <a:solidFill>
            <a:schemeClr val="bg1"/>
          </a:solidFill>
        </p:spPr>
        <p:txBody>
          <a:bodyPr wrap="square" rtlCol="0">
            <a:spAutoFit/>
          </a:bodyPr>
          <a:lstStyle/>
          <a:p>
            <a:endParaRPr lang="en-US" dirty="0"/>
          </a:p>
        </p:txBody>
      </p:sp>
      <p:sp>
        <p:nvSpPr>
          <p:cNvPr id="56" name="TextBox 55">
            <a:extLst>
              <a:ext uri="{FF2B5EF4-FFF2-40B4-BE49-F238E27FC236}">
                <a16:creationId xmlns:a16="http://schemas.microsoft.com/office/drawing/2014/main" id="{40405021-0575-432C-9C71-B9DF116340B2}"/>
              </a:ext>
            </a:extLst>
          </p:cNvPr>
          <p:cNvSpPr txBox="1"/>
          <p:nvPr/>
        </p:nvSpPr>
        <p:spPr>
          <a:xfrm>
            <a:off x="1453117" y="5549756"/>
            <a:ext cx="9362415" cy="369332"/>
          </a:xfrm>
          <a:prstGeom prst="rect">
            <a:avLst/>
          </a:prstGeom>
          <a:solidFill>
            <a:schemeClr val="bg1"/>
          </a:solidFill>
        </p:spPr>
        <p:txBody>
          <a:bodyPr wrap="square" rtlCol="0">
            <a:spAutoFit/>
          </a:bodyPr>
          <a:lstStyle/>
          <a:p>
            <a:endParaRPr lang="en-US" dirty="0"/>
          </a:p>
        </p:txBody>
      </p:sp>
      <p:sp>
        <p:nvSpPr>
          <p:cNvPr id="59" name="TextBox 58">
            <a:extLst>
              <a:ext uri="{FF2B5EF4-FFF2-40B4-BE49-F238E27FC236}">
                <a16:creationId xmlns:a16="http://schemas.microsoft.com/office/drawing/2014/main" id="{BDFCB4D1-E7D0-4560-87B0-91CF7BB429F3}"/>
              </a:ext>
            </a:extLst>
          </p:cNvPr>
          <p:cNvSpPr txBox="1"/>
          <p:nvPr/>
        </p:nvSpPr>
        <p:spPr>
          <a:xfrm>
            <a:off x="1818807" y="5525080"/>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9/30/18</a:t>
            </a:r>
          </a:p>
        </p:txBody>
      </p:sp>
      <p:sp>
        <p:nvSpPr>
          <p:cNvPr id="60" name="TextBox 59">
            <a:extLst>
              <a:ext uri="{FF2B5EF4-FFF2-40B4-BE49-F238E27FC236}">
                <a16:creationId xmlns:a16="http://schemas.microsoft.com/office/drawing/2014/main" id="{D22DF02E-E27C-47DA-B868-558D4A4CCB1A}"/>
              </a:ext>
            </a:extLst>
          </p:cNvPr>
          <p:cNvSpPr txBox="1"/>
          <p:nvPr/>
        </p:nvSpPr>
        <p:spPr>
          <a:xfrm>
            <a:off x="2823282" y="5507428"/>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12/31/18</a:t>
            </a:r>
          </a:p>
        </p:txBody>
      </p:sp>
      <p:sp>
        <p:nvSpPr>
          <p:cNvPr id="61" name="TextBox 60">
            <a:extLst>
              <a:ext uri="{FF2B5EF4-FFF2-40B4-BE49-F238E27FC236}">
                <a16:creationId xmlns:a16="http://schemas.microsoft.com/office/drawing/2014/main" id="{EF4BF605-9FA0-4640-92FD-4B9894F84A13}"/>
              </a:ext>
            </a:extLst>
          </p:cNvPr>
          <p:cNvSpPr txBox="1"/>
          <p:nvPr/>
        </p:nvSpPr>
        <p:spPr>
          <a:xfrm>
            <a:off x="3870589" y="5520644"/>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3/31/19</a:t>
            </a:r>
          </a:p>
        </p:txBody>
      </p:sp>
      <p:sp>
        <p:nvSpPr>
          <p:cNvPr id="62" name="TextBox 61">
            <a:extLst>
              <a:ext uri="{FF2B5EF4-FFF2-40B4-BE49-F238E27FC236}">
                <a16:creationId xmlns:a16="http://schemas.microsoft.com/office/drawing/2014/main" id="{4FE4490B-0D06-44C5-900A-773F3D0F2D69}"/>
              </a:ext>
            </a:extLst>
          </p:cNvPr>
          <p:cNvSpPr txBox="1"/>
          <p:nvPr/>
        </p:nvSpPr>
        <p:spPr>
          <a:xfrm>
            <a:off x="4902799" y="5518040"/>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6/30/19</a:t>
            </a:r>
          </a:p>
        </p:txBody>
      </p:sp>
      <p:sp>
        <p:nvSpPr>
          <p:cNvPr id="63" name="TextBox 62">
            <a:extLst>
              <a:ext uri="{FF2B5EF4-FFF2-40B4-BE49-F238E27FC236}">
                <a16:creationId xmlns:a16="http://schemas.microsoft.com/office/drawing/2014/main" id="{D12CF15B-DEEE-4413-99E1-B1A31F26CDB8}"/>
              </a:ext>
            </a:extLst>
          </p:cNvPr>
          <p:cNvSpPr txBox="1"/>
          <p:nvPr/>
        </p:nvSpPr>
        <p:spPr>
          <a:xfrm>
            <a:off x="5943418" y="5517254"/>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9/30/19</a:t>
            </a:r>
          </a:p>
        </p:txBody>
      </p:sp>
      <p:sp>
        <p:nvSpPr>
          <p:cNvPr id="64" name="TextBox 63">
            <a:extLst>
              <a:ext uri="{FF2B5EF4-FFF2-40B4-BE49-F238E27FC236}">
                <a16:creationId xmlns:a16="http://schemas.microsoft.com/office/drawing/2014/main" id="{BD1DC793-FD42-4E73-B586-9F4917525E45}"/>
              </a:ext>
            </a:extLst>
          </p:cNvPr>
          <p:cNvSpPr txBox="1"/>
          <p:nvPr/>
        </p:nvSpPr>
        <p:spPr>
          <a:xfrm>
            <a:off x="6939794" y="5517254"/>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12/31/19</a:t>
            </a:r>
          </a:p>
        </p:txBody>
      </p:sp>
      <p:sp>
        <p:nvSpPr>
          <p:cNvPr id="65" name="TextBox 64">
            <a:extLst>
              <a:ext uri="{FF2B5EF4-FFF2-40B4-BE49-F238E27FC236}">
                <a16:creationId xmlns:a16="http://schemas.microsoft.com/office/drawing/2014/main" id="{4A2137A4-68DC-4A87-BFB3-486F5DDC3B8D}"/>
              </a:ext>
            </a:extLst>
          </p:cNvPr>
          <p:cNvSpPr txBox="1"/>
          <p:nvPr/>
        </p:nvSpPr>
        <p:spPr>
          <a:xfrm>
            <a:off x="7965907" y="5525080"/>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3/31/20</a:t>
            </a:r>
          </a:p>
        </p:txBody>
      </p:sp>
      <p:sp>
        <p:nvSpPr>
          <p:cNvPr id="34" name="TextBox 33">
            <a:extLst>
              <a:ext uri="{FF2B5EF4-FFF2-40B4-BE49-F238E27FC236}">
                <a16:creationId xmlns:a16="http://schemas.microsoft.com/office/drawing/2014/main" id="{288DFA28-35F1-4563-BEED-FE63DFB27852}"/>
              </a:ext>
            </a:extLst>
          </p:cNvPr>
          <p:cNvSpPr txBox="1"/>
          <p:nvPr/>
        </p:nvSpPr>
        <p:spPr>
          <a:xfrm>
            <a:off x="8970382" y="5520441"/>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6/30/20</a:t>
            </a:r>
          </a:p>
        </p:txBody>
      </p:sp>
      <p:sp>
        <p:nvSpPr>
          <p:cNvPr id="36" name="TextBox 35">
            <a:extLst>
              <a:ext uri="{FF2B5EF4-FFF2-40B4-BE49-F238E27FC236}">
                <a16:creationId xmlns:a16="http://schemas.microsoft.com/office/drawing/2014/main" id="{51DB034B-197F-4598-B8D9-EA8BE76C2FF2}"/>
              </a:ext>
            </a:extLst>
          </p:cNvPr>
          <p:cNvSpPr txBox="1"/>
          <p:nvPr/>
        </p:nvSpPr>
        <p:spPr>
          <a:xfrm>
            <a:off x="1731584" y="3130029"/>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9/30/18</a:t>
            </a:r>
          </a:p>
        </p:txBody>
      </p:sp>
      <p:sp>
        <p:nvSpPr>
          <p:cNvPr id="37" name="TextBox 36">
            <a:extLst>
              <a:ext uri="{FF2B5EF4-FFF2-40B4-BE49-F238E27FC236}">
                <a16:creationId xmlns:a16="http://schemas.microsoft.com/office/drawing/2014/main" id="{75CB3984-C370-48B4-96FE-C806D0C1CFF2}"/>
              </a:ext>
            </a:extLst>
          </p:cNvPr>
          <p:cNvSpPr txBox="1"/>
          <p:nvPr/>
        </p:nvSpPr>
        <p:spPr>
          <a:xfrm>
            <a:off x="2736059" y="3112377"/>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12/31/18</a:t>
            </a:r>
          </a:p>
        </p:txBody>
      </p:sp>
      <p:sp>
        <p:nvSpPr>
          <p:cNvPr id="38" name="TextBox 37">
            <a:extLst>
              <a:ext uri="{FF2B5EF4-FFF2-40B4-BE49-F238E27FC236}">
                <a16:creationId xmlns:a16="http://schemas.microsoft.com/office/drawing/2014/main" id="{0B5D2AB6-CF85-4C35-AD45-C1B693619983}"/>
              </a:ext>
            </a:extLst>
          </p:cNvPr>
          <p:cNvSpPr txBox="1"/>
          <p:nvPr/>
        </p:nvSpPr>
        <p:spPr>
          <a:xfrm>
            <a:off x="3783366" y="3125593"/>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3/31/19</a:t>
            </a:r>
          </a:p>
        </p:txBody>
      </p:sp>
      <p:sp>
        <p:nvSpPr>
          <p:cNvPr id="39" name="TextBox 38">
            <a:extLst>
              <a:ext uri="{FF2B5EF4-FFF2-40B4-BE49-F238E27FC236}">
                <a16:creationId xmlns:a16="http://schemas.microsoft.com/office/drawing/2014/main" id="{390E48D9-DE36-4561-AC9E-94D2E330C96E}"/>
              </a:ext>
            </a:extLst>
          </p:cNvPr>
          <p:cNvSpPr txBox="1"/>
          <p:nvPr/>
        </p:nvSpPr>
        <p:spPr>
          <a:xfrm>
            <a:off x="4815576" y="3122989"/>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6/30/19</a:t>
            </a:r>
          </a:p>
        </p:txBody>
      </p:sp>
      <p:sp>
        <p:nvSpPr>
          <p:cNvPr id="40" name="TextBox 39">
            <a:extLst>
              <a:ext uri="{FF2B5EF4-FFF2-40B4-BE49-F238E27FC236}">
                <a16:creationId xmlns:a16="http://schemas.microsoft.com/office/drawing/2014/main" id="{BF0D491B-1887-42BD-95B8-04CC06954A41}"/>
              </a:ext>
            </a:extLst>
          </p:cNvPr>
          <p:cNvSpPr txBox="1"/>
          <p:nvPr/>
        </p:nvSpPr>
        <p:spPr>
          <a:xfrm>
            <a:off x="5856195" y="3122203"/>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9/30/19</a:t>
            </a:r>
          </a:p>
        </p:txBody>
      </p:sp>
      <p:sp>
        <p:nvSpPr>
          <p:cNvPr id="41" name="TextBox 40">
            <a:extLst>
              <a:ext uri="{FF2B5EF4-FFF2-40B4-BE49-F238E27FC236}">
                <a16:creationId xmlns:a16="http://schemas.microsoft.com/office/drawing/2014/main" id="{4379FA24-12D7-439E-B1B9-5A7431F7FE35}"/>
              </a:ext>
            </a:extLst>
          </p:cNvPr>
          <p:cNvSpPr txBox="1"/>
          <p:nvPr/>
        </p:nvSpPr>
        <p:spPr>
          <a:xfrm>
            <a:off x="6852571" y="3122203"/>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12/31/19</a:t>
            </a:r>
          </a:p>
        </p:txBody>
      </p:sp>
      <p:sp>
        <p:nvSpPr>
          <p:cNvPr id="42" name="TextBox 41">
            <a:extLst>
              <a:ext uri="{FF2B5EF4-FFF2-40B4-BE49-F238E27FC236}">
                <a16:creationId xmlns:a16="http://schemas.microsoft.com/office/drawing/2014/main" id="{208ECCEC-F247-4212-A097-8B91DFEBE7C9}"/>
              </a:ext>
            </a:extLst>
          </p:cNvPr>
          <p:cNvSpPr txBox="1"/>
          <p:nvPr/>
        </p:nvSpPr>
        <p:spPr>
          <a:xfrm>
            <a:off x="7878684" y="3130029"/>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3/31/20</a:t>
            </a:r>
          </a:p>
        </p:txBody>
      </p:sp>
      <p:sp>
        <p:nvSpPr>
          <p:cNvPr id="48" name="TextBox 47">
            <a:extLst>
              <a:ext uri="{FF2B5EF4-FFF2-40B4-BE49-F238E27FC236}">
                <a16:creationId xmlns:a16="http://schemas.microsoft.com/office/drawing/2014/main" id="{F1211078-174B-47F6-9494-605D78FF73AD}"/>
              </a:ext>
            </a:extLst>
          </p:cNvPr>
          <p:cNvSpPr txBox="1"/>
          <p:nvPr/>
        </p:nvSpPr>
        <p:spPr>
          <a:xfrm>
            <a:off x="8883159" y="3125390"/>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6/30/20</a:t>
            </a:r>
          </a:p>
        </p:txBody>
      </p:sp>
      <p:sp>
        <p:nvSpPr>
          <p:cNvPr id="3" name="TextBox 2">
            <a:extLst>
              <a:ext uri="{FF2B5EF4-FFF2-40B4-BE49-F238E27FC236}">
                <a16:creationId xmlns:a16="http://schemas.microsoft.com/office/drawing/2014/main" id="{4E580D95-DE19-47B5-ABBB-7F035D0B430D}"/>
              </a:ext>
            </a:extLst>
          </p:cNvPr>
          <p:cNvSpPr txBox="1"/>
          <p:nvPr/>
        </p:nvSpPr>
        <p:spPr>
          <a:xfrm>
            <a:off x="10026006" y="5517254"/>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9/30/20</a:t>
            </a:r>
          </a:p>
        </p:txBody>
      </p:sp>
      <p:sp>
        <p:nvSpPr>
          <p:cNvPr id="4" name="TextBox 3">
            <a:extLst>
              <a:ext uri="{FF2B5EF4-FFF2-40B4-BE49-F238E27FC236}">
                <a16:creationId xmlns:a16="http://schemas.microsoft.com/office/drawing/2014/main" id="{E0BADAB2-CC4B-4BE2-8ACB-F0CD4C41991E}"/>
              </a:ext>
            </a:extLst>
          </p:cNvPr>
          <p:cNvSpPr txBox="1"/>
          <p:nvPr/>
        </p:nvSpPr>
        <p:spPr>
          <a:xfrm>
            <a:off x="9938783" y="3122203"/>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9/30/20</a:t>
            </a:r>
          </a:p>
        </p:txBody>
      </p:sp>
      <p:graphicFrame>
        <p:nvGraphicFramePr>
          <p:cNvPr id="35" name="Chart 34">
            <a:extLst>
              <a:ext uri="{FF2B5EF4-FFF2-40B4-BE49-F238E27FC236}">
                <a16:creationId xmlns:a16="http://schemas.microsoft.com/office/drawing/2014/main" id="{93CCD897-4223-4B35-953F-D4874E8692D8}"/>
              </a:ext>
            </a:extLst>
          </p:cNvPr>
          <p:cNvGraphicFramePr>
            <a:graphicFrameLocks/>
          </p:cNvGraphicFramePr>
          <p:nvPr>
            <p:extLst>
              <p:ext uri="{D42A27DB-BD31-4B8C-83A1-F6EECF244321}">
                <p14:modId xmlns:p14="http://schemas.microsoft.com/office/powerpoint/2010/main" val="3509756657"/>
              </p:ext>
            </p:extLst>
          </p:nvPr>
        </p:nvGraphicFramePr>
        <p:xfrm>
          <a:off x="1499527" y="1970879"/>
          <a:ext cx="9503753" cy="12554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3" name="Chart 42">
            <a:extLst>
              <a:ext uri="{FF2B5EF4-FFF2-40B4-BE49-F238E27FC236}">
                <a16:creationId xmlns:a16="http://schemas.microsoft.com/office/drawing/2014/main" id="{B5A09E63-F462-45DA-97FB-6ACB3B5389DF}"/>
              </a:ext>
            </a:extLst>
          </p:cNvPr>
          <p:cNvGraphicFramePr>
            <a:graphicFrameLocks/>
          </p:cNvGraphicFramePr>
          <p:nvPr>
            <p:extLst>
              <p:ext uri="{D42A27DB-BD31-4B8C-83A1-F6EECF244321}">
                <p14:modId xmlns:p14="http://schemas.microsoft.com/office/powerpoint/2010/main" val="2535354804"/>
              </p:ext>
            </p:extLst>
          </p:nvPr>
        </p:nvGraphicFramePr>
        <p:xfrm>
          <a:off x="1470091" y="4056681"/>
          <a:ext cx="9607937" cy="15329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9870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OUTLOOK</a:t>
            </a:r>
          </a:p>
        </p:txBody>
      </p:sp>
    </p:spTree>
    <p:extLst>
      <p:ext uri="{BB962C8B-B14F-4D97-AF65-F5344CB8AC3E}">
        <p14:creationId xmlns:p14="http://schemas.microsoft.com/office/powerpoint/2010/main" val="535829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COVID-19 BUSINESS RESPONSE </a:t>
            </a:r>
            <a:br>
              <a:rPr lang="en-US" sz="2400" dirty="0"/>
            </a:br>
            <a:r>
              <a:rPr lang="en-US" sz="2000" b="0" dirty="0">
                <a:solidFill>
                  <a:srgbClr val="CE7B28"/>
                </a:solidFill>
              </a:rPr>
              <a:t>Ensuring business continuity, while protecting the health and safety of our employees </a:t>
            </a: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12</a:t>
            </a:fld>
            <a:r>
              <a:rPr lang="en-US" dirty="0">
                <a:solidFill>
                  <a:srgbClr val="CE7B28"/>
                </a:solidFill>
              </a:rPr>
              <a:t> |  Investor Presentation </a:t>
            </a:r>
          </a:p>
        </p:txBody>
      </p:sp>
      <p:sp>
        <p:nvSpPr>
          <p:cNvPr id="48" name="TextBox 47">
            <a:extLst>
              <a:ext uri="{FF2B5EF4-FFF2-40B4-BE49-F238E27FC236}">
                <a16:creationId xmlns:a16="http://schemas.microsoft.com/office/drawing/2014/main" id="{C0677F60-1F5B-4178-A902-5E0FFD873FF1}"/>
              </a:ext>
            </a:extLst>
          </p:cNvPr>
          <p:cNvSpPr txBox="1"/>
          <p:nvPr/>
        </p:nvSpPr>
        <p:spPr>
          <a:xfrm>
            <a:off x="6985005" y="5655111"/>
            <a:ext cx="3869361" cy="246221"/>
          </a:xfrm>
          <a:prstGeom prst="rect">
            <a:avLst/>
          </a:prstGeom>
          <a:solidFill>
            <a:schemeClr val="bg1"/>
          </a:solidFill>
        </p:spPr>
        <p:txBody>
          <a:bodyPr wrap="square" rtlCol="0">
            <a:spAutoFit/>
          </a:bodyPr>
          <a:lstStyle/>
          <a:p>
            <a:endParaRPr lang="en-US" sz="1000" dirty="0">
              <a:latin typeface="Arial Nova Light" panose="020B0304020202020204" pitchFamily="34" charset="0"/>
            </a:endParaRPr>
          </a:p>
        </p:txBody>
      </p:sp>
      <p:sp>
        <p:nvSpPr>
          <p:cNvPr id="9" name="Rectangle: Top Corners One Rounded and One Snipped 8">
            <a:extLst>
              <a:ext uri="{FF2B5EF4-FFF2-40B4-BE49-F238E27FC236}">
                <a16:creationId xmlns:a16="http://schemas.microsoft.com/office/drawing/2014/main" id="{8186C6CB-BC64-4AAC-A50E-0761098A3264}"/>
              </a:ext>
            </a:extLst>
          </p:cNvPr>
          <p:cNvSpPr/>
          <p:nvPr/>
        </p:nvSpPr>
        <p:spPr>
          <a:xfrm>
            <a:off x="778973" y="1557966"/>
            <a:ext cx="3049980" cy="275250"/>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Arial Nova Light" panose="020B0304020202020204" pitchFamily="34" charset="0"/>
                <a:cs typeface="Arial" panose="020B0604020202020204" pitchFamily="34" charset="0"/>
              </a:rPr>
              <a:t>Employee Health &amp; Safety </a:t>
            </a:r>
          </a:p>
        </p:txBody>
      </p:sp>
      <p:cxnSp>
        <p:nvCxnSpPr>
          <p:cNvPr id="10" name="Straight Connector 9">
            <a:extLst>
              <a:ext uri="{FF2B5EF4-FFF2-40B4-BE49-F238E27FC236}">
                <a16:creationId xmlns:a16="http://schemas.microsoft.com/office/drawing/2014/main" id="{81EF2FFF-55B6-47E0-A888-02846FEF4DEB}"/>
              </a:ext>
            </a:extLst>
          </p:cNvPr>
          <p:cNvCxnSpPr>
            <a:cxnSpLocks/>
          </p:cNvCxnSpPr>
          <p:nvPr/>
        </p:nvCxnSpPr>
        <p:spPr>
          <a:xfrm>
            <a:off x="770094" y="1833216"/>
            <a:ext cx="3049981" cy="0"/>
          </a:xfrm>
          <a:prstGeom prst="line">
            <a:avLst/>
          </a:prstGeom>
          <a:ln w="28575">
            <a:solidFill>
              <a:srgbClr val="CE7B28"/>
            </a:solidFill>
          </a:ln>
        </p:spPr>
        <p:style>
          <a:lnRef idx="1">
            <a:schemeClr val="accent1"/>
          </a:lnRef>
          <a:fillRef idx="0">
            <a:schemeClr val="accent1"/>
          </a:fillRef>
          <a:effectRef idx="0">
            <a:schemeClr val="accent1"/>
          </a:effectRef>
          <a:fontRef idx="minor">
            <a:schemeClr val="tx1"/>
          </a:fontRef>
        </p:style>
      </p:cxnSp>
      <p:sp>
        <p:nvSpPr>
          <p:cNvPr id="19" name="Rectangle: Top Corners One Rounded and One Snipped 18">
            <a:extLst>
              <a:ext uri="{FF2B5EF4-FFF2-40B4-BE49-F238E27FC236}">
                <a16:creationId xmlns:a16="http://schemas.microsoft.com/office/drawing/2014/main" id="{EA769EFB-522D-4685-8303-157563BD25E5}"/>
              </a:ext>
            </a:extLst>
          </p:cNvPr>
          <p:cNvSpPr/>
          <p:nvPr/>
        </p:nvSpPr>
        <p:spPr>
          <a:xfrm>
            <a:off x="4109668" y="1554984"/>
            <a:ext cx="3049980" cy="275250"/>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Arial Nova Light" panose="020B0304020202020204" pitchFamily="34" charset="0"/>
                <a:cs typeface="Arial" panose="020B0604020202020204" pitchFamily="34" charset="0"/>
              </a:rPr>
              <a:t>Liquidity Profile  </a:t>
            </a:r>
          </a:p>
        </p:txBody>
      </p:sp>
      <p:cxnSp>
        <p:nvCxnSpPr>
          <p:cNvPr id="21" name="Straight Connector 20">
            <a:extLst>
              <a:ext uri="{FF2B5EF4-FFF2-40B4-BE49-F238E27FC236}">
                <a16:creationId xmlns:a16="http://schemas.microsoft.com/office/drawing/2014/main" id="{27EC6282-3987-4E1D-95C1-A20BEED4D6F0}"/>
              </a:ext>
            </a:extLst>
          </p:cNvPr>
          <p:cNvCxnSpPr>
            <a:cxnSpLocks/>
          </p:cNvCxnSpPr>
          <p:nvPr/>
        </p:nvCxnSpPr>
        <p:spPr>
          <a:xfrm>
            <a:off x="4100789" y="1830234"/>
            <a:ext cx="3049981" cy="0"/>
          </a:xfrm>
          <a:prstGeom prst="line">
            <a:avLst/>
          </a:prstGeom>
          <a:ln w="28575">
            <a:solidFill>
              <a:srgbClr val="CE7B28"/>
            </a:solidFill>
          </a:ln>
        </p:spPr>
        <p:style>
          <a:lnRef idx="1">
            <a:schemeClr val="accent1"/>
          </a:lnRef>
          <a:fillRef idx="0">
            <a:schemeClr val="accent1"/>
          </a:fillRef>
          <a:effectRef idx="0">
            <a:schemeClr val="accent1"/>
          </a:effectRef>
          <a:fontRef idx="minor">
            <a:schemeClr val="tx1"/>
          </a:fontRef>
        </p:style>
      </p:cxnSp>
      <p:sp>
        <p:nvSpPr>
          <p:cNvPr id="22" name="Rectangle: Top Corners One Rounded and One Snipped 21">
            <a:extLst>
              <a:ext uri="{FF2B5EF4-FFF2-40B4-BE49-F238E27FC236}">
                <a16:creationId xmlns:a16="http://schemas.microsoft.com/office/drawing/2014/main" id="{37114EE0-C111-4F7D-BAA0-CF2CFBEFEDD2}"/>
              </a:ext>
            </a:extLst>
          </p:cNvPr>
          <p:cNvSpPr/>
          <p:nvPr/>
        </p:nvSpPr>
        <p:spPr>
          <a:xfrm>
            <a:off x="7312048" y="1554984"/>
            <a:ext cx="3049980" cy="275250"/>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Arial Nova Light" panose="020B0304020202020204" pitchFamily="34" charset="0"/>
                <a:cs typeface="Arial" panose="020B0604020202020204" pitchFamily="34" charset="0"/>
              </a:rPr>
              <a:t>Business Continuity </a:t>
            </a:r>
          </a:p>
        </p:txBody>
      </p:sp>
      <p:cxnSp>
        <p:nvCxnSpPr>
          <p:cNvPr id="23" name="Straight Connector 22">
            <a:extLst>
              <a:ext uri="{FF2B5EF4-FFF2-40B4-BE49-F238E27FC236}">
                <a16:creationId xmlns:a16="http://schemas.microsoft.com/office/drawing/2014/main" id="{B7AF838C-7795-4F3A-86D1-1B869486E29D}"/>
              </a:ext>
            </a:extLst>
          </p:cNvPr>
          <p:cNvCxnSpPr>
            <a:cxnSpLocks/>
          </p:cNvCxnSpPr>
          <p:nvPr/>
        </p:nvCxnSpPr>
        <p:spPr>
          <a:xfrm>
            <a:off x="7303169" y="1830234"/>
            <a:ext cx="3049981" cy="0"/>
          </a:xfrm>
          <a:prstGeom prst="line">
            <a:avLst/>
          </a:prstGeom>
          <a:ln w="28575">
            <a:solidFill>
              <a:srgbClr val="CE7B28"/>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7F98CFE8-65EA-45C0-ACB7-39C8117AC5E7}"/>
              </a:ext>
            </a:extLst>
          </p:cNvPr>
          <p:cNvSpPr/>
          <p:nvPr/>
        </p:nvSpPr>
        <p:spPr>
          <a:xfrm>
            <a:off x="4126194" y="3036298"/>
            <a:ext cx="3049980" cy="77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endParaRPr lang="en-US" sz="1300" dirty="0">
              <a:solidFill>
                <a:schemeClr val="tx1">
                  <a:lumMod val="75000"/>
                  <a:lumOff val="25000"/>
                </a:schemeClr>
              </a:solidFill>
              <a:highlight>
                <a:srgbClr val="FFFF00"/>
              </a:highlight>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highlight>
                <a:srgbClr val="FFFF00"/>
              </a:highlight>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highlight>
                <a:srgbClr val="FFFF00"/>
              </a:highlight>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highlight>
                <a:srgbClr val="FFFF00"/>
              </a:highlight>
              <a:latin typeface="Arial Nova Light" panose="020B0304020202020204" pitchFamily="34" charset="0"/>
              <a:ea typeface="Cambria" panose="02040503050406030204" pitchFamily="18" charset="0"/>
            </a:endParaRPr>
          </a:p>
          <a:p>
            <a:endParaRPr lang="en-US" sz="1300" dirty="0">
              <a:solidFill>
                <a:schemeClr val="tx1">
                  <a:lumMod val="75000"/>
                  <a:lumOff val="25000"/>
                </a:schemeClr>
              </a:solidFill>
              <a:highlight>
                <a:srgbClr val="FFFF00"/>
              </a:highlight>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highlight>
                <a:srgbClr val="FFFF00"/>
              </a:highlight>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highlight>
                <a:srgbClr val="FFFF00"/>
              </a:highlight>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highlight>
                <a:srgbClr val="FFFF00"/>
              </a:highlight>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The Company remains in full compliance with all debt covenants, recently extended Line of Credit for 3 years, with lower borrowing costs</a:t>
            </a: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The Company received a Paycheck Protection Program loan in April; planning to submit forgiveness application in Q4</a:t>
            </a:r>
          </a:p>
          <a:p>
            <a:pPr marL="285750" indent="-285750">
              <a:buFont typeface="Roboto Thin" panose="02000000000000000000" pitchFamily="2" charset="0"/>
              <a:buChar char="&gt;"/>
            </a:pPr>
            <a:endParaRPr lang="en-US" sz="1300" dirty="0">
              <a:solidFill>
                <a:schemeClr val="tx1">
                  <a:lumMod val="75000"/>
                  <a:lumOff val="25000"/>
                </a:schemeClr>
              </a:solidFill>
              <a:highlight>
                <a:srgbClr val="FFFF00"/>
              </a:highlight>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highlight>
                <a:srgbClr val="FFFF00"/>
              </a:highlight>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highlight>
                <a:srgbClr val="FFFF00"/>
              </a:highlight>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highlight>
                <a:srgbClr val="FFFF00"/>
              </a:highlight>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highlight>
                <a:srgbClr val="FFFF00"/>
              </a:highlight>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highlight>
                <a:srgbClr val="FFFF00"/>
              </a:highlight>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highlight>
                <a:srgbClr val="FFFF00"/>
              </a:highlight>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highlight>
                <a:srgbClr val="FFFF00"/>
              </a:highlight>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highlight>
                <a:srgbClr val="FFFF00"/>
              </a:highlight>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highlight>
                <a:srgbClr val="FFFF00"/>
              </a:highlight>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highlight>
                <a:srgbClr val="FFFF00"/>
              </a:highlight>
              <a:latin typeface="Arial Nova Light" panose="020B0304020202020204" pitchFamily="34" charset="0"/>
              <a:ea typeface="Cambria" panose="02040503050406030204" pitchFamily="18" charset="0"/>
            </a:endParaRPr>
          </a:p>
        </p:txBody>
      </p:sp>
      <p:sp>
        <p:nvSpPr>
          <p:cNvPr id="26" name="Rectangle 25">
            <a:extLst>
              <a:ext uri="{FF2B5EF4-FFF2-40B4-BE49-F238E27FC236}">
                <a16:creationId xmlns:a16="http://schemas.microsoft.com/office/drawing/2014/main" id="{B8CB0C43-5DBA-4551-BF9B-0C5539170193}"/>
              </a:ext>
            </a:extLst>
          </p:cNvPr>
          <p:cNvSpPr/>
          <p:nvPr/>
        </p:nvSpPr>
        <p:spPr>
          <a:xfrm>
            <a:off x="7312048" y="3215178"/>
            <a:ext cx="3049980" cy="77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endParaRPr lang="en-US" sz="13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Our business is considered critical and essential infrastructure by the U.S. Department of Homeland Security </a:t>
            </a: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All facilities are considered essential businesses and are currently open/operating</a:t>
            </a: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Order rates have declined since the COVID-19 outbreak</a:t>
            </a: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Supply chain </a:t>
            </a:r>
            <a:r>
              <a:rPr lang="en-US" sz="1300" dirty="0" smtClean="0">
                <a:solidFill>
                  <a:schemeClr val="tx1">
                    <a:lumMod val="75000"/>
                    <a:lumOff val="25000"/>
                  </a:schemeClr>
                </a:solidFill>
                <a:latin typeface="Arial Nova Light" panose="020B0304020202020204" pitchFamily="34" charset="0"/>
                <a:ea typeface="Cambria" panose="02040503050406030204" pitchFamily="18" charset="0"/>
              </a:rPr>
              <a:t>disruptions </a:t>
            </a:r>
            <a:r>
              <a:rPr lang="en-US" sz="1300" dirty="0">
                <a:solidFill>
                  <a:schemeClr val="tx1">
                    <a:lumMod val="75000"/>
                    <a:lumOff val="25000"/>
                  </a:schemeClr>
                </a:solidFill>
                <a:latin typeface="Arial Nova Light" panose="020B0304020202020204" pitchFamily="34" charset="0"/>
                <a:ea typeface="Cambria" panose="02040503050406030204" pitchFamily="18" charset="0"/>
              </a:rPr>
              <a:t>for global </a:t>
            </a:r>
            <a:r>
              <a:rPr lang="en-US" sz="1300" dirty="0" smtClean="0">
                <a:solidFill>
                  <a:schemeClr val="tx1">
                    <a:lumMod val="75000"/>
                    <a:lumOff val="25000"/>
                  </a:schemeClr>
                </a:solidFill>
                <a:latin typeface="Arial Nova Light" panose="020B0304020202020204" pitchFamily="34" charset="0"/>
                <a:ea typeface="Cambria" panose="02040503050406030204" pitchFamily="18" charset="0"/>
              </a:rPr>
              <a:t>commodities </a:t>
            </a:r>
            <a:r>
              <a:rPr lang="en-US" sz="1300" dirty="0">
                <a:solidFill>
                  <a:schemeClr val="tx1">
                    <a:lumMod val="75000"/>
                    <a:lumOff val="25000"/>
                  </a:schemeClr>
                </a:solidFill>
                <a:latin typeface="Arial Nova Light" panose="020B0304020202020204" pitchFamily="34" charset="0"/>
                <a:ea typeface="Cambria" panose="02040503050406030204" pitchFamily="18" charset="0"/>
              </a:rPr>
              <a:t>intensifying</a:t>
            </a: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rgbClr val="006198"/>
              </a:solidFill>
              <a:latin typeface="Arial Nova Light" panose="020B0304020202020204" pitchFamily="34" charset="0"/>
              <a:ea typeface="Cambria" panose="02040503050406030204" pitchFamily="18" charset="0"/>
            </a:endParaRPr>
          </a:p>
        </p:txBody>
      </p:sp>
      <p:sp>
        <p:nvSpPr>
          <p:cNvPr id="14" name="Rectangle 13">
            <a:extLst>
              <a:ext uri="{FF2B5EF4-FFF2-40B4-BE49-F238E27FC236}">
                <a16:creationId xmlns:a16="http://schemas.microsoft.com/office/drawing/2014/main" id="{FB2B4AA8-A6F0-45E4-9145-9286D6864318}"/>
              </a:ext>
            </a:extLst>
          </p:cNvPr>
          <p:cNvSpPr/>
          <p:nvPr/>
        </p:nvSpPr>
        <p:spPr>
          <a:xfrm>
            <a:off x="770094" y="3041840"/>
            <a:ext cx="3049980" cy="77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endParaRPr lang="en-US" sz="1300" dirty="0">
              <a:solidFill>
                <a:srgbClr val="006198"/>
              </a:solidFill>
              <a:latin typeface="Arial Nova Light" panose="020B0304020202020204" pitchFamily="34" charset="0"/>
              <a:ea typeface="Cambria" panose="02040503050406030204" pitchFamily="18" charset="0"/>
            </a:endParaRPr>
          </a:p>
          <a:p>
            <a:endParaRPr lang="en-US" sz="13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300" dirty="0">
                <a:solidFill>
                  <a:schemeClr val="tx1"/>
                </a:solidFill>
                <a:latin typeface="Arial Nova Light" panose="020B0304020202020204"/>
              </a:rPr>
              <a:t>Significant employee scheduling challenges, as pandemic </a:t>
            </a:r>
            <a:r>
              <a:rPr lang="en-US" sz="1300" dirty="0" smtClean="0">
                <a:solidFill>
                  <a:schemeClr val="tx1"/>
                </a:solidFill>
                <a:latin typeface="Arial Nova Light" panose="020B0304020202020204"/>
              </a:rPr>
              <a:t>spreads</a:t>
            </a:r>
            <a:endParaRPr lang="en-US" sz="1300" dirty="0">
              <a:solidFill>
                <a:schemeClr val="tx1"/>
              </a:solidFill>
              <a:latin typeface="Arial Nova Light" panose="020B0304020202020204"/>
            </a:endParaRP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We are closely monitoring the potential impact of the novel coronavirus (COVID-19) on our operations, customers and supply chain</a:t>
            </a: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We have adopted all necessary and appropriate virus prevention protocols consistent with the recommendations provided by the U.S. Centers for Disease Control and Prevention</a:t>
            </a:r>
          </a:p>
          <a:p>
            <a:r>
              <a:rPr lang="en-US" sz="1300" dirty="0">
                <a:solidFill>
                  <a:schemeClr val="tx1">
                    <a:lumMod val="75000"/>
                    <a:lumOff val="25000"/>
                  </a:schemeClr>
                </a:solidFill>
                <a:latin typeface="Arial Nova Light" panose="020B0304020202020204" pitchFamily="34" charset="0"/>
                <a:ea typeface="Cambria" panose="02040503050406030204" pitchFamily="18" charset="0"/>
              </a:rPr>
              <a:t> </a:t>
            </a:r>
          </a:p>
          <a:p>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rgbClr val="006198"/>
              </a:solidFill>
              <a:latin typeface="Arial Nova Light" panose="020B0304020202020204" pitchFamily="34" charset="0"/>
              <a:ea typeface="Cambria" panose="02040503050406030204" pitchFamily="18" charset="0"/>
            </a:endParaRPr>
          </a:p>
        </p:txBody>
      </p:sp>
    </p:spTree>
    <p:extLst>
      <p:ext uri="{BB962C8B-B14F-4D97-AF65-F5344CB8AC3E}">
        <p14:creationId xmlns:p14="http://schemas.microsoft.com/office/powerpoint/2010/main" val="22639570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CUSTOMER DIVERSIFICATION INITIATIVE    </a:t>
            </a:r>
            <a:br>
              <a:rPr lang="en-US" sz="2400" dirty="0"/>
            </a:br>
            <a:r>
              <a:rPr lang="en-US" sz="1800" b="0" dirty="0">
                <a:solidFill>
                  <a:srgbClr val="CE7B28"/>
                </a:solidFill>
              </a:rPr>
              <a:t>Balanced revenue mix supports long-term growth and profitability</a:t>
            </a: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13</a:t>
            </a:fld>
            <a:r>
              <a:rPr lang="en-US" dirty="0">
                <a:solidFill>
                  <a:srgbClr val="CE7B28"/>
                </a:solidFill>
              </a:rPr>
              <a:t> |  Investor Presentation </a:t>
            </a:r>
          </a:p>
        </p:txBody>
      </p:sp>
      <p:sp>
        <p:nvSpPr>
          <p:cNvPr id="23" name="Rectangle 22">
            <a:extLst>
              <a:ext uri="{FF2B5EF4-FFF2-40B4-BE49-F238E27FC236}">
                <a16:creationId xmlns:a16="http://schemas.microsoft.com/office/drawing/2014/main" id="{F5A9F85E-35A2-425B-8622-6730E8E69893}"/>
              </a:ext>
            </a:extLst>
          </p:cNvPr>
          <p:cNvSpPr/>
          <p:nvPr/>
        </p:nvSpPr>
        <p:spPr>
          <a:xfrm>
            <a:off x="1242809" y="3596381"/>
            <a:ext cx="3833301"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Wind vs. Non-Wind Revenue Concentration</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r>
              <a:rPr lang="en-IN" sz="800" i="1"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(1)</a:t>
            </a:r>
          </a:p>
        </p:txBody>
      </p:sp>
      <p:sp>
        <p:nvSpPr>
          <p:cNvPr id="32" name="Rectangle 31">
            <a:extLst>
              <a:ext uri="{FF2B5EF4-FFF2-40B4-BE49-F238E27FC236}">
                <a16:creationId xmlns:a16="http://schemas.microsoft.com/office/drawing/2014/main" id="{EDD51F92-87F7-41ED-983D-1CAE0ECA7DCF}"/>
              </a:ext>
            </a:extLst>
          </p:cNvPr>
          <p:cNvSpPr/>
          <p:nvPr/>
        </p:nvSpPr>
        <p:spPr>
          <a:xfrm>
            <a:off x="1190622" y="1433747"/>
            <a:ext cx="3833301"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Non-Wind Revenue By Sector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 (as % of total revenue)</a:t>
            </a:r>
          </a:p>
        </p:txBody>
      </p:sp>
      <p:sp>
        <p:nvSpPr>
          <p:cNvPr id="46" name="Slide Number Placeholder 4">
            <a:extLst>
              <a:ext uri="{FF2B5EF4-FFF2-40B4-BE49-F238E27FC236}">
                <a16:creationId xmlns:a16="http://schemas.microsoft.com/office/drawing/2014/main" id="{A64CC46B-BB9E-4936-82CE-50165FC37D9A}"/>
              </a:ext>
            </a:extLst>
          </p:cNvPr>
          <p:cNvSpPr txBox="1">
            <a:spLocks/>
          </p:cNvSpPr>
          <p:nvPr/>
        </p:nvSpPr>
        <p:spPr>
          <a:xfrm>
            <a:off x="529741" y="6107675"/>
            <a:ext cx="10548288" cy="365125"/>
          </a:xfrm>
          <a:prstGeom prst="rect">
            <a:avLst/>
          </a:prstGeom>
        </p:spPr>
        <p:txBody>
          <a:bodyPr vert="horz" lIns="91440" tIns="45720" rIns="91440" bIns="45720" rtlCol="0" anchor="ctr"/>
          <a:lstStyle>
            <a:defPPr>
              <a:defRPr lang="en-US"/>
            </a:defPPr>
            <a:lvl1pPr marL="0" algn="l" defTabSz="914400" rtl="0" eaLnBrk="1" latinLnBrk="0" hangingPunct="1">
              <a:defRPr sz="800" b="0" i="0" kern="1200">
                <a:solidFill>
                  <a:schemeClr val="tx1">
                    <a:tint val="75000"/>
                  </a:schemeClr>
                </a:solidFill>
                <a:latin typeface="Arial Nova Light" charset="0"/>
                <a:ea typeface="Arial Nova Light" charset="0"/>
                <a:cs typeface="Arial Nova Ligh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1" dirty="0">
                <a:solidFill>
                  <a:srgbClr val="CE7B28"/>
                </a:solidFill>
              </a:rPr>
              <a:t>(1)  Wind energy figures shown above exclude repair/replacement demand </a:t>
            </a:r>
          </a:p>
        </p:txBody>
      </p:sp>
      <p:graphicFrame>
        <p:nvGraphicFramePr>
          <p:cNvPr id="10" name="Chart 9">
            <a:extLst>
              <a:ext uri="{FF2B5EF4-FFF2-40B4-BE49-F238E27FC236}">
                <a16:creationId xmlns:a16="http://schemas.microsoft.com/office/drawing/2014/main" id="{CD079EA7-6ACC-43A4-A828-ABD7FC59A243}"/>
              </a:ext>
            </a:extLst>
          </p:cNvPr>
          <p:cNvGraphicFramePr>
            <a:graphicFrameLocks/>
          </p:cNvGraphicFramePr>
          <p:nvPr>
            <p:extLst>
              <p:ext uri="{D42A27DB-BD31-4B8C-83A1-F6EECF244321}">
                <p14:modId xmlns:p14="http://schemas.microsoft.com/office/powerpoint/2010/main" val="1956303544"/>
              </p:ext>
            </p:extLst>
          </p:nvPr>
        </p:nvGraphicFramePr>
        <p:xfrm>
          <a:off x="1076325" y="1704976"/>
          <a:ext cx="9629775" cy="20939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9FF80529-852A-4F57-8376-573A7801DF91}"/>
              </a:ext>
            </a:extLst>
          </p:cNvPr>
          <p:cNvGraphicFramePr>
            <a:graphicFrameLocks/>
          </p:cNvGraphicFramePr>
          <p:nvPr>
            <p:extLst>
              <p:ext uri="{D42A27DB-BD31-4B8C-83A1-F6EECF244321}">
                <p14:modId xmlns:p14="http://schemas.microsoft.com/office/powerpoint/2010/main" val="2054775624"/>
              </p:ext>
            </p:extLst>
          </p:nvPr>
        </p:nvGraphicFramePr>
        <p:xfrm>
          <a:off x="1242809" y="3798883"/>
          <a:ext cx="9629775" cy="23733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7760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DEMAND OUTLOOK BY END-MARKET   </a:t>
            </a:r>
            <a:br>
              <a:rPr lang="en-US" sz="2400" dirty="0"/>
            </a:br>
            <a:r>
              <a:rPr lang="en-US" sz="1800" b="0" dirty="0">
                <a:solidFill>
                  <a:srgbClr val="CE7B28"/>
                </a:solidFill>
              </a:rPr>
              <a:t>Customer guidance drives our outlook </a:t>
            </a: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14</a:t>
            </a:fld>
            <a:r>
              <a:rPr lang="en-US" dirty="0">
                <a:solidFill>
                  <a:srgbClr val="CE7B28"/>
                </a:solidFill>
              </a:rPr>
              <a:t> |  Investor Presentation </a:t>
            </a:r>
          </a:p>
        </p:txBody>
      </p:sp>
      <p:cxnSp>
        <p:nvCxnSpPr>
          <p:cNvPr id="13" name="Straight Connector 12">
            <a:extLst>
              <a:ext uri="{FF2B5EF4-FFF2-40B4-BE49-F238E27FC236}">
                <a16:creationId xmlns:a16="http://schemas.microsoft.com/office/drawing/2014/main" id="{67656680-B6D9-480D-A751-B1C4FDD06916}"/>
              </a:ext>
            </a:extLst>
          </p:cNvPr>
          <p:cNvCxnSpPr>
            <a:cxnSpLocks/>
          </p:cNvCxnSpPr>
          <p:nvPr/>
        </p:nvCxnSpPr>
        <p:spPr>
          <a:xfrm>
            <a:off x="727274" y="1830234"/>
            <a:ext cx="3049981" cy="0"/>
          </a:xfrm>
          <a:prstGeom prst="line">
            <a:avLst/>
          </a:prstGeom>
          <a:ln w="28575">
            <a:solidFill>
              <a:srgbClr val="CE7B2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CF0652B-4101-49BB-86F8-A00AF45CF7ED}"/>
              </a:ext>
            </a:extLst>
          </p:cNvPr>
          <p:cNvCxnSpPr>
            <a:cxnSpLocks/>
          </p:cNvCxnSpPr>
          <p:nvPr/>
        </p:nvCxnSpPr>
        <p:spPr>
          <a:xfrm>
            <a:off x="727274" y="4308576"/>
            <a:ext cx="3049981" cy="0"/>
          </a:xfrm>
          <a:prstGeom prst="line">
            <a:avLst/>
          </a:prstGeom>
          <a:ln w="28575">
            <a:solidFill>
              <a:srgbClr val="CE7B28"/>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DB239A-E901-4E08-A0DA-1CF671757DB7}"/>
              </a:ext>
            </a:extLst>
          </p:cNvPr>
          <p:cNvCxnSpPr>
            <a:cxnSpLocks/>
          </p:cNvCxnSpPr>
          <p:nvPr/>
        </p:nvCxnSpPr>
        <p:spPr>
          <a:xfrm>
            <a:off x="4208800" y="1830234"/>
            <a:ext cx="3049981" cy="0"/>
          </a:xfrm>
          <a:prstGeom prst="line">
            <a:avLst/>
          </a:prstGeom>
          <a:ln w="28575">
            <a:solidFill>
              <a:srgbClr val="CE7B28"/>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B75FF2B-416F-4ACB-BB28-6C9D53B067DA}"/>
              </a:ext>
            </a:extLst>
          </p:cNvPr>
          <p:cNvCxnSpPr>
            <a:cxnSpLocks/>
          </p:cNvCxnSpPr>
          <p:nvPr/>
        </p:nvCxnSpPr>
        <p:spPr>
          <a:xfrm>
            <a:off x="4208800" y="4308576"/>
            <a:ext cx="3049981" cy="0"/>
          </a:xfrm>
          <a:prstGeom prst="line">
            <a:avLst/>
          </a:prstGeom>
          <a:ln w="28575">
            <a:solidFill>
              <a:srgbClr val="CE7B2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30172D5-CFEB-4EB7-B63B-3F732DAD52B6}"/>
              </a:ext>
            </a:extLst>
          </p:cNvPr>
          <p:cNvCxnSpPr>
            <a:cxnSpLocks/>
          </p:cNvCxnSpPr>
          <p:nvPr/>
        </p:nvCxnSpPr>
        <p:spPr>
          <a:xfrm>
            <a:off x="7690326" y="1830234"/>
            <a:ext cx="3049981" cy="0"/>
          </a:xfrm>
          <a:prstGeom prst="line">
            <a:avLst/>
          </a:prstGeom>
          <a:ln w="28575">
            <a:solidFill>
              <a:srgbClr val="CE7B28"/>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337728C-C880-4B1D-A6B4-28C50B5F40B6}"/>
              </a:ext>
            </a:extLst>
          </p:cNvPr>
          <p:cNvCxnSpPr>
            <a:cxnSpLocks/>
          </p:cNvCxnSpPr>
          <p:nvPr/>
        </p:nvCxnSpPr>
        <p:spPr>
          <a:xfrm>
            <a:off x="7681448" y="4293082"/>
            <a:ext cx="3049981" cy="0"/>
          </a:xfrm>
          <a:prstGeom prst="line">
            <a:avLst/>
          </a:prstGeom>
          <a:ln w="28575">
            <a:solidFill>
              <a:srgbClr val="CE7B28"/>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742156E0-4DC9-4B54-BF61-14D0051C20DD}"/>
              </a:ext>
            </a:extLst>
          </p:cNvPr>
          <p:cNvSpPr/>
          <p:nvPr/>
        </p:nvSpPr>
        <p:spPr>
          <a:xfrm>
            <a:off x="717381" y="3346202"/>
            <a:ext cx="3049980" cy="77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endParaRPr lang="en-US" sz="12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200" b="1" dirty="0">
                <a:solidFill>
                  <a:srgbClr val="CE7B28"/>
                </a:solidFill>
                <a:latin typeface="Arial Nova Light" panose="020B0304020202020204" pitchFamily="34" charset="0"/>
                <a:ea typeface="Cambria" panose="02040503050406030204" pitchFamily="18" charset="0"/>
              </a:rPr>
              <a:t>TTM Revenue</a:t>
            </a:r>
          </a:p>
          <a:p>
            <a:pPr marL="742950" lvl="1"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ea typeface="Cambria" panose="02040503050406030204" pitchFamily="18" charset="0"/>
              </a:rPr>
              <a:t>70%</a:t>
            </a:r>
          </a:p>
          <a:p>
            <a:pPr marL="285750" indent="-285750">
              <a:buFont typeface="Roboto Thin" panose="02000000000000000000" pitchFamily="2" charset="0"/>
              <a:buChar char="&gt;"/>
            </a:pPr>
            <a:r>
              <a:rPr lang="en-US" sz="1200" b="1" dirty="0">
                <a:solidFill>
                  <a:srgbClr val="CE7B28"/>
                </a:solidFill>
                <a:latin typeface="Arial Nova Light" panose="020B0304020202020204" pitchFamily="34" charset="0"/>
                <a:ea typeface="Cambria" panose="02040503050406030204" pitchFamily="18" charset="0"/>
              </a:rPr>
              <a:t>Sector Outlook</a:t>
            </a:r>
          </a:p>
          <a:p>
            <a:pPr marL="742950" lvl="1" indent="-285750">
              <a:buFont typeface="Roboto Thin" panose="02000000000000000000" pitchFamily="2" charset="0"/>
              <a:buChar char="&gt;"/>
            </a:pPr>
            <a:r>
              <a:rPr lang="en-US" sz="1200" b="1" dirty="0">
                <a:solidFill>
                  <a:srgbClr val="006198"/>
                </a:solidFill>
                <a:latin typeface="Arial Nova Light" panose="020B0304020202020204" pitchFamily="34" charset="0"/>
                <a:ea typeface="Cambria" panose="02040503050406030204" pitchFamily="18" charset="0"/>
              </a:rPr>
              <a:t>Positive  </a:t>
            </a:r>
          </a:p>
          <a:p>
            <a:pPr marL="285750" indent="-285750">
              <a:buFont typeface="Roboto Thin" panose="02000000000000000000" pitchFamily="2" charset="0"/>
              <a:buChar char="&gt;"/>
            </a:pPr>
            <a:r>
              <a:rPr lang="en-US" sz="1200" b="1" dirty="0">
                <a:solidFill>
                  <a:srgbClr val="CE7B28"/>
                </a:solidFill>
                <a:latin typeface="Arial Nova Light" panose="020B0304020202020204" pitchFamily="34" charset="0"/>
                <a:ea typeface="Cambria" panose="02040503050406030204" pitchFamily="18" charset="0"/>
              </a:rPr>
              <a:t>Customer Feedback</a:t>
            </a:r>
          </a:p>
          <a:p>
            <a:pPr marL="742950" lvl="1"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ea typeface="Cambria" panose="02040503050406030204" pitchFamily="18" charset="0"/>
              </a:rPr>
              <a:t>Continue </a:t>
            </a:r>
            <a:r>
              <a:rPr lang="en-US" sz="1200" dirty="0" smtClean="0">
                <a:solidFill>
                  <a:schemeClr val="tx1">
                    <a:lumMod val="75000"/>
                    <a:lumOff val="25000"/>
                  </a:schemeClr>
                </a:solidFill>
                <a:latin typeface="Arial Nova Light" panose="020B0304020202020204" pitchFamily="34" charset="0"/>
                <a:ea typeface="Cambria" panose="02040503050406030204" pitchFamily="18" charset="0"/>
              </a:rPr>
              <a:t>to pursue </a:t>
            </a:r>
            <a:r>
              <a:rPr lang="en-US" sz="1200" dirty="0">
                <a:solidFill>
                  <a:schemeClr val="tx1">
                    <a:lumMod val="75000"/>
                    <a:lumOff val="25000"/>
                  </a:schemeClr>
                </a:solidFill>
                <a:latin typeface="Arial Nova Light" panose="020B0304020202020204" pitchFamily="34" charset="0"/>
                <a:ea typeface="Cambria" panose="02040503050406030204" pitchFamily="18" charset="0"/>
              </a:rPr>
              <a:t>offshore opportunity</a:t>
            </a:r>
          </a:p>
          <a:p>
            <a:pPr marL="742950" lvl="1" indent="-285750">
              <a:buFont typeface="Roboto Thin" panose="02000000000000000000" pitchFamily="2" charset="0"/>
              <a:buChar char="&gt;"/>
            </a:pPr>
            <a:r>
              <a:rPr lang="en-US" sz="1200" dirty="0" err="1">
                <a:solidFill>
                  <a:schemeClr val="tx1">
                    <a:lumMod val="75000"/>
                    <a:lumOff val="25000"/>
                  </a:schemeClr>
                </a:solidFill>
                <a:latin typeface="Arial Nova Light" panose="020B0304020202020204" pitchFamily="34" charset="0"/>
                <a:ea typeface="Cambria" panose="02040503050406030204" pitchFamily="18" charset="0"/>
              </a:rPr>
              <a:t>Levelized</a:t>
            </a:r>
            <a:r>
              <a:rPr lang="en-US" sz="1200" dirty="0">
                <a:solidFill>
                  <a:schemeClr val="tx1">
                    <a:lumMod val="75000"/>
                    <a:lumOff val="25000"/>
                  </a:schemeClr>
                </a:solidFill>
                <a:latin typeface="Arial Nova Light" panose="020B0304020202020204" pitchFamily="34" charset="0"/>
                <a:ea typeface="Cambria" panose="02040503050406030204" pitchFamily="18" charset="0"/>
              </a:rPr>
              <a:t> cost of wind energy continues to decline / demand from C&amp;I buyers continue</a:t>
            </a: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rgbClr val="006198"/>
              </a:solidFill>
              <a:latin typeface="Arial Nova Light" panose="020B0304020202020204" pitchFamily="34" charset="0"/>
              <a:ea typeface="Cambria" panose="02040503050406030204" pitchFamily="18" charset="0"/>
            </a:endParaRPr>
          </a:p>
        </p:txBody>
      </p:sp>
      <p:sp>
        <p:nvSpPr>
          <p:cNvPr id="28" name="Rectangle 27">
            <a:extLst>
              <a:ext uri="{FF2B5EF4-FFF2-40B4-BE49-F238E27FC236}">
                <a16:creationId xmlns:a16="http://schemas.microsoft.com/office/drawing/2014/main" id="{60FCAA4D-B5BF-4CA4-84C6-45776951BEA5}"/>
              </a:ext>
            </a:extLst>
          </p:cNvPr>
          <p:cNvSpPr/>
          <p:nvPr/>
        </p:nvSpPr>
        <p:spPr>
          <a:xfrm>
            <a:off x="4165726" y="3322030"/>
            <a:ext cx="3049980" cy="77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endParaRPr lang="en-US" sz="12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200" b="1" dirty="0">
                <a:solidFill>
                  <a:srgbClr val="CE7B28"/>
                </a:solidFill>
                <a:latin typeface="Arial Nova Light" panose="020B0304020202020204" pitchFamily="34" charset="0"/>
                <a:ea typeface="Cambria" panose="02040503050406030204" pitchFamily="18" charset="0"/>
              </a:rPr>
              <a:t>TTM Revenue</a:t>
            </a:r>
          </a:p>
          <a:p>
            <a:pPr marL="742950" lvl="1"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ea typeface="Cambria" panose="02040503050406030204" pitchFamily="18" charset="0"/>
              </a:rPr>
              <a:t>8%</a:t>
            </a:r>
          </a:p>
          <a:p>
            <a:pPr marL="285750" indent="-285750">
              <a:buFont typeface="Roboto Thin" panose="02000000000000000000" pitchFamily="2" charset="0"/>
              <a:buChar char="&gt;"/>
            </a:pPr>
            <a:r>
              <a:rPr lang="en-US" sz="1200" b="1" dirty="0">
                <a:solidFill>
                  <a:srgbClr val="CE7B28"/>
                </a:solidFill>
                <a:latin typeface="Arial Nova Light" panose="020B0304020202020204" pitchFamily="34" charset="0"/>
                <a:ea typeface="Cambria" panose="02040503050406030204" pitchFamily="18" charset="0"/>
              </a:rPr>
              <a:t>Sector Outlook</a:t>
            </a:r>
          </a:p>
          <a:p>
            <a:pPr marL="742950" lvl="1" indent="-285750">
              <a:buFont typeface="Roboto Thin" panose="02000000000000000000" pitchFamily="2" charset="0"/>
              <a:buChar char="&gt;"/>
            </a:pPr>
            <a:r>
              <a:rPr lang="en-US" sz="1200" b="1" dirty="0">
                <a:solidFill>
                  <a:srgbClr val="006198"/>
                </a:solidFill>
                <a:latin typeface="Arial Nova Light" panose="020B0304020202020204" pitchFamily="34" charset="0"/>
                <a:ea typeface="Cambria" panose="02040503050406030204" pitchFamily="18" charset="0"/>
              </a:rPr>
              <a:t>Positive/Neutral </a:t>
            </a:r>
          </a:p>
          <a:p>
            <a:pPr marL="285750" indent="-285750">
              <a:buFont typeface="Roboto Thin" panose="02000000000000000000" pitchFamily="2" charset="0"/>
              <a:buChar char="&gt;"/>
            </a:pPr>
            <a:r>
              <a:rPr lang="en-US" sz="1200" b="1" dirty="0">
                <a:solidFill>
                  <a:srgbClr val="CE7B28"/>
                </a:solidFill>
                <a:latin typeface="Arial Nova Light" panose="020B0304020202020204" pitchFamily="34" charset="0"/>
                <a:ea typeface="Cambria" panose="02040503050406030204" pitchFamily="18" charset="0"/>
              </a:rPr>
              <a:t>Customer Feedback</a:t>
            </a:r>
          </a:p>
          <a:p>
            <a:pPr marL="742950" lvl="1"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ea typeface="Cambria" panose="02040503050406030204" pitchFamily="18" charset="0"/>
              </a:rPr>
              <a:t>Manitowoc deep water port and manufacturing competencies strategic advantages</a:t>
            </a:r>
          </a:p>
          <a:p>
            <a:pPr marL="742950" lvl="1"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ea typeface="Cambria" panose="02040503050406030204" pitchFamily="18" charset="0"/>
              </a:rPr>
              <a:t>Gearbox quoting opportunities </a:t>
            </a:r>
            <a:r>
              <a:rPr lang="en-US" sz="1200" dirty="0" smtClean="0">
                <a:solidFill>
                  <a:schemeClr val="tx1">
                    <a:lumMod val="75000"/>
                    <a:lumOff val="25000"/>
                  </a:schemeClr>
                </a:solidFill>
                <a:latin typeface="Arial Nova Light" panose="020B0304020202020204" pitchFamily="34" charset="0"/>
                <a:ea typeface="Cambria" panose="02040503050406030204" pitchFamily="18" charset="0"/>
              </a:rPr>
              <a:t>rising</a:t>
            </a: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rgbClr val="006198"/>
              </a:solidFill>
              <a:latin typeface="Arial Nova Light" panose="020B0304020202020204" pitchFamily="34" charset="0"/>
              <a:ea typeface="Cambria" panose="02040503050406030204" pitchFamily="18" charset="0"/>
            </a:endParaRPr>
          </a:p>
        </p:txBody>
      </p:sp>
      <p:sp>
        <p:nvSpPr>
          <p:cNvPr id="29" name="Rectangle 28">
            <a:extLst>
              <a:ext uri="{FF2B5EF4-FFF2-40B4-BE49-F238E27FC236}">
                <a16:creationId xmlns:a16="http://schemas.microsoft.com/office/drawing/2014/main" id="{18CCBC95-BF21-4556-AECC-1410E00C0E3B}"/>
              </a:ext>
            </a:extLst>
          </p:cNvPr>
          <p:cNvSpPr/>
          <p:nvPr/>
        </p:nvSpPr>
        <p:spPr>
          <a:xfrm>
            <a:off x="7699205" y="1959350"/>
            <a:ext cx="3049980" cy="77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endParaRPr lang="en-US" sz="12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200" b="1" dirty="0">
                <a:solidFill>
                  <a:srgbClr val="CE7B28"/>
                </a:solidFill>
                <a:latin typeface="Arial Nova Light" panose="020B0304020202020204" pitchFamily="34" charset="0"/>
                <a:ea typeface="Cambria" panose="02040503050406030204" pitchFamily="18" charset="0"/>
              </a:rPr>
              <a:t>TTM Revenue</a:t>
            </a:r>
          </a:p>
          <a:p>
            <a:pPr marL="742950" lvl="1"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ea typeface="Cambria" panose="02040503050406030204" pitchFamily="18" charset="0"/>
              </a:rPr>
              <a:t>8%</a:t>
            </a:r>
          </a:p>
          <a:p>
            <a:pPr marL="285750" indent="-285750">
              <a:buFont typeface="Roboto Thin" panose="02000000000000000000" pitchFamily="2" charset="0"/>
              <a:buChar char="&gt;"/>
            </a:pPr>
            <a:r>
              <a:rPr lang="en-US" sz="1200" b="1" dirty="0">
                <a:solidFill>
                  <a:srgbClr val="CE7B28"/>
                </a:solidFill>
                <a:latin typeface="Arial Nova Light" panose="020B0304020202020204" pitchFamily="34" charset="0"/>
                <a:ea typeface="Cambria" panose="02040503050406030204" pitchFamily="18" charset="0"/>
              </a:rPr>
              <a:t>Sector Outlook</a:t>
            </a:r>
          </a:p>
          <a:p>
            <a:pPr marL="742950" lvl="1" indent="-285750">
              <a:buFont typeface="Roboto Thin" panose="02000000000000000000" pitchFamily="2" charset="0"/>
              <a:buChar char="&gt;"/>
            </a:pPr>
            <a:r>
              <a:rPr lang="en-US" sz="1200" b="1" dirty="0">
                <a:solidFill>
                  <a:srgbClr val="006198"/>
                </a:solidFill>
                <a:latin typeface="Arial Nova Light" panose="020B0304020202020204" pitchFamily="34" charset="0"/>
                <a:ea typeface="Cambria" panose="02040503050406030204" pitchFamily="18" charset="0"/>
              </a:rPr>
              <a:t>Positive  </a:t>
            </a:r>
          </a:p>
          <a:p>
            <a:pPr marL="285750" indent="-285750">
              <a:buFont typeface="Roboto Thin" panose="02000000000000000000" pitchFamily="2" charset="0"/>
              <a:buChar char="&gt;"/>
            </a:pPr>
            <a:r>
              <a:rPr lang="en-US" sz="1200" b="1" dirty="0">
                <a:solidFill>
                  <a:srgbClr val="CE7B28"/>
                </a:solidFill>
                <a:latin typeface="Arial Nova Light" panose="020B0304020202020204" pitchFamily="34" charset="0"/>
                <a:ea typeface="Cambria" panose="02040503050406030204" pitchFamily="18" charset="0"/>
              </a:rPr>
              <a:t>Customer Feedback</a:t>
            </a:r>
          </a:p>
          <a:p>
            <a:pPr marL="742950" lvl="1"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ea typeface="Cambria" panose="02040503050406030204" pitchFamily="18" charset="0"/>
              </a:rPr>
              <a:t>Primary customer regaining share in the near term</a:t>
            </a:r>
          </a:p>
          <a:p>
            <a:pPr marL="285750" indent="-285750">
              <a:buFont typeface="Roboto Thin" panose="02000000000000000000" pitchFamily="2" charset="0"/>
              <a:buChar char="&gt;"/>
            </a:pPr>
            <a:endParaRPr lang="en-US" sz="12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rgbClr val="006198"/>
              </a:solidFill>
              <a:latin typeface="Arial Nova Light" panose="020B0304020202020204" pitchFamily="34" charset="0"/>
              <a:ea typeface="Cambria" panose="02040503050406030204" pitchFamily="18" charset="0"/>
            </a:endParaRPr>
          </a:p>
        </p:txBody>
      </p:sp>
      <p:sp>
        <p:nvSpPr>
          <p:cNvPr id="30" name="Rectangle 29">
            <a:extLst>
              <a:ext uri="{FF2B5EF4-FFF2-40B4-BE49-F238E27FC236}">
                <a16:creationId xmlns:a16="http://schemas.microsoft.com/office/drawing/2014/main" id="{C9AABCD4-7F98-41A0-92E0-5073CDD605DE}"/>
              </a:ext>
            </a:extLst>
          </p:cNvPr>
          <p:cNvSpPr/>
          <p:nvPr/>
        </p:nvSpPr>
        <p:spPr>
          <a:xfrm>
            <a:off x="717381" y="5747236"/>
            <a:ext cx="3049980" cy="77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006198"/>
              </a:solidFill>
              <a:latin typeface="Arial Nova Light" panose="020B0304020202020204" pitchFamily="34" charset="0"/>
              <a:ea typeface="Cambria" panose="02040503050406030204" pitchFamily="18" charset="0"/>
            </a:endParaRPr>
          </a:p>
          <a:p>
            <a:endParaRPr lang="en-US" sz="1200" dirty="0">
              <a:solidFill>
                <a:srgbClr val="006198"/>
              </a:solidFill>
              <a:latin typeface="Arial Nova Light" panose="020B0304020202020204" pitchFamily="34" charset="0"/>
              <a:ea typeface="Cambria" panose="02040503050406030204" pitchFamily="18" charset="0"/>
            </a:endParaRPr>
          </a:p>
          <a:p>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200" b="1" dirty="0">
                <a:solidFill>
                  <a:srgbClr val="CE7B28"/>
                </a:solidFill>
                <a:latin typeface="Arial Nova Light" panose="020B0304020202020204" pitchFamily="34" charset="0"/>
                <a:ea typeface="Cambria" panose="02040503050406030204" pitchFamily="18" charset="0"/>
              </a:rPr>
              <a:t>TTM Revenue</a:t>
            </a:r>
          </a:p>
          <a:p>
            <a:pPr marL="742950" lvl="1"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ea typeface="Cambria" panose="02040503050406030204" pitchFamily="18" charset="0"/>
              </a:rPr>
              <a:t>9%</a:t>
            </a:r>
          </a:p>
          <a:p>
            <a:pPr marL="285750" indent="-285750">
              <a:buFont typeface="Roboto Thin" panose="02000000000000000000" pitchFamily="2" charset="0"/>
              <a:buChar char="&gt;"/>
            </a:pPr>
            <a:r>
              <a:rPr lang="en-US" sz="1200" b="1" dirty="0">
                <a:solidFill>
                  <a:srgbClr val="CE7B28"/>
                </a:solidFill>
                <a:latin typeface="Arial Nova Light" panose="020B0304020202020204" pitchFamily="34" charset="0"/>
                <a:ea typeface="Cambria" panose="02040503050406030204" pitchFamily="18" charset="0"/>
              </a:rPr>
              <a:t>Sector Outlook</a:t>
            </a:r>
          </a:p>
          <a:p>
            <a:pPr marL="742950" lvl="1" indent="-285750">
              <a:buFont typeface="Roboto Thin" panose="02000000000000000000" pitchFamily="2" charset="0"/>
              <a:buChar char="&gt;"/>
            </a:pPr>
            <a:r>
              <a:rPr lang="en-US" sz="1200" b="1" dirty="0">
                <a:solidFill>
                  <a:srgbClr val="006198"/>
                </a:solidFill>
                <a:latin typeface="Arial Nova Light" panose="020B0304020202020204" pitchFamily="34" charset="0"/>
                <a:ea typeface="Cambria" panose="02040503050406030204" pitchFamily="18" charset="0"/>
              </a:rPr>
              <a:t>Neutral  </a:t>
            </a:r>
          </a:p>
          <a:p>
            <a:pPr marL="285750" indent="-285750">
              <a:buFont typeface="Roboto Thin" panose="02000000000000000000" pitchFamily="2" charset="0"/>
              <a:buChar char="&gt;"/>
            </a:pPr>
            <a:r>
              <a:rPr lang="en-US" sz="1200" b="1" dirty="0">
                <a:solidFill>
                  <a:srgbClr val="CE7B28"/>
                </a:solidFill>
                <a:latin typeface="Arial Nova Light" panose="020B0304020202020204" pitchFamily="34" charset="0"/>
                <a:ea typeface="Cambria" panose="02040503050406030204" pitchFamily="18" charset="0"/>
              </a:rPr>
              <a:t>Customer Feedback</a:t>
            </a:r>
          </a:p>
          <a:p>
            <a:pPr marL="742950" lvl="1"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ea typeface="Cambria" panose="02040503050406030204" pitchFamily="18" charset="0"/>
              </a:rPr>
              <a:t>Orders weakened following COVID-19 outbreak</a:t>
            </a: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rgbClr val="006198"/>
              </a:solidFill>
              <a:latin typeface="Arial Nova Light" panose="020B0304020202020204" pitchFamily="34" charset="0"/>
              <a:ea typeface="Cambria" panose="02040503050406030204" pitchFamily="18" charset="0"/>
            </a:endParaRPr>
          </a:p>
        </p:txBody>
      </p:sp>
      <p:sp>
        <p:nvSpPr>
          <p:cNvPr id="33" name="Rectangle 32">
            <a:extLst>
              <a:ext uri="{FF2B5EF4-FFF2-40B4-BE49-F238E27FC236}">
                <a16:creationId xmlns:a16="http://schemas.microsoft.com/office/drawing/2014/main" id="{81030AEA-78AA-4C38-9D1C-8181B87C500C}"/>
              </a:ext>
            </a:extLst>
          </p:cNvPr>
          <p:cNvSpPr/>
          <p:nvPr/>
        </p:nvSpPr>
        <p:spPr>
          <a:xfrm>
            <a:off x="4206647" y="5507969"/>
            <a:ext cx="3049980" cy="77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endParaRPr lang="en-US" sz="12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rgbClr val="006198"/>
              </a:solidFill>
              <a:latin typeface="Arial Nova Light" panose="020B0304020202020204" pitchFamily="34" charset="0"/>
              <a:ea typeface="Cambria" panose="02040503050406030204" pitchFamily="18" charset="0"/>
            </a:endParaRPr>
          </a:p>
          <a:p>
            <a:endParaRPr lang="en-US" sz="12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200" b="1" dirty="0">
                <a:solidFill>
                  <a:srgbClr val="CE7B28"/>
                </a:solidFill>
                <a:latin typeface="Arial Nova Light" panose="020B0304020202020204" pitchFamily="34" charset="0"/>
                <a:ea typeface="Cambria" panose="02040503050406030204" pitchFamily="18" charset="0"/>
              </a:rPr>
              <a:t>TTM Revenue</a:t>
            </a:r>
          </a:p>
          <a:p>
            <a:pPr marL="742950" lvl="1"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ea typeface="Cambria" panose="02040503050406030204" pitchFamily="18" charset="0"/>
              </a:rPr>
              <a:t>4%</a:t>
            </a:r>
          </a:p>
          <a:p>
            <a:pPr marL="285750" indent="-285750">
              <a:buFont typeface="Roboto Thin" panose="02000000000000000000" pitchFamily="2" charset="0"/>
              <a:buChar char="&gt;"/>
            </a:pPr>
            <a:r>
              <a:rPr lang="en-US" sz="1200" b="1" dirty="0">
                <a:solidFill>
                  <a:srgbClr val="CE7B28"/>
                </a:solidFill>
                <a:latin typeface="Arial Nova Light" panose="020B0304020202020204" pitchFamily="34" charset="0"/>
                <a:ea typeface="Cambria" panose="02040503050406030204" pitchFamily="18" charset="0"/>
              </a:rPr>
              <a:t>Sector Outlook</a:t>
            </a:r>
          </a:p>
          <a:p>
            <a:pPr marL="742950" lvl="1" indent="-285750">
              <a:buFont typeface="Roboto Thin" panose="02000000000000000000" pitchFamily="2" charset="0"/>
              <a:buChar char="&gt;"/>
            </a:pPr>
            <a:r>
              <a:rPr lang="en-US" sz="1200" b="1" dirty="0">
                <a:solidFill>
                  <a:srgbClr val="006198"/>
                </a:solidFill>
                <a:latin typeface="Arial Nova Light" panose="020B0304020202020204" pitchFamily="34" charset="0"/>
                <a:ea typeface="Cambria" panose="02040503050406030204" pitchFamily="18" charset="0"/>
              </a:rPr>
              <a:t>Negative  </a:t>
            </a:r>
          </a:p>
          <a:p>
            <a:pPr marL="285750" indent="-285750">
              <a:buFont typeface="Roboto Thin" panose="02000000000000000000" pitchFamily="2" charset="0"/>
              <a:buChar char="&gt;"/>
            </a:pPr>
            <a:r>
              <a:rPr lang="en-US" sz="1200" b="1" dirty="0">
                <a:solidFill>
                  <a:srgbClr val="CE7B28"/>
                </a:solidFill>
                <a:latin typeface="Arial Nova Light" panose="020B0304020202020204" pitchFamily="34" charset="0"/>
                <a:ea typeface="Cambria" panose="02040503050406030204" pitchFamily="18" charset="0"/>
              </a:rPr>
              <a:t>Customer Feedback</a:t>
            </a:r>
          </a:p>
          <a:p>
            <a:pPr marL="742950" lvl="1"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ea typeface="Cambria" panose="02040503050406030204" pitchFamily="18" charset="0"/>
              </a:rPr>
              <a:t>Early signs of recovery, cannibalization of equipment exhausting inventory levels</a:t>
            </a:r>
          </a:p>
          <a:p>
            <a:pPr marL="742950" lvl="1"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ea typeface="Cambria" panose="02040503050406030204" pitchFamily="18" charset="0"/>
              </a:rPr>
              <a:t>Supporting next generation gearbox designs</a:t>
            </a: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rgbClr val="006198"/>
              </a:solidFill>
              <a:latin typeface="Arial Nova Light" panose="020B0304020202020204" pitchFamily="34" charset="0"/>
              <a:ea typeface="Cambria" panose="02040503050406030204" pitchFamily="18" charset="0"/>
            </a:endParaRPr>
          </a:p>
        </p:txBody>
      </p:sp>
      <p:sp>
        <p:nvSpPr>
          <p:cNvPr id="34" name="Rectangle 33">
            <a:extLst>
              <a:ext uri="{FF2B5EF4-FFF2-40B4-BE49-F238E27FC236}">
                <a16:creationId xmlns:a16="http://schemas.microsoft.com/office/drawing/2014/main" id="{DE1D0145-F062-40D8-8AD1-E5D45A1652F6}"/>
              </a:ext>
            </a:extLst>
          </p:cNvPr>
          <p:cNvSpPr/>
          <p:nvPr/>
        </p:nvSpPr>
        <p:spPr>
          <a:xfrm>
            <a:off x="7681448" y="6013144"/>
            <a:ext cx="3049980" cy="77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200" b="1" dirty="0">
                <a:solidFill>
                  <a:srgbClr val="CE7B28"/>
                </a:solidFill>
                <a:latin typeface="Arial Nova Light" panose="020B0304020202020204" pitchFamily="34" charset="0"/>
                <a:ea typeface="Cambria" panose="02040503050406030204" pitchFamily="18" charset="0"/>
              </a:rPr>
              <a:t>TTM Revenue</a:t>
            </a:r>
          </a:p>
          <a:p>
            <a:pPr marL="742950" lvl="1"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ea typeface="Cambria" panose="02040503050406030204" pitchFamily="18" charset="0"/>
              </a:rPr>
              <a:t>1%</a:t>
            </a:r>
          </a:p>
          <a:p>
            <a:pPr marL="285750" indent="-285750">
              <a:buFont typeface="Roboto Thin" panose="02000000000000000000" pitchFamily="2" charset="0"/>
              <a:buChar char="&gt;"/>
            </a:pPr>
            <a:r>
              <a:rPr lang="en-US" sz="1200" b="1" dirty="0">
                <a:solidFill>
                  <a:srgbClr val="CE7B28"/>
                </a:solidFill>
                <a:latin typeface="Arial Nova Light" panose="020B0304020202020204" pitchFamily="34" charset="0"/>
                <a:ea typeface="Cambria" panose="02040503050406030204" pitchFamily="18" charset="0"/>
              </a:rPr>
              <a:t>Sector Outlook</a:t>
            </a:r>
          </a:p>
          <a:p>
            <a:pPr marL="742950" lvl="1" indent="-285750">
              <a:buFont typeface="Roboto Thin" panose="02000000000000000000" pitchFamily="2" charset="0"/>
              <a:buChar char="&gt;"/>
            </a:pPr>
            <a:r>
              <a:rPr lang="en-US" sz="1200" b="1" dirty="0">
                <a:solidFill>
                  <a:srgbClr val="006198"/>
                </a:solidFill>
                <a:latin typeface="Arial Nova Light" panose="020B0304020202020204" pitchFamily="34" charset="0"/>
                <a:ea typeface="Cambria" panose="02040503050406030204" pitchFamily="18" charset="0"/>
              </a:rPr>
              <a:t>Neutral/Negative</a:t>
            </a:r>
          </a:p>
          <a:p>
            <a:pPr marL="285750" indent="-285750">
              <a:buFont typeface="Roboto Thin" panose="02000000000000000000" pitchFamily="2" charset="0"/>
              <a:buChar char="&gt;"/>
            </a:pPr>
            <a:r>
              <a:rPr lang="en-US" sz="1200" b="1" dirty="0">
                <a:solidFill>
                  <a:srgbClr val="CE7B28"/>
                </a:solidFill>
                <a:latin typeface="Arial Nova Light" panose="020B0304020202020204" pitchFamily="34" charset="0"/>
                <a:ea typeface="Cambria" panose="02040503050406030204" pitchFamily="18" charset="0"/>
              </a:rPr>
              <a:t>Customer Feedback </a:t>
            </a:r>
          </a:p>
          <a:p>
            <a:pPr marL="742950" lvl="1"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ea typeface="Cambria" panose="02040503050406030204" pitchFamily="18" charset="0"/>
              </a:rPr>
              <a:t>Infrastructure bill would be meaningful</a:t>
            </a: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200" dirty="0">
              <a:solidFill>
                <a:srgbClr val="006198"/>
              </a:solidFill>
              <a:latin typeface="Arial Nova Light" panose="020B0304020202020204" pitchFamily="34" charset="0"/>
              <a:ea typeface="Cambria" panose="02040503050406030204" pitchFamily="18" charset="0"/>
            </a:endParaRPr>
          </a:p>
        </p:txBody>
      </p:sp>
      <p:sp>
        <p:nvSpPr>
          <p:cNvPr id="27" name="Rectangle: Top Corners One Rounded and One Snipped 26">
            <a:extLst>
              <a:ext uri="{FF2B5EF4-FFF2-40B4-BE49-F238E27FC236}">
                <a16:creationId xmlns:a16="http://schemas.microsoft.com/office/drawing/2014/main" id="{19E3B172-24E9-4EA4-B4FA-B5086AEE32D2}"/>
              </a:ext>
            </a:extLst>
          </p:cNvPr>
          <p:cNvSpPr/>
          <p:nvPr/>
        </p:nvSpPr>
        <p:spPr>
          <a:xfrm>
            <a:off x="620745" y="1541061"/>
            <a:ext cx="3049980" cy="275250"/>
          </a:xfrm>
          <a:prstGeom prst="snip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006198"/>
                </a:solidFill>
                <a:latin typeface="Arial Nova Light" panose="020B0304020202020204" pitchFamily="34" charset="0"/>
                <a:cs typeface="Arial" panose="020B0604020202020204" pitchFamily="34" charset="0"/>
              </a:rPr>
              <a:t>Wind Sector   </a:t>
            </a:r>
          </a:p>
        </p:txBody>
      </p:sp>
      <p:pic>
        <p:nvPicPr>
          <p:cNvPr id="31" name="Graphic 30" descr="Wind Turbines">
            <a:extLst>
              <a:ext uri="{FF2B5EF4-FFF2-40B4-BE49-F238E27FC236}">
                <a16:creationId xmlns:a16="http://schemas.microsoft.com/office/drawing/2014/main" id="{C3B64EB5-6D5F-465A-8C05-1A5ECE2ED04E}"/>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265041" y="1291849"/>
            <a:ext cx="508514" cy="508514"/>
          </a:xfrm>
          <a:prstGeom prst="rect">
            <a:avLst/>
          </a:prstGeom>
        </p:spPr>
      </p:pic>
      <p:sp>
        <p:nvSpPr>
          <p:cNvPr id="32" name="Rectangle: Top Corners One Rounded and One Snipped 31">
            <a:extLst>
              <a:ext uri="{FF2B5EF4-FFF2-40B4-BE49-F238E27FC236}">
                <a16:creationId xmlns:a16="http://schemas.microsoft.com/office/drawing/2014/main" id="{253F1D91-1CFD-49B1-84FC-32A058EAC3D1}"/>
              </a:ext>
            </a:extLst>
          </p:cNvPr>
          <p:cNvSpPr/>
          <p:nvPr/>
        </p:nvSpPr>
        <p:spPr>
          <a:xfrm>
            <a:off x="4137779" y="1534540"/>
            <a:ext cx="3049980" cy="275250"/>
          </a:xfrm>
          <a:prstGeom prst="snip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006198"/>
                </a:solidFill>
                <a:latin typeface="Arial Nova Light" panose="020B0304020202020204" pitchFamily="34" charset="0"/>
                <a:cs typeface="Arial" panose="020B0604020202020204" pitchFamily="34" charset="0"/>
              </a:rPr>
              <a:t>Industrial/Other Sector   </a:t>
            </a:r>
          </a:p>
        </p:txBody>
      </p:sp>
      <p:pic>
        <p:nvPicPr>
          <p:cNvPr id="8" name="Graphic 7" descr="Factory">
            <a:extLst>
              <a:ext uri="{FF2B5EF4-FFF2-40B4-BE49-F238E27FC236}">
                <a16:creationId xmlns:a16="http://schemas.microsoft.com/office/drawing/2014/main" id="{DCB847F2-2EAA-4A67-9EE0-A2A164D1620E}"/>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667971" y="1250701"/>
            <a:ext cx="590810" cy="590810"/>
          </a:xfrm>
          <a:prstGeom prst="rect">
            <a:avLst/>
          </a:prstGeom>
        </p:spPr>
      </p:pic>
      <p:sp>
        <p:nvSpPr>
          <p:cNvPr id="36" name="Rectangle: Top Corners One Rounded and One Snipped 35">
            <a:extLst>
              <a:ext uri="{FF2B5EF4-FFF2-40B4-BE49-F238E27FC236}">
                <a16:creationId xmlns:a16="http://schemas.microsoft.com/office/drawing/2014/main" id="{FBA7E9A6-1FBB-4F9E-AB86-CD8956E82039}"/>
              </a:ext>
            </a:extLst>
          </p:cNvPr>
          <p:cNvSpPr/>
          <p:nvPr/>
        </p:nvSpPr>
        <p:spPr>
          <a:xfrm>
            <a:off x="7610188" y="1546106"/>
            <a:ext cx="3049980" cy="275250"/>
          </a:xfrm>
          <a:prstGeom prst="snip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006198"/>
                </a:solidFill>
                <a:latin typeface="Arial Nova Light" panose="020B0304020202020204" pitchFamily="34" charset="0"/>
                <a:cs typeface="Arial" panose="020B0604020202020204" pitchFamily="34" charset="0"/>
              </a:rPr>
              <a:t>Power Generation Sector   </a:t>
            </a:r>
          </a:p>
        </p:txBody>
      </p:sp>
      <p:pic>
        <p:nvPicPr>
          <p:cNvPr id="10" name="Graphic 9" descr="Electric Tower">
            <a:extLst>
              <a:ext uri="{FF2B5EF4-FFF2-40B4-BE49-F238E27FC236}">
                <a16:creationId xmlns:a16="http://schemas.microsoft.com/office/drawing/2014/main" id="{D42DDEB1-A72D-4758-9450-6984E1414373}"/>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10316864" y="1307688"/>
            <a:ext cx="473221" cy="467842"/>
          </a:xfrm>
          <a:prstGeom prst="rect">
            <a:avLst/>
          </a:prstGeom>
        </p:spPr>
      </p:pic>
      <p:sp>
        <p:nvSpPr>
          <p:cNvPr id="37" name="Rectangle: Top Corners One Rounded and One Snipped 36">
            <a:extLst>
              <a:ext uri="{FF2B5EF4-FFF2-40B4-BE49-F238E27FC236}">
                <a16:creationId xmlns:a16="http://schemas.microsoft.com/office/drawing/2014/main" id="{57126D7C-A4FE-45D6-90F4-AD75133ADC68}"/>
              </a:ext>
            </a:extLst>
          </p:cNvPr>
          <p:cNvSpPr/>
          <p:nvPr/>
        </p:nvSpPr>
        <p:spPr>
          <a:xfrm>
            <a:off x="688557" y="4017832"/>
            <a:ext cx="3049980" cy="275250"/>
          </a:xfrm>
          <a:prstGeom prst="snip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006198"/>
                </a:solidFill>
                <a:latin typeface="Arial Nova Light" panose="020B0304020202020204" pitchFamily="34" charset="0"/>
                <a:cs typeface="Arial" panose="020B0604020202020204" pitchFamily="34" charset="0"/>
              </a:rPr>
              <a:t>Mining Sector   </a:t>
            </a:r>
          </a:p>
        </p:txBody>
      </p:sp>
      <p:pic>
        <p:nvPicPr>
          <p:cNvPr id="22" name="Graphic 21" descr="Mining tools">
            <a:extLst>
              <a:ext uri="{FF2B5EF4-FFF2-40B4-BE49-F238E27FC236}">
                <a16:creationId xmlns:a16="http://schemas.microsoft.com/office/drawing/2014/main" id="{D29A5690-D997-4B3E-B9D0-46CBF7F21DA9}"/>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3329430" y="3844419"/>
            <a:ext cx="444125" cy="444125"/>
          </a:xfrm>
          <a:prstGeom prst="rect">
            <a:avLst/>
          </a:prstGeom>
        </p:spPr>
      </p:pic>
      <p:sp>
        <p:nvSpPr>
          <p:cNvPr id="39" name="Rectangle: Top Corners One Rounded and One Snipped 38">
            <a:extLst>
              <a:ext uri="{FF2B5EF4-FFF2-40B4-BE49-F238E27FC236}">
                <a16:creationId xmlns:a16="http://schemas.microsoft.com/office/drawing/2014/main" id="{B7339B44-5A77-4021-BA1A-A4CBA08219A5}"/>
              </a:ext>
            </a:extLst>
          </p:cNvPr>
          <p:cNvSpPr/>
          <p:nvPr/>
        </p:nvSpPr>
        <p:spPr>
          <a:xfrm>
            <a:off x="4152245" y="4017832"/>
            <a:ext cx="3049980" cy="275250"/>
          </a:xfrm>
          <a:prstGeom prst="snip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006198"/>
                </a:solidFill>
                <a:latin typeface="Arial Nova Light" panose="020B0304020202020204" pitchFamily="34" charset="0"/>
                <a:cs typeface="Arial" panose="020B0604020202020204" pitchFamily="34" charset="0"/>
              </a:rPr>
              <a:t>Oil &amp; Gas Sector   </a:t>
            </a:r>
          </a:p>
        </p:txBody>
      </p:sp>
      <p:pic>
        <p:nvPicPr>
          <p:cNvPr id="40" name="Graphic 39" descr="Oil Rig">
            <a:extLst>
              <a:ext uri="{FF2B5EF4-FFF2-40B4-BE49-F238E27FC236}">
                <a16:creationId xmlns:a16="http://schemas.microsoft.com/office/drawing/2014/main" id="{B52ECF95-0039-42C5-B97E-282F72A23461}"/>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6750994" y="3800956"/>
            <a:ext cx="521268" cy="521268"/>
          </a:xfrm>
          <a:prstGeom prst="rect">
            <a:avLst/>
          </a:prstGeom>
        </p:spPr>
      </p:pic>
      <p:sp>
        <p:nvSpPr>
          <p:cNvPr id="41" name="Rectangle: Top Corners One Rounded and One Snipped 40">
            <a:extLst>
              <a:ext uri="{FF2B5EF4-FFF2-40B4-BE49-F238E27FC236}">
                <a16:creationId xmlns:a16="http://schemas.microsoft.com/office/drawing/2014/main" id="{E82E6D6B-341C-4560-97E7-559F4BE10B3D}"/>
              </a:ext>
            </a:extLst>
          </p:cNvPr>
          <p:cNvSpPr/>
          <p:nvPr/>
        </p:nvSpPr>
        <p:spPr>
          <a:xfrm>
            <a:off x="7568465" y="4008837"/>
            <a:ext cx="3049980" cy="275250"/>
          </a:xfrm>
          <a:prstGeom prst="snip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rgbClr val="006198"/>
                </a:solidFill>
                <a:latin typeface="Arial Nova Light" panose="020B0304020202020204" pitchFamily="34" charset="0"/>
                <a:cs typeface="Arial" panose="020B0604020202020204" pitchFamily="34" charset="0"/>
              </a:rPr>
              <a:t>Construction Sector   </a:t>
            </a:r>
          </a:p>
        </p:txBody>
      </p:sp>
      <p:pic>
        <p:nvPicPr>
          <p:cNvPr id="43" name="Graphic 42" descr="Bulldozer">
            <a:extLst>
              <a:ext uri="{FF2B5EF4-FFF2-40B4-BE49-F238E27FC236}">
                <a16:creationId xmlns:a16="http://schemas.microsoft.com/office/drawing/2014/main" id="{4D0FF47E-A679-42AF-BF8C-96260F1F62B8}"/>
              </a:ext>
            </a:extLst>
          </p:cNvPr>
          <p:cNvPicPr>
            <a:picLocks noChangeAspect="1"/>
          </p:cNvPicPr>
          <p:nvPr/>
        </p:nvPicPr>
        <p:blipFill>
          <a:blip r:embed="rId12">
            <a:extLst>
              <a:ext uri="{96DAC541-7B7A-43D3-8B79-37D633B846F1}">
                <asvg:svgBlip xmlns="" xmlns:asvg="http://schemas.microsoft.com/office/drawing/2016/SVG/main" r:embed="rId13"/>
              </a:ext>
            </a:extLst>
          </a:blip>
          <a:stretch>
            <a:fillRect/>
          </a:stretch>
        </p:blipFill>
        <p:spPr>
          <a:xfrm>
            <a:off x="10127938" y="3831637"/>
            <a:ext cx="576530" cy="576530"/>
          </a:xfrm>
          <a:prstGeom prst="rect">
            <a:avLst/>
          </a:prstGeom>
        </p:spPr>
      </p:pic>
    </p:spTree>
    <p:extLst>
      <p:ext uri="{BB962C8B-B14F-4D97-AF65-F5344CB8AC3E}">
        <p14:creationId xmlns:p14="http://schemas.microsoft.com/office/powerpoint/2010/main" val="3261302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U.S. WIND SECTOR FORECAST   </a:t>
            </a:r>
            <a:br>
              <a:rPr lang="en-US" sz="2400" dirty="0"/>
            </a:br>
            <a:r>
              <a:rPr lang="en-US" sz="1800" b="0" dirty="0">
                <a:solidFill>
                  <a:srgbClr val="CE7B28"/>
                </a:solidFill>
              </a:rPr>
              <a:t>Onshore ramp occurring; offshore ramp accelerating in the 2023-2025 timeframe</a:t>
            </a: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15</a:t>
            </a:fld>
            <a:r>
              <a:rPr lang="en-US" dirty="0">
                <a:solidFill>
                  <a:srgbClr val="CE7B28"/>
                </a:solidFill>
              </a:rPr>
              <a:t> |  Investor Presentation </a:t>
            </a:r>
          </a:p>
        </p:txBody>
      </p:sp>
      <p:sp>
        <p:nvSpPr>
          <p:cNvPr id="20" name="Rectangle 19">
            <a:extLst>
              <a:ext uri="{FF2B5EF4-FFF2-40B4-BE49-F238E27FC236}">
                <a16:creationId xmlns:a16="http://schemas.microsoft.com/office/drawing/2014/main" id="{6E67F9BB-1F66-4EF8-9856-D445856FCB14}"/>
              </a:ext>
            </a:extLst>
          </p:cNvPr>
          <p:cNvSpPr/>
          <p:nvPr/>
        </p:nvSpPr>
        <p:spPr>
          <a:xfrm>
            <a:off x="3272941" y="1424858"/>
            <a:ext cx="5349535"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U.S. Wind Power Onshore and Offshore Capacity Installations</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(Annual On-Shore GW Installed)</a:t>
            </a:r>
            <a:r>
              <a:rPr lang="en-IN" sz="800" i="1"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(1)</a:t>
            </a:r>
          </a:p>
        </p:txBody>
      </p:sp>
      <p:sp>
        <p:nvSpPr>
          <p:cNvPr id="24" name="Slide Number Placeholder 4">
            <a:extLst>
              <a:ext uri="{FF2B5EF4-FFF2-40B4-BE49-F238E27FC236}">
                <a16:creationId xmlns:a16="http://schemas.microsoft.com/office/drawing/2014/main" id="{5B0E75BA-4470-4EFF-B694-C6EA943872ED}"/>
              </a:ext>
            </a:extLst>
          </p:cNvPr>
          <p:cNvSpPr txBox="1">
            <a:spLocks/>
          </p:cNvSpPr>
          <p:nvPr/>
        </p:nvSpPr>
        <p:spPr>
          <a:xfrm>
            <a:off x="807485" y="6031160"/>
            <a:ext cx="10653679" cy="365125"/>
          </a:xfrm>
          <a:prstGeom prst="rect">
            <a:avLst/>
          </a:prstGeom>
        </p:spPr>
        <p:txBody>
          <a:bodyPr vert="horz" lIns="91440" tIns="45720" rIns="91440" bIns="45720" rtlCol="0" anchor="ctr"/>
          <a:lstStyle>
            <a:defPPr>
              <a:defRPr lang="en-US"/>
            </a:defPPr>
            <a:lvl1pPr marL="0" algn="l" defTabSz="914400" rtl="0" eaLnBrk="1" latinLnBrk="0" hangingPunct="1">
              <a:defRPr sz="800" b="0" i="0" kern="1200">
                <a:solidFill>
                  <a:schemeClr val="tx1">
                    <a:tint val="75000"/>
                  </a:schemeClr>
                </a:solidFill>
                <a:latin typeface="Arial Nova Light" charset="0"/>
                <a:ea typeface="Arial Nova Light" charset="0"/>
                <a:cs typeface="Arial Nova Ligh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AutoNum type="arabicParenBoth"/>
            </a:pPr>
            <a:r>
              <a:rPr lang="en-US" i="1" dirty="0">
                <a:solidFill>
                  <a:srgbClr val="CE7B28"/>
                </a:solidFill>
              </a:rPr>
              <a:t>Source:  Wood </a:t>
            </a:r>
            <a:r>
              <a:rPr lang="en-US" i="1" dirty="0" err="1">
                <a:solidFill>
                  <a:srgbClr val="CE7B28"/>
                </a:solidFill>
              </a:rPr>
              <a:t>MacKenzie</a:t>
            </a:r>
            <a:r>
              <a:rPr lang="en-US" i="1" dirty="0">
                <a:solidFill>
                  <a:srgbClr val="CE7B28"/>
                </a:solidFill>
              </a:rPr>
              <a:t> 3Q20 Wind Sector Outlook; wind values include new build and repowering</a:t>
            </a:r>
          </a:p>
          <a:p>
            <a:pPr marL="228600" indent="-228600">
              <a:buAutoNum type="arabicParenBoth"/>
            </a:pPr>
            <a:r>
              <a:rPr lang="en-US" b="0" i="1" dirty="0">
                <a:solidFill>
                  <a:srgbClr val="CE7B28"/>
                </a:solidFill>
                <a:effectLst/>
                <a:latin typeface="Arial Nova Light" panose="020B0304020202020204" pitchFamily="34" charset="0"/>
              </a:rPr>
              <a:t>On May 27, 2020, the Internal Revenue Service issued </a:t>
            </a:r>
            <a:r>
              <a:rPr lang="en-US" b="0" i="1" u="none" strike="noStrike" dirty="0">
                <a:solidFill>
                  <a:srgbClr val="CE7B28"/>
                </a:solidFill>
                <a:effectLst/>
                <a:latin typeface="Arial Nova Light" panose="020B0304020202020204" pitchFamily="34" charset="0"/>
                <a:hlinkClick r:id="rId3">
                  <a:extLst>
                    <a:ext uri="{A12FA001-AC4F-418D-AE19-62706E023703}">
                      <ahyp:hlinkClr xmlns="" xmlns:ahyp="http://schemas.microsoft.com/office/drawing/2018/hyperlinkcolor" val="tx"/>
                    </a:ext>
                  </a:extLst>
                </a:hlinkClick>
              </a:rPr>
              <a:t>Notice 2020-41</a:t>
            </a:r>
            <a:r>
              <a:rPr lang="en-US" b="0" i="1" dirty="0">
                <a:solidFill>
                  <a:srgbClr val="CE7B28"/>
                </a:solidFill>
                <a:effectLst/>
                <a:latin typeface="Arial Nova Light" panose="020B0304020202020204" pitchFamily="34" charset="0"/>
              </a:rPr>
              <a:t>, providing taxpayers with relief for purposes of satisfying the beginning-of-construction requirement for qualifying production tax credit (PTC) and investment tax credit (ITC) projects, including wind and solar projects. Specifically, the IRS notice provides (1) a one-year extension to the Continuity Safe Harbor for projects that began construction in 2016 or 2017, and (2) a new safe harbor for satisfying the 3-1/2 Month Rule for property or services purchased after Sept. 15, 2019, and received by the taxpayer no later than Oct. 15, 2020.</a:t>
            </a:r>
            <a:r>
              <a:rPr lang="en-US" i="1" dirty="0">
                <a:solidFill>
                  <a:srgbClr val="CE7B28"/>
                </a:solidFill>
                <a:latin typeface="Arial Nova Light" panose="020B0304020202020204" pitchFamily="34" charset="0"/>
              </a:rPr>
              <a:t> </a:t>
            </a:r>
          </a:p>
        </p:txBody>
      </p:sp>
      <p:sp>
        <p:nvSpPr>
          <p:cNvPr id="3" name="TextBox 2">
            <a:extLst>
              <a:ext uri="{FF2B5EF4-FFF2-40B4-BE49-F238E27FC236}">
                <a16:creationId xmlns:a16="http://schemas.microsoft.com/office/drawing/2014/main" id="{3B1340CA-BB5D-4D90-929E-30FD539CBDAE}"/>
              </a:ext>
            </a:extLst>
          </p:cNvPr>
          <p:cNvSpPr txBox="1"/>
          <p:nvPr/>
        </p:nvSpPr>
        <p:spPr>
          <a:xfrm>
            <a:off x="3272941" y="3228617"/>
            <a:ext cx="384659" cy="261610"/>
          </a:xfrm>
          <a:prstGeom prst="rect">
            <a:avLst/>
          </a:prstGeom>
          <a:noFill/>
        </p:spPr>
        <p:txBody>
          <a:bodyPr wrap="square" rtlCol="0">
            <a:spAutoFit/>
          </a:bodyPr>
          <a:lstStyle/>
          <a:p>
            <a:endParaRPr lang="en-US" sz="1100" dirty="0"/>
          </a:p>
        </p:txBody>
      </p:sp>
      <p:sp>
        <p:nvSpPr>
          <p:cNvPr id="4" name="Rectangle 3">
            <a:extLst>
              <a:ext uri="{FF2B5EF4-FFF2-40B4-BE49-F238E27FC236}">
                <a16:creationId xmlns:a16="http://schemas.microsoft.com/office/drawing/2014/main" id="{F2D06297-9DEE-49F3-87EF-9B0FCCA18E08}"/>
              </a:ext>
            </a:extLst>
          </p:cNvPr>
          <p:cNvSpPr/>
          <p:nvPr/>
        </p:nvSpPr>
        <p:spPr>
          <a:xfrm>
            <a:off x="613629" y="1443979"/>
            <a:ext cx="2172814" cy="950811"/>
          </a:xfrm>
          <a:prstGeom prst="rect">
            <a:avLst/>
          </a:prstGeom>
          <a:solidFill>
            <a:schemeClr val="bg1">
              <a:lumMod val="95000"/>
              <a:alpha val="9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dirty="0">
                <a:solidFill>
                  <a:schemeClr val="tx1">
                    <a:lumMod val="75000"/>
                    <a:lumOff val="25000"/>
                  </a:schemeClr>
                </a:solidFill>
                <a:latin typeface="Arial Nova Light" panose="020B0304020202020204" pitchFamily="34" charset="0"/>
                <a:cs typeface="Arial" pitchFamily="34" charset="0"/>
              </a:rPr>
              <a:t>There are currently more than 60,000 wind turbines operating across 41 states and two U.S. </a:t>
            </a:r>
            <a:r>
              <a:rPr lang="en-US" sz="1200" dirty="0" smtClean="0">
                <a:solidFill>
                  <a:schemeClr val="tx1">
                    <a:lumMod val="75000"/>
                    <a:lumOff val="25000"/>
                  </a:schemeClr>
                </a:solidFill>
                <a:latin typeface="Arial Nova Light" panose="020B0304020202020204" pitchFamily="34" charset="0"/>
                <a:cs typeface="Arial" pitchFamily="34" charset="0"/>
              </a:rPr>
              <a:t>territories</a:t>
            </a:r>
            <a:endParaRPr lang="en-US" sz="1200" dirty="0">
              <a:solidFill>
                <a:schemeClr val="tx1">
                  <a:lumMod val="75000"/>
                  <a:lumOff val="25000"/>
                </a:schemeClr>
              </a:solidFill>
              <a:latin typeface="Arial Nova Light" panose="020B0304020202020204" pitchFamily="34" charset="0"/>
              <a:cs typeface="Arial" pitchFamily="34" charset="0"/>
            </a:endParaRPr>
          </a:p>
        </p:txBody>
      </p:sp>
      <p:sp>
        <p:nvSpPr>
          <p:cNvPr id="6" name="Rectangle 5">
            <a:extLst>
              <a:ext uri="{FF2B5EF4-FFF2-40B4-BE49-F238E27FC236}">
                <a16:creationId xmlns:a16="http://schemas.microsoft.com/office/drawing/2014/main" id="{B78A9060-6255-4FF6-AA31-5194895808A5}"/>
              </a:ext>
            </a:extLst>
          </p:cNvPr>
          <p:cNvSpPr/>
          <p:nvPr/>
        </p:nvSpPr>
        <p:spPr>
          <a:xfrm>
            <a:off x="610055" y="2514493"/>
            <a:ext cx="2172814" cy="950811"/>
          </a:xfrm>
          <a:prstGeom prst="rect">
            <a:avLst/>
          </a:prstGeom>
          <a:solidFill>
            <a:schemeClr val="bg1">
              <a:lumMod val="95000"/>
              <a:alpha val="9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marL="171450" indent="-171450">
              <a:buFont typeface="Arial" panose="020B0604020202020204" pitchFamily="34" charset="0"/>
              <a:buChar char="•"/>
            </a:pPr>
            <a:r>
              <a:rPr lang="en-US" sz="1200" dirty="0">
                <a:solidFill>
                  <a:schemeClr val="tx1">
                    <a:lumMod val="75000"/>
                    <a:lumOff val="25000"/>
                  </a:schemeClr>
                </a:solidFill>
                <a:latin typeface="Arial Nova Light" panose="020B0304020202020204" pitchFamily="34" charset="0"/>
                <a:ea typeface="Cambria" panose="02040503050406030204" pitchFamily="18" charset="0"/>
              </a:rPr>
              <a:t>Recent PTC extension provides additional time to bring new wind projects online without jeopardizing tax </a:t>
            </a:r>
            <a:r>
              <a:rPr lang="en-US" sz="1200" dirty="0" smtClean="0">
                <a:solidFill>
                  <a:schemeClr val="tx1">
                    <a:lumMod val="75000"/>
                    <a:lumOff val="25000"/>
                  </a:schemeClr>
                </a:solidFill>
                <a:latin typeface="Arial Nova Light" panose="020B0304020202020204" pitchFamily="34" charset="0"/>
                <a:ea typeface="Cambria" panose="02040503050406030204" pitchFamily="18" charset="0"/>
              </a:rPr>
              <a:t>credits</a:t>
            </a:r>
            <a:r>
              <a:rPr lang="en-US" sz="800" i="1" dirty="0" smtClean="0">
                <a:solidFill>
                  <a:schemeClr val="tx1">
                    <a:lumMod val="75000"/>
                    <a:lumOff val="25000"/>
                  </a:schemeClr>
                </a:solidFill>
                <a:latin typeface="Arial Nova Light" panose="020B0304020202020204" pitchFamily="34" charset="0"/>
                <a:ea typeface="Cambria" panose="02040503050406030204" pitchFamily="18" charset="0"/>
              </a:rPr>
              <a:t>(2)</a:t>
            </a:r>
            <a:r>
              <a:rPr lang="en-US" sz="1200" dirty="0" smtClean="0">
                <a:solidFill>
                  <a:schemeClr val="tx1">
                    <a:lumMod val="75000"/>
                    <a:lumOff val="25000"/>
                  </a:schemeClr>
                </a:solidFill>
                <a:latin typeface="Arial Nova Light" panose="020B0304020202020204" pitchFamily="34" charset="0"/>
                <a:ea typeface="Cambria" panose="02040503050406030204" pitchFamily="18" charset="0"/>
              </a:rPr>
              <a:t> </a:t>
            </a: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a:p>
            <a:pPr algn="ctr"/>
            <a:endParaRPr lang="en-US" sz="1200" dirty="0">
              <a:solidFill>
                <a:schemeClr val="tx1">
                  <a:lumMod val="85000"/>
                  <a:lumOff val="15000"/>
                </a:schemeClr>
              </a:solidFill>
              <a:latin typeface="Arial Nova Light" panose="020B0304020202020204" pitchFamily="34" charset="0"/>
              <a:cs typeface="Arial" pitchFamily="34" charset="0"/>
            </a:endParaRPr>
          </a:p>
        </p:txBody>
      </p:sp>
      <p:sp>
        <p:nvSpPr>
          <p:cNvPr id="7" name="Rectangle 6">
            <a:extLst>
              <a:ext uri="{FF2B5EF4-FFF2-40B4-BE49-F238E27FC236}">
                <a16:creationId xmlns:a16="http://schemas.microsoft.com/office/drawing/2014/main" id="{09856476-B2DE-4561-AEBD-3AF4A2292E61}"/>
              </a:ext>
            </a:extLst>
          </p:cNvPr>
          <p:cNvSpPr/>
          <p:nvPr/>
        </p:nvSpPr>
        <p:spPr>
          <a:xfrm>
            <a:off x="610055" y="3600093"/>
            <a:ext cx="2172814" cy="950811"/>
          </a:xfrm>
          <a:prstGeom prst="rect">
            <a:avLst/>
          </a:prstGeom>
          <a:solidFill>
            <a:schemeClr val="bg1">
              <a:lumMod val="95000"/>
              <a:alpha val="9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dirty="0">
                <a:solidFill>
                  <a:schemeClr val="tx1">
                    <a:lumMod val="75000"/>
                    <a:lumOff val="25000"/>
                  </a:schemeClr>
                </a:solidFill>
                <a:latin typeface="Arial Nova Light" panose="020B0304020202020204" pitchFamily="34" charset="0"/>
                <a:ea typeface="Cambria" panose="02040503050406030204" pitchFamily="18" charset="0"/>
              </a:rPr>
              <a:t>13 states with more than 1 GW under construction or advanced </a:t>
            </a:r>
            <a:r>
              <a:rPr lang="en-US" sz="1200" dirty="0" smtClean="0">
                <a:solidFill>
                  <a:schemeClr val="tx1">
                    <a:lumMod val="75000"/>
                    <a:lumOff val="25000"/>
                  </a:schemeClr>
                </a:solidFill>
                <a:latin typeface="Arial Nova Light" panose="020B0304020202020204" pitchFamily="34" charset="0"/>
                <a:ea typeface="Cambria" panose="02040503050406030204" pitchFamily="18" charset="0"/>
              </a:rPr>
              <a:t>development</a:t>
            </a:r>
            <a:endParaRPr lang="en-US" sz="1200" dirty="0">
              <a:solidFill>
                <a:schemeClr val="tx1">
                  <a:lumMod val="75000"/>
                  <a:lumOff val="25000"/>
                </a:schemeClr>
              </a:solidFill>
              <a:latin typeface="Arial Nova Light" panose="020B0304020202020204" pitchFamily="34" charset="0"/>
              <a:ea typeface="Cambria" panose="02040503050406030204" pitchFamily="18" charset="0"/>
            </a:endParaRPr>
          </a:p>
        </p:txBody>
      </p:sp>
      <p:sp>
        <p:nvSpPr>
          <p:cNvPr id="8" name="Rectangle 7">
            <a:extLst>
              <a:ext uri="{FF2B5EF4-FFF2-40B4-BE49-F238E27FC236}">
                <a16:creationId xmlns:a16="http://schemas.microsoft.com/office/drawing/2014/main" id="{90CE3F86-3484-43D4-9385-4563234B7F94}"/>
              </a:ext>
            </a:extLst>
          </p:cNvPr>
          <p:cNvSpPr/>
          <p:nvPr/>
        </p:nvSpPr>
        <p:spPr>
          <a:xfrm>
            <a:off x="610055" y="4698153"/>
            <a:ext cx="2172814" cy="950811"/>
          </a:xfrm>
          <a:prstGeom prst="rect">
            <a:avLst/>
          </a:prstGeom>
          <a:solidFill>
            <a:schemeClr val="bg1">
              <a:lumMod val="95000"/>
              <a:alpha val="9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dirty="0">
                <a:solidFill>
                  <a:schemeClr val="tx1">
                    <a:lumMod val="85000"/>
                    <a:lumOff val="15000"/>
                  </a:schemeClr>
                </a:solidFill>
                <a:latin typeface="Arial Nova Light" panose="020B0304020202020204" pitchFamily="34" charset="0"/>
                <a:cs typeface="Arial" pitchFamily="34" charset="0"/>
              </a:rPr>
              <a:t>Offshore wind installations to represent more than half of all new capacity additions by 2025</a:t>
            </a:r>
          </a:p>
        </p:txBody>
      </p:sp>
      <p:sp>
        <p:nvSpPr>
          <p:cNvPr id="9" name="Rectangle 8">
            <a:extLst>
              <a:ext uri="{FF2B5EF4-FFF2-40B4-BE49-F238E27FC236}">
                <a16:creationId xmlns:a16="http://schemas.microsoft.com/office/drawing/2014/main" id="{7712A379-7D52-42AA-98F2-477AD38789AE}"/>
              </a:ext>
            </a:extLst>
          </p:cNvPr>
          <p:cNvSpPr/>
          <p:nvPr/>
        </p:nvSpPr>
        <p:spPr>
          <a:xfrm>
            <a:off x="2782869" y="1443978"/>
            <a:ext cx="80314" cy="950811"/>
          </a:xfrm>
          <a:prstGeom prst="rect">
            <a:avLst/>
          </a:prstGeom>
          <a:solidFill>
            <a:srgbClr val="006198">
              <a:alpha val="90000"/>
            </a:srgbClr>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85000"/>
                  <a:lumOff val="15000"/>
                </a:schemeClr>
              </a:solidFill>
              <a:latin typeface="Arial" pitchFamily="34" charset="0"/>
              <a:cs typeface="Arial" pitchFamily="34" charset="0"/>
            </a:endParaRPr>
          </a:p>
        </p:txBody>
      </p:sp>
      <p:sp>
        <p:nvSpPr>
          <p:cNvPr id="10" name="Rectangle 9">
            <a:extLst>
              <a:ext uri="{FF2B5EF4-FFF2-40B4-BE49-F238E27FC236}">
                <a16:creationId xmlns:a16="http://schemas.microsoft.com/office/drawing/2014/main" id="{9DC7222F-5EB4-4F9E-95A7-8E05FAF932E6}"/>
              </a:ext>
            </a:extLst>
          </p:cNvPr>
          <p:cNvSpPr/>
          <p:nvPr/>
        </p:nvSpPr>
        <p:spPr>
          <a:xfrm>
            <a:off x="2794339" y="2529578"/>
            <a:ext cx="80314" cy="950811"/>
          </a:xfrm>
          <a:prstGeom prst="rect">
            <a:avLst/>
          </a:prstGeom>
          <a:solidFill>
            <a:srgbClr val="006198">
              <a:alpha val="90000"/>
            </a:srgbClr>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85000"/>
                  <a:lumOff val="15000"/>
                </a:schemeClr>
              </a:solidFill>
              <a:latin typeface="Arial" pitchFamily="34" charset="0"/>
              <a:cs typeface="Arial" pitchFamily="34" charset="0"/>
            </a:endParaRPr>
          </a:p>
        </p:txBody>
      </p:sp>
      <p:sp>
        <p:nvSpPr>
          <p:cNvPr id="11" name="Rectangle 10">
            <a:extLst>
              <a:ext uri="{FF2B5EF4-FFF2-40B4-BE49-F238E27FC236}">
                <a16:creationId xmlns:a16="http://schemas.microsoft.com/office/drawing/2014/main" id="{386B19C1-D60B-4EDC-8D40-C65C4822B449}"/>
              </a:ext>
            </a:extLst>
          </p:cNvPr>
          <p:cNvSpPr/>
          <p:nvPr/>
        </p:nvSpPr>
        <p:spPr>
          <a:xfrm>
            <a:off x="2794339" y="3607788"/>
            <a:ext cx="80314" cy="950811"/>
          </a:xfrm>
          <a:prstGeom prst="rect">
            <a:avLst/>
          </a:prstGeom>
          <a:solidFill>
            <a:srgbClr val="006198">
              <a:alpha val="90000"/>
            </a:srgbClr>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85000"/>
                  <a:lumOff val="15000"/>
                </a:schemeClr>
              </a:solidFill>
              <a:latin typeface="Arial" pitchFamily="34" charset="0"/>
              <a:cs typeface="Arial" pitchFamily="34" charset="0"/>
            </a:endParaRPr>
          </a:p>
        </p:txBody>
      </p:sp>
      <p:sp>
        <p:nvSpPr>
          <p:cNvPr id="12" name="Rectangle 11">
            <a:extLst>
              <a:ext uri="{FF2B5EF4-FFF2-40B4-BE49-F238E27FC236}">
                <a16:creationId xmlns:a16="http://schemas.microsoft.com/office/drawing/2014/main" id="{02DBCF35-DF53-4DBD-96AF-43D6470DA125}"/>
              </a:ext>
            </a:extLst>
          </p:cNvPr>
          <p:cNvSpPr/>
          <p:nvPr/>
        </p:nvSpPr>
        <p:spPr>
          <a:xfrm>
            <a:off x="2803450" y="4705543"/>
            <a:ext cx="80314" cy="950811"/>
          </a:xfrm>
          <a:prstGeom prst="rect">
            <a:avLst/>
          </a:prstGeom>
          <a:solidFill>
            <a:srgbClr val="006198">
              <a:alpha val="90000"/>
            </a:srgbClr>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85000"/>
                  <a:lumOff val="15000"/>
                </a:schemeClr>
              </a:solidFill>
              <a:latin typeface="Arial" pitchFamily="34" charset="0"/>
              <a:cs typeface="Arial" pitchFamily="34" charset="0"/>
            </a:endParaRPr>
          </a:p>
        </p:txBody>
      </p:sp>
      <p:graphicFrame>
        <p:nvGraphicFramePr>
          <p:cNvPr id="52" name="Chart 51">
            <a:extLst>
              <a:ext uri="{FF2B5EF4-FFF2-40B4-BE49-F238E27FC236}">
                <a16:creationId xmlns:a16="http://schemas.microsoft.com/office/drawing/2014/main" id="{10C5EF71-F26B-4E03-8736-F62B135568BF}"/>
              </a:ext>
            </a:extLst>
          </p:cNvPr>
          <p:cNvGraphicFramePr>
            <a:graphicFrameLocks/>
          </p:cNvGraphicFramePr>
          <p:nvPr>
            <p:extLst>
              <p:ext uri="{D42A27DB-BD31-4B8C-83A1-F6EECF244321}">
                <p14:modId xmlns:p14="http://schemas.microsoft.com/office/powerpoint/2010/main" val="3874448793"/>
              </p:ext>
            </p:extLst>
          </p:nvPr>
        </p:nvGraphicFramePr>
        <p:xfrm>
          <a:off x="3272941" y="2245636"/>
          <a:ext cx="8080859" cy="3403328"/>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DC9BEAE5-2D51-43B6-A06D-A8B6A740B082}"/>
              </a:ext>
            </a:extLst>
          </p:cNvPr>
          <p:cNvSpPr txBox="1"/>
          <p:nvPr/>
        </p:nvSpPr>
        <p:spPr>
          <a:xfrm>
            <a:off x="3389726" y="3542350"/>
            <a:ext cx="703502" cy="276999"/>
          </a:xfrm>
          <a:prstGeom prst="rect">
            <a:avLst/>
          </a:prstGeom>
          <a:noFill/>
        </p:spPr>
        <p:txBody>
          <a:bodyPr wrap="square" rtlCol="0">
            <a:spAutoFit/>
          </a:bodyPr>
          <a:lstStyle/>
          <a:p>
            <a:pPr algn="ctr"/>
            <a:r>
              <a:rPr lang="en-US" sz="1200" dirty="0">
                <a:solidFill>
                  <a:schemeClr val="tx1">
                    <a:lumMod val="75000"/>
                    <a:lumOff val="25000"/>
                  </a:schemeClr>
                </a:solidFill>
                <a:latin typeface="Arial Nova Light" panose="020B0304020202020204" pitchFamily="34" charset="0"/>
              </a:rPr>
              <a:t>8.0</a:t>
            </a:r>
          </a:p>
        </p:txBody>
      </p:sp>
      <p:sp>
        <p:nvSpPr>
          <p:cNvPr id="14" name="TextBox 13">
            <a:extLst>
              <a:ext uri="{FF2B5EF4-FFF2-40B4-BE49-F238E27FC236}">
                <a16:creationId xmlns:a16="http://schemas.microsoft.com/office/drawing/2014/main" id="{0F6AF8E7-7373-48DB-9520-44CA2907C7A7}"/>
              </a:ext>
            </a:extLst>
          </p:cNvPr>
          <p:cNvSpPr txBox="1"/>
          <p:nvPr/>
        </p:nvSpPr>
        <p:spPr>
          <a:xfrm>
            <a:off x="4046777" y="3152001"/>
            <a:ext cx="703502" cy="276999"/>
          </a:xfrm>
          <a:prstGeom prst="rect">
            <a:avLst/>
          </a:prstGeom>
          <a:noFill/>
        </p:spPr>
        <p:txBody>
          <a:bodyPr wrap="square" rtlCol="0">
            <a:spAutoFit/>
          </a:bodyPr>
          <a:lstStyle/>
          <a:p>
            <a:pPr algn="ctr"/>
            <a:r>
              <a:rPr lang="en-US" sz="1200" dirty="0">
                <a:solidFill>
                  <a:schemeClr val="tx1">
                    <a:lumMod val="75000"/>
                    <a:lumOff val="25000"/>
                  </a:schemeClr>
                </a:solidFill>
                <a:latin typeface="Arial Nova Light" panose="020B0304020202020204" pitchFamily="34" charset="0"/>
              </a:rPr>
              <a:t>11.0</a:t>
            </a:r>
          </a:p>
        </p:txBody>
      </p:sp>
      <p:sp>
        <p:nvSpPr>
          <p:cNvPr id="15" name="TextBox 14">
            <a:extLst>
              <a:ext uri="{FF2B5EF4-FFF2-40B4-BE49-F238E27FC236}">
                <a16:creationId xmlns:a16="http://schemas.microsoft.com/office/drawing/2014/main" id="{C115DAB8-78A6-4608-B269-312F68B6A312}"/>
              </a:ext>
            </a:extLst>
          </p:cNvPr>
          <p:cNvSpPr txBox="1"/>
          <p:nvPr/>
        </p:nvSpPr>
        <p:spPr>
          <a:xfrm>
            <a:off x="4704667" y="2305881"/>
            <a:ext cx="703502" cy="276999"/>
          </a:xfrm>
          <a:prstGeom prst="rect">
            <a:avLst/>
          </a:prstGeom>
          <a:noFill/>
        </p:spPr>
        <p:txBody>
          <a:bodyPr wrap="square" rtlCol="0">
            <a:spAutoFit/>
          </a:bodyPr>
          <a:lstStyle/>
          <a:p>
            <a:pPr algn="ctr"/>
            <a:r>
              <a:rPr lang="en-US" sz="1200" dirty="0">
                <a:solidFill>
                  <a:schemeClr val="tx1">
                    <a:lumMod val="75000"/>
                    <a:lumOff val="25000"/>
                  </a:schemeClr>
                </a:solidFill>
                <a:latin typeface="Arial Nova Light" panose="020B0304020202020204" pitchFamily="34" charset="0"/>
              </a:rPr>
              <a:t>16.6</a:t>
            </a:r>
          </a:p>
        </p:txBody>
      </p:sp>
      <p:sp>
        <p:nvSpPr>
          <p:cNvPr id="16" name="TextBox 15">
            <a:extLst>
              <a:ext uri="{FF2B5EF4-FFF2-40B4-BE49-F238E27FC236}">
                <a16:creationId xmlns:a16="http://schemas.microsoft.com/office/drawing/2014/main" id="{76F53425-3608-4A9A-AAF4-EED4A953145A}"/>
              </a:ext>
            </a:extLst>
          </p:cNvPr>
          <p:cNvSpPr txBox="1"/>
          <p:nvPr/>
        </p:nvSpPr>
        <p:spPr>
          <a:xfrm>
            <a:off x="5344585" y="2782025"/>
            <a:ext cx="703502" cy="276999"/>
          </a:xfrm>
          <a:prstGeom prst="rect">
            <a:avLst/>
          </a:prstGeom>
          <a:noFill/>
        </p:spPr>
        <p:txBody>
          <a:bodyPr wrap="square" rtlCol="0">
            <a:spAutoFit/>
          </a:bodyPr>
          <a:lstStyle/>
          <a:p>
            <a:pPr algn="ctr"/>
            <a:r>
              <a:rPr lang="en-US" sz="1200" dirty="0">
                <a:solidFill>
                  <a:schemeClr val="tx1">
                    <a:lumMod val="75000"/>
                    <a:lumOff val="25000"/>
                  </a:schemeClr>
                </a:solidFill>
                <a:latin typeface="Arial Nova Light" panose="020B0304020202020204" pitchFamily="34" charset="0"/>
              </a:rPr>
              <a:t>13.2</a:t>
            </a:r>
          </a:p>
        </p:txBody>
      </p:sp>
      <p:sp>
        <p:nvSpPr>
          <p:cNvPr id="17" name="TextBox 16">
            <a:extLst>
              <a:ext uri="{FF2B5EF4-FFF2-40B4-BE49-F238E27FC236}">
                <a16:creationId xmlns:a16="http://schemas.microsoft.com/office/drawing/2014/main" id="{6E5FAC60-D411-4C04-B4D0-8450F5E46F3E}"/>
              </a:ext>
            </a:extLst>
          </p:cNvPr>
          <p:cNvSpPr txBox="1"/>
          <p:nvPr/>
        </p:nvSpPr>
        <p:spPr>
          <a:xfrm>
            <a:off x="5966470" y="3742662"/>
            <a:ext cx="703502" cy="276999"/>
          </a:xfrm>
          <a:prstGeom prst="rect">
            <a:avLst/>
          </a:prstGeom>
          <a:noFill/>
        </p:spPr>
        <p:txBody>
          <a:bodyPr wrap="square" rtlCol="0">
            <a:spAutoFit/>
          </a:bodyPr>
          <a:lstStyle/>
          <a:p>
            <a:pPr algn="ctr"/>
            <a:r>
              <a:rPr lang="en-US" sz="1200" dirty="0">
                <a:solidFill>
                  <a:schemeClr val="tx1">
                    <a:lumMod val="75000"/>
                    <a:lumOff val="25000"/>
                  </a:schemeClr>
                </a:solidFill>
                <a:latin typeface="Arial Nova Light" panose="020B0304020202020204" pitchFamily="34" charset="0"/>
              </a:rPr>
              <a:t>6.8</a:t>
            </a:r>
          </a:p>
        </p:txBody>
      </p:sp>
      <p:sp>
        <p:nvSpPr>
          <p:cNvPr id="18" name="TextBox 17">
            <a:extLst>
              <a:ext uri="{FF2B5EF4-FFF2-40B4-BE49-F238E27FC236}">
                <a16:creationId xmlns:a16="http://schemas.microsoft.com/office/drawing/2014/main" id="{2165A5E0-DD05-44BE-B8E7-E1879EE83975}"/>
              </a:ext>
            </a:extLst>
          </p:cNvPr>
          <p:cNvSpPr txBox="1"/>
          <p:nvPr/>
        </p:nvSpPr>
        <p:spPr>
          <a:xfrm>
            <a:off x="6609868" y="3795260"/>
            <a:ext cx="703502" cy="276999"/>
          </a:xfrm>
          <a:prstGeom prst="rect">
            <a:avLst/>
          </a:prstGeom>
          <a:noFill/>
        </p:spPr>
        <p:txBody>
          <a:bodyPr wrap="square" rtlCol="0">
            <a:spAutoFit/>
          </a:bodyPr>
          <a:lstStyle/>
          <a:p>
            <a:pPr algn="ctr"/>
            <a:r>
              <a:rPr lang="en-US" sz="1200" dirty="0">
                <a:solidFill>
                  <a:schemeClr val="tx1">
                    <a:lumMod val="75000"/>
                    <a:lumOff val="25000"/>
                  </a:schemeClr>
                </a:solidFill>
                <a:latin typeface="Arial Nova Light" panose="020B0304020202020204" pitchFamily="34" charset="0"/>
              </a:rPr>
              <a:t>6.4</a:t>
            </a:r>
          </a:p>
        </p:txBody>
      </p:sp>
      <p:sp>
        <p:nvSpPr>
          <p:cNvPr id="19" name="TextBox 18">
            <a:extLst>
              <a:ext uri="{FF2B5EF4-FFF2-40B4-BE49-F238E27FC236}">
                <a16:creationId xmlns:a16="http://schemas.microsoft.com/office/drawing/2014/main" id="{5C4F381B-16BF-4BC8-9C09-D648734D4A23}"/>
              </a:ext>
            </a:extLst>
          </p:cNvPr>
          <p:cNvSpPr txBox="1"/>
          <p:nvPr/>
        </p:nvSpPr>
        <p:spPr>
          <a:xfrm>
            <a:off x="7313370" y="3286059"/>
            <a:ext cx="703502" cy="276999"/>
          </a:xfrm>
          <a:prstGeom prst="rect">
            <a:avLst/>
          </a:prstGeom>
          <a:noFill/>
        </p:spPr>
        <p:txBody>
          <a:bodyPr wrap="square" rtlCol="0">
            <a:spAutoFit/>
          </a:bodyPr>
          <a:lstStyle/>
          <a:p>
            <a:pPr algn="ctr"/>
            <a:r>
              <a:rPr lang="en-US" sz="1200" dirty="0">
                <a:solidFill>
                  <a:schemeClr val="tx1">
                    <a:lumMod val="75000"/>
                    <a:lumOff val="25000"/>
                  </a:schemeClr>
                </a:solidFill>
                <a:latin typeface="Arial Nova Light" panose="020B0304020202020204" pitchFamily="34" charset="0"/>
              </a:rPr>
              <a:t>9.9</a:t>
            </a:r>
          </a:p>
        </p:txBody>
      </p:sp>
      <p:sp>
        <p:nvSpPr>
          <p:cNvPr id="21" name="TextBox 20">
            <a:extLst>
              <a:ext uri="{FF2B5EF4-FFF2-40B4-BE49-F238E27FC236}">
                <a16:creationId xmlns:a16="http://schemas.microsoft.com/office/drawing/2014/main" id="{34552CDA-71C6-4526-81AA-5EE773EA3076}"/>
              </a:ext>
            </a:extLst>
          </p:cNvPr>
          <p:cNvSpPr txBox="1"/>
          <p:nvPr/>
        </p:nvSpPr>
        <p:spPr>
          <a:xfrm>
            <a:off x="7918974" y="3576958"/>
            <a:ext cx="703502" cy="276999"/>
          </a:xfrm>
          <a:prstGeom prst="rect">
            <a:avLst/>
          </a:prstGeom>
          <a:noFill/>
        </p:spPr>
        <p:txBody>
          <a:bodyPr wrap="square" rtlCol="0">
            <a:spAutoFit/>
          </a:bodyPr>
          <a:lstStyle/>
          <a:p>
            <a:pPr algn="ctr"/>
            <a:r>
              <a:rPr lang="en-US" sz="1200" dirty="0">
                <a:solidFill>
                  <a:schemeClr val="tx1">
                    <a:lumMod val="75000"/>
                    <a:lumOff val="25000"/>
                  </a:schemeClr>
                </a:solidFill>
                <a:latin typeface="Arial Nova Light" panose="020B0304020202020204" pitchFamily="34" charset="0"/>
              </a:rPr>
              <a:t>7.9</a:t>
            </a:r>
          </a:p>
        </p:txBody>
      </p:sp>
      <p:sp>
        <p:nvSpPr>
          <p:cNvPr id="22" name="TextBox 21">
            <a:extLst>
              <a:ext uri="{FF2B5EF4-FFF2-40B4-BE49-F238E27FC236}">
                <a16:creationId xmlns:a16="http://schemas.microsoft.com/office/drawing/2014/main" id="{0E548F7A-943B-4F2B-9DFA-62F7E6D32096}"/>
              </a:ext>
            </a:extLst>
          </p:cNvPr>
          <p:cNvSpPr txBox="1"/>
          <p:nvPr/>
        </p:nvSpPr>
        <p:spPr>
          <a:xfrm>
            <a:off x="8562372" y="3541903"/>
            <a:ext cx="703502" cy="276999"/>
          </a:xfrm>
          <a:prstGeom prst="rect">
            <a:avLst/>
          </a:prstGeom>
          <a:noFill/>
        </p:spPr>
        <p:txBody>
          <a:bodyPr wrap="square" rtlCol="0">
            <a:spAutoFit/>
          </a:bodyPr>
          <a:lstStyle/>
          <a:p>
            <a:pPr algn="ctr"/>
            <a:r>
              <a:rPr lang="en-US" sz="1200" dirty="0">
                <a:solidFill>
                  <a:schemeClr val="tx1">
                    <a:lumMod val="75000"/>
                    <a:lumOff val="25000"/>
                  </a:schemeClr>
                </a:solidFill>
                <a:latin typeface="Arial Nova Light" panose="020B0304020202020204" pitchFamily="34" charset="0"/>
              </a:rPr>
              <a:t>8.2</a:t>
            </a:r>
          </a:p>
        </p:txBody>
      </p:sp>
      <p:sp>
        <p:nvSpPr>
          <p:cNvPr id="27" name="TextBox 26">
            <a:extLst>
              <a:ext uri="{FF2B5EF4-FFF2-40B4-BE49-F238E27FC236}">
                <a16:creationId xmlns:a16="http://schemas.microsoft.com/office/drawing/2014/main" id="{AD8BB0B0-22FD-410D-BE27-4E1FD7C7857E}"/>
              </a:ext>
            </a:extLst>
          </p:cNvPr>
          <p:cNvSpPr txBox="1"/>
          <p:nvPr/>
        </p:nvSpPr>
        <p:spPr>
          <a:xfrm>
            <a:off x="9236522" y="3417304"/>
            <a:ext cx="703502" cy="276999"/>
          </a:xfrm>
          <a:prstGeom prst="rect">
            <a:avLst/>
          </a:prstGeom>
          <a:noFill/>
        </p:spPr>
        <p:txBody>
          <a:bodyPr wrap="square" rtlCol="0">
            <a:spAutoFit/>
          </a:bodyPr>
          <a:lstStyle/>
          <a:p>
            <a:pPr algn="ctr"/>
            <a:r>
              <a:rPr lang="en-US" sz="1200" dirty="0">
                <a:solidFill>
                  <a:schemeClr val="tx1">
                    <a:lumMod val="75000"/>
                    <a:lumOff val="25000"/>
                  </a:schemeClr>
                </a:solidFill>
                <a:latin typeface="Arial Nova Light" panose="020B0304020202020204" pitchFamily="34" charset="0"/>
              </a:rPr>
              <a:t>9.0</a:t>
            </a:r>
          </a:p>
        </p:txBody>
      </p:sp>
      <p:sp>
        <p:nvSpPr>
          <p:cNvPr id="29" name="TextBox 28">
            <a:extLst>
              <a:ext uri="{FF2B5EF4-FFF2-40B4-BE49-F238E27FC236}">
                <a16:creationId xmlns:a16="http://schemas.microsoft.com/office/drawing/2014/main" id="{5E6E8E4E-A674-41DB-8695-FEAF3E032051}"/>
              </a:ext>
            </a:extLst>
          </p:cNvPr>
          <p:cNvSpPr txBox="1"/>
          <p:nvPr/>
        </p:nvSpPr>
        <p:spPr>
          <a:xfrm>
            <a:off x="9913733" y="3411365"/>
            <a:ext cx="703502" cy="276999"/>
          </a:xfrm>
          <a:prstGeom prst="rect">
            <a:avLst/>
          </a:prstGeom>
          <a:noFill/>
        </p:spPr>
        <p:txBody>
          <a:bodyPr wrap="square" rtlCol="0">
            <a:spAutoFit/>
          </a:bodyPr>
          <a:lstStyle/>
          <a:p>
            <a:pPr algn="ctr"/>
            <a:r>
              <a:rPr lang="en-US" sz="1200" dirty="0">
                <a:solidFill>
                  <a:schemeClr val="tx1">
                    <a:lumMod val="75000"/>
                    <a:lumOff val="25000"/>
                  </a:schemeClr>
                </a:solidFill>
                <a:latin typeface="Arial Nova Light" panose="020B0304020202020204" pitchFamily="34" charset="0"/>
              </a:rPr>
              <a:t>9.1</a:t>
            </a:r>
          </a:p>
        </p:txBody>
      </p:sp>
      <p:sp>
        <p:nvSpPr>
          <p:cNvPr id="37" name="TextBox 36">
            <a:extLst>
              <a:ext uri="{FF2B5EF4-FFF2-40B4-BE49-F238E27FC236}">
                <a16:creationId xmlns:a16="http://schemas.microsoft.com/office/drawing/2014/main" id="{103FDC10-1B7B-4448-9E21-13B46699FF34}"/>
              </a:ext>
            </a:extLst>
          </p:cNvPr>
          <p:cNvSpPr txBox="1"/>
          <p:nvPr/>
        </p:nvSpPr>
        <p:spPr>
          <a:xfrm>
            <a:off x="10554070" y="3401930"/>
            <a:ext cx="703502" cy="276999"/>
          </a:xfrm>
          <a:prstGeom prst="rect">
            <a:avLst/>
          </a:prstGeom>
          <a:noFill/>
        </p:spPr>
        <p:txBody>
          <a:bodyPr wrap="square" rtlCol="0">
            <a:spAutoFit/>
          </a:bodyPr>
          <a:lstStyle/>
          <a:p>
            <a:pPr algn="ctr"/>
            <a:r>
              <a:rPr lang="en-US" sz="1200" dirty="0">
                <a:solidFill>
                  <a:schemeClr val="tx1">
                    <a:lumMod val="75000"/>
                    <a:lumOff val="25000"/>
                  </a:schemeClr>
                </a:solidFill>
                <a:latin typeface="Arial Nova Light" panose="020B0304020202020204" pitchFamily="34" charset="0"/>
              </a:rPr>
              <a:t>9.2</a:t>
            </a:r>
          </a:p>
        </p:txBody>
      </p:sp>
    </p:spTree>
    <p:extLst>
      <p:ext uri="{BB962C8B-B14F-4D97-AF65-F5344CB8AC3E}">
        <p14:creationId xmlns:p14="http://schemas.microsoft.com/office/powerpoint/2010/main" val="35650109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16</a:t>
            </a:fld>
            <a:r>
              <a:rPr lang="en-US" dirty="0">
                <a:solidFill>
                  <a:srgbClr val="CE7B28"/>
                </a:solidFill>
              </a:rPr>
              <a:t> |  Investor Presentation </a:t>
            </a:r>
          </a:p>
        </p:txBody>
      </p:sp>
      <p:sp>
        <p:nvSpPr>
          <p:cNvPr id="20" name="Rectangle 19">
            <a:extLst>
              <a:ext uri="{FF2B5EF4-FFF2-40B4-BE49-F238E27FC236}">
                <a16:creationId xmlns:a16="http://schemas.microsoft.com/office/drawing/2014/main" id="{6E67F9BB-1F66-4EF8-9856-D445856FCB14}"/>
              </a:ext>
            </a:extLst>
          </p:cNvPr>
          <p:cNvSpPr/>
          <p:nvPr/>
        </p:nvSpPr>
        <p:spPr>
          <a:xfrm>
            <a:off x="1196489" y="1486224"/>
            <a:ext cx="4975711"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err="1" smtClean="0">
                <a:solidFill>
                  <a:srgbClr val="006198"/>
                </a:solidFill>
                <a:latin typeface="Arial Nova Light" panose="020B0304020202020204" pitchFamily="34" charset="0"/>
                <a:ea typeface="Open Sans" panose="020B0606030504020204" pitchFamily="34" charset="0"/>
                <a:cs typeface="Calibri" panose="020F0502020204030204" pitchFamily="34" charset="0"/>
              </a:rPr>
              <a:t>Levelized</a:t>
            </a:r>
            <a:r>
              <a:rPr lang="en-IN" sz="1400" b="1" dirty="0" smtClean="0">
                <a:solidFill>
                  <a:srgbClr val="006198"/>
                </a:solidFill>
                <a:latin typeface="Arial Nova Light" panose="020B0304020202020204" pitchFamily="34" charset="0"/>
                <a:ea typeface="Open Sans" panose="020B0606030504020204" pitchFamily="34" charset="0"/>
                <a:cs typeface="Calibri" panose="020F0502020204030204" pitchFamily="34" charset="0"/>
              </a:rPr>
              <a:t> </a:t>
            </a: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Cost of Wind Energy  </a:t>
            </a:r>
          </a:p>
          <a:p>
            <a:pPr>
              <a:spcAft>
                <a:spcPts val="330"/>
              </a:spcAft>
            </a:pPr>
            <a:r>
              <a:rPr lang="en-IN" sz="1200" i="1"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($/MWh)</a:t>
            </a:r>
            <a:r>
              <a:rPr lang="en-IN" sz="800" i="1"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(1)</a:t>
            </a:r>
          </a:p>
        </p:txBody>
      </p:sp>
      <p:sp>
        <p:nvSpPr>
          <p:cNvPr id="4" name="Slide Number Placeholder 4">
            <a:extLst>
              <a:ext uri="{FF2B5EF4-FFF2-40B4-BE49-F238E27FC236}">
                <a16:creationId xmlns:a16="http://schemas.microsoft.com/office/drawing/2014/main" id="{E578C70A-7A71-4907-882E-A8A8F27A9CA7}"/>
              </a:ext>
            </a:extLst>
          </p:cNvPr>
          <p:cNvSpPr txBox="1">
            <a:spLocks/>
          </p:cNvSpPr>
          <p:nvPr/>
        </p:nvSpPr>
        <p:spPr>
          <a:xfrm>
            <a:off x="807485" y="6031160"/>
            <a:ext cx="10653679" cy="365125"/>
          </a:xfrm>
          <a:prstGeom prst="rect">
            <a:avLst/>
          </a:prstGeom>
        </p:spPr>
        <p:txBody>
          <a:bodyPr vert="horz" lIns="91440" tIns="45720" rIns="91440" bIns="45720" rtlCol="0" anchor="ctr"/>
          <a:lstStyle>
            <a:defPPr>
              <a:defRPr lang="en-US"/>
            </a:defPPr>
            <a:lvl1pPr marL="0" algn="l" defTabSz="914400" rtl="0" eaLnBrk="1" latinLnBrk="0" hangingPunct="1">
              <a:defRPr sz="800" b="0" i="0" kern="1200">
                <a:solidFill>
                  <a:schemeClr val="tx1">
                    <a:tint val="75000"/>
                  </a:schemeClr>
                </a:solidFill>
                <a:latin typeface="Arial Nova Light" charset="0"/>
                <a:ea typeface="Arial Nova Light" charset="0"/>
                <a:cs typeface="Arial Nova Ligh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buAutoNum type="arabicParenBoth"/>
            </a:pPr>
            <a:r>
              <a:rPr lang="en-US" i="1" dirty="0">
                <a:solidFill>
                  <a:srgbClr val="CE7B28"/>
                </a:solidFill>
              </a:rPr>
              <a:t>Source:  Lazard Levelized Cost of Energy Analysis (v13.0)</a:t>
            </a:r>
          </a:p>
        </p:txBody>
      </p:sp>
      <p:sp>
        <p:nvSpPr>
          <p:cNvPr id="8" name="Rectangle 7">
            <a:extLst>
              <a:ext uri="{FF2B5EF4-FFF2-40B4-BE49-F238E27FC236}">
                <a16:creationId xmlns:a16="http://schemas.microsoft.com/office/drawing/2014/main" id="{A711D57A-CDC4-4AA1-B32D-1C478DA53AFC}"/>
              </a:ext>
            </a:extLst>
          </p:cNvPr>
          <p:cNvSpPr/>
          <p:nvPr/>
        </p:nvSpPr>
        <p:spPr>
          <a:xfrm>
            <a:off x="6617046" y="1464854"/>
            <a:ext cx="5200647"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err="1" smtClean="0">
                <a:solidFill>
                  <a:srgbClr val="006198"/>
                </a:solidFill>
                <a:latin typeface="Arial Nova Light" panose="020B0304020202020204" pitchFamily="34" charset="0"/>
                <a:ea typeface="Open Sans" panose="020B0606030504020204" pitchFamily="34" charset="0"/>
                <a:cs typeface="Calibri" panose="020F0502020204030204" pitchFamily="34" charset="0"/>
              </a:rPr>
              <a:t>Levelized</a:t>
            </a:r>
            <a:r>
              <a:rPr lang="en-IN" sz="1400" b="1" dirty="0" smtClean="0">
                <a:solidFill>
                  <a:srgbClr val="006198"/>
                </a:solidFill>
                <a:latin typeface="Arial Nova Light" panose="020B0304020202020204" pitchFamily="34" charset="0"/>
                <a:ea typeface="Open Sans" panose="020B0606030504020204" pitchFamily="34" charset="0"/>
                <a:cs typeface="Calibri" panose="020F0502020204030204" pitchFamily="34" charset="0"/>
              </a:rPr>
              <a:t> </a:t>
            </a: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Cost of Energy Across Energy Sources</a:t>
            </a:r>
          </a:p>
          <a:p>
            <a:pPr>
              <a:spcAft>
                <a:spcPts val="330"/>
              </a:spcAft>
            </a:pPr>
            <a:r>
              <a:rPr lang="en-IN" sz="1200" i="1"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($/MWh)</a:t>
            </a:r>
            <a:r>
              <a:rPr lang="en-IN" sz="800" i="1"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(1)</a:t>
            </a:r>
          </a:p>
        </p:txBody>
      </p:sp>
      <p:graphicFrame>
        <p:nvGraphicFramePr>
          <p:cNvPr id="7" name="Chart 6">
            <a:extLst>
              <a:ext uri="{FF2B5EF4-FFF2-40B4-BE49-F238E27FC236}">
                <a16:creationId xmlns:a16="http://schemas.microsoft.com/office/drawing/2014/main" id="{E7E629B5-9F1D-4787-8A9D-CBF1801B5CF5}"/>
              </a:ext>
            </a:extLst>
          </p:cNvPr>
          <p:cNvGraphicFramePr>
            <a:graphicFrameLocks/>
          </p:cNvGraphicFramePr>
          <p:nvPr/>
        </p:nvGraphicFramePr>
        <p:xfrm>
          <a:off x="6617044" y="2059619"/>
          <a:ext cx="4755805" cy="38268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2D03305B-7B08-4095-A312-C0F4E59CB291}"/>
              </a:ext>
            </a:extLst>
          </p:cNvPr>
          <p:cNvGraphicFramePr>
            <a:graphicFrameLocks/>
          </p:cNvGraphicFramePr>
          <p:nvPr/>
        </p:nvGraphicFramePr>
        <p:xfrm>
          <a:off x="1190622" y="2172809"/>
          <a:ext cx="5177567" cy="360045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DF5E887-A943-43E2-8150-CE5EBE18D124}"/>
              </a:ext>
            </a:extLst>
          </p:cNvPr>
          <p:cNvSpPr txBox="1"/>
          <p:nvPr/>
        </p:nvSpPr>
        <p:spPr>
          <a:xfrm>
            <a:off x="1655350" y="3667118"/>
            <a:ext cx="531268" cy="230832"/>
          </a:xfrm>
          <a:prstGeom prst="rect">
            <a:avLst/>
          </a:prstGeom>
          <a:noFill/>
        </p:spPr>
        <p:txBody>
          <a:bodyPr wrap="square" rtlCol="0">
            <a:spAutoFit/>
          </a:bodyPr>
          <a:lstStyle/>
          <a:p>
            <a:pPr algn="ctr"/>
            <a:r>
              <a:rPr lang="en-US" sz="900" dirty="0">
                <a:latin typeface="Arial Nova Light" panose="020B0304020202020204" pitchFamily="34" charset="0"/>
              </a:rPr>
              <a:t>$101</a:t>
            </a:r>
          </a:p>
        </p:txBody>
      </p:sp>
      <p:sp>
        <p:nvSpPr>
          <p:cNvPr id="3" name="TextBox 2">
            <a:extLst>
              <a:ext uri="{FF2B5EF4-FFF2-40B4-BE49-F238E27FC236}">
                <a16:creationId xmlns:a16="http://schemas.microsoft.com/office/drawing/2014/main" id="{F6C32450-C9EE-4AB4-A6EE-E7931721C06C}"/>
              </a:ext>
            </a:extLst>
          </p:cNvPr>
          <p:cNvSpPr txBox="1"/>
          <p:nvPr/>
        </p:nvSpPr>
        <p:spPr>
          <a:xfrm>
            <a:off x="1655350" y="2301476"/>
            <a:ext cx="531268" cy="230832"/>
          </a:xfrm>
          <a:prstGeom prst="rect">
            <a:avLst/>
          </a:prstGeom>
          <a:noFill/>
        </p:spPr>
        <p:txBody>
          <a:bodyPr wrap="square" rtlCol="0">
            <a:spAutoFit/>
          </a:bodyPr>
          <a:lstStyle/>
          <a:p>
            <a:pPr algn="ctr"/>
            <a:r>
              <a:rPr lang="en-US" sz="900" dirty="0">
                <a:latin typeface="Arial Nova Light" panose="020B0304020202020204" pitchFamily="34" charset="0"/>
              </a:rPr>
              <a:t>$169</a:t>
            </a:r>
          </a:p>
        </p:txBody>
      </p:sp>
      <p:sp>
        <p:nvSpPr>
          <p:cNvPr id="11" name="TextBox 10">
            <a:extLst>
              <a:ext uri="{FF2B5EF4-FFF2-40B4-BE49-F238E27FC236}">
                <a16:creationId xmlns:a16="http://schemas.microsoft.com/office/drawing/2014/main" id="{2C612F3D-6AD5-4DFD-BFD9-50DBEBAC8EAF}"/>
              </a:ext>
            </a:extLst>
          </p:cNvPr>
          <p:cNvSpPr txBox="1"/>
          <p:nvPr/>
        </p:nvSpPr>
        <p:spPr>
          <a:xfrm>
            <a:off x="2070456" y="2687244"/>
            <a:ext cx="531268" cy="230832"/>
          </a:xfrm>
          <a:prstGeom prst="rect">
            <a:avLst/>
          </a:prstGeom>
          <a:noFill/>
        </p:spPr>
        <p:txBody>
          <a:bodyPr wrap="square" rtlCol="0">
            <a:spAutoFit/>
          </a:bodyPr>
          <a:lstStyle/>
          <a:p>
            <a:pPr algn="ctr"/>
            <a:r>
              <a:rPr lang="en-US" sz="900" dirty="0">
                <a:latin typeface="Arial Nova Light" panose="020B0304020202020204" pitchFamily="34" charset="0"/>
              </a:rPr>
              <a:t>$148</a:t>
            </a:r>
          </a:p>
        </p:txBody>
      </p:sp>
      <p:sp>
        <p:nvSpPr>
          <p:cNvPr id="13" name="TextBox 12">
            <a:extLst>
              <a:ext uri="{FF2B5EF4-FFF2-40B4-BE49-F238E27FC236}">
                <a16:creationId xmlns:a16="http://schemas.microsoft.com/office/drawing/2014/main" id="{811AD6ED-13AA-40BC-88DD-B045F3F74E3C}"/>
              </a:ext>
            </a:extLst>
          </p:cNvPr>
          <p:cNvSpPr txBox="1"/>
          <p:nvPr/>
        </p:nvSpPr>
        <p:spPr>
          <a:xfrm>
            <a:off x="2062190" y="3694585"/>
            <a:ext cx="531268" cy="230832"/>
          </a:xfrm>
          <a:prstGeom prst="rect">
            <a:avLst/>
          </a:prstGeom>
          <a:noFill/>
        </p:spPr>
        <p:txBody>
          <a:bodyPr wrap="square" rtlCol="0">
            <a:spAutoFit/>
          </a:bodyPr>
          <a:lstStyle/>
          <a:p>
            <a:pPr algn="ctr"/>
            <a:r>
              <a:rPr lang="en-US" sz="900" dirty="0">
                <a:latin typeface="Arial Nova Light" panose="020B0304020202020204" pitchFamily="34" charset="0"/>
              </a:rPr>
              <a:t>$99</a:t>
            </a:r>
          </a:p>
        </p:txBody>
      </p:sp>
      <p:sp>
        <p:nvSpPr>
          <p:cNvPr id="15" name="TextBox 14">
            <a:extLst>
              <a:ext uri="{FF2B5EF4-FFF2-40B4-BE49-F238E27FC236}">
                <a16:creationId xmlns:a16="http://schemas.microsoft.com/office/drawing/2014/main" id="{45F20BBE-9D06-4F88-BF29-DAC63C064095}"/>
              </a:ext>
            </a:extLst>
          </p:cNvPr>
          <p:cNvSpPr txBox="1"/>
          <p:nvPr/>
        </p:nvSpPr>
        <p:spPr>
          <a:xfrm>
            <a:off x="2473164" y="3641253"/>
            <a:ext cx="531268" cy="230832"/>
          </a:xfrm>
          <a:prstGeom prst="rect">
            <a:avLst/>
          </a:prstGeom>
          <a:noFill/>
        </p:spPr>
        <p:txBody>
          <a:bodyPr wrap="square" rtlCol="0">
            <a:spAutoFit/>
          </a:bodyPr>
          <a:lstStyle/>
          <a:p>
            <a:pPr algn="ctr"/>
            <a:r>
              <a:rPr lang="en-US" sz="900" dirty="0">
                <a:latin typeface="Arial Nova Light" panose="020B0304020202020204" pitchFamily="34" charset="0"/>
              </a:rPr>
              <a:t>$92</a:t>
            </a:r>
          </a:p>
        </p:txBody>
      </p:sp>
      <p:sp>
        <p:nvSpPr>
          <p:cNvPr id="17" name="TextBox 16">
            <a:extLst>
              <a:ext uri="{FF2B5EF4-FFF2-40B4-BE49-F238E27FC236}">
                <a16:creationId xmlns:a16="http://schemas.microsoft.com/office/drawing/2014/main" id="{DB796E15-255A-4C8F-943F-A204C90DB1C4}"/>
              </a:ext>
            </a:extLst>
          </p:cNvPr>
          <p:cNvSpPr txBox="1"/>
          <p:nvPr/>
        </p:nvSpPr>
        <p:spPr>
          <a:xfrm>
            <a:off x="2473164" y="4533178"/>
            <a:ext cx="531268" cy="230832"/>
          </a:xfrm>
          <a:prstGeom prst="rect">
            <a:avLst/>
          </a:prstGeom>
          <a:noFill/>
        </p:spPr>
        <p:txBody>
          <a:bodyPr wrap="square" rtlCol="0">
            <a:spAutoFit/>
          </a:bodyPr>
          <a:lstStyle/>
          <a:p>
            <a:pPr algn="ctr"/>
            <a:r>
              <a:rPr lang="en-US" sz="900" dirty="0">
                <a:latin typeface="Arial Nova Light" panose="020B0304020202020204" pitchFamily="34" charset="0"/>
              </a:rPr>
              <a:t>$50</a:t>
            </a:r>
          </a:p>
        </p:txBody>
      </p:sp>
      <p:sp>
        <p:nvSpPr>
          <p:cNvPr id="19" name="TextBox 18">
            <a:extLst>
              <a:ext uri="{FF2B5EF4-FFF2-40B4-BE49-F238E27FC236}">
                <a16:creationId xmlns:a16="http://schemas.microsoft.com/office/drawing/2014/main" id="{00DE59B7-428A-46F8-A9C4-014941EA1180}"/>
              </a:ext>
            </a:extLst>
          </p:cNvPr>
          <p:cNvSpPr txBox="1"/>
          <p:nvPr/>
        </p:nvSpPr>
        <p:spPr>
          <a:xfrm>
            <a:off x="2909240" y="3587921"/>
            <a:ext cx="531268" cy="230832"/>
          </a:xfrm>
          <a:prstGeom prst="rect">
            <a:avLst/>
          </a:prstGeom>
          <a:noFill/>
        </p:spPr>
        <p:txBody>
          <a:bodyPr wrap="square" rtlCol="0">
            <a:spAutoFit/>
          </a:bodyPr>
          <a:lstStyle/>
          <a:p>
            <a:pPr algn="ctr"/>
            <a:r>
              <a:rPr lang="en-US" sz="900" dirty="0">
                <a:latin typeface="Arial Nova Light" panose="020B0304020202020204" pitchFamily="34" charset="0"/>
              </a:rPr>
              <a:t>$95</a:t>
            </a:r>
          </a:p>
        </p:txBody>
      </p:sp>
      <p:sp>
        <p:nvSpPr>
          <p:cNvPr id="23" name="TextBox 22">
            <a:extLst>
              <a:ext uri="{FF2B5EF4-FFF2-40B4-BE49-F238E27FC236}">
                <a16:creationId xmlns:a16="http://schemas.microsoft.com/office/drawing/2014/main" id="{F4288BD9-FA9A-45DF-83F3-84E2055BA787}"/>
              </a:ext>
            </a:extLst>
          </p:cNvPr>
          <p:cNvSpPr txBox="1"/>
          <p:nvPr/>
        </p:nvSpPr>
        <p:spPr>
          <a:xfrm>
            <a:off x="2907166" y="4594490"/>
            <a:ext cx="531268" cy="230832"/>
          </a:xfrm>
          <a:prstGeom prst="rect">
            <a:avLst/>
          </a:prstGeom>
          <a:noFill/>
        </p:spPr>
        <p:txBody>
          <a:bodyPr wrap="square" rtlCol="0">
            <a:spAutoFit/>
          </a:bodyPr>
          <a:lstStyle/>
          <a:p>
            <a:pPr algn="ctr"/>
            <a:r>
              <a:rPr lang="en-US" sz="900" dirty="0">
                <a:latin typeface="Arial Nova Light" panose="020B0304020202020204" pitchFamily="34" charset="0"/>
              </a:rPr>
              <a:t>$48</a:t>
            </a:r>
          </a:p>
        </p:txBody>
      </p:sp>
      <p:sp>
        <p:nvSpPr>
          <p:cNvPr id="25" name="TextBox 24">
            <a:extLst>
              <a:ext uri="{FF2B5EF4-FFF2-40B4-BE49-F238E27FC236}">
                <a16:creationId xmlns:a16="http://schemas.microsoft.com/office/drawing/2014/main" id="{0D26C605-466A-4085-8F86-86FBDE1BE100}"/>
              </a:ext>
            </a:extLst>
          </p:cNvPr>
          <p:cNvSpPr txBox="1"/>
          <p:nvPr/>
        </p:nvSpPr>
        <p:spPr>
          <a:xfrm>
            <a:off x="3290887" y="3578397"/>
            <a:ext cx="531268" cy="230832"/>
          </a:xfrm>
          <a:prstGeom prst="rect">
            <a:avLst/>
          </a:prstGeom>
          <a:noFill/>
        </p:spPr>
        <p:txBody>
          <a:bodyPr wrap="square" rtlCol="0">
            <a:spAutoFit/>
          </a:bodyPr>
          <a:lstStyle/>
          <a:p>
            <a:pPr algn="ctr"/>
            <a:r>
              <a:rPr lang="en-US" sz="900" dirty="0">
                <a:latin typeface="Arial Nova Light" panose="020B0304020202020204" pitchFamily="34" charset="0"/>
              </a:rPr>
              <a:t>$95</a:t>
            </a:r>
          </a:p>
        </p:txBody>
      </p:sp>
      <p:sp>
        <p:nvSpPr>
          <p:cNvPr id="27" name="TextBox 26">
            <a:extLst>
              <a:ext uri="{FF2B5EF4-FFF2-40B4-BE49-F238E27FC236}">
                <a16:creationId xmlns:a16="http://schemas.microsoft.com/office/drawing/2014/main" id="{953220C9-4D75-4576-9BE7-6E7D90143D1A}"/>
              </a:ext>
            </a:extLst>
          </p:cNvPr>
          <p:cNvSpPr txBox="1"/>
          <p:nvPr/>
        </p:nvSpPr>
        <p:spPr>
          <a:xfrm>
            <a:off x="3290887" y="4608024"/>
            <a:ext cx="531268" cy="230832"/>
          </a:xfrm>
          <a:prstGeom prst="rect">
            <a:avLst/>
          </a:prstGeom>
          <a:noFill/>
        </p:spPr>
        <p:txBody>
          <a:bodyPr wrap="square" rtlCol="0">
            <a:spAutoFit/>
          </a:bodyPr>
          <a:lstStyle/>
          <a:p>
            <a:pPr algn="ctr"/>
            <a:r>
              <a:rPr lang="en-US" sz="900" dirty="0">
                <a:latin typeface="Arial Nova Light" panose="020B0304020202020204" pitchFamily="34" charset="0"/>
              </a:rPr>
              <a:t>$45</a:t>
            </a:r>
          </a:p>
        </p:txBody>
      </p:sp>
      <p:sp>
        <p:nvSpPr>
          <p:cNvPr id="29" name="TextBox 28">
            <a:extLst>
              <a:ext uri="{FF2B5EF4-FFF2-40B4-BE49-F238E27FC236}">
                <a16:creationId xmlns:a16="http://schemas.microsoft.com/office/drawing/2014/main" id="{C4F08025-0D5D-4CDC-8313-E8A980B29367}"/>
              </a:ext>
            </a:extLst>
          </p:cNvPr>
          <p:cNvSpPr txBox="1"/>
          <p:nvPr/>
        </p:nvSpPr>
        <p:spPr>
          <a:xfrm>
            <a:off x="3708921" y="3818753"/>
            <a:ext cx="531268" cy="230832"/>
          </a:xfrm>
          <a:prstGeom prst="rect">
            <a:avLst/>
          </a:prstGeom>
          <a:noFill/>
        </p:spPr>
        <p:txBody>
          <a:bodyPr wrap="square" rtlCol="0">
            <a:spAutoFit/>
          </a:bodyPr>
          <a:lstStyle/>
          <a:p>
            <a:pPr algn="ctr"/>
            <a:r>
              <a:rPr lang="en-US" sz="900" dirty="0">
                <a:latin typeface="Arial Nova Light" panose="020B0304020202020204" pitchFamily="34" charset="0"/>
              </a:rPr>
              <a:t>$81</a:t>
            </a:r>
          </a:p>
        </p:txBody>
      </p:sp>
      <p:sp>
        <p:nvSpPr>
          <p:cNvPr id="31" name="TextBox 30">
            <a:extLst>
              <a:ext uri="{FF2B5EF4-FFF2-40B4-BE49-F238E27FC236}">
                <a16:creationId xmlns:a16="http://schemas.microsoft.com/office/drawing/2014/main" id="{FAE4377E-EB4A-4423-A1A2-89826CA947AB}"/>
              </a:ext>
            </a:extLst>
          </p:cNvPr>
          <p:cNvSpPr txBox="1"/>
          <p:nvPr/>
        </p:nvSpPr>
        <p:spPr>
          <a:xfrm>
            <a:off x="3708921" y="4752734"/>
            <a:ext cx="531268" cy="230832"/>
          </a:xfrm>
          <a:prstGeom prst="rect">
            <a:avLst/>
          </a:prstGeom>
          <a:noFill/>
        </p:spPr>
        <p:txBody>
          <a:bodyPr wrap="square" rtlCol="0">
            <a:spAutoFit/>
          </a:bodyPr>
          <a:lstStyle/>
          <a:p>
            <a:pPr algn="ctr"/>
            <a:r>
              <a:rPr lang="en-US" sz="900" dirty="0">
                <a:latin typeface="Arial Nova Light" panose="020B0304020202020204" pitchFamily="34" charset="0"/>
              </a:rPr>
              <a:t>$37</a:t>
            </a:r>
          </a:p>
        </p:txBody>
      </p:sp>
      <p:sp>
        <p:nvSpPr>
          <p:cNvPr id="33" name="TextBox 32">
            <a:extLst>
              <a:ext uri="{FF2B5EF4-FFF2-40B4-BE49-F238E27FC236}">
                <a16:creationId xmlns:a16="http://schemas.microsoft.com/office/drawing/2014/main" id="{46C879C6-4CD6-4169-950F-ECA93701ED9D}"/>
              </a:ext>
            </a:extLst>
          </p:cNvPr>
          <p:cNvSpPr txBox="1"/>
          <p:nvPr/>
        </p:nvSpPr>
        <p:spPr>
          <a:xfrm>
            <a:off x="4118063" y="3897950"/>
            <a:ext cx="531268" cy="230832"/>
          </a:xfrm>
          <a:prstGeom prst="rect">
            <a:avLst/>
          </a:prstGeom>
          <a:noFill/>
        </p:spPr>
        <p:txBody>
          <a:bodyPr wrap="square" rtlCol="0">
            <a:spAutoFit/>
          </a:bodyPr>
          <a:lstStyle/>
          <a:p>
            <a:pPr algn="ctr"/>
            <a:r>
              <a:rPr lang="en-US" sz="900" dirty="0">
                <a:latin typeface="Arial Nova Light" panose="020B0304020202020204" pitchFamily="34" charset="0"/>
              </a:rPr>
              <a:t>$77</a:t>
            </a:r>
          </a:p>
        </p:txBody>
      </p:sp>
      <p:sp>
        <p:nvSpPr>
          <p:cNvPr id="35" name="TextBox 34">
            <a:extLst>
              <a:ext uri="{FF2B5EF4-FFF2-40B4-BE49-F238E27FC236}">
                <a16:creationId xmlns:a16="http://schemas.microsoft.com/office/drawing/2014/main" id="{E29E36C4-0683-44EF-9FC8-CCE244B285FE}"/>
              </a:ext>
            </a:extLst>
          </p:cNvPr>
          <p:cNvSpPr txBox="1"/>
          <p:nvPr/>
        </p:nvSpPr>
        <p:spPr>
          <a:xfrm>
            <a:off x="4118063" y="4838856"/>
            <a:ext cx="531268" cy="230832"/>
          </a:xfrm>
          <a:prstGeom prst="rect">
            <a:avLst/>
          </a:prstGeom>
          <a:noFill/>
        </p:spPr>
        <p:txBody>
          <a:bodyPr wrap="square" rtlCol="0">
            <a:spAutoFit/>
          </a:bodyPr>
          <a:lstStyle/>
          <a:p>
            <a:pPr algn="ctr"/>
            <a:r>
              <a:rPr lang="en-US" sz="900" dirty="0">
                <a:latin typeface="Arial Nova Light" panose="020B0304020202020204" pitchFamily="34" charset="0"/>
              </a:rPr>
              <a:t>$32</a:t>
            </a:r>
          </a:p>
        </p:txBody>
      </p:sp>
      <p:sp>
        <p:nvSpPr>
          <p:cNvPr id="37" name="TextBox 36">
            <a:extLst>
              <a:ext uri="{FF2B5EF4-FFF2-40B4-BE49-F238E27FC236}">
                <a16:creationId xmlns:a16="http://schemas.microsoft.com/office/drawing/2014/main" id="{9C9C0DD9-0415-4E1A-9F9A-7C22BE8E39BB}"/>
              </a:ext>
            </a:extLst>
          </p:cNvPr>
          <p:cNvSpPr txBox="1"/>
          <p:nvPr/>
        </p:nvSpPr>
        <p:spPr>
          <a:xfrm>
            <a:off x="4518811" y="4854778"/>
            <a:ext cx="531268" cy="230832"/>
          </a:xfrm>
          <a:prstGeom prst="rect">
            <a:avLst/>
          </a:prstGeom>
          <a:noFill/>
        </p:spPr>
        <p:txBody>
          <a:bodyPr wrap="square" rtlCol="0">
            <a:spAutoFit/>
          </a:bodyPr>
          <a:lstStyle/>
          <a:p>
            <a:pPr algn="ctr"/>
            <a:r>
              <a:rPr lang="en-US" sz="900" dirty="0">
                <a:latin typeface="Arial Nova Light" panose="020B0304020202020204" pitchFamily="34" charset="0"/>
              </a:rPr>
              <a:t>$32</a:t>
            </a:r>
          </a:p>
        </p:txBody>
      </p:sp>
      <p:sp>
        <p:nvSpPr>
          <p:cNvPr id="39" name="TextBox 38">
            <a:extLst>
              <a:ext uri="{FF2B5EF4-FFF2-40B4-BE49-F238E27FC236}">
                <a16:creationId xmlns:a16="http://schemas.microsoft.com/office/drawing/2014/main" id="{4C4ABDC6-D8DB-4EC1-A4A3-9915A1FEC7F8}"/>
              </a:ext>
            </a:extLst>
          </p:cNvPr>
          <p:cNvSpPr txBox="1"/>
          <p:nvPr/>
        </p:nvSpPr>
        <p:spPr>
          <a:xfrm>
            <a:off x="4518811" y="4162062"/>
            <a:ext cx="531268" cy="230832"/>
          </a:xfrm>
          <a:prstGeom prst="rect">
            <a:avLst/>
          </a:prstGeom>
          <a:noFill/>
        </p:spPr>
        <p:txBody>
          <a:bodyPr wrap="square" rtlCol="0">
            <a:spAutoFit/>
          </a:bodyPr>
          <a:lstStyle/>
          <a:p>
            <a:pPr algn="ctr"/>
            <a:r>
              <a:rPr lang="en-US" sz="900" dirty="0">
                <a:latin typeface="Arial Nova Light" panose="020B0304020202020204" pitchFamily="34" charset="0"/>
              </a:rPr>
              <a:t>$62</a:t>
            </a:r>
          </a:p>
        </p:txBody>
      </p:sp>
      <p:sp>
        <p:nvSpPr>
          <p:cNvPr id="41" name="TextBox 40">
            <a:extLst>
              <a:ext uri="{FF2B5EF4-FFF2-40B4-BE49-F238E27FC236}">
                <a16:creationId xmlns:a16="http://schemas.microsoft.com/office/drawing/2014/main" id="{17B76DB4-DBDE-46B0-A4C2-F9BBD943875F}"/>
              </a:ext>
            </a:extLst>
          </p:cNvPr>
          <p:cNvSpPr txBox="1"/>
          <p:nvPr/>
        </p:nvSpPr>
        <p:spPr>
          <a:xfrm>
            <a:off x="4936845" y="4886752"/>
            <a:ext cx="531268" cy="230832"/>
          </a:xfrm>
          <a:prstGeom prst="rect">
            <a:avLst/>
          </a:prstGeom>
          <a:noFill/>
        </p:spPr>
        <p:txBody>
          <a:bodyPr wrap="square" rtlCol="0">
            <a:spAutoFit/>
          </a:bodyPr>
          <a:lstStyle/>
          <a:p>
            <a:pPr algn="ctr"/>
            <a:r>
              <a:rPr lang="en-US" sz="900" dirty="0">
                <a:latin typeface="Arial Nova Light" panose="020B0304020202020204" pitchFamily="34" charset="0"/>
              </a:rPr>
              <a:t>$30</a:t>
            </a:r>
          </a:p>
        </p:txBody>
      </p:sp>
      <p:sp>
        <p:nvSpPr>
          <p:cNvPr id="43" name="TextBox 42">
            <a:extLst>
              <a:ext uri="{FF2B5EF4-FFF2-40B4-BE49-F238E27FC236}">
                <a16:creationId xmlns:a16="http://schemas.microsoft.com/office/drawing/2014/main" id="{C33491BE-F6DA-4230-96DF-2FF6377AEF90}"/>
              </a:ext>
            </a:extLst>
          </p:cNvPr>
          <p:cNvSpPr txBox="1"/>
          <p:nvPr/>
        </p:nvSpPr>
        <p:spPr>
          <a:xfrm>
            <a:off x="4921757" y="4200433"/>
            <a:ext cx="531268" cy="230832"/>
          </a:xfrm>
          <a:prstGeom prst="rect">
            <a:avLst/>
          </a:prstGeom>
          <a:noFill/>
        </p:spPr>
        <p:txBody>
          <a:bodyPr wrap="square" rtlCol="0">
            <a:spAutoFit/>
          </a:bodyPr>
          <a:lstStyle/>
          <a:p>
            <a:pPr algn="ctr"/>
            <a:r>
              <a:rPr lang="en-US" sz="900" dirty="0">
                <a:latin typeface="Arial Nova Light" panose="020B0304020202020204" pitchFamily="34" charset="0"/>
              </a:rPr>
              <a:t>$60</a:t>
            </a:r>
          </a:p>
        </p:txBody>
      </p:sp>
      <p:sp>
        <p:nvSpPr>
          <p:cNvPr id="45" name="TextBox 44">
            <a:extLst>
              <a:ext uri="{FF2B5EF4-FFF2-40B4-BE49-F238E27FC236}">
                <a16:creationId xmlns:a16="http://schemas.microsoft.com/office/drawing/2014/main" id="{8E37479A-4252-44B3-8C36-5EE914759220}"/>
              </a:ext>
            </a:extLst>
          </p:cNvPr>
          <p:cNvSpPr txBox="1"/>
          <p:nvPr/>
        </p:nvSpPr>
        <p:spPr>
          <a:xfrm>
            <a:off x="5332793" y="4900286"/>
            <a:ext cx="531268" cy="230832"/>
          </a:xfrm>
          <a:prstGeom prst="rect">
            <a:avLst/>
          </a:prstGeom>
          <a:noFill/>
        </p:spPr>
        <p:txBody>
          <a:bodyPr wrap="square" rtlCol="0">
            <a:spAutoFit/>
          </a:bodyPr>
          <a:lstStyle/>
          <a:p>
            <a:pPr algn="ctr"/>
            <a:r>
              <a:rPr lang="en-US" sz="900" dirty="0">
                <a:latin typeface="Arial Nova Light" panose="020B0304020202020204" pitchFamily="34" charset="0"/>
              </a:rPr>
              <a:t>$29</a:t>
            </a:r>
          </a:p>
        </p:txBody>
      </p:sp>
      <p:sp>
        <p:nvSpPr>
          <p:cNvPr id="47" name="TextBox 46">
            <a:extLst>
              <a:ext uri="{FF2B5EF4-FFF2-40B4-BE49-F238E27FC236}">
                <a16:creationId xmlns:a16="http://schemas.microsoft.com/office/drawing/2014/main" id="{D859D2B7-323E-42A1-89AB-DE1DF10DD21F}"/>
              </a:ext>
            </a:extLst>
          </p:cNvPr>
          <p:cNvSpPr txBox="1"/>
          <p:nvPr/>
        </p:nvSpPr>
        <p:spPr>
          <a:xfrm>
            <a:off x="5332793" y="4277478"/>
            <a:ext cx="531268" cy="230832"/>
          </a:xfrm>
          <a:prstGeom prst="rect">
            <a:avLst/>
          </a:prstGeom>
          <a:noFill/>
        </p:spPr>
        <p:txBody>
          <a:bodyPr wrap="square" rtlCol="0">
            <a:spAutoFit/>
          </a:bodyPr>
          <a:lstStyle/>
          <a:p>
            <a:pPr algn="ctr"/>
            <a:r>
              <a:rPr lang="en-US" sz="900" dirty="0">
                <a:latin typeface="Arial Nova Light" panose="020B0304020202020204" pitchFamily="34" charset="0"/>
              </a:rPr>
              <a:t>$56</a:t>
            </a:r>
          </a:p>
        </p:txBody>
      </p:sp>
      <p:sp>
        <p:nvSpPr>
          <p:cNvPr id="49" name="TextBox 48">
            <a:extLst>
              <a:ext uri="{FF2B5EF4-FFF2-40B4-BE49-F238E27FC236}">
                <a16:creationId xmlns:a16="http://schemas.microsoft.com/office/drawing/2014/main" id="{9EEFDAC5-B4E0-4B86-A85E-6FE80853021A}"/>
              </a:ext>
            </a:extLst>
          </p:cNvPr>
          <p:cNvSpPr txBox="1"/>
          <p:nvPr/>
        </p:nvSpPr>
        <p:spPr>
          <a:xfrm>
            <a:off x="5728741" y="4903271"/>
            <a:ext cx="531268" cy="230832"/>
          </a:xfrm>
          <a:prstGeom prst="rect">
            <a:avLst/>
          </a:prstGeom>
          <a:noFill/>
        </p:spPr>
        <p:txBody>
          <a:bodyPr wrap="square" rtlCol="0">
            <a:spAutoFit/>
          </a:bodyPr>
          <a:lstStyle/>
          <a:p>
            <a:pPr algn="ctr"/>
            <a:r>
              <a:rPr lang="en-US" sz="900" dirty="0">
                <a:latin typeface="Arial Nova Light" panose="020B0304020202020204" pitchFamily="34" charset="0"/>
              </a:rPr>
              <a:t>$28</a:t>
            </a:r>
          </a:p>
        </p:txBody>
      </p:sp>
      <p:sp>
        <p:nvSpPr>
          <p:cNvPr id="51" name="TextBox 50">
            <a:extLst>
              <a:ext uri="{FF2B5EF4-FFF2-40B4-BE49-F238E27FC236}">
                <a16:creationId xmlns:a16="http://schemas.microsoft.com/office/drawing/2014/main" id="{6E9EE4D8-C724-4A2C-A8CE-0A4476B4F0F5}"/>
              </a:ext>
            </a:extLst>
          </p:cNvPr>
          <p:cNvSpPr txBox="1"/>
          <p:nvPr/>
        </p:nvSpPr>
        <p:spPr>
          <a:xfrm>
            <a:off x="5728741" y="4291012"/>
            <a:ext cx="531268" cy="230832"/>
          </a:xfrm>
          <a:prstGeom prst="rect">
            <a:avLst/>
          </a:prstGeom>
          <a:noFill/>
        </p:spPr>
        <p:txBody>
          <a:bodyPr wrap="square" rtlCol="0">
            <a:spAutoFit/>
          </a:bodyPr>
          <a:lstStyle/>
          <a:p>
            <a:pPr algn="ctr"/>
            <a:r>
              <a:rPr lang="en-US" sz="900" dirty="0">
                <a:latin typeface="Arial Nova Light" panose="020B0304020202020204" pitchFamily="34" charset="0"/>
              </a:rPr>
              <a:t>$54</a:t>
            </a:r>
          </a:p>
        </p:txBody>
      </p:sp>
      <p:sp>
        <p:nvSpPr>
          <p:cNvPr id="54" name="Title 1">
            <a:extLst>
              <a:ext uri="{FF2B5EF4-FFF2-40B4-BE49-F238E27FC236}">
                <a16:creationId xmlns:a16="http://schemas.microsoft.com/office/drawing/2014/main" id="{F739418A-E9DA-4C0E-8ABA-B29D81AC5B84}"/>
              </a:ext>
            </a:extLst>
          </p:cNvPr>
          <p:cNvSpPr>
            <a:spLocks noGrp="1"/>
          </p:cNvSpPr>
          <p:nvPr>
            <p:ph type="title"/>
          </p:nvPr>
        </p:nvSpPr>
        <p:spPr>
          <a:xfrm>
            <a:off x="1190622" y="473723"/>
            <a:ext cx="9887407" cy="576329"/>
          </a:xfrm>
        </p:spPr>
        <p:txBody>
          <a:bodyPr>
            <a:normAutofit/>
          </a:bodyPr>
          <a:lstStyle/>
          <a:p>
            <a:r>
              <a:rPr lang="en-US" sz="2400" dirty="0"/>
              <a:t>WIND IS A MORE COMPETITIVE POWER GENERATION SOURCE </a:t>
            </a:r>
            <a:br>
              <a:rPr lang="en-US" sz="2400" dirty="0"/>
            </a:br>
            <a:r>
              <a:rPr lang="en-US" sz="1800" b="0" dirty="0">
                <a:solidFill>
                  <a:srgbClr val="CE7B28"/>
                </a:solidFill>
              </a:rPr>
              <a:t>Since 2009, the </a:t>
            </a:r>
            <a:r>
              <a:rPr lang="en-US" sz="1800" b="0" dirty="0" err="1" smtClean="0">
                <a:solidFill>
                  <a:srgbClr val="CE7B28"/>
                </a:solidFill>
              </a:rPr>
              <a:t>levelized</a:t>
            </a:r>
            <a:r>
              <a:rPr lang="en-US" sz="1800" b="0" dirty="0" smtClean="0">
                <a:solidFill>
                  <a:srgbClr val="CE7B28"/>
                </a:solidFill>
              </a:rPr>
              <a:t> </a:t>
            </a:r>
            <a:r>
              <a:rPr lang="en-US" sz="1800" b="0" dirty="0">
                <a:solidFill>
                  <a:srgbClr val="CE7B28"/>
                </a:solidFill>
              </a:rPr>
              <a:t>cost of wind energy has declined 70%</a:t>
            </a:r>
          </a:p>
        </p:txBody>
      </p:sp>
      <p:sp>
        <p:nvSpPr>
          <p:cNvPr id="55" name="TextBox 54">
            <a:extLst>
              <a:ext uri="{FF2B5EF4-FFF2-40B4-BE49-F238E27FC236}">
                <a16:creationId xmlns:a16="http://schemas.microsoft.com/office/drawing/2014/main" id="{3EA2A4BE-3313-42E9-93E5-8152BC522EE2}"/>
              </a:ext>
            </a:extLst>
          </p:cNvPr>
          <p:cNvSpPr txBox="1"/>
          <p:nvPr/>
        </p:nvSpPr>
        <p:spPr>
          <a:xfrm>
            <a:off x="7206742" y="4081721"/>
            <a:ext cx="779670" cy="933981"/>
          </a:xfrm>
          <a:prstGeom prst="rect">
            <a:avLst/>
          </a:prstGeom>
          <a:solidFill>
            <a:schemeClr val="bg1">
              <a:alpha val="0"/>
            </a:schemeClr>
          </a:solidFill>
          <a:ln>
            <a:solidFill>
              <a:srgbClr val="CE7B28"/>
            </a:solidFill>
            <a:prstDash val="sysDash"/>
          </a:ln>
        </p:spPr>
        <p:txBody>
          <a:bodyPr wrap="square" rtlCol="0">
            <a:spAutoFit/>
          </a:bodyPr>
          <a:lstStyle/>
          <a:p>
            <a:endParaRPr lang="en-US" dirty="0"/>
          </a:p>
        </p:txBody>
      </p:sp>
    </p:spTree>
    <p:extLst>
      <p:ext uri="{BB962C8B-B14F-4D97-AF65-F5344CB8AC3E}">
        <p14:creationId xmlns:p14="http://schemas.microsoft.com/office/powerpoint/2010/main" val="6863026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KEY INITIATIVES BY SEGMENT  </a:t>
            </a:r>
            <a:br>
              <a:rPr lang="en-US" sz="2400" dirty="0"/>
            </a:br>
            <a:r>
              <a:rPr lang="en-US" sz="1800" b="0" dirty="0">
                <a:solidFill>
                  <a:srgbClr val="CE7B28"/>
                </a:solidFill>
              </a:rPr>
              <a:t>Positioned for profitable growth across diverse customer and product end markets </a:t>
            </a: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17</a:t>
            </a:fld>
            <a:r>
              <a:rPr lang="en-US" dirty="0">
                <a:solidFill>
                  <a:srgbClr val="CE7B28"/>
                </a:solidFill>
              </a:rPr>
              <a:t> |  Investor Presentation </a:t>
            </a:r>
          </a:p>
        </p:txBody>
      </p:sp>
      <p:sp>
        <p:nvSpPr>
          <p:cNvPr id="22" name="Parallelogram 21">
            <a:extLst>
              <a:ext uri="{FF2B5EF4-FFF2-40B4-BE49-F238E27FC236}">
                <a16:creationId xmlns:a16="http://schemas.microsoft.com/office/drawing/2014/main" id="{BA6FC9D1-3808-4DF0-A02E-5D65D3C6E891}"/>
              </a:ext>
            </a:extLst>
          </p:cNvPr>
          <p:cNvSpPr/>
          <p:nvPr/>
        </p:nvSpPr>
        <p:spPr>
          <a:xfrm>
            <a:off x="237067" y="1279742"/>
            <a:ext cx="874202" cy="491620"/>
          </a:xfrm>
          <a:prstGeom prst="parallelogram">
            <a:avLst>
              <a:gd name="adj" fmla="val 44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65F5A302-3AFC-43E0-A622-D79B6036ED76}"/>
              </a:ext>
            </a:extLst>
          </p:cNvPr>
          <p:cNvSpPr/>
          <p:nvPr/>
        </p:nvSpPr>
        <p:spPr>
          <a:xfrm>
            <a:off x="4466544" y="1342578"/>
            <a:ext cx="7490397" cy="1343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Sell ’21 tower capacity and expand tower and repowering customer base</a:t>
            </a:r>
          </a:p>
          <a:p>
            <a:pPr marL="742950" lvl="1"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Add production capabilities and complete key systems upgrades to maximize profitability</a:t>
            </a:r>
          </a:p>
          <a:p>
            <a:pPr marL="742950" lvl="1"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Continue to evaluate offshore wind market partnerships </a:t>
            </a:r>
          </a:p>
          <a:p>
            <a:pPr marL="742950" lvl="1"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Expand Industrial Fabrication product line customer base</a:t>
            </a:r>
          </a:p>
          <a:p>
            <a:pPr marL="742950" lvl="1"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Leverage engineering and supply chain organization to support evolving tower market</a:t>
            </a:r>
          </a:p>
          <a:p>
            <a:pPr marL="742950" lvl="1"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Take continuous improvement actions to ensure "zero defect" quality ratings</a:t>
            </a:r>
          </a:p>
        </p:txBody>
      </p:sp>
      <p:sp>
        <p:nvSpPr>
          <p:cNvPr id="14" name="Rectangle: Top Corners One Rounded and One Snipped 13">
            <a:extLst>
              <a:ext uri="{FF2B5EF4-FFF2-40B4-BE49-F238E27FC236}">
                <a16:creationId xmlns:a16="http://schemas.microsoft.com/office/drawing/2014/main" id="{95A84490-439D-4B1D-A2CD-AC2A25576B0B}"/>
              </a:ext>
            </a:extLst>
          </p:cNvPr>
          <p:cNvSpPr/>
          <p:nvPr/>
        </p:nvSpPr>
        <p:spPr>
          <a:xfrm>
            <a:off x="1016449" y="1331800"/>
            <a:ext cx="3827693" cy="1304308"/>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500" b="1" dirty="0">
              <a:latin typeface="Arial Nova Light" panose="020B0304020202020204" pitchFamily="34" charset="0"/>
            </a:endParaRPr>
          </a:p>
          <a:p>
            <a:r>
              <a:rPr lang="en-US" sz="1500" b="1" dirty="0">
                <a:latin typeface="Arial Nova Light" panose="020B0304020202020204" pitchFamily="34" charset="0"/>
              </a:rPr>
              <a:t>Heavy Fabrications Segment</a:t>
            </a:r>
          </a:p>
          <a:p>
            <a:r>
              <a:rPr lang="en-US" sz="1300" i="1" dirty="0">
                <a:latin typeface="Arial Nova Light" panose="020B0304020202020204" pitchFamily="34" charset="0"/>
              </a:rPr>
              <a:t>Capitalize on continued growth in both wind and non-wind markets</a:t>
            </a:r>
          </a:p>
          <a:p>
            <a:endParaRPr lang="en-US" sz="1300" dirty="0">
              <a:latin typeface="Arial Nova Light" panose="020B0304020202020204" pitchFamily="34" charset="0"/>
            </a:endParaRPr>
          </a:p>
        </p:txBody>
      </p:sp>
      <p:sp>
        <p:nvSpPr>
          <p:cNvPr id="17" name="Rectangle 16">
            <a:extLst>
              <a:ext uri="{FF2B5EF4-FFF2-40B4-BE49-F238E27FC236}">
                <a16:creationId xmlns:a16="http://schemas.microsoft.com/office/drawing/2014/main" id="{F28C2A16-B05E-4AB5-83ED-CA2D4C641EEE}"/>
              </a:ext>
            </a:extLst>
          </p:cNvPr>
          <p:cNvSpPr/>
          <p:nvPr/>
        </p:nvSpPr>
        <p:spPr>
          <a:xfrm>
            <a:off x="4466544" y="2884161"/>
            <a:ext cx="7387998" cy="1343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Accelerate end-market diversification beyond oil/gas gearing market</a:t>
            </a:r>
          </a:p>
          <a:p>
            <a:pPr marL="742950" lvl="1"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Strengthen engineering and sales resources</a:t>
            </a:r>
          </a:p>
          <a:p>
            <a:pPr marL="742950" lvl="1"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Grow custom gearbox business; expand repair business geographically</a:t>
            </a:r>
          </a:p>
          <a:p>
            <a:pPr marL="742950" lvl="1"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Leverage recently completed systems initiatives to maximize profitability</a:t>
            </a:r>
          </a:p>
        </p:txBody>
      </p:sp>
      <p:sp>
        <p:nvSpPr>
          <p:cNvPr id="18" name="Rectangle: Top Corners One Rounded and One Snipped 17">
            <a:extLst>
              <a:ext uri="{FF2B5EF4-FFF2-40B4-BE49-F238E27FC236}">
                <a16:creationId xmlns:a16="http://schemas.microsoft.com/office/drawing/2014/main" id="{918CE923-EF57-4622-AFF9-EC096E80E253}"/>
              </a:ext>
            </a:extLst>
          </p:cNvPr>
          <p:cNvSpPr/>
          <p:nvPr/>
        </p:nvSpPr>
        <p:spPr>
          <a:xfrm>
            <a:off x="1016449" y="2934086"/>
            <a:ext cx="3827693" cy="1258206"/>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500" b="1" dirty="0">
              <a:latin typeface="Arial Nova Light" panose="020B0304020202020204" pitchFamily="34" charset="0"/>
            </a:endParaRPr>
          </a:p>
          <a:p>
            <a:r>
              <a:rPr lang="en-US" sz="1500" b="1" dirty="0">
                <a:latin typeface="Arial Nova Light" panose="020B0304020202020204" pitchFamily="34" charset="0"/>
              </a:rPr>
              <a:t>Gearing Segment</a:t>
            </a:r>
          </a:p>
          <a:p>
            <a:r>
              <a:rPr lang="en-US" sz="1300" i="1" dirty="0">
                <a:latin typeface="Arial Nova Light" panose="020B0304020202020204" pitchFamily="34" charset="0"/>
              </a:rPr>
              <a:t>Focus on Gearbox market share growth, increase weighting in less cyclical end-markets   </a:t>
            </a:r>
          </a:p>
          <a:p>
            <a:endParaRPr lang="en-US" sz="1300" dirty="0">
              <a:latin typeface="Arial Nova Light" panose="020B0304020202020204" pitchFamily="34" charset="0"/>
            </a:endParaRPr>
          </a:p>
        </p:txBody>
      </p:sp>
      <p:sp>
        <p:nvSpPr>
          <p:cNvPr id="20" name="Rectangle 19">
            <a:extLst>
              <a:ext uri="{FF2B5EF4-FFF2-40B4-BE49-F238E27FC236}">
                <a16:creationId xmlns:a16="http://schemas.microsoft.com/office/drawing/2014/main" id="{9997D412-E9C2-4162-8C9B-A23FD5FF222B}"/>
              </a:ext>
            </a:extLst>
          </p:cNvPr>
          <p:cNvSpPr/>
          <p:nvPr/>
        </p:nvSpPr>
        <p:spPr>
          <a:xfrm>
            <a:off x="4466545" y="4277541"/>
            <a:ext cx="7387998" cy="1343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Continue core focus on gas turbine market, while expanding customer base</a:t>
            </a:r>
          </a:p>
          <a:p>
            <a:pPr marL="742950" lvl="1"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Pursue clean tech growth opportunities</a:t>
            </a:r>
          </a:p>
          <a:p>
            <a:pPr marL="742950" lvl="1"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Leverage BWEN engineering and business development resources </a:t>
            </a:r>
          </a:p>
          <a:p>
            <a:pPr marL="742950" lvl="1"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p:txBody>
      </p:sp>
      <p:sp>
        <p:nvSpPr>
          <p:cNvPr id="21" name="Rectangle: Top Corners One Rounded and One Snipped 20">
            <a:extLst>
              <a:ext uri="{FF2B5EF4-FFF2-40B4-BE49-F238E27FC236}">
                <a16:creationId xmlns:a16="http://schemas.microsoft.com/office/drawing/2014/main" id="{611C6ECF-669F-4D4F-B727-12E90017639C}"/>
              </a:ext>
            </a:extLst>
          </p:cNvPr>
          <p:cNvSpPr/>
          <p:nvPr/>
        </p:nvSpPr>
        <p:spPr>
          <a:xfrm>
            <a:off x="1016449" y="4506025"/>
            <a:ext cx="3827693" cy="1172659"/>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500" b="1" dirty="0">
              <a:latin typeface="Arial Nova Light" panose="020B0304020202020204" pitchFamily="34" charset="0"/>
            </a:endParaRPr>
          </a:p>
          <a:p>
            <a:r>
              <a:rPr lang="en-US" sz="1500" b="1" dirty="0">
                <a:latin typeface="Arial Nova Light" panose="020B0304020202020204" pitchFamily="34" charset="0"/>
              </a:rPr>
              <a:t>Industrial Solutions Segment</a:t>
            </a:r>
          </a:p>
          <a:p>
            <a:r>
              <a:rPr lang="en-US" sz="1300" i="1" dirty="0">
                <a:latin typeface="Arial Nova Light" panose="020B0304020202020204" pitchFamily="34" charset="0"/>
              </a:rPr>
              <a:t>Focus on revenue diversification within gas turbines and growth in clean tech</a:t>
            </a:r>
          </a:p>
          <a:p>
            <a:endParaRPr lang="en-US" sz="1300" dirty="0">
              <a:latin typeface="Arial Nova Light" panose="020B0304020202020204" pitchFamily="34" charset="0"/>
            </a:endParaRPr>
          </a:p>
        </p:txBody>
      </p:sp>
      <p:cxnSp>
        <p:nvCxnSpPr>
          <p:cNvPr id="4" name="Straight Connector 3">
            <a:extLst>
              <a:ext uri="{FF2B5EF4-FFF2-40B4-BE49-F238E27FC236}">
                <a16:creationId xmlns:a16="http://schemas.microsoft.com/office/drawing/2014/main" id="{A25D2262-57C2-4714-9FC3-0B21C94FDD22}"/>
              </a:ext>
            </a:extLst>
          </p:cNvPr>
          <p:cNvCxnSpPr>
            <a:cxnSpLocks/>
          </p:cNvCxnSpPr>
          <p:nvPr/>
        </p:nvCxnSpPr>
        <p:spPr>
          <a:xfrm>
            <a:off x="1016449" y="2625461"/>
            <a:ext cx="3827693" cy="0"/>
          </a:xfrm>
          <a:prstGeom prst="line">
            <a:avLst/>
          </a:prstGeom>
          <a:ln w="28575">
            <a:solidFill>
              <a:srgbClr val="CE7B28"/>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AA00F07-6CBD-4162-8F71-064C6FAF024A}"/>
              </a:ext>
            </a:extLst>
          </p:cNvPr>
          <p:cNvCxnSpPr>
            <a:cxnSpLocks/>
          </p:cNvCxnSpPr>
          <p:nvPr/>
        </p:nvCxnSpPr>
        <p:spPr>
          <a:xfrm>
            <a:off x="1016449" y="4192292"/>
            <a:ext cx="3827693" cy="0"/>
          </a:xfrm>
          <a:prstGeom prst="line">
            <a:avLst/>
          </a:prstGeom>
          <a:ln w="28575">
            <a:solidFill>
              <a:srgbClr val="CE7B2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A7A512A-0424-4B28-A530-906190BD713A}"/>
              </a:ext>
            </a:extLst>
          </p:cNvPr>
          <p:cNvCxnSpPr>
            <a:cxnSpLocks/>
          </p:cNvCxnSpPr>
          <p:nvPr/>
        </p:nvCxnSpPr>
        <p:spPr>
          <a:xfrm>
            <a:off x="1016449" y="5678684"/>
            <a:ext cx="3827693" cy="0"/>
          </a:xfrm>
          <a:prstGeom prst="line">
            <a:avLst/>
          </a:prstGeom>
          <a:ln w="28575">
            <a:solidFill>
              <a:srgbClr val="CE7B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200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INVESTMENT THESIS    </a:t>
            </a:r>
            <a:br>
              <a:rPr lang="en-US" sz="2400" dirty="0"/>
            </a:br>
            <a:r>
              <a:rPr lang="en-US" sz="1800" b="0" dirty="0">
                <a:solidFill>
                  <a:srgbClr val="CE7B28"/>
                </a:solidFill>
              </a:rPr>
              <a:t>Diversified precision manufacturer serving clean tech and industrial applications </a:t>
            </a: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18</a:t>
            </a:fld>
            <a:r>
              <a:rPr lang="en-US" dirty="0">
                <a:solidFill>
                  <a:srgbClr val="CE7B28"/>
                </a:solidFill>
              </a:rPr>
              <a:t> |  Investor Presentation </a:t>
            </a:r>
          </a:p>
        </p:txBody>
      </p:sp>
      <p:sp>
        <p:nvSpPr>
          <p:cNvPr id="4" name="Rectangle: Top Corners One Rounded and One Snipped 3">
            <a:extLst>
              <a:ext uri="{FF2B5EF4-FFF2-40B4-BE49-F238E27FC236}">
                <a16:creationId xmlns:a16="http://schemas.microsoft.com/office/drawing/2014/main" id="{A0FE3A31-2B2A-48C4-A7C5-6EA0C22B1D88}"/>
              </a:ext>
            </a:extLst>
          </p:cNvPr>
          <p:cNvSpPr/>
          <p:nvPr/>
        </p:nvSpPr>
        <p:spPr>
          <a:xfrm>
            <a:off x="1190617" y="1516287"/>
            <a:ext cx="9399892" cy="365125"/>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Arial Nova Light" panose="020B0304020202020204" pitchFamily="34" charset="0"/>
              </a:rPr>
              <a:t>1.  Leading precision manufacturer with a diversified industry focus </a:t>
            </a:r>
          </a:p>
        </p:txBody>
      </p:sp>
      <p:sp>
        <p:nvSpPr>
          <p:cNvPr id="6" name="Rectangle 5">
            <a:extLst>
              <a:ext uri="{FF2B5EF4-FFF2-40B4-BE49-F238E27FC236}">
                <a16:creationId xmlns:a16="http://schemas.microsoft.com/office/drawing/2014/main" id="{1C198213-F1AD-4094-A8D0-AF2F7EF6B278}"/>
              </a:ext>
            </a:extLst>
          </p:cNvPr>
          <p:cNvSpPr/>
          <p:nvPr/>
        </p:nvSpPr>
        <p:spPr>
          <a:xfrm>
            <a:off x="1190628" y="1927975"/>
            <a:ext cx="9399892"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rPr>
              <a:t>Heritage is in the renewable sector (e.g., Wind); future includes mining, oil/gas, power gen, material handling, construction and industrial </a:t>
            </a:r>
          </a:p>
        </p:txBody>
      </p:sp>
      <p:sp>
        <p:nvSpPr>
          <p:cNvPr id="7" name="Rectangle: Top Corners One Rounded and One Snipped 6">
            <a:extLst>
              <a:ext uri="{FF2B5EF4-FFF2-40B4-BE49-F238E27FC236}">
                <a16:creationId xmlns:a16="http://schemas.microsoft.com/office/drawing/2014/main" id="{B3772C1C-CBA4-40C2-8250-C5B196B3B76D}"/>
              </a:ext>
            </a:extLst>
          </p:cNvPr>
          <p:cNvSpPr/>
          <p:nvPr/>
        </p:nvSpPr>
        <p:spPr>
          <a:xfrm>
            <a:off x="1190629" y="2321583"/>
            <a:ext cx="9399892" cy="365125"/>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Arial Nova Light" panose="020B0304020202020204" pitchFamily="34" charset="0"/>
              </a:rPr>
              <a:t>2.  Multi-year revenue diversification initiative gaining momentum  </a:t>
            </a:r>
          </a:p>
        </p:txBody>
      </p:sp>
      <p:sp>
        <p:nvSpPr>
          <p:cNvPr id="8" name="Rectangle 7">
            <a:extLst>
              <a:ext uri="{FF2B5EF4-FFF2-40B4-BE49-F238E27FC236}">
                <a16:creationId xmlns:a16="http://schemas.microsoft.com/office/drawing/2014/main" id="{41B395A2-D97A-4A05-A34B-3963DBA1EC04}"/>
              </a:ext>
            </a:extLst>
          </p:cNvPr>
          <p:cNvSpPr/>
          <p:nvPr/>
        </p:nvSpPr>
        <p:spPr>
          <a:xfrm>
            <a:off x="1190617" y="2740090"/>
            <a:ext cx="9399892"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rPr>
              <a:t>Annual revenue outside the wind sector is $</a:t>
            </a:r>
            <a:r>
              <a:rPr lang="en-US" sz="1200" dirty="0" smtClean="0">
                <a:solidFill>
                  <a:schemeClr val="tx1">
                    <a:lumMod val="75000"/>
                    <a:lumOff val="25000"/>
                  </a:schemeClr>
                </a:solidFill>
                <a:latin typeface="Arial Nova Light" panose="020B0304020202020204" pitchFamily="34" charset="0"/>
              </a:rPr>
              <a:t>63 </a:t>
            </a:r>
            <a:r>
              <a:rPr lang="en-US" sz="1200" dirty="0">
                <a:solidFill>
                  <a:schemeClr val="tx1">
                    <a:lumMod val="75000"/>
                    <a:lumOff val="25000"/>
                  </a:schemeClr>
                </a:solidFill>
                <a:latin typeface="Arial Nova Light" panose="020B0304020202020204" pitchFamily="34" charset="0"/>
              </a:rPr>
              <a:t>million, customer concentration improving</a:t>
            </a:r>
          </a:p>
          <a:p>
            <a:pPr marL="285750"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rPr>
              <a:t>Plant utilization dramatically improving; non-wind revenue has increased by nearly 3x since 2016</a:t>
            </a:r>
          </a:p>
        </p:txBody>
      </p:sp>
      <p:sp>
        <p:nvSpPr>
          <p:cNvPr id="9" name="Rectangle: Top Corners One Rounded and One Snipped 8">
            <a:extLst>
              <a:ext uri="{FF2B5EF4-FFF2-40B4-BE49-F238E27FC236}">
                <a16:creationId xmlns:a16="http://schemas.microsoft.com/office/drawing/2014/main" id="{A1570636-9B66-4D4C-B0CA-BEEF422649FF}"/>
              </a:ext>
            </a:extLst>
          </p:cNvPr>
          <p:cNvSpPr/>
          <p:nvPr/>
        </p:nvSpPr>
        <p:spPr>
          <a:xfrm>
            <a:off x="1190617" y="4802234"/>
            <a:ext cx="9399892" cy="365125"/>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Arial Nova Light" panose="020B0304020202020204" pitchFamily="34" charset="0"/>
              </a:rPr>
              <a:t>5.  Liquidity profile improving; </a:t>
            </a:r>
            <a:r>
              <a:rPr lang="en-US" sz="1400" b="1" dirty="0" smtClean="0">
                <a:latin typeface="Arial Nova Light" panose="020B0304020202020204" pitchFamily="34" charset="0"/>
              </a:rPr>
              <a:t>total </a:t>
            </a:r>
            <a:r>
              <a:rPr lang="en-US" sz="1400" b="1" dirty="0">
                <a:latin typeface="Arial Nova Light" panose="020B0304020202020204" pitchFamily="34" charset="0"/>
              </a:rPr>
              <a:t>cash and availability of $21.8 million as of 9/30/20</a:t>
            </a:r>
          </a:p>
        </p:txBody>
      </p:sp>
      <p:sp>
        <p:nvSpPr>
          <p:cNvPr id="11" name="Rectangle: Top Corners One Rounded and One Snipped 10">
            <a:extLst>
              <a:ext uri="{FF2B5EF4-FFF2-40B4-BE49-F238E27FC236}">
                <a16:creationId xmlns:a16="http://schemas.microsoft.com/office/drawing/2014/main" id="{BF964510-C378-4C91-BF8B-18599B59661D}"/>
              </a:ext>
            </a:extLst>
          </p:cNvPr>
          <p:cNvSpPr/>
          <p:nvPr/>
        </p:nvSpPr>
        <p:spPr>
          <a:xfrm>
            <a:off x="1190629" y="3206384"/>
            <a:ext cx="9399892" cy="365125"/>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Arial Nova Light" panose="020B0304020202020204" pitchFamily="34" charset="0"/>
              </a:rPr>
              <a:t>3. Extension of PTC and recent trade case findings provide major catalyst for Heavy Fabrications </a:t>
            </a:r>
          </a:p>
        </p:txBody>
      </p:sp>
      <p:sp>
        <p:nvSpPr>
          <p:cNvPr id="12" name="Rectangle 11">
            <a:extLst>
              <a:ext uri="{FF2B5EF4-FFF2-40B4-BE49-F238E27FC236}">
                <a16:creationId xmlns:a16="http://schemas.microsoft.com/office/drawing/2014/main" id="{2112E9C7-67DD-4E69-A94F-B3388748E388}"/>
              </a:ext>
            </a:extLst>
          </p:cNvPr>
          <p:cNvSpPr/>
          <p:nvPr/>
        </p:nvSpPr>
        <p:spPr>
          <a:xfrm>
            <a:off x="1190617" y="3573540"/>
            <a:ext cx="9399892"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rPr>
              <a:t>Demand for renewable energy driven by government incentives and corporate ESG initiatives </a:t>
            </a:r>
          </a:p>
        </p:txBody>
      </p:sp>
      <p:sp>
        <p:nvSpPr>
          <p:cNvPr id="13" name="Rectangle: Top Corners One Rounded and One Snipped 12">
            <a:extLst>
              <a:ext uri="{FF2B5EF4-FFF2-40B4-BE49-F238E27FC236}">
                <a16:creationId xmlns:a16="http://schemas.microsoft.com/office/drawing/2014/main" id="{01C73F6B-D728-415E-BDF2-D79409640CAB}"/>
              </a:ext>
            </a:extLst>
          </p:cNvPr>
          <p:cNvSpPr/>
          <p:nvPr/>
        </p:nvSpPr>
        <p:spPr>
          <a:xfrm>
            <a:off x="1190629" y="4000533"/>
            <a:ext cx="9399892" cy="365125"/>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Arial Nova Light" panose="020B0304020202020204" pitchFamily="34" charset="0"/>
              </a:rPr>
              <a:t>4. Clean tech play positioned for profitable growth </a:t>
            </a:r>
          </a:p>
        </p:txBody>
      </p:sp>
      <p:sp>
        <p:nvSpPr>
          <p:cNvPr id="14" name="Rectangle 13">
            <a:extLst>
              <a:ext uri="{FF2B5EF4-FFF2-40B4-BE49-F238E27FC236}">
                <a16:creationId xmlns:a16="http://schemas.microsoft.com/office/drawing/2014/main" id="{F664A100-6713-42F7-AE33-28C2F1847FEA}"/>
              </a:ext>
            </a:extLst>
          </p:cNvPr>
          <p:cNvSpPr/>
          <p:nvPr/>
        </p:nvSpPr>
        <p:spPr>
          <a:xfrm>
            <a:off x="1190617" y="4374122"/>
            <a:ext cx="9399892"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rPr>
              <a:t>Base wind business remains strong; off-shore wind remains a key growth opportunity </a:t>
            </a:r>
          </a:p>
        </p:txBody>
      </p:sp>
      <p:sp>
        <p:nvSpPr>
          <p:cNvPr id="16" name="Rectangle 15">
            <a:extLst>
              <a:ext uri="{FF2B5EF4-FFF2-40B4-BE49-F238E27FC236}">
                <a16:creationId xmlns:a16="http://schemas.microsoft.com/office/drawing/2014/main" id="{F664A100-6713-42F7-AE33-28C2F1847FEA}"/>
              </a:ext>
            </a:extLst>
          </p:cNvPr>
          <p:cNvSpPr/>
          <p:nvPr/>
        </p:nvSpPr>
        <p:spPr>
          <a:xfrm>
            <a:off x="1190617" y="5174704"/>
            <a:ext cx="9399892"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rPr>
              <a:t>Supportive of customer and end market diversification strategy; opportunistic acquisitions and organic growth investments </a:t>
            </a:r>
          </a:p>
        </p:txBody>
      </p:sp>
    </p:spTree>
    <p:extLst>
      <p:ext uri="{BB962C8B-B14F-4D97-AF65-F5344CB8AC3E}">
        <p14:creationId xmlns:p14="http://schemas.microsoft.com/office/powerpoint/2010/main" val="5336033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APPENDIX</a:t>
            </a:r>
          </a:p>
        </p:txBody>
      </p:sp>
    </p:spTree>
    <p:extLst>
      <p:ext uri="{BB962C8B-B14F-4D97-AF65-F5344CB8AC3E}">
        <p14:creationId xmlns:p14="http://schemas.microsoft.com/office/powerpoint/2010/main" val="26508297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623" y="634524"/>
            <a:ext cx="9887407" cy="576329"/>
          </a:xfrm>
        </p:spPr>
        <p:txBody>
          <a:bodyPr>
            <a:normAutofit fontScale="90000"/>
          </a:bodyPr>
          <a:lstStyle/>
          <a:p>
            <a:r>
              <a:rPr lang="en-US" sz="2400" dirty="0"/>
              <a:t/>
            </a:r>
            <a:br>
              <a:rPr lang="en-US" sz="2400" dirty="0"/>
            </a:br>
            <a:r>
              <a:rPr lang="en-US" sz="2400" dirty="0"/>
              <a:t>SAFE-HARBOR STATEMENT </a:t>
            </a:r>
            <a:br>
              <a:rPr lang="en-US" sz="2400" dirty="0"/>
            </a:br>
            <a:endParaRPr lang="en-US" sz="1800" b="0" dirty="0">
              <a:solidFill>
                <a:srgbClr val="CE7B28"/>
              </a:solidFill>
            </a:endParaRP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2</a:t>
            </a:fld>
            <a:r>
              <a:rPr lang="en-US" dirty="0">
                <a:solidFill>
                  <a:srgbClr val="CE7B28"/>
                </a:solidFill>
              </a:rPr>
              <a:t> |  Investor Presentation </a:t>
            </a:r>
          </a:p>
        </p:txBody>
      </p:sp>
      <p:sp>
        <p:nvSpPr>
          <p:cNvPr id="22" name="Parallelogram 21">
            <a:extLst>
              <a:ext uri="{FF2B5EF4-FFF2-40B4-BE49-F238E27FC236}">
                <a16:creationId xmlns:a16="http://schemas.microsoft.com/office/drawing/2014/main" id="{BA6FC9D1-3808-4DF0-A02E-5D65D3C6E891}"/>
              </a:ext>
            </a:extLst>
          </p:cNvPr>
          <p:cNvSpPr/>
          <p:nvPr/>
        </p:nvSpPr>
        <p:spPr>
          <a:xfrm>
            <a:off x="237067" y="1279742"/>
            <a:ext cx="874202" cy="491620"/>
          </a:xfrm>
          <a:prstGeom prst="parallelogram">
            <a:avLst>
              <a:gd name="adj" fmla="val 44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AA4A930A-71C3-401A-BCAE-58E1A24FCBEA}"/>
              </a:ext>
            </a:extLst>
          </p:cNvPr>
          <p:cNvSpPr/>
          <p:nvPr/>
        </p:nvSpPr>
        <p:spPr>
          <a:xfrm>
            <a:off x="993823" y="1210853"/>
            <a:ext cx="9399892" cy="5158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a:solidFill>
                  <a:schemeClr val="tx2"/>
                </a:solidFill>
                <a:latin typeface="Arial Nova" panose="020B0504020202020204"/>
              </a:rPr>
              <a:t>This release contains “forward looking statements”—that is, statements related to future, not past, events—as defined in Section 21E of the Securities Exchange Act of 1934, as amended, that reflect our current expectations regarding our future growth, results of operations, financial condition, cash flows, performance, business prospects and opportunities, as well as assumptions made by, and information currently available to, our management. Forward-looking statements include any statement that does not directly relate to a current or historical fact. We have tried to identify forward looking statements by using words such as “anticipate,” “believe,” “expect,” “intend,” “will,” “should,” “may,” “plan” and similar expressions, but these words are not the exclusive means of identifying forward looking statements.</a:t>
            </a:r>
          </a:p>
          <a:p>
            <a:r>
              <a:rPr lang="en-US" sz="1000" dirty="0">
                <a:solidFill>
                  <a:schemeClr val="tx2"/>
                </a:solidFill>
                <a:latin typeface="Arial Nova" panose="020B0504020202020204"/>
              </a:rPr>
              <a:t> </a:t>
            </a:r>
          </a:p>
          <a:p>
            <a:r>
              <a:rPr lang="en-US" sz="1000" dirty="0">
                <a:solidFill>
                  <a:schemeClr val="tx2"/>
                </a:solidFill>
                <a:latin typeface="Arial Nova" panose="020B0504020202020204"/>
              </a:rPr>
              <a:t>Our forward-looking statements may include or relate to our beliefs, expectations, plans and/or assumptions with respect to the following, many of which are, and will be, amplified by the COVID-19 pandemic: (</a:t>
            </a:r>
            <a:r>
              <a:rPr lang="en-US" sz="1000" dirty="0" err="1">
                <a:solidFill>
                  <a:schemeClr val="tx2"/>
                </a:solidFill>
                <a:latin typeface="Arial Nova" panose="020B0504020202020204"/>
              </a:rPr>
              <a:t>i</a:t>
            </a:r>
            <a:r>
              <a:rPr lang="en-US" sz="1000" dirty="0">
                <a:solidFill>
                  <a:schemeClr val="tx2"/>
                </a:solidFill>
                <a:latin typeface="Arial Nova" panose="020B0504020202020204"/>
              </a:rPr>
              <a:t>) the impact of global health concerns, including the impact of the current COVID-19 pandemic on the economies and financial markets and the demand for our products; (ii) state, local and federal regulatory frameworks affecting the industries in which we compete, including the wind energy industry, and the related extension, continuation or renewal of federal tax incentives and grants and state renewable portfolio standards as well as new or continuing tariffs on steel or other products imported into the United States; (iii) our customer relationships and our substantial dependency on a few significant customers and our efforts to diversify our customer base and sector focus and leverage relationships across business units; (iv) the economic and operational stability of our significant customers and suppliers, including their respective supply chains, and the ability to source alternative suppliers as necessary, in light of the COVID-19 pandemic; (v) our ability to continue to grow our business organically and through acquisitions, and the impairment thereto by the impact of the COVID-19 pandemic; (vi) the production, sales, collections, customer deposits and revenues generated by new customer orders and our ability to realize the resulting cash flows; (vii) information technology failures, network disruptions, cybersecurity attacks or breaches in data security, including with respect to any remote work arrangements implemented in response to the COVID-19 pandemic; (viii) the sufficiency of our liquidity and alternate sources of funding, if necessary; (ix) our ability to realize revenue from customer orders and backlog; (x) our ability to operate our business efficiently, comply with our debt obligations, manage capital expenditures and costs effectively, and generate cash flow; (xi) the economy, including its stability in light of the COVID-19 pandemic, and the potential impact it may have on our business, including our customers; (xii) the state of the wind energy market and other energy and industrial markets generally and the impact of competition and economic volatility in those markets; (xiii) the effects of market disruptions and regular market volatility, including fluctuations in the price of oil, gas and other commodities; (xiv) competition from new or existing industry participants including, in particular, increased competition from foreign tower manufacturers; (xv) the effects of the change of administrations in the U.S. federal government; (xvi) our ability to successfully integrate and operate acquired companies and to identify, negotiate and execute future acquisitions; (xvii) the potential loss of tax benefits if we experience an “ownership change” under Section 382 of the Internal Revenue Code of 1986, as amended; (xviii) our ability to utilize various relief options enabled by the CARES Act, including our ability to receive forgiveness of the PPP Loans; (xix) the limited trading market for our securities and the volatility of market price for our securities; and (xx) the impact of future sales of our common stock or securities convertible into our common stock on our stock price. These statements are based on information currently available to us and are subject to various risks, uncertainties and other factors that could cause our actual growth, results of operations, financial condition, cash flows, performance, business prospects and opportunities to differ materially from those expressed in, or implied by, these statements including, but not limited to, those set forth under the caption “Risk Factors” in Part I, Item 1A of our Annual Report on Form 10-K for the year ended December 31, 2019, as supplemented by our Current Report on Form 8-K filed April 17, 2020 and our Quarterly Report on Form 10-Q for the quarterly period ended June 30, 2020. We are under no duty to update any of these statements. You should not consider any list of such factors to be an exhaustive statement of all of the risks, uncertainties or other factors that could cause our current beliefs, expectations, plans and/or assumptions to change. Accordingly, forward-looking statements should not be relied upon as a predictor of actual results.</a:t>
            </a:r>
          </a:p>
          <a:p>
            <a:pPr marL="285750" indent="-285750" algn="just">
              <a:buFont typeface="Roboto Thin" panose="02000000000000000000" pitchFamily="2" charset="0"/>
              <a:buChar char="&gt;"/>
            </a:pPr>
            <a:endParaRPr lang="en-US" sz="1000" dirty="0">
              <a:solidFill>
                <a:schemeClr val="tx2"/>
              </a:solidFill>
              <a:latin typeface="Arial Nova" panose="020B0504020202020204"/>
            </a:endParaRPr>
          </a:p>
        </p:txBody>
      </p:sp>
    </p:spTree>
    <p:extLst>
      <p:ext uri="{BB962C8B-B14F-4D97-AF65-F5344CB8AC3E}">
        <p14:creationId xmlns:p14="http://schemas.microsoft.com/office/powerpoint/2010/main" val="3209885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EXHIBIT A    </a:t>
            </a:r>
            <a:br>
              <a:rPr lang="en-US" sz="2400" dirty="0"/>
            </a:br>
            <a:r>
              <a:rPr lang="en-US" sz="1800" b="0" dirty="0">
                <a:solidFill>
                  <a:srgbClr val="CE7B28"/>
                </a:solidFill>
              </a:rPr>
              <a:t>Orders, Revenues and Operating Income (Loss) By Segment </a:t>
            </a: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20</a:t>
            </a:fld>
            <a:r>
              <a:rPr lang="en-US" dirty="0">
                <a:solidFill>
                  <a:srgbClr val="CE7B28"/>
                </a:solidFill>
              </a:rPr>
              <a:t> |  Investor Presentation </a:t>
            </a:r>
          </a:p>
        </p:txBody>
      </p:sp>
      <p:pic>
        <p:nvPicPr>
          <p:cNvPr id="9" name="Picture 8"/>
          <p:cNvPicPr>
            <a:picLocks noChangeAspect="1"/>
          </p:cNvPicPr>
          <p:nvPr/>
        </p:nvPicPr>
        <p:blipFill>
          <a:blip r:embed="rId2"/>
          <a:stretch>
            <a:fillRect/>
          </a:stretch>
        </p:blipFill>
        <p:spPr>
          <a:xfrm>
            <a:off x="1695809" y="1412284"/>
            <a:ext cx="7699980" cy="4225118"/>
          </a:xfrm>
          <a:prstGeom prst="rect">
            <a:avLst/>
          </a:prstGeom>
        </p:spPr>
      </p:pic>
    </p:spTree>
    <p:extLst>
      <p:ext uri="{BB962C8B-B14F-4D97-AF65-F5344CB8AC3E}">
        <p14:creationId xmlns:p14="http://schemas.microsoft.com/office/powerpoint/2010/main" val="12521534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EXHIBIT B </a:t>
            </a:r>
            <a:br>
              <a:rPr lang="en-US" sz="2400" dirty="0"/>
            </a:br>
            <a:r>
              <a:rPr lang="en-US" sz="2000" b="0" dirty="0">
                <a:solidFill>
                  <a:srgbClr val="CE7B28"/>
                </a:solidFill>
              </a:rPr>
              <a:t>GAAP to Non-GAAP Consolidated Adjusted EBITDA Reconciliation </a:t>
            </a: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21</a:t>
            </a:fld>
            <a:r>
              <a:rPr lang="en-US" dirty="0">
                <a:solidFill>
                  <a:srgbClr val="CE7B28"/>
                </a:solidFill>
              </a:rPr>
              <a:t> |  Investor Presentation </a:t>
            </a:r>
          </a:p>
        </p:txBody>
      </p:sp>
      <p:pic>
        <p:nvPicPr>
          <p:cNvPr id="9" name="Picture 8"/>
          <p:cNvPicPr>
            <a:picLocks noChangeAspect="1"/>
          </p:cNvPicPr>
          <p:nvPr/>
        </p:nvPicPr>
        <p:blipFill>
          <a:blip r:embed="rId2"/>
          <a:stretch>
            <a:fillRect/>
          </a:stretch>
        </p:blipFill>
        <p:spPr>
          <a:xfrm>
            <a:off x="529741" y="2101826"/>
            <a:ext cx="11094155" cy="2116423"/>
          </a:xfrm>
          <a:prstGeom prst="rect">
            <a:avLst/>
          </a:prstGeom>
        </p:spPr>
      </p:pic>
    </p:spTree>
    <p:extLst>
      <p:ext uri="{BB962C8B-B14F-4D97-AF65-F5344CB8AC3E}">
        <p14:creationId xmlns:p14="http://schemas.microsoft.com/office/powerpoint/2010/main" val="34205891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EXHIBIT C</a:t>
            </a:r>
            <a:br>
              <a:rPr lang="en-US" sz="2400" dirty="0"/>
            </a:br>
            <a:r>
              <a:rPr lang="en-US" sz="2000" b="0" dirty="0">
                <a:solidFill>
                  <a:srgbClr val="CE7B28"/>
                </a:solidFill>
              </a:rPr>
              <a:t>GAAP to Non-GAAP Adjusted EBITDA Reconciliation By Segment  </a:t>
            </a: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22</a:t>
            </a:fld>
            <a:r>
              <a:rPr lang="en-US" dirty="0">
                <a:solidFill>
                  <a:srgbClr val="CE7B28"/>
                </a:solidFill>
              </a:rPr>
              <a:t> |  Investor Presentation </a:t>
            </a:r>
          </a:p>
        </p:txBody>
      </p:sp>
      <p:pic>
        <p:nvPicPr>
          <p:cNvPr id="7" name="Picture 6"/>
          <p:cNvPicPr>
            <a:picLocks noChangeAspect="1"/>
          </p:cNvPicPr>
          <p:nvPr/>
        </p:nvPicPr>
        <p:blipFill>
          <a:blip r:embed="rId2"/>
          <a:stretch>
            <a:fillRect/>
          </a:stretch>
        </p:blipFill>
        <p:spPr>
          <a:xfrm>
            <a:off x="1407363" y="1862355"/>
            <a:ext cx="8855455" cy="1571275"/>
          </a:xfrm>
          <a:prstGeom prst="rect">
            <a:avLst/>
          </a:prstGeom>
        </p:spPr>
      </p:pic>
      <p:pic>
        <p:nvPicPr>
          <p:cNvPr id="8" name="Picture 7"/>
          <p:cNvPicPr>
            <a:picLocks noChangeAspect="1"/>
          </p:cNvPicPr>
          <p:nvPr/>
        </p:nvPicPr>
        <p:blipFill>
          <a:blip r:embed="rId3"/>
          <a:stretch>
            <a:fillRect/>
          </a:stretch>
        </p:blipFill>
        <p:spPr>
          <a:xfrm>
            <a:off x="1407363" y="3943740"/>
            <a:ext cx="8855450" cy="1707512"/>
          </a:xfrm>
          <a:prstGeom prst="rect">
            <a:avLst/>
          </a:prstGeom>
        </p:spPr>
      </p:pic>
    </p:spTree>
    <p:extLst>
      <p:ext uri="{BB962C8B-B14F-4D97-AF65-F5344CB8AC3E}">
        <p14:creationId xmlns:p14="http://schemas.microsoft.com/office/powerpoint/2010/main" val="8075782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EXHIBIT C (Continued)</a:t>
            </a:r>
            <a:br>
              <a:rPr lang="en-US" sz="2400" dirty="0"/>
            </a:br>
            <a:r>
              <a:rPr lang="en-US" sz="2000" b="0" dirty="0">
                <a:solidFill>
                  <a:srgbClr val="CE7B28"/>
                </a:solidFill>
              </a:rPr>
              <a:t>GAAP to Non-GAAP Adjusted EBITDA Reconciliation By Segment  </a:t>
            </a: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23</a:t>
            </a:fld>
            <a:r>
              <a:rPr lang="en-US" dirty="0">
                <a:solidFill>
                  <a:srgbClr val="CE7B28"/>
                </a:solidFill>
              </a:rPr>
              <a:t> |  Investor Presentation </a:t>
            </a:r>
          </a:p>
        </p:txBody>
      </p:sp>
      <p:pic>
        <p:nvPicPr>
          <p:cNvPr id="9" name="Picture 8"/>
          <p:cNvPicPr>
            <a:picLocks noChangeAspect="1"/>
          </p:cNvPicPr>
          <p:nvPr/>
        </p:nvPicPr>
        <p:blipFill>
          <a:blip r:embed="rId2"/>
          <a:stretch>
            <a:fillRect/>
          </a:stretch>
        </p:blipFill>
        <p:spPr>
          <a:xfrm>
            <a:off x="1245409" y="1669409"/>
            <a:ext cx="9475814" cy="1778538"/>
          </a:xfrm>
          <a:prstGeom prst="rect">
            <a:avLst/>
          </a:prstGeom>
        </p:spPr>
      </p:pic>
      <p:pic>
        <p:nvPicPr>
          <p:cNvPr id="10" name="Picture 9"/>
          <p:cNvPicPr>
            <a:picLocks noChangeAspect="1"/>
          </p:cNvPicPr>
          <p:nvPr/>
        </p:nvPicPr>
        <p:blipFill>
          <a:blip r:embed="rId3"/>
          <a:stretch>
            <a:fillRect/>
          </a:stretch>
        </p:blipFill>
        <p:spPr>
          <a:xfrm>
            <a:off x="1245409" y="3774975"/>
            <a:ext cx="9475814" cy="1778538"/>
          </a:xfrm>
          <a:prstGeom prst="rect">
            <a:avLst/>
          </a:prstGeom>
        </p:spPr>
      </p:pic>
    </p:spTree>
    <p:extLst>
      <p:ext uri="{BB962C8B-B14F-4D97-AF65-F5344CB8AC3E}">
        <p14:creationId xmlns:p14="http://schemas.microsoft.com/office/powerpoint/2010/main" val="1768130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50F71D83-C070-6E4A-8F57-CF9FE86D19D3}"/>
              </a:ext>
            </a:extLst>
          </p:cNvPr>
          <p:cNvPicPr>
            <a:picLocks noChangeAspect="1"/>
          </p:cNvPicPr>
          <p:nvPr/>
        </p:nvPicPr>
        <p:blipFill>
          <a:blip r:embed="rId2"/>
          <a:srcRect t="7813" b="7813"/>
          <a:stretch>
            <a:fillRect/>
          </a:stretch>
        </p:blipFill>
        <p:spPr>
          <a:xfrm>
            <a:off x="0" y="0"/>
            <a:ext cx="12192000" cy="6858000"/>
          </a:xfrm>
          <a:prstGeom prst="rect">
            <a:avLst/>
          </a:prstGeom>
        </p:spPr>
      </p:pic>
      <p:sp>
        <p:nvSpPr>
          <p:cNvPr id="4" name="Subtitle 3"/>
          <p:cNvSpPr>
            <a:spLocks noGrp="1"/>
          </p:cNvSpPr>
          <p:nvPr>
            <p:ph type="subTitle" idx="1"/>
          </p:nvPr>
        </p:nvSpPr>
        <p:spPr/>
        <p:txBody>
          <a:bodyPr/>
          <a:lstStyle/>
          <a:p>
            <a:r>
              <a:rPr lang="en-US" dirty="0"/>
              <a:t>Please contact our investor relations team at Investor@BWEN.com</a:t>
            </a:r>
          </a:p>
        </p:txBody>
      </p:sp>
      <p:pic>
        <p:nvPicPr>
          <p:cNvPr id="6" name="Picture 5"/>
          <p:cNvPicPr>
            <a:picLocks noChangeAspect="1"/>
          </p:cNvPicPr>
          <p:nvPr/>
        </p:nvPicPr>
        <p:blipFill>
          <a:blip r:embed="rId3"/>
          <a:stretch>
            <a:fillRect/>
          </a:stretch>
        </p:blipFill>
        <p:spPr>
          <a:xfrm>
            <a:off x="6927622" y="540269"/>
            <a:ext cx="2744401" cy="405862"/>
          </a:xfrm>
          <a:prstGeom prst="rect">
            <a:avLst/>
          </a:prstGeom>
        </p:spPr>
      </p:pic>
      <p:sp>
        <p:nvSpPr>
          <p:cNvPr id="7" name="Subtitle 3">
            <a:extLst>
              <a:ext uri="{FF2B5EF4-FFF2-40B4-BE49-F238E27FC236}">
                <a16:creationId xmlns:a16="http://schemas.microsoft.com/office/drawing/2014/main" id="{EADF7303-494C-4242-BF64-54A3885839D7}"/>
              </a:ext>
            </a:extLst>
          </p:cNvPr>
          <p:cNvSpPr txBox="1">
            <a:spLocks/>
          </p:cNvSpPr>
          <p:nvPr/>
        </p:nvSpPr>
        <p:spPr>
          <a:xfrm>
            <a:off x="6940740" y="4045550"/>
            <a:ext cx="3773716" cy="122430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a:buNone/>
              <a:defRPr sz="2200" b="0" i="0" kern="1200">
                <a:solidFill>
                  <a:schemeClr val="bg1"/>
                </a:solidFill>
                <a:latin typeface="Arial Nova Light" charset="0"/>
                <a:ea typeface="Arial Nova Light" charset="0"/>
                <a:cs typeface="Arial Nova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Arial Nova Light" charset="0"/>
                <a:ea typeface="Arial Nova Light" charset="0"/>
                <a:cs typeface="Arial Nova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Arial Nova Light" charset="0"/>
                <a:ea typeface="Arial Nova Light" charset="0"/>
                <a:cs typeface="Arial Nova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Arial Nova Light" charset="0"/>
                <a:ea typeface="Arial Nova Light" charset="0"/>
                <a:cs typeface="Arial Nova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Arial Nova Light" charset="0"/>
                <a:ea typeface="Arial Nova Light" charset="0"/>
                <a:cs typeface="Arial Nova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4000" b="1" dirty="0"/>
              <a:t>IR CONTACT</a:t>
            </a:r>
          </a:p>
        </p:txBody>
      </p:sp>
    </p:spTree>
    <p:extLst>
      <p:ext uri="{BB962C8B-B14F-4D97-AF65-F5344CB8AC3E}">
        <p14:creationId xmlns:p14="http://schemas.microsoft.com/office/powerpoint/2010/main" val="257874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28" y="2855426"/>
            <a:ext cx="5900029" cy="1325563"/>
          </a:xfrm>
        </p:spPr>
        <p:txBody>
          <a:bodyPr>
            <a:normAutofit/>
          </a:bodyPr>
          <a:lstStyle/>
          <a:p>
            <a:r>
              <a:rPr lang="en-US" dirty="0"/>
              <a:t>PERFORMANCE </a:t>
            </a:r>
            <a:br>
              <a:rPr lang="en-US" dirty="0"/>
            </a:br>
            <a:r>
              <a:rPr lang="en-US" dirty="0"/>
              <a:t>OVERVIEW</a:t>
            </a:r>
          </a:p>
        </p:txBody>
      </p:sp>
    </p:spTree>
    <p:extLst>
      <p:ext uri="{BB962C8B-B14F-4D97-AF65-F5344CB8AC3E}">
        <p14:creationId xmlns:p14="http://schemas.microsoft.com/office/powerpoint/2010/main" val="441099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4</a:t>
            </a:fld>
            <a:r>
              <a:rPr lang="en-US" dirty="0">
                <a:solidFill>
                  <a:srgbClr val="CE7B28"/>
                </a:solidFill>
              </a:rPr>
              <a:t> |  Investor Presentation </a:t>
            </a:r>
          </a:p>
        </p:txBody>
      </p:sp>
      <p:sp>
        <p:nvSpPr>
          <p:cNvPr id="27" name="Parallelogram 26">
            <a:extLst>
              <a:ext uri="{FF2B5EF4-FFF2-40B4-BE49-F238E27FC236}">
                <a16:creationId xmlns:a16="http://schemas.microsoft.com/office/drawing/2014/main" id="{BA6FC9D1-3808-4DF0-A02E-5D65D3C6E891}"/>
              </a:ext>
            </a:extLst>
          </p:cNvPr>
          <p:cNvSpPr/>
          <p:nvPr/>
        </p:nvSpPr>
        <p:spPr>
          <a:xfrm>
            <a:off x="914856" y="1323794"/>
            <a:ext cx="874202" cy="491620"/>
          </a:xfrm>
          <a:prstGeom prst="parallelogram">
            <a:avLst>
              <a:gd name="adj" fmla="val 44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1200" b="1" dirty="0">
              <a:solidFill>
                <a:schemeClr val="bg2"/>
              </a:solidFill>
              <a:latin typeface="+mj-lt"/>
              <a:ea typeface="Open Sans" panose="020B0606030504020204" pitchFamily="34" charset="0"/>
              <a:cs typeface="Open Sans" panose="020B0606030504020204" pitchFamily="34" charset="0"/>
            </a:endParaRPr>
          </a:p>
        </p:txBody>
      </p:sp>
      <p:sp>
        <p:nvSpPr>
          <p:cNvPr id="29" name="Rectangle 28">
            <a:extLst>
              <a:ext uri="{FF2B5EF4-FFF2-40B4-BE49-F238E27FC236}">
                <a16:creationId xmlns:a16="http://schemas.microsoft.com/office/drawing/2014/main" id="{BB1B96E2-9F65-4C35-960B-0236E11EA263}"/>
              </a:ext>
            </a:extLst>
          </p:cNvPr>
          <p:cNvSpPr/>
          <p:nvPr/>
        </p:nvSpPr>
        <p:spPr>
          <a:xfrm>
            <a:off x="1078339" y="1670505"/>
            <a:ext cx="9399892"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endParaRPr lang="en-US" sz="1200" dirty="0">
              <a:solidFill>
                <a:schemeClr val="tx1">
                  <a:lumMod val="75000"/>
                  <a:lumOff val="25000"/>
                </a:schemeClr>
              </a:solidFill>
              <a:latin typeface="Arial Nova Light" panose="020B0304020202020204" pitchFamily="34" charset="0"/>
            </a:endParaRPr>
          </a:p>
        </p:txBody>
      </p:sp>
      <p:sp>
        <p:nvSpPr>
          <p:cNvPr id="44" name="Parallelogram 43">
            <a:extLst>
              <a:ext uri="{FF2B5EF4-FFF2-40B4-BE49-F238E27FC236}">
                <a16:creationId xmlns:a16="http://schemas.microsoft.com/office/drawing/2014/main" id="{BA6FC9D1-3808-4DF0-A02E-5D65D3C6E891}"/>
              </a:ext>
            </a:extLst>
          </p:cNvPr>
          <p:cNvSpPr/>
          <p:nvPr/>
        </p:nvSpPr>
        <p:spPr>
          <a:xfrm>
            <a:off x="914856" y="4779410"/>
            <a:ext cx="874202" cy="491620"/>
          </a:xfrm>
          <a:prstGeom prst="parallelogram">
            <a:avLst>
              <a:gd name="adj" fmla="val 44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1200" b="1" dirty="0">
              <a:solidFill>
                <a:schemeClr val="bg2"/>
              </a:solidFill>
              <a:latin typeface="+mj-lt"/>
              <a:ea typeface="Open Sans" panose="020B0606030504020204" pitchFamily="34" charset="0"/>
              <a:cs typeface="Open Sans" panose="020B0606030504020204" pitchFamily="34" charset="0"/>
            </a:endParaRPr>
          </a:p>
        </p:txBody>
      </p:sp>
      <p:sp>
        <p:nvSpPr>
          <p:cNvPr id="34" name="Title 1">
            <a:extLst>
              <a:ext uri="{FF2B5EF4-FFF2-40B4-BE49-F238E27FC236}">
                <a16:creationId xmlns:a16="http://schemas.microsoft.com/office/drawing/2014/main" id="{E10C976D-D574-42CF-B06B-4A4D0CB2BDE1}"/>
              </a:ext>
            </a:extLst>
          </p:cNvPr>
          <p:cNvSpPr>
            <a:spLocks noGrp="1"/>
          </p:cNvSpPr>
          <p:nvPr>
            <p:ph type="title"/>
          </p:nvPr>
        </p:nvSpPr>
        <p:spPr>
          <a:xfrm>
            <a:off x="1190622" y="473723"/>
            <a:ext cx="9887407" cy="576329"/>
          </a:xfrm>
        </p:spPr>
        <p:txBody>
          <a:bodyPr>
            <a:normAutofit/>
          </a:bodyPr>
          <a:lstStyle/>
          <a:p>
            <a:r>
              <a:rPr lang="en-US" sz="2400" dirty="0"/>
              <a:t>EXECUTIVE SUMMARY  </a:t>
            </a:r>
            <a:br>
              <a:rPr lang="en-US" sz="2400" dirty="0"/>
            </a:br>
            <a:r>
              <a:rPr lang="en-US" sz="1800" b="0" dirty="0">
                <a:solidFill>
                  <a:srgbClr val="CE7B28"/>
                </a:solidFill>
              </a:rPr>
              <a:t>Third Quarter 2020  </a:t>
            </a:r>
          </a:p>
        </p:txBody>
      </p:sp>
      <p:sp>
        <p:nvSpPr>
          <p:cNvPr id="8" name="Rectangle 7">
            <a:extLst>
              <a:ext uri="{FF2B5EF4-FFF2-40B4-BE49-F238E27FC236}">
                <a16:creationId xmlns:a16="http://schemas.microsoft.com/office/drawing/2014/main" id="{43C5037B-6879-44EA-A332-660A058821FF}"/>
              </a:ext>
            </a:extLst>
          </p:cNvPr>
          <p:cNvSpPr/>
          <p:nvPr/>
        </p:nvSpPr>
        <p:spPr>
          <a:xfrm>
            <a:off x="1190622" y="1411550"/>
            <a:ext cx="3044027" cy="870011"/>
          </a:xfrm>
          <a:prstGeom prst="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500" b="1" dirty="0">
              <a:latin typeface="Arial Nova Light" panose="020B0304020202020204" pitchFamily="34" charset="0"/>
            </a:endParaRPr>
          </a:p>
          <a:p>
            <a:r>
              <a:rPr lang="en-US" sz="1500" b="1" dirty="0">
                <a:latin typeface="Arial Nova Light" panose="020B0304020202020204" pitchFamily="34" charset="0"/>
              </a:rPr>
              <a:t>Stable revenue growth driven by wind tower demand</a:t>
            </a:r>
          </a:p>
          <a:p>
            <a:endParaRPr lang="en-US" sz="1500" b="1" dirty="0">
              <a:latin typeface="Arial Nova Light" panose="020B0304020202020204" pitchFamily="34" charset="0"/>
            </a:endParaRPr>
          </a:p>
        </p:txBody>
      </p:sp>
      <p:cxnSp>
        <p:nvCxnSpPr>
          <p:cNvPr id="15" name="Straight Connector 14">
            <a:extLst>
              <a:ext uri="{FF2B5EF4-FFF2-40B4-BE49-F238E27FC236}">
                <a16:creationId xmlns:a16="http://schemas.microsoft.com/office/drawing/2014/main" id="{BBD4B42C-C794-4DDE-ADC6-1A507B4975D3}"/>
              </a:ext>
            </a:extLst>
          </p:cNvPr>
          <p:cNvCxnSpPr>
            <a:cxnSpLocks/>
          </p:cNvCxnSpPr>
          <p:nvPr/>
        </p:nvCxnSpPr>
        <p:spPr>
          <a:xfrm>
            <a:off x="1190621" y="2277122"/>
            <a:ext cx="3044028" cy="4439"/>
          </a:xfrm>
          <a:prstGeom prst="line">
            <a:avLst/>
          </a:prstGeom>
          <a:ln w="25400">
            <a:solidFill>
              <a:srgbClr val="CE7B28"/>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429FAC6F-5D75-4C84-9475-A4A34EF0FD4E}"/>
              </a:ext>
            </a:extLst>
          </p:cNvPr>
          <p:cNvSpPr/>
          <p:nvPr/>
        </p:nvSpPr>
        <p:spPr>
          <a:xfrm>
            <a:off x="4573987" y="1411550"/>
            <a:ext cx="3044027" cy="870011"/>
          </a:xfrm>
          <a:prstGeom prst="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500" b="1" dirty="0">
              <a:latin typeface="Arial Nova Light" panose="020B0304020202020204" pitchFamily="34" charset="0"/>
            </a:endParaRPr>
          </a:p>
          <a:p>
            <a:r>
              <a:rPr lang="en-US" sz="1500" b="1" dirty="0">
                <a:latin typeface="Arial Nova Light" panose="020B0304020202020204" pitchFamily="34" charset="0"/>
              </a:rPr>
              <a:t>Operated wind tower manufacturing facilities near optimal capacity</a:t>
            </a:r>
          </a:p>
          <a:p>
            <a:endParaRPr lang="en-US" sz="1500" b="1" dirty="0">
              <a:latin typeface="Arial Nova Light" panose="020B0304020202020204" pitchFamily="34" charset="0"/>
            </a:endParaRPr>
          </a:p>
        </p:txBody>
      </p:sp>
      <p:cxnSp>
        <p:nvCxnSpPr>
          <p:cNvPr id="43" name="Straight Connector 42">
            <a:extLst>
              <a:ext uri="{FF2B5EF4-FFF2-40B4-BE49-F238E27FC236}">
                <a16:creationId xmlns:a16="http://schemas.microsoft.com/office/drawing/2014/main" id="{5E7568F0-41E5-4543-B6DE-0163C09AF80B}"/>
              </a:ext>
            </a:extLst>
          </p:cNvPr>
          <p:cNvCxnSpPr>
            <a:cxnSpLocks/>
          </p:cNvCxnSpPr>
          <p:nvPr/>
        </p:nvCxnSpPr>
        <p:spPr>
          <a:xfrm>
            <a:off x="4573986" y="2277122"/>
            <a:ext cx="3044028" cy="4439"/>
          </a:xfrm>
          <a:prstGeom prst="line">
            <a:avLst/>
          </a:prstGeom>
          <a:ln w="25400">
            <a:solidFill>
              <a:srgbClr val="CE7B28"/>
            </a:solidFill>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251605B3-2F88-4CD7-B72A-311090D12525}"/>
              </a:ext>
            </a:extLst>
          </p:cNvPr>
          <p:cNvSpPr/>
          <p:nvPr/>
        </p:nvSpPr>
        <p:spPr>
          <a:xfrm>
            <a:off x="7957351" y="1411550"/>
            <a:ext cx="3044027" cy="870011"/>
          </a:xfrm>
          <a:prstGeom prst="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500" b="1" dirty="0">
              <a:latin typeface="Arial Nova Light" panose="020B0304020202020204" pitchFamily="34" charset="0"/>
            </a:endParaRPr>
          </a:p>
          <a:p>
            <a:r>
              <a:rPr lang="en-US" sz="1500" b="1" dirty="0">
                <a:latin typeface="Arial Nova Light" panose="020B0304020202020204" pitchFamily="34" charset="0"/>
              </a:rPr>
              <a:t>Pandemic-related supply chain disruptions impacted margin capture</a:t>
            </a:r>
          </a:p>
          <a:p>
            <a:endParaRPr lang="en-US" sz="1500" b="1" dirty="0">
              <a:latin typeface="Arial Nova Light" panose="020B0304020202020204" pitchFamily="34" charset="0"/>
            </a:endParaRPr>
          </a:p>
        </p:txBody>
      </p:sp>
      <p:cxnSp>
        <p:nvCxnSpPr>
          <p:cNvPr id="47" name="Straight Connector 46">
            <a:extLst>
              <a:ext uri="{FF2B5EF4-FFF2-40B4-BE49-F238E27FC236}">
                <a16:creationId xmlns:a16="http://schemas.microsoft.com/office/drawing/2014/main" id="{AC118388-24C4-4DEC-AE50-9602384DAAA7}"/>
              </a:ext>
            </a:extLst>
          </p:cNvPr>
          <p:cNvCxnSpPr>
            <a:cxnSpLocks/>
          </p:cNvCxnSpPr>
          <p:nvPr/>
        </p:nvCxnSpPr>
        <p:spPr>
          <a:xfrm>
            <a:off x="7957350" y="2277122"/>
            <a:ext cx="3044028" cy="4439"/>
          </a:xfrm>
          <a:prstGeom prst="line">
            <a:avLst/>
          </a:prstGeom>
          <a:ln w="25400">
            <a:solidFill>
              <a:srgbClr val="CE7B28"/>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31097C54-EB4A-49FA-85B5-2A1DDE8B24FA}"/>
              </a:ext>
            </a:extLst>
          </p:cNvPr>
          <p:cNvSpPr/>
          <p:nvPr/>
        </p:nvSpPr>
        <p:spPr>
          <a:xfrm>
            <a:off x="1190623" y="3517986"/>
            <a:ext cx="3044027" cy="870011"/>
          </a:xfrm>
          <a:prstGeom prst="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500" b="1" dirty="0">
              <a:latin typeface="Arial Nova Light" panose="020B0304020202020204" pitchFamily="34" charset="0"/>
            </a:endParaRPr>
          </a:p>
          <a:p>
            <a:r>
              <a:rPr lang="en-US" sz="1500" b="1" dirty="0">
                <a:latin typeface="Arial Nova Light" panose="020B0304020202020204" pitchFamily="34" charset="0"/>
              </a:rPr>
              <a:t>Working capital discipline drove improved free cash flow</a:t>
            </a:r>
          </a:p>
          <a:p>
            <a:endParaRPr lang="en-US" sz="1500" b="1" dirty="0">
              <a:latin typeface="Arial Nova Light" panose="020B0304020202020204" pitchFamily="34" charset="0"/>
            </a:endParaRPr>
          </a:p>
        </p:txBody>
      </p:sp>
      <p:cxnSp>
        <p:nvCxnSpPr>
          <p:cNvPr id="50" name="Straight Connector 49">
            <a:extLst>
              <a:ext uri="{FF2B5EF4-FFF2-40B4-BE49-F238E27FC236}">
                <a16:creationId xmlns:a16="http://schemas.microsoft.com/office/drawing/2014/main" id="{BF808EEC-14E8-4B28-804E-06E0E16C1793}"/>
              </a:ext>
            </a:extLst>
          </p:cNvPr>
          <p:cNvCxnSpPr>
            <a:cxnSpLocks/>
          </p:cNvCxnSpPr>
          <p:nvPr/>
        </p:nvCxnSpPr>
        <p:spPr>
          <a:xfrm>
            <a:off x="1190622" y="4383558"/>
            <a:ext cx="3044028" cy="4439"/>
          </a:xfrm>
          <a:prstGeom prst="line">
            <a:avLst/>
          </a:prstGeom>
          <a:ln w="25400">
            <a:solidFill>
              <a:srgbClr val="CE7B28"/>
            </a:solidFill>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71594966-E98A-4BE6-9B31-54FE0580E409}"/>
              </a:ext>
            </a:extLst>
          </p:cNvPr>
          <p:cNvSpPr/>
          <p:nvPr/>
        </p:nvSpPr>
        <p:spPr>
          <a:xfrm>
            <a:off x="4573987" y="3517986"/>
            <a:ext cx="3044027" cy="870011"/>
          </a:xfrm>
          <a:prstGeom prst="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500" b="1" dirty="0">
              <a:latin typeface="Arial Nova Light" panose="020B0304020202020204" pitchFamily="34" charset="0"/>
            </a:endParaRPr>
          </a:p>
          <a:p>
            <a:r>
              <a:rPr lang="en-US" sz="1500" b="1" dirty="0">
                <a:latin typeface="Arial Nova Light" panose="020B0304020202020204" pitchFamily="34" charset="0"/>
              </a:rPr>
              <a:t>Reduced outstanding borrowings, while improving liquidity position</a:t>
            </a:r>
          </a:p>
          <a:p>
            <a:endParaRPr lang="en-US" sz="1500" b="1" dirty="0">
              <a:latin typeface="Arial Nova Light" panose="020B0304020202020204" pitchFamily="34" charset="0"/>
            </a:endParaRPr>
          </a:p>
        </p:txBody>
      </p:sp>
      <p:cxnSp>
        <p:nvCxnSpPr>
          <p:cNvPr id="53" name="Straight Connector 52">
            <a:extLst>
              <a:ext uri="{FF2B5EF4-FFF2-40B4-BE49-F238E27FC236}">
                <a16:creationId xmlns:a16="http://schemas.microsoft.com/office/drawing/2014/main" id="{B237DCC6-6EE9-4F1F-9F1A-DCA48EC2FE5D}"/>
              </a:ext>
            </a:extLst>
          </p:cNvPr>
          <p:cNvCxnSpPr>
            <a:cxnSpLocks/>
          </p:cNvCxnSpPr>
          <p:nvPr/>
        </p:nvCxnSpPr>
        <p:spPr>
          <a:xfrm>
            <a:off x="4573986" y="4383558"/>
            <a:ext cx="3044028" cy="4439"/>
          </a:xfrm>
          <a:prstGeom prst="line">
            <a:avLst/>
          </a:prstGeom>
          <a:ln w="25400">
            <a:solidFill>
              <a:srgbClr val="CE7B28"/>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D5A114E1-9455-4878-88D3-05AA5EC46FA9}"/>
              </a:ext>
            </a:extLst>
          </p:cNvPr>
          <p:cNvSpPr/>
          <p:nvPr/>
        </p:nvSpPr>
        <p:spPr>
          <a:xfrm>
            <a:off x="7991080" y="3517986"/>
            <a:ext cx="3044027" cy="870011"/>
          </a:xfrm>
          <a:prstGeom prst="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latin typeface="Arial Nova Light" panose="020B0304020202020204" pitchFamily="34" charset="0"/>
              </a:rPr>
              <a:t>Evaluating both organic and inorganic growth opportunities</a:t>
            </a:r>
          </a:p>
        </p:txBody>
      </p:sp>
      <p:cxnSp>
        <p:nvCxnSpPr>
          <p:cNvPr id="56" name="Straight Connector 55">
            <a:extLst>
              <a:ext uri="{FF2B5EF4-FFF2-40B4-BE49-F238E27FC236}">
                <a16:creationId xmlns:a16="http://schemas.microsoft.com/office/drawing/2014/main" id="{566AE4C7-35D0-498D-8C57-1D743AB883A3}"/>
              </a:ext>
            </a:extLst>
          </p:cNvPr>
          <p:cNvCxnSpPr>
            <a:cxnSpLocks/>
          </p:cNvCxnSpPr>
          <p:nvPr/>
        </p:nvCxnSpPr>
        <p:spPr>
          <a:xfrm>
            <a:off x="7991079" y="4383558"/>
            <a:ext cx="3044028" cy="4439"/>
          </a:xfrm>
          <a:prstGeom prst="line">
            <a:avLst/>
          </a:prstGeom>
          <a:ln w="25400">
            <a:solidFill>
              <a:srgbClr val="CE7B28"/>
            </a:solidFill>
          </a:ln>
        </p:spPr>
        <p:style>
          <a:lnRef idx="1">
            <a:schemeClr val="accent1"/>
          </a:lnRef>
          <a:fillRef idx="0">
            <a:schemeClr val="accent1"/>
          </a:fillRef>
          <a:effectRef idx="0">
            <a:schemeClr val="accent1"/>
          </a:effectRef>
          <a:fontRef idx="minor">
            <a:schemeClr val="tx1"/>
          </a:fontRef>
        </p:style>
      </p:cxnSp>
      <p:pic>
        <p:nvPicPr>
          <p:cNvPr id="2054" name="Picture 6" descr="photo of wind turbines on green grass">
            <a:extLst>
              <a:ext uri="{FF2B5EF4-FFF2-40B4-BE49-F238E27FC236}">
                <a16:creationId xmlns:a16="http://schemas.microsoft.com/office/drawing/2014/main" id="{004A5DEC-D688-4D2D-ABC5-981F072BF5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23" y="2300164"/>
            <a:ext cx="3049273" cy="1027952"/>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9C8C3F5D-7B74-491D-A3D6-2316F3E41AEB}"/>
              </a:ext>
            </a:extLst>
          </p:cNvPr>
          <p:cNvSpPr/>
          <p:nvPr/>
        </p:nvSpPr>
        <p:spPr>
          <a:xfrm>
            <a:off x="1177896" y="2294582"/>
            <a:ext cx="3062000" cy="1032612"/>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tx1">
                  <a:lumMod val="75000"/>
                  <a:lumOff val="25000"/>
                </a:schemeClr>
              </a:solidFill>
              <a:latin typeface="Arial Nova" panose="020B0504020202020204" pitchFamily="34" charset="0"/>
            </a:endParaRPr>
          </a:p>
          <a:p>
            <a:r>
              <a:rPr lang="en-US" sz="1200" dirty="0">
                <a:solidFill>
                  <a:schemeClr val="tx1">
                    <a:lumMod val="75000"/>
                    <a:lumOff val="25000"/>
                  </a:schemeClr>
                </a:solidFill>
                <a:latin typeface="Arial Nova" panose="020B0504020202020204" pitchFamily="34" charset="0"/>
              </a:rPr>
              <a:t>Total revenue increased 18.4% y/y to $54.6 million in 3Q20; growth in Heavy Fabrications offset declines in Gearing and Industrials Solutions</a:t>
            </a:r>
          </a:p>
          <a:p>
            <a:r>
              <a:rPr lang="en-US" sz="1200" dirty="0">
                <a:solidFill>
                  <a:schemeClr val="tx1">
                    <a:lumMod val="75000"/>
                    <a:lumOff val="25000"/>
                  </a:schemeClr>
                </a:solidFill>
                <a:latin typeface="Arial Nova" panose="020B0504020202020204" pitchFamily="34" charset="0"/>
              </a:rPr>
              <a:t> </a:t>
            </a:r>
          </a:p>
        </p:txBody>
      </p:sp>
      <p:pic>
        <p:nvPicPr>
          <p:cNvPr id="2056" name="Picture 8" descr="gray digital wallpaper">
            <a:extLst>
              <a:ext uri="{FF2B5EF4-FFF2-40B4-BE49-F238E27FC236}">
                <a16:creationId xmlns:a16="http://schemas.microsoft.com/office/drawing/2014/main" id="{CF3CF944-6322-410B-AD7D-A216773065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986" y="2307859"/>
            <a:ext cx="3038783" cy="1019335"/>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a16="http://schemas.microsoft.com/office/drawing/2014/main" id="{F8EB6B52-2D05-400C-A734-7DA25AE5CFF2}"/>
              </a:ext>
            </a:extLst>
          </p:cNvPr>
          <p:cNvSpPr/>
          <p:nvPr/>
        </p:nvSpPr>
        <p:spPr>
          <a:xfrm>
            <a:off x="4566720" y="2299318"/>
            <a:ext cx="3049272" cy="1036256"/>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Arial Nova" panose="020B0504020202020204" pitchFamily="34" charset="0"/>
              </a:rPr>
              <a:t>Total tower sections sold increased 30% y/y in 3Q20; plant capacity nearly booked for 2020; 35% booked for 2021</a:t>
            </a:r>
          </a:p>
          <a:p>
            <a:r>
              <a:rPr lang="en-US" sz="1200" dirty="0">
                <a:solidFill>
                  <a:schemeClr val="tx1">
                    <a:lumMod val="75000"/>
                    <a:lumOff val="25000"/>
                  </a:schemeClr>
                </a:solidFill>
                <a:latin typeface="Arial Nova" panose="020B0504020202020204" pitchFamily="34" charset="0"/>
              </a:rPr>
              <a:t> </a:t>
            </a:r>
          </a:p>
        </p:txBody>
      </p:sp>
      <p:pic>
        <p:nvPicPr>
          <p:cNvPr id="2058" name="Picture 10">
            <a:extLst>
              <a:ext uri="{FF2B5EF4-FFF2-40B4-BE49-F238E27FC236}">
                <a16:creationId xmlns:a16="http://schemas.microsoft.com/office/drawing/2014/main" id="{0A8DEBC7-F370-48A2-BC97-D1B1E56E77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5869" y="4413592"/>
            <a:ext cx="3044027" cy="1046398"/>
          </a:xfrm>
          <a:prstGeom prst="rect">
            <a:avLst/>
          </a:prstGeom>
          <a:noFill/>
          <a:extLst>
            <a:ext uri="{909E8E84-426E-40DD-AFC4-6F175D3DCCD1}">
              <a14:hiddenFill xmlns:a14="http://schemas.microsoft.com/office/drawing/2010/main">
                <a:solidFill>
                  <a:srgbClr val="FFFFFF"/>
                </a:solidFill>
              </a14:hiddenFill>
            </a:ext>
          </a:extLst>
        </p:spPr>
      </p:pic>
      <p:sp>
        <p:nvSpPr>
          <p:cNvPr id="60" name="Rectangle 59">
            <a:extLst>
              <a:ext uri="{FF2B5EF4-FFF2-40B4-BE49-F238E27FC236}">
                <a16:creationId xmlns:a16="http://schemas.microsoft.com/office/drawing/2014/main" id="{8B471DF1-A49B-49A9-BAB2-8CCE6D903E87}"/>
              </a:ext>
            </a:extLst>
          </p:cNvPr>
          <p:cNvSpPr/>
          <p:nvPr/>
        </p:nvSpPr>
        <p:spPr>
          <a:xfrm>
            <a:off x="1195869" y="4401017"/>
            <a:ext cx="3044027" cy="1058973"/>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tx1">
                  <a:lumMod val="75000"/>
                  <a:lumOff val="25000"/>
                </a:schemeClr>
              </a:solidFill>
              <a:latin typeface="Arial Nova" panose="020B0504020202020204" pitchFamily="34" charset="0"/>
            </a:endParaRPr>
          </a:p>
          <a:p>
            <a:r>
              <a:rPr lang="en-US" sz="1200" dirty="0">
                <a:solidFill>
                  <a:schemeClr val="tx1">
                    <a:lumMod val="75000"/>
                    <a:lumOff val="25000"/>
                  </a:schemeClr>
                </a:solidFill>
                <a:latin typeface="Arial Nova" panose="020B0504020202020204" pitchFamily="34" charset="0"/>
              </a:rPr>
              <a:t>Total free cash flow of $7.3 million in Q3, driven by working capital improvements</a:t>
            </a:r>
          </a:p>
          <a:p>
            <a:r>
              <a:rPr lang="en-US" sz="1200" dirty="0">
                <a:solidFill>
                  <a:schemeClr val="tx1">
                    <a:lumMod val="75000"/>
                    <a:lumOff val="25000"/>
                  </a:schemeClr>
                </a:solidFill>
                <a:latin typeface="Arial Nova" panose="020B0504020202020204" pitchFamily="34" charset="0"/>
              </a:rPr>
              <a:t> </a:t>
            </a:r>
          </a:p>
        </p:txBody>
      </p:sp>
      <p:pic>
        <p:nvPicPr>
          <p:cNvPr id="62" name="Picture 4" descr="white wind turbines on green grass field under white cloudy sky during daytime">
            <a:extLst>
              <a:ext uri="{FF2B5EF4-FFF2-40B4-BE49-F238E27FC236}">
                <a16:creationId xmlns:a16="http://schemas.microsoft.com/office/drawing/2014/main" id="{DA219262-8F0B-4D2B-A672-DBEFF386AB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8742" y="4401017"/>
            <a:ext cx="3038780" cy="1066200"/>
          </a:xfrm>
          <a:prstGeom prst="rect">
            <a:avLst/>
          </a:prstGeom>
          <a:noFill/>
          <a:extLst>
            <a:ext uri="{909E8E84-426E-40DD-AFC4-6F175D3DCCD1}">
              <a14:hiddenFill xmlns:a14="http://schemas.microsoft.com/office/drawing/2010/main">
                <a:solidFill>
                  <a:srgbClr val="FFFFFF"/>
                </a:solidFill>
              </a14:hiddenFill>
            </a:ext>
          </a:extLst>
        </p:spPr>
      </p:pic>
      <p:sp>
        <p:nvSpPr>
          <p:cNvPr id="63" name="Rectangle 62">
            <a:extLst>
              <a:ext uri="{FF2B5EF4-FFF2-40B4-BE49-F238E27FC236}">
                <a16:creationId xmlns:a16="http://schemas.microsoft.com/office/drawing/2014/main" id="{80BEE8AA-1584-4699-821B-C42BAF90A908}"/>
              </a:ext>
            </a:extLst>
          </p:cNvPr>
          <p:cNvSpPr/>
          <p:nvPr/>
        </p:nvSpPr>
        <p:spPr>
          <a:xfrm>
            <a:off x="4563495" y="4410283"/>
            <a:ext cx="3044027" cy="1056934"/>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Arial Nova" panose="020B0504020202020204" pitchFamily="34" charset="0"/>
              </a:rPr>
              <a:t>Outstanding LOC borrowings of $7.6 million as of 9/30/20 – the lowest level since 3Q17; exiting 3Q20 with $21.8 million in cash and availability on LOC </a:t>
            </a:r>
          </a:p>
        </p:txBody>
      </p:sp>
      <p:pic>
        <p:nvPicPr>
          <p:cNvPr id="2060" name="Picture 12" descr="low-angle photography of building">
            <a:extLst>
              <a:ext uri="{FF2B5EF4-FFF2-40B4-BE49-F238E27FC236}">
                <a16:creationId xmlns:a16="http://schemas.microsoft.com/office/drawing/2014/main" id="{13FBC9BF-B3A3-48C0-9C9A-89422C1256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2105" y="2294581"/>
            <a:ext cx="3049273" cy="1040993"/>
          </a:xfrm>
          <a:prstGeom prst="rect">
            <a:avLst/>
          </a:prstGeom>
          <a:noFill/>
          <a:extLst>
            <a:ext uri="{909E8E84-426E-40DD-AFC4-6F175D3DCCD1}">
              <a14:hiddenFill xmlns:a14="http://schemas.microsoft.com/office/drawing/2010/main">
                <a:solidFill>
                  <a:srgbClr val="FFFFFF"/>
                </a:solidFill>
              </a14:hiddenFill>
            </a:ext>
          </a:extLst>
        </p:spPr>
      </p:pic>
      <p:sp>
        <p:nvSpPr>
          <p:cNvPr id="2048" name="Rectangle 2047">
            <a:extLst>
              <a:ext uri="{FF2B5EF4-FFF2-40B4-BE49-F238E27FC236}">
                <a16:creationId xmlns:a16="http://schemas.microsoft.com/office/drawing/2014/main" id="{860AD69A-B04D-4771-8C78-B79D2EFB4A12}"/>
              </a:ext>
            </a:extLst>
          </p:cNvPr>
          <p:cNvSpPr/>
          <p:nvPr/>
        </p:nvSpPr>
        <p:spPr>
          <a:xfrm>
            <a:off x="7951694" y="2294580"/>
            <a:ext cx="3051509" cy="1054013"/>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tx1">
                    <a:lumMod val="75000"/>
                    <a:lumOff val="25000"/>
                  </a:schemeClr>
                </a:solidFill>
                <a:latin typeface="Arial Nova" panose="020B0504020202020204" pitchFamily="34" charset="0"/>
              </a:rPr>
              <a:t>Gross margin declined 190 bps y/y to 6.8%; Adjusted EBITDA margin declined 160 bps y/y to 2.4%</a:t>
            </a:r>
          </a:p>
          <a:p>
            <a:r>
              <a:rPr lang="en-US" sz="1200" dirty="0">
                <a:solidFill>
                  <a:schemeClr val="tx1">
                    <a:lumMod val="75000"/>
                    <a:lumOff val="25000"/>
                  </a:schemeClr>
                </a:solidFill>
                <a:latin typeface="Arial Nova" panose="020B0504020202020204" pitchFamily="34" charset="0"/>
              </a:rPr>
              <a:t> </a:t>
            </a:r>
          </a:p>
        </p:txBody>
      </p:sp>
      <p:pic>
        <p:nvPicPr>
          <p:cNvPr id="2066" name="Picture 18" descr="metal gears">
            <a:extLst>
              <a:ext uri="{FF2B5EF4-FFF2-40B4-BE49-F238E27FC236}">
                <a16:creationId xmlns:a16="http://schemas.microsoft.com/office/drawing/2014/main" id="{72F89837-68AD-4C87-865A-BD5D8AD35A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91080" y="4398587"/>
            <a:ext cx="3044027" cy="1065842"/>
          </a:xfrm>
          <a:prstGeom prst="rect">
            <a:avLst/>
          </a:prstGeom>
          <a:noFill/>
          <a:extLst>
            <a:ext uri="{909E8E84-426E-40DD-AFC4-6F175D3DCCD1}">
              <a14:hiddenFill xmlns:a14="http://schemas.microsoft.com/office/drawing/2010/main">
                <a:solidFill>
                  <a:srgbClr val="FFFFFF"/>
                </a:solidFill>
              </a14:hiddenFill>
            </a:ext>
          </a:extLst>
        </p:spPr>
      </p:pic>
      <p:sp>
        <p:nvSpPr>
          <p:cNvPr id="2049" name="Rectangle 2048">
            <a:extLst>
              <a:ext uri="{FF2B5EF4-FFF2-40B4-BE49-F238E27FC236}">
                <a16:creationId xmlns:a16="http://schemas.microsoft.com/office/drawing/2014/main" id="{B38C15F0-2268-4C0C-8C7A-66BDFB524CD8}"/>
              </a:ext>
            </a:extLst>
          </p:cNvPr>
          <p:cNvSpPr/>
          <p:nvPr/>
        </p:nvSpPr>
        <p:spPr>
          <a:xfrm>
            <a:off x="7983598" y="4390581"/>
            <a:ext cx="3051510" cy="1076635"/>
          </a:xfrm>
          <a:prstGeom prst="rect">
            <a:avLst/>
          </a:prstGeom>
          <a:solidFill>
            <a:schemeClr val="bg1">
              <a:lumMod val="9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chemeClr val="tx1">
                  <a:lumMod val="75000"/>
                  <a:lumOff val="25000"/>
                </a:schemeClr>
              </a:solidFill>
              <a:latin typeface="Arial Nova" panose="020B0504020202020204" pitchFamily="34" charset="0"/>
            </a:endParaRPr>
          </a:p>
          <a:p>
            <a:r>
              <a:rPr lang="en-US" sz="1200" dirty="0">
                <a:solidFill>
                  <a:schemeClr val="tx1">
                    <a:lumMod val="75000"/>
                    <a:lumOff val="25000"/>
                  </a:schemeClr>
                </a:solidFill>
                <a:latin typeface="Arial Nova" panose="020B0504020202020204" pitchFamily="34" charset="0"/>
              </a:rPr>
              <a:t>Organic focus remains on offshore wind partnerships and end-market diversification; inorganic focus on complementary, immediately accretive assets </a:t>
            </a:r>
          </a:p>
          <a:p>
            <a:r>
              <a:rPr lang="en-US" sz="1200" dirty="0">
                <a:solidFill>
                  <a:schemeClr val="tx1">
                    <a:lumMod val="75000"/>
                    <a:lumOff val="25000"/>
                  </a:schemeClr>
                </a:solidFill>
                <a:latin typeface="Arial Nova" panose="020B0504020202020204" pitchFamily="34" charset="0"/>
              </a:rPr>
              <a:t> </a:t>
            </a:r>
          </a:p>
        </p:txBody>
      </p:sp>
    </p:spTree>
    <p:extLst>
      <p:ext uri="{BB962C8B-B14F-4D97-AF65-F5344CB8AC3E}">
        <p14:creationId xmlns:p14="http://schemas.microsoft.com/office/powerpoint/2010/main" val="3714993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CONSOLIDATED FINANCIAL DATA  </a:t>
            </a:r>
            <a:br>
              <a:rPr lang="en-US" sz="2400" dirty="0"/>
            </a:br>
            <a:r>
              <a:rPr lang="en-US" sz="1800" b="0" dirty="0">
                <a:solidFill>
                  <a:srgbClr val="CE7B28"/>
                </a:solidFill>
              </a:rPr>
              <a:t>Wind-driven revenue growth offset by near-term pandemic-related supply chain constraints </a:t>
            </a: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5</a:t>
            </a:fld>
            <a:r>
              <a:rPr lang="en-US" dirty="0">
                <a:solidFill>
                  <a:srgbClr val="CE7B28"/>
                </a:solidFill>
              </a:rPr>
              <a:t> |  Investor Presentation </a:t>
            </a:r>
          </a:p>
        </p:txBody>
      </p:sp>
      <p:sp>
        <p:nvSpPr>
          <p:cNvPr id="20" name="Rectangle 19">
            <a:extLst>
              <a:ext uri="{FF2B5EF4-FFF2-40B4-BE49-F238E27FC236}">
                <a16:creationId xmlns:a16="http://schemas.microsoft.com/office/drawing/2014/main" id="{6E67F9BB-1F66-4EF8-9856-D445856FCB14}"/>
              </a:ext>
            </a:extLst>
          </p:cNvPr>
          <p:cNvSpPr/>
          <p:nvPr/>
        </p:nvSpPr>
        <p:spPr>
          <a:xfrm>
            <a:off x="3215844" y="1480802"/>
            <a:ext cx="3833301"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Total Revenue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p>
        </p:txBody>
      </p:sp>
      <p:sp>
        <p:nvSpPr>
          <p:cNvPr id="28" name="Rectangle 27">
            <a:extLst>
              <a:ext uri="{FF2B5EF4-FFF2-40B4-BE49-F238E27FC236}">
                <a16:creationId xmlns:a16="http://schemas.microsoft.com/office/drawing/2014/main" id="{F3DA2826-1531-46C4-8A36-75C113FFECB4}"/>
              </a:ext>
            </a:extLst>
          </p:cNvPr>
          <p:cNvSpPr/>
          <p:nvPr/>
        </p:nvSpPr>
        <p:spPr>
          <a:xfrm>
            <a:off x="7146930" y="1528473"/>
            <a:ext cx="3833301"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Gross Profit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r>
              <a:rPr lang="en-IN" sz="800" i="1"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(1)</a:t>
            </a:r>
          </a:p>
        </p:txBody>
      </p:sp>
      <p:sp>
        <p:nvSpPr>
          <p:cNvPr id="30" name="Rectangle 29">
            <a:extLst>
              <a:ext uri="{FF2B5EF4-FFF2-40B4-BE49-F238E27FC236}">
                <a16:creationId xmlns:a16="http://schemas.microsoft.com/office/drawing/2014/main" id="{708438DC-9EE4-415D-AFA7-1AD6B3BDDA42}"/>
              </a:ext>
            </a:extLst>
          </p:cNvPr>
          <p:cNvSpPr/>
          <p:nvPr/>
        </p:nvSpPr>
        <p:spPr>
          <a:xfrm>
            <a:off x="3215845" y="3613186"/>
            <a:ext cx="3467104"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Adjusted EBITDA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r>
              <a:rPr lang="en-IN" sz="800" i="1"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(1)</a:t>
            </a:r>
          </a:p>
        </p:txBody>
      </p:sp>
      <p:sp>
        <p:nvSpPr>
          <p:cNvPr id="31" name="Rectangle 30">
            <a:extLst>
              <a:ext uri="{FF2B5EF4-FFF2-40B4-BE49-F238E27FC236}">
                <a16:creationId xmlns:a16="http://schemas.microsoft.com/office/drawing/2014/main" id="{B95A9BEB-D6A3-47D4-B8C1-C3F03D8A1F54}"/>
              </a:ext>
            </a:extLst>
          </p:cNvPr>
          <p:cNvSpPr/>
          <p:nvPr/>
        </p:nvSpPr>
        <p:spPr>
          <a:xfrm>
            <a:off x="7146929" y="3585016"/>
            <a:ext cx="3833301" cy="46935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cs typeface="Calibri" panose="020F0502020204030204" pitchFamily="34" charset="0"/>
              </a:rPr>
              <a:t>Earnings Per Share</a:t>
            </a:r>
          </a:p>
          <a:p>
            <a:pPr>
              <a:spcAft>
                <a:spcPts val="330"/>
              </a:spcAft>
            </a:pPr>
            <a:r>
              <a:rPr lang="en-IN" sz="1200" dirty="0">
                <a:solidFill>
                  <a:srgbClr val="CE7B28"/>
                </a:solidFill>
                <a:latin typeface="Arial Nova Light" panose="020B0304020202020204" pitchFamily="34" charset="0"/>
                <a:cs typeface="Calibri" panose="020F0502020204030204" pitchFamily="34" charset="0"/>
              </a:rPr>
              <a:t>($)   </a:t>
            </a:r>
            <a:r>
              <a:rPr lang="en-IN" sz="1400" b="1" dirty="0">
                <a:solidFill>
                  <a:srgbClr val="006198"/>
                </a:solidFill>
                <a:latin typeface="Arial Nova Light" panose="020B0304020202020204" pitchFamily="34" charset="0"/>
                <a:cs typeface="Calibri" panose="020F0502020204030204" pitchFamily="34" charset="0"/>
              </a:rPr>
              <a:t>  </a:t>
            </a:r>
          </a:p>
        </p:txBody>
      </p:sp>
      <p:sp>
        <p:nvSpPr>
          <p:cNvPr id="4" name="Rectangle 3">
            <a:extLst>
              <a:ext uri="{FF2B5EF4-FFF2-40B4-BE49-F238E27FC236}">
                <a16:creationId xmlns:a16="http://schemas.microsoft.com/office/drawing/2014/main" id="{E0F46A6F-68FB-4DD4-90CB-2A8B07A5AD8A}"/>
              </a:ext>
            </a:extLst>
          </p:cNvPr>
          <p:cNvSpPr/>
          <p:nvPr/>
        </p:nvSpPr>
        <p:spPr>
          <a:xfrm>
            <a:off x="613629" y="1443979"/>
            <a:ext cx="2172814" cy="950811"/>
          </a:xfrm>
          <a:prstGeom prst="rect">
            <a:avLst/>
          </a:prstGeom>
          <a:solidFill>
            <a:schemeClr val="bg1">
              <a:lumMod val="95000"/>
              <a:alpha val="9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dirty="0">
                <a:solidFill>
                  <a:schemeClr val="tx1">
                    <a:lumMod val="85000"/>
                    <a:lumOff val="15000"/>
                  </a:schemeClr>
                </a:solidFill>
                <a:latin typeface="Arial Nova Light" panose="020B0304020202020204" pitchFamily="34" charset="0"/>
                <a:cs typeface="Arial" pitchFamily="34" charset="0"/>
              </a:rPr>
              <a:t>18% y/y revenue growth; increased demand within wind business partially offset by lower non-wind revenue</a:t>
            </a:r>
          </a:p>
        </p:txBody>
      </p:sp>
      <p:sp>
        <p:nvSpPr>
          <p:cNvPr id="6" name="Rectangle 5">
            <a:extLst>
              <a:ext uri="{FF2B5EF4-FFF2-40B4-BE49-F238E27FC236}">
                <a16:creationId xmlns:a16="http://schemas.microsoft.com/office/drawing/2014/main" id="{4C2CE8B0-B49F-429C-AC75-CA9BBCAC7823}"/>
              </a:ext>
            </a:extLst>
          </p:cNvPr>
          <p:cNvSpPr/>
          <p:nvPr/>
        </p:nvSpPr>
        <p:spPr>
          <a:xfrm>
            <a:off x="610055" y="2514493"/>
            <a:ext cx="2172814" cy="950811"/>
          </a:xfrm>
          <a:prstGeom prst="rect">
            <a:avLst/>
          </a:prstGeom>
          <a:solidFill>
            <a:schemeClr val="bg1">
              <a:lumMod val="95000"/>
              <a:alpha val="9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dirty="0">
                <a:solidFill>
                  <a:schemeClr val="tx1">
                    <a:lumMod val="85000"/>
                    <a:lumOff val="15000"/>
                  </a:schemeClr>
                </a:solidFill>
                <a:latin typeface="Arial Nova Light" panose="020B0304020202020204" pitchFamily="34" charset="0"/>
                <a:cs typeface="Arial" pitchFamily="34" charset="0"/>
              </a:rPr>
              <a:t>3Q20 gross margin impacted by pandemic-related supply chain disruptions and design change-overs </a:t>
            </a:r>
          </a:p>
        </p:txBody>
      </p:sp>
      <p:sp>
        <p:nvSpPr>
          <p:cNvPr id="7" name="Rectangle 6">
            <a:extLst>
              <a:ext uri="{FF2B5EF4-FFF2-40B4-BE49-F238E27FC236}">
                <a16:creationId xmlns:a16="http://schemas.microsoft.com/office/drawing/2014/main" id="{13B4C05B-3E6F-48DD-9184-CCB34A2EB4C4}"/>
              </a:ext>
            </a:extLst>
          </p:cNvPr>
          <p:cNvSpPr/>
          <p:nvPr/>
        </p:nvSpPr>
        <p:spPr>
          <a:xfrm>
            <a:off x="610055" y="3600093"/>
            <a:ext cx="2172814" cy="950811"/>
          </a:xfrm>
          <a:prstGeom prst="rect">
            <a:avLst/>
          </a:prstGeom>
          <a:solidFill>
            <a:schemeClr val="bg1">
              <a:lumMod val="95000"/>
              <a:alpha val="9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dirty="0">
                <a:solidFill>
                  <a:schemeClr val="tx1">
                    <a:lumMod val="85000"/>
                    <a:lumOff val="15000"/>
                  </a:schemeClr>
                </a:solidFill>
                <a:latin typeface="Arial Nova Light" panose="020B0304020202020204" pitchFamily="34" charset="0"/>
                <a:cs typeface="Arial" pitchFamily="34" charset="0"/>
              </a:rPr>
              <a:t>TTM Adjusted EBITDA increased $5.8 million y/y to $9.5 million </a:t>
            </a:r>
          </a:p>
        </p:txBody>
      </p:sp>
      <p:sp>
        <p:nvSpPr>
          <p:cNvPr id="8" name="Rectangle 7">
            <a:extLst>
              <a:ext uri="{FF2B5EF4-FFF2-40B4-BE49-F238E27FC236}">
                <a16:creationId xmlns:a16="http://schemas.microsoft.com/office/drawing/2014/main" id="{E94F591E-46A1-4B00-9802-7BB00ABF34AB}"/>
              </a:ext>
            </a:extLst>
          </p:cNvPr>
          <p:cNvSpPr/>
          <p:nvPr/>
        </p:nvSpPr>
        <p:spPr>
          <a:xfrm>
            <a:off x="610055" y="4698153"/>
            <a:ext cx="2172814" cy="950811"/>
          </a:xfrm>
          <a:prstGeom prst="rect">
            <a:avLst/>
          </a:prstGeom>
          <a:solidFill>
            <a:schemeClr val="bg1">
              <a:lumMod val="95000"/>
              <a:alpha val="9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dirty="0">
                <a:solidFill>
                  <a:schemeClr val="tx1">
                    <a:lumMod val="85000"/>
                    <a:lumOff val="15000"/>
                  </a:schemeClr>
                </a:solidFill>
                <a:latin typeface="Arial Nova Light" panose="020B0304020202020204" pitchFamily="34" charset="0"/>
                <a:cs typeface="Arial" pitchFamily="34" charset="0"/>
              </a:rPr>
              <a:t>Non-wind business poised for improvement during the first half 2021, given current expectations for customer activity levels</a:t>
            </a:r>
          </a:p>
        </p:txBody>
      </p:sp>
      <p:sp>
        <p:nvSpPr>
          <p:cNvPr id="9" name="Rectangle 8">
            <a:extLst>
              <a:ext uri="{FF2B5EF4-FFF2-40B4-BE49-F238E27FC236}">
                <a16:creationId xmlns:a16="http://schemas.microsoft.com/office/drawing/2014/main" id="{20FA6BE6-A439-4292-9170-A5B2F028CFE4}"/>
              </a:ext>
            </a:extLst>
          </p:cNvPr>
          <p:cNvSpPr/>
          <p:nvPr/>
        </p:nvSpPr>
        <p:spPr>
          <a:xfrm>
            <a:off x="2782869" y="1443978"/>
            <a:ext cx="80314" cy="950811"/>
          </a:xfrm>
          <a:prstGeom prst="rect">
            <a:avLst/>
          </a:prstGeom>
          <a:solidFill>
            <a:srgbClr val="006198">
              <a:alpha val="90000"/>
            </a:srgbClr>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85000"/>
                  <a:lumOff val="15000"/>
                </a:schemeClr>
              </a:solidFill>
              <a:latin typeface="Arial" pitchFamily="34" charset="0"/>
              <a:cs typeface="Arial" pitchFamily="34" charset="0"/>
            </a:endParaRPr>
          </a:p>
        </p:txBody>
      </p:sp>
      <p:sp>
        <p:nvSpPr>
          <p:cNvPr id="10" name="Rectangle 9">
            <a:extLst>
              <a:ext uri="{FF2B5EF4-FFF2-40B4-BE49-F238E27FC236}">
                <a16:creationId xmlns:a16="http://schemas.microsoft.com/office/drawing/2014/main" id="{EF86B74F-A70A-428A-81A9-03CD29236FBD}"/>
              </a:ext>
            </a:extLst>
          </p:cNvPr>
          <p:cNvSpPr/>
          <p:nvPr/>
        </p:nvSpPr>
        <p:spPr>
          <a:xfrm>
            <a:off x="2794339" y="2529578"/>
            <a:ext cx="80314" cy="950811"/>
          </a:xfrm>
          <a:prstGeom prst="rect">
            <a:avLst/>
          </a:prstGeom>
          <a:solidFill>
            <a:srgbClr val="006198">
              <a:alpha val="90000"/>
            </a:srgbClr>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85000"/>
                  <a:lumOff val="15000"/>
                </a:schemeClr>
              </a:solidFill>
              <a:latin typeface="Arial" pitchFamily="34" charset="0"/>
              <a:cs typeface="Arial" pitchFamily="34" charset="0"/>
            </a:endParaRPr>
          </a:p>
        </p:txBody>
      </p:sp>
      <p:sp>
        <p:nvSpPr>
          <p:cNvPr id="11" name="Rectangle 10">
            <a:extLst>
              <a:ext uri="{FF2B5EF4-FFF2-40B4-BE49-F238E27FC236}">
                <a16:creationId xmlns:a16="http://schemas.microsoft.com/office/drawing/2014/main" id="{13C0C218-4A9F-42F3-A0FB-BBC22582FF73}"/>
              </a:ext>
            </a:extLst>
          </p:cNvPr>
          <p:cNvSpPr/>
          <p:nvPr/>
        </p:nvSpPr>
        <p:spPr>
          <a:xfrm>
            <a:off x="2794339" y="3607788"/>
            <a:ext cx="80314" cy="950811"/>
          </a:xfrm>
          <a:prstGeom prst="rect">
            <a:avLst/>
          </a:prstGeom>
          <a:solidFill>
            <a:srgbClr val="006198">
              <a:alpha val="90000"/>
            </a:srgbClr>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85000"/>
                  <a:lumOff val="15000"/>
                </a:schemeClr>
              </a:solidFill>
              <a:latin typeface="Arial" pitchFamily="34" charset="0"/>
              <a:cs typeface="Arial" pitchFamily="34" charset="0"/>
            </a:endParaRPr>
          </a:p>
        </p:txBody>
      </p:sp>
      <p:sp>
        <p:nvSpPr>
          <p:cNvPr id="12" name="Rectangle 11">
            <a:extLst>
              <a:ext uri="{FF2B5EF4-FFF2-40B4-BE49-F238E27FC236}">
                <a16:creationId xmlns:a16="http://schemas.microsoft.com/office/drawing/2014/main" id="{9A0410E5-CF84-4C73-AC29-0204AAD59CE5}"/>
              </a:ext>
            </a:extLst>
          </p:cNvPr>
          <p:cNvSpPr/>
          <p:nvPr/>
        </p:nvSpPr>
        <p:spPr>
          <a:xfrm>
            <a:off x="2803450" y="4705543"/>
            <a:ext cx="80314" cy="950811"/>
          </a:xfrm>
          <a:prstGeom prst="rect">
            <a:avLst/>
          </a:prstGeom>
          <a:solidFill>
            <a:srgbClr val="006198">
              <a:alpha val="90000"/>
            </a:srgbClr>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85000"/>
                  <a:lumOff val="15000"/>
                </a:schemeClr>
              </a:solidFill>
              <a:latin typeface="Arial" pitchFamily="34" charset="0"/>
              <a:cs typeface="Arial" pitchFamily="34" charset="0"/>
            </a:endParaRPr>
          </a:p>
        </p:txBody>
      </p:sp>
      <p:graphicFrame>
        <p:nvGraphicFramePr>
          <p:cNvPr id="35" name="Chart 34">
            <a:extLst>
              <a:ext uri="{FF2B5EF4-FFF2-40B4-BE49-F238E27FC236}">
                <a16:creationId xmlns:a16="http://schemas.microsoft.com/office/drawing/2014/main" id="{4EBB5FA5-6583-453C-9F68-EFB21BEB6D19}"/>
              </a:ext>
            </a:extLst>
          </p:cNvPr>
          <p:cNvGraphicFramePr>
            <a:graphicFrameLocks/>
          </p:cNvGraphicFramePr>
          <p:nvPr>
            <p:extLst>
              <p:ext uri="{D42A27DB-BD31-4B8C-83A1-F6EECF244321}">
                <p14:modId xmlns:p14="http://schemas.microsoft.com/office/powerpoint/2010/main" val="2861078733"/>
              </p:ext>
            </p:extLst>
          </p:nvPr>
        </p:nvGraphicFramePr>
        <p:xfrm>
          <a:off x="3195306" y="1967055"/>
          <a:ext cx="3738894" cy="16179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8" name="Chart 37">
            <a:extLst>
              <a:ext uri="{FF2B5EF4-FFF2-40B4-BE49-F238E27FC236}">
                <a16:creationId xmlns:a16="http://schemas.microsoft.com/office/drawing/2014/main" id="{13EBF59A-EE12-47D2-9A5C-D61183594B0D}"/>
              </a:ext>
            </a:extLst>
          </p:cNvPr>
          <p:cNvGraphicFramePr>
            <a:graphicFrameLocks/>
          </p:cNvGraphicFramePr>
          <p:nvPr>
            <p:extLst>
              <p:ext uri="{D42A27DB-BD31-4B8C-83A1-F6EECF244321}">
                <p14:modId xmlns:p14="http://schemas.microsoft.com/office/powerpoint/2010/main" val="450212076"/>
              </p:ext>
            </p:extLst>
          </p:nvPr>
        </p:nvGraphicFramePr>
        <p:xfrm>
          <a:off x="7049146" y="3997396"/>
          <a:ext cx="3906080" cy="1698427"/>
        </p:xfrm>
        <a:graphic>
          <a:graphicData uri="http://schemas.openxmlformats.org/drawingml/2006/chart">
            <c:chart xmlns:c="http://schemas.openxmlformats.org/drawingml/2006/chart" xmlns:r="http://schemas.openxmlformats.org/officeDocument/2006/relationships" r:id="rId3"/>
          </a:graphicData>
        </a:graphic>
      </p:graphicFrame>
      <p:sp>
        <p:nvSpPr>
          <p:cNvPr id="13" name="Slide Number Placeholder 4">
            <a:extLst>
              <a:ext uri="{FF2B5EF4-FFF2-40B4-BE49-F238E27FC236}">
                <a16:creationId xmlns:a16="http://schemas.microsoft.com/office/drawing/2014/main" id="{343153B1-D4BC-43E8-861A-E9A5B37A8980}"/>
              </a:ext>
            </a:extLst>
          </p:cNvPr>
          <p:cNvSpPr txBox="1">
            <a:spLocks/>
          </p:cNvSpPr>
          <p:nvPr/>
        </p:nvSpPr>
        <p:spPr>
          <a:xfrm>
            <a:off x="529741" y="6019152"/>
            <a:ext cx="10548288" cy="365125"/>
          </a:xfrm>
          <a:prstGeom prst="rect">
            <a:avLst/>
          </a:prstGeom>
        </p:spPr>
        <p:txBody>
          <a:bodyPr vert="horz" lIns="91440" tIns="45720" rIns="91440" bIns="45720" rtlCol="0" anchor="ctr"/>
          <a:lstStyle>
            <a:defPPr>
              <a:defRPr lang="en-US"/>
            </a:defPPr>
            <a:lvl1pPr marL="0" algn="l" defTabSz="914400" rtl="0" eaLnBrk="1" latinLnBrk="0" hangingPunct="1">
              <a:defRPr sz="800" b="0" i="0" kern="1200">
                <a:solidFill>
                  <a:schemeClr val="tx1">
                    <a:tint val="75000"/>
                  </a:schemeClr>
                </a:solidFill>
                <a:latin typeface="Arial Nova Light" charset="0"/>
                <a:ea typeface="Arial Nova Light" charset="0"/>
                <a:cs typeface="Arial Nova Ligh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dirty="0">
                <a:solidFill>
                  <a:srgbClr val="CE7B28"/>
                </a:solidFill>
              </a:rPr>
              <a:t>(1) Margin implies the listed metric divided by total revenue in the period listed</a:t>
            </a:r>
          </a:p>
        </p:txBody>
      </p:sp>
      <p:graphicFrame>
        <p:nvGraphicFramePr>
          <p:cNvPr id="26" name="Chart 25">
            <a:extLst>
              <a:ext uri="{FF2B5EF4-FFF2-40B4-BE49-F238E27FC236}">
                <a16:creationId xmlns:a16="http://schemas.microsoft.com/office/drawing/2014/main" id="{03B50EBC-B9AF-4663-9E16-7E7176103193}"/>
              </a:ext>
            </a:extLst>
          </p:cNvPr>
          <p:cNvGraphicFramePr>
            <a:graphicFrameLocks/>
          </p:cNvGraphicFramePr>
          <p:nvPr>
            <p:extLst>
              <p:ext uri="{D42A27DB-BD31-4B8C-83A1-F6EECF244321}">
                <p14:modId xmlns:p14="http://schemas.microsoft.com/office/powerpoint/2010/main" val="2723424172"/>
              </p:ext>
            </p:extLst>
          </p:nvPr>
        </p:nvGraphicFramePr>
        <p:xfrm>
          <a:off x="7083624" y="2445476"/>
          <a:ext cx="3883553" cy="11285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9" name="Chart 38">
            <a:extLst>
              <a:ext uri="{FF2B5EF4-FFF2-40B4-BE49-F238E27FC236}">
                <a16:creationId xmlns:a16="http://schemas.microsoft.com/office/drawing/2014/main" id="{EF17C09F-625A-4BD6-AFC7-E6053E32D199}"/>
              </a:ext>
            </a:extLst>
          </p:cNvPr>
          <p:cNvGraphicFramePr>
            <a:graphicFrameLocks/>
          </p:cNvGraphicFramePr>
          <p:nvPr>
            <p:extLst>
              <p:ext uri="{D42A27DB-BD31-4B8C-83A1-F6EECF244321}">
                <p14:modId xmlns:p14="http://schemas.microsoft.com/office/powerpoint/2010/main" val="2439219598"/>
              </p:ext>
            </p:extLst>
          </p:nvPr>
        </p:nvGraphicFramePr>
        <p:xfrm>
          <a:off x="3149065" y="4558599"/>
          <a:ext cx="3785135" cy="1113737"/>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a:extLst>
              <a:ext uri="{FF2B5EF4-FFF2-40B4-BE49-F238E27FC236}">
                <a16:creationId xmlns:a16="http://schemas.microsoft.com/office/drawing/2014/main" id="{4ABC8B48-473C-4072-8D09-764AA00EF37B}"/>
              </a:ext>
            </a:extLst>
          </p:cNvPr>
          <p:cNvSpPr txBox="1"/>
          <p:nvPr/>
        </p:nvSpPr>
        <p:spPr>
          <a:xfrm>
            <a:off x="5181600" y="4193257"/>
            <a:ext cx="1615434" cy="400110"/>
          </a:xfrm>
          <a:prstGeom prst="rect">
            <a:avLst/>
          </a:prstGeom>
          <a:noFill/>
          <a:ln>
            <a:solidFill>
              <a:srgbClr val="006198"/>
            </a:solidFill>
          </a:ln>
        </p:spPr>
        <p:txBody>
          <a:bodyPr wrap="square" rtlCol="0">
            <a:spAutoFit/>
          </a:bodyPr>
          <a:lstStyle/>
          <a:p>
            <a:pPr algn="ctr"/>
            <a:r>
              <a:rPr lang="en-US" sz="1000" dirty="0">
                <a:solidFill>
                  <a:srgbClr val="006198"/>
                </a:solidFill>
                <a:latin typeface="Arial Nova Light" panose="020B0304020202020204" pitchFamily="34" charset="0"/>
              </a:rPr>
              <a:t>Adjusted EBITDA margin +220 bps y/y</a:t>
            </a:r>
          </a:p>
        </p:txBody>
      </p:sp>
      <p:cxnSp>
        <p:nvCxnSpPr>
          <p:cNvPr id="27" name="Straight Connector 26">
            <a:extLst>
              <a:ext uri="{FF2B5EF4-FFF2-40B4-BE49-F238E27FC236}">
                <a16:creationId xmlns:a16="http://schemas.microsoft.com/office/drawing/2014/main" id="{FE871D57-07F2-44B5-822D-CC414C6A93BB}"/>
              </a:ext>
            </a:extLst>
          </p:cNvPr>
          <p:cNvCxnSpPr/>
          <p:nvPr/>
        </p:nvCxnSpPr>
        <p:spPr>
          <a:xfrm>
            <a:off x="5506720" y="4593367"/>
            <a:ext cx="0" cy="344393"/>
          </a:xfrm>
          <a:prstGeom prst="line">
            <a:avLst/>
          </a:prstGeom>
          <a:ln>
            <a:solidFill>
              <a:srgbClr val="006198"/>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F35511C-431B-4819-927A-91DDA042E52B}"/>
              </a:ext>
            </a:extLst>
          </p:cNvPr>
          <p:cNvCxnSpPr>
            <a:cxnSpLocks/>
          </p:cNvCxnSpPr>
          <p:nvPr/>
        </p:nvCxnSpPr>
        <p:spPr>
          <a:xfrm>
            <a:off x="6339840" y="4593367"/>
            <a:ext cx="0" cy="104786"/>
          </a:xfrm>
          <a:prstGeom prst="line">
            <a:avLst/>
          </a:prstGeom>
          <a:ln>
            <a:solidFill>
              <a:srgbClr val="006198"/>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64989FCF-B69B-483B-B5C1-D1434462DECF}"/>
              </a:ext>
            </a:extLst>
          </p:cNvPr>
          <p:cNvSpPr txBox="1"/>
          <p:nvPr/>
        </p:nvSpPr>
        <p:spPr>
          <a:xfrm>
            <a:off x="3429000" y="4274304"/>
            <a:ext cx="1615434" cy="400110"/>
          </a:xfrm>
          <a:prstGeom prst="rect">
            <a:avLst/>
          </a:prstGeom>
          <a:noFill/>
          <a:ln>
            <a:solidFill>
              <a:srgbClr val="006198"/>
            </a:solidFill>
          </a:ln>
        </p:spPr>
        <p:txBody>
          <a:bodyPr wrap="square" rtlCol="0">
            <a:spAutoFit/>
          </a:bodyPr>
          <a:lstStyle/>
          <a:p>
            <a:pPr algn="ctr"/>
            <a:r>
              <a:rPr lang="en-US" sz="1000" dirty="0">
                <a:solidFill>
                  <a:srgbClr val="006198"/>
                </a:solidFill>
                <a:latin typeface="Arial Nova Light" panose="020B0304020202020204" pitchFamily="34" charset="0"/>
              </a:rPr>
              <a:t>Adjusted EBITDA margin (160) bps y/y to 2.4%</a:t>
            </a:r>
          </a:p>
        </p:txBody>
      </p:sp>
      <p:cxnSp>
        <p:nvCxnSpPr>
          <p:cNvPr id="42" name="Straight Connector 41">
            <a:extLst>
              <a:ext uri="{FF2B5EF4-FFF2-40B4-BE49-F238E27FC236}">
                <a16:creationId xmlns:a16="http://schemas.microsoft.com/office/drawing/2014/main" id="{51F2F88E-39E8-4639-A3B7-E43958B63913}"/>
              </a:ext>
            </a:extLst>
          </p:cNvPr>
          <p:cNvCxnSpPr/>
          <p:nvPr/>
        </p:nvCxnSpPr>
        <p:spPr>
          <a:xfrm>
            <a:off x="3754120" y="4674414"/>
            <a:ext cx="0" cy="344393"/>
          </a:xfrm>
          <a:prstGeom prst="line">
            <a:avLst/>
          </a:prstGeom>
          <a:ln>
            <a:solidFill>
              <a:srgbClr val="006198"/>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0AC9888-08E1-4075-9823-26D089380163}"/>
              </a:ext>
            </a:extLst>
          </p:cNvPr>
          <p:cNvCxnSpPr>
            <a:cxnSpLocks/>
          </p:cNvCxnSpPr>
          <p:nvPr/>
        </p:nvCxnSpPr>
        <p:spPr>
          <a:xfrm>
            <a:off x="4587240" y="4674937"/>
            <a:ext cx="0" cy="354030"/>
          </a:xfrm>
          <a:prstGeom prst="line">
            <a:avLst/>
          </a:prstGeom>
          <a:ln>
            <a:solidFill>
              <a:srgbClr val="006198"/>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B753DA80-61FC-4E34-8669-2F85026DBCAC}"/>
              </a:ext>
            </a:extLst>
          </p:cNvPr>
          <p:cNvSpPr txBox="1"/>
          <p:nvPr/>
        </p:nvSpPr>
        <p:spPr>
          <a:xfrm>
            <a:off x="9255760" y="1967055"/>
            <a:ext cx="1615434" cy="400110"/>
          </a:xfrm>
          <a:prstGeom prst="rect">
            <a:avLst/>
          </a:prstGeom>
          <a:noFill/>
          <a:ln>
            <a:solidFill>
              <a:srgbClr val="006198"/>
            </a:solidFill>
          </a:ln>
        </p:spPr>
        <p:txBody>
          <a:bodyPr wrap="square" rtlCol="0">
            <a:spAutoFit/>
          </a:bodyPr>
          <a:lstStyle/>
          <a:p>
            <a:pPr algn="ctr"/>
            <a:r>
              <a:rPr lang="en-US" sz="1000" dirty="0">
                <a:solidFill>
                  <a:srgbClr val="006198"/>
                </a:solidFill>
                <a:latin typeface="Arial Nova Light" panose="020B0304020202020204" pitchFamily="34" charset="0"/>
              </a:rPr>
              <a:t>Gross margin +230 bps y/y to 9.3%</a:t>
            </a:r>
          </a:p>
        </p:txBody>
      </p:sp>
      <p:cxnSp>
        <p:nvCxnSpPr>
          <p:cNvPr id="46" name="Straight Connector 45">
            <a:extLst>
              <a:ext uri="{FF2B5EF4-FFF2-40B4-BE49-F238E27FC236}">
                <a16:creationId xmlns:a16="http://schemas.microsoft.com/office/drawing/2014/main" id="{D3C63F44-CE59-474B-93C9-3BE95A4DCE2D}"/>
              </a:ext>
            </a:extLst>
          </p:cNvPr>
          <p:cNvCxnSpPr/>
          <p:nvPr/>
        </p:nvCxnSpPr>
        <p:spPr>
          <a:xfrm>
            <a:off x="9580880" y="2367165"/>
            <a:ext cx="0" cy="344393"/>
          </a:xfrm>
          <a:prstGeom prst="line">
            <a:avLst/>
          </a:prstGeom>
          <a:ln>
            <a:solidFill>
              <a:srgbClr val="006198"/>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4AF8F32-7FF8-4B28-B8ED-CEE00B9B13A6}"/>
              </a:ext>
            </a:extLst>
          </p:cNvPr>
          <p:cNvCxnSpPr>
            <a:cxnSpLocks/>
          </p:cNvCxnSpPr>
          <p:nvPr/>
        </p:nvCxnSpPr>
        <p:spPr>
          <a:xfrm>
            <a:off x="10414000" y="2357528"/>
            <a:ext cx="0" cy="223410"/>
          </a:xfrm>
          <a:prstGeom prst="line">
            <a:avLst/>
          </a:prstGeom>
          <a:ln>
            <a:solidFill>
              <a:srgbClr val="006198"/>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4C4861CA-F09C-4BF0-8998-7EB4A787A85E}"/>
              </a:ext>
            </a:extLst>
          </p:cNvPr>
          <p:cNvSpPr txBox="1"/>
          <p:nvPr/>
        </p:nvSpPr>
        <p:spPr>
          <a:xfrm>
            <a:off x="7386326" y="2119831"/>
            <a:ext cx="1615434" cy="400110"/>
          </a:xfrm>
          <a:prstGeom prst="rect">
            <a:avLst/>
          </a:prstGeom>
          <a:noFill/>
          <a:ln>
            <a:solidFill>
              <a:srgbClr val="006198"/>
            </a:solidFill>
          </a:ln>
        </p:spPr>
        <p:txBody>
          <a:bodyPr wrap="square" rtlCol="0">
            <a:spAutoFit/>
          </a:bodyPr>
          <a:lstStyle/>
          <a:p>
            <a:pPr algn="ctr"/>
            <a:r>
              <a:rPr lang="en-US" sz="1000" dirty="0">
                <a:solidFill>
                  <a:srgbClr val="006198"/>
                </a:solidFill>
                <a:latin typeface="Arial Nova Light" panose="020B0304020202020204" pitchFamily="34" charset="0"/>
              </a:rPr>
              <a:t>Gross margin (</a:t>
            </a:r>
            <a:r>
              <a:rPr lang="en-US" sz="1000" dirty="0" smtClean="0">
                <a:solidFill>
                  <a:srgbClr val="006198"/>
                </a:solidFill>
                <a:latin typeface="Arial Nova Light" panose="020B0304020202020204" pitchFamily="34" charset="0"/>
              </a:rPr>
              <a:t>190</a:t>
            </a:r>
            <a:r>
              <a:rPr lang="en-US" sz="1000" dirty="0">
                <a:solidFill>
                  <a:srgbClr val="006198"/>
                </a:solidFill>
                <a:latin typeface="Arial Nova Light" panose="020B0304020202020204" pitchFamily="34" charset="0"/>
              </a:rPr>
              <a:t>) bps y/y to </a:t>
            </a:r>
            <a:r>
              <a:rPr lang="en-US" sz="1000" dirty="0" smtClean="0">
                <a:solidFill>
                  <a:srgbClr val="006198"/>
                </a:solidFill>
                <a:latin typeface="Arial Nova Light" panose="020B0304020202020204" pitchFamily="34" charset="0"/>
              </a:rPr>
              <a:t>6.8%</a:t>
            </a:r>
            <a:endParaRPr lang="en-US" sz="1000" dirty="0">
              <a:solidFill>
                <a:srgbClr val="006198"/>
              </a:solidFill>
              <a:latin typeface="Arial Nova Light" panose="020B0304020202020204" pitchFamily="34" charset="0"/>
            </a:endParaRPr>
          </a:p>
        </p:txBody>
      </p:sp>
      <p:cxnSp>
        <p:nvCxnSpPr>
          <p:cNvPr id="49" name="Straight Connector 48">
            <a:extLst>
              <a:ext uri="{FF2B5EF4-FFF2-40B4-BE49-F238E27FC236}">
                <a16:creationId xmlns:a16="http://schemas.microsoft.com/office/drawing/2014/main" id="{50E3FB1C-918F-45E5-8AE4-B9631728A4AF}"/>
              </a:ext>
            </a:extLst>
          </p:cNvPr>
          <p:cNvCxnSpPr/>
          <p:nvPr/>
        </p:nvCxnSpPr>
        <p:spPr>
          <a:xfrm>
            <a:off x="7635240" y="2529578"/>
            <a:ext cx="0" cy="344393"/>
          </a:xfrm>
          <a:prstGeom prst="line">
            <a:avLst/>
          </a:prstGeom>
          <a:ln>
            <a:solidFill>
              <a:srgbClr val="006198"/>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EFB24CB-0DB7-41F1-99C4-3A7D15FBBCED}"/>
              </a:ext>
            </a:extLst>
          </p:cNvPr>
          <p:cNvCxnSpPr>
            <a:cxnSpLocks/>
          </p:cNvCxnSpPr>
          <p:nvPr/>
        </p:nvCxnSpPr>
        <p:spPr>
          <a:xfrm>
            <a:off x="8559800" y="2519941"/>
            <a:ext cx="0" cy="354030"/>
          </a:xfrm>
          <a:prstGeom prst="line">
            <a:avLst/>
          </a:prstGeom>
          <a:ln>
            <a:solidFill>
              <a:srgbClr val="0061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2256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HEAVY FABRICATIONS SEGMENT   </a:t>
            </a:r>
            <a:br>
              <a:rPr lang="en-US" sz="2400" dirty="0"/>
            </a:br>
            <a:r>
              <a:rPr lang="en-US" sz="2000" b="0" dirty="0">
                <a:solidFill>
                  <a:srgbClr val="CE7B28"/>
                </a:solidFill>
              </a:rPr>
              <a:t>Strong wind tower demand contributed to revenue growth, margin expansion</a:t>
            </a: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6</a:t>
            </a:fld>
            <a:r>
              <a:rPr lang="en-US" dirty="0">
                <a:solidFill>
                  <a:srgbClr val="CE7B28"/>
                </a:solidFill>
              </a:rPr>
              <a:t> |  Investor Presentation </a:t>
            </a:r>
          </a:p>
        </p:txBody>
      </p:sp>
      <p:sp>
        <p:nvSpPr>
          <p:cNvPr id="20" name="Rectangle 19">
            <a:extLst>
              <a:ext uri="{FF2B5EF4-FFF2-40B4-BE49-F238E27FC236}">
                <a16:creationId xmlns:a16="http://schemas.microsoft.com/office/drawing/2014/main" id="{6E67F9BB-1F66-4EF8-9856-D445856FCB14}"/>
              </a:ext>
            </a:extLst>
          </p:cNvPr>
          <p:cNvSpPr/>
          <p:nvPr/>
        </p:nvSpPr>
        <p:spPr>
          <a:xfrm>
            <a:off x="3330144" y="1480802"/>
            <a:ext cx="3833301"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Segment Revenue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p>
        </p:txBody>
      </p:sp>
      <p:sp>
        <p:nvSpPr>
          <p:cNvPr id="28" name="Rectangle 27">
            <a:extLst>
              <a:ext uri="{FF2B5EF4-FFF2-40B4-BE49-F238E27FC236}">
                <a16:creationId xmlns:a16="http://schemas.microsoft.com/office/drawing/2014/main" id="{F3DA2826-1531-46C4-8A36-75C113FFECB4}"/>
              </a:ext>
            </a:extLst>
          </p:cNvPr>
          <p:cNvSpPr/>
          <p:nvPr/>
        </p:nvSpPr>
        <p:spPr>
          <a:xfrm>
            <a:off x="7261230" y="1528473"/>
            <a:ext cx="3833301"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Segment Adjusted EBITDA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p>
        </p:txBody>
      </p:sp>
      <p:sp>
        <p:nvSpPr>
          <p:cNvPr id="30" name="Rectangle 29">
            <a:extLst>
              <a:ext uri="{FF2B5EF4-FFF2-40B4-BE49-F238E27FC236}">
                <a16:creationId xmlns:a16="http://schemas.microsoft.com/office/drawing/2014/main" id="{708438DC-9EE4-415D-AFA7-1AD6B3BDDA42}"/>
              </a:ext>
            </a:extLst>
          </p:cNvPr>
          <p:cNvSpPr/>
          <p:nvPr/>
        </p:nvSpPr>
        <p:spPr>
          <a:xfrm>
            <a:off x="3330145" y="3613186"/>
            <a:ext cx="3467104"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Segment Orders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p>
        </p:txBody>
      </p:sp>
      <p:sp>
        <p:nvSpPr>
          <p:cNvPr id="31" name="Rectangle 30">
            <a:extLst>
              <a:ext uri="{FF2B5EF4-FFF2-40B4-BE49-F238E27FC236}">
                <a16:creationId xmlns:a16="http://schemas.microsoft.com/office/drawing/2014/main" id="{B95A9BEB-D6A3-47D4-B8C1-C3F03D8A1F54}"/>
              </a:ext>
            </a:extLst>
          </p:cNvPr>
          <p:cNvSpPr/>
          <p:nvPr/>
        </p:nvSpPr>
        <p:spPr>
          <a:xfrm>
            <a:off x="7261229" y="3585016"/>
            <a:ext cx="3833301"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Segment Backlog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p>
        </p:txBody>
      </p:sp>
      <p:sp>
        <p:nvSpPr>
          <p:cNvPr id="47" name="Parallelogram 46">
            <a:extLst>
              <a:ext uri="{FF2B5EF4-FFF2-40B4-BE49-F238E27FC236}">
                <a16:creationId xmlns:a16="http://schemas.microsoft.com/office/drawing/2014/main" id="{5ADAE4B1-8BF7-4C5C-AC86-5FC1267B57D0}"/>
              </a:ext>
            </a:extLst>
          </p:cNvPr>
          <p:cNvSpPr/>
          <p:nvPr/>
        </p:nvSpPr>
        <p:spPr>
          <a:xfrm>
            <a:off x="143484" y="5182225"/>
            <a:ext cx="874202" cy="1021461"/>
          </a:xfrm>
          <a:prstGeom prst="parallelogram">
            <a:avLst>
              <a:gd name="adj" fmla="val 44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55" name="Parallelogram 54">
            <a:extLst>
              <a:ext uri="{FF2B5EF4-FFF2-40B4-BE49-F238E27FC236}">
                <a16:creationId xmlns:a16="http://schemas.microsoft.com/office/drawing/2014/main" id="{ADE2F240-0CED-4C3A-A6BB-7BA1A10BBB89}"/>
              </a:ext>
            </a:extLst>
          </p:cNvPr>
          <p:cNvSpPr/>
          <p:nvPr/>
        </p:nvSpPr>
        <p:spPr>
          <a:xfrm>
            <a:off x="143484" y="5182225"/>
            <a:ext cx="874202" cy="1021461"/>
          </a:xfrm>
          <a:prstGeom prst="parallelogram">
            <a:avLst>
              <a:gd name="adj" fmla="val 44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39" name="TextBox 38">
            <a:extLst>
              <a:ext uri="{FF2B5EF4-FFF2-40B4-BE49-F238E27FC236}">
                <a16:creationId xmlns:a16="http://schemas.microsoft.com/office/drawing/2014/main" id="{C57ACBC6-B13E-49A3-A933-31C0D16FC283}"/>
              </a:ext>
            </a:extLst>
          </p:cNvPr>
          <p:cNvSpPr txBox="1"/>
          <p:nvPr/>
        </p:nvSpPr>
        <p:spPr>
          <a:xfrm>
            <a:off x="6985005" y="5383861"/>
            <a:ext cx="3450759" cy="369332"/>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2D6B021B-6485-4EE7-AAB5-946D7FCDCA49}"/>
              </a:ext>
            </a:extLst>
          </p:cNvPr>
          <p:cNvSpPr txBox="1"/>
          <p:nvPr/>
        </p:nvSpPr>
        <p:spPr>
          <a:xfrm>
            <a:off x="7458485" y="5340600"/>
            <a:ext cx="3619544" cy="369332"/>
          </a:xfrm>
          <a:prstGeom prst="rect">
            <a:avLst/>
          </a:prstGeom>
          <a:solidFill>
            <a:schemeClr val="bg1"/>
          </a:solidFill>
        </p:spPr>
        <p:txBody>
          <a:bodyPr wrap="square" rtlCol="0">
            <a:spAutoFit/>
          </a:bodyPr>
          <a:lstStyle/>
          <a:p>
            <a:endParaRPr lang="en-US" dirty="0"/>
          </a:p>
        </p:txBody>
      </p:sp>
      <p:sp>
        <p:nvSpPr>
          <p:cNvPr id="3" name="Rectangle 2">
            <a:extLst>
              <a:ext uri="{FF2B5EF4-FFF2-40B4-BE49-F238E27FC236}">
                <a16:creationId xmlns:a16="http://schemas.microsoft.com/office/drawing/2014/main" id="{AC1FA43B-0007-44D3-B80A-74804A1E1337}"/>
              </a:ext>
            </a:extLst>
          </p:cNvPr>
          <p:cNvSpPr/>
          <p:nvPr/>
        </p:nvSpPr>
        <p:spPr>
          <a:xfrm>
            <a:off x="613629" y="1443979"/>
            <a:ext cx="2172814" cy="950811"/>
          </a:xfrm>
          <a:prstGeom prst="rect">
            <a:avLst/>
          </a:prstGeom>
          <a:solidFill>
            <a:schemeClr val="bg1">
              <a:lumMod val="95000"/>
              <a:alpha val="9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dirty="0">
                <a:solidFill>
                  <a:schemeClr val="tx1">
                    <a:lumMod val="85000"/>
                    <a:lumOff val="15000"/>
                  </a:schemeClr>
                </a:solidFill>
                <a:latin typeface="Arial Nova Light" panose="020B0304020202020204" pitchFamily="34" charset="0"/>
                <a:cs typeface="Arial" pitchFamily="34" charset="0"/>
              </a:rPr>
              <a:t>28% y/y segment revenue growth in 3Q20, driven by increased demand from the wind and industrials markets</a:t>
            </a:r>
          </a:p>
        </p:txBody>
      </p:sp>
      <p:sp>
        <p:nvSpPr>
          <p:cNvPr id="6" name="Rectangle 5">
            <a:extLst>
              <a:ext uri="{FF2B5EF4-FFF2-40B4-BE49-F238E27FC236}">
                <a16:creationId xmlns:a16="http://schemas.microsoft.com/office/drawing/2014/main" id="{7375A87E-E94F-4957-A726-668964CD18DE}"/>
              </a:ext>
            </a:extLst>
          </p:cNvPr>
          <p:cNvSpPr/>
          <p:nvPr/>
        </p:nvSpPr>
        <p:spPr>
          <a:xfrm>
            <a:off x="610055" y="2514493"/>
            <a:ext cx="2172814" cy="950811"/>
          </a:xfrm>
          <a:prstGeom prst="rect">
            <a:avLst/>
          </a:prstGeom>
          <a:solidFill>
            <a:schemeClr val="bg1">
              <a:lumMod val="95000"/>
              <a:alpha val="9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dirty="0">
                <a:solidFill>
                  <a:schemeClr val="tx1">
                    <a:lumMod val="85000"/>
                    <a:lumOff val="15000"/>
                  </a:schemeClr>
                </a:solidFill>
                <a:latin typeface="Arial Nova Light" panose="020B0304020202020204" pitchFamily="34" charset="0"/>
                <a:cs typeface="Arial" pitchFamily="34" charset="0"/>
              </a:rPr>
              <a:t>2020 tower production is fully committed; currently 35% booked for 2021 tower production</a:t>
            </a:r>
          </a:p>
          <a:p>
            <a:pPr marL="171450" indent="-171450">
              <a:buFont typeface="Arial" panose="020B0604020202020204" pitchFamily="34" charset="0"/>
              <a:buChar char="•"/>
            </a:pPr>
            <a:endParaRPr lang="en-US" sz="1200" dirty="0">
              <a:solidFill>
                <a:schemeClr val="tx1">
                  <a:lumMod val="85000"/>
                  <a:lumOff val="15000"/>
                </a:schemeClr>
              </a:solidFill>
              <a:latin typeface="Arial Nova Light" panose="020B0304020202020204" pitchFamily="34" charset="0"/>
              <a:cs typeface="Arial" pitchFamily="34" charset="0"/>
            </a:endParaRPr>
          </a:p>
        </p:txBody>
      </p:sp>
      <p:sp>
        <p:nvSpPr>
          <p:cNvPr id="7" name="Rectangle 6">
            <a:extLst>
              <a:ext uri="{FF2B5EF4-FFF2-40B4-BE49-F238E27FC236}">
                <a16:creationId xmlns:a16="http://schemas.microsoft.com/office/drawing/2014/main" id="{36265126-4337-40A5-8F09-D6BED27A8549}"/>
              </a:ext>
            </a:extLst>
          </p:cNvPr>
          <p:cNvSpPr/>
          <p:nvPr/>
        </p:nvSpPr>
        <p:spPr>
          <a:xfrm>
            <a:off x="610055" y="3600093"/>
            <a:ext cx="2172814" cy="950811"/>
          </a:xfrm>
          <a:prstGeom prst="rect">
            <a:avLst/>
          </a:prstGeom>
          <a:solidFill>
            <a:schemeClr val="bg1">
              <a:lumMod val="95000"/>
              <a:alpha val="9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dirty="0">
                <a:solidFill>
                  <a:schemeClr val="tx1">
                    <a:lumMod val="85000"/>
                    <a:lumOff val="15000"/>
                  </a:schemeClr>
                </a:solidFill>
                <a:latin typeface="Arial Nova Light" panose="020B0304020202020204" pitchFamily="34" charset="0"/>
                <a:cs typeface="Arial" pitchFamily="34" charset="0"/>
              </a:rPr>
              <a:t>Adjusted EBITDA increased 63% y/y; Adj EBITDA margin improved 150 bps y/y in 3Q20</a:t>
            </a:r>
          </a:p>
          <a:p>
            <a:pPr marL="171450" indent="-171450">
              <a:buFont typeface="Arial" panose="020B0604020202020204" pitchFamily="34" charset="0"/>
              <a:buChar char="•"/>
            </a:pPr>
            <a:endParaRPr lang="en-US" sz="1200" dirty="0">
              <a:solidFill>
                <a:schemeClr val="tx1">
                  <a:lumMod val="85000"/>
                  <a:lumOff val="15000"/>
                </a:schemeClr>
              </a:solidFill>
              <a:latin typeface="Arial Nova Light" panose="020B0304020202020204" pitchFamily="34" charset="0"/>
              <a:cs typeface="Arial" pitchFamily="34" charset="0"/>
            </a:endParaRPr>
          </a:p>
        </p:txBody>
      </p:sp>
      <p:sp>
        <p:nvSpPr>
          <p:cNvPr id="8" name="Rectangle 7">
            <a:extLst>
              <a:ext uri="{FF2B5EF4-FFF2-40B4-BE49-F238E27FC236}">
                <a16:creationId xmlns:a16="http://schemas.microsoft.com/office/drawing/2014/main" id="{1AC25DAE-C1A4-4F99-8C78-16EA756103D0}"/>
              </a:ext>
            </a:extLst>
          </p:cNvPr>
          <p:cNvSpPr/>
          <p:nvPr/>
        </p:nvSpPr>
        <p:spPr>
          <a:xfrm>
            <a:off x="610055" y="4698153"/>
            <a:ext cx="2172814" cy="950811"/>
          </a:xfrm>
          <a:prstGeom prst="rect">
            <a:avLst/>
          </a:prstGeom>
          <a:solidFill>
            <a:schemeClr val="bg1">
              <a:lumMod val="95000"/>
              <a:alpha val="9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dirty="0">
                <a:solidFill>
                  <a:schemeClr val="tx1">
                    <a:lumMod val="85000"/>
                    <a:lumOff val="15000"/>
                  </a:schemeClr>
                </a:solidFill>
                <a:latin typeface="Arial Nova Light" panose="020B0304020202020204" pitchFamily="34" charset="0"/>
                <a:cs typeface="Arial" pitchFamily="34" charset="0"/>
              </a:rPr>
              <a:t>Continue to experience pandemic-related order delays, contributing to y/y decline </a:t>
            </a:r>
            <a:r>
              <a:rPr lang="en-US" sz="1200" dirty="0" smtClean="0">
                <a:solidFill>
                  <a:schemeClr val="tx1">
                    <a:lumMod val="85000"/>
                    <a:lumOff val="15000"/>
                  </a:schemeClr>
                </a:solidFill>
                <a:latin typeface="Arial Nova Light" panose="020B0304020202020204" pitchFamily="34" charset="0"/>
                <a:cs typeface="Arial" pitchFamily="34" charset="0"/>
              </a:rPr>
              <a:t>in backlog</a:t>
            </a:r>
            <a:r>
              <a:rPr lang="en-US" sz="1200" dirty="0">
                <a:solidFill>
                  <a:schemeClr val="tx1">
                    <a:lumMod val="85000"/>
                    <a:lumOff val="15000"/>
                  </a:schemeClr>
                </a:solidFill>
                <a:latin typeface="Arial Nova Light" panose="020B0304020202020204" pitchFamily="34" charset="0"/>
                <a:cs typeface="Arial" pitchFamily="34" charset="0"/>
              </a:rPr>
              <a:t>; no major order cancellations </a:t>
            </a:r>
          </a:p>
        </p:txBody>
      </p:sp>
      <p:sp>
        <p:nvSpPr>
          <p:cNvPr id="9" name="Rectangle 8">
            <a:extLst>
              <a:ext uri="{FF2B5EF4-FFF2-40B4-BE49-F238E27FC236}">
                <a16:creationId xmlns:a16="http://schemas.microsoft.com/office/drawing/2014/main" id="{C2E33793-094D-446B-8CF0-B38C59D435F9}"/>
              </a:ext>
            </a:extLst>
          </p:cNvPr>
          <p:cNvSpPr/>
          <p:nvPr/>
        </p:nvSpPr>
        <p:spPr>
          <a:xfrm>
            <a:off x="2782869" y="1443978"/>
            <a:ext cx="80314" cy="950811"/>
          </a:xfrm>
          <a:prstGeom prst="rect">
            <a:avLst/>
          </a:prstGeom>
          <a:solidFill>
            <a:srgbClr val="006198">
              <a:alpha val="90000"/>
            </a:srgbClr>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85000"/>
                  <a:lumOff val="15000"/>
                </a:schemeClr>
              </a:solidFill>
              <a:latin typeface="Arial" pitchFamily="34" charset="0"/>
              <a:cs typeface="Arial" pitchFamily="34" charset="0"/>
            </a:endParaRPr>
          </a:p>
        </p:txBody>
      </p:sp>
      <p:sp>
        <p:nvSpPr>
          <p:cNvPr id="10" name="Rectangle 9">
            <a:extLst>
              <a:ext uri="{FF2B5EF4-FFF2-40B4-BE49-F238E27FC236}">
                <a16:creationId xmlns:a16="http://schemas.microsoft.com/office/drawing/2014/main" id="{4E24BF95-5814-44F0-8791-E926DC522FE2}"/>
              </a:ext>
            </a:extLst>
          </p:cNvPr>
          <p:cNvSpPr/>
          <p:nvPr/>
        </p:nvSpPr>
        <p:spPr>
          <a:xfrm>
            <a:off x="2794339" y="2529578"/>
            <a:ext cx="80314" cy="950811"/>
          </a:xfrm>
          <a:prstGeom prst="rect">
            <a:avLst/>
          </a:prstGeom>
          <a:solidFill>
            <a:srgbClr val="006198">
              <a:alpha val="90000"/>
            </a:srgbClr>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85000"/>
                  <a:lumOff val="15000"/>
                </a:schemeClr>
              </a:solidFill>
              <a:latin typeface="Arial" pitchFamily="34" charset="0"/>
              <a:cs typeface="Arial" pitchFamily="34" charset="0"/>
            </a:endParaRPr>
          </a:p>
        </p:txBody>
      </p:sp>
      <p:sp>
        <p:nvSpPr>
          <p:cNvPr id="11" name="Rectangle 10">
            <a:extLst>
              <a:ext uri="{FF2B5EF4-FFF2-40B4-BE49-F238E27FC236}">
                <a16:creationId xmlns:a16="http://schemas.microsoft.com/office/drawing/2014/main" id="{3C73CD2C-0F0D-41CD-963D-7CA67149FE1A}"/>
              </a:ext>
            </a:extLst>
          </p:cNvPr>
          <p:cNvSpPr/>
          <p:nvPr/>
        </p:nvSpPr>
        <p:spPr>
          <a:xfrm>
            <a:off x="2794339" y="3607788"/>
            <a:ext cx="80314" cy="950811"/>
          </a:xfrm>
          <a:prstGeom prst="rect">
            <a:avLst/>
          </a:prstGeom>
          <a:solidFill>
            <a:srgbClr val="006198">
              <a:alpha val="90000"/>
            </a:srgbClr>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85000"/>
                  <a:lumOff val="15000"/>
                </a:schemeClr>
              </a:solidFill>
              <a:latin typeface="Arial" pitchFamily="34" charset="0"/>
              <a:cs typeface="Arial" pitchFamily="34" charset="0"/>
            </a:endParaRPr>
          </a:p>
        </p:txBody>
      </p:sp>
      <p:sp>
        <p:nvSpPr>
          <p:cNvPr id="12" name="Rectangle 11">
            <a:extLst>
              <a:ext uri="{FF2B5EF4-FFF2-40B4-BE49-F238E27FC236}">
                <a16:creationId xmlns:a16="http://schemas.microsoft.com/office/drawing/2014/main" id="{54EDFCE7-C2AC-482E-A577-0F50914B5E0B}"/>
              </a:ext>
            </a:extLst>
          </p:cNvPr>
          <p:cNvSpPr/>
          <p:nvPr/>
        </p:nvSpPr>
        <p:spPr>
          <a:xfrm>
            <a:off x="2803450" y="4705543"/>
            <a:ext cx="80314" cy="950811"/>
          </a:xfrm>
          <a:prstGeom prst="rect">
            <a:avLst/>
          </a:prstGeom>
          <a:solidFill>
            <a:srgbClr val="006198">
              <a:alpha val="90000"/>
            </a:srgbClr>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85000"/>
                  <a:lumOff val="15000"/>
                </a:schemeClr>
              </a:solidFill>
              <a:latin typeface="Arial" pitchFamily="34" charset="0"/>
              <a:cs typeface="Arial" pitchFamily="34" charset="0"/>
            </a:endParaRPr>
          </a:p>
        </p:txBody>
      </p:sp>
      <p:graphicFrame>
        <p:nvGraphicFramePr>
          <p:cNvPr id="52" name="Chart 51">
            <a:extLst>
              <a:ext uri="{FF2B5EF4-FFF2-40B4-BE49-F238E27FC236}">
                <a16:creationId xmlns:a16="http://schemas.microsoft.com/office/drawing/2014/main" id="{E6B29721-7E5C-4792-BD8E-06E66A35DC26}"/>
              </a:ext>
            </a:extLst>
          </p:cNvPr>
          <p:cNvGraphicFramePr>
            <a:graphicFrameLocks/>
          </p:cNvGraphicFramePr>
          <p:nvPr>
            <p:extLst>
              <p:ext uri="{D42A27DB-BD31-4B8C-83A1-F6EECF244321}">
                <p14:modId xmlns:p14="http://schemas.microsoft.com/office/powerpoint/2010/main" val="2301232523"/>
              </p:ext>
            </p:extLst>
          </p:nvPr>
        </p:nvGraphicFramePr>
        <p:xfrm>
          <a:off x="3286413" y="1919384"/>
          <a:ext cx="3698592" cy="15863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3" name="Chart 52">
            <a:extLst>
              <a:ext uri="{FF2B5EF4-FFF2-40B4-BE49-F238E27FC236}">
                <a16:creationId xmlns:a16="http://schemas.microsoft.com/office/drawing/2014/main" id="{E0F75261-4255-4A53-AD52-331463951001}"/>
              </a:ext>
            </a:extLst>
          </p:cNvPr>
          <p:cNvGraphicFramePr>
            <a:graphicFrameLocks/>
          </p:cNvGraphicFramePr>
          <p:nvPr>
            <p:extLst>
              <p:ext uri="{D42A27DB-BD31-4B8C-83A1-F6EECF244321}">
                <p14:modId xmlns:p14="http://schemas.microsoft.com/office/powerpoint/2010/main" val="2585679241"/>
              </p:ext>
            </p:extLst>
          </p:nvPr>
        </p:nvGraphicFramePr>
        <p:xfrm>
          <a:off x="6929259" y="2208865"/>
          <a:ext cx="4572000" cy="12097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4" name="Chart 53">
            <a:extLst>
              <a:ext uri="{FF2B5EF4-FFF2-40B4-BE49-F238E27FC236}">
                <a16:creationId xmlns:a16="http://schemas.microsoft.com/office/drawing/2014/main" id="{2872702C-FF85-46C8-8568-28EB76B5EFF1}"/>
              </a:ext>
            </a:extLst>
          </p:cNvPr>
          <p:cNvGraphicFramePr>
            <a:graphicFrameLocks/>
          </p:cNvGraphicFramePr>
          <p:nvPr>
            <p:extLst>
              <p:ext uri="{D42A27DB-BD31-4B8C-83A1-F6EECF244321}">
                <p14:modId xmlns:p14="http://schemas.microsoft.com/office/powerpoint/2010/main" val="1529713698"/>
              </p:ext>
            </p:extLst>
          </p:nvPr>
        </p:nvGraphicFramePr>
        <p:xfrm>
          <a:off x="3286413" y="4051767"/>
          <a:ext cx="3758354" cy="172108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6" name="Chart 55">
            <a:extLst>
              <a:ext uri="{FF2B5EF4-FFF2-40B4-BE49-F238E27FC236}">
                <a16:creationId xmlns:a16="http://schemas.microsoft.com/office/drawing/2014/main" id="{D1C2D2AD-D352-41FE-9DC7-07C637225927}"/>
              </a:ext>
            </a:extLst>
          </p:cNvPr>
          <p:cNvGraphicFramePr>
            <a:graphicFrameLocks/>
          </p:cNvGraphicFramePr>
          <p:nvPr>
            <p:extLst>
              <p:ext uri="{D42A27DB-BD31-4B8C-83A1-F6EECF244321}">
                <p14:modId xmlns:p14="http://schemas.microsoft.com/office/powerpoint/2010/main" val="953256015"/>
              </p:ext>
            </p:extLst>
          </p:nvPr>
        </p:nvGraphicFramePr>
        <p:xfrm>
          <a:off x="7010646" y="4051767"/>
          <a:ext cx="4572000" cy="1721085"/>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a16="http://schemas.microsoft.com/office/drawing/2014/main" id="{774A9002-BB09-4B20-890F-ABA927A97E3F}"/>
              </a:ext>
            </a:extLst>
          </p:cNvPr>
          <p:cNvSpPr txBox="1"/>
          <p:nvPr/>
        </p:nvSpPr>
        <p:spPr>
          <a:xfrm>
            <a:off x="7458485" y="5525266"/>
            <a:ext cx="4149802" cy="369332"/>
          </a:xfrm>
          <a:prstGeom prst="rect">
            <a:avLst/>
          </a:prstGeom>
          <a:solidFill>
            <a:schemeClr val="bg1"/>
          </a:solidFill>
        </p:spPr>
        <p:txBody>
          <a:bodyPr wrap="square" rtlCol="0">
            <a:spAutoFit/>
          </a:bodyPr>
          <a:lstStyle/>
          <a:p>
            <a:endParaRPr lang="en-US" dirty="0"/>
          </a:p>
        </p:txBody>
      </p:sp>
      <p:sp>
        <p:nvSpPr>
          <p:cNvPr id="14" name="TextBox 13">
            <a:extLst>
              <a:ext uri="{FF2B5EF4-FFF2-40B4-BE49-F238E27FC236}">
                <a16:creationId xmlns:a16="http://schemas.microsoft.com/office/drawing/2014/main" id="{99E13F15-EC97-447A-B6CB-B3A136C10372}"/>
              </a:ext>
            </a:extLst>
          </p:cNvPr>
          <p:cNvSpPr txBox="1"/>
          <p:nvPr/>
        </p:nvSpPr>
        <p:spPr>
          <a:xfrm>
            <a:off x="7548311" y="5476491"/>
            <a:ext cx="68358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9/30/19</a:t>
            </a:r>
          </a:p>
        </p:txBody>
      </p:sp>
      <p:sp>
        <p:nvSpPr>
          <p:cNvPr id="15" name="TextBox 14">
            <a:extLst>
              <a:ext uri="{FF2B5EF4-FFF2-40B4-BE49-F238E27FC236}">
                <a16:creationId xmlns:a16="http://schemas.microsoft.com/office/drawing/2014/main" id="{768EFF28-D4B4-4DC0-ABC9-5EA47B63DDFA}"/>
              </a:ext>
            </a:extLst>
          </p:cNvPr>
          <p:cNvSpPr txBox="1"/>
          <p:nvPr/>
        </p:nvSpPr>
        <p:spPr>
          <a:xfrm>
            <a:off x="9008877" y="5485842"/>
            <a:ext cx="68358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6/30/20</a:t>
            </a:r>
          </a:p>
        </p:txBody>
      </p:sp>
      <p:sp>
        <p:nvSpPr>
          <p:cNvPr id="16" name="TextBox 15">
            <a:extLst>
              <a:ext uri="{FF2B5EF4-FFF2-40B4-BE49-F238E27FC236}">
                <a16:creationId xmlns:a16="http://schemas.microsoft.com/office/drawing/2014/main" id="{9508E64F-3357-4F95-9046-3B4598350F5B}"/>
              </a:ext>
            </a:extLst>
          </p:cNvPr>
          <p:cNvSpPr txBox="1"/>
          <p:nvPr/>
        </p:nvSpPr>
        <p:spPr>
          <a:xfrm>
            <a:off x="10410950" y="5467082"/>
            <a:ext cx="68358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9/30/20</a:t>
            </a:r>
          </a:p>
        </p:txBody>
      </p:sp>
    </p:spTree>
    <p:extLst>
      <p:ext uri="{BB962C8B-B14F-4D97-AF65-F5344CB8AC3E}">
        <p14:creationId xmlns:p14="http://schemas.microsoft.com/office/powerpoint/2010/main" val="916641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HEAVY FABRICATIONS SEGMENT   </a:t>
            </a:r>
            <a:br>
              <a:rPr lang="en-US" sz="2400" dirty="0"/>
            </a:br>
            <a:r>
              <a:rPr lang="en-US" sz="1800" b="0" dirty="0">
                <a:solidFill>
                  <a:srgbClr val="CE7B28"/>
                </a:solidFill>
              </a:rPr>
              <a:t>Continued y/y growth in demand for wind tower sections</a:t>
            </a:r>
            <a:endParaRPr lang="en-US" sz="800" b="0" i="1" dirty="0">
              <a:solidFill>
                <a:srgbClr val="CE7B28"/>
              </a:solidFill>
            </a:endParaRP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7</a:t>
            </a:fld>
            <a:r>
              <a:rPr lang="en-US" dirty="0">
                <a:solidFill>
                  <a:srgbClr val="CE7B28"/>
                </a:solidFill>
              </a:rPr>
              <a:t> |  Investor Presentation </a:t>
            </a:r>
          </a:p>
        </p:txBody>
      </p:sp>
      <p:sp>
        <p:nvSpPr>
          <p:cNvPr id="20" name="Rectangle 19">
            <a:extLst>
              <a:ext uri="{FF2B5EF4-FFF2-40B4-BE49-F238E27FC236}">
                <a16:creationId xmlns:a16="http://schemas.microsoft.com/office/drawing/2014/main" id="{6E67F9BB-1F66-4EF8-9856-D445856FCB14}"/>
              </a:ext>
            </a:extLst>
          </p:cNvPr>
          <p:cNvSpPr/>
          <p:nvPr/>
        </p:nvSpPr>
        <p:spPr>
          <a:xfrm>
            <a:off x="1190623" y="1376832"/>
            <a:ext cx="5696598"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Total Wind Tower Sections Sold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(Number of Sections)</a:t>
            </a:r>
          </a:p>
        </p:txBody>
      </p:sp>
      <p:sp>
        <p:nvSpPr>
          <p:cNvPr id="52" name="Slide Number Placeholder 4">
            <a:extLst>
              <a:ext uri="{FF2B5EF4-FFF2-40B4-BE49-F238E27FC236}">
                <a16:creationId xmlns:a16="http://schemas.microsoft.com/office/drawing/2014/main" id="{3EB661F2-3BB0-4A7A-93BE-B9063BD18C4A}"/>
              </a:ext>
            </a:extLst>
          </p:cNvPr>
          <p:cNvSpPr txBox="1">
            <a:spLocks/>
          </p:cNvSpPr>
          <p:nvPr/>
        </p:nvSpPr>
        <p:spPr>
          <a:xfrm>
            <a:off x="529741" y="6019152"/>
            <a:ext cx="10548288" cy="365125"/>
          </a:xfrm>
          <a:prstGeom prst="rect">
            <a:avLst/>
          </a:prstGeom>
        </p:spPr>
        <p:txBody>
          <a:bodyPr vert="horz" lIns="91440" tIns="45720" rIns="91440" bIns="45720" rtlCol="0" anchor="ctr"/>
          <a:lstStyle>
            <a:defPPr>
              <a:defRPr lang="en-US"/>
            </a:defPPr>
            <a:lvl1pPr marL="0" algn="l" defTabSz="914400" rtl="0" eaLnBrk="1" latinLnBrk="0" hangingPunct="1">
              <a:defRPr sz="800" b="0" i="0" kern="1200">
                <a:solidFill>
                  <a:schemeClr val="tx1">
                    <a:tint val="75000"/>
                  </a:schemeClr>
                </a:solidFill>
                <a:latin typeface="Arial Nova Light" charset="0"/>
                <a:ea typeface="Arial Nova Light" charset="0"/>
                <a:cs typeface="Arial Nova Ligh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i="1" dirty="0">
                <a:solidFill>
                  <a:srgbClr val="CE7B28"/>
                </a:solidFill>
              </a:rPr>
              <a:t>Note:  In December 2019, the United States production tax credit for renewable wind projects was extended for one-year, pursuant to a year-end 2019 appropriations bill, from January 1, 2020 to January 1, 2021.  As a result of the new legislation, the PTC will subsidize wind projects commenced as late as 2020 and completed by 2024, or later, if continuous construction can be demonstrated.  </a:t>
            </a:r>
          </a:p>
        </p:txBody>
      </p:sp>
      <p:sp>
        <p:nvSpPr>
          <p:cNvPr id="13" name="Rectangle: Top Corners One Rounded and One Snipped 12">
            <a:extLst>
              <a:ext uri="{FF2B5EF4-FFF2-40B4-BE49-F238E27FC236}">
                <a16:creationId xmlns:a16="http://schemas.microsoft.com/office/drawing/2014/main" id="{E261405E-21C3-40A0-A62A-C2E6E861FC5B}"/>
              </a:ext>
            </a:extLst>
          </p:cNvPr>
          <p:cNvSpPr/>
          <p:nvPr/>
        </p:nvSpPr>
        <p:spPr>
          <a:xfrm>
            <a:off x="1306240" y="2109577"/>
            <a:ext cx="1494110" cy="454761"/>
          </a:xfrm>
          <a:prstGeom prst="snip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lumOff val="25000"/>
                  </a:schemeClr>
                </a:solidFill>
                <a:latin typeface="Arial Nova Light" panose="020B0304020202020204" pitchFamily="34" charset="0"/>
              </a:rPr>
              <a:t>+372% y/y</a:t>
            </a:r>
          </a:p>
        </p:txBody>
      </p:sp>
      <p:graphicFrame>
        <p:nvGraphicFramePr>
          <p:cNvPr id="12" name="Chart 11">
            <a:extLst>
              <a:ext uri="{FF2B5EF4-FFF2-40B4-BE49-F238E27FC236}">
                <a16:creationId xmlns:a16="http://schemas.microsoft.com/office/drawing/2014/main" id="{6D9F91ED-CD1E-4745-82E7-A9EAEBAC3969}"/>
              </a:ext>
            </a:extLst>
          </p:cNvPr>
          <p:cNvGraphicFramePr>
            <a:graphicFrameLocks/>
          </p:cNvGraphicFramePr>
          <p:nvPr>
            <p:extLst>
              <p:ext uri="{D42A27DB-BD31-4B8C-83A1-F6EECF244321}">
                <p14:modId xmlns:p14="http://schemas.microsoft.com/office/powerpoint/2010/main" val="2845443188"/>
              </p:ext>
            </p:extLst>
          </p:nvPr>
        </p:nvGraphicFramePr>
        <p:xfrm>
          <a:off x="1190623" y="2352675"/>
          <a:ext cx="9782177" cy="3295649"/>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Top Corners One Rounded and One Snipped 2">
            <a:extLst>
              <a:ext uri="{FF2B5EF4-FFF2-40B4-BE49-F238E27FC236}">
                <a16:creationId xmlns:a16="http://schemas.microsoft.com/office/drawing/2014/main" id="{5527C3FB-9228-42E6-AB9A-E49944D8DC03}"/>
              </a:ext>
            </a:extLst>
          </p:cNvPr>
          <p:cNvSpPr/>
          <p:nvPr/>
        </p:nvSpPr>
        <p:spPr>
          <a:xfrm>
            <a:off x="4038922" y="2003746"/>
            <a:ext cx="1494110" cy="454761"/>
          </a:xfrm>
          <a:prstGeom prst="snip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lumOff val="25000"/>
                  </a:schemeClr>
                </a:solidFill>
                <a:latin typeface="Arial Nova Light" panose="020B0304020202020204" pitchFamily="34" charset="0"/>
              </a:rPr>
              <a:t>+66% y/y</a:t>
            </a:r>
          </a:p>
        </p:txBody>
      </p:sp>
      <p:sp>
        <p:nvSpPr>
          <p:cNvPr id="4" name="Rectangle: Top Corners One Rounded and One Snipped 3">
            <a:extLst>
              <a:ext uri="{FF2B5EF4-FFF2-40B4-BE49-F238E27FC236}">
                <a16:creationId xmlns:a16="http://schemas.microsoft.com/office/drawing/2014/main" id="{770537FF-85E8-497E-B4AB-F18C29EAAA8A}"/>
              </a:ext>
            </a:extLst>
          </p:cNvPr>
          <p:cNvSpPr/>
          <p:nvPr/>
        </p:nvSpPr>
        <p:spPr>
          <a:xfrm>
            <a:off x="6591622" y="1849252"/>
            <a:ext cx="1494110" cy="454761"/>
          </a:xfrm>
          <a:prstGeom prst="snip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lumOff val="25000"/>
                  </a:schemeClr>
                </a:solidFill>
                <a:latin typeface="Arial Nova Light" panose="020B0304020202020204" pitchFamily="34" charset="0"/>
              </a:rPr>
              <a:t>+59% y/y</a:t>
            </a:r>
          </a:p>
        </p:txBody>
      </p:sp>
      <p:sp>
        <p:nvSpPr>
          <p:cNvPr id="6" name="Rectangle: Top Corners One Rounded and One Snipped 5">
            <a:extLst>
              <a:ext uri="{FF2B5EF4-FFF2-40B4-BE49-F238E27FC236}">
                <a16:creationId xmlns:a16="http://schemas.microsoft.com/office/drawing/2014/main" id="{B712AB98-4A21-4C8B-81FB-6DEBA2ECA3EF}"/>
              </a:ext>
            </a:extLst>
          </p:cNvPr>
          <p:cNvSpPr/>
          <p:nvPr/>
        </p:nvSpPr>
        <p:spPr>
          <a:xfrm>
            <a:off x="9144322" y="2003746"/>
            <a:ext cx="1494110" cy="454761"/>
          </a:xfrm>
          <a:prstGeom prst="snip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lumOff val="25000"/>
                  </a:schemeClr>
                </a:solidFill>
                <a:latin typeface="Arial Nova Light" panose="020B0304020202020204" pitchFamily="34" charset="0"/>
              </a:rPr>
              <a:t>+28% y/y</a:t>
            </a:r>
          </a:p>
        </p:txBody>
      </p:sp>
    </p:spTree>
    <p:extLst>
      <p:ext uri="{BB962C8B-B14F-4D97-AF65-F5344CB8AC3E}">
        <p14:creationId xmlns:p14="http://schemas.microsoft.com/office/powerpoint/2010/main" val="22011878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GEARING SEGMENT   </a:t>
            </a:r>
            <a:br>
              <a:rPr lang="en-US" sz="2400" dirty="0"/>
            </a:br>
            <a:r>
              <a:rPr lang="en-US" sz="1800" b="0" dirty="0">
                <a:solidFill>
                  <a:srgbClr val="CE7B28"/>
                </a:solidFill>
              </a:rPr>
              <a:t>Challenged by short-term pandemic-related delays in customer orders; anticipate 1H21 recovery </a:t>
            </a: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8</a:t>
            </a:fld>
            <a:r>
              <a:rPr lang="en-US" dirty="0">
                <a:solidFill>
                  <a:srgbClr val="CE7B28"/>
                </a:solidFill>
              </a:rPr>
              <a:t> |  Investor Presentation </a:t>
            </a:r>
          </a:p>
        </p:txBody>
      </p:sp>
      <p:sp>
        <p:nvSpPr>
          <p:cNvPr id="20" name="Rectangle 19">
            <a:extLst>
              <a:ext uri="{FF2B5EF4-FFF2-40B4-BE49-F238E27FC236}">
                <a16:creationId xmlns:a16="http://schemas.microsoft.com/office/drawing/2014/main" id="{6E67F9BB-1F66-4EF8-9856-D445856FCB14}"/>
              </a:ext>
            </a:extLst>
          </p:cNvPr>
          <p:cNvSpPr/>
          <p:nvPr/>
        </p:nvSpPr>
        <p:spPr>
          <a:xfrm>
            <a:off x="3234894" y="1480802"/>
            <a:ext cx="3833301"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Segment Revenue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p>
        </p:txBody>
      </p:sp>
      <p:sp>
        <p:nvSpPr>
          <p:cNvPr id="28" name="Rectangle 27">
            <a:extLst>
              <a:ext uri="{FF2B5EF4-FFF2-40B4-BE49-F238E27FC236}">
                <a16:creationId xmlns:a16="http://schemas.microsoft.com/office/drawing/2014/main" id="{F3DA2826-1531-46C4-8A36-75C113FFECB4}"/>
              </a:ext>
            </a:extLst>
          </p:cNvPr>
          <p:cNvSpPr/>
          <p:nvPr/>
        </p:nvSpPr>
        <p:spPr>
          <a:xfrm>
            <a:off x="7165980" y="1528473"/>
            <a:ext cx="3833301"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Segment Adjusted EBITDA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p>
        </p:txBody>
      </p:sp>
      <p:sp>
        <p:nvSpPr>
          <p:cNvPr id="30" name="Rectangle 29">
            <a:extLst>
              <a:ext uri="{FF2B5EF4-FFF2-40B4-BE49-F238E27FC236}">
                <a16:creationId xmlns:a16="http://schemas.microsoft.com/office/drawing/2014/main" id="{708438DC-9EE4-415D-AFA7-1AD6B3BDDA42}"/>
              </a:ext>
            </a:extLst>
          </p:cNvPr>
          <p:cNvSpPr/>
          <p:nvPr/>
        </p:nvSpPr>
        <p:spPr>
          <a:xfrm>
            <a:off x="3234895" y="3613186"/>
            <a:ext cx="3467104"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Segment Orders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p>
        </p:txBody>
      </p:sp>
      <p:sp>
        <p:nvSpPr>
          <p:cNvPr id="31" name="Rectangle 30">
            <a:extLst>
              <a:ext uri="{FF2B5EF4-FFF2-40B4-BE49-F238E27FC236}">
                <a16:creationId xmlns:a16="http://schemas.microsoft.com/office/drawing/2014/main" id="{B95A9BEB-D6A3-47D4-B8C1-C3F03D8A1F54}"/>
              </a:ext>
            </a:extLst>
          </p:cNvPr>
          <p:cNvSpPr/>
          <p:nvPr/>
        </p:nvSpPr>
        <p:spPr>
          <a:xfrm>
            <a:off x="7165979" y="3585016"/>
            <a:ext cx="3833301"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Segment Backlog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p>
        </p:txBody>
      </p:sp>
      <p:sp>
        <p:nvSpPr>
          <p:cNvPr id="37" name="TextBox 36">
            <a:extLst>
              <a:ext uri="{FF2B5EF4-FFF2-40B4-BE49-F238E27FC236}">
                <a16:creationId xmlns:a16="http://schemas.microsoft.com/office/drawing/2014/main" id="{B6735E02-336E-4AE5-A2FF-113F76DDAB9C}"/>
              </a:ext>
            </a:extLst>
          </p:cNvPr>
          <p:cNvSpPr txBox="1"/>
          <p:nvPr/>
        </p:nvSpPr>
        <p:spPr>
          <a:xfrm>
            <a:off x="7278664" y="5456893"/>
            <a:ext cx="3619544" cy="369332"/>
          </a:xfrm>
          <a:prstGeom prst="rect">
            <a:avLst/>
          </a:prstGeom>
          <a:solidFill>
            <a:schemeClr val="bg1"/>
          </a:solidFill>
        </p:spPr>
        <p:txBody>
          <a:bodyPr wrap="square" rtlCol="0">
            <a:spAutoFit/>
          </a:bodyPr>
          <a:lstStyle/>
          <a:p>
            <a:endParaRPr lang="en-US" dirty="0"/>
          </a:p>
        </p:txBody>
      </p:sp>
      <p:sp>
        <p:nvSpPr>
          <p:cNvPr id="3" name="Rectangle 2">
            <a:extLst>
              <a:ext uri="{FF2B5EF4-FFF2-40B4-BE49-F238E27FC236}">
                <a16:creationId xmlns:a16="http://schemas.microsoft.com/office/drawing/2014/main" id="{F53410A0-9C25-47F0-B846-56042F3B7A2E}"/>
              </a:ext>
            </a:extLst>
          </p:cNvPr>
          <p:cNvSpPr/>
          <p:nvPr/>
        </p:nvSpPr>
        <p:spPr>
          <a:xfrm>
            <a:off x="613629" y="1515220"/>
            <a:ext cx="2172814" cy="950811"/>
          </a:xfrm>
          <a:prstGeom prst="rect">
            <a:avLst/>
          </a:prstGeom>
          <a:solidFill>
            <a:schemeClr val="bg1">
              <a:lumMod val="95000"/>
              <a:alpha val="9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dirty="0">
                <a:solidFill>
                  <a:schemeClr val="tx1">
                    <a:lumMod val="85000"/>
                    <a:lumOff val="15000"/>
                  </a:schemeClr>
                </a:solidFill>
                <a:latin typeface="Arial Nova Light" panose="020B0304020202020204" pitchFamily="34" charset="0"/>
                <a:cs typeface="Arial" pitchFamily="34" charset="0"/>
              </a:rPr>
              <a:t>11% segment revenue decline driven by short-term delays in customer orders due to the pandemic</a:t>
            </a:r>
          </a:p>
          <a:p>
            <a:r>
              <a:rPr lang="en-US" sz="1200" dirty="0">
                <a:solidFill>
                  <a:schemeClr val="tx1">
                    <a:lumMod val="85000"/>
                    <a:lumOff val="15000"/>
                  </a:schemeClr>
                </a:solidFill>
                <a:latin typeface="Arial Nova Light" panose="020B0304020202020204" pitchFamily="34" charset="0"/>
                <a:cs typeface="Arial" pitchFamily="34" charset="0"/>
              </a:rPr>
              <a:t>   </a:t>
            </a:r>
          </a:p>
        </p:txBody>
      </p:sp>
      <p:sp>
        <p:nvSpPr>
          <p:cNvPr id="4" name="Rectangle 3">
            <a:extLst>
              <a:ext uri="{FF2B5EF4-FFF2-40B4-BE49-F238E27FC236}">
                <a16:creationId xmlns:a16="http://schemas.microsoft.com/office/drawing/2014/main" id="{D834BDB0-FEF4-4110-B138-8AF0976BE81B}"/>
              </a:ext>
            </a:extLst>
          </p:cNvPr>
          <p:cNvSpPr/>
          <p:nvPr/>
        </p:nvSpPr>
        <p:spPr>
          <a:xfrm>
            <a:off x="610055" y="2514493"/>
            <a:ext cx="2172814" cy="950811"/>
          </a:xfrm>
          <a:prstGeom prst="rect">
            <a:avLst/>
          </a:prstGeom>
          <a:solidFill>
            <a:schemeClr val="bg1">
              <a:lumMod val="95000"/>
              <a:alpha val="9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dirty="0">
                <a:solidFill>
                  <a:schemeClr val="tx1">
                    <a:lumMod val="85000"/>
                    <a:lumOff val="15000"/>
                  </a:schemeClr>
                </a:solidFill>
                <a:latin typeface="Arial Nova Light" panose="020B0304020202020204" pitchFamily="34" charset="0"/>
                <a:cs typeface="Arial" pitchFamily="34" charset="0"/>
              </a:rPr>
              <a:t>Industrial gearing revenue increased 100% y/y, offset by declines in oil/gas, mining and steel</a:t>
            </a:r>
          </a:p>
          <a:p>
            <a:pPr marL="171450" indent="-171450">
              <a:buFont typeface="Arial" panose="020B0604020202020204" pitchFamily="34" charset="0"/>
              <a:buChar char="•"/>
            </a:pPr>
            <a:endParaRPr lang="en-US" sz="1200" dirty="0">
              <a:solidFill>
                <a:schemeClr val="tx1">
                  <a:lumMod val="85000"/>
                  <a:lumOff val="15000"/>
                </a:schemeClr>
              </a:solidFill>
              <a:latin typeface="Arial Nova Light" panose="020B0304020202020204" pitchFamily="34" charset="0"/>
              <a:cs typeface="Arial" pitchFamily="34" charset="0"/>
            </a:endParaRPr>
          </a:p>
        </p:txBody>
      </p:sp>
      <p:sp>
        <p:nvSpPr>
          <p:cNvPr id="6" name="Rectangle 5">
            <a:extLst>
              <a:ext uri="{FF2B5EF4-FFF2-40B4-BE49-F238E27FC236}">
                <a16:creationId xmlns:a16="http://schemas.microsoft.com/office/drawing/2014/main" id="{F0FA618F-99F5-4EE6-8B33-AD9EC701CE48}"/>
              </a:ext>
            </a:extLst>
          </p:cNvPr>
          <p:cNvSpPr/>
          <p:nvPr/>
        </p:nvSpPr>
        <p:spPr>
          <a:xfrm>
            <a:off x="610055" y="3600093"/>
            <a:ext cx="2172814" cy="950811"/>
          </a:xfrm>
          <a:prstGeom prst="rect">
            <a:avLst/>
          </a:prstGeom>
          <a:solidFill>
            <a:schemeClr val="bg1">
              <a:lumMod val="95000"/>
              <a:alpha val="9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dirty="0">
                <a:solidFill>
                  <a:schemeClr val="tx1">
                    <a:lumMod val="85000"/>
                    <a:lumOff val="15000"/>
                  </a:schemeClr>
                </a:solidFill>
                <a:latin typeface="Arial Nova Light" panose="020B0304020202020204" pitchFamily="34" charset="0"/>
                <a:cs typeface="Arial" pitchFamily="34" charset="0"/>
              </a:rPr>
              <a:t>Less favorable sales mix and lower utilization impacted Adjusted EBITDA in 3Q20</a:t>
            </a:r>
          </a:p>
          <a:p>
            <a:endParaRPr lang="en-US" sz="1200" dirty="0">
              <a:solidFill>
                <a:schemeClr val="tx1">
                  <a:lumMod val="85000"/>
                  <a:lumOff val="15000"/>
                </a:schemeClr>
              </a:solidFill>
              <a:latin typeface="Arial Nova Light" panose="020B0304020202020204" pitchFamily="34" charset="0"/>
              <a:cs typeface="Arial" pitchFamily="34" charset="0"/>
            </a:endParaRPr>
          </a:p>
        </p:txBody>
      </p:sp>
      <p:sp>
        <p:nvSpPr>
          <p:cNvPr id="7" name="Rectangle 6">
            <a:extLst>
              <a:ext uri="{FF2B5EF4-FFF2-40B4-BE49-F238E27FC236}">
                <a16:creationId xmlns:a16="http://schemas.microsoft.com/office/drawing/2014/main" id="{DEB96944-9F05-419E-B446-0F43C05B7F60}"/>
              </a:ext>
            </a:extLst>
          </p:cNvPr>
          <p:cNvSpPr/>
          <p:nvPr/>
        </p:nvSpPr>
        <p:spPr>
          <a:xfrm>
            <a:off x="610055" y="4698153"/>
            <a:ext cx="2172814" cy="950811"/>
          </a:xfrm>
          <a:prstGeom prst="rect">
            <a:avLst/>
          </a:prstGeom>
          <a:solidFill>
            <a:schemeClr val="bg1">
              <a:lumMod val="95000"/>
              <a:alpha val="9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dirty="0">
                <a:solidFill>
                  <a:schemeClr val="tx1">
                    <a:lumMod val="85000"/>
                    <a:lumOff val="15000"/>
                  </a:schemeClr>
                </a:solidFill>
                <a:latin typeface="Arial Nova Light" panose="020B0304020202020204" pitchFamily="34" charset="0"/>
                <a:cs typeface="Arial" pitchFamily="34" charset="0"/>
              </a:rPr>
              <a:t>Y/Y increase in backlog supported by end-market diversification </a:t>
            </a:r>
          </a:p>
          <a:p>
            <a:pPr marL="171450" indent="-171450">
              <a:buFont typeface="Arial" panose="020B0604020202020204" pitchFamily="34" charset="0"/>
              <a:buChar char="•"/>
            </a:pPr>
            <a:endParaRPr lang="en-US" sz="1200" dirty="0">
              <a:solidFill>
                <a:schemeClr val="tx1">
                  <a:lumMod val="85000"/>
                  <a:lumOff val="15000"/>
                </a:schemeClr>
              </a:solidFill>
              <a:latin typeface="Arial Nova Light" panose="020B0304020202020204" pitchFamily="34" charset="0"/>
              <a:cs typeface="Arial" pitchFamily="34" charset="0"/>
            </a:endParaRPr>
          </a:p>
          <a:p>
            <a:endParaRPr lang="en-US" sz="1200" dirty="0">
              <a:solidFill>
                <a:schemeClr val="tx1">
                  <a:lumMod val="85000"/>
                  <a:lumOff val="15000"/>
                </a:schemeClr>
              </a:solidFill>
              <a:latin typeface="Arial Nova Light" panose="020B0304020202020204" pitchFamily="34" charset="0"/>
              <a:cs typeface="Arial" pitchFamily="34" charset="0"/>
            </a:endParaRPr>
          </a:p>
        </p:txBody>
      </p:sp>
      <p:sp>
        <p:nvSpPr>
          <p:cNvPr id="8" name="Rectangle 7">
            <a:extLst>
              <a:ext uri="{FF2B5EF4-FFF2-40B4-BE49-F238E27FC236}">
                <a16:creationId xmlns:a16="http://schemas.microsoft.com/office/drawing/2014/main" id="{DA81B598-E7D2-4985-83D0-ACC2F7C99AE0}"/>
              </a:ext>
            </a:extLst>
          </p:cNvPr>
          <p:cNvSpPr/>
          <p:nvPr/>
        </p:nvSpPr>
        <p:spPr>
          <a:xfrm>
            <a:off x="2782869" y="1443978"/>
            <a:ext cx="80314" cy="950811"/>
          </a:xfrm>
          <a:prstGeom prst="rect">
            <a:avLst/>
          </a:prstGeom>
          <a:solidFill>
            <a:srgbClr val="006198">
              <a:alpha val="90000"/>
            </a:srgbClr>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85000"/>
                  <a:lumOff val="15000"/>
                </a:schemeClr>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1C016AD4-0CF5-46C6-A4BD-FB7671A7F4CC}"/>
              </a:ext>
            </a:extLst>
          </p:cNvPr>
          <p:cNvSpPr/>
          <p:nvPr/>
        </p:nvSpPr>
        <p:spPr>
          <a:xfrm>
            <a:off x="2785461" y="2520700"/>
            <a:ext cx="80314" cy="950811"/>
          </a:xfrm>
          <a:prstGeom prst="rect">
            <a:avLst/>
          </a:prstGeom>
          <a:solidFill>
            <a:srgbClr val="006198">
              <a:alpha val="90000"/>
            </a:srgbClr>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85000"/>
                  <a:lumOff val="15000"/>
                </a:schemeClr>
              </a:solidFill>
              <a:latin typeface="Arial" pitchFamily="34" charset="0"/>
              <a:cs typeface="Arial" pitchFamily="34" charset="0"/>
            </a:endParaRPr>
          </a:p>
        </p:txBody>
      </p:sp>
      <p:sp>
        <p:nvSpPr>
          <p:cNvPr id="10" name="Rectangle 9">
            <a:extLst>
              <a:ext uri="{FF2B5EF4-FFF2-40B4-BE49-F238E27FC236}">
                <a16:creationId xmlns:a16="http://schemas.microsoft.com/office/drawing/2014/main" id="{24A8B91B-24B4-4700-BDCE-C0D253D19A2A}"/>
              </a:ext>
            </a:extLst>
          </p:cNvPr>
          <p:cNvSpPr/>
          <p:nvPr/>
        </p:nvSpPr>
        <p:spPr>
          <a:xfrm>
            <a:off x="2785461" y="3607788"/>
            <a:ext cx="80314" cy="950811"/>
          </a:xfrm>
          <a:prstGeom prst="rect">
            <a:avLst/>
          </a:prstGeom>
          <a:solidFill>
            <a:srgbClr val="006198">
              <a:alpha val="90000"/>
            </a:srgbClr>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85000"/>
                  <a:lumOff val="15000"/>
                </a:schemeClr>
              </a:solidFill>
              <a:latin typeface="Arial" pitchFamily="34" charset="0"/>
              <a:cs typeface="Arial" pitchFamily="34" charset="0"/>
            </a:endParaRPr>
          </a:p>
        </p:txBody>
      </p:sp>
      <p:sp>
        <p:nvSpPr>
          <p:cNvPr id="11" name="Rectangle 10">
            <a:extLst>
              <a:ext uri="{FF2B5EF4-FFF2-40B4-BE49-F238E27FC236}">
                <a16:creationId xmlns:a16="http://schemas.microsoft.com/office/drawing/2014/main" id="{AF623CF0-431E-4637-AF89-4EA7059275EE}"/>
              </a:ext>
            </a:extLst>
          </p:cNvPr>
          <p:cNvSpPr/>
          <p:nvPr/>
        </p:nvSpPr>
        <p:spPr>
          <a:xfrm>
            <a:off x="2785694" y="4705543"/>
            <a:ext cx="80314" cy="950811"/>
          </a:xfrm>
          <a:prstGeom prst="rect">
            <a:avLst/>
          </a:prstGeom>
          <a:solidFill>
            <a:srgbClr val="006198">
              <a:alpha val="90000"/>
            </a:srgbClr>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85000"/>
                  <a:lumOff val="15000"/>
                </a:schemeClr>
              </a:solidFill>
              <a:latin typeface="Arial" pitchFamily="34" charset="0"/>
              <a:cs typeface="Arial" pitchFamily="34" charset="0"/>
            </a:endParaRPr>
          </a:p>
        </p:txBody>
      </p:sp>
      <p:graphicFrame>
        <p:nvGraphicFramePr>
          <p:cNvPr id="45" name="Chart 44">
            <a:extLst>
              <a:ext uri="{FF2B5EF4-FFF2-40B4-BE49-F238E27FC236}">
                <a16:creationId xmlns:a16="http://schemas.microsoft.com/office/drawing/2014/main" id="{52514606-7F94-44BA-9242-ADF4A80F873C}"/>
              </a:ext>
            </a:extLst>
          </p:cNvPr>
          <p:cNvGraphicFramePr>
            <a:graphicFrameLocks/>
          </p:cNvGraphicFramePr>
          <p:nvPr>
            <p:extLst>
              <p:ext uri="{D42A27DB-BD31-4B8C-83A1-F6EECF244321}">
                <p14:modId xmlns:p14="http://schemas.microsoft.com/office/powerpoint/2010/main" val="342184889"/>
              </p:ext>
            </p:extLst>
          </p:nvPr>
        </p:nvGraphicFramePr>
        <p:xfrm>
          <a:off x="3124654" y="1978027"/>
          <a:ext cx="3742871" cy="15270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6" name="Chart 45">
            <a:extLst>
              <a:ext uri="{FF2B5EF4-FFF2-40B4-BE49-F238E27FC236}">
                <a16:creationId xmlns:a16="http://schemas.microsoft.com/office/drawing/2014/main" id="{024CCD93-3C65-42A5-AFFE-09EA7117DC2E}"/>
              </a:ext>
            </a:extLst>
          </p:cNvPr>
          <p:cNvGraphicFramePr>
            <a:graphicFrameLocks/>
          </p:cNvGraphicFramePr>
          <p:nvPr>
            <p:extLst>
              <p:ext uri="{D42A27DB-BD31-4B8C-83A1-F6EECF244321}">
                <p14:modId xmlns:p14="http://schemas.microsoft.com/office/powerpoint/2010/main" val="2862260470"/>
              </p:ext>
            </p:extLst>
          </p:nvPr>
        </p:nvGraphicFramePr>
        <p:xfrm>
          <a:off x="6965310" y="1967054"/>
          <a:ext cx="4033970" cy="15996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7" name="Chart 46">
            <a:extLst>
              <a:ext uri="{FF2B5EF4-FFF2-40B4-BE49-F238E27FC236}">
                <a16:creationId xmlns:a16="http://schemas.microsoft.com/office/drawing/2014/main" id="{03974E09-FC2D-447C-91BB-328FC294BC12}"/>
              </a:ext>
            </a:extLst>
          </p:cNvPr>
          <p:cNvGraphicFramePr>
            <a:graphicFrameLocks/>
          </p:cNvGraphicFramePr>
          <p:nvPr>
            <p:extLst>
              <p:ext uri="{D42A27DB-BD31-4B8C-83A1-F6EECF244321}">
                <p14:modId xmlns:p14="http://schemas.microsoft.com/office/powerpoint/2010/main" val="4289730591"/>
              </p:ext>
            </p:extLst>
          </p:nvPr>
        </p:nvGraphicFramePr>
        <p:xfrm>
          <a:off x="3077493" y="4172785"/>
          <a:ext cx="3880039" cy="15775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8" name="Chart 47">
            <a:extLst>
              <a:ext uri="{FF2B5EF4-FFF2-40B4-BE49-F238E27FC236}">
                <a16:creationId xmlns:a16="http://schemas.microsoft.com/office/drawing/2014/main" id="{9BE8F73C-F7EB-417A-B06C-0168D733AE3E}"/>
              </a:ext>
            </a:extLst>
          </p:cNvPr>
          <p:cNvGraphicFramePr>
            <a:graphicFrameLocks/>
          </p:cNvGraphicFramePr>
          <p:nvPr>
            <p:extLst>
              <p:ext uri="{D42A27DB-BD31-4B8C-83A1-F6EECF244321}">
                <p14:modId xmlns:p14="http://schemas.microsoft.com/office/powerpoint/2010/main" val="177849304"/>
              </p:ext>
            </p:extLst>
          </p:nvPr>
        </p:nvGraphicFramePr>
        <p:xfrm>
          <a:off x="6957533" y="4136896"/>
          <a:ext cx="4149802" cy="1618413"/>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a:extLst>
              <a:ext uri="{FF2B5EF4-FFF2-40B4-BE49-F238E27FC236}">
                <a16:creationId xmlns:a16="http://schemas.microsoft.com/office/drawing/2014/main" id="{16CD3D86-E0F7-4287-97FC-075154017334}"/>
              </a:ext>
            </a:extLst>
          </p:cNvPr>
          <p:cNvSpPr txBox="1"/>
          <p:nvPr/>
        </p:nvSpPr>
        <p:spPr>
          <a:xfrm>
            <a:off x="7313649" y="5498023"/>
            <a:ext cx="4149802" cy="369332"/>
          </a:xfrm>
          <a:prstGeom prst="rect">
            <a:avLst/>
          </a:prstGeom>
          <a:solidFill>
            <a:schemeClr val="bg1"/>
          </a:solidFill>
        </p:spPr>
        <p:txBody>
          <a:bodyPr wrap="square" rtlCol="0">
            <a:spAutoFit/>
          </a:bodyPr>
          <a:lstStyle/>
          <a:p>
            <a:endParaRPr lang="en-US" dirty="0"/>
          </a:p>
        </p:txBody>
      </p:sp>
      <p:sp>
        <p:nvSpPr>
          <p:cNvPr id="17" name="TextBox 16">
            <a:extLst>
              <a:ext uri="{FF2B5EF4-FFF2-40B4-BE49-F238E27FC236}">
                <a16:creationId xmlns:a16="http://schemas.microsoft.com/office/drawing/2014/main" id="{730324EA-1DEA-47FC-A720-833315F471F8}"/>
              </a:ext>
            </a:extLst>
          </p:cNvPr>
          <p:cNvSpPr txBox="1"/>
          <p:nvPr/>
        </p:nvSpPr>
        <p:spPr>
          <a:xfrm>
            <a:off x="7494192" y="5462707"/>
            <a:ext cx="68358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9/30/19</a:t>
            </a:r>
          </a:p>
        </p:txBody>
      </p:sp>
      <p:sp>
        <p:nvSpPr>
          <p:cNvPr id="18" name="TextBox 17">
            <a:extLst>
              <a:ext uri="{FF2B5EF4-FFF2-40B4-BE49-F238E27FC236}">
                <a16:creationId xmlns:a16="http://schemas.microsoft.com/office/drawing/2014/main" id="{1D33E1B3-45B4-4F38-946C-B6524B351A14}"/>
              </a:ext>
            </a:extLst>
          </p:cNvPr>
          <p:cNvSpPr txBox="1"/>
          <p:nvPr/>
        </p:nvSpPr>
        <p:spPr>
          <a:xfrm>
            <a:off x="8954758" y="5472058"/>
            <a:ext cx="68358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6/30/20</a:t>
            </a:r>
          </a:p>
        </p:txBody>
      </p:sp>
      <p:sp>
        <p:nvSpPr>
          <p:cNvPr id="19" name="TextBox 18">
            <a:extLst>
              <a:ext uri="{FF2B5EF4-FFF2-40B4-BE49-F238E27FC236}">
                <a16:creationId xmlns:a16="http://schemas.microsoft.com/office/drawing/2014/main" id="{55AFDFED-06B0-4755-B33F-6E758F15125A}"/>
              </a:ext>
            </a:extLst>
          </p:cNvPr>
          <p:cNvSpPr txBox="1"/>
          <p:nvPr/>
        </p:nvSpPr>
        <p:spPr>
          <a:xfrm>
            <a:off x="10356831" y="5453298"/>
            <a:ext cx="68358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9/30/20</a:t>
            </a:r>
          </a:p>
        </p:txBody>
      </p:sp>
    </p:spTree>
    <p:extLst>
      <p:ext uri="{BB962C8B-B14F-4D97-AF65-F5344CB8AC3E}">
        <p14:creationId xmlns:p14="http://schemas.microsoft.com/office/powerpoint/2010/main" val="6180958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622" y="473723"/>
            <a:ext cx="10506078" cy="576329"/>
          </a:xfrm>
        </p:spPr>
        <p:txBody>
          <a:bodyPr>
            <a:normAutofit/>
          </a:bodyPr>
          <a:lstStyle/>
          <a:p>
            <a:r>
              <a:rPr lang="en-US" sz="2400" dirty="0"/>
              <a:t>INDUSTRIAL SOLUTIONS SEGMENT   </a:t>
            </a:r>
            <a:br>
              <a:rPr lang="en-US" sz="2400" dirty="0"/>
            </a:br>
            <a:r>
              <a:rPr lang="en-US" sz="1800" b="0" dirty="0">
                <a:solidFill>
                  <a:srgbClr val="CE7B28"/>
                </a:solidFill>
              </a:rPr>
              <a:t>Stable y/y performance; 38% y/y growth in segment backlog supported by consistent order activity </a:t>
            </a: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9</a:t>
            </a:fld>
            <a:r>
              <a:rPr lang="en-US" dirty="0">
                <a:solidFill>
                  <a:srgbClr val="CE7B28"/>
                </a:solidFill>
              </a:rPr>
              <a:t> |  Investor Presentation </a:t>
            </a:r>
          </a:p>
        </p:txBody>
      </p:sp>
      <p:sp>
        <p:nvSpPr>
          <p:cNvPr id="20" name="Rectangle 19">
            <a:extLst>
              <a:ext uri="{FF2B5EF4-FFF2-40B4-BE49-F238E27FC236}">
                <a16:creationId xmlns:a16="http://schemas.microsoft.com/office/drawing/2014/main" id="{6E67F9BB-1F66-4EF8-9856-D445856FCB14}"/>
              </a:ext>
            </a:extLst>
          </p:cNvPr>
          <p:cNvSpPr/>
          <p:nvPr/>
        </p:nvSpPr>
        <p:spPr>
          <a:xfrm>
            <a:off x="3396819" y="1480802"/>
            <a:ext cx="3833301"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Segment Revenue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p>
        </p:txBody>
      </p:sp>
      <p:sp>
        <p:nvSpPr>
          <p:cNvPr id="28" name="Rectangle 27">
            <a:extLst>
              <a:ext uri="{FF2B5EF4-FFF2-40B4-BE49-F238E27FC236}">
                <a16:creationId xmlns:a16="http://schemas.microsoft.com/office/drawing/2014/main" id="{F3DA2826-1531-46C4-8A36-75C113FFECB4}"/>
              </a:ext>
            </a:extLst>
          </p:cNvPr>
          <p:cNvSpPr/>
          <p:nvPr/>
        </p:nvSpPr>
        <p:spPr>
          <a:xfrm>
            <a:off x="7327905" y="1528473"/>
            <a:ext cx="3833301"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Segment Adjusted EBITDA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p>
        </p:txBody>
      </p:sp>
      <p:sp>
        <p:nvSpPr>
          <p:cNvPr id="30" name="Rectangle 29">
            <a:extLst>
              <a:ext uri="{FF2B5EF4-FFF2-40B4-BE49-F238E27FC236}">
                <a16:creationId xmlns:a16="http://schemas.microsoft.com/office/drawing/2014/main" id="{708438DC-9EE4-415D-AFA7-1AD6B3BDDA42}"/>
              </a:ext>
            </a:extLst>
          </p:cNvPr>
          <p:cNvSpPr/>
          <p:nvPr/>
        </p:nvSpPr>
        <p:spPr>
          <a:xfrm>
            <a:off x="3396820" y="3613186"/>
            <a:ext cx="3467104"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Segment Orders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p>
        </p:txBody>
      </p:sp>
      <p:sp>
        <p:nvSpPr>
          <p:cNvPr id="31" name="Rectangle 30">
            <a:extLst>
              <a:ext uri="{FF2B5EF4-FFF2-40B4-BE49-F238E27FC236}">
                <a16:creationId xmlns:a16="http://schemas.microsoft.com/office/drawing/2014/main" id="{B95A9BEB-D6A3-47D4-B8C1-C3F03D8A1F54}"/>
              </a:ext>
            </a:extLst>
          </p:cNvPr>
          <p:cNvSpPr/>
          <p:nvPr/>
        </p:nvSpPr>
        <p:spPr>
          <a:xfrm>
            <a:off x="7327904" y="3585016"/>
            <a:ext cx="3833301"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Segment Backlog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p>
        </p:txBody>
      </p:sp>
      <p:sp>
        <p:nvSpPr>
          <p:cNvPr id="3" name="Rectangle 2">
            <a:extLst>
              <a:ext uri="{FF2B5EF4-FFF2-40B4-BE49-F238E27FC236}">
                <a16:creationId xmlns:a16="http://schemas.microsoft.com/office/drawing/2014/main" id="{C1043796-CD76-4A2C-B751-BB3AA307B609}"/>
              </a:ext>
            </a:extLst>
          </p:cNvPr>
          <p:cNvSpPr/>
          <p:nvPr/>
        </p:nvSpPr>
        <p:spPr>
          <a:xfrm>
            <a:off x="613629" y="1443979"/>
            <a:ext cx="2172814" cy="950811"/>
          </a:xfrm>
          <a:prstGeom prst="rect">
            <a:avLst/>
          </a:prstGeom>
          <a:solidFill>
            <a:schemeClr val="bg1">
              <a:lumMod val="95000"/>
              <a:alpha val="9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dirty="0">
                <a:solidFill>
                  <a:schemeClr val="tx1">
                    <a:lumMod val="75000"/>
                    <a:lumOff val="25000"/>
                  </a:schemeClr>
                </a:solidFill>
                <a:latin typeface="Arial Nova Light" panose="020B0304020202020204" pitchFamily="34" charset="0"/>
                <a:cs typeface="Arial" pitchFamily="34" charset="0"/>
              </a:rPr>
              <a:t>5% y/y decline in segment revenue; growth in aftermarket offset by decline in </a:t>
            </a:r>
            <a:r>
              <a:rPr lang="en-US" sz="1200" dirty="0" smtClean="0">
                <a:solidFill>
                  <a:schemeClr val="tx1">
                    <a:lumMod val="75000"/>
                    <a:lumOff val="25000"/>
                  </a:schemeClr>
                </a:solidFill>
                <a:latin typeface="Arial Nova Light" panose="020B0304020202020204" pitchFamily="34" charset="0"/>
                <a:cs typeface="Arial" pitchFamily="34" charset="0"/>
              </a:rPr>
              <a:t>NGT</a:t>
            </a:r>
            <a:endParaRPr lang="en-US" sz="1200" dirty="0">
              <a:solidFill>
                <a:schemeClr val="tx1">
                  <a:lumMod val="75000"/>
                  <a:lumOff val="25000"/>
                </a:schemeClr>
              </a:solidFill>
              <a:latin typeface="Arial Nova Light" panose="020B0304020202020204" pitchFamily="34" charset="0"/>
              <a:cs typeface="Arial" pitchFamily="34" charset="0"/>
            </a:endParaRPr>
          </a:p>
        </p:txBody>
      </p:sp>
      <p:sp>
        <p:nvSpPr>
          <p:cNvPr id="4" name="Rectangle 3">
            <a:extLst>
              <a:ext uri="{FF2B5EF4-FFF2-40B4-BE49-F238E27FC236}">
                <a16:creationId xmlns:a16="http://schemas.microsoft.com/office/drawing/2014/main" id="{37E24F0A-0687-436C-8BC2-C85842CC8B35}"/>
              </a:ext>
            </a:extLst>
          </p:cNvPr>
          <p:cNvSpPr/>
          <p:nvPr/>
        </p:nvSpPr>
        <p:spPr>
          <a:xfrm>
            <a:off x="599739" y="3818739"/>
            <a:ext cx="2172814" cy="950811"/>
          </a:xfrm>
          <a:prstGeom prst="rect">
            <a:avLst/>
          </a:prstGeom>
          <a:solidFill>
            <a:schemeClr val="bg1">
              <a:lumMod val="95000"/>
              <a:alpha val="9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dirty="0">
                <a:solidFill>
                  <a:schemeClr val="tx1">
                    <a:lumMod val="85000"/>
                    <a:lumOff val="15000"/>
                  </a:schemeClr>
                </a:solidFill>
                <a:latin typeface="Arial Nova Light" panose="020B0304020202020204" pitchFamily="34" charset="0"/>
                <a:cs typeface="Arial" pitchFamily="34" charset="0"/>
              </a:rPr>
              <a:t>TTM segment order trend is +20% y/y, supported by broad based market growth</a:t>
            </a:r>
          </a:p>
          <a:p>
            <a:pPr marL="171450" indent="-171450">
              <a:buFont typeface="Arial" panose="020B0604020202020204" pitchFamily="34" charset="0"/>
              <a:buChar char="•"/>
            </a:pPr>
            <a:endParaRPr lang="en-US" sz="1200" dirty="0">
              <a:solidFill>
                <a:schemeClr val="tx1">
                  <a:lumMod val="85000"/>
                  <a:lumOff val="15000"/>
                </a:schemeClr>
              </a:solidFill>
              <a:latin typeface="Arial Nova Light" panose="020B0304020202020204" pitchFamily="34" charset="0"/>
              <a:cs typeface="Arial" pitchFamily="34" charset="0"/>
            </a:endParaRPr>
          </a:p>
          <a:p>
            <a:r>
              <a:rPr lang="en-US" sz="1200" dirty="0">
                <a:solidFill>
                  <a:schemeClr val="tx1">
                    <a:lumMod val="85000"/>
                    <a:lumOff val="15000"/>
                  </a:schemeClr>
                </a:solidFill>
                <a:latin typeface="Arial Nova Light" panose="020B0304020202020204" pitchFamily="34" charset="0"/>
                <a:cs typeface="Arial" pitchFamily="34" charset="0"/>
              </a:rPr>
              <a:t>  </a:t>
            </a:r>
          </a:p>
        </p:txBody>
      </p:sp>
      <p:sp>
        <p:nvSpPr>
          <p:cNvPr id="6" name="Rectangle 5">
            <a:extLst>
              <a:ext uri="{FF2B5EF4-FFF2-40B4-BE49-F238E27FC236}">
                <a16:creationId xmlns:a16="http://schemas.microsoft.com/office/drawing/2014/main" id="{30727718-E53F-40C5-AE57-117B14515BF2}"/>
              </a:ext>
            </a:extLst>
          </p:cNvPr>
          <p:cNvSpPr/>
          <p:nvPr/>
        </p:nvSpPr>
        <p:spPr>
          <a:xfrm>
            <a:off x="599739" y="4761855"/>
            <a:ext cx="2172814" cy="950811"/>
          </a:xfrm>
          <a:prstGeom prst="rect">
            <a:avLst/>
          </a:prstGeom>
          <a:solidFill>
            <a:schemeClr val="bg1">
              <a:lumMod val="95000"/>
              <a:alpha val="9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dirty="0">
                <a:solidFill>
                  <a:schemeClr val="tx1">
                    <a:lumMod val="85000"/>
                    <a:lumOff val="15000"/>
                  </a:schemeClr>
                </a:solidFill>
                <a:latin typeface="Arial Nova Light" panose="020B0304020202020204" pitchFamily="34" charset="0"/>
                <a:cs typeface="Arial" pitchFamily="34" charset="0"/>
              </a:rPr>
              <a:t>Segment backlog +38% y/y in 3Q20 </a:t>
            </a:r>
          </a:p>
          <a:p>
            <a:pPr marL="171450" indent="-171450">
              <a:buFont typeface="Arial" panose="020B0604020202020204" pitchFamily="34" charset="0"/>
              <a:buChar char="•"/>
            </a:pPr>
            <a:endParaRPr lang="en-US" sz="1200" dirty="0">
              <a:solidFill>
                <a:schemeClr val="tx1">
                  <a:lumMod val="85000"/>
                  <a:lumOff val="15000"/>
                </a:schemeClr>
              </a:solidFill>
              <a:latin typeface="Arial Nova Light" panose="020B0304020202020204" pitchFamily="34" charset="0"/>
              <a:cs typeface="Arial" pitchFamily="34" charset="0"/>
            </a:endParaRPr>
          </a:p>
          <a:p>
            <a:endParaRPr lang="en-US" sz="1200" dirty="0">
              <a:solidFill>
                <a:schemeClr val="tx1">
                  <a:lumMod val="85000"/>
                  <a:lumOff val="15000"/>
                </a:schemeClr>
              </a:solidFill>
              <a:latin typeface="Arial Nova Light" panose="020B0304020202020204" pitchFamily="34" charset="0"/>
              <a:cs typeface="Arial" pitchFamily="34" charset="0"/>
            </a:endParaRPr>
          </a:p>
        </p:txBody>
      </p:sp>
      <p:sp>
        <p:nvSpPr>
          <p:cNvPr id="8" name="Rectangle 7">
            <a:extLst>
              <a:ext uri="{FF2B5EF4-FFF2-40B4-BE49-F238E27FC236}">
                <a16:creationId xmlns:a16="http://schemas.microsoft.com/office/drawing/2014/main" id="{BF10D341-477D-4BBF-BD09-FA3C855BE580}"/>
              </a:ext>
            </a:extLst>
          </p:cNvPr>
          <p:cNvSpPr/>
          <p:nvPr/>
        </p:nvSpPr>
        <p:spPr>
          <a:xfrm>
            <a:off x="2782869" y="1443978"/>
            <a:ext cx="80314" cy="950811"/>
          </a:xfrm>
          <a:prstGeom prst="rect">
            <a:avLst/>
          </a:prstGeom>
          <a:solidFill>
            <a:srgbClr val="006198">
              <a:alpha val="90000"/>
            </a:srgbClr>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85000"/>
                  <a:lumOff val="15000"/>
                </a:schemeClr>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4A1B1CE6-E9B6-4C82-8461-CF5352989EFC}"/>
              </a:ext>
            </a:extLst>
          </p:cNvPr>
          <p:cNvSpPr/>
          <p:nvPr/>
        </p:nvSpPr>
        <p:spPr>
          <a:xfrm>
            <a:off x="2784023" y="3691340"/>
            <a:ext cx="80314" cy="950811"/>
          </a:xfrm>
          <a:prstGeom prst="rect">
            <a:avLst/>
          </a:prstGeom>
          <a:solidFill>
            <a:srgbClr val="006198">
              <a:alpha val="90000"/>
            </a:srgbClr>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85000"/>
                  <a:lumOff val="15000"/>
                </a:schemeClr>
              </a:solidFill>
              <a:latin typeface="Arial" pitchFamily="34" charset="0"/>
              <a:cs typeface="Arial" pitchFamily="34" charset="0"/>
            </a:endParaRPr>
          </a:p>
        </p:txBody>
      </p:sp>
      <p:sp>
        <p:nvSpPr>
          <p:cNvPr id="10" name="Rectangle 9">
            <a:extLst>
              <a:ext uri="{FF2B5EF4-FFF2-40B4-BE49-F238E27FC236}">
                <a16:creationId xmlns:a16="http://schemas.microsoft.com/office/drawing/2014/main" id="{C9B54BF4-7390-451B-BECE-0CF4E5929D33}"/>
              </a:ext>
            </a:extLst>
          </p:cNvPr>
          <p:cNvSpPr/>
          <p:nvPr/>
        </p:nvSpPr>
        <p:spPr>
          <a:xfrm>
            <a:off x="2784023" y="4769550"/>
            <a:ext cx="80314" cy="950811"/>
          </a:xfrm>
          <a:prstGeom prst="rect">
            <a:avLst/>
          </a:prstGeom>
          <a:solidFill>
            <a:srgbClr val="006198">
              <a:alpha val="90000"/>
            </a:srgbClr>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85000"/>
                  <a:lumOff val="15000"/>
                </a:schemeClr>
              </a:solidFill>
              <a:latin typeface="Arial" pitchFamily="34" charset="0"/>
              <a:cs typeface="Arial" pitchFamily="34" charset="0"/>
            </a:endParaRPr>
          </a:p>
        </p:txBody>
      </p:sp>
      <p:graphicFrame>
        <p:nvGraphicFramePr>
          <p:cNvPr id="41" name="Chart 40">
            <a:extLst>
              <a:ext uri="{FF2B5EF4-FFF2-40B4-BE49-F238E27FC236}">
                <a16:creationId xmlns:a16="http://schemas.microsoft.com/office/drawing/2014/main" id="{F8538710-6529-426A-A960-7444EA6AE4C4}"/>
              </a:ext>
            </a:extLst>
          </p:cNvPr>
          <p:cNvGraphicFramePr>
            <a:graphicFrameLocks/>
          </p:cNvGraphicFramePr>
          <p:nvPr>
            <p:extLst>
              <p:ext uri="{D42A27DB-BD31-4B8C-83A1-F6EECF244321}">
                <p14:modId xmlns:p14="http://schemas.microsoft.com/office/powerpoint/2010/main" val="2182781591"/>
              </p:ext>
            </p:extLst>
          </p:nvPr>
        </p:nvGraphicFramePr>
        <p:xfrm>
          <a:off x="3299034" y="1919384"/>
          <a:ext cx="3692316" cy="16561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2" name="Chart 41">
            <a:extLst>
              <a:ext uri="{FF2B5EF4-FFF2-40B4-BE49-F238E27FC236}">
                <a16:creationId xmlns:a16="http://schemas.microsoft.com/office/drawing/2014/main" id="{215A929D-95B5-4573-AB3C-3EF35F3A306D}"/>
              </a:ext>
            </a:extLst>
          </p:cNvPr>
          <p:cNvGraphicFramePr>
            <a:graphicFrameLocks/>
          </p:cNvGraphicFramePr>
          <p:nvPr>
            <p:extLst>
              <p:ext uri="{D42A27DB-BD31-4B8C-83A1-F6EECF244321}">
                <p14:modId xmlns:p14="http://schemas.microsoft.com/office/powerpoint/2010/main" val="1066394695"/>
              </p:ext>
            </p:extLst>
          </p:nvPr>
        </p:nvGraphicFramePr>
        <p:xfrm>
          <a:off x="7145336" y="1998883"/>
          <a:ext cx="4095772" cy="14365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3" name="Chart 42">
            <a:extLst>
              <a:ext uri="{FF2B5EF4-FFF2-40B4-BE49-F238E27FC236}">
                <a16:creationId xmlns:a16="http://schemas.microsoft.com/office/drawing/2014/main" id="{439182AB-4A18-4FE3-9FDF-2248D48D3C4B}"/>
              </a:ext>
            </a:extLst>
          </p:cNvPr>
          <p:cNvGraphicFramePr>
            <a:graphicFrameLocks/>
          </p:cNvGraphicFramePr>
          <p:nvPr>
            <p:extLst>
              <p:ext uri="{D42A27DB-BD31-4B8C-83A1-F6EECF244321}">
                <p14:modId xmlns:p14="http://schemas.microsoft.com/office/powerpoint/2010/main" val="1335880235"/>
              </p:ext>
            </p:extLst>
          </p:nvPr>
        </p:nvGraphicFramePr>
        <p:xfrm>
          <a:off x="3236533" y="3969656"/>
          <a:ext cx="3833301" cy="18269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4" name="Chart 43">
            <a:extLst>
              <a:ext uri="{FF2B5EF4-FFF2-40B4-BE49-F238E27FC236}">
                <a16:creationId xmlns:a16="http://schemas.microsoft.com/office/drawing/2014/main" id="{91E2623F-B87B-4B80-8794-9EAF11BCFB2E}"/>
              </a:ext>
            </a:extLst>
          </p:cNvPr>
          <p:cNvGraphicFramePr>
            <a:graphicFrameLocks/>
          </p:cNvGraphicFramePr>
          <p:nvPr>
            <p:extLst>
              <p:ext uri="{D42A27DB-BD31-4B8C-83A1-F6EECF244321}">
                <p14:modId xmlns:p14="http://schemas.microsoft.com/office/powerpoint/2010/main" val="622438992"/>
              </p:ext>
            </p:extLst>
          </p:nvPr>
        </p:nvGraphicFramePr>
        <p:xfrm>
          <a:off x="7009945" y="3827216"/>
          <a:ext cx="4504393" cy="1982350"/>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a:extLst>
              <a:ext uri="{FF2B5EF4-FFF2-40B4-BE49-F238E27FC236}">
                <a16:creationId xmlns:a16="http://schemas.microsoft.com/office/drawing/2014/main" id="{CF2F8C6E-D3F0-49D7-87A1-467B2C71F65D}"/>
              </a:ext>
            </a:extLst>
          </p:cNvPr>
          <p:cNvSpPr txBox="1"/>
          <p:nvPr/>
        </p:nvSpPr>
        <p:spPr>
          <a:xfrm>
            <a:off x="7726339" y="5471688"/>
            <a:ext cx="3619544" cy="369332"/>
          </a:xfrm>
          <a:prstGeom prst="rect">
            <a:avLst/>
          </a:prstGeom>
          <a:solidFill>
            <a:schemeClr val="bg1"/>
          </a:solidFill>
        </p:spPr>
        <p:txBody>
          <a:bodyPr wrap="square" rtlCol="0">
            <a:spAutoFit/>
          </a:bodyPr>
          <a:lstStyle/>
          <a:p>
            <a:endParaRPr lang="en-US" dirty="0"/>
          </a:p>
        </p:txBody>
      </p:sp>
      <p:sp>
        <p:nvSpPr>
          <p:cNvPr id="13" name="TextBox 12">
            <a:extLst>
              <a:ext uri="{FF2B5EF4-FFF2-40B4-BE49-F238E27FC236}">
                <a16:creationId xmlns:a16="http://schemas.microsoft.com/office/drawing/2014/main" id="{993BE1F8-D686-4B2C-A9A2-FC66E20799FD}"/>
              </a:ext>
            </a:extLst>
          </p:cNvPr>
          <p:cNvSpPr txBox="1"/>
          <p:nvPr/>
        </p:nvSpPr>
        <p:spPr>
          <a:xfrm>
            <a:off x="7494192" y="5462707"/>
            <a:ext cx="68358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9/30/19</a:t>
            </a:r>
          </a:p>
        </p:txBody>
      </p:sp>
      <p:sp>
        <p:nvSpPr>
          <p:cNvPr id="14" name="TextBox 13">
            <a:extLst>
              <a:ext uri="{FF2B5EF4-FFF2-40B4-BE49-F238E27FC236}">
                <a16:creationId xmlns:a16="http://schemas.microsoft.com/office/drawing/2014/main" id="{0E033018-BB2E-40A1-89EE-06C7A75DAC3A}"/>
              </a:ext>
            </a:extLst>
          </p:cNvPr>
          <p:cNvSpPr txBox="1"/>
          <p:nvPr/>
        </p:nvSpPr>
        <p:spPr>
          <a:xfrm>
            <a:off x="8954758" y="5472058"/>
            <a:ext cx="68358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6/30/20</a:t>
            </a:r>
          </a:p>
        </p:txBody>
      </p:sp>
      <p:sp>
        <p:nvSpPr>
          <p:cNvPr id="49" name="TextBox 48">
            <a:extLst>
              <a:ext uri="{FF2B5EF4-FFF2-40B4-BE49-F238E27FC236}">
                <a16:creationId xmlns:a16="http://schemas.microsoft.com/office/drawing/2014/main" id="{74D42A47-EBC8-4C35-9616-C39383F8EFE0}"/>
              </a:ext>
            </a:extLst>
          </p:cNvPr>
          <p:cNvSpPr txBox="1"/>
          <p:nvPr/>
        </p:nvSpPr>
        <p:spPr>
          <a:xfrm>
            <a:off x="10356831" y="5453298"/>
            <a:ext cx="68358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9/30/20</a:t>
            </a:r>
          </a:p>
        </p:txBody>
      </p:sp>
      <p:sp>
        <p:nvSpPr>
          <p:cNvPr id="22" name="Rectangle 21">
            <a:extLst>
              <a:ext uri="{FF2B5EF4-FFF2-40B4-BE49-F238E27FC236}">
                <a16:creationId xmlns:a16="http://schemas.microsoft.com/office/drawing/2014/main" id="{C1043796-CD76-4A2C-B751-BB3AA307B609}"/>
              </a:ext>
            </a:extLst>
          </p:cNvPr>
          <p:cNvSpPr/>
          <p:nvPr/>
        </p:nvSpPr>
        <p:spPr>
          <a:xfrm>
            <a:off x="599739" y="2529579"/>
            <a:ext cx="2172814" cy="950811"/>
          </a:xfrm>
          <a:prstGeom prst="rect">
            <a:avLst/>
          </a:prstGeom>
          <a:solidFill>
            <a:schemeClr val="bg1">
              <a:lumMod val="95000"/>
              <a:alpha val="9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US" sz="1200" dirty="0">
                <a:solidFill>
                  <a:schemeClr val="tx1">
                    <a:lumMod val="75000"/>
                    <a:lumOff val="25000"/>
                  </a:schemeClr>
                </a:solidFill>
                <a:latin typeface="Arial Nova Light" panose="020B0304020202020204" pitchFamily="34" charset="0"/>
                <a:cs typeface="Arial" pitchFamily="34" charset="0"/>
              </a:rPr>
              <a:t>TTM Adjusted EBITDA margins expanding</a:t>
            </a:r>
          </a:p>
        </p:txBody>
      </p:sp>
      <p:sp>
        <p:nvSpPr>
          <p:cNvPr id="23" name="Rectangle 22">
            <a:extLst>
              <a:ext uri="{FF2B5EF4-FFF2-40B4-BE49-F238E27FC236}">
                <a16:creationId xmlns:a16="http://schemas.microsoft.com/office/drawing/2014/main" id="{BF10D341-477D-4BBF-BD09-FA3C855BE580}"/>
              </a:ext>
            </a:extLst>
          </p:cNvPr>
          <p:cNvSpPr/>
          <p:nvPr/>
        </p:nvSpPr>
        <p:spPr>
          <a:xfrm>
            <a:off x="2782869" y="2529579"/>
            <a:ext cx="80314" cy="950811"/>
          </a:xfrm>
          <a:prstGeom prst="rect">
            <a:avLst/>
          </a:prstGeom>
          <a:solidFill>
            <a:srgbClr val="006198">
              <a:alpha val="90000"/>
            </a:srgbClr>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lumMod val="85000"/>
                  <a:lumOff val="15000"/>
                </a:schemeClr>
              </a:solidFill>
              <a:latin typeface="Arial" pitchFamily="34" charset="0"/>
              <a:cs typeface="Arial" pitchFamily="34" charset="0"/>
            </a:endParaRPr>
          </a:p>
        </p:txBody>
      </p:sp>
    </p:spTree>
    <p:extLst>
      <p:ext uri="{BB962C8B-B14F-4D97-AF65-F5344CB8AC3E}">
        <p14:creationId xmlns:p14="http://schemas.microsoft.com/office/powerpoint/2010/main" val="36560769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20035</TotalTime>
  <Words>2961</Words>
  <Application>Microsoft Office PowerPoint</Application>
  <PresentationFormat>Widescreen</PresentationFormat>
  <Paragraphs>477</Paragraphs>
  <Slides>24</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24</vt:i4>
      </vt:variant>
    </vt:vector>
  </HeadingPairs>
  <TitlesOfParts>
    <vt:vector size="37" baseType="lpstr">
      <vt:lpstr>Arial</vt:lpstr>
      <vt:lpstr>Arial Nova</vt:lpstr>
      <vt:lpstr>Arial Nova Light</vt:lpstr>
      <vt:lpstr>Calibri</vt:lpstr>
      <vt:lpstr>Calibri Light</vt:lpstr>
      <vt:lpstr>Cambria</vt:lpstr>
      <vt:lpstr>Courier New</vt:lpstr>
      <vt:lpstr>Open Sans</vt:lpstr>
      <vt:lpstr>Proxima Nova</vt:lpstr>
      <vt:lpstr>Proxima Nova Light</vt:lpstr>
      <vt:lpstr>Roboto Thin</vt:lpstr>
      <vt:lpstr>Wingdings</vt:lpstr>
      <vt:lpstr>Office Theme</vt:lpstr>
      <vt:lpstr>PowerPoint Presentation</vt:lpstr>
      <vt:lpstr> SAFE-HARBOR STATEMENT  </vt:lpstr>
      <vt:lpstr>PERFORMANCE  OVERVIEW</vt:lpstr>
      <vt:lpstr>EXECUTIVE SUMMARY   Third Quarter 2020  </vt:lpstr>
      <vt:lpstr>CONSOLIDATED FINANCIAL DATA   Wind-driven revenue growth offset by near-term pandemic-related supply chain constraints </vt:lpstr>
      <vt:lpstr>HEAVY FABRICATIONS SEGMENT    Strong wind tower demand contributed to revenue growth, margin expansion</vt:lpstr>
      <vt:lpstr>HEAVY FABRICATIONS SEGMENT    Continued y/y growth in demand for wind tower sections</vt:lpstr>
      <vt:lpstr>GEARING SEGMENT    Challenged by short-term pandemic-related delays in customer orders; anticipate 1H21 recovery </vt:lpstr>
      <vt:lpstr>INDUSTRIAL SOLUTIONS SEGMENT    Stable y/y performance; 38% y/y growth in segment backlog supported by consistent order activity </vt:lpstr>
      <vt:lpstr>BALANCE SHEET UPDATE Sequential decline in working capital as % of sales; elevated cash and availability on LOC </vt:lpstr>
      <vt:lpstr>MANAGEMENT OUTLOOK</vt:lpstr>
      <vt:lpstr>COVID-19 BUSINESS RESPONSE  Ensuring business continuity, while protecting the health and safety of our employees </vt:lpstr>
      <vt:lpstr>CUSTOMER DIVERSIFICATION INITIATIVE     Balanced revenue mix supports long-term growth and profitability</vt:lpstr>
      <vt:lpstr>DEMAND OUTLOOK BY END-MARKET    Customer guidance drives our outlook </vt:lpstr>
      <vt:lpstr>U.S. WIND SECTOR FORECAST    Onshore ramp occurring; offshore ramp accelerating in the 2023-2025 timeframe</vt:lpstr>
      <vt:lpstr>WIND IS A MORE COMPETITIVE POWER GENERATION SOURCE  Since 2009, the levelized cost of wind energy has declined 70%</vt:lpstr>
      <vt:lpstr>KEY INITIATIVES BY SEGMENT   Positioned for profitable growth across diverse customer and product end markets </vt:lpstr>
      <vt:lpstr>INVESTMENT THESIS     Diversified precision manufacturer serving clean tech and industrial applications </vt:lpstr>
      <vt:lpstr> APPENDIX</vt:lpstr>
      <vt:lpstr>EXHIBIT A     Orders, Revenues and Operating Income (Loss) By Segment </vt:lpstr>
      <vt:lpstr>EXHIBIT B  GAAP to Non-GAAP Consolidated Adjusted EBITDA Reconciliation </vt:lpstr>
      <vt:lpstr>EXHIBIT C GAAP to Non-GAAP Adjusted EBITDA Reconciliation By Segment  </vt:lpstr>
      <vt:lpstr>EXHIBIT C (Continued) GAAP to Non-GAAP Adjusted EBITDA Reconciliation By Segment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 Yahnke</dc:creator>
  <cp:lastModifiedBy>Jason Bonfigt</cp:lastModifiedBy>
  <cp:revision>463</cp:revision>
  <cp:lastPrinted>2020-11-03T20:17:29Z</cp:lastPrinted>
  <dcterms:created xsi:type="dcterms:W3CDTF">2020-01-24T15:38:28Z</dcterms:created>
  <dcterms:modified xsi:type="dcterms:W3CDTF">2020-11-03T20:31:49Z</dcterms:modified>
</cp:coreProperties>
</file>